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68" r:id="rId4"/>
    <p:sldId id="269" r:id="rId5"/>
    <p:sldId id="258" r:id="rId6"/>
    <p:sldId id="270" r:id="rId7"/>
    <p:sldId id="271" r:id="rId8"/>
    <p:sldId id="259" r:id="rId9"/>
    <p:sldId id="272" r:id="rId10"/>
    <p:sldId id="273" r:id="rId11"/>
    <p:sldId id="274" r:id="rId12"/>
    <p:sldId id="275" r:id="rId13"/>
    <p:sldId id="276" r:id="rId14"/>
    <p:sldId id="279" r:id="rId15"/>
    <p:sldId id="260" r:id="rId16"/>
    <p:sldId id="277" r:id="rId17"/>
    <p:sldId id="278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do" initials="id" lastIdx="2" clrIdx="0">
    <p:extLst>
      <p:ext uri="{19B8F6BF-5375-455C-9EA6-DF929625EA0E}">
        <p15:presenceInfo xmlns:p15="http://schemas.microsoft.com/office/powerpoint/2012/main" userId="95ea5cea3591f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37" autoAdjust="0"/>
  </p:normalViewPr>
  <p:slideViewPr>
    <p:cSldViewPr snapToGrid="0" showGuides="1">
      <p:cViewPr>
        <p:scale>
          <a:sx n="125" d="100"/>
          <a:sy n="125" d="100"/>
        </p:scale>
        <p:origin x="312" y="-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danawa.com/corp/prcenter/ci.html?snb=1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danawa.com/corp/prcenter/ci.html?snb=1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다나와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http://www.danawa.com/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1" dirty="0"/>
            <a:t>신제품 소식 및 사용자 리뷰안내</a:t>
          </a:r>
          <a:r>
            <a:rPr lang="en-US" altLang="ko-KR" sz="1100" b="1" dirty="0"/>
            <a:t>/ </a:t>
          </a:r>
          <a:r>
            <a:rPr lang="ko-KR" altLang="en-US" sz="1100" b="1" dirty="0"/>
            <a:t>전자기기</a:t>
          </a:r>
          <a:r>
            <a:rPr lang="en-US" altLang="ko-KR" sz="1100" b="1" dirty="0"/>
            <a:t>, </a:t>
          </a:r>
          <a:r>
            <a:rPr lang="ko-KR" altLang="en-US" sz="1100" b="1" dirty="0"/>
            <a:t>생필품 등을 판매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1" dirty="0"/>
            <a:t>다양한 제품을 구매하고자 하는 소비자</a:t>
          </a:r>
          <a:r>
            <a:rPr lang="en-US" altLang="ko-KR" sz="1100" b="1" dirty="0"/>
            <a:t>/ </a:t>
          </a:r>
          <a:r>
            <a:rPr lang="ko-KR" altLang="en-US" sz="1100" b="1" dirty="0"/>
            <a:t>인터넷을 통한 구매를 할 수 있는 이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내용이 다소 부족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–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이에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XXX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사이트 기준을 참고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 </a:t>
          </a:r>
          <a:b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</a:b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다나와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가이드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sz="1100" u="sng" dirty="0">
              <a:uFillTx/>
              <a:hlinkClick xmlns:r="http://schemas.openxmlformats.org/officeDocument/2006/relationships" r:id="rId1"/>
            </a:rPr>
            <a:t>http://www.danawa.com/corp/prcenter/ci.html?snb=1</a:t>
          </a:r>
          <a:br>
            <a:rPr lang="en-US" sz="1100" u="sng" dirty="0">
              <a:uFillTx/>
            </a:rPr>
          </a:br>
          <a:r>
            <a:rPr lang="ko-KR" altLang="en-US" sz="1100" b="0" u="sng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+mn-lt"/>
            </a:rPr>
            <a:t>참고 로고 위치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23565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23877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31197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3723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1" dirty="0"/>
            <a:t>과거 컴퓨터 제품위주의 사이트에서 종합 포털 쇼핑몰의 재변화를 추구하지만</a:t>
          </a:r>
          <a:r>
            <a:rPr lang="en-US" altLang="ko-KR" sz="1100" b="1" dirty="0"/>
            <a:t>, </a:t>
          </a:r>
          <a:r>
            <a:rPr lang="ko-KR" altLang="en-US" sz="1100" b="1" dirty="0"/>
            <a:t>전체 디자인이 기존 다른 쇼핑몰 사이트와 크게 다르지 않고</a:t>
          </a:r>
          <a:r>
            <a:rPr lang="en-US" altLang="ko-KR" sz="1100" b="1" dirty="0"/>
            <a:t>, </a:t>
          </a:r>
          <a:r>
            <a:rPr lang="ko-KR" altLang="en-US" sz="1100" b="1" dirty="0"/>
            <a:t>특색이 적어 새로운 디자인으로 재구성하기 위해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1" dirty="0"/>
            <a:t>사회에 다양한 정보를 원활하게 제공할 수 있도록 </a:t>
          </a:r>
          <a:br>
            <a:rPr lang="en-US" altLang="ko-KR" sz="1100" b="1" dirty="0"/>
          </a:br>
          <a:r>
            <a:rPr lang="ko-KR" altLang="en-US" sz="1100" b="1" dirty="0"/>
            <a:t>새로운 사이트 구축을 통해 다양한 소비자 유입</a:t>
          </a:r>
          <a:r>
            <a:rPr lang="en-US" altLang="ko-KR" sz="1100" b="1" dirty="0"/>
            <a:t>, </a:t>
          </a:r>
          <a:r>
            <a:rPr lang="ko-KR" altLang="en-US" sz="1100" b="1" dirty="0"/>
            <a:t>더 나은 웹페이지 구축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1" dirty="0" err="1"/>
            <a:t>반응형웹페이지구성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흰색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블루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녹색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그레이</a:t>
          </a: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단순하게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화려하게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….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남성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리뷰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유튜브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67816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480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0"/>
        <a:ext cx="1936840" cy="3480879"/>
      </dsp:txXfrm>
    </dsp:sp>
    <dsp:sp modelId="{B292DB37-5DAC-4239-B187-DFD8D1E45EBC}">
      <dsp:nvSpPr>
        <dsp:cNvPr id="0" name=""/>
        <dsp:cNvSpPr/>
      </dsp:nvSpPr>
      <dsp:spPr>
        <a:xfrm>
          <a:off x="2082103" y="81413"/>
          <a:ext cx="7602097" cy="38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다나와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81413"/>
        <a:ext cx="7602097" cy="383700"/>
      </dsp:txXfrm>
    </dsp:sp>
    <dsp:sp modelId="{4110832E-0718-476E-A490-037F526FEE32}">
      <dsp:nvSpPr>
        <dsp:cNvPr id="0" name=""/>
        <dsp:cNvSpPr/>
      </dsp:nvSpPr>
      <dsp:spPr>
        <a:xfrm>
          <a:off x="1936840" y="465113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546526"/>
          <a:ext cx="7602097" cy="388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http://www.danawa.com/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546526"/>
        <a:ext cx="7602097" cy="388780"/>
      </dsp:txXfrm>
    </dsp:sp>
    <dsp:sp modelId="{AD911FAF-521A-4820-A828-D3E3718C95AE}">
      <dsp:nvSpPr>
        <dsp:cNvPr id="0" name=""/>
        <dsp:cNvSpPr/>
      </dsp:nvSpPr>
      <dsp:spPr>
        <a:xfrm>
          <a:off x="1936840" y="935306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016719"/>
          <a:ext cx="7602097" cy="507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1" kern="1200" dirty="0"/>
            <a:t>신제품 소식 및 사용자 리뷰안내</a:t>
          </a:r>
          <a:r>
            <a:rPr lang="en-US" altLang="ko-KR" sz="1100" b="1" kern="1200" dirty="0"/>
            <a:t>/ </a:t>
          </a:r>
          <a:r>
            <a:rPr lang="ko-KR" altLang="en-US" sz="1100" b="1" kern="1200" dirty="0"/>
            <a:t>전자기기</a:t>
          </a:r>
          <a:r>
            <a:rPr lang="en-US" altLang="ko-KR" sz="1100" b="1" kern="1200" dirty="0"/>
            <a:t>, </a:t>
          </a:r>
          <a:r>
            <a:rPr lang="ko-KR" altLang="en-US" sz="1100" b="1" kern="1200" dirty="0"/>
            <a:t>생필품 등을 판매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016719"/>
        <a:ext cx="7602097" cy="507969"/>
      </dsp:txXfrm>
    </dsp:sp>
    <dsp:sp modelId="{CF05C026-DB91-43DB-A06E-46B09EDF745D}">
      <dsp:nvSpPr>
        <dsp:cNvPr id="0" name=""/>
        <dsp:cNvSpPr/>
      </dsp:nvSpPr>
      <dsp:spPr>
        <a:xfrm>
          <a:off x="1936840" y="152468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1606102"/>
          <a:ext cx="7602097" cy="606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1" kern="1200" dirty="0"/>
            <a:t>다양한 제품을 구매하고자 하는 소비자</a:t>
          </a:r>
          <a:r>
            <a:rPr lang="en-US" altLang="ko-KR" sz="1100" b="1" kern="1200" dirty="0"/>
            <a:t>/ </a:t>
          </a:r>
          <a:r>
            <a:rPr lang="ko-KR" altLang="en-US" sz="1100" b="1" kern="1200" dirty="0"/>
            <a:t>인터넷을 통한 구매를 할 수 있는 이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606102"/>
        <a:ext cx="7602097" cy="606299"/>
      </dsp:txXfrm>
    </dsp:sp>
    <dsp:sp modelId="{D235D982-58AD-4B15-9D8D-F549E4F32805}">
      <dsp:nvSpPr>
        <dsp:cNvPr id="0" name=""/>
        <dsp:cNvSpPr/>
      </dsp:nvSpPr>
      <dsp:spPr>
        <a:xfrm>
          <a:off x="1936840" y="221240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293815"/>
          <a:ext cx="7602097" cy="1104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내용이 다소 부족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–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이에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XXX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사이트 기준을 참고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 </a:t>
          </a:r>
          <a:b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</a:b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다나와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가이드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sz="1100" u="sng" kern="1200" dirty="0">
              <a:uFillTx/>
              <a:hlinkClick xmlns:r="http://schemas.openxmlformats.org/officeDocument/2006/relationships" r:id="rId1"/>
            </a:rPr>
            <a:t>http://www.danawa.com/corp/prcenter/ci.html?snb=1</a:t>
          </a:r>
          <a:br>
            <a:rPr lang="en-US" sz="1100" u="sng" kern="1200" dirty="0">
              <a:uFillTx/>
            </a:rPr>
          </a:br>
          <a:r>
            <a:rPr lang="ko-KR" altLang="en-US" sz="1100" b="0" u="sng" kern="12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+mn-lt"/>
            </a:rPr>
            <a:t>참고 로고 위치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293815"/>
        <a:ext cx="7602097" cy="1104222"/>
      </dsp:txXfrm>
    </dsp:sp>
    <dsp:sp modelId="{D0A004F4-AD23-44AD-ADB5-BAD672B8AB1E}">
      <dsp:nvSpPr>
        <dsp:cNvPr id="0" name=""/>
        <dsp:cNvSpPr/>
      </dsp:nvSpPr>
      <dsp:spPr>
        <a:xfrm>
          <a:off x="1936840" y="339803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91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0"/>
        <a:ext cx="1936840" cy="3910020"/>
      </dsp:txXfrm>
    </dsp:sp>
    <dsp:sp modelId="{B292DB37-5DAC-4239-B187-DFD8D1E45EBC}">
      <dsp:nvSpPr>
        <dsp:cNvPr id="0" name=""/>
        <dsp:cNvSpPr/>
      </dsp:nvSpPr>
      <dsp:spPr>
        <a:xfrm>
          <a:off x="2082103" y="44197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1" kern="1200" dirty="0"/>
            <a:t>과거 컴퓨터 제품위주의 사이트에서 종합 포털 쇼핑몰의 재변화를 추구하지만</a:t>
          </a:r>
          <a:r>
            <a:rPr lang="en-US" altLang="ko-KR" sz="1100" b="1" kern="1200" dirty="0"/>
            <a:t>, </a:t>
          </a:r>
          <a:r>
            <a:rPr lang="ko-KR" altLang="en-US" sz="1100" b="1" kern="1200" dirty="0"/>
            <a:t>전체 디자인이 기존 다른 쇼핑몰 사이트와 크게 다르지 않고</a:t>
          </a:r>
          <a:r>
            <a:rPr lang="en-US" altLang="ko-KR" sz="1100" b="1" kern="1200" dirty="0"/>
            <a:t>, </a:t>
          </a:r>
          <a:r>
            <a:rPr lang="ko-KR" altLang="en-US" sz="1100" b="1" kern="1200" dirty="0"/>
            <a:t>특색이 적어 새로운 디자인으로 재구성하기 위해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4197"/>
        <a:ext cx="7602097" cy="599462"/>
      </dsp:txXfrm>
    </dsp:sp>
    <dsp:sp modelId="{4110832E-0718-476E-A490-037F526FEE32}">
      <dsp:nvSpPr>
        <dsp:cNvPr id="0" name=""/>
        <dsp:cNvSpPr/>
      </dsp:nvSpPr>
      <dsp:spPr>
        <a:xfrm>
          <a:off x="1936840" y="64366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68785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1" kern="1200" dirty="0"/>
            <a:t>사회에 다양한 정보를 원활하게 제공할 수 있도록 </a:t>
          </a:r>
          <a:br>
            <a:rPr lang="en-US" altLang="ko-KR" sz="1100" b="1" kern="1200" dirty="0"/>
          </a:br>
          <a:r>
            <a:rPr lang="ko-KR" altLang="en-US" sz="1100" b="1" kern="1200" dirty="0"/>
            <a:t>새로운 사이트 구축을 통해 다양한 소비자 유입</a:t>
          </a:r>
          <a:r>
            <a:rPr lang="en-US" altLang="ko-KR" sz="1100" b="1" kern="1200" dirty="0"/>
            <a:t>, </a:t>
          </a:r>
          <a:r>
            <a:rPr lang="ko-KR" altLang="en-US" sz="1100" b="1" kern="1200" dirty="0"/>
            <a:t>더 나은 웹페이지 구축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687858"/>
        <a:ext cx="7602097" cy="599462"/>
      </dsp:txXfrm>
    </dsp:sp>
    <dsp:sp modelId="{AD911FAF-521A-4820-A828-D3E3718C95AE}">
      <dsp:nvSpPr>
        <dsp:cNvPr id="0" name=""/>
        <dsp:cNvSpPr/>
      </dsp:nvSpPr>
      <dsp:spPr>
        <a:xfrm>
          <a:off x="1936840" y="128732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33151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1" kern="1200" dirty="0" err="1"/>
            <a:t>반응형웹페이지구성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331518"/>
        <a:ext cx="7602097" cy="599462"/>
      </dsp:txXfrm>
    </dsp:sp>
    <dsp:sp modelId="{CF05C026-DB91-43DB-A06E-46B09EDF745D}">
      <dsp:nvSpPr>
        <dsp:cNvPr id="0" name=""/>
        <dsp:cNvSpPr/>
      </dsp:nvSpPr>
      <dsp:spPr>
        <a:xfrm>
          <a:off x="1936840" y="193098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197517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흰색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블루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녹색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그레이</a:t>
          </a:r>
        </a:p>
      </dsp:txBody>
      <dsp:txXfrm>
        <a:off x="2082103" y="1975179"/>
        <a:ext cx="7602097" cy="599462"/>
      </dsp:txXfrm>
    </dsp:sp>
    <dsp:sp modelId="{D235D982-58AD-4B15-9D8D-F549E4F32805}">
      <dsp:nvSpPr>
        <dsp:cNvPr id="0" name=""/>
        <dsp:cNvSpPr/>
      </dsp:nvSpPr>
      <dsp:spPr>
        <a:xfrm>
          <a:off x="1936840" y="257464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61883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단순하게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화려하게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….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618839"/>
        <a:ext cx="7602097" cy="599462"/>
      </dsp:txXfrm>
    </dsp:sp>
    <dsp:sp modelId="{D0A004F4-AD23-44AD-ADB5-BAD672B8AB1E}">
      <dsp:nvSpPr>
        <dsp:cNvPr id="0" name=""/>
        <dsp:cNvSpPr/>
      </dsp:nvSpPr>
      <dsp:spPr>
        <a:xfrm>
          <a:off x="1936840" y="321830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2082103" y="3262500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남성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리뷰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유튜브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3262500"/>
        <a:ext cx="7602097" cy="599462"/>
      </dsp:txXfrm>
    </dsp:sp>
    <dsp:sp modelId="{6E096DDC-14C4-46D7-B231-32A1E2CCD90A}">
      <dsp:nvSpPr>
        <dsp:cNvPr id="0" name=""/>
        <dsp:cNvSpPr/>
      </dsp:nvSpPr>
      <dsp:spPr>
        <a:xfrm>
          <a:off x="1936840" y="386196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2021-09-06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353E-EBB6-4EE9-9240-FA1051B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000</a:t>
            </a:r>
            <a:r>
              <a:rPr lang="ko-KR" altLang="en-US" sz="4800" dirty="0"/>
              <a:t> 사이트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1D1E2-920F-43AA-9F5C-B58565A71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Project 001</a:t>
            </a:r>
          </a:p>
          <a:p>
            <a:r>
              <a:rPr lang="en-US" altLang="ko-KR" dirty="0"/>
              <a:t>000</a:t>
            </a:r>
            <a:r>
              <a:rPr lang="ko-KR" altLang="en-US" dirty="0"/>
              <a:t> 웹사이트 조사 </a:t>
            </a:r>
            <a:r>
              <a:rPr lang="en-US" altLang="ko-KR" dirty="0"/>
              <a:t>/ </a:t>
            </a:r>
            <a:r>
              <a:rPr lang="ko-KR" altLang="en-US" dirty="0"/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40ABF-ED09-4050-8943-34500D98E3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웹 주소 </a:t>
            </a:r>
            <a:r>
              <a:rPr lang="en-US" altLang="ko-KR" sz="1800" dirty="0"/>
              <a:t>: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/>
              <a:t>: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541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3923"/>
              </p:ext>
            </p:extLst>
          </p:nvPr>
        </p:nvGraphicFramePr>
        <p:xfrm>
          <a:off x="1260094" y="2109109"/>
          <a:ext cx="9491991" cy="3968499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사이트를 기존과 다르게 정리되어 찾기 편하고</a:t>
                      </a:r>
                      <a:r>
                        <a:rPr lang="en-US" altLang="ko-KR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및 조건을 쉽게 인식할 수 </a:t>
                      </a:r>
                      <a:r>
                        <a:rPr lang="ko-KR" altLang="en-US" sz="1500" b="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있도록하며</a:t>
                      </a:r>
                      <a:r>
                        <a:rPr lang="en-US" altLang="ko-KR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</a:t>
                      </a:r>
                      <a:r>
                        <a:rPr lang="ko-KR" altLang="en-US" sz="1500" b="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인플루언서들의</a:t>
                      </a: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추천상품을 별도로 </a:t>
                      </a:r>
                      <a:r>
                        <a:rPr lang="ko-KR" altLang="en-US" sz="1500" b="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카데고리로</a:t>
                      </a: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분류하여 홍보 가능하도록 처리</a:t>
                      </a:r>
                      <a:r>
                        <a:rPr lang="en-US" altLang="ko-KR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10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46230"/>
            <a:ext cx="9491991" cy="312057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40579"/>
              </p:ext>
            </p:extLst>
          </p:nvPr>
        </p:nvGraphicFramePr>
        <p:xfrm>
          <a:off x="1260095" y="2109109"/>
          <a:ext cx="3114837" cy="3773312"/>
        </p:xfrm>
        <a:graphic>
          <a:graphicData uri="http://schemas.openxmlformats.org/drawingml/2006/table">
            <a:tbl>
              <a:tblPr/>
              <a:tblGrid>
                <a:gridCol w="31148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760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375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4482512" y="225001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7253E-7E84-4C7E-9540-EE8644C0119A}"/>
              </a:ext>
            </a:extLst>
          </p:cNvPr>
          <p:cNvSpPr txBox="1"/>
          <p:nvPr/>
        </p:nvSpPr>
        <p:spPr>
          <a:xfrm>
            <a:off x="1458687" y="267673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C0DE1-A807-428E-BA96-4DF5C18AD313}"/>
              </a:ext>
            </a:extLst>
          </p:cNvPr>
          <p:cNvSpPr txBox="1"/>
          <p:nvPr/>
        </p:nvSpPr>
        <p:spPr>
          <a:xfrm>
            <a:off x="2342967" y="268153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C0AB54-0189-41F3-8B50-49B630B8CB6F}"/>
              </a:ext>
            </a:extLst>
          </p:cNvPr>
          <p:cNvSpPr txBox="1"/>
          <p:nvPr/>
        </p:nvSpPr>
        <p:spPr>
          <a:xfrm>
            <a:off x="2916809" y="270040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DEA092-3C44-469B-987B-BC8BD918F714}"/>
              </a:ext>
            </a:extLst>
          </p:cNvPr>
          <p:cNvSpPr txBox="1"/>
          <p:nvPr/>
        </p:nvSpPr>
        <p:spPr>
          <a:xfrm>
            <a:off x="3602497" y="267673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TV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BDC28C-7B66-441D-A916-543D85746BC9}"/>
              </a:ext>
            </a:extLst>
          </p:cNvPr>
          <p:cNvSpPr txBox="1"/>
          <p:nvPr/>
        </p:nvSpPr>
        <p:spPr>
          <a:xfrm>
            <a:off x="7131382" y="345333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체험단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B06F2F-F948-4124-80E6-CF30F95D7E02}"/>
              </a:ext>
            </a:extLst>
          </p:cNvPr>
          <p:cNvSpPr txBox="1"/>
          <p:nvPr/>
        </p:nvSpPr>
        <p:spPr>
          <a:xfrm>
            <a:off x="2962561" y="298651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자동차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2F1045-C41E-488C-8161-1BA6C2434372}"/>
              </a:ext>
            </a:extLst>
          </p:cNvPr>
          <p:cNvSpPr txBox="1"/>
          <p:nvPr/>
        </p:nvSpPr>
        <p:spPr>
          <a:xfrm>
            <a:off x="2962560" y="3314840"/>
            <a:ext cx="946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아웃도어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DB229F-2CEF-4DC7-897F-3B02AD7007C3}"/>
              </a:ext>
            </a:extLst>
          </p:cNvPr>
          <p:cNvSpPr txBox="1"/>
          <p:nvPr/>
        </p:nvSpPr>
        <p:spPr>
          <a:xfrm>
            <a:off x="2962560" y="3694469"/>
            <a:ext cx="946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가전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8F9F42-1DEC-4D9E-B746-CCAFAB649256}"/>
              </a:ext>
            </a:extLst>
          </p:cNvPr>
          <p:cNvSpPr txBox="1"/>
          <p:nvPr/>
        </p:nvSpPr>
        <p:spPr>
          <a:xfrm>
            <a:off x="2962560" y="4163799"/>
            <a:ext cx="946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쇼핑몰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783EB1-29BD-4928-BB4B-B43555F1F1B9}"/>
              </a:ext>
            </a:extLst>
          </p:cNvPr>
          <p:cNvSpPr txBox="1"/>
          <p:nvPr/>
        </p:nvSpPr>
        <p:spPr>
          <a:xfrm>
            <a:off x="2962560" y="4494629"/>
            <a:ext cx="946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가격비교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FC632A-4BE3-47AE-AA2F-8FF162F08D90}"/>
              </a:ext>
            </a:extLst>
          </p:cNvPr>
          <p:cNvSpPr txBox="1"/>
          <p:nvPr/>
        </p:nvSpPr>
        <p:spPr>
          <a:xfrm>
            <a:off x="8923020" y="4163799"/>
            <a:ext cx="417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7F2AD5-EAF1-4753-9155-E13C65F280B7}"/>
              </a:ext>
            </a:extLst>
          </p:cNvPr>
          <p:cNvSpPr txBox="1"/>
          <p:nvPr/>
        </p:nvSpPr>
        <p:spPr>
          <a:xfrm>
            <a:off x="8334517" y="4160974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TV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A1099F-FC18-4F39-BA4D-C10FFCAD09A0}"/>
              </a:ext>
            </a:extLst>
          </p:cNvPr>
          <p:cNvSpPr txBox="1"/>
          <p:nvPr/>
        </p:nvSpPr>
        <p:spPr>
          <a:xfrm>
            <a:off x="6315360" y="3919768"/>
            <a:ext cx="946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아웃도어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6E9001-CAE4-4B41-866E-ADC9096EA585}"/>
              </a:ext>
            </a:extLst>
          </p:cNvPr>
          <p:cNvSpPr txBox="1"/>
          <p:nvPr/>
        </p:nvSpPr>
        <p:spPr>
          <a:xfrm>
            <a:off x="8204111" y="3891655"/>
            <a:ext cx="946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가전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C8328B-7395-45DD-8957-D43CE85F4E6B}"/>
              </a:ext>
            </a:extLst>
          </p:cNvPr>
          <p:cNvSpPr txBox="1"/>
          <p:nvPr/>
        </p:nvSpPr>
        <p:spPr>
          <a:xfrm>
            <a:off x="7645812" y="3618496"/>
            <a:ext cx="946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쇼핑몰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8C8529-9719-4231-90DE-02893523F1FF}"/>
              </a:ext>
            </a:extLst>
          </p:cNvPr>
          <p:cNvSpPr txBox="1"/>
          <p:nvPr/>
        </p:nvSpPr>
        <p:spPr>
          <a:xfrm>
            <a:off x="7976520" y="3345337"/>
            <a:ext cx="946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가격비교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326F30-276B-4792-A667-6B7EE0E755D3}"/>
              </a:ext>
            </a:extLst>
          </p:cNvPr>
          <p:cNvSpPr txBox="1"/>
          <p:nvPr/>
        </p:nvSpPr>
        <p:spPr>
          <a:xfrm>
            <a:off x="8204111" y="448089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C30294-5EC2-4A00-A8B5-1CA7B15871EE}"/>
              </a:ext>
            </a:extLst>
          </p:cNvPr>
          <p:cNvSpPr txBox="1"/>
          <p:nvPr/>
        </p:nvSpPr>
        <p:spPr>
          <a:xfrm>
            <a:off x="8580176" y="341521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TV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7AA7ED-24AD-4188-8F2A-F6B71404659B}"/>
              </a:ext>
            </a:extLst>
          </p:cNvPr>
          <p:cNvSpPr txBox="1"/>
          <p:nvPr/>
        </p:nvSpPr>
        <p:spPr>
          <a:xfrm>
            <a:off x="7224172" y="393362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자동차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581B18D-8D82-4C96-A4C4-A39B519A8E63}"/>
              </a:ext>
            </a:extLst>
          </p:cNvPr>
          <p:cNvGrpSpPr/>
          <p:nvPr/>
        </p:nvGrpSpPr>
        <p:grpSpPr>
          <a:xfrm>
            <a:off x="7047843" y="2838905"/>
            <a:ext cx="2215120" cy="2191145"/>
            <a:chOff x="7047843" y="2838905"/>
            <a:chExt cx="2215120" cy="2191145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500FF92-38C4-49B2-9639-B61E3CDAC7AF}"/>
                </a:ext>
              </a:extLst>
            </p:cNvPr>
            <p:cNvSpPr/>
            <p:nvPr/>
          </p:nvSpPr>
          <p:spPr>
            <a:xfrm>
              <a:off x="8082969" y="3692211"/>
              <a:ext cx="1179994" cy="13378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328779D-3954-4E9E-8D38-6E3198F91BBB}"/>
                </a:ext>
              </a:extLst>
            </p:cNvPr>
            <p:cNvSpPr/>
            <p:nvPr/>
          </p:nvSpPr>
          <p:spPr>
            <a:xfrm>
              <a:off x="7047843" y="2838905"/>
              <a:ext cx="1179994" cy="133783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화살표: 아래쪽 3">
              <a:extLst>
                <a:ext uri="{FF2B5EF4-FFF2-40B4-BE49-F238E27FC236}">
                  <a16:creationId xmlns:a16="http://schemas.microsoft.com/office/drawing/2014/main" id="{E3C20521-03E0-4D9F-A587-D41D7C34A6A9}"/>
                </a:ext>
              </a:extLst>
            </p:cNvPr>
            <p:cNvSpPr/>
            <p:nvPr/>
          </p:nvSpPr>
          <p:spPr>
            <a:xfrm rot="7240515">
              <a:off x="8063404" y="3668180"/>
              <a:ext cx="299059" cy="726784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6C1F96A-C835-49ED-9A52-161D79F1DB34}"/>
              </a:ext>
            </a:extLst>
          </p:cNvPr>
          <p:cNvGrpSpPr/>
          <p:nvPr/>
        </p:nvGrpSpPr>
        <p:grpSpPr>
          <a:xfrm>
            <a:off x="1843383" y="2871193"/>
            <a:ext cx="2215120" cy="2191145"/>
            <a:chOff x="7047843" y="2838905"/>
            <a:chExt cx="2215120" cy="2191145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B7BDC8F-2B01-446C-96B8-468F43213DE6}"/>
                </a:ext>
              </a:extLst>
            </p:cNvPr>
            <p:cNvSpPr/>
            <p:nvPr/>
          </p:nvSpPr>
          <p:spPr>
            <a:xfrm>
              <a:off x="8082969" y="3692211"/>
              <a:ext cx="1179994" cy="13378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C3A066-8851-427D-9E89-490F0E1E2FAB}"/>
                </a:ext>
              </a:extLst>
            </p:cNvPr>
            <p:cNvSpPr/>
            <p:nvPr/>
          </p:nvSpPr>
          <p:spPr>
            <a:xfrm>
              <a:off x="7047843" y="2838905"/>
              <a:ext cx="1179994" cy="133783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D9324171-8270-45F8-A07D-FA075BABD92F}"/>
                </a:ext>
              </a:extLst>
            </p:cNvPr>
            <p:cNvSpPr/>
            <p:nvPr/>
          </p:nvSpPr>
          <p:spPr>
            <a:xfrm rot="7240515">
              <a:off x="8063404" y="3668180"/>
              <a:ext cx="299059" cy="726784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A068C9F-10FF-4F2F-9395-42492FAFB905}"/>
              </a:ext>
            </a:extLst>
          </p:cNvPr>
          <p:cNvGrpSpPr/>
          <p:nvPr/>
        </p:nvGrpSpPr>
        <p:grpSpPr>
          <a:xfrm>
            <a:off x="7357236" y="2871193"/>
            <a:ext cx="2215120" cy="2191145"/>
            <a:chOff x="7047843" y="2838905"/>
            <a:chExt cx="2215120" cy="2191145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867C41A-3557-467E-9950-11CE4E6B06F0}"/>
                </a:ext>
              </a:extLst>
            </p:cNvPr>
            <p:cNvSpPr/>
            <p:nvPr/>
          </p:nvSpPr>
          <p:spPr>
            <a:xfrm>
              <a:off x="8082969" y="3692211"/>
              <a:ext cx="1179994" cy="13378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9FFD1D1-DC5C-4BC9-9615-0DCC75AD3D72}"/>
                </a:ext>
              </a:extLst>
            </p:cNvPr>
            <p:cNvSpPr/>
            <p:nvPr/>
          </p:nvSpPr>
          <p:spPr>
            <a:xfrm>
              <a:off x="7047843" y="2838905"/>
              <a:ext cx="1179994" cy="133783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아래쪽 16">
              <a:extLst>
                <a:ext uri="{FF2B5EF4-FFF2-40B4-BE49-F238E27FC236}">
                  <a16:creationId xmlns:a16="http://schemas.microsoft.com/office/drawing/2014/main" id="{63DFC2A7-31D2-4844-80EF-B5D1B9D26E3B}"/>
                </a:ext>
              </a:extLst>
            </p:cNvPr>
            <p:cNvSpPr/>
            <p:nvPr/>
          </p:nvSpPr>
          <p:spPr>
            <a:xfrm rot="7240515">
              <a:off x="8063404" y="3668180"/>
              <a:ext cx="299059" cy="726784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13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21454"/>
              </p:ext>
            </p:extLst>
          </p:nvPr>
        </p:nvGraphicFramePr>
        <p:xfrm>
          <a:off x="6159781" y="2203706"/>
          <a:ext cx="4576536" cy="3968495"/>
        </p:xfrm>
        <a:graphic>
          <a:graphicData uri="http://schemas.openxmlformats.org/drawingml/2006/table">
            <a:tbl>
              <a:tblPr/>
              <a:tblGrid>
                <a:gridCol w="45765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4181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5503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 핵심 키워드 방향은 대부분 정적이고</a:t>
                      </a:r>
                      <a:r>
                        <a:rPr lang="en-US" altLang="ko-KR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딱딱한 부분이 많았으나 새로운 제품의 홍보 및</a:t>
                      </a:r>
                      <a:r>
                        <a:rPr lang="en-US" altLang="ko-KR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소비자참여형의 웹페이지로 재구성하기 위해</a:t>
                      </a:r>
                      <a:r>
                        <a:rPr lang="en-US" altLang="ko-KR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경쾌한 이미지를 얻고자</a:t>
                      </a:r>
                      <a:r>
                        <a:rPr lang="en-US" altLang="ko-KR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새로운 느낌과</a:t>
                      </a:r>
                      <a:r>
                        <a:rPr lang="en-US" altLang="ko-KR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여유를 가질 수 있는 컨셉을 도출하며</a:t>
                      </a:r>
                      <a:r>
                        <a:rPr lang="en-US" altLang="ko-KR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 컬러는 기업의 주 컬러인 그린과 함께 자주</a:t>
                      </a:r>
                      <a:r>
                        <a:rPr lang="en-US" altLang="ko-KR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민트의 색상을 사용하여</a:t>
                      </a:r>
                      <a:r>
                        <a:rPr lang="en-US" altLang="ko-KR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전반의 분위기를 젊은 사용자 위주의 방향을 잡으며 그에 따른 배색은 </a:t>
                      </a:r>
                      <a:r>
                        <a:rPr lang="en-US" altLang="ko-KR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기기의 고유 특성을 살릴 수 있는 블루계통의 색상을 사용하기로 함</a:t>
                      </a: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B75DAF2-EF2F-4D5E-9A7E-5C19B3DFF06F}"/>
              </a:ext>
            </a:extLst>
          </p:cNvPr>
          <p:cNvGrpSpPr/>
          <p:nvPr/>
        </p:nvGrpSpPr>
        <p:grpSpPr>
          <a:xfrm>
            <a:off x="1843383" y="2871193"/>
            <a:ext cx="2215120" cy="2191145"/>
            <a:chOff x="7047843" y="2838905"/>
            <a:chExt cx="2215120" cy="2191145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C55146B-50FB-4983-9475-6F54F6D4E915}"/>
                </a:ext>
              </a:extLst>
            </p:cNvPr>
            <p:cNvSpPr/>
            <p:nvPr/>
          </p:nvSpPr>
          <p:spPr>
            <a:xfrm>
              <a:off x="8082969" y="3692211"/>
              <a:ext cx="1179994" cy="13378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F337EAF-4779-41EF-8A73-22169CACE53E}"/>
                </a:ext>
              </a:extLst>
            </p:cNvPr>
            <p:cNvSpPr/>
            <p:nvPr/>
          </p:nvSpPr>
          <p:spPr>
            <a:xfrm>
              <a:off x="7047843" y="2838905"/>
              <a:ext cx="1179994" cy="133783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536EE388-D158-4D76-A299-F125FC893996}"/>
                </a:ext>
              </a:extLst>
            </p:cNvPr>
            <p:cNvSpPr/>
            <p:nvPr/>
          </p:nvSpPr>
          <p:spPr>
            <a:xfrm rot="7240515">
              <a:off x="8063404" y="3668180"/>
              <a:ext cx="299059" cy="726784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3"/>
            <a:ext cx="9491991" cy="1013187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6F9B1C6-57F6-4BC6-A842-EC0FE909E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801461"/>
              </p:ext>
            </p:extLst>
          </p:nvPr>
        </p:nvGraphicFramePr>
        <p:xfrm>
          <a:off x="1325880" y="2897124"/>
          <a:ext cx="9212580" cy="3315602"/>
        </p:xfrm>
        <a:graphic>
          <a:graphicData uri="http://schemas.openxmlformats.org/drawingml/2006/table">
            <a:tbl>
              <a:tblPr/>
              <a:tblGrid>
                <a:gridCol w="9212580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4075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91298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핵심</a:t>
                      </a:r>
                      <a:endParaRPr lang="en-US" altLang="ko-KR" sz="15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찾기 편하고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정돈된 페이지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필요한 제품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자료를 검색하기 용이하게 처리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인플루언서들의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추천상품 홍보자료 </a:t>
                      </a:r>
                      <a:r>
                        <a:rPr lang="ko-KR" altLang="en-US" sz="15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카데고리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별도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방향</a:t>
                      </a:r>
                      <a:endParaRPr lang="en-US" altLang="ko-KR" sz="15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새로운제품홍보를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위한 </a:t>
                      </a:r>
                      <a:r>
                        <a:rPr lang="ko-KR" altLang="en-US" sz="15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참여형페이지로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구성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주요컨셉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경쾌한 느낌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새로움을 강조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여유 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컬러</a:t>
                      </a:r>
                      <a:endParaRPr lang="en-US" altLang="ko-KR" sz="15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주요컬러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그린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자주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민트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배색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it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기기의 특징을 실린 화이트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블루</a:t>
                      </a: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15</a:t>
            </a:fld>
            <a:endParaRPr lang="ko-KR" altLang="en-US" sz="110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41A1FB8-D088-44CD-A7D9-8462B466DB42}"/>
              </a:ext>
            </a:extLst>
          </p:cNvPr>
          <p:cNvSpPr/>
          <p:nvPr/>
        </p:nvSpPr>
        <p:spPr>
          <a:xfrm>
            <a:off x="5467351" y="3514725"/>
            <a:ext cx="495300" cy="7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90852060-9FCF-4ADE-9B43-3BCCEC6305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474407"/>
              </p:ext>
            </p:extLst>
          </p:nvPr>
        </p:nvGraphicFramePr>
        <p:xfrm>
          <a:off x="1204686" y="2457778"/>
          <a:ext cx="4080509" cy="3232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857574" imgH="3847981" progId="Acrobat.Document.DC">
                  <p:embed/>
                </p:oleObj>
              </mc:Choice>
              <mc:Fallback>
                <p:oleObj name="Acrobat Document" r:id="rId2" imgW="4857574" imgH="3847981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04686" y="2457778"/>
                        <a:ext cx="4080509" cy="3232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F75F380-C0E6-45A1-A0BB-0FFFC339A5F2}"/>
              </a:ext>
            </a:extLst>
          </p:cNvPr>
          <p:cNvSpPr txBox="1">
            <a:spLocks/>
          </p:cNvSpPr>
          <p:nvPr/>
        </p:nvSpPr>
        <p:spPr>
          <a:xfrm>
            <a:off x="1458687" y="191669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F2D5D29C-6727-4527-AADA-B59895CE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16</a:t>
            </a:fld>
            <a:endParaRPr lang="ko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2D61EE-A2BE-4F73-874C-B4BF494C12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76" y="1200248"/>
            <a:ext cx="1604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b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분석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능력단위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UIUX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</a:t>
            </a:r>
            <a:endParaRPr lang="en-US" altLang="ko-KR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7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3004" y="1254762"/>
            <a:ext cx="9745991" cy="312057"/>
          </a:xfrm>
        </p:spPr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과제 개발자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xido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8267715"/>
              </p:ext>
            </p:extLst>
          </p:nvPr>
        </p:nvGraphicFramePr>
        <p:xfrm>
          <a:off x="1095830" y="2538250"/>
          <a:ext cx="9684201" cy="348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2F95D403-F75F-495B-A2AA-653BD557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2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743202"/>
              </p:ext>
            </p:extLst>
          </p:nvPr>
        </p:nvGraphicFramePr>
        <p:xfrm>
          <a:off x="1095830" y="2109109"/>
          <a:ext cx="9684201" cy="391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3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641167"/>
              </p:ext>
            </p:extLst>
          </p:nvPr>
        </p:nvGraphicFramePr>
        <p:xfrm>
          <a:off x="1204686" y="2109106"/>
          <a:ext cx="9378782" cy="3653189"/>
        </p:xfrm>
        <a:graphic>
          <a:graphicData uri="http://schemas.openxmlformats.org/drawingml/2006/table">
            <a:tbl>
              <a:tblPr firstRow="1" bandRow="1"/>
              <a:tblGrid>
                <a:gridCol w="707934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4245505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4425343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긍정요인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최저가비교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대부분상품존재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선택폭 증가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부정 요인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1" dirty="0" err="1">
                          <a:solidFill>
                            <a:srgbClr val="FF0000"/>
                          </a:solidFill>
                        </a:rPr>
                        <a:t>상품에대한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 기준이 너무 정확성이 떨어짐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내부요인</a:t>
                      </a:r>
                      <a:br>
                        <a:rPr lang="en-US" altLang="ko-KR" sz="1200" b="1" dirty="0"/>
                      </a:b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상품비교가 가능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여러제품들을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한눈에 비교하여 최저가를 확인하고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제품의 선택을 </a:t>
                      </a:r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할수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있게한다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제품을 한눈에 볼 수 있지만 해당내용이 회사기준의 정확한 변별력이 떨어짐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외부요인</a:t>
                      </a:r>
                      <a:br>
                        <a:rPr lang="en-US" altLang="ko-KR" sz="1200" b="1" dirty="0"/>
                      </a:b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댓글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리뷰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,….)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다양한 상품을 홍보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제품 비교를 통해 더 나은 양질의 상품을 찾아낼 수 있다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. </a:t>
                      </a:r>
                      <a:br>
                        <a:rPr lang="en-US" altLang="ko-KR" sz="14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다양한 채널의 확장 가능성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댓글을 작성하는 사람들의 평가가 매우 주관적이고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사용하는 환경이 달라 그 기준을 명확하게 파악하기 어렵다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427792" y="5869795"/>
            <a:ext cx="919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다양한 상품을 홍보할 수 있는 </a:t>
            </a:r>
            <a:r>
              <a:rPr lang="ko-KR" altLang="en-US" sz="1200" dirty="0" err="1">
                <a:solidFill>
                  <a:srgbClr val="FF0000"/>
                </a:solidFill>
              </a:rPr>
              <a:t>리뷰어를</a:t>
            </a:r>
            <a:r>
              <a:rPr lang="ko-KR" altLang="en-US" sz="1200" dirty="0">
                <a:solidFill>
                  <a:srgbClr val="FF0000"/>
                </a:solidFill>
              </a:rPr>
              <a:t> 찾아내고 이외 상품을 제휴할 수 있는 업체를 선정하여 채널의 확장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9E72574-0DC5-44FF-AFA3-09189DF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360810"/>
              </p:ext>
            </p:extLst>
          </p:nvPr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적절하지 않다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. </a:t>
                      </a:r>
                      <a:b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관련 제품 및 상품의 시장의 규모는 매우 방대하지만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, </a:t>
                      </a:r>
                      <a:b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현재는 국내시장에만 국한되어 있기에 너 많은 성장을 </a:t>
                      </a:r>
                      <a:r>
                        <a:rPr lang="ko-KR" altLang="en-US" sz="1100" b="0" dirty="0" err="1">
                          <a:solidFill>
                            <a:schemeClr val="accent1"/>
                          </a:solidFill>
                          <a:latin typeface="+mn-lt"/>
                        </a:rPr>
                        <a:t>이뤄내야한다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. </a:t>
                      </a:r>
                      <a:endParaRPr lang="ko-KR" altLang="en-US" sz="1100" b="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b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매우 높다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.</a:t>
                      </a:r>
                      <a:b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현제 상품군의 범위는 국내로 제한되어 있기때문에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, </a:t>
                      </a:r>
                      <a:b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더 많은 다양한 세계의 시장을 점유한다면 더 높은 성장을 이룰 수 있다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.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b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코로나 시대로인하여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메타버스 및 재택근무의 환경이 권장되고 있는 시대이므로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, </a:t>
                      </a:r>
                      <a:b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그 발전 잠재수요는 헤아릴 수 없다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.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A5C400D-53D9-4335-BB4E-2F4B4789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436165"/>
              </p:ext>
            </p:extLst>
          </p:nvPr>
        </p:nvGraphicFramePr>
        <p:xfrm>
          <a:off x="1348325" y="2109109"/>
          <a:ext cx="9414027" cy="405521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b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매우 위협적이고 강력하다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.</a:t>
                      </a:r>
                      <a:b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다나와의 경우는 현재 경쟁사인 스마트스토어 및 다양한 </a:t>
                      </a:r>
                      <a:r>
                        <a:rPr lang="ko-KR" altLang="en-US" sz="1100" b="0" dirty="0" err="1">
                          <a:solidFill>
                            <a:schemeClr val="accent1"/>
                          </a:solidFill>
                          <a:latin typeface="+mn-lt"/>
                        </a:rPr>
                        <a:t>종합포털사이트들과</a:t>
                      </a: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 다양한 제휴 및 비교를 하면서 홍보에 주 목적을 </a:t>
                      </a:r>
                      <a:r>
                        <a:rPr lang="ko-KR" altLang="en-US" sz="1100" b="0" dirty="0" err="1">
                          <a:solidFill>
                            <a:schemeClr val="accent1"/>
                          </a:solidFill>
                          <a:latin typeface="+mn-lt"/>
                        </a:rPr>
                        <a:t>두고있기에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해당 경쟁사에서 비교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판매 기타 서비스를 시행하고 있어 매우 위협이 되고 있는 상태이다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. </a:t>
                      </a:r>
                      <a:b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b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기존의 유사한 업체들이 존재하며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해당업체들이 새로운 사업의 진출을 모색하고 있으므로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다소 위협의 가능성이 높다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. 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74A752B-A871-4E81-8C45-D0D7E35A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46976"/>
              </p:ext>
            </p:extLst>
          </p:nvPr>
        </p:nvGraphicFramePr>
        <p:xfrm>
          <a:off x="1338697" y="2109109"/>
          <a:ext cx="9414027" cy="406309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42956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407544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b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400" b="1" dirty="0">
                          <a:solidFill>
                            <a:schemeClr val="accent1"/>
                          </a:solidFill>
                          <a:latin typeface="+mn-lt"/>
                        </a:rPr>
                        <a:t>소비자가 원하는 방향의 상품을 최대한 선정하여 알권리를 제공</a:t>
                      </a:r>
                      <a:r>
                        <a:rPr lang="en-US" altLang="ko-KR" sz="1400" b="1" dirty="0">
                          <a:solidFill>
                            <a:schemeClr val="accent1"/>
                          </a:solidFill>
                          <a:latin typeface="+mn-lt"/>
                        </a:rPr>
                        <a:t>.</a:t>
                      </a:r>
                      <a:br>
                        <a:rPr lang="en-US" altLang="ko-KR" sz="1400" b="1" dirty="0">
                          <a:solidFill>
                            <a:schemeClr val="accent1"/>
                          </a:solidFill>
                          <a:latin typeface="+mn-lt"/>
                        </a:rPr>
                      </a:br>
                      <a:r>
                        <a:rPr lang="ko-KR" altLang="en-US" sz="1400" b="1" dirty="0">
                          <a:solidFill>
                            <a:schemeClr val="accent1"/>
                          </a:solidFill>
                          <a:latin typeface="+mn-lt"/>
                        </a:rPr>
                        <a:t>기준 이상의 과대광고를 통해 홍보하고 있어 과소비를 유도하는 경향이 많다</a:t>
                      </a:r>
                      <a:r>
                        <a:rPr lang="en-US" altLang="ko-KR" sz="1400" b="1" dirty="0">
                          <a:solidFill>
                            <a:schemeClr val="accent1"/>
                          </a:solidFill>
                          <a:latin typeface="+mn-lt"/>
                        </a:rPr>
                        <a:t>. </a:t>
                      </a:r>
                      <a:endParaRPr lang="en-US" altLang="ko-KR" sz="11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b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규모에 맞게 적절한 인프라와 기술을 갖추고 있다</a:t>
                      </a:r>
                      <a: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fontAlgn="base" latinLnBrk="0"/>
                      <a:r>
                        <a:rPr lang="ko-KR" altLang="en-US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명확하고</a:t>
                      </a:r>
                      <a: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필요한 자료만 제공하여</a:t>
                      </a:r>
                      <a: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목적과</a:t>
                      </a:r>
                      <a: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용도에 맞는 페이지를 제작한다면</a:t>
                      </a:r>
                      <a: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나은 사이트로의 재구축으로 인하여 많은 시너지를 얻을 수 있다</a:t>
                      </a:r>
                      <a: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A091A2D-E689-493E-AB16-D06362A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618427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제품을 홍보하는 </a:t>
                      </a:r>
                      <a:r>
                        <a:rPr lang="ko-KR" altLang="en-US" sz="1100" b="1" kern="0" spc="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인플루언서들의</a:t>
                      </a:r>
                      <a:r>
                        <a:rPr lang="ko-KR" altLang="en-US" sz="11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홍보들이 너무 과대광고 같다 필요에 맞게 해줬으면</a:t>
                      </a:r>
                      <a:r>
                        <a:rPr lang="en-US" altLang="ko-KR" sz="11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….</a:t>
                      </a:r>
                      <a:endParaRPr lang="ko-KR" altLang="en-US" sz="1100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김요구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40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남성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회사원</a:t>
                      </a:r>
                      <a:endParaRPr lang="en-US" sz="800" b="1" kern="0" spc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캠핑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서울시 안양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연 </a:t>
                      </a:r>
                      <a:r>
                        <a:rPr lang="en-US" altLang="ko-KR" sz="900" kern="0" spc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4000</a:t>
                      </a:r>
                      <a:r>
                        <a:rPr lang="ko-KR" altLang="en-US" sz="900" kern="0" spc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만원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평소 컴퓨터와 함께 하는 생활이 많은 직업을 가진 김요구씨는 나홀로 </a:t>
                      </a:r>
                      <a:r>
                        <a:rPr lang="ko-KR" altLang="en-US" sz="1100" kern="0" spc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차박하는</a:t>
                      </a:r>
                      <a:r>
                        <a:rPr lang="ko-KR" altLang="en-US" sz="110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것을 좋아한다</a:t>
                      </a:r>
                      <a:r>
                        <a:rPr lang="en-US" altLang="ko-KR" sz="1100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</a:p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증권맨인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김요구씨는 회사의 생활과 좀 다른 라이프 스타일을 원한다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그래서 이번에는 평상시 좋아하는 캠핑을 나홀로 </a:t>
                      </a: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차박으로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하려고한다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최근에 랜턴과</a:t>
                      </a:r>
                      <a:r>
                        <a:rPr lang="en-US" altLang="ko-KR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몇가지 장비들이 </a:t>
                      </a:r>
                      <a:r>
                        <a:rPr lang="ko-KR" altLang="en-US" sz="1100" b="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교체해야하는</a:t>
                      </a: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상황에 괜찮은 장비가 없는지 찾아보려 사이트를 방문했는데</a:t>
                      </a:r>
                      <a:r>
                        <a:rPr lang="en-US" altLang="ko-KR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사이트에서 홍보하는 </a:t>
                      </a:r>
                      <a:r>
                        <a:rPr lang="ko-KR" altLang="en-US" sz="1100" b="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인플루언서들의</a:t>
                      </a: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상품들이 대부분 단점이나</a:t>
                      </a:r>
                      <a:r>
                        <a:rPr lang="en-US" altLang="ko-KR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사용상의 문제점보다는 과대광고를 </a:t>
                      </a:r>
                      <a:r>
                        <a:rPr lang="ko-KR" altLang="en-US" sz="1100" b="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하는것이</a:t>
                      </a: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많아보여</a:t>
                      </a:r>
                      <a:r>
                        <a:rPr lang="en-US" altLang="ko-KR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객관성이 </a:t>
                      </a:r>
                      <a:r>
                        <a:rPr lang="ko-KR" altLang="en-US" sz="1100" b="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떨어져보인다</a:t>
                      </a:r>
                      <a:r>
                        <a:rPr lang="en-US" altLang="ko-KR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더 나은 상품들을 홍보하는 </a:t>
                      </a:r>
                      <a:r>
                        <a:rPr lang="ko-KR" altLang="en-US" sz="1100" b="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내용이면좋을텐데</a:t>
                      </a:r>
                      <a:r>
                        <a:rPr lang="en-US" altLang="ko-KR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상품을 판매 비교하는 곳인지</a:t>
                      </a:r>
                      <a:r>
                        <a:rPr lang="en-US" altLang="ko-KR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아님 </a:t>
                      </a:r>
                      <a:r>
                        <a:rPr lang="ko-KR" altLang="en-US" sz="1100" b="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유튜브홍보인것인지</a:t>
                      </a:r>
                      <a:r>
                        <a:rPr lang="en-US" altLang="ko-KR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…</a:t>
                      </a:r>
                    </a:p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내가 사려하는 상품을 명확하게 </a:t>
                      </a:r>
                      <a:r>
                        <a:rPr lang="ko-KR" altLang="en-US" sz="1100" b="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체크할수</a:t>
                      </a: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있는 내용이 있으면 좋겠다</a:t>
                      </a:r>
                      <a:r>
                        <a:rPr lang="en-US" altLang="ko-KR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8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97410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페이지에 </a:t>
                      </a: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내가원하는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상품은 대체 어떻게 파악하나요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너무 복잡해요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2FC7D21-7C4B-486B-A234-37948BFE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9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72071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1289</Words>
  <Application>Microsoft Office PowerPoint</Application>
  <PresentationFormat>와이드스크린</PresentationFormat>
  <Paragraphs>220</Paragraphs>
  <Slides>18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Wingdings</vt:lpstr>
      <vt:lpstr>디자인 사용자 지정</vt:lpstr>
      <vt:lpstr>Adobe Acrobat Document</vt:lpstr>
      <vt:lpstr>000 사이트 제작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(전체 페이지 구성)</vt:lpstr>
      <vt:lpstr>5. 웹페이지 구조 (메인 페이지 구성)</vt:lpstr>
      <vt:lpstr>5. 웹페이지 구조 (서브 페이지 구성-3)</vt:lpstr>
      <vt:lpstr>프로젝트 001 000 사이트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jangfamily</dc:creator>
  <cp:lastModifiedBy>aytjoeun</cp:lastModifiedBy>
  <cp:revision>100</cp:revision>
  <dcterms:created xsi:type="dcterms:W3CDTF">2021-04-03T06:27:39Z</dcterms:created>
  <dcterms:modified xsi:type="dcterms:W3CDTF">2021-09-06T06:12:57Z</dcterms:modified>
</cp:coreProperties>
</file>