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60" r:id="rId4"/>
    <p:sldId id="268" r:id="rId5"/>
    <p:sldId id="276" r:id="rId6"/>
    <p:sldId id="277" r:id="rId7"/>
    <p:sldId id="278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6" autoAdjust="0"/>
  </p:normalViewPr>
  <p:slideViewPr>
    <p:cSldViewPr snapToGrid="0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https://formefood.com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en-US" sz="1100" b="0" i="0" dirty="0" err="1"/>
            <a:t>다이어트</a:t>
          </a:r>
          <a:r>
            <a:rPr lang="en-US" sz="1100" b="0" i="0" dirty="0"/>
            <a:t> </a:t>
          </a:r>
          <a:r>
            <a:rPr lang="en-US" sz="1100" b="0" i="0" dirty="0" err="1"/>
            <a:t>도시락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: </a:t>
          </a:r>
          <a:r>
            <a:rPr lang="en-US" sz="1100" b="0" i="0" dirty="0" err="1"/>
            <a:t>식단</a:t>
          </a:r>
          <a:r>
            <a:rPr lang="en-US" sz="1100" b="0" i="0" dirty="0"/>
            <a:t> </a:t>
          </a:r>
          <a:r>
            <a:rPr lang="en-US" sz="1100" b="0" i="0" dirty="0" err="1"/>
            <a:t>관리</a:t>
          </a:r>
          <a:r>
            <a:rPr lang="en-US" sz="1100" b="0" i="0" dirty="0"/>
            <a:t> 및 </a:t>
          </a:r>
          <a:r>
            <a:rPr lang="en-US" sz="1100" b="0" i="0" dirty="0" err="1"/>
            <a:t>간단한</a:t>
          </a:r>
          <a:r>
            <a:rPr lang="en-US" sz="1100" b="0" i="0" dirty="0"/>
            <a:t> 한 끼 </a:t>
          </a:r>
          <a:r>
            <a:rPr lang="en-US" sz="1100" b="0" i="0" dirty="0" err="1"/>
            <a:t>식사</a:t>
          </a:r>
          <a:r>
            <a:rPr lang="en-US" sz="1100" b="0" i="0" dirty="0"/>
            <a:t> </a:t>
          </a:r>
          <a:r>
            <a:rPr lang="en-US" sz="1100" b="0" i="0" dirty="0" err="1"/>
            <a:t>대용이</a:t>
          </a:r>
          <a:r>
            <a:rPr lang="en-US" sz="1100" b="0" i="0" dirty="0"/>
            <a:t> </a:t>
          </a:r>
          <a:r>
            <a:rPr lang="en-US" sz="1100" b="0" i="0" dirty="0" err="1"/>
            <a:t>필요로</a:t>
          </a:r>
          <a:r>
            <a:rPr lang="en-US" sz="1100" b="0" i="0" dirty="0"/>
            <a:t> </a:t>
          </a:r>
          <a:r>
            <a:rPr lang="en-US" sz="1100" b="0" i="0" dirty="0" err="1"/>
            <a:t>하는</a:t>
          </a:r>
          <a:r>
            <a:rPr lang="en-US" sz="1100" b="0" i="0" dirty="0"/>
            <a:t> </a:t>
          </a:r>
          <a:r>
            <a:rPr lang="en-US" sz="1100" b="0" i="0" dirty="0" err="1"/>
            <a:t>사람들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i="0" dirty="0"/>
            <a:t>많은 다이어트 도시락 경쟁업체 속에서 </a:t>
          </a:r>
          <a:r>
            <a:rPr lang="en-US" altLang="ko-KR" sz="1100" b="0" i="0" dirty="0"/>
            <a:t>'</a:t>
          </a:r>
          <a:r>
            <a:rPr lang="ko-KR" altLang="en-US" sz="1100" b="0" i="0" dirty="0" err="1"/>
            <a:t>포르미</a:t>
          </a:r>
          <a:r>
            <a:rPr lang="en-US" altLang="ko-KR" sz="1100" b="0" i="0" dirty="0"/>
            <a:t>' </a:t>
          </a:r>
          <a:r>
            <a:rPr lang="ko-KR" altLang="en-US" sz="1100" b="0" i="0" dirty="0"/>
            <a:t>라는 브랜드만이 가지고 있는 아이덴티티가 부족한 느낌으로 </a:t>
          </a:r>
          <a:r>
            <a:rPr lang="ko-KR" altLang="en-US" sz="1100" b="0" i="0" dirty="0" err="1"/>
            <a:t>포르미만의</a:t>
          </a:r>
          <a:r>
            <a:rPr lang="ko-KR" altLang="en-US" sz="1100" b="0" i="0" dirty="0"/>
            <a:t> 강점이 나타나는 특색 있는 디자인으로 재구성하기 위함</a:t>
          </a:r>
          <a:r>
            <a:rPr lang="en-US" altLang="ko-KR" sz="1100" b="0" i="0" dirty="0"/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dirty="0" err="1"/>
            <a:t>포르미만이</a:t>
          </a:r>
          <a:r>
            <a:rPr lang="en-US" sz="1100" b="0" i="0" dirty="0"/>
            <a:t> </a:t>
          </a:r>
          <a:r>
            <a:rPr lang="en-US" sz="1100" b="0" i="0" dirty="0" err="1"/>
            <a:t>가지고</a:t>
          </a:r>
          <a:r>
            <a:rPr lang="en-US" sz="1100" b="0" i="0" dirty="0"/>
            <a:t> </a:t>
          </a:r>
          <a:r>
            <a:rPr lang="en-US" sz="1100" b="0" i="0" dirty="0" err="1"/>
            <a:t>있는</a:t>
          </a:r>
          <a:r>
            <a:rPr lang="en-US" sz="1100" b="0" i="0" dirty="0"/>
            <a:t> </a:t>
          </a:r>
          <a:r>
            <a:rPr lang="en-US" sz="1100" b="0" i="0" dirty="0" err="1"/>
            <a:t>업체</a:t>
          </a:r>
          <a:r>
            <a:rPr lang="en-US" sz="1100" b="0" i="0" dirty="0"/>
            <a:t> </a:t>
          </a:r>
          <a:r>
            <a:rPr lang="en-US" sz="1100" b="0" i="0" dirty="0" err="1"/>
            <a:t>장점이</a:t>
          </a:r>
          <a:r>
            <a:rPr lang="en-US" sz="1100" b="0" i="0" dirty="0"/>
            <a:t> </a:t>
          </a:r>
          <a:r>
            <a:rPr lang="en-US" sz="1100" b="0" i="0" dirty="0" err="1"/>
            <a:t>드러나면서</a:t>
          </a:r>
          <a:r>
            <a:rPr lang="en-US" sz="1100" b="0" i="0" dirty="0"/>
            <a:t> </a:t>
          </a:r>
          <a:r>
            <a:rPr lang="en-US" sz="1100" b="0" i="0" dirty="0" err="1"/>
            <a:t>고객들에게</a:t>
          </a:r>
          <a:r>
            <a:rPr lang="en-US" sz="1100" b="0" i="0" dirty="0"/>
            <a:t> </a:t>
          </a:r>
          <a:r>
            <a:rPr lang="en-US" sz="1100" b="0" i="0" dirty="0" err="1"/>
            <a:t>긍정적인</a:t>
          </a:r>
          <a:r>
            <a:rPr lang="en-US" sz="1100" b="0" i="0" dirty="0"/>
            <a:t> </a:t>
          </a:r>
          <a:r>
            <a:rPr lang="en-US" sz="1100" b="0" i="0" dirty="0" err="1"/>
            <a:t>영향으로</a:t>
          </a:r>
          <a:r>
            <a:rPr lang="en-US" sz="1100" b="0" i="0" dirty="0"/>
            <a:t> </a:t>
          </a:r>
          <a:r>
            <a:rPr lang="en-US" sz="1100" b="0" i="0" dirty="0" err="1"/>
            <a:t>매출로까지</a:t>
          </a:r>
          <a:r>
            <a:rPr lang="en-US" sz="1100" b="0" i="0" dirty="0"/>
            <a:t> </a:t>
          </a:r>
          <a:r>
            <a:rPr lang="en-US" sz="1100" b="0" i="0" dirty="0" err="1"/>
            <a:t>이어지는</a:t>
          </a:r>
          <a:r>
            <a:rPr lang="en-US" sz="1100" b="0" i="0" dirty="0"/>
            <a:t> </a:t>
          </a:r>
          <a:r>
            <a:rPr lang="en-US" sz="1100" b="0" i="0" dirty="0" err="1"/>
            <a:t>결과</a:t>
          </a:r>
          <a:r>
            <a:rPr lang="en-US" sz="1100" b="0" i="0" dirty="0"/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옐로우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주요상품이 돋보이도록 직관적이면서 시각적인 집중도를 높이는 디자인과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포르미라는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 특색을 살린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자연친화적인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디자인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 도시락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혼밥족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운동식단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</a:t>
          </a: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https://formefood.com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en-US" sz="1100" b="0" i="0" kern="1200" dirty="0" err="1"/>
            <a:t>다이어트</a:t>
          </a:r>
          <a:r>
            <a:rPr lang="en-US" sz="1100" b="0" i="0" kern="1200" dirty="0"/>
            <a:t> </a:t>
          </a:r>
          <a:r>
            <a:rPr lang="en-US" sz="1100" b="0" i="0" kern="1200" dirty="0" err="1"/>
            <a:t>도시락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: </a:t>
          </a:r>
          <a:r>
            <a:rPr lang="en-US" sz="1100" b="0" i="0" kern="1200" dirty="0" err="1"/>
            <a:t>식단</a:t>
          </a:r>
          <a:r>
            <a:rPr lang="en-US" sz="1100" b="0" i="0" kern="1200" dirty="0"/>
            <a:t> </a:t>
          </a:r>
          <a:r>
            <a:rPr lang="en-US" sz="1100" b="0" i="0" kern="1200" dirty="0" err="1"/>
            <a:t>관리</a:t>
          </a:r>
          <a:r>
            <a:rPr lang="en-US" sz="1100" b="0" i="0" kern="1200" dirty="0"/>
            <a:t> 및 </a:t>
          </a:r>
          <a:r>
            <a:rPr lang="en-US" sz="1100" b="0" i="0" kern="1200" dirty="0" err="1"/>
            <a:t>간단한</a:t>
          </a:r>
          <a:r>
            <a:rPr lang="en-US" sz="1100" b="0" i="0" kern="1200" dirty="0"/>
            <a:t> 한 끼 </a:t>
          </a:r>
          <a:r>
            <a:rPr lang="en-US" sz="1100" b="0" i="0" kern="1200" dirty="0" err="1"/>
            <a:t>식사</a:t>
          </a:r>
          <a:r>
            <a:rPr lang="en-US" sz="1100" b="0" i="0" kern="1200" dirty="0"/>
            <a:t> </a:t>
          </a:r>
          <a:r>
            <a:rPr lang="en-US" sz="1100" b="0" i="0" kern="1200" dirty="0" err="1"/>
            <a:t>대용이</a:t>
          </a:r>
          <a:r>
            <a:rPr lang="en-US" sz="1100" b="0" i="0" kern="1200" dirty="0"/>
            <a:t> </a:t>
          </a:r>
          <a:r>
            <a:rPr lang="en-US" sz="1100" b="0" i="0" kern="1200" dirty="0" err="1"/>
            <a:t>필요로</a:t>
          </a:r>
          <a:r>
            <a:rPr lang="en-US" sz="1100" b="0" i="0" kern="1200" dirty="0"/>
            <a:t> </a:t>
          </a:r>
          <a:r>
            <a:rPr lang="en-US" sz="1100" b="0" i="0" kern="1200" dirty="0" err="1"/>
            <a:t>하는</a:t>
          </a:r>
          <a:r>
            <a:rPr lang="en-US" sz="1100" b="0" i="0" kern="1200" dirty="0"/>
            <a:t> </a:t>
          </a:r>
          <a:r>
            <a:rPr lang="en-US" sz="1100" b="0" i="0" kern="1200" dirty="0" err="1"/>
            <a:t>사람들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</a:t>
          </a: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719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719"/>
          <a:ext cx="1573682" cy="3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719"/>
        <a:ext cx="1573682" cy="3517398"/>
      </dsp:txXfrm>
    </dsp:sp>
    <dsp:sp modelId="{B292DB37-5DAC-4239-B187-DFD8D1E45EBC}">
      <dsp:nvSpPr>
        <dsp:cNvPr id="0" name=""/>
        <dsp:cNvSpPr/>
      </dsp:nvSpPr>
      <dsp:spPr>
        <a:xfrm>
          <a:off x="1691708" y="79435"/>
          <a:ext cx="6176704" cy="490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i="0" kern="1200" dirty="0"/>
            <a:t>많은 다이어트 도시락 경쟁업체 속에서 </a:t>
          </a:r>
          <a:r>
            <a:rPr lang="en-US" altLang="ko-KR" sz="1100" b="0" i="0" kern="1200" dirty="0"/>
            <a:t>'</a:t>
          </a:r>
          <a:r>
            <a:rPr lang="ko-KR" altLang="en-US" sz="1100" b="0" i="0" kern="1200" dirty="0" err="1"/>
            <a:t>포르미</a:t>
          </a:r>
          <a:r>
            <a:rPr lang="en-US" altLang="ko-KR" sz="1100" b="0" i="0" kern="1200" dirty="0"/>
            <a:t>' </a:t>
          </a:r>
          <a:r>
            <a:rPr lang="ko-KR" altLang="en-US" sz="1100" b="0" i="0" kern="1200" dirty="0"/>
            <a:t>라는 브랜드만이 가지고 있는 아이덴티티가 부족한 느낌으로 </a:t>
          </a:r>
          <a:r>
            <a:rPr lang="ko-KR" altLang="en-US" sz="1100" b="0" i="0" kern="1200" dirty="0" err="1"/>
            <a:t>포르미만의</a:t>
          </a:r>
          <a:r>
            <a:rPr lang="ko-KR" altLang="en-US" sz="1100" b="0" i="0" kern="1200" dirty="0"/>
            <a:t> 강점이 나타나는 특색 있는 디자인으로 재구성하기 위함</a:t>
          </a:r>
          <a:r>
            <a:rPr lang="en-US" altLang="ko-KR" sz="1100" b="0" i="0" kern="1200" dirty="0"/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79435"/>
        <a:ext cx="6176704" cy="490356"/>
      </dsp:txXfrm>
    </dsp:sp>
    <dsp:sp modelId="{4110832E-0718-476E-A490-037F526FEE32}">
      <dsp:nvSpPr>
        <dsp:cNvPr id="0" name=""/>
        <dsp:cNvSpPr/>
      </dsp:nvSpPr>
      <dsp:spPr>
        <a:xfrm>
          <a:off x="1573682" y="569791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647507"/>
          <a:ext cx="6176704" cy="52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b="0" i="0" kern="1200" dirty="0" err="1"/>
            <a:t>포르미만이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가지고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있는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업체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장점이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드러나면서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고객들에게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긍정적인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영향으로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매출로까지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이어지는</a:t>
          </a:r>
          <a:r>
            <a:rPr lang="en-US" sz="1100" b="0" i="0" kern="1200" dirty="0"/>
            <a:t> </a:t>
          </a:r>
          <a:r>
            <a:rPr lang="en-US" sz="1100" b="0" i="0" kern="1200" dirty="0" err="1"/>
            <a:t>결과</a:t>
          </a:r>
          <a:r>
            <a:rPr lang="en-US" sz="1100" b="0" i="0" kern="1200" dirty="0"/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647507"/>
        <a:ext cx="6176704" cy="520790"/>
      </dsp:txXfrm>
    </dsp:sp>
    <dsp:sp modelId="{AD911FAF-521A-4820-A828-D3E3718C95AE}">
      <dsp:nvSpPr>
        <dsp:cNvPr id="0" name=""/>
        <dsp:cNvSpPr/>
      </dsp:nvSpPr>
      <dsp:spPr>
        <a:xfrm>
          <a:off x="1573682" y="116829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246013"/>
          <a:ext cx="6176704" cy="42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46013"/>
        <a:ext cx="6176704" cy="422914"/>
      </dsp:txXfrm>
    </dsp:sp>
    <dsp:sp modelId="{CF05C026-DB91-43DB-A06E-46B09EDF745D}">
      <dsp:nvSpPr>
        <dsp:cNvPr id="0" name=""/>
        <dsp:cNvSpPr/>
      </dsp:nvSpPr>
      <dsp:spPr>
        <a:xfrm>
          <a:off x="1573682" y="166892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717889"/>
          <a:ext cx="6176704" cy="38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옐로우</a:t>
          </a:r>
        </a:p>
      </dsp:txBody>
      <dsp:txXfrm>
        <a:off x="1691708" y="1717889"/>
        <a:ext cx="6176704" cy="381165"/>
      </dsp:txXfrm>
    </dsp:sp>
    <dsp:sp modelId="{D235D982-58AD-4B15-9D8D-F549E4F32805}">
      <dsp:nvSpPr>
        <dsp:cNvPr id="0" name=""/>
        <dsp:cNvSpPr/>
      </dsp:nvSpPr>
      <dsp:spPr>
        <a:xfrm>
          <a:off x="1573682" y="2127810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05526"/>
          <a:ext cx="6176704" cy="4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주요상품이 돋보이도록 직관적이면서 시각적인 집중도를 높이는 디자인과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포르미라는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 특색을 살린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자연친화적인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디자인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205526"/>
        <a:ext cx="6176704" cy="412283"/>
      </dsp:txXfrm>
    </dsp:sp>
    <dsp:sp modelId="{D0A004F4-AD23-44AD-ADB5-BAD672B8AB1E}">
      <dsp:nvSpPr>
        <dsp:cNvPr id="0" name=""/>
        <dsp:cNvSpPr/>
      </dsp:nvSpPr>
      <dsp:spPr>
        <a:xfrm>
          <a:off x="1573682" y="261780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695525"/>
          <a:ext cx="6176704" cy="74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 도시락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혼밥족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운동식단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다이어트</a:t>
          </a:r>
        </a:p>
      </dsp:txBody>
      <dsp:txXfrm>
        <a:off x="1691708" y="2695525"/>
        <a:ext cx="6176704" cy="743819"/>
      </dsp:txXfrm>
    </dsp:sp>
    <dsp:sp modelId="{6E096DDC-14C4-46D7-B231-32A1E2CCD90A}">
      <dsp:nvSpPr>
        <dsp:cNvPr id="0" name=""/>
        <dsp:cNvSpPr/>
      </dsp:nvSpPr>
      <dsp:spPr>
        <a:xfrm>
          <a:off x="1573682" y="343934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최연우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11654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최연우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387852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069974"/>
              </p:ext>
            </p:extLst>
          </p:nvPr>
        </p:nvGraphicFramePr>
        <p:xfrm>
          <a:off x="890362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02-1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3654423" y="253908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97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148FC-E612-4AF8-9193-F7EC2982D049}"/>
              </a:ext>
            </a:extLst>
          </p:cNvPr>
          <p:cNvSpPr txBox="1"/>
          <p:nvPr/>
        </p:nvSpPr>
        <p:spPr>
          <a:xfrm>
            <a:off x="1663933" y="274824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도시락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72BA6-CA4F-4443-8747-CCA5FDA474F3}"/>
              </a:ext>
            </a:extLst>
          </p:cNvPr>
          <p:cNvSpPr txBox="1"/>
          <p:nvPr/>
        </p:nvSpPr>
        <p:spPr>
          <a:xfrm>
            <a:off x="1462553" y="48625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927B1-86FD-4F0C-966A-AD393B1768C9}"/>
              </a:ext>
            </a:extLst>
          </p:cNvPr>
          <p:cNvSpPr txBox="1"/>
          <p:nvPr/>
        </p:nvSpPr>
        <p:spPr>
          <a:xfrm>
            <a:off x="1113331" y="30175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수제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EB1F5-FAA6-4F7E-8FA7-EAE9F2E85C95}"/>
              </a:ext>
            </a:extLst>
          </p:cNvPr>
          <p:cNvSpPr txBox="1"/>
          <p:nvPr/>
        </p:nvSpPr>
        <p:spPr>
          <a:xfrm>
            <a:off x="830923" y="325999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건강식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DD8AE-8398-4598-9BC5-A4656B31DBD1}"/>
              </a:ext>
            </a:extLst>
          </p:cNvPr>
          <p:cNvSpPr txBox="1"/>
          <p:nvPr/>
        </p:nvSpPr>
        <p:spPr>
          <a:xfrm>
            <a:off x="2483390" y="337629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잡곡밥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EB504-C0FF-4E6D-89A8-FA4D1767CFD9}"/>
              </a:ext>
            </a:extLst>
          </p:cNvPr>
          <p:cNvSpPr txBox="1"/>
          <p:nvPr/>
        </p:nvSpPr>
        <p:spPr>
          <a:xfrm>
            <a:off x="1834522" y="386583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안전함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607B7-7F40-49D8-BFA0-03A1B51CDDDF}"/>
              </a:ext>
            </a:extLst>
          </p:cNvPr>
          <p:cNvSpPr txBox="1"/>
          <p:nvPr/>
        </p:nvSpPr>
        <p:spPr>
          <a:xfrm>
            <a:off x="1709177" y="325049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가벼움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AAF4A-8933-4D94-A8A2-3B6BE51E5C3B}"/>
              </a:ext>
            </a:extLst>
          </p:cNvPr>
          <p:cNvSpPr txBox="1"/>
          <p:nvPr/>
        </p:nvSpPr>
        <p:spPr>
          <a:xfrm>
            <a:off x="2324778" y="3705491"/>
            <a:ext cx="1302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미니사이즈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CAD1E-7101-44B0-813D-B4B767D42784}"/>
              </a:ext>
            </a:extLst>
          </p:cNvPr>
          <p:cNvSpPr txBox="1"/>
          <p:nvPr/>
        </p:nvSpPr>
        <p:spPr>
          <a:xfrm>
            <a:off x="1462553" y="370549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스피드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F7CED-093E-4CFB-B434-3F61FFB075BA}"/>
              </a:ext>
            </a:extLst>
          </p:cNvPr>
          <p:cNvSpPr txBox="1"/>
          <p:nvPr/>
        </p:nvSpPr>
        <p:spPr>
          <a:xfrm>
            <a:off x="613054" y="3514799"/>
            <a:ext cx="879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운동식단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7F1DD-8632-45C3-A67F-0CEDCF341D82}"/>
              </a:ext>
            </a:extLst>
          </p:cNvPr>
          <p:cNvSpPr txBox="1"/>
          <p:nvPr/>
        </p:nvSpPr>
        <p:spPr>
          <a:xfrm>
            <a:off x="2656042" y="502783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맞춤형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2D782-14A3-4C9B-882D-4C8E043F3536}"/>
              </a:ext>
            </a:extLst>
          </p:cNvPr>
          <p:cNvSpPr txBox="1"/>
          <p:nvPr/>
        </p:nvSpPr>
        <p:spPr>
          <a:xfrm>
            <a:off x="1198177" y="4035295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다이어트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08E33-08E5-4207-8798-9C9C2EAE7055}"/>
              </a:ext>
            </a:extLst>
          </p:cNvPr>
          <p:cNvSpPr txBox="1"/>
          <p:nvPr/>
        </p:nvSpPr>
        <p:spPr>
          <a:xfrm>
            <a:off x="2173997" y="489761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저염식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C8BFB-AFB0-45FC-9717-CEB3C6DF02CE}"/>
              </a:ext>
            </a:extLst>
          </p:cNvPr>
          <p:cNvSpPr txBox="1"/>
          <p:nvPr/>
        </p:nvSpPr>
        <p:spPr>
          <a:xfrm>
            <a:off x="2349621" y="3028824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속편함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34791-88AE-4B78-8BF7-C71BA83D4DE9}"/>
              </a:ext>
            </a:extLst>
          </p:cNvPr>
          <p:cNvSpPr txBox="1"/>
          <p:nvPr/>
        </p:nvSpPr>
        <p:spPr>
          <a:xfrm>
            <a:off x="2737709" y="480682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단백질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73D98-A7B6-4DB0-85F7-9145153F135A}"/>
              </a:ext>
            </a:extLst>
          </p:cNvPr>
          <p:cNvSpPr txBox="1"/>
          <p:nvPr/>
        </p:nvSpPr>
        <p:spPr>
          <a:xfrm>
            <a:off x="2435484" y="2705472"/>
            <a:ext cx="929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닭가슴살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188A03-B4F3-4E70-B858-85D906419DA4}"/>
              </a:ext>
            </a:extLst>
          </p:cNvPr>
          <p:cNvSpPr txBox="1"/>
          <p:nvPr/>
        </p:nvSpPr>
        <p:spPr>
          <a:xfrm>
            <a:off x="783314" y="440709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SNS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EFA52-9E7B-4732-9C7A-2C3D9D1A9280}"/>
              </a:ext>
            </a:extLst>
          </p:cNvPr>
          <p:cNvSpPr txBox="1"/>
          <p:nvPr/>
        </p:nvSpPr>
        <p:spPr>
          <a:xfrm>
            <a:off x="1639090" y="514236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정직함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7A91CB-D0EB-499B-B9F7-7BC0F2CECCF4}"/>
              </a:ext>
            </a:extLst>
          </p:cNvPr>
          <p:cNvSpPr txBox="1"/>
          <p:nvPr/>
        </p:nvSpPr>
        <p:spPr>
          <a:xfrm>
            <a:off x="1639090" y="302160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집밥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0084A6-215A-4E6A-A49D-B3B40926BCFA}"/>
              </a:ext>
            </a:extLst>
          </p:cNvPr>
          <p:cNvSpPr txBox="1"/>
          <p:nvPr/>
        </p:nvSpPr>
        <p:spPr>
          <a:xfrm>
            <a:off x="613054" y="389557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영양식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18ECB-B37A-4867-8739-E8F0A0C21DF2}"/>
              </a:ext>
            </a:extLst>
          </p:cNvPr>
          <p:cNvSpPr txBox="1"/>
          <p:nvPr/>
        </p:nvSpPr>
        <p:spPr>
          <a:xfrm>
            <a:off x="583797" y="4724087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유지어터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ADC7B-D253-4071-B5C7-5B4FEA644400}"/>
              </a:ext>
            </a:extLst>
          </p:cNvPr>
          <p:cNvSpPr txBox="1"/>
          <p:nvPr/>
        </p:nvSpPr>
        <p:spPr>
          <a:xfrm>
            <a:off x="517521" y="4945328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프리미엄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6BA35C-A5F1-4E87-A7E3-9A93FC45C3B3}"/>
              </a:ext>
            </a:extLst>
          </p:cNvPr>
          <p:cNvSpPr txBox="1"/>
          <p:nvPr/>
        </p:nvSpPr>
        <p:spPr>
          <a:xfrm>
            <a:off x="1368751" y="3399716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신선함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F1C75F-A76F-4E55-8398-CE91C4938468}"/>
              </a:ext>
            </a:extLst>
          </p:cNvPr>
          <p:cNvSpPr txBox="1"/>
          <p:nvPr/>
        </p:nvSpPr>
        <p:spPr>
          <a:xfrm>
            <a:off x="2656042" y="4302781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균형잡힘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F79F0-18CF-45EB-A2C8-92212F2733BF}"/>
              </a:ext>
            </a:extLst>
          </p:cNvPr>
          <p:cNvSpPr txBox="1"/>
          <p:nvPr/>
        </p:nvSpPr>
        <p:spPr>
          <a:xfrm>
            <a:off x="2367132" y="3939735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맛있다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2BE21-EDAB-40D0-83D8-8F7088BFEC8D}"/>
              </a:ext>
            </a:extLst>
          </p:cNvPr>
          <p:cNvSpPr txBox="1"/>
          <p:nvPr/>
        </p:nvSpPr>
        <p:spPr>
          <a:xfrm>
            <a:off x="1709177" y="4414737"/>
            <a:ext cx="998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자체생산시설</a:t>
            </a:r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F167CBC6-B3F4-4A22-8519-7386C2F74CD9}"/>
              </a:ext>
            </a:extLst>
          </p:cNvPr>
          <p:cNvSpPr txBox="1">
            <a:spLocks/>
          </p:cNvSpPr>
          <p:nvPr/>
        </p:nvSpPr>
        <p:spPr>
          <a:xfrm>
            <a:off x="5346551" y="4637731"/>
            <a:ext cx="225247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8EBCF5-7C0D-4452-BD99-4798E1600F69}" type="slidenum">
              <a:rPr lang="ko-KR" altLang="en-US" sz="1100" smtClean="0"/>
              <a:pPr/>
              <a:t>4</a:t>
            </a:fld>
            <a:endParaRPr lang="ko-KR" altLang="en-US" sz="11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0F7AD4-1024-46B0-A3CF-64D0CBEBF055}"/>
              </a:ext>
            </a:extLst>
          </p:cNvPr>
          <p:cNvSpPr txBox="1"/>
          <p:nvPr/>
        </p:nvSpPr>
        <p:spPr>
          <a:xfrm>
            <a:off x="7280403" y="332342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도시락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C7F507-048C-4016-B720-73499F870EFE}"/>
              </a:ext>
            </a:extLst>
          </p:cNvPr>
          <p:cNvSpPr txBox="1"/>
          <p:nvPr/>
        </p:nvSpPr>
        <p:spPr>
          <a:xfrm>
            <a:off x="7280403" y="355822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75A439-C856-4E92-82A0-1C967840F9DD}"/>
              </a:ext>
            </a:extLst>
          </p:cNvPr>
          <p:cNvSpPr txBox="1"/>
          <p:nvPr/>
        </p:nvSpPr>
        <p:spPr>
          <a:xfrm>
            <a:off x="5346551" y="225083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수제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E1E09-1683-4376-B439-256338B75B4F}"/>
              </a:ext>
            </a:extLst>
          </p:cNvPr>
          <p:cNvSpPr txBox="1"/>
          <p:nvPr/>
        </p:nvSpPr>
        <p:spPr>
          <a:xfrm>
            <a:off x="5064143" y="249326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건강식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6FAAEC-5E78-4960-8B9D-F131EECDD4B6}"/>
              </a:ext>
            </a:extLst>
          </p:cNvPr>
          <p:cNvSpPr txBox="1"/>
          <p:nvPr/>
        </p:nvSpPr>
        <p:spPr>
          <a:xfrm>
            <a:off x="6716610" y="260956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잡곡밥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E78173-901A-4C34-9FC0-E0FADFDEA814}"/>
              </a:ext>
            </a:extLst>
          </p:cNvPr>
          <p:cNvSpPr txBox="1"/>
          <p:nvPr/>
        </p:nvSpPr>
        <p:spPr>
          <a:xfrm>
            <a:off x="7402298" y="263176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깨끗함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B10ED2-13A4-4FC9-9B71-7D93D69126FC}"/>
              </a:ext>
            </a:extLst>
          </p:cNvPr>
          <p:cNvSpPr txBox="1"/>
          <p:nvPr/>
        </p:nvSpPr>
        <p:spPr>
          <a:xfrm>
            <a:off x="7367914" y="474800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안전함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9DB3F-4264-424F-A071-64D7F2F25C76}"/>
              </a:ext>
            </a:extLst>
          </p:cNvPr>
          <p:cNvSpPr txBox="1"/>
          <p:nvPr/>
        </p:nvSpPr>
        <p:spPr>
          <a:xfrm>
            <a:off x="5650288" y="247106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가벼움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949A50-9D2D-4EDF-9158-7D02A3B5F32B}"/>
              </a:ext>
            </a:extLst>
          </p:cNvPr>
          <p:cNvSpPr txBox="1"/>
          <p:nvPr/>
        </p:nvSpPr>
        <p:spPr>
          <a:xfrm>
            <a:off x="4576657" y="4215471"/>
            <a:ext cx="879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식단관리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C4BB34-C743-4BAD-AC16-84C0F68B2E0C}"/>
              </a:ext>
            </a:extLst>
          </p:cNvPr>
          <p:cNvSpPr txBox="1"/>
          <p:nvPr/>
        </p:nvSpPr>
        <p:spPr>
          <a:xfrm>
            <a:off x="6557998" y="2938757"/>
            <a:ext cx="1302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미니사이즈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1BAE1A-D4B8-42A0-B70E-F99D4366EBC2}"/>
              </a:ext>
            </a:extLst>
          </p:cNvPr>
          <p:cNvSpPr txBox="1"/>
          <p:nvPr/>
        </p:nvSpPr>
        <p:spPr>
          <a:xfrm>
            <a:off x="5695773" y="293875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스피드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248E0A-19E0-4490-9A14-59EF20F6301A}"/>
              </a:ext>
            </a:extLst>
          </p:cNvPr>
          <p:cNvSpPr txBox="1"/>
          <p:nvPr/>
        </p:nvSpPr>
        <p:spPr>
          <a:xfrm>
            <a:off x="4906675" y="2817962"/>
            <a:ext cx="879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운동식단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3B13FB-D370-4944-9507-DFA6E5708404}"/>
              </a:ext>
            </a:extLst>
          </p:cNvPr>
          <p:cNvSpPr txBox="1"/>
          <p:nvPr/>
        </p:nvSpPr>
        <p:spPr>
          <a:xfrm>
            <a:off x="6600352" y="402544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칼로리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BDA1CE-508A-4A55-9F91-AA5E9F6C9576}"/>
              </a:ext>
            </a:extLst>
          </p:cNvPr>
          <p:cNvSpPr txBox="1"/>
          <p:nvPr/>
        </p:nvSpPr>
        <p:spPr>
          <a:xfrm>
            <a:off x="6756698" y="429574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맞춤형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A56942-E4B8-43C4-A149-88FD8E79FA8B}"/>
              </a:ext>
            </a:extLst>
          </p:cNvPr>
          <p:cNvSpPr txBox="1"/>
          <p:nvPr/>
        </p:nvSpPr>
        <p:spPr>
          <a:xfrm>
            <a:off x="5054653" y="3193531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다이어트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E0D9A2-A794-4184-B113-03E0AF52D4CB}"/>
              </a:ext>
            </a:extLst>
          </p:cNvPr>
          <p:cNvSpPr txBox="1"/>
          <p:nvPr/>
        </p:nvSpPr>
        <p:spPr>
          <a:xfrm>
            <a:off x="7629332" y="281796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저염식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946A54-746E-462B-BD0B-575BBE0FC32C}"/>
              </a:ext>
            </a:extLst>
          </p:cNvPr>
          <p:cNvSpPr txBox="1"/>
          <p:nvPr/>
        </p:nvSpPr>
        <p:spPr>
          <a:xfrm>
            <a:off x="6582841" y="2262090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속편함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81E59F-FA48-4561-A7FF-7179B7AC844D}"/>
              </a:ext>
            </a:extLst>
          </p:cNvPr>
          <p:cNvSpPr txBox="1"/>
          <p:nvPr/>
        </p:nvSpPr>
        <p:spPr>
          <a:xfrm>
            <a:off x="4727645" y="3976053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홈트족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7AAEE7-AACC-41F5-BD3C-AE0C5F1532A2}"/>
              </a:ext>
            </a:extLst>
          </p:cNvPr>
          <p:cNvSpPr txBox="1"/>
          <p:nvPr/>
        </p:nvSpPr>
        <p:spPr>
          <a:xfrm>
            <a:off x="6716610" y="49387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단백질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3803B8-244F-4D10-B713-C348230CD794}"/>
              </a:ext>
            </a:extLst>
          </p:cNvPr>
          <p:cNvSpPr txBox="1"/>
          <p:nvPr/>
        </p:nvSpPr>
        <p:spPr>
          <a:xfrm>
            <a:off x="7385542" y="4294806"/>
            <a:ext cx="929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닭가슴살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9627A1-6C46-48BD-BBE1-181B951453A2}"/>
              </a:ext>
            </a:extLst>
          </p:cNvPr>
          <p:cNvSpPr txBox="1"/>
          <p:nvPr/>
        </p:nvSpPr>
        <p:spPr>
          <a:xfrm>
            <a:off x="5016534" y="364036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SNS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BB779C-84C5-4B1D-9B86-DBC46566811B}"/>
              </a:ext>
            </a:extLst>
          </p:cNvPr>
          <p:cNvSpPr txBox="1"/>
          <p:nvPr/>
        </p:nvSpPr>
        <p:spPr>
          <a:xfrm>
            <a:off x="6716610" y="344056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정직함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914833-79E7-4575-8005-2FF567EDEB8B}"/>
              </a:ext>
            </a:extLst>
          </p:cNvPr>
          <p:cNvSpPr txBox="1"/>
          <p:nvPr/>
        </p:nvSpPr>
        <p:spPr>
          <a:xfrm>
            <a:off x="7184353" y="240058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집밥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4D7810-6650-4187-A381-919B12BC394A}"/>
              </a:ext>
            </a:extLst>
          </p:cNvPr>
          <p:cNvSpPr txBox="1"/>
          <p:nvPr/>
        </p:nvSpPr>
        <p:spPr>
          <a:xfrm>
            <a:off x="6622099" y="364600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영양식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A2444F-ECAA-47FC-AC62-633BFB42B6DD}"/>
              </a:ext>
            </a:extLst>
          </p:cNvPr>
          <p:cNvSpPr txBox="1"/>
          <p:nvPr/>
        </p:nvSpPr>
        <p:spPr>
          <a:xfrm>
            <a:off x="5551280" y="3957353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유지어터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B44584-D469-4558-ACDE-98762C450981}"/>
              </a:ext>
            </a:extLst>
          </p:cNvPr>
          <p:cNvSpPr txBox="1"/>
          <p:nvPr/>
        </p:nvSpPr>
        <p:spPr>
          <a:xfrm>
            <a:off x="5352426" y="4193457"/>
            <a:ext cx="10708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프리미엄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DE1B0E-54BB-432A-951A-8B35F12E136D}"/>
              </a:ext>
            </a:extLst>
          </p:cNvPr>
          <p:cNvSpPr txBox="1"/>
          <p:nvPr/>
        </p:nvSpPr>
        <p:spPr>
          <a:xfrm>
            <a:off x="5447302" y="2679462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신선함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2A5E76-E117-4EF0-B704-0DA6F47B7C74}"/>
              </a:ext>
            </a:extLst>
          </p:cNvPr>
          <p:cNvSpPr txBox="1"/>
          <p:nvPr/>
        </p:nvSpPr>
        <p:spPr>
          <a:xfrm>
            <a:off x="6600352" y="3173001"/>
            <a:ext cx="998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맛있다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0AA378-642F-4464-86E8-4BFBE22B0C4E}"/>
              </a:ext>
            </a:extLst>
          </p:cNvPr>
          <p:cNvSpPr txBox="1"/>
          <p:nvPr/>
        </p:nvSpPr>
        <p:spPr>
          <a:xfrm>
            <a:off x="6294021" y="4556037"/>
            <a:ext cx="1576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자체생산시설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F59D92-0255-4283-83CE-A7F102A14599}"/>
              </a:ext>
            </a:extLst>
          </p:cNvPr>
          <p:cNvGrpSpPr/>
          <p:nvPr/>
        </p:nvGrpSpPr>
        <p:grpSpPr>
          <a:xfrm>
            <a:off x="5064143" y="1955980"/>
            <a:ext cx="3080124" cy="1987026"/>
            <a:chOff x="6566189" y="1795222"/>
            <a:chExt cx="3080124" cy="1987026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14CB09-00AB-4F8D-833A-F17981857DC9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6E4B86E-0FFB-4DDD-862A-A44F971BCB1C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화살표: 아래쪽 3">
              <a:extLst>
                <a:ext uri="{FF2B5EF4-FFF2-40B4-BE49-F238E27FC236}">
                  <a16:creationId xmlns:a16="http://schemas.microsoft.com/office/drawing/2014/main" id="{31378D99-816C-447D-820E-1F0EAF32CE60}"/>
                </a:ext>
              </a:extLst>
            </p:cNvPr>
            <p:cNvSpPr/>
            <p:nvPr/>
          </p:nvSpPr>
          <p:spPr>
            <a:xfrm rot="7240515">
              <a:off x="7739153" y="2637642"/>
              <a:ext cx="252868" cy="4512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2ADE180-F3F7-4CB8-878F-BCEF450732A2}"/>
              </a:ext>
            </a:extLst>
          </p:cNvPr>
          <p:cNvGrpSpPr/>
          <p:nvPr/>
        </p:nvGrpSpPr>
        <p:grpSpPr>
          <a:xfrm>
            <a:off x="1185183" y="2514559"/>
            <a:ext cx="3080124" cy="1987026"/>
            <a:chOff x="6566189" y="1795222"/>
            <a:chExt cx="3080124" cy="198702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937ADFD-6F36-480E-ABD0-440F1E69308F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F60015C-9BE2-401D-8517-1774D294362C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아래쪽 3">
              <a:extLst>
                <a:ext uri="{FF2B5EF4-FFF2-40B4-BE49-F238E27FC236}">
                  <a16:creationId xmlns:a16="http://schemas.microsoft.com/office/drawing/2014/main" id="{B373CC90-E057-4E86-A80D-E7880425428F}"/>
                </a:ext>
              </a:extLst>
            </p:cNvPr>
            <p:cNvSpPr/>
            <p:nvPr/>
          </p:nvSpPr>
          <p:spPr>
            <a:xfrm rot="7240515">
              <a:off x="7739153" y="2637642"/>
              <a:ext cx="252868" cy="45125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7C74409-1BB0-42A4-A44D-7C72275DB829}"/>
              </a:ext>
            </a:extLst>
          </p:cNvPr>
          <p:cNvGrpSpPr/>
          <p:nvPr/>
        </p:nvGrpSpPr>
        <p:grpSpPr>
          <a:xfrm>
            <a:off x="5747514" y="2435487"/>
            <a:ext cx="3080124" cy="1987026"/>
            <a:chOff x="6566189" y="1795222"/>
            <a:chExt cx="3080124" cy="198702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47B94EA-D3AB-480D-9B07-8D42189D941E}"/>
                </a:ext>
              </a:extLst>
            </p:cNvPr>
            <p:cNvSpPr/>
            <p:nvPr/>
          </p:nvSpPr>
          <p:spPr>
            <a:xfrm>
              <a:off x="8060044" y="1983788"/>
              <a:ext cx="1586269" cy="17984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F6278E6-CACD-40EA-8CC1-122E2F61B3D4}"/>
                </a:ext>
              </a:extLst>
            </p:cNvPr>
            <p:cNvSpPr/>
            <p:nvPr/>
          </p:nvSpPr>
          <p:spPr>
            <a:xfrm>
              <a:off x="6566189" y="1795222"/>
              <a:ext cx="1397259" cy="158416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아래쪽 3">
              <a:extLst>
                <a:ext uri="{FF2B5EF4-FFF2-40B4-BE49-F238E27FC236}">
                  <a16:creationId xmlns:a16="http://schemas.microsoft.com/office/drawing/2014/main" id="{65216F78-F2F4-44A5-91C4-161F0616199C}"/>
                </a:ext>
              </a:extLst>
            </p:cNvPr>
            <p:cNvSpPr/>
            <p:nvPr/>
          </p:nvSpPr>
          <p:spPr>
            <a:xfrm rot="7240515">
              <a:off x="7746806" y="2633282"/>
              <a:ext cx="252868" cy="469051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88390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sz="1600" dirty="0">
              <a:latin typeface="+mj-ea"/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주요 핵심 키워드 방향은 대부분 정적이고 다소 평이하고  전형적인 부분이 많았으나 새로운 제품의 홍보 및</a:t>
            </a:r>
            <a:r>
              <a:rPr lang="en-US" altLang="ko-KR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200" b="1" kern="0" spc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포르미만의</a:t>
            </a:r>
            <a:r>
              <a:rPr lang="ko-KR" altLang="en-US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 아이덴티티를 더 부각시키는</a:t>
            </a:r>
            <a:r>
              <a:rPr lang="ko-KR" altLang="en-US" sz="1200" b="1" kern="0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웹페이지로 재구성하기 위하여</a:t>
            </a:r>
            <a:r>
              <a:rPr lang="ko-KR" altLang="en-US" sz="1200" b="1" kern="0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 고객 입장에서 처음 보여주는 느낌이 더 상쾌하면서 신선하고 맑은</a:t>
            </a:r>
            <a:r>
              <a:rPr lang="en-US" altLang="ko-KR" sz="1200" b="1" kern="0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200" b="1" kern="0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자연 친화적인 컨셉을 기존 페이지에서 한층 더 업그레이드 시키면서</a:t>
            </a:r>
            <a:r>
              <a:rPr lang="en-US" altLang="ko-KR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새로운</a:t>
            </a:r>
            <a:r>
              <a:rPr lang="ko-KR" altLang="en-US" sz="1200" b="1" kern="0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 느낌을 드러낼 수 있도록 한다</a:t>
            </a:r>
            <a:r>
              <a:rPr lang="en-US" altLang="ko-KR" sz="1200" b="1" kern="0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. </a:t>
            </a:r>
            <a:r>
              <a:rPr lang="ko-KR" altLang="en-US" sz="1200" b="1" kern="0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주요 </a:t>
            </a:r>
            <a:r>
              <a:rPr lang="ko-KR" altLang="en-US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컬러는 기업의 주 컬러인 </a:t>
            </a:r>
            <a:r>
              <a:rPr lang="ko-KR" alt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녹색</a:t>
            </a:r>
            <a:r>
              <a:rPr lang="ko-KR" altLang="en-US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과 함께 노랑</a:t>
            </a:r>
            <a:r>
              <a:rPr lang="en-US" altLang="ko-KR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,</a:t>
            </a:r>
            <a:r>
              <a:rPr lang="ko-KR" altLang="en-US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오렌지 색상을 사용하여</a:t>
            </a:r>
            <a:r>
              <a:rPr lang="en-US" altLang="ko-KR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전반의 분위기를 싱싱하고 맑고 신선함 위주의 방향을 잡으며 그에 따른 배색은</a:t>
            </a:r>
            <a:r>
              <a:rPr lang="ko-KR" altLang="en-US" sz="1200" b="1" kern="0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 자연 친화적인 느낌을 나타낼 </a:t>
            </a:r>
            <a:r>
              <a:rPr lang="ko-KR" altLang="en-US" sz="1200" b="1" kern="0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수 있는 라이트 </a:t>
            </a:r>
            <a:r>
              <a:rPr lang="ko-KR" altLang="en-US" sz="1200" b="1" kern="0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그린</a:t>
            </a:r>
            <a:r>
              <a:rPr lang="en-US" altLang="ko-KR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, </a:t>
            </a:r>
            <a:r>
              <a:rPr lang="ko-KR" altLang="en-US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고동색 등을 색상을 사용하기로 함</a:t>
            </a:r>
            <a:r>
              <a:rPr lang="en-US" altLang="ko-KR" sz="1200" b="1" kern="0" spc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</a:rPr>
              <a:t>.</a:t>
            </a:r>
            <a:endParaRPr lang="ko-KR" altLang="en-US" sz="1200" b="1" kern="0" spc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390</Words>
  <Application>Microsoft Office PowerPoint</Application>
  <PresentationFormat>A4 용지(210x297mm)</PresentationFormat>
  <Paragraphs>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분석 내용 방향성 선정</vt:lpstr>
      <vt:lpstr>2. 프로젝트 분석 내용 방향성 선정</vt:lpstr>
      <vt:lpstr>2.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8</cp:revision>
  <dcterms:created xsi:type="dcterms:W3CDTF">2021-08-19T04:24:11Z</dcterms:created>
  <dcterms:modified xsi:type="dcterms:W3CDTF">2021-09-13T01:42:41Z</dcterms:modified>
</cp:coreProperties>
</file>