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484" r:id="rId3"/>
    <p:sldId id="408" r:id="rId4"/>
    <p:sldId id="409" r:id="rId5"/>
    <p:sldId id="421" r:id="rId6"/>
    <p:sldId id="481" r:id="rId7"/>
    <p:sldId id="492" r:id="rId8"/>
    <p:sldId id="422" r:id="rId9"/>
    <p:sldId id="424" r:id="rId10"/>
    <p:sldId id="415" r:id="rId11"/>
    <p:sldId id="423" r:id="rId12"/>
    <p:sldId id="493" r:id="rId13"/>
    <p:sldId id="456" r:id="rId14"/>
    <p:sldId id="464" r:id="rId1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1"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1"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1"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1"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850">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636" autoAdjust="0"/>
  </p:normalViewPr>
  <p:slideViewPr>
    <p:cSldViewPr snapToGrid="0">
      <p:cViewPr varScale="1">
        <p:scale>
          <a:sx n="62" d="100"/>
          <a:sy n="62" d="100"/>
        </p:scale>
        <p:origin x="2050" y="53"/>
      </p:cViewPr>
      <p:guideLst>
        <p:guide orient="horz" pos="1850"/>
        <p:guide pos="5760"/>
      </p:guideLst>
    </p:cSldViewPr>
  </p:slideViewPr>
  <p:outlineViewPr>
    <p:cViewPr>
      <p:scale>
        <a:sx n="33" d="100"/>
        <a:sy n="33" d="100"/>
      </p:scale>
      <p:origin x="0" y="0"/>
    </p:cViewPr>
  </p:outlineViewPr>
  <p:notesTextViewPr>
    <p:cViewPr>
      <p:scale>
        <a:sx n="100" d="100"/>
        <a:sy n="100" d="100"/>
      </p:scale>
      <p:origin x="0" y="-96"/>
    </p:cViewPr>
  </p:notesTextViewPr>
  <p:sorterViewPr>
    <p:cViewPr>
      <p:scale>
        <a:sx n="100" d="100"/>
        <a:sy n="100" d="100"/>
      </p:scale>
      <p:origin x="0" y="-13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21E5468E-81ED-40C2-9687-F3223F8D938D}" type="datetime1">
              <a:rPr lang="en-US" altLang="en-US"/>
              <a:pPr>
                <a:defRPr/>
              </a:pPr>
              <a:t>4/22/2020</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51DEEC1F-D74C-437C-B494-408654D2959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5:18.2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36,'456'-17,"-74"0,379 16,-398 2,-335-1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6:18.3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512 198,'-44'2,"0"2,1 2,-1 2,1 2,0 1,1 3,1 1,0 2,1 2,-8 7,42-23,2-1,0 0,0 0,0 0,1 1,-1 0,1-1,-2 3,5-5,0 0,0 0,0 1,0-1,-1 0,1 0,0 1,0-1,0 0,0 0,0 1,0-1,0 0,0 1,0-1,0 0,0 0,0 1,0-1,0 0,0 0,0 1,0-1,0 0,0 1,1-1,-1 0,0 0,0 0,0 1,0-1,0 0,1 0,-1 1,0-1,0 0,21 8,204 56,-193-54,1-1,0-1,29 3,-48-9,1-1,0 0,0-1,0-1,0 0,0-1,7-2,-22 4,1 0,0 0,0 0,0 0,0 0,-1 0,1 0,0-1,0 1,0 0,-1-1,1 1,0 0,0-1,-1 1,1-1,0 1,-1-1,1 0,-1 1,1-1,-1 0,1 1,-1-1,1 0,-1 1,1-1,-1 0,0 0,0 0,1 1,-1-1,0 0,0 0,0 0,0 0,0 1,0-1,0 0,0 0,0 0,0 0,-1 0,-1-4,-1 1,1-1,-1 1,0 0,-1 0,1 0,-1 0,-5-7,-19-24,18 20,-1 1,-1 0,0 1,0 0,-2 1,1 0,-14-8,25 18,0 1,0 0,0 0,0 0,-1 0,1 1,0-1,0 1,0-1,-1 1,1 0,0-1,0 1,-1 0,1 1,0-1,-1 0,1 1,0-1,0 1,0 0,0-1,0 1,-1 0,1 1,1-1,-1 0,0 0,0 1,0-1,1 1,-1 0,1-1,-1 1,1 0,0 0,-1 0,1 0,0 1,-6 10,1 1,0-1,1 1,1 1,-2 9,3-14,-70 253,71-257,-2 4,1 0,0 0,1 0,0 0,1 1,0-1,0 0,1 9,0-19,0 0,0 0,0 0,0 0,0 1,0-1,0 0,0 0,0 0,0 0,0 0,0 0,0 1,1-1,-1 0,0 0,0 0,0 0,0 0,0 0,0 1,0-1,0 0,0 0,1 0,-1 0,0 0,0 0,0 0,0 0,0 0,0 0,1 0,-1 0,0 0,0 0,0 0,0 0,0 0,1 0,-1 0,0 0,0 0,0 0,0 0,0 0,1 0,-1 0,0 0,0 0,0 0,0 0,0 0,0 0,1 0,-1 0,0-1,0 1,11-11,13-25,-20 31,388-616,-363 578,-6 13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6:19.9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177 19,'0'-1,"-1"0,1 0,0 1,0-1,0 0,0 0,-1 0,1 1,0-1,-1 0,1 0,-1 1,1-1,-1 0,1 1,-1-1,1 1,-1-1,0 0,1 1,-1-1,0 1,1 0,-1-1,0 1,0 0,0-1,1 1,-1 0,0 0,0-1,0 1,1 0,-1 0,0 0,0 0,0 0,-33 5,28-4,0 2,-1-1,1 0,0 1,0 0,0 1,1-1,-1 1,1 0,0 1,0-1,0 1,1 0,0 0,0 1,0-1,0 1,1 0,-2 3,1 0,1 1,0-1,1 1,0-1,0 1,1 0,0-1,0 1,1 0,1 0,0 0,0-1,1 4,-1-8,0 0,1 0,-1 0,1 0,0 0,0 0,1 0,-1 0,1-1,0 1,1-1,-1 0,1 0,-1 0,1-1,0 1,0-1,1 0,-1 0,1 0,0-1,-1 1,1-1,0-1,0 1,1-1,-1 1,17 1,-1 0,1-1,0-2,-1 0,1-1,1-1,1 0,6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6:20.9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3,'36'-1,"-18"0,0 1,0 0,0 2,0 0,8 2,-21-3,-1 0,1 1,-1-1,0 1,0 0,0 0,0 1,0-1,0 1,0 0,-1 0,1 0,-1 0,0 1,0-1,0 1,-1 0,1 0,-1 0,0 0,0 0,0 0,0 3,2 6,-1 0,-1 0,0 0,-1 0,0 0,-1 0,0 0,-1 0,-2 8,2-15,0 1,0-1,-1 0,0 0,0 0,-1 0,1 0,-1 0,0 0,-1-1,0 1,0-1,0 0,0-1,-1 1,1-1,-1 1,-1-1,1-1,-2 2,-32 12,31-15,1 1,0 0,-1 0,1 0,1 1,-1 0,0 1,1-1,0 1,0 0,1 1,-1-1,-3 6,9-10,-1 0,1-1,0 1,-1-1,1 1,0 0,0-1,-1 1,1 0,0-1,0 1,0 0,0-1,0 1,0 0,0-1,0 1,0 0,0-1,1 1,-1 0,0-1,0 1,1-1,-1 1,0 0,1-1,-1 1,0-1,1 1,21 10,31-3,-50-8,50 4,0-3,0-1,37-7,-89 7,0 0,-1 0,1 0,0 0,0 0,-1 0,1 0,0-1,0 1,-1 0,1 0,0-1,-1 1,1 0,0-1,-1 1,1 0,-1-1,1 1,-1-1,1 1,-1-1,1 0,-1 1,1-1,-1 1,0-1,1 0,-1 1,0-1,1 0,-1 1,0-1,0 0,0 0,0 1,0-1,0 0,0 1,0-1,0-1,-5-13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6:21.46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0,'6'0,"8"0,1 6,4 2,-1 5,-4 7,1-1,-1 3,-9-2,-6-5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6:22.1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36,'6'0,"8"0,6 0,7 0,4 0,9 0,3 0,6 0,6 0,-5-6,-7-2,-3 1,-4 1,-2 2,-1 1,0 2,-5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6:22.7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148 1,'-2'0,"-1"1,0-1,0 1,0 0,0 0,0 0,1 0,-1 0,1 1,-1-1,1 1,-1 0,-1 1,-30 31,23-24,5-3,-1 1,1-1,1 1,-1 0,1 1,1-1,-1 1,2 0,-1 0,1 0,0 0,1 1,0-1,0 9,2-15,1 0,-1 0,1 1,0-1,0-1,0 1,1 0,-1 0,1 0,-1-1,1 1,0-1,0 1,0-1,0 0,0 1,1-1,-1-1,1 1,-1 0,1 0,0-1,0 0,0 1,0-1,0 0,0 0,0-1,0 1,14 3,0 0,0-2,0 0,10 0,-17-1,4 0,1 0,0-1,0-1,0 0,10-3,-23 4,1-1,-1 0,1 1,0-1,-1 0,1 0,-1 0,0-1,1 1,-1-1,0 1,0-1,0 0,0 1,0-1,0 0,0-1,-1 1,1 0,-1 0,0-1,1 1,-1 0,0-1,0 1,-1-1,1 0,-1 1,1-1,-1 0,0 1,0-1,0-2,0 1,0-1,-1 1,0-1,0 1,0 0,0-1,-1 1,1 0,-1 0,0 0,-1 0,1 0,-3-2,-3-3,-1-1,0 1,0 1,-2-1,-10-9,-1-2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6:23.1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124 1,'0'6,"0"7,-6 8,-1 11,-6 7,-1 3,-4-1,2-1,-3-8,2-14,3-11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6:23.4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1,'6'0,"8"0,7 0,6 0,-2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6:23.9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33,'56'-3,"0"-1,11-5,-16 1,-1 3,35 2,-82 2,1 1,-1 0,1 0,-1 0,1 1,-1-1,0 1,1 0,-1 0,0 0,1 1,-1-1,0 1,0-1,0 1,0 0,0 0,-1 1,1-1,-1 0,1 1,-1 0,0-1,0 1,0 0,0 0,-1 0,1 0,-1 1,1-1,-1 0,0 1,-1-1,1 0,-1 1,1-1,-1 4,1 16,-1 0,-1 1,-1-1,-1 0,-1 0,-1 0,-1-1,-1 1,-1-1,0-1,-6 8,14-29,0 1,0-1,0 1,0-1,0 0,-1 1,1-1,0 0,0 1,0-1,0 0,0 1,-1-1,1 0,0 0,0 1,-1-1,1 0,0 0,0 1,-1-1,1 0,0 0,-1 0,1 1,0-1,-1 0,1 0,0 0,-1 0,1 0,0 0,-1 0,1 0,0 0,-1 0,1 0,-1 0,1 0,-6-15,4-31,11-26,5-6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6:24.4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1,'6'0,"7"0,8 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5:18.7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0 925,'0'-6,"12"-8,27-13,24-13,37-19,37-21,41-15,25-9,25-10,3 3,-2 2,-24 15,-46 22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6:25.2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1,'10'0,"8"-1,1 2,-1 0,0 0,1 2,12 4,-25-6,-1 1,0 0,1 1,-1 0,0 0,0 0,0 0,-1 0,1 1,-1 0,0 0,0 1,0-1,0 1,-1-1,0 1,0 0,0 1,-1-1,1 2,0 1,-1-1,0 0,0 1,-1-1,0 1,0 0,0-1,-1 1,-1-1,1 1,-2 4,-3 13,-1-1,-9 22,-3 15,15-51,2-3,0 0,-1 0,0 0,-1 0,0 0,0-1,0 1,-1-1,1 0,-4 3,1-4,4-6,6-14,8-11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6:25.5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0,'0'6,"0"8,0 13,0 14,0 5,0 7,0 0,0 3,0 4,0-3,0-6,0-10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6:27.5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172 42,'-3'1,"0"0,1 0,-1 0,0 1,1-1,-1 1,1 0,-1-1,1 1,0 0,0 0,-2 3,-3 1,-8 8,0 1,2 0,-1 1,2 1,0-1,1 2,1 0,1 0,5-10,1 0,0 0,1 0,-1 0,2 1,-1-1,1 0,1 1,-1 6,2-10,-1 1,1-1,0 0,0 0,1 0,0 0,0 0,0 0,0-1,1 1,-1-1,1 1,0-1,1 0,-1 0,2 1,-1-1,0 0,1-1,-1 0,1 1,0-1,-1-1,1 1,0-1,1 0,-1 0,0 0,0-1,1 0,-1 0,1 0,0-1,3 0,-1 0,1-1,-1 0,1-1,-1 1,1-2,-1 1,0-1,0 0,1-2,5-2,-1 0,0-1,-1-1,1 0,-2-1,1 0,-1-1,-1 0,0-1,0 0,5-10,-6 6,-1-1,0 0,-1 0,-1 0,0-4,-4 13,0 0,0 0,-1 1,0-1,-1 0,0 0,0 0,0 0,-1 0,0 0,-1 0,0 0,-1-1,1 5,0 1,0-1,0 1,-1 0,1-1,-1 1,0 1,0-1,0 0,0 1,-1-1,1 1,-1 0,1 0,-1 0,0 1,0-1,0 1,0 0,0 0,-1 0,-14-2,1 1,-1 0,0 1,-1 1,13 0,-32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6:27.9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6:28.2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15,'6'0,"7"0,8 0,12 0,6 0,2 0,0 0,-6-6,-11-2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6:28.6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0,'0'6,"6"13,1 16,1 7,-2 3,-2-1,-2-2,0-2,-2-14,0-17,0-16,0-18,-1-11,1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6:29.0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1,'0'6,"6"7,2 8,0 6,4 10,0 10,4 3,-1 0,-3-5,2-2,-1-4,-3-7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6:29.6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354 0,'8'0,"-1"1,1-1,-1 1,0 1,1 0,-1 0,0 0,0 1,0 0,-1 0,1 0,-1 1,1 1,2 2,0 0,-1 0,1 2,-1-1,-1 1,0 0,0 0,0 2,7 15,-1 0,0 0,-3 1,0 1,-1 0,0 10,-3-5,-1-1,-2 1,-2 1,0-1,-3 0,0 0,-2 0,-2 0,-1-1,-6 18,-18 45,-3-2,-42 77,61-137,-2 0,-1-2,-9 11,19-31,-1 0,1-1,-2 0,0-1,0 0,0 0,-1-1,-1-1,1 0,-10 4,-21 8,0-1,-1-2,-30 5,28-10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5:19.7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0,'6'0,"7"0,8 0,7 0,3 6,9 2,-3 5,-8 7,-2 0,-7 1,-6 5,-6 2,-3 3,-4 2,-13 7,-10 2,-8 1,2-8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5:20.5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32 1,'-6'6,"-2"7,1 8,1 6,2 4,7 8,9-1,3-3,10-6,7-9,3-7,3-7,-1-3,-6-3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5:21.6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78 0,'0'6,"-7"2,-1 5,1 6,-5 7,0 4,-4-4,1-5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5:26.2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651 76,'-6'1,"-1"-1,1 1,-1 1,0 0,1-1,0 2,0-1,-1 1,1 0,1 0,-2 2,-63 46,50-35,-59 51,52-41,-2-2,0-1,-21 11,33-25,-30 20,45-28,0 1,0-1,0 1,0 0,1 0,-1-1,1 1,-1 0,1 0,0 0,0 1,-1-1,1 0,1 0,-1 1,0-1,1 0,-1 3,1-4,0 0,0 0,1 0,-1 0,0 0,1 0,-1 0,1 0,-1 0,1 0,0 0,-1 0,1 0,0 0,-1 0,1 0,0-1,0 1,0 0,0-1,0 1,0 0,0-1,0 1,0-1,0 0,0 1,0-1,1 0,35 7,-33-6,230 19,-180-16,135 8,138-12,-286-3,-1-2,33-8,-58 8,-14 0,-25-4,17 7,-60-23,0-3,2-3,1-3,1-2,-73-39,39 20,-46-37,95 61,40 25,-1 0,0 1,0 0,-1 1,1 0,-1 0,-3 0,12 4,-1 0,0-1,0 1,1 0,-1 0,0 0,0 0,1 0,-1 1,0-1,1 1,-1-1,0 1,1-1,-1 1,0 0,1 0,-1 0,1 0,-1 0,1 1,-1 0,1 0,-1 0,1 0,0 0,0 1,0-1,0 0,0 1,0-1,1 0,-1 1,1-1,-1 1,1-1,0 2,-1 21,1 1,1-1,1 1,2-1,0 1,2-2,0 1,19 55,19 37,-25-67,-8-22,1-1,2 0,1 0,0-1,2-1,1-1,7 5,-25-28,1 0,-1-1,1 1,-1 0,1-1,0 1,-1 0,1-1,0 1,0-1,0 0,-1 1,1-1,0 1,0-1,0 0,0 0,0 1,0-1,-1 0,2 0,-1 0,-1-1,1 1,0 0,-1-1,1 1,-1-1,1 1,0 0,-1-1,1 1,-1-1,0 0,1 1,-1-1,1 1,-1-1,0 0,1 1,-1-1,0 0,0 0,8-43,-2-86,-9-57,1 88,2 82,1 3,-2-1,1 1,-2-1,0 1,-1 0,-2-10,4 21,0 1,0-1,-1 1,1-1,0 1,-1 0,1-1,-1 1,0 0,0 0,0 0,0 0,0 1,0-1,0 0,-1 1,1 0,-1-1,1 1,-1 0,1 0,-1 1,0-1,1 0,-1 1,0 0,1 0,-1-1,0 2,0-1,1 0,-1 0,0 1,1 0,-1-1,0 1,-1 1,-34 11,1 2,0 1,1 2,-28 19,42-24,-21 11,-31 18,-26 21,97-61,1 0,-1 0,0 0,0 0,1 1,-1-1,1 0,0 1,0 0,0 0,0 0,0 0,1 0,-1 1,2-3,0-1,-1 1,1 0,1-1,-1 1,0-1,0 1,0 0,0-1,0 1,0-1,1 1,-1 0,0-1,1 1,-1-1,0 1,1-1,-1 1,0-1,1 1,-1-1,1 0,-1 1,1-1,-1 0,1 1,2 0,0 1,-1-1,1 0,0 0,0 0,0-1,0 1,1-1,-1 1,90 15,-1 4,-2 4,69 29,25 7,-172-57,55 14,-62-16,-1-1,0 1,1-1,-1 0,1 0,-1-1,1 1,-1-1,1 0,-1 0,0-1,0 1,3-2,-6 2,0 0,1 0,-1 0,0 0,0 0,0 0,0 0,0 0,0-1,-1 1,1 0,0-1,-1 1,1-1,-1 1,1-1,-1 1,1-1,-1 1,0-1,0 1,0-1,0 1,0-1,0 1,0-1,-1 1,1-1,-1 1,1-1,-1 1,1 0,-1-1,0 0,-4-9,0 1,-1 0,0 0,-3-3,3 4,-38-56,-41-65,3 8,44 68,36 51,0-1,0 1,-1 0,1 0,-1 0,0 0,0 0,0 1,0-1,-1 1,1 0,-3-1,6 3,-1 0,0-1,1 1,-1 0,0 0,0 0,1 0,-1 0,0 0,0 0,0 0,1 1,-1-1,0 0,1 0,-1 1,0-1,1 0,-1 1,0-1,1 0,-1 1,0-1,1 1,-2 1,0 0,1 0,0 0,-1 0,1 1,0-1,0 0,0 1,0-1,1 1,-1 1,-5 31,2 1,1 0,1 0,4 25,-2-19,0-20,0-10,-1 0,1 0,1-1,0 1,1 0,0-1,1 1,0-1,1 1,0-1,0 0,-3-10,0 1,-1-1,1 0,0 0,0 1,0-1,0 0,0 0,0 0,0 0,0 0,0 0,1 0,-1 0,0 0,1-1,-1 1,0 0,1-1,-1 1,1-1,-1 0,1 1,-1-1,1 0,-1 0,1 0,-1 0,1 0,-1 0,1 0,-1-1,1 1,-1-1,1 1,-1-1,0 1,1-1,-1 0,0 0,1 0,-1 1,0-1,0 0,0-1,6-4,0 0,-1 0,0-1,-1 0,1 0,-1 0,2-6,22-44,-4-2,-1-1,4-28,-17 57,5-20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6:13.7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0 393,'68'-2,"0"-3,58-12,130-37,-75 14,-153 34,176-35,94-36,-239 58,0-2,2 3,0 3,1 2,58-3,218-16,-298 24,-8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6:14.4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0,'6'0,"8"0,7 6,6 2,4-1,-3 5,-6 5,-7 7,-7 10,-9 0,-5-1,-8-5,-1-2,3 1,2 1,3-4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2T02:16:16.2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1015 0,'-25'2,"-1"2,0 0,1 2,0 0,0 2,-22 10,-10 2,-403 110,240-72,152-43,68-15,-1 0,1 0,0 0,-1 0,1 0,0 0,-1 0,1 0,-1 0,1 0,0 0,-1 0,1 1,0-1,-1 0,1 0,0 0,-1 0,1 1,0-1,0 0,-1 0,1 1,0-1,-1 0,1 1,0-1,0 0,0 1,0-1,-1 0,1 1,0-1,0 0,0 1,0-1,0 0,0 1,0-1,0 1,13 12,32 11,-41-22,97 44,1-5,2-3,104 21,-171-50,-57-21,0-1,0-1,2 0,-1-2,2 0,0-1,0-2,-41-52,3-2,3-2,0-10,50 82,-23-37,10 29,15 11,-1 0,1 0,-1 0,1 0,-1 0,1 0,-1 0,1 0,0 0,-1 0,1 0,-1 1,1-1,-1 0,1 0,0 0,-1 1,1-1,0 0,-1 1,1-1,0 0,-1 1,1-1,0 0,0 1,-1-1,1 0,0 1,0-1,0 1,0-1,-1 1,1-1,0 1,-4 17,0 0,1 1,1-1,1 1,1-1,0 1,3 13,-1 14,-2 60,6 130,3-175,-9-59,1 1,0 0,-1 0,1-1,0 1,0 0,1-1,-1 1,0-1,1 0,0 1,-1-1,1 0,0 0,0 0,0 0,1 0,-1-1,2 2,-3-3,0 0,0 0,1 0,-1 0,0 0,0 0,1 0,-1 0,0-1,0 1,0 0,1-1,-1 1,0-1,0 0,0 1,0-1,0 0,0 1,0-1,0 0,0 0,0 0,-1 0,1 0,0-1,23-33,-18 24,57-83,4 2,4 4,4 2,28-21,-47 62,-38 31,-1 0,-1 0,6-8,3-7,-2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Arial" charset="0"/>
                <a:cs typeface="Arial" charset="0"/>
              </a:defRPr>
            </a:lvl1pPr>
          </a:lstStyle>
          <a:p>
            <a:pPr>
              <a:defRPr/>
            </a:pPr>
            <a:endParaRPr lang="en-US"/>
          </a:p>
        </p:txBody>
      </p:sp>
      <p:sp>
        <p:nvSpPr>
          <p:cNvPr id="819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8C18C4F3-07A8-4196-8574-BAED8F3AC60D}" type="datetime1">
              <a:rPr lang="en-US" altLang="en-US"/>
              <a:pPr>
                <a:defRPr/>
              </a:pPr>
              <a:t>4/22/2020</a:t>
            </a:fld>
            <a:endParaRPr lang="en-US" altLang="en-US"/>
          </a:p>
        </p:txBody>
      </p:sp>
      <p:sp>
        <p:nvSpPr>
          <p:cNvPr id="75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Arial" charset="0"/>
                <a:cs typeface="Arial" charset="0"/>
              </a:defRPr>
            </a:lvl1pPr>
          </a:lstStyle>
          <a:p>
            <a:pPr>
              <a:defRPr/>
            </a:pPr>
            <a:endParaRPr lang="en-US"/>
          </a:p>
        </p:txBody>
      </p:sp>
      <p:sp>
        <p:nvSpPr>
          <p:cNvPr id="819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2D1540B5-9182-4D81-A3A9-AA5C3E19059F}"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28"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pitchFamily="2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Calibri" pitchFamily="2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Calibri" pitchFamily="2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Calibri" pitchFamily="28"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ko-KR" altLang="en-US" dirty="0">
                <a:latin typeface="Calibri" panose="020F0502020204030204" pitchFamily="34" charset="0"/>
              </a:rPr>
              <a:t>자체 </a:t>
            </a:r>
            <a:r>
              <a:rPr lang="en-US" altLang="ko-KR" dirty="0">
                <a:latin typeface="Calibri" panose="020F0502020204030204" pitchFamily="34" charset="0"/>
              </a:rPr>
              <a:t>ribosome</a:t>
            </a:r>
            <a:r>
              <a:rPr lang="ko-KR" altLang="en-US" dirty="0">
                <a:latin typeface="Calibri" panose="020F0502020204030204" pitchFamily="34" charset="0"/>
              </a:rPr>
              <a:t> 과 </a:t>
            </a:r>
            <a:r>
              <a:rPr lang="en-US" altLang="ko-KR" dirty="0">
                <a:latin typeface="Calibri" panose="020F0502020204030204" pitchFamily="34" charset="0"/>
              </a:rPr>
              <a:t>DNA RNA </a:t>
            </a:r>
            <a:r>
              <a:rPr lang="ko-KR" altLang="en-US" dirty="0">
                <a:latin typeface="Calibri" panose="020F0502020204030204" pitchFamily="34" charset="0"/>
              </a:rPr>
              <a:t>를 가지고 있음</a:t>
            </a:r>
            <a:endParaRPr lang="en-US" altLang="ko-KR" dirty="0">
              <a:latin typeface="Calibri" panose="020F0502020204030204" pitchFamily="34" charset="0"/>
            </a:endParaRPr>
          </a:p>
          <a:p>
            <a:pPr eaLnBrk="1" hangingPunct="1"/>
            <a:endParaRPr lang="en-US" altLang="en-US" dirty="0">
              <a:latin typeface="Calibri" panose="020F0502020204030204" pitchFamily="34" charset="0"/>
            </a:endParaRPr>
          </a:p>
          <a:p>
            <a:pPr eaLnBrk="1" hangingPunct="1"/>
            <a:endParaRPr lang="en-US" altLang="en-US" dirty="0">
              <a:latin typeface="Calibri" panose="020F0502020204030204" pitchFamily="34" charset="0"/>
            </a:endParaRPr>
          </a:p>
          <a:p>
            <a:pPr eaLnBrk="1" hangingPunct="1"/>
            <a:r>
              <a:rPr lang="en-US" altLang="en-US" dirty="0">
                <a:latin typeface="Calibri" panose="020F0502020204030204" pitchFamily="34" charset="0"/>
              </a:rPr>
              <a:t>Bacteria</a:t>
            </a:r>
            <a:r>
              <a:rPr lang="ko-KR" altLang="en-US" dirty="0">
                <a:latin typeface="Calibri" panose="020F0502020204030204" pitchFamily="34" charset="0"/>
              </a:rPr>
              <a:t> 에 있는</a:t>
            </a:r>
            <a:r>
              <a:rPr lang="en-US" altLang="ko-KR" dirty="0">
                <a:latin typeface="Calibri" panose="020F0502020204030204" pitchFamily="34" charset="0"/>
              </a:rPr>
              <a:t> ribosome </a:t>
            </a:r>
            <a:r>
              <a:rPr lang="ko-KR" altLang="en-US" dirty="0">
                <a:latin typeface="Calibri" panose="020F0502020204030204" pitchFamily="34" charset="0"/>
              </a:rPr>
              <a:t>과 </a:t>
            </a:r>
            <a:r>
              <a:rPr lang="en-US" altLang="ko-KR" dirty="0">
                <a:latin typeface="Calibri" panose="020F0502020204030204" pitchFamily="34" charset="0"/>
              </a:rPr>
              <a:t>size </a:t>
            </a:r>
            <a:r>
              <a:rPr lang="ko-KR" altLang="en-US" dirty="0" err="1">
                <a:latin typeface="Calibri" panose="020F0502020204030204" pitchFamily="34" charset="0"/>
              </a:rPr>
              <a:t>비슷</a:t>
            </a:r>
            <a:r>
              <a:rPr lang="ko-KR" altLang="en-US" dirty="0">
                <a:latin typeface="Calibri" panose="020F0502020204030204" pitchFamily="34" charset="0"/>
              </a:rPr>
              <a:t> </a:t>
            </a:r>
            <a:r>
              <a:rPr lang="en-US" altLang="ko-KR" dirty="0">
                <a:latin typeface="Calibri" panose="020F0502020204030204" pitchFamily="34" charset="0"/>
              </a:rPr>
              <a:t>(50s</a:t>
            </a:r>
            <a:r>
              <a:rPr lang="ko-KR" altLang="en-US" dirty="0">
                <a:latin typeface="Calibri" panose="020F0502020204030204" pitchFamily="34" charset="0"/>
              </a:rPr>
              <a:t> </a:t>
            </a:r>
            <a:r>
              <a:rPr lang="en-US" altLang="ko-KR" dirty="0">
                <a:latin typeface="Calibri" panose="020F0502020204030204" pitchFamily="34" charset="0"/>
                <a:sym typeface="Wingdings" panose="05000000000000000000" pitchFamily="2" charset="2"/>
              </a:rPr>
              <a:t>&lt;-&gt; </a:t>
            </a:r>
            <a:r>
              <a:rPr lang="ko-KR" altLang="en-US" dirty="0" err="1">
                <a:latin typeface="Calibri" panose="020F0502020204030204" pitchFamily="34" charset="0"/>
                <a:sym typeface="Wingdings" panose="05000000000000000000" pitchFamily="2" charset="2"/>
              </a:rPr>
              <a:t>진핵생물은</a:t>
            </a:r>
            <a:r>
              <a:rPr lang="ko-KR" altLang="en-US" dirty="0">
                <a:latin typeface="Calibri" panose="020F0502020204030204" pitchFamily="34" charset="0"/>
                <a:sym typeface="Wingdings" panose="05000000000000000000" pitchFamily="2" charset="2"/>
              </a:rPr>
              <a:t> </a:t>
            </a:r>
            <a:r>
              <a:rPr lang="en-US" altLang="ko-KR" dirty="0">
                <a:latin typeface="Calibri" panose="020F0502020204030204" pitchFamily="34" charset="0"/>
                <a:sym typeface="Wingdings" panose="05000000000000000000" pitchFamily="2" charset="2"/>
              </a:rPr>
              <a:t>60s</a:t>
            </a:r>
            <a:r>
              <a:rPr lang="en-US" altLang="ko-KR" dirty="0">
                <a:latin typeface="Calibri" panose="020F0502020204030204" pitchFamily="34" charset="0"/>
              </a:rPr>
              <a:t>)</a:t>
            </a:r>
          </a:p>
          <a:p>
            <a:pPr eaLnBrk="1" hangingPunct="1"/>
            <a:endParaRPr lang="en-US" altLang="en-US" dirty="0">
              <a:latin typeface="Calibri" panose="020F0502020204030204" pitchFamily="34" charset="0"/>
            </a:endParaRPr>
          </a:p>
          <a:p>
            <a:pPr eaLnBrk="1" hangingPunct="1"/>
            <a:endParaRPr lang="en-US" altLang="en-US" dirty="0">
              <a:latin typeface="Calibri" panose="020F0502020204030204" pitchFamily="34" charset="0"/>
            </a:endParaRPr>
          </a:p>
          <a:p>
            <a:pPr eaLnBrk="1" hangingPunct="1"/>
            <a:r>
              <a:rPr lang="ko-KR" altLang="en-US" dirty="0">
                <a:latin typeface="Calibri" panose="020F0502020204030204" pitchFamily="34" charset="0"/>
              </a:rPr>
              <a:t>항생제 </a:t>
            </a:r>
            <a:r>
              <a:rPr lang="en-US" altLang="ko-KR" dirty="0">
                <a:latin typeface="Calibri" panose="020F0502020204030204" pitchFamily="34" charset="0"/>
              </a:rPr>
              <a:t>: bacteria </a:t>
            </a:r>
            <a:r>
              <a:rPr lang="ko-KR" altLang="en-US" dirty="0">
                <a:latin typeface="Calibri" panose="020F0502020204030204" pitchFamily="34" charset="0"/>
              </a:rPr>
              <a:t>의 </a:t>
            </a:r>
            <a:r>
              <a:rPr lang="en-US" altLang="ko-KR" dirty="0">
                <a:latin typeface="Calibri" panose="020F0502020204030204" pitchFamily="34" charset="0"/>
              </a:rPr>
              <a:t>translation </a:t>
            </a:r>
            <a:r>
              <a:rPr lang="ko-KR" altLang="en-US" dirty="0">
                <a:latin typeface="Calibri" panose="020F0502020204030204" pitchFamily="34" charset="0"/>
              </a:rPr>
              <a:t>하는 </a:t>
            </a:r>
            <a:r>
              <a:rPr lang="ko-KR" altLang="en-US" dirty="0" err="1">
                <a:latin typeface="Calibri" panose="020F0502020204030204" pitchFamily="34" charset="0"/>
              </a:rPr>
              <a:t>기작을</a:t>
            </a:r>
            <a:r>
              <a:rPr lang="ko-KR" altLang="en-US" dirty="0">
                <a:latin typeface="Calibri" panose="020F0502020204030204" pitchFamily="34" charset="0"/>
              </a:rPr>
              <a:t> 방해함 </a:t>
            </a:r>
            <a:r>
              <a:rPr lang="en-US" altLang="ko-KR" dirty="0">
                <a:latin typeface="Calibri" panose="020F0502020204030204" pitchFamily="34" charset="0"/>
              </a:rPr>
              <a:t>(60s ribosome </a:t>
            </a:r>
            <a:r>
              <a:rPr lang="ko-KR" altLang="en-US" dirty="0">
                <a:latin typeface="Calibri" panose="020F0502020204030204" pitchFamily="34" charset="0"/>
              </a:rPr>
              <a:t>은 건들지 않고 </a:t>
            </a:r>
            <a:r>
              <a:rPr lang="en-US" altLang="ko-KR" dirty="0">
                <a:latin typeface="Calibri" panose="020F0502020204030204" pitchFamily="34" charset="0"/>
              </a:rPr>
              <a:t>50s </a:t>
            </a:r>
            <a:r>
              <a:rPr lang="ko-KR" altLang="en-US" dirty="0">
                <a:latin typeface="Calibri" panose="020F0502020204030204" pitchFamily="34" charset="0"/>
              </a:rPr>
              <a:t>단백질 합성만 억제함</a:t>
            </a:r>
            <a:r>
              <a:rPr lang="en-US" altLang="ko-KR" dirty="0">
                <a:latin typeface="Calibri" panose="020F0502020204030204" pitchFamily="34" charset="0"/>
              </a:rPr>
              <a:t>. </a:t>
            </a:r>
            <a:r>
              <a:rPr lang="en-US" altLang="ko-KR" dirty="0">
                <a:latin typeface="Calibri" panose="020F0502020204030204" pitchFamily="34" charset="0"/>
                <a:sym typeface="Wingdings" panose="05000000000000000000" pitchFamily="2" charset="2"/>
              </a:rPr>
              <a:t> </a:t>
            </a:r>
            <a:r>
              <a:rPr lang="ko-KR" altLang="en-US" dirty="0">
                <a:latin typeface="Calibri" panose="020F0502020204030204" pitchFamily="34" charset="0"/>
                <a:sym typeface="Wingdings" panose="05000000000000000000" pitchFamily="2" charset="2"/>
              </a:rPr>
              <a:t>우리 몸엔 독성 </a:t>
            </a:r>
            <a:r>
              <a:rPr lang="en-US" altLang="ko-KR" dirty="0">
                <a:latin typeface="Calibri" panose="020F0502020204030204" pitchFamily="34" charset="0"/>
                <a:sym typeface="Wingdings" panose="05000000000000000000" pitchFamily="2" charset="2"/>
              </a:rPr>
              <a:t>x </a:t>
            </a:r>
            <a:r>
              <a:rPr lang="en-US" altLang="ko-KR" dirty="0">
                <a:latin typeface="Calibri" panose="020F0502020204030204" pitchFamily="34" charset="0"/>
              </a:rPr>
              <a:t>)</a:t>
            </a:r>
          </a:p>
          <a:p>
            <a:pPr eaLnBrk="1" hangingPunct="1"/>
            <a:r>
              <a:rPr lang="ko-KR" altLang="en-US" dirty="0">
                <a:latin typeface="Calibri" panose="020F0502020204030204" pitchFamily="34" charset="0"/>
              </a:rPr>
              <a:t>문제는 </a:t>
            </a:r>
            <a:r>
              <a:rPr lang="en-US" altLang="ko-KR" dirty="0">
                <a:latin typeface="Calibri" panose="020F0502020204030204" pitchFamily="34" charset="0"/>
              </a:rPr>
              <a:t>mitochondria </a:t>
            </a:r>
            <a:r>
              <a:rPr lang="ko-KR" altLang="en-US" dirty="0">
                <a:latin typeface="Calibri" panose="020F0502020204030204" pitchFamily="34" charset="0"/>
              </a:rPr>
              <a:t>의 </a:t>
            </a:r>
            <a:r>
              <a:rPr lang="en-US" altLang="ko-KR" dirty="0">
                <a:latin typeface="Calibri" panose="020F0502020204030204" pitchFamily="34" charset="0"/>
              </a:rPr>
              <a:t>ribosome </a:t>
            </a:r>
            <a:r>
              <a:rPr lang="ko-KR" altLang="en-US" dirty="0">
                <a:latin typeface="Calibri" panose="020F0502020204030204" pitchFamily="34" charset="0"/>
              </a:rPr>
              <a:t>의 </a:t>
            </a:r>
            <a:r>
              <a:rPr lang="en-US" altLang="ko-KR" dirty="0">
                <a:latin typeface="Calibri" panose="020F0502020204030204" pitchFamily="34" charset="0"/>
              </a:rPr>
              <a:t>translation </a:t>
            </a:r>
            <a:r>
              <a:rPr lang="ko-KR" altLang="en-US" dirty="0">
                <a:latin typeface="Calibri" panose="020F0502020204030204" pitchFamily="34" charset="0"/>
              </a:rPr>
              <a:t>도 억제할 수 있음 </a:t>
            </a:r>
            <a:r>
              <a:rPr lang="en-US" altLang="ko-KR" dirty="0">
                <a:latin typeface="Calibri" panose="020F0502020204030204" pitchFamily="34" charset="0"/>
              </a:rPr>
              <a:t>(</a:t>
            </a:r>
            <a:r>
              <a:rPr lang="ko-KR" altLang="en-US" dirty="0">
                <a:latin typeface="Calibri" panose="020F0502020204030204" pitchFamily="34" charset="0"/>
              </a:rPr>
              <a:t>부작용</a:t>
            </a:r>
            <a:r>
              <a:rPr lang="en-US" altLang="ko-KR" dirty="0">
                <a:latin typeface="Calibri" panose="020F0502020204030204" pitchFamily="34" charset="0"/>
              </a:rPr>
              <a:t>)</a:t>
            </a:r>
          </a:p>
          <a:p>
            <a:pPr eaLnBrk="1" hangingPunct="1"/>
            <a:endParaRPr lang="en-US" altLang="en-US" dirty="0">
              <a:latin typeface="Calibri" panose="020F0502020204030204" pitchFamily="34" charset="0"/>
            </a:endParaRPr>
          </a:p>
          <a:p>
            <a:pPr eaLnBrk="1" hangingPunct="1"/>
            <a:endParaRPr lang="en-US" altLang="en-US" dirty="0">
              <a:latin typeface="Calibri" panose="020F0502020204030204" pitchFamily="34" charset="0"/>
            </a:endParaRPr>
          </a:p>
          <a:p>
            <a:pPr eaLnBrk="1" hangingPunct="1"/>
            <a:r>
              <a:rPr lang="ko-KR" altLang="en-US" dirty="0">
                <a:latin typeface="Calibri" panose="020F0502020204030204" pitchFamily="34" charset="0"/>
              </a:rPr>
              <a:t>수정을 통해 형성된 접합자의 </a:t>
            </a:r>
            <a:r>
              <a:rPr lang="en-US" altLang="ko-KR" dirty="0">
                <a:latin typeface="Calibri" panose="020F0502020204030204" pitchFamily="34" charset="0"/>
              </a:rPr>
              <a:t>mitochondria </a:t>
            </a:r>
            <a:r>
              <a:rPr lang="ko-KR" altLang="en-US" dirty="0">
                <a:latin typeface="Calibri" panose="020F0502020204030204" pitchFamily="34" charset="0"/>
              </a:rPr>
              <a:t>는 난자에서 유래한 것임 </a:t>
            </a:r>
            <a:r>
              <a:rPr lang="en-US" altLang="ko-KR" dirty="0">
                <a:latin typeface="Calibri" panose="020F0502020204030204" pitchFamily="34" charset="0"/>
                <a:sym typeface="Wingdings" panose="05000000000000000000" pitchFamily="2" charset="2"/>
              </a:rPr>
              <a:t> </a:t>
            </a:r>
            <a:r>
              <a:rPr lang="ko-KR" altLang="en-US" dirty="0">
                <a:latin typeface="Calibri" panose="020F0502020204030204" pitchFamily="34" charset="0"/>
                <a:sym typeface="Wingdings" panose="05000000000000000000" pitchFamily="2" charset="2"/>
              </a:rPr>
              <a:t>우리 몸에 있는 모든 </a:t>
            </a:r>
            <a:r>
              <a:rPr lang="en-US" altLang="ko-KR" dirty="0">
                <a:latin typeface="Calibri" panose="020F0502020204030204" pitchFamily="34" charset="0"/>
                <a:sym typeface="Wingdings" panose="05000000000000000000" pitchFamily="2" charset="2"/>
              </a:rPr>
              <a:t>mitochondria </a:t>
            </a:r>
            <a:r>
              <a:rPr lang="ko-KR" altLang="en-US" dirty="0">
                <a:latin typeface="Calibri" panose="020F0502020204030204" pitchFamily="34" charset="0"/>
                <a:sym typeface="Wingdings" panose="05000000000000000000" pitchFamily="2" charset="2"/>
              </a:rPr>
              <a:t>는 어머니로부터 유래된 것임</a:t>
            </a:r>
            <a:r>
              <a:rPr lang="en-US" altLang="ko-KR" dirty="0">
                <a:latin typeface="Calibri" panose="020F0502020204030204" pitchFamily="34" charset="0"/>
                <a:sym typeface="Wingdings" panose="05000000000000000000" pitchFamily="2" charset="2"/>
              </a:rPr>
              <a:t>.</a:t>
            </a:r>
          </a:p>
          <a:p>
            <a:pPr eaLnBrk="1" hangingPunct="1"/>
            <a:endParaRPr lang="en-US" altLang="en-US" dirty="0">
              <a:latin typeface="Calibri" panose="020F0502020204030204" pitchFamily="34" charset="0"/>
              <a:sym typeface="Wingdings" panose="05000000000000000000" pitchFamily="2" charset="2"/>
            </a:endParaRPr>
          </a:p>
          <a:p>
            <a:pPr eaLnBrk="1" hangingPunct="1"/>
            <a:r>
              <a:rPr lang="en-US" altLang="ko-KR" dirty="0">
                <a:latin typeface="Calibri" panose="020F0502020204030204" pitchFamily="34" charset="0"/>
                <a:sym typeface="Wingdings" panose="05000000000000000000" pitchFamily="2" charset="2"/>
              </a:rPr>
              <a:t> </a:t>
            </a:r>
            <a:r>
              <a:rPr lang="ko-KR" altLang="en-US" dirty="0">
                <a:latin typeface="Calibri" panose="020F0502020204030204" pitchFamily="34" charset="0"/>
                <a:sym typeface="Wingdings" panose="05000000000000000000" pitchFamily="2" charset="2"/>
              </a:rPr>
              <a:t>진화적인 경로를 추적하는데 사용</a:t>
            </a:r>
            <a:endParaRPr lang="en-US" altLang="en-US" dirty="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Calibri" panose="020F0502020204030204" pitchFamily="34" charset="0"/>
              </a:rPr>
              <a:t>Figure 9.5 </a:t>
            </a:r>
          </a:p>
          <a:p>
            <a:r>
              <a:rPr lang="en-US" altLang="en-US" b="1">
                <a:latin typeface="Calibri" panose="020F0502020204030204" pitchFamily="34" charset="0"/>
              </a:rPr>
              <a:t>An overview of carbohydrate metabolism in eukaryotic cells. </a:t>
            </a:r>
            <a:r>
              <a:rPr lang="en-US" altLang="en-US">
                <a:latin typeface="Calibri" panose="020F0502020204030204" pitchFamily="34" charset="0"/>
              </a:rPr>
              <a:t>The reactions of glycolysis generate pyruvate and NADH in the cytosol. In the absence of O</a:t>
            </a:r>
            <a:r>
              <a:rPr lang="en-US" altLang="en-US" baseline="-25000">
                <a:latin typeface="Calibri" panose="020F0502020204030204" pitchFamily="34" charset="0"/>
              </a:rPr>
              <a:t>2</a:t>
            </a:r>
            <a:r>
              <a:rPr lang="en-US" altLang="en-US">
                <a:latin typeface="Calibri" panose="020F0502020204030204" pitchFamily="34" charset="0"/>
              </a:rPr>
              <a:t>, the pyruvate is reduced by NADH to lactate (or another product of fermentation, such as ethanol in yeast). The NAD+ formed in the reaction is reutilized in the continuation of glycolysis. In the presence of O</a:t>
            </a:r>
            <a:r>
              <a:rPr lang="en-US" altLang="en-US" baseline="-25000">
                <a:latin typeface="Calibri" panose="020F0502020204030204" pitchFamily="34" charset="0"/>
              </a:rPr>
              <a:t>2</a:t>
            </a:r>
            <a:r>
              <a:rPr lang="en-US" altLang="en-US">
                <a:latin typeface="Calibri" panose="020F0502020204030204" pitchFamily="34" charset="0"/>
              </a:rPr>
              <a:t>, the pyruvate moves into the matrix (facilitated by a membrane transporter), where it is decarboxylated and linked to coenzyme A (CoA), a reaction that generates NADH. The NADH produced during glycolysis donates its high-energy electrons to a compound that crosses the inner mitochondrial membrane. The acetyl CoA passes through the TCA cycle, which generates NADH and FADH</a:t>
            </a:r>
            <a:r>
              <a:rPr lang="en-US" altLang="en-US" baseline="-25000">
                <a:latin typeface="Calibri" panose="020F0502020204030204" pitchFamily="34" charset="0"/>
              </a:rPr>
              <a:t>2</a:t>
            </a:r>
            <a:r>
              <a:rPr lang="en-US" altLang="en-US">
                <a:latin typeface="Calibri" panose="020F0502020204030204" pitchFamily="34" charset="0"/>
              </a:rPr>
              <a:t>. The electrons in these various NADH and FADH</a:t>
            </a:r>
            <a:r>
              <a:rPr lang="en-US" altLang="en-US" baseline="-25000">
                <a:latin typeface="Calibri" panose="020F0502020204030204" pitchFamily="34" charset="0"/>
              </a:rPr>
              <a:t>2</a:t>
            </a:r>
            <a:r>
              <a:rPr lang="en-US" altLang="en-US">
                <a:latin typeface="Calibri" panose="020F0502020204030204" pitchFamily="34" charset="0"/>
              </a:rPr>
              <a:t> molecules are passed along the electron-transport chain, which is made up of carriers that are embedded in the inner mitochondrial membrane, to molecular oxygen (O</a:t>
            </a:r>
            <a:r>
              <a:rPr lang="en-US" altLang="en-US" baseline="-25000">
                <a:latin typeface="Calibri" panose="020F0502020204030204" pitchFamily="34" charset="0"/>
              </a:rPr>
              <a:t>2</a:t>
            </a:r>
            <a:r>
              <a:rPr lang="en-US" altLang="en-US">
                <a:latin typeface="Calibri" panose="020F0502020204030204" pitchFamily="34" charset="0"/>
              </a:rPr>
              <a:t>). The energy released during electron transport is used in the formation of ATP. If all of the energy from electron transport were to be utilized in ATP formation, approximately 36 ATPs could be generated from a single molecule of glucose.</a:t>
            </a:r>
          </a:p>
          <a:p>
            <a:pPr eaLnBrk="1" hangingPunct="1"/>
            <a:endParaRPr lang="en-US"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Calibri" panose="020F0502020204030204" pitchFamily="34" charset="0"/>
              </a:rPr>
              <a:t>Figure 9.31a, b </a:t>
            </a:r>
          </a:p>
          <a:p>
            <a:r>
              <a:rPr lang="en-US" altLang="en-US" b="1" dirty="0">
                <a:latin typeface="Calibri" panose="020F0502020204030204" pitchFamily="34" charset="0"/>
              </a:rPr>
              <a:t>The structure and function of peroxisomes. </a:t>
            </a:r>
            <a:r>
              <a:rPr lang="en-US" altLang="en-US" dirty="0">
                <a:latin typeface="Calibri" panose="020F0502020204030204" pitchFamily="34" charset="0"/>
              </a:rPr>
              <a:t>(</a:t>
            </a:r>
            <a:r>
              <a:rPr lang="en-US" altLang="en-US" b="1" dirty="0">
                <a:latin typeface="Calibri" panose="020F0502020204030204" pitchFamily="34" charset="0"/>
              </a:rPr>
              <a:t>A</a:t>
            </a:r>
            <a:r>
              <a:rPr lang="en-US" altLang="en-US" dirty="0">
                <a:latin typeface="Calibri" panose="020F0502020204030204" pitchFamily="34" charset="0"/>
              </a:rPr>
              <a:t>) Electron micrograph of a section of a rat liver cell, which had been stained for catalase, an enzyme localized in peroxisomes. Note the close association between the darkly stained peroxisomes and mitochondria. An electron micrograph of a peroxisome within a plant cell is shown in Figure 6.23. Bar equals 250 nm. (</a:t>
            </a:r>
            <a:r>
              <a:rPr lang="en-US" altLang="en-US" b="1" dirty="0">
                <a:latin typeface="Calibri" panose="020F0502020204030204" pitchFamily="34" charset="0"/>
              </a:rPr>
              <a:t>B</a:t>
            </a:r>
            <a:r>
              <a:rPr lang="en-US" altLang="en-US" dirty="0">
                <a:latin typeface="Calibri" panose="020F0502020204030204" pitchFamily="34" charset="0"/>
              </a:rPr>
              <a:t>) Peroxisomes contain enzymes that carry out the two-step reduction of molecular oxygen to water. In the first step, an oxidase removes electrons from a variety of substrates (RH</a:t>
            </a:r>
            <a:r>
              <a:rPr lang="en-US" altLang="en-US" baseline="-25000" dirty="0">
                <a:latin typeface="Calibri" panose="020F0502020204030204" pitchFamily="34" charset="0"/>
              </a:rPr>
              <a:t>2</a:t>
            </a:r>
            <a:r>
              <a:rPr lang="en-US" altLang="en-US" dirty="0">
                <a:latin typeface="Calibri" panose="020F0502020204030204" pitchFamily="34" charset="0"/>
              </a:rPr>
              <a:t>), such as uric acid or amino acids. In the second step, the enzyme catalase converts the hydrogen peroxide formed in the first step to water.</a:t>
            </a:r>
          </a:p>
          <a:p>
            <a:pPr eaLnBrk="1" hangingPunct="1"/>
            <a:endParaRPr lang="en-US" altLang="en-US" dirty="0">
              <a:latin typeface="Calibri" panose="020F0502020204030204" pitchFamily="34" charset="0"/>
            </a:endParaRPr>
          </a:p>
          <a:p>
            <a:pPr eaLnBrk="1" hangingPunct="1"/>
            <a:endParaRPr lang="en-US" altLang="en-US" dirty="0">
              <a:latin typeface="Calibri" panose="020F0502020204030204" pitchFamily="34" charset="0"/>
            </a:endParaRPr>
          </a:p>
          <a:p>
            <a:pPr eaLnBrk="1" hangingPunct="1"/>
            <a:r>
              <a:rPr lang="en-US" altLang="en-US" dirty="0">
                <a:latin typeface="Calibri" panose="020F0502020204030204" pitchFamily="34" charset="0"/>
              </a:rPr>
              <a:t>Peroxisome : </a:t>
            </a:r>
            <a:r>
              <a:rPr lang="ko-KR" altLang="en-US" dirty="0">
                <a:latin typeface="Calibri" panose="020F0502020204030204" pitchFamily="34" charset="0"/>
              </a:rPr>
              <a:t>에서 일어나는 대표적인 반응은 </a:t>
            </a:r>
            <a:r>
              <a:rPr lang="en-US" altLang="ko-KR" dirty="0">
                <a:latin typeface="Calibri" panose="020F0502020204030204" pitchFamily="34" charset="0"/>
              </a:rPr>
              <a:t>hydrogen peroxide </a:t>
            </a:r>
            <a:r>
              <a:rPr lang="ko-KR" altLang="en-US" dirty="0">
                <a:latin typeface="Calibri" panose="020F0502020204030204" pitchFamily="34" charset="0"/>
              </a:rPr>
              <a:t>을 </a:t>
            </a:r>
            <a:r>
              <a:rPr lang="en-US" altLang="ko-KR" dirty="0">
                <a:latin typeface="Calibri" panose="020F0502020204030204" pitchFamily="34" charset="0"/>
              </a:rPr>
              <a:t>H2O </a:t>
            </a:r>
            <a:r>
              <a:rPr lang="ko-KR" altLang="en-US" dirty="0">
                <a:latin typeface="Calibri" panose="020F0502020204030204" pitchFamily="34" charset="0"/>
              </a:rPr>
              <a:t>로 전환시켜주는 반응임</a:t>
            </a:r>
            <a:r>
              <a:rPr lang="en-US" altLang="ko-KR" dirty="0">
                <a:latin typeface="Calibri" panose="020F0502020204030204" pitchFamily="34" charset="0"/>
              </a:rPr>
              <a:t>.</a:t>
            </a:r>
          </a:p>
          <a:p>
            <a:pPr marL="171450" indent="-171450" eaLnBrk="1" hangingPunct="1">
              <a:buFont typeface="Wingdings" panose="05000000000000000000" pitchFamily="2" charset="2"/>
              <a:buChar char="è"/>
            </a:pPr>
            <a:r>
              <a:rPr lang="en-US" altLang="en-US" dirty="0">
                <a:latin typeface="Calibri" panose="020F0502020204030204" pitchFamily="34" charset="0"/>
                <a:sym typeface="Wingdings" panose="05000000000000000000" pitchFamily="2" charset="2"/>
              </a:rPr>
              <a:t>Free radical </a:t>
            </a:r>
            <a:r>
              <a:rPr lang="ko-KR" altLang="en-US" dirty="0">
                <a:latin typeface="Calibri" panose="020F0502020204030204" pitchFamily="34" charset="0"/>
                <a:sym typeface="Wingdings" panose="05000000000000000000" pitchFamily="2" charset="2"/>
              </a:rPr>
              <a:t>을 제거하는 기능 </a:t>
            </a:r>
            <a:endParaRPr lang="en-US" altLang="en-US" dirty="0">
              <a:latin typeface="Calibri" panose="020F0502020204030204" pitchFamily="34" charset="0"/>
              <a:sym typeface="Wingdings" panose="05000000000000000000" pitchFamily="2" charset="2"/>
            </a:endParaRPr>
          </a:p>
          <a:p>
            <a:pPr marL="171450" indent="-171450" eaLnBrk="1" hangingPunct="1">
              <a:buFont typeface="Wingdings" panose="05000000000000000000" pitchFamily="2" charset="2"/>
              <a:buChar char="è"/>
            </a:pPr>
            <a:r>
              <a:rPr lang="en-US" altLang="ko-KR" dirty="0"/>
              <a:t>Reactive Oxygen Species</a:t>
            </a:r>
            <a:r>
              <a:rPr lang="ko-KR" altLang="en-US" dirty="0">
                <a:latin typeface="Calibri" panose="020F0502020204030204" pitchFamily="34" charset="0"/>
                <a:sym typeface="Wingdings" panose="05000000000000000000" pitchFamily="2" charset="2"/>
              </a:rPr>
              <a:t> </a:t>
            </a:r>
            <a:r>
              <a:rPr lang="en-US" altLang="ko-KR" dirty="0">
                <a:latin typeface="Calibri" panose="020F0502020204030204" pitchFamily="34" charset="0"/>
                <a:sym typeface="Wingdings" panose="05000000000000000000" pitchFamily="2" charset="2"/>
              </a:rPr>
              <a:t>(ROS) : oxygen free radical </a:t>
            </a:r>
            <a:r>
              <a:rPr lang="ko-KR" altLang="en-US" dirty="0">
                <a:latin typeface="Calibri" panose="020F0502020204030204" pitchFamily="34" charset="0"/>
                <a:sym typeface="Wingdings" panose="05000000000000000000" pitchFamily="2" charset="2"/>
              </a:rPr>
              <a:t>은</a:t>
            </a:r>
            <a:r>
              <a:rPr lang="en-US" altLang="ko-KR" dirty="0">
                <a:latin typeface="Calibri" panose="020F0502020204030204" pitchFamily="34" charset="0"/>
                <a:sym typeface="Wingdings" panose="05000000000000000000" pitchFamily="2" charset="2"/>
              </a:rPr>
              <a:t> </a:t>
            </a:r>
            <a:r>
              <a:rPr lang="ko-KR" altLang="en-US" dirty="0">
                <a:latin typeface="Calibri" panose="020F0502020204030204" pitchFamily="34" charset="0"/>
                <a:sym typeface="Wingdings" panose="05000000000000000000" pitchFamily="2" charset="2"/>
              </a:rPr>
              <a:t>전자전달계 반응에서 어쩔 수 없이 형성됨 </a:t>
            </a:r>
            <a:r>
              <a:rPr lang="en-US" altLang="ko-KR" dirty="0">
                <a:latin typeface="Calibri" panose="020F0502020204030204" pitchFamily="34" charset="0"/>
                <a:sym typeface="Wingdings" panose="05000000000000000000" pitchFamily="2" charset="2"/>
              </a:rPr>
              <a:t>(</a:t>
            </a:r>
            <a:r>
              <a:rPr lang="ko-KR" altLang="en-US" dirty="0">
                <a:latin typeface="Calibri" panose="020F0502020204030204" pitchFamily="34" charset="0"/>
                <a:sym typeface="Wingdings" panose="05000000000000000000" pitchFamily="2" charset="2"/>
              </a:rPr>
              <a:t>반응성 높아 독성 반응 촉진될 수 있음</a:t>
            </a:r>
            <a:r>
              <a:rPr lang="en-US" altLang="ko-KR" dirty="0">
                <a:latin typeface="Calibri" panose="020F0502020204030204" pitchFamily="34" charset="0"/>
                <a:sym typeface="Wingdings" panose="05000000000000000000" pitchFamily="2" charset="2"/>
              </a:rPr>
              <a:t>)  </a:t>
            </a:r>
            <a:r>
              <a:rPr lang="ko-KR" altLang="en-US" dirty="0">
                <a:latin typeface="Calibri" panose="020F0502020204030204" pitchFamily="34" charset="0"/>
                <a:sym typeface="Wingdings" panose="05000000000000000000" pitchFamily="2" charset="2"/>
              </a:rPr>
              <a:t>이를 제거해주는 기능을 하는게 </a:t>
            </a:r>
            <a:r>
              <a:rPr lang="en-US" altLang="ko-KR">
                <a:latin typeface="Calibri" panose="020F0502020204030204" pitchFamily="34" charset="0"/>
                <a:sym typeface="Wingdings" panose="05000000000000000000" pitchFamily="2" charset="2"/>
              </a:rPr>
              <a:t>peroxisome</a:t>
            </a:r>
            <a:endParaRPr lang="en-US" altLang="en-US" dirty="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Calibri" panose="020F0502020204030204" pitchFamily="34" charset="0"/>
            </a:endParaRPr>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86400DF-3758-4647-A8C3-E13132E593C3}" type="slidenum">
              <a:rPr lang="en-US" altLang="en-US"/>
              <a:pPr/>
              <a:t>14</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Calibri" panose="020F0502020204030204" pitchFamily="34" charset="0"/>
              </a:rPr>
              <a:t>Figure 9.1a-c </a:t>
            </a:r>
          </a:p>
          <a:p>
            <a:r>
              <a:rPr lang="en-US" altLang="en-US" b="1">
                <a:latin typeface="Calibri" panose="020F0502020204030204" pitchFamily="34" charset="0"/>
              </a:rPr>
              <a:t>Mitochondria. </a:t>
            </a:r>
            <a:r>
              <a:rPr lang="en-US" altLang="en-US">
                <a:latin typeface="Calibri" panose="020F0502020204030204" pitchFamily="34" charset="0"/>
              </a:rPr>
              <a:t>(</a:t>
            </a:r>
            <a:r>
              <a:rPr lang="en-US" altLang="en-US" b="1">
                <a:latin typeface="Calibri" panose="020F0502020204030204" pitchFamily="34" charset="0"/>
              </a:rPr>
              <a:t>A</a:t>
            </a:r>
            <a:r>
              <a:rPr lang="en-US" altLang="en-US">
                <a:latin typeface="Calibri" panose="020F0502020204030204" pitchFamily="34" charset="0"/>
              </a:rPr>
              <a:t>) A living fibroblast viewed with a phase-contrast microscope. Mitochondria are seen as elongated, dark bodies. (</a:t>
            </a:r>
            <a:r>
              <a:rPr lang="en-US" altLang="en-US" b="1">
                <a:latin typeface="Calibri" panose="020F0502020204030204" pitchFamily="34" charset="0"/>
              </a:rPr>
              <a:t>B</a:t>
            </a:r>
            <a:r>
              <a:rPr lang="en-US" altLang="en-US">
                <a:latin typeface="Calibri" panose="020F0502020204030204" pitchFamily="34" charset="0"/>
              </a:rPr>
              <a:t>) Transmission electron micrograph of a thin section through a mitochondrion revealing the internal structure of the organelle, particularly the membranous cristae of the inner membrane. (</a:t>
            </a:r>
            <a:r>
              <a:rPr lang="en-US" altLang="en-US" b="1">
                <a:latin typeface="Calibri" panose="020F0502020204030204" pitchFamily="34" charset="0"/>
              </a:rPr>
              <a:t>C</a:t>
            </a:r>
            <a:r>
              <a:rPr lang="en-US" altLang="en-US">
                <a:latin typeface="Calibri" panose="020F0502020204030204" pitchFamily="34" charset="0"/>
              </a:rPr>
              <a:t>) Localization of mitochondria in the sperm mid-piece surrounding the proximal portion of the flagellum.</a:t>
            </a:r>
          </a:p>
          <a:p>
            <a:pPr eaLnBrk="1" hangingPunct="1"/>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Calibri" panose="020F0502020204030204" pitchFamily="34" charset="0"/>
              </a:rPr>
              <a:t>Figure 9.2a-c </a:t>
            </a:r>
          </a:p>
          <a:p>
            <a:r>
              <a:rPr lang="en-US" altLang="en-US" b="1" dirty="0">
                <a:latin typeface="Calibri" panose="020F0502020204030204" pitchFamily="34" charset="0"/>
              </a:rPr>
              <a:t>Mitochondrial fusion and fission.  (A) </a:t>
            </a:r>
            <a:r>
              <a:rPr lang="en-US" altLang="en-US" dirty="0">
                <a:latin typeface="Calibri" panose="020F0502020204030204" pitchFamily="34" charset="0"/>
              </a:rPr>
              <a:t>The dynamic nature of these organelles is captured in the frames of this movie, which shows a portion of a mouse fibroblast whose mitochondria have been labeled with a fluorescent protein. In the first three frames, two pairs of mitochondria (which have been artificially colored) contact end-to-end and immediately fuse. In the last three frames, the lower fusion product undergoes fission, and the daughter mitochondria move apart. (</a:t>
            </a:r>
            <a:r>
              <a:rPr lang="en-US" altLang="en-US" b="1" dirty="0">
                <a:latin typeface="Calibri" panose="020F0502020204030204" pitchFamily="34" charset="0"/>
              </a:rPr>
              <a:t>B</a:t>
            </a:r>
            <a:r>
              <a:rPr lang="en-US" altLang="en-US" dirty="0">
                <a:latin typeface="Calibri" panose="020F0502020204030204" pitchFamily="34" charset="0"/>
              </a:rPr>
              <a:t>)  Three-dimensional model of contacts between the ER (green) and mitochondria (purple) in a yeast cell based on EM tomography. ER tubules are seen to encircle portions of the yeast mitochondrial network, marking sites of future fission.  Similar events occur in mammalian cells.  (</a:t>
            </a:r>
            <a:r>
              <a:rPr lang="en-US" altLang="en-US" b="1" dirty="0">
                <a:latin typeface="Calibri" panose="020F0502020204030204" pitchFamily="34" charset="0"/>
              </a:rPr>
              <a:t>C</a:t>
            </a:r>
            <a:r>
              <a:rPr lang="en-US" altLang="en-US" dirty="0">
                <a:latin typeface="Calibri" panose="020F0502020204030204" pitchFamily="34" charset="0"/>
              </a:rPr>
              <a:t>) In the model depicted here, contact with ER tubules initiates the process of mitochondrial constriction (</a:t>
            </a:r>
            <a:r>
              <a:rPr lang="en-US" altLang="en-US" b="1" dirty="0">
                <a:latin typeface="Calibri" panose="020F0502020204030204" pitchFamily="34" charset="0"/>
              </a:rPr>
              <a:t>step 1</a:t>
            </a:r>
            <a:r>
              <a:rPr lang="en-US" altLang="en-US" dirty="0">
                <a:latin typeface="Calibri" panose="020F0502020204030204" pitchFamily="34" charset="0"/>
              </a:rPr>
              <a:t>).  Fission is subsequently accomplished by proteins (e.g. Drp1 in mammals) that assemble into helices around the outer surface of the mitochondria (</a:t>
            </a:r>
            <a:r>
              <a:rPr lang="en-US" altLang="en-US" b="1" dirty="0">
                <a:latin typeface="Calibri" panose="020F0502020204030204" pitchFamily="34" charset="0"/>
              </a:rPr>
              <a:t>step 2</a:t>
            </a:r>
            <a:r>
              <a:rPr lang="en-US" altLang="en-US" dirty="0">
                <a:latin typeface="Calibri" panose="020F0502020204030204" pitchFamily="34" charset="0"/>
              </a:rPr>
              <a:t>).  Drp1 is a member of the dynamin family of GTP-binding proteins that are involved in severing membrane structures.  GTP binding and hydrolysis causes a conformational change in the Drp1 helices that fully constrict the mitochondrion, splitting it into two smaller organelles (</a:t>
            </a:r>
            <a:r>
              <a:rPr lang="en-US" altLang="en-US" b="1" dirty="0">
                <a:latin typeface="Calibri" panose="020F0502020204030204" pitchFamily="34" charset="0"/>
              </a:rPr>
              <a:t>step 3</a:t>
            </a:r>
            <a:r>
              <a:rPr lang="en-US" altLang="en-US" dirty="0">
                <a:latin typeface="Calibri" panose="020F0502020204030204" pitchFamily="34" charset="0"/>
              </a:rPr>
              <a:t>).</a:t>
            </a:r>
          </a:p>
          <a:p>
            <a:endParaRPr lang="en-US" altLang="en-US" dirty="0">
              <a:latin typeface="Calibri" panose="020F0502020204030204" pitchFamily="34" charset="0"/>
            </a:endParaRPr>
          </a:p>
          <a:p>
            <a:r>
              <a:rPr lang="en-US" altLang="en-US" dirty="0">
                <a:latin typeface="Calibri" panose="020F0502020204030204" pitchFamily="34" charset="0"/>
              </a:rPr>
              <a:t>Mitochondria </a:t>
            </a:r>
            <a:r>
              <a:rPr lang="ko-KR" altLang="en-US" dirty="0">
                <a:latin typeface="Calibri" panose="020F0502020204030204" pitchFamily="34" charset="0"/>
              </a:rPr>
              <a:t>끼리 </a:t>
            </a:r>
            <a:r>
              <a:rPr lang="en-US" altLang="ko-KR" dirty="0">
                <a:latin typeface="Calibri" panose="020F0502020204030204" pitchFamily="34" charset="0"/>
              </a:rPr>
              <a:t>fusion </a:t>
            </a:r>
            <a:r>
              <a:rPr lang="ko-KR" altLang="en-US" dirty="0">
                <a:latin typeface="Calibri" panose="020F0502020204030204" pitchFamily="34" charset="0"/>
              </a:rPr>
              <a:t>되기도 하고 </a:t>
            </a:r>
            <a:r>
              <a:rPr lang="en-US" altLang="ko-KR" dirty="0">
                <a:latin typeface="Calibri" panose="020F0502020204030204" pitchFamily="34" charset="0"/>
              </a:rPr>
              <a:t>fission </a:t>
            </a:r>
            <a:r>
              <a:rPr lang="ko-KR" altLang="en-US" dirty="0">
                <a:latin typeface="Calibri" panose="020F0502020204030204" pitchFamily="34" charset="0"/>
              </a:rPr>
              <a:t>되기도 함 </a:t>
            </a:r>
            <a:r>
              <a:rPr lang="en-US" altLang="ko-KR" dirty="0">
                <a:latin typeface="Calibri" panose="020F0502020204030204" pitchFamily="34" charset="0"/>
              </a:rPr>
              <a:t>(</a:t>
            </a:r>
            <a:r>
              <a:rPr lang="ko-KR" altLang="en-US" dirty="0">
                <a:latin typeface="Calibri" panose="020F0502020204030204" pitchFamily="34" charset="0"/>
              </a:rPr>
              <a:t>세포 상태에 따라</a:t>
            </a:r>
            <a:r>
              <a:rPr lang="en-US" altLang="ko-KR" dirty="0">
                <a:latin typeface="Calibri" panose="020F0502020204030204" pitchFamily="34" charset="0"/>
              </a:rPr>
              <a:t>)</a:t>
            </a:r>
          </a:p>
          <a:p>
            <a:pPr marL="171450" indent="-171450">
              <a:buFont typeface="Wingdings" panose="05000000000000000000" pitchFamily="2" charset="2"/>
              <a:buChar char="è"/>
            </a:pPr>
            <a:r>
              <a:rPr lang="ko-KR" altLang="en-US" dirty="0">
                <a:latin typeface="Calibri" panose="020F0502020204030204" pitchFamily="34" charset="0"/>
                <a:sym typeface="Wingdings" panose="05000000000000000000" pitchFamily="2" charset="2"/>
              </a:rPr>
              <a:t>한</a:t>
            </a:r>
            <a:r>
              <a:rPr lang="en-US" altLang="en-US" dirty="0">
                <a:latin typeface="Calibri" panose="020F0502020204030204" pitchFamily="34" charset="0"/>
                <a:sym typeface="Wingdings" panose="05000000000000000000" pitchFamily="2" charset="2"/>
              </a:rPr>
              <a:t> </a:t>
            </a:r>
            <a:r>
              <a:rPr lang="ko-KR" altLang="en-US" dirty="0">
                <a:latin typeface="Calibri" panose="020F0502020204030204" pitchFamily="34" charset="0"/>
                <a:sym typeface="Wingdings" panose="05000000000000000000" pitchFamily="2" charset="2"/>
              </a:rPr>
              <a:t>세포 내의 </a:t>
            </a:r>
            <a:r>
              <a:rPr lang="en-US" altLang="ko-KR" dirty="0">
                <a:latin typeface="Calibri" panose="020F0502020204030204" pitchFamily="34" charset="0"/>
                <a:sym typeface="Wingdings" panose="05000000000000000000" pitchFamily="2" charset="2"/>
              </a:rPr>
              <a:t>mitochondria </a:t>
            </a:r>
            <a:r>
              <a:rPr lang="ko-KR" altLang="en-US" dirty="0">
                <a:latin typeface="Calibri" panose="020F0502020204030204" pitchFamily="34" charset="0"/>
                <a:sym typeface="Wingdings" panose="05000000000000000000" pitchFamily="2" charset="2"/>
              </a:rPr>
              <a:t>개수는 늘 일정한 것이 아니라 세포의 상태에 따라 변함 </a:t>
            </a:r>
            <a:r>
              <a:rPr lang="en-US" altLang="ko-KR" dirty="0">
                <a:latin typeface="Calibri" panose="020F0502020204030204" pitchFamily="34" charset="0"/>
                <a:sym typeface="Wingdings" panose="05000000000000000000" pitchFamily="2" charset="2"/>
              </a:rPr>
              <a:t>(+ </a:t>
            </a:r>
            <a:r>
              <a:rPr lang="ko-KR" altLang="en-US" dirty="0">
                <a:latin typeface="Calibri" panose="020F0502020204030204" pitchFamily="34" charset="0"/>
                <a:sym typeface="Wingdings" panose="05000000000000000000" pitchFamily="2" charset="2"/>
              </a:rPr>
              <a:t>제 기능을 못하는 </a:t>
            </a:r>
            <a:r>
              <a:rPr lang="en-US" altLang="ko-KR" dirty="0">
                <a:latin typeface="Calibri" panose="020F0502020204030204" pitchFamily="34" charset="0"/>
                <a:sym typeface="Wingdings" panose="05000000000000000000" pitchFamily="2" charset="2"/>
              </a:rPr>
              <a:t>mitochondria </a:t>
            </a:r>
            <a:r>
              <a:rPr lang="ko-KR" altLang="en-US" dirty="0">
                <a:latin typeface="Calibri" panose="020F0502020204030204" pitchFamily="34" charset="0"/>
                <a:sym typeface="Wingdings" panose="05000000000000000000" pitchFamily="2" charset="2"/>
              </a:rPr>
              <a:t>를 정상인 것과 구분하는 </a:t>
            </a:r>
            <a:r>
              <a:rPr lang="ko-KR" altLang="en-US" dirty="0" err="1">
                <a:latin typeface="Calibri" panose="020F0502020204030204" pitchFamily="34" charset="0"/>
                <a:sym typeface="Wingdings" panose="05000000000000000000" pitchFamily="2" charset="2"/>
              </a:rPr>
              <a:t>기작이</a:t>
            </a:r>
            <a:r>
              <a:rPr lang="ko-KR" altLang="en-US" dirty="0">
                <a:latin typeface="Calibri" panose="020F0502020204030204" pitchFamily="34" charset="0"/>
                <a:sym typeface="Wingdings" panose="05000000000000000000" pitchFamily="2" charset="2"/>
              </a:rPr>
              <a:t> 있음 </a:t>
            </a:r>
            <a:r>
              <a:rPr lang="en-US" altLang="ko-KR" dirty="0">
                <a:latin typeface="Calibri" panose="020F0502020204030204" pitchFamily="34" charset="0"/>
                <a:sym typeface="Wingdings" panose="05000000000000000000" pitchFamily="2" charset="2"/>
              </a:rPr>
              <a:t> </a:t>
            </a:r>
            <a:r>
              <a:rPr lang="ko-KR" altLang="en-US" dirty="0" err="1">
                <a:latin typeface="Calibri" panose="020F0502020204030204" pitchFamily="34" charset="0"/>
                <a:sym typeface="Wingdings" panose="05000000000000000000" pitchFamily="2" charset="2"/>
              </a:rPr>
              <a:t>분해해버림</a:t>
            </a:r>
            <a:r>
              <a:rPr lang="en-US" altLang="ko-KR" dirty="0">
                <a:latin typeface="Calibri" panose="020F0502020204030204" pitchFamily="34" charset="0"/>
                <a:sym typeface="Wingdings" panose="05000000000000000000" pitchFamily="2" charset="2"/>
              </a:rPr>
              <a:t>)</a:t>
            </a:r>
          </a:p>
          <a:p>
            <a:pPr marL="171450" indent="-171450">
              <a:buFont typeface="Wingdings" panose="05000000000000000000" pitchFamily="2" charset="2"/>
              <a:buChar char="è"/>
            </a:pPr>
            <a:endParaRPr lang="en-US" altLang="en-US" dirty="0">
              <a:latin typeface="Calibri" panose="020F0502020204030204" pitchFamily="34" charset="0"/>
              <a:sym typeface="Wingdings" panose="05000000000000000000" pitchFamily="2" charset="2"/>
            </a:endParaRPr>
          </a:p>
          <a:p>
            <a:pPr marL="0" indent="0">
              <a:buFont typeface="Wingdings" panose="05000000000000000000" pitchFamily="2" charset="2"/>
              <a:buNone/>
            </a:pPr>
            <a:endParaRPr lang="en-US" altLang="en-US" dirty="0">
              <a:latin typeface="Calibri" panose="020F0502020204030204" pitchFamily="34" charset="0"/>
            </a:endParaRPr>
          </a:p>
          <a:p>
            <a:pPr eaLnBrk="1" hangingPunct="1"/>
            <a:endParaRPr lang="en-US" altLang="en-US" dirty="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Calibri" panose="020F0502020204030204" pitchFamily="34" charset="0"/>
              </a:rPr>
              <a:t>Figure 9.2a-c </a:t>
            </a:r>
          </a:p>
          <a:p>
            <a:r>
              <a:rPr lang="en-US" altLang="en-US" b="1" dirty="0">
                <a:latin typeface="Calibri" panose="020F0502020204030204" pitchFamily="34" charset="0"/>
              </a:rPr>
              <a:t>Mitochondrial fusion and fission.  (A) </a:t>
            </a:r>
            <a:r>
              <a:rPr lang="en-US" altLang="en-US" dirty="0">
                <a:latin typeface="Calibri" panose="020F0502020204030204" pitchFamily="34" charset="0"/>
              </a:rPr>
              <a:t>The dynamic nature of these organelles is captured in the frames of this movie, which shows a portion of a mouse fibroblast whose mitochondria have been labeled with a fluorescent protein. In the first three frames, two pairs of mitochondria (which have been artificially colored) contact end-to-end and immediately fuse. In the last three frames, the lower fusion product undergoes fission, and the daughter mitochondria move apart. (</a:t>
            </a:r>
            <a:r>
              <a:rPr lang="en-US" altLang="en-US" b="1" dirty="0">
                <a:latin typeface="Calibri" panose="020F0502020204030204" pitchFamily="34" charset="0"/>
              </a:rPr>
              <a:t>B</a:t>
            </a:r>
            <a:r>
              <a:rPr lang="en-US" altLang="en-US" dirty="0">
                <a:latin typeface="Calibri" panose="020F0502020204030204" pitchFamily="34" charset="0"/>
              </a:rPr>
              <a:t>)  Three-dimensional model of contacts between the ER (green) and mitochondria (purple) in a yeast cell based on EM tomography. ER tubules are seen to encircle portions of the yeast mitochondrial network, marking sites of future fission.  Similar events occur in mammalian cells.  (</a:t>
            </a:r>
            <a:r>
              <a:rPr lang="en-US" altLang="en-US" b="1" dirty="0">
                <a:latin typeface="Calibri" panose="020F0502020204030204" pitchFamily="34" charset="0"/>
              </a:rPr>
              <a:t>C</a:t>
            </a:r>
            <a:r>
              <a:rPr lang="en-US" altLang="en-US" dirty="0">
                <a:latin typeface="Calibri" panose="020F0502020204030204" pitchFamily="34" charset="0"/>
              </a:rPr>
              <a:t>) In the model depicted here, contact with ER tubules initiates the process of mitochondrial constriction (</a:t>
            </a:r>
            <a:r>
              <a:rPr lang="en-US" altLang="en-US" b="1" dirty="0">
                <a:latin typeface="Calibri" panose="020F0502020204030204" pitchFamily="34" charset="0"/>
              </a:rPr>
              <a:t>step 1</a:t>
            </a:r>
            <a:r>
              <a:rPr lang="en-US" altLang="en-US" dirty="0">
                <a:latin typeface="Calibri" panose="020F0502020204030204" pitchFamily="34" charset="0"/>
              </a:rPr>
              <a:t>).  Fission is subsequently accomplished by proteins (e.g. Drp1 in mammals) that assemble into helices around the outer surface of the mitochondria (</a:t>
            </a:r>
            <a:r>
              <a:rPr lang="en-US" altLang="en-US" b="1" dirty="0">
                <a:latin typeface="Calibri" panose="020F0502020204030204" pitchFamily="34" charset="0"/>
              </a:rPr>
              <a:t>step 2</a:t>
            </a:r>
            <a:r>
              <a:rPr lang="en-US" altLang="en-US" dirty="0">
                <a:latin typeface="Calibri" panose="020F0502020204030204" pitchFamily="34" charset="0"/>
              </a:rPr>
              <a:t>).  Drp1 is a member of the dynamin family of GTP-binding proteins that are involved in severing membrane structures.  GTP binding and hydrolysis causes a conformational change in the Drp1 helices that fully constrict the mitochondrion, splitting it into two smaller organelles (</a:t>
            </a:r>
            <a:r>
              <a:rPr lang="en-US" altLang="en-US" b="1" dirty="0">
                <a:latin typeface="Calibri" panose="020F0502020204030204" pitchFamily="34" charset="0"/>
              </a:rPr>
              <a:t>step 3</a:t>
            </a:r>
            <a:r>
              <a:rPr lang="en-US" altLang="en-US" dirty="0">
                <a:latin typeface="Calibri" panose="020F0502020204030204" pitchFamily="34" charset="0"/>
              </a:rPr>
              <a:t>).</a:t>
            </a:r>
          </a:p>
          <a:p>
            <a:endParaRPr lang="en-US" altLang="en-US" dirty="0">
              <a:latin typeface="Calibri" panose="020F0502020204030204" pitchFamily="34" charset="0"/>
            </a:endParaRPr>
          </a:p>
          <a:p>
            <a:r>
              <a:rPr lang="en-US" altLang="en-US" dirty="0">
                <a:latin typeface="Calibri" panose="020F0502020204030204" pitchFamily="34" charset="0"/>
              </a:rPr>
              <a:t>Mitochondria </a:t>
            </a:r>
            <a:r>
              <a:rPr lang="ko-KR" altLang="en-US" dirty="0">
                <a:latin typeface="Calibri" panose="020F0502020204030204" pitchFamily="34" charset="0"/>
              </a:rPr>
              <a:t>나눠지는 현상 </a:t>
            </a:r>
            <a:r>
              <a:rPr lang="en-US" altLang="ko-KR" dirty="0">
                <a:latin typeface="Calibri" panose="020F0502020204030204" pitchFamily="34" charset="0"/>
              </a:rPr>
              <a:t>(fission) </a:t>
            </a:r>
          </a:p>
          <a:p>
            <a:r>
              <a:rPr lang="en-US" altLang="ko-KR" dirty="0">
                <a:latin typeface="Calibri" panose="020F0502020204030204" pitchFamily="34" charset="0"/>
              </a:rPr>
              <a:t>by Drp1 (</a:t>
            </a:r>
            <a:r>
              <a:rPr lang="en-US" altLang="en-US" dirty="0">
                <a:latin typeface="Calibri" panose="020F0502020204030204" pitchFamily="34" charset="0"/>
              </a:rPr>
              <a:t>GTP-binding proteins )</a:t>
            </a:r>
            <a:r>
              <a:rPr lang="en-US" altLang="ko-KR" dirty="0">
                <a:latin typeface="Calibri" panose="020F0502020204030204" pitchFamily="34" charset="0"/>
              </a:rPr>
              <a:t> </a:t>
            </a:r>
            <a:r>
              <a:rPr lang="ko-KR" altLang="en-US" dirty="0">
                <a:latin typeface="Calibri" panose="020F0502020204030204" pitchFamily="34" charset="0"/>
              </a:rPr>
              <a:t>이 활성 되면 </a:t>
            </a:r>
            <a:r>
              <a:rPr lang="en-US" altLang="ko-KR" dirty="0">
                <a:latin typeface="Calibri" panose="020F0502020204030204" pitchFamily="34" charset="0"/>
              </a:rPr>
              <a:t>mitochondrial fission </a:t>
            </a:r>
            <a:r>
              <a:rPr lang="ko-KR" altLang="en-US" dirty="0">
                <a:latin typeface="Calibri" panose="020F0502020204030204" pitchFamily="34" charset="0"/>
              </a:rPr>
              <a:t>촉진됨 </a:t>
            </a:r>
            <a:r>
              <a:rPr lang="en-US" altLang="ko-KR" dirty="0">
                <a:latin typeface="Calibri" panose="020F0502020204030204" pitchFamily="34" charset="0"/>
                <a:sym typeface="Wingdings" panose="05000000000000000000" pitchFamily="2" charset="2"/>
              </a:rPr>
              <a:t> ER </a:t>
            </a:r>
            <a:r>
              <a:rPr lang="ko-KR" altLang="en-US" dirty="0">
                <a:latin typeface="Calibri" panose="020F0502020204030204" pitchFamily="34" charset="0"/>
                <a:sym typeface="Wingdings" panose="05000000000000000000" pitchFamily="2" charset="2"/>
              </a:rPr>
              <a:t>에서 유래한 </a:t>
            </a:r>
            <a:r>
              <a:rPr lang="en-US" altLang="ko-KR" dirty="0">
                <a:latin typeface="Calibri" panose="020F0502020204030204" pitchFamily="34" charset="0"/>
                <a:sym typeface="Wingdings" panose="05000000000000000000" pitchFamily="2" charset="2"/>
              </a:rPr>
              <a:t>tubule </a:t>
            </a:r>
            <a:r>
              <a:rPr lang="ko-KR" altLang="en-US" dirty="0">
                <a:latin typeface="Calibri" panose="020F0502020204030204" pitchFamily="34" charset="0"/>
                <a:sym typeface="Wingdings" panose="05000000000000000000" pitchFamily="2" charset="2"/>
              </a:rPr>
              <a:t>이 </a:t>
            </a:r>
            <a:r>
              <a:rPr lang="en-US" altLang="ko-KR" dirty="0">
                <a:latin typeface="Calibri" panose="020F0502020204030204" pitchFamily="34" charset="0"/>
                <a:sym typeface="Wingdings" panose="05000000000000000000" pitchFamily="2" charset="2"/>
              </a:rPr>
              <a:t>mitochondria </a:t>
            </a:r>
            <a:r>
              <a:rPr lang="ko-KR" altLang="en-US" dirty="0">
                <a:latin typeface="Calibri" panose="020F0502020204030204" pitchFamily="34" charset="0"/>
                <a:sym typeface="Wingdings" panose="05000000000000000000" pitchFamily="2" charset="2"/>
              </a:rPr>
              <a:t>휘감음 </a:t>
            </a:r>
            <a:r>
              <a:rPr lang="en-US" altLang="ko-KR" dirty="0">
                <a:latin typeface="Calibri" panose="020F0502020204030204" pitchFamily="34" charset="0"/>
                <a:sym typeface="Wingdings" panose="05000000000000000000" pitchFamily="2" charset="2"/>
              </a:rPr>
              <a:t> GTP </a:t>
            </a:r>
            <a:r>
              <a:rPr lang="ko-KR" altLang="en-US" dirty="0">
                <a:latin typeface="Calibri" panose="020F0502020204030204" pitchFamily="34" charset="0"/>
                <a:sym typeface="Wingdings" panose="05000000000000000000" pitchFamily="2" charset="2"/>
              </a:rPr>
              <a:t>가수분해되면서 </a:t>
            </a:r>
            <a:r>
              <a:rPr lang="en-US" altLang="ko-KR" dirty="0">
                <a:latin typeface="Calibri" panose="020F0502020204030204" pitchFamily="34" charset="0"/>
                <a:sym typeface="Wingdings" panose="05000000000000000000" pitchFamily="2" charset="2"/>
              </a:rPr>
              <a:t>energy </a:t>
            </a:r>
            <a:r>
              <a:rPr lang="ko-KR" altLang="en-US" dirty="0">
                <a:latin typeface="Calibri" panose="020F0502020204030204" pitchFamily="34" charset="0"/>
                <a:sym typeface="Wingdings" panose="05000000000000000000" pitchFamily="2" charset="2"/>
              </a:rPr>
              <a:t>얻어</a:t>
            </a:r>
            <a:r>
              <a:rPr lang="en-US" altLang="ko-KR" dirty="0">
                <a:latin typeface="Calibri" panose="020F0502020204030204" pitchFamily="34" charset="0"/>
                <a:sym typeface="Wingdings" panose="05000000000000000000" pitchFamily="2" charset="2"/>
              </a:rPr>
              <a:t> fission </a:t>
            </a:r>
            <a:r>
              <a:rPr lang="ko-KR" altLang="en-US" dirty="0">
                <a:latin typeface="Calibri" panose="020F0502020204030204" pitchFamily="34" charset="0"/>
                <a:sym typeface="Wingdings" panose="05000000000000000000" pitchFamily="2" charset="2"/>
              </a:rPr>
              <a:t>됨</a:t>
            </a:r>
            <a:endParaRPr lang="en-US" altLang="en-US" dirty="0">
              <a:latin typeface="Calibri" panose="020F0502020204030204" pitchFamily="34" charset="0"/>
            </a:endParaRPr>
          </a:p>
          <a:p>
            <a:pPr eaLnBrk="1" hangingPunct="1"/>
            <a:endParaRPr lang="en-US" altLang="en-US" dirty="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Calibri" panose="020F0502020204030204" pitchFamily="34" charset="0"/>
              </a:rPr>
              <a:t>Calcium storage </a:t>
            </a:r>
            <a:r>
              <a:rPr lang="ko-KR" altLang="en-US" dirty="0">
                <a:latin typeface="Calibri" panose="020F0502020204030204" pitchFamily="34" charset="0"/>
              </a:rPr>
              <a:t>역할도 하고 있다</a:t>
            </a:r>
            <a:r>
              <a:rPr lang="en-US" altLang="ko-KR" dirty="0">
                <a:latin typeface="Calibri" panose="020F0502020204030204" pitchFamily="34" charset="0"/>
              </a:rPr>
              <a:t>. </a:t>
            </a:r>
          </a:p>
          <a:p>
            <a:pPr eaLnBrk="1" hangingPunct="1"/>
            <a:endParaRPr lang="en-US" altLang="en-US" dirty="0">
              <a:latin typeface="Calibri" panose="020F0502020204030204" pitchFamily="34" charset="0"/>
            </a:endParaRPr>
          </a:p>
          <a:p>
            <a:pPr eaLnBrk="1" hangingPunct="1"/>
            <a:r>
              <a:rPr lang="ko-KR" altLang="en-US" dirty="0">
                <a:latin typeface="Calibri" panose="020F0502020204030204" pitchFamily="34" charset="0"/>
              </a:rPr>
              <a:t>아주 중요한 역할 </a:t>
            </a:r>
            <a:r>
              <a:rPr lang="en-US" altLang="ko-KR" dirty="0">
                <a:latin typeface="Calibri" panose="020F0502020204030204" pitchFamily="34" charset="0"/>
              </a:rPr>
              <a:t>: </a:t>
            </a:r>
            <a:r>
              <a:rPr lang="ko-KR" altLang="en-US" dirty="0">
                <a:latin typeface="Calibri" panose="020F0502020204030204" pitchFamily="34" charset="0"/>
              </a:rPr>
              <a:t>세포사멸과 연관된 반응들이 일어나는 장소 중 하나</a:t>
            </a:r>
            <a:r>
              <a:rPr lang="en-US" altLang="en-US" dirty="0">
                <a:latin typeface="Calibri" panose="020F0502020204030204" pitchFamily="34" charset="0"/>
                <a:sym typeface="Wingdings" panose="05000000000000000000" pitchFamily="2" charset="2"/>
              </a:rPr>
              <a:t> </a:t>
            </a:r>
            <a:endParaRPr lang="en-US" altLang="en-US" dirty="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Calibri" panose="020F0502020204030204" pitchFamily="34" charset="0"/>
              </a:rPr>
              <a:t>Figure 9.3a-c </a:t>
            </a:r>
          </a:p>
          <a:p>
            <a:r>
              <a:rPr lang="en-US" altLang="en-US" b="1">
                <a:latin typeface="Calibri" panose="020F0502020204030204" pitchFamily="34" charset="0"/>
              </a:rPr>
              <a:t>The structure of a mitochondrion. </a:t>
            </a:r>
            <a:r>
              <a:rPr lang="en-US" altLang="en-US">
                <a:latin typeface="Calibri" panose="020F0502020204030204" pitchFamily="34" charset="0"/>
              </a:rPr>
              <a:t>(</a:t>
            </a:r>
            <a:r>
              <a:rPr lang="en-US" altLang="en-US" b="1">
                <a:latin typeface="Calibri" panose="020F0502020204030204" pitchFamily="34" charset="0"/>
              </a:rPr>
              <a:t>A</a:t>
            </a:r>
            <a:r>
              <a:rPr lang="en-US" altLang="en-US">
                <a:latin typeface="Calibri" panose="020F0502020204030204" pitchFamily="34" charset="0"/>
              </a:rPr>
              <a:t>) Scanning electron micrograph of a macerated mitochondrion, showing the internal matrix enclosed by folds of the inner membrane. (</a:t>
            </a:r>
            <a:r>
              <a:rPr lang="en-US" altLang="en-US" b="1">
                <a:latin typeface="Calibri" panose="020F0502020204030204" pitchFamily="34" charset="0"/>
              </a:rPr>
              <a:t>B</a:t>
            </a:r>
            <a:r>
              <a:rPr lang="en-US" altLang="en-US">
                <a:latin typeface="Calibri" panose="020F0502020204030204" pitchFamily="34" charset="0"/>
              </a:rPr>
              <a:t>) Three-dimensional reconstruction of a mitochondrion based on a series of micrographs taken with a high-voltage electron microscope of a single thick section of brown fat tissue that had been tilted at various angles. High-voltage instruments accelerate electrons at velocities that allow them to penetrate thicker tissue sections (up to 1.5 um). This technique suggests that the cristae are present as flattened sheets (lamellae) that communicate with the intermembrane space by way of narrow tubular openings, rather than “wide open” channels as is typically depicted. In this reconstruction, the inner mitochondrial membrane is shown in blue at the peripheral regions and in yellow when it penetrates into the matrix to form the cristae. (</a:t>
            </a:r>
            <a:r>
              <a:rPr lang="en-US" altLang="en-US" b="1">
                <a:latin typeface="Calibri" panose="020F0502020204030204" pitchFamily="34" charset="0"/>
              </a:rPr>
              <a:t>C</a:t>
            </a:r>
            <a:r>
              <a:rPr lang="en-US" altLang="en-US">
                <a:latin typeface="Calibri" panose="020F0502020204030204" pitchFamily="34" charset="0"/>
              </a:rPr>
              <a:t>) Schematic diagrams showing the three-dimensional internal structure (top) and a thin section (bottom) of a mitochondrion from bovine heart tissue.</a:t>
            </a:r>
          </a:p>
          <a:p>
            <a:pPr eaLnBrk="1" hangingPunct="1"/>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Calibri" panose="020F0502020204030204" pitchFamily="34" charset="0"/>
              </a:rPr>
              <a:t>Figure 9.3a-c </a:t>
            </a:r>
          </a:p>
          <a:p>
            <a:r>
              <a:rPr lang="en-US" altLang="en-US" b="1" dirty="0">
                <a:latin typeface="Calibri" panose="020F0502020204030204" pitchFamily="34" charset="0"/>
              </a:rPr>
              <a:t>The structure of a mitochondrion. </a:t>
            </a:r>
            <a:r>
              <a:rPr lang="en-US" altLang="en-US" dirty="0">
                <a:latin typeface="Calibri" panose="020F0502020204030204" pitchFamily="34" charset="0"/>
              </a:rPr>
              <a:t>(</a:t>
            </a:r>
            <a:r>
              <a:rPr lang="en-US" altLang="en-US" b="1" dirty="0">
                <a:latin typeface="Calibri" panose="020F0502020204030204" pitchFamily="34" charset="0"/>
              </a:rPr>
              <a:t>A</a:t>
            </a:r>
            <a:r>
              <a:rPr lang="en-US" altLang="en-US" dirty="0">
                <a:latin typeface="Calibri" panose="020F0502020204030204" pitchFamily="34" charset="0"/>
              </a:rPr>
              <a:t>) Scanning electron micrograph of a macerated mitochondrion, showing the internal matrix enclosed by folds of the inner membrane. (</a:t>
            </a:r>
            <a:r>
              <a:rPr lang="en-US" altLang="en-US" b="1" dirty="0">
                <a:latin typeface="Calibri" panose="020F0502020204030204" pitchFamily="34" charset="0"/>
              </a:rPr>
              <a:t>B</a:t>
            </a:r>
            <a:r>
              <a:rPr lang="en-US" altLang="en-US" dirty="0">
                <a:latin typeface="Calibri" panose="020F0502020204030204" pitchFamily="34" charset="0"/>
              </a:rPr>
              <a:t>) Three-dimensional reconstruction of a mitochondrion based on a series of micrographs taken with a high-voltage electron microscope of a single thick section of brown fat tissue that had been tilted at various angles. High-voltage instruments accelerate electrons at velocities that allow them to penetrate thicker tissue sections (up to 1.5 um). This technique suggests that the cristae are present as flattened sheets (lamellae) that communicate with the intermembrane space by way of narrow tubular openings, rather than “wide open” channels as is typically depicted. In this reconstruction, the inner mitochondrial membrane is shown in blue at the peripheral regions and in yellow when it penetrates into the matrix to form the cristae. (</a:t>
            </a:r>
            <a:r>
              <a:rPr lang="en-US" altLang="en-US" b="1" dirty="0">
                <a:latin typeface="Calibri" panose="020F0502020204030204" pitchFamily="34" charset="0"/>
              </a:rPr>
              <a:t>C</a:t>
            </a:r>
            <a:r>
              <a:rPr lang="en-US" altLang="en-US" dirty="0">
                <a:latin typeface="Calibri" panose="020F0502020204030204" pitchFamily="34" charset="0"/>
              </a:rPr>
              <a:t>) Schematic diagrams showing the three-dimensional internal structure (top) and a thin section (bottom) of a mitochondrion from bovine heart tissue.</a:t>
            </a:r>
          </a:p>
          <a:p>
            <a:pPr eaLnBrk="1" hangingPunct="1"/>
            <a:endParaRPr lang="en-US" altLang="en-US" dirty="0">
              <a:latin typeface="Calibri" panose="020F0502020204030204" pitchFamily="34" charset="0"/>
            </a:endParaRPr>
          </a:p>
          <a:p>
            <a:pPr eaLnBrk="1" hangingPunct="1"/>
            <a:endParaRPr lang="en-US" altLang="en-US" dirty="0">
              <a:latin typeface="Calibri" panose="020F0502020204030204" pitchFamily="34" charset="0"/>
            </a:endParaRPr>
          </a:p>
          <a:p>
            <a:pPr eaLnBrk="1" hangingPunct="1"/>
            <a:r>
              <a:rPr lang="en-US" altLang="en-US" dirty="0">
                <a:latin typeface="Calibri" panose="020F0502020204030204" pitchFamily="34" charset="0"/>
              </a:rPr>
              <a:t>Membrane </a:t>
            </a:r>
            <a:r>
              <a:rPr lang="ko-KR" altLang="en-US" dirty="0">
                <a:latin typeface="Calibri" panose="020F0502020204030204" pitchFamily="34" charset="0"/>
              </a:rPr>
              <a:t>이 </a:t>
            </a:r>
            <a:r>
              <a:rPr lang="en-US" altLang="ko-KR" dirty="0">
                <a:latin typeface="Calibri" panose="020F0502020204030204" pitchFamily="34" charset="0"/>
              </a:rPr>
              <a:t>2</a:t>
            </a:r>
            <a:r>
              <a:rPr lang="ko-KR" altLang="en-US" dirty="0">
                <a:latin typeface="Calibri" panose="020F0502020204030204" pitchFamily="34" charset="0"/>
              </a:rPr>
              <a:t>개가 있음 </a:t>
            </a:r>
            <a:r>
              <a:rPr lang="en-US" altLang="ko-KR" dirty="0">
                <a:latin typeface="Calibri" panose="020F0502020204030204" pitchFamily="34" charset="0"/>
                <a:sym typeface="Wingdings" panose="05000000000000000000" pitchFamily="2" charset="2"/>
              </a:rPr>
              <a:t> outer</a:t>
            </a:r>
            <a:r>
              <a:rPr lang="ko-KR" altLang="en-US" dirty="0">
                <a:latin typeface="Calibri" panose="020F0502020204030204" pitchFamily="34" charset="0"/>
                <a:sym typeface="Wingdings" panose="05000000000000000000" pitchFamily="2" charset="2"/>
              </a:rPr>
              <a:t> </a:t>
            </a:r>
            <a:r>
              <a:rPr lang="en-US" altLang="ko-KR" dirty="0">
                <a:latin typeface="Calibri" panose="020F0502020204030204" pitchFamily="34" charset="0"/>
                <a:sym typeface="Wingdings" panose="05000000000000000000" pitchFamily="2" charset="2"/>
              </a:rPr>
              <a:t>membrane</a:t>
            </a:r>
            <a:r>
              <a:rPr lang="ko-KR" altLang="en-US" dirty="0">
                <a:latin typeface="Calibri" panose="020F0502020204030204" pitchFamily="34" charset="0"/>
                <a:sym typeface="Wingdings" panose="05000000000000000000" pitchFamily="2" charset="2"/>
              </a:rPr>
              <a:t> </a:t>
            </a:r>
            <a:r>
              <a:rPr lang="en-US" altLang="ko-KR" dirty="0">
                <a:latin typeface="Calibri" panose="020F0502020204030204" pitchFamily="34" charset="0"/>
                <a:sym typeface="Wingdings" panose="05000000000000000000" pitchFamily="2" charset="2"/>
              </a:rPr>
              <a:t>+</a:t>
            </a:r>
            <a:r>
              <a:rPr lang="ko-KR" altLang="en-US" dirty="0">
                <a:latin typeface="Calibri" panose="020F0502020204030204" pitchFamily="34" charset="0"/>
                <a:sym typeface="Wingdings" panose="05000000000000000000" pitchFamily="2" charset="2"/>
              </a:rPr>
              <a:t> </a:t>
            </a:r>
            <a:r>
              <a:rPr lang="en-US" altLang="ko-KR" dirty="0">
                <a:latin typeface="Calibri" panose="020F0502020204030204" pitchFamily="34" charset="0"/>
                <a:sym typeface="Wingdings" panose="05000000000000000000" pitchFamily="2" charset="2"/>
              </a:rPr>
              <a:t>inner</a:t>
            </a:r>
            <a:r>
              <a:rPr lang="ko-KR" altLang="en-US" dirty="0">
                <a:latin typeface="Calibri" panose="020F0502020204030204" pitchFamily="34" charset="0"/>
                <a:sym typeface="Wingdings" panose="05000000000000000000" pitchFamily="2" charset="2"/>
              </a:rPr>
              <a:t> </a:t>
            </a:r>
            <a:r>
              <a:rPr lang="en-US" altLang="ko-KR" dirty="0">
                <a:latin typeface="Calibri" panose="020F0502020204030204" pitchFamily="34" charset="0"/>
                <a:sym typeface="Wingdings" panose="05000000000000000000" pitchFamily="2" charset="2"/>
              </a:rPr>
              <a:t>membrane </a:t>
            </a:r>
          </a:p>
          <a:p>
            <a:pPr eaLnBrk="1" hangingPunct="1"/>
            <a:r>
              <a:rPr lang="ko-KR" altLang="en-US" dirty="0">
                <a:latin typeface="Calibri" panose="020F0502020204030204" pitchFamily="34" charset="0"/>
                <a:sym typeface="Wingdings" panose="05000000000000000000" pitchFamily="2" charset="2"/>
              </a:rPr>
              <a:t>막 사이 공간 </a:t>
            </a:r>
            <a:r>
              <a:rPr lang="en-US" altLang="ko-KR" dirty="0">
                <a:latin typeface="Calibri" panose="020F0502020204030204" pitchFamily="34" charset="0"/>
                <a:sym typeface="Wingdings" panose="05000000000000000000" pitchFamily="2" charset="2"/>
              </a:rPr>
              <a:t>= intermembrane space</a:t>
            </a:r>
          </a:p>
          <a:p>
            <a:pPr eaLnBrk="1" hangingPunct="1"/>
            <a:r>
              <a:rPr lang="ko-KR" altLang="en-US" dirty="0">
                <a:latin typeface="Calibri" panose="020F0502020204030204" pitchFamily="34" charset="0"/>
                <a:sym typeface="Wingdings" panose="05000000000000000000" pitchFamily="2" charset="2"/>
              </a:rPr>
              <a:t>기질 </a:t>
            </a:r>
            <a:r>
              <a:rPr lang="en-US" altLang="ko-KR" dirty="0">
                <a:latin typeface="Calibri" panose="020F0502020204030204" pitchFamily="34" charset="0"/>
                <a:sym typeface="Wingdings" panose="05000000000000000000" pitchFamily="2" charset="2"/>
              </a:rPr>
              <a:t>= matrix</a:t>
            </a:r>
          </a:p>
          <a:p>
            <a:pPr eaLnBrk="1" hangingPunct="1"/>
            <a:r>
              <a:rPr lang="en-US" altLang="en-US" dirty="0">
                <a:latin typeface="Calibri" panose="020F0502020204030204" pitchFamily="34" charset="0"/>
                <a:sym typeface="Wingdings" panose="05000000000000000000" pitchFamily="2" charset="2"/>
              </a:rPr>
              <a:t>Cristae = Inner membrane </a:t>
            </a:r>
            <a:r>
              <a:rPr lang="ko-KR" altLang="en-US" dirty="0">
                <a:latin typeface="Calibri" panose="020F0502020204030204" pitchFamily="34" charset="0"/>
                <a:sym typeface="Wingdings" panose="05000000000000000000" pitchFamily="2" charset="2"/>
              </a:rPr>
              <a:t>에서 움푹 들어간 부분 </a:t>
            </a:r>
            <a:r>
              <a:rPr lang="en-US" altLang="ko-KR" dirty="0">
                <a:latin typeface="Calibri" panose="020F0502020204030204" pitchFamily="34" charset="0"/>
                <a:sym typeface="Wingdings" panose="05000000000000000000" pitchFamily="2" charset="2"/>
              </a:rPr>
              <a:t>(</a:t>
            </a:r>
            <a:r>
              <a:rPr lang="ko-KR" altLang="en-US" dirty="0">
                <a:latin typeface="Calibri" panose="020F0502020204030204" pitchFamily="34" charset="0"/>
                <a:sym typeface="Wingdings" panose="05000000000000000000" pitchFamily="2" charset="2"/>
              </a:rPr>
              <a:t>그 부분 </a:t>
            </a:r>
            <a:r>
              <a:rPr lang="en-US" altLang="ko-KR" dirty="0">
                <a:latin typeface="Calibri" panose="020F0502020204030204" pitchFamily="34" charset="0"/>
                <a:sym typeface="Wingdings" panose="05000000000000000000" pitchFamily="2" charset="2"/>
              </a:rPr>
              <a:t>inner membrane = cristae inner membrane)</a:t>
            </a:r>
          </a:p>
          <a:p>
            <a:pPr eaLnBrk="1" hangingPunct="1"/>
            <a:endParaRPr lang="en-US" altLang="ko-KR" dirty="0">
              <a:latin typeface="Calibri" panose="020F0502020204030204" pitchFamily="34" charset="0"/>
              <a:sym typeface="Wingdings" panose="05000000000000000000" pitchFamily="2" charset="2"/>
            </a:endParaRPr>
          </a:p>
          <a:p>
            <a:pPr eaLnBrk="1" hangingPunct="1"/>
            <a:r>
              <a:rPr lang="en-US" altLang="ko-KR" dirty="0">
                <a:latin typeface="Calibri" panose="020F0502020204030204" pitchFamily="34" charset="0"/>
                <a:sym typeface="Wingdings" panose="05000000000000000000" pitchFamily="2" charset="2"/>
              </a:rPr>
              <a:t>Cytochrome</a:t>
            </a:r>
            <a:r>
              <a:rPr lang="ko-KR" altLang="en-US" dirty="0">
                <a:latin typeface="Calibri" panose="020F0502020204030204" pitchFamily="34" charset="0"/>
                <a:sym typeface="Wingdings" panose="05000000000000000000" pitchFamily="2" charset="2"/>
              </a:rPr>
              <a:t> </a:t>
            </a:r>
            <a:r>
              <a:rPr lang="en-US" altLang="ko-KR" dirty="0">
                <a:latin typeface="Calibri" panose="020F0502020204030204" pitchFamily="34" charset="0"/>
                <a:sym typeface="Wingdings" panose="05000000000000000000" pitchFamily="2" charset="2"/>
              </a:rPr>
              <a:t>C </a:t>
            </a:r>
            <a:r>
              <a:rPr lang="ko-KR" altLang="en-US" dirty="0">
                <a:latin typeface="Calibri" panose="020F0502020204030204" pitchFamily="34" charset="0"/>
                <a:sym typeface="Wingdings" panose="05000000000000000000" pitchFamily="2" charset="2"/>
              </a:rPr>
              <a:t>는 </a:t>
            </a:r>
            <a:r>
              <a:rPr lang="en-US" altLang="ko-KR" dirty="0">
                <a:latin typeface="Calibri" panose="020F0502020204030204" pitchFamily="34" charset="0"/>
                <a:sym typeface="Wingdings" panose="05000000000000000000" pitchFamily="2" charset="2"/>
              </a:rPr>
              <a:t>intermembrane space </a:t>
            </a:r>
            <a:r>
              <a:rPr lang="ko-KR" altLang="en-US" dirty="0">
                <a:latin typeface="Calibri" panose="020F0502020204030204" pitchFamily="34" charset="0"/>
                <a:sym typeface="Wingdings" panose="05000000000000000000" pitchFamily="2" charset="2"/>
              </a:rPr>
              <a:t>에 위치함</a:t>
            </a:r>
            <a:endParaRPr lang="en-US" altLang="ko-KR" dirty="0">
              <a:latin typeface="Calibri" panose="020F0502020204030204" pitchFamily="34" charset="0"/>
              <a:sym typeface="Wingdings" panose="05000000000000000000" pitchFamily="2" charset="2"/>
            </a:endParaRPr>
          </a:p>
          <a:p>
            <a:pPr eaLnBrk="1" hangingPunct="1"/>
            <a:r>
              <a:rPr lang="en-US" altLang="ko-KR" dirty="0">
                <a:latin typeface="Calibri" panose="020F0502020204030204" pitchFamily="34" charset="0"/>
                <a:sym typeface="Wingdings" panose="05000000000000000000" pitchFamily="2" charset="2"/>
              </a:rPr>
              <a:t>: </a:t>
            </a:r>
            <a:r>
              <a:rPr lang="ko-KR" altLang="en-US" dirty="0">
                <a:latin typeface="Calibri" panose="020F0502020204030204" pitchFamily="34" charset="0"/>
                <a:sym typeface="Wingdings" panose="05000000000000000000" pitchFamily="2" charset="2"/>
              </a:rPr>
              <a:t>세포 사멸 연구하던 연구자가 세포의 사멸을 촉진시켜주는 신호가 오게 되면</a:t>
            </a:r>
            <a:r>
              <a:rPr lang="en-US" altLang="ko-KR" dirty="0">
                <a:latin typeface="Calibri" panose="020F0502020204030204" pitchFamily="34" charset="0"/>
                <a:sym typeface="Wingdings" panose="05000000000000000000" pitchFamily="2" charset="2"/>
              </a:rPr>
              <a:t>, </a:t>
            </a:r>
            <a:r>
              <a:rPr lang="ko-KR" altLang="en-US" dirty="0">
                <a:latin typeface="Calibri" panose="020F0502020204030204" pitchFamily="34" charset="0"/>
                <a:sym typeface="Wingdings" panose="05000000000000000000" pitchFamily="2" charset="2"/>
              </a:rPr>
              <a:t>상황에 따라서 </a:t>
            </a:r>
            <a:r>
              <a:rPr lang="en-US" altLang="ko-KR" dirty="0">
                <a:latin typeface="Calibri" panose="020F0502020204030204" pitchFamily="34" charset="0"/>
                <a:sym typeface="Wingdings" panose="05000000000000000000" pitchFamily="2" charset="2"/>
              </a:rPr>
              <a:t>cytochrome C </a:t>
            </a:r>
            <a:r>
              <a:rPr lang="ko-KR" altLang="en-US" dirty="0">
                <a:latin typeface="Calibri" panose="020F0502020204030204" pitchFamily="34" charset="0"/>
                <a:sym typeface="Wingdings" panose="05000000000000000000" pitchFamily="2" charset="2"/>
              </a:rPr>
              <a:t>가 </a:t>
            </a:r>
            <a:r>
              <a:rPr lang="en-US" altLang="ko-KR" dirty="0">
                <a:latin typeface="Calibri" panose="020F0502020204030204" pitchFamily="34" charset="0"/>
                <a:sym typeface="Wingdings" panose="05000000000000000000" pitchFamily="2" charset="2"/>
              </a:rPr>
              <a:t>cytoplasm (</a:t>
            </a:r>
            <a:r>
              <a:rPr lang="ko-KR" altLang="en-US" dirty="0">
                <a:latin typeface="Calibri" panose="020F0502020204030204" pitchFamily="34" charset="0"/>
                <a:sym typeface="Wingdings" panose="05000000000000000000" pitchFamily="2" charset="2"/>
              </a:rPr>
              <a:t>세포질임 </a:t>
            </a:r>
            <a:r>
              <a:rPr lang="en-US" altLang="ko-KR" dirty="0">
                <a:latin typeface="Calibri" panose="020F0502020204030204" pitchFamily="34" charset="0"/>
                <a:sym typeface="Wingdings" panose="05000000000000000000" pitchFamily="2" charset="2"/>
              </a:rPr>
              <a:t>/ </a:t>
            </a:r>
            <a:r>
              <a:rPr lang="ko-KR" altLang="en-US" dirty="0">
                <a:latin typeface="Calibri" panose="020F0502020204030204" pitchFamily="34" charset="0"/>
                <a:sym typeface="Wingdings" panose="05000000000000000000" pitchFamily="2" charset="2"/>
              </a:rPr>
              <a:t>미토콘드리아 기질이 아님</a:t>
            </a:r>
            <a:r>
              <a:rPr lang="en-US" altLang="ko-KR" dirty="0">
                <a:latin typeface="Calibri" panose="020F0502020204030204" pitchFamily="34" charset="0"/>
                <a:sym typeface="Wingdings" panose="05000000000000000000" pitchFamily="2" charset="2"/>
              </a:rPr>
              <a:t>) </a:t>
            </a:r>
            <a:r>
              <a:rPr lang="ko-KR" altLang="en-US" dirty="0">
                <a:latin typeface="Calibri" panose="020F0502020204030204" pitchFamily="34" charset="0"/>
                <a:sym typeface="Wingdings" panose="05000000000000000000" pitchFamily="2" charset="2"/>
              </a:rPr>
              <a:t>쪽으로 이동할 수 있다는 것을 발견함</a:t>
            </a:r>
            <a:endParaRPr lang="en-US" altLang="ko-KR" dirty="0">
              <a:latin typeface="Calibri" panose="020F0502020204030204" pitchFamily="34" charset="0"/>
              <a:sym typeface="Wingdings" panose="05000000000000000000" pitchFamily="2" charset="2"/>
            </a:endParaRPr>
          </a:p>
          <a:p>
            <a:pPr eaLnBrk="1" hangingPunct="1"/>
            <a:r>
              <a:rPr lang="en-US" altLang="ko-KR" dirty="0">
                <a:latin typeface="Calibri" panose="020F0502020204030204" pitchFamily="34" charset="0"/>
                <a:sym typeface="Wingdings" panose="05000000000000000000" pitchFamily="2" charset="2"/>
              </a:rPr>
              <a:t> </a:t>
            </a:r>
            <a:r>
              <a:rPr lang="ko-KR" altLang="en-US" dirty="0">
                <a:latin typeface="Calibri" panose="020F0502020204030204" pitchFamily="34" charset="0"/>
                <a:sym typeface="Wingdings" panose="05000000000000000000" pitchFamily="2" charset="2"/>
              </a:rPr>
              <a:t>어떤 </a:t>
            </a:r>
            <a:r>
              <a:rPr lang="en-US" altLang="ko-KR" dirty="0">
                <a:latin typeface="Calibri" panose="020F0502020204030204" pitchFamily="34" charset="0"/>
                <a:sym typeface="Wingdings" panose="05000000000000000000" pitchFamily="2" charset="2"/>
              </a:rPr>
              <a:t>protein </a:t>
            </a:r>
            <a:r>
              <a:rPr lang="ko-KR" altLang="en-US" dirty="0">
                <a:latin typeface="Calibri" panose="020F0502020204030204" pitchFamily="34" charset="0"/>
                <a:sym typeface="Wingdings" panose="05000000000000000000" pitchFamily="2" charset="2"/>
              </a:rPr>
              <a:t>과 </a:t>
            </a:r>
            <a:r>
              <a:rPr lang="en-US" altLang="ko-KR" dirty="0">
                <a:latin typeface="Calibri" panose="020F0502020204030204" pitchFamily="34" charset="0"/>
                <a:sym typeface="Wingdings" panose="05000000000000000000" pitchFamily="2" charset="2"/>
              </a:rPr>
              <a:t>interaction </a:t>
            </a:r>
            <a:r>
              <a:rPr lang="ko-KR" altLang="en-US" dirty="0">
                <a:latin typeface="Calibri" panose="020F0502020204030204" pitchFamily="34" charset="0"/>
                <a:sym typeface="Wingdings" panose="05000000000000000000" pitchFamily="2" charset="2"/>
              </a:rPr>
              <a:t>하고 </a:t>
            </a:r>
            <a:r>
              <a:rPr lang="en-US" altLang="ko-KR" dirty="0" err="1">
                <a:latin typeface="Calibri" panose="020F0502020204030204" pitchFamily="34" charset="0"/>
                <a:sym typeface="Wingdings" panose="05000000000000000000" pitchFamily="2" charset="2"/>
              </a:rPr>
              <a:t>apoptosome</a:t>
            </a:r>
            <a:r>
              <a:rPr lang="en-US" altLang="ko-KR" dirty="0">
                <a:latin typeface="Calibri" panose="020F0502020204030204" pitchFamily="34" charset="0"/>
                <a:sym typeface="Wingdings" panose="05000000000000000000" pitchFamily="2" charset="2"/>
              </a:rPr>
              <a:t> </a:t>
            </a:r>
            <a:r>
              <a:rPr lang="ko-KR" altLang="en-US" dirty="0">
                <a:latin typeface="Calibri" panose="020F0502020204030204" pitchFamily="34" charset="0"/>
                <a:sym typeface="Wingdings" panose="05000000000000000000" pitchFamily="2" charset="2"/>
              </a:rPr>
              <a:t>이라는 단백질 복합체 형성한다 </a:t>
            </a:r>
            <a:r>
              <a:rPr lang="en-US" altLang="ko-KR" dirty="0">
                <a:latin typeface="Calibri" panose="020F0502020204030204" pitchFamily="34" charset="0"/>
                <a:sym typeface="Wingdings" panose="05000000000000000000" pitchFamily="2" charset="2"/>
              </a:rPr>
              <a:t> </a:t>
            </a:r>
            <a:r>
              <a:rPr lang="ko-KR" altLang="en-US" dirty="0">
                <a:latin typeface="Calibri" panose="020F0502020204030204" pitchFamily="34" charset="0"/>
                <a:sym typeface="Wingdings" panose="05000000000000000000" pitchFamily="2" charset="2"/>
              </a:rPr>
              <a:t>이 단백질 복합체는 다른 세포자살에 관여하는 물질들을 활성화 시켜주는 </a:t>
            </a:r>
            <a:r>
              <a:rPr lang="en-US" altLang="ko-KR" dirty="0">
                <a:latin typeface="Calibri" panose="020F0502020204030204" pitchFamily="34" charset="0"/>
                <a:sym typeface="Wingdings" panose="05000000000000000000" pitchFamily="2" charset="2"/>
              </a:rPr>
              <a:t>cascade</a:t>
            </a:r>
            <a:r>
              <a:rPr lang="ko-KR" altLang="en-US" dirty="0">
                <a:latin typeface="Calibri" panose="020F0502020204030204" pitchFamily="34" charset="0"/>
                <a:sym typeface="Wingdings" panose="05000000000000000000" pitchFamily="2" charset="2"/>
              </a:rPr>
              <a:t>를 발생시킴</a:t>
            </a:r>
            <a:endParaRPr lang="en-US" altLang="ko-KR" dirty="0">
              <a:latin typeface="Calibri" panose="020F0502020204030204" pitchFamily="34" charset="0"/>
              <a:sym typeface="Wingdings" panose="05000000000000000000" pitchFamily="2" charset="2"/>
            </a:endParaRPr>
          </a:p>
          <a:p>
            <a:pPr eaLnBrk="1" hangingPunct="1"/>
            <a:endParaRPr lang="en-US" altLang="en-US" dirty="0">
              <a:latin typeface="Calibri" panose="020F0502020204030204" pitchFamily="34" charset="0"/>
              <a:sym typeface="Wingdings" panose="05000000000000000000" pitchFamily="2" charset="2"/>
            </a:endParaRPr>
          </a:p>
          <a:p>
            <a:pPr eaLnBrk="1" hangingPunct="1"/>
            <a:endParaRPr lang="en-US" altLang="en-US" dirty="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Calibri" panose="020F0502020204030204" pitchFamily="34" charset="0"/>
              </a:rPr>
              <a:t>Figure 9.4 </a:t>
            </a:r>
          </a:p>
          <a:p>
            <a:r>
              <a:rPr lang="en-US" altLang="en-US" b="1">
                <a:latin typeface="Calibri" panose="020F0502020204030204" pitchFamily="34" charset="0"/>
              </a:rPr>
              <a:t>Porins. </a:t>
            </a:r>
            <a:r>
              <a:rPr lang="en-US" altLang="en-US">
                <a:latin typeface="Calibri" panose="020F0502020204030204" pitchFamily="34" charset="0"/>
              </a:rPr>
              <a:t>Gram-negative bacteria have a lipid-containing outer membrane outside of their plasma membrane as part of their cell wall. This outer membrane contains proteins, called porins, that consist of a barrel of beta sheet and form an opening through which moderate-sized molecules can penetrate. This image shows the protein OmpW embedded in the outer membrane of </a:t>
            </a:r>
            <a:r>
              <a:rPr lang="en-US" altLang="en-US" i="1">
                <a:latin typeface="Calibri" panose="020F0502020204030204" pitchFamily="34" charset="0"/>
              </a:rPr>
              <a:t>E. coli. </a:t>
            </a:r>
            <a:r>
              <a:rPr lang="en-US" altLang="en-US">
                <a:latin typeface="Calibri" panose="020F0502020204030204" pitchFamily="34" charset="0"/>
              </a:rPr>
              <a:t>The porin contains a small hydrophobic compound within its central channel. A variety of porins having different sized channels and selectivities are also found in the outer mitochondrial membrane in eukaryotic cells.</a:t>
            </a:r>
          </a:p>
          <a:p>
            <a:pPr eaLnBrk="1" hangingPunct="1"/>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DF3B0DA6-2932-4541-8C89-7FE7B3F8C5F5}" type="datetime1">
              <a:rPr lang="en-US" altLang="en-US"/>
              <a:pPr>
                <a:defRPr/>
              </a:pPr>
              <a:t>4/22/2020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Copyright © 2017 John Wiley &amp; Sons, Inc. All rights reserved.</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6FEE093C-A6BC-4B4D-A421-B291B208CE7E}" type="slidenum">
              <a:rPr lang="en-US" altLang="en-US"/>
              <a:pPr/>
              <a:t>‹#›</a:t>
            </a:fld>
            <a:endParaRPr lang="en-US" altLang="en-US"/>
          </a:p>
        </p:txBody>
      </p:sp>
    </p:spTree>
    <p:extLst>
      <p:ext uri="{BB962C8B-B14F-4D97-AF65-F5344CB8AC3E}">
        <p14:creationId xmlns:p14="http://schemas.microsoft.com/office/powerpoint/2010/main" val="200244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B5F9DB45-8EDC-429F-BBE7-3C771D78EBA6}" type="datetime1">
              <a:rPr lang="en-US" altLang="en-US"/>
              <a:pPr>
                <a:defRPr/>
              </a:pPr>
              <a:t>4/22/2020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Copyright © 2017 John Wiley &amp; Sons, Inc. All rights reserved.</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FD1A63FA-0AE1-415D-8542-C19CE9683841}" type="slidenum">
              <a:rPr lang="en-US" altLang="en-US"/>
              <a:pPr/>
              <a:t>‹#›</a:t>
            </a:fld>
            <a:endParaRPr lang="en-US" altLang="en-US"/>
          </a:p>
        </p:txBody>
      </p:sp>
    </p:spTree>
    <p:extLst>
      <p:ext uri="{BB962C8B-B14F-4D97-AF65-F5344CB8AC3E}">
        <p14:creationId xmlns:p14="http://schemas.microsoft.com/office/powerpoint/2010/main" val="140803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C8257DF8-B719-41EA-A62A-0B6467F8361C}" type="datetime1">
              <a:rPr lang="en-US" altLang="en-US"/>
              <a:pPr>
                <a:defRPr/>
              </a:pPr>
              <a:t>4/22/2020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Copyright © 2017 John Wiley &amp; Sons, Inc. All rights reserved.</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56709595-3A84-4353-AF89-C1F43151A80F}" type="slidenum">
              <a:rPr lang="en-US" altLang="en-US"/>
              <a:pPr/>
              <a:t>‹#›</a:t>
            </a:fld>
            <a:endParaRPr lang="en-US" altLang="en-US"/>
          </a:p>
        </p:txBody>
      </p:sp>
    </p:spTree>
    <p:extLst>
      <p:ext uri="{BB962C8B-B14F-4D97-AF65-F5344CB8AC3E}">
        <p14:creationId xmlns:p14="http://schemas.microsoft.com/office/powerpoint/2010/main" val="1125609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158CAD18-5BC6-4CA4-854A-D211CF2D7412}" type="datetime1">
              <a:rPr lang="en-US" altLang="en-US"/>
              <a:pPr>
                <a:defRPr/>
              </a:pPr>
              <a:t>4/22/2020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2017 John Wiley &amp; Sons, Inc. All rights reserved.</a:t>
            </a:r>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75603752-A5B9-4FA6-9E8F-08DEA650013A}" type="slidenum">
              <a:rPr lang="en-US" altLang="en-US"/>
              <a:pPr/>
              <a:t>‹#›</a:t>
            </a:fld>
            <a:endParaRPr lang="en-US" altLang="en-US"/>
          </a:p>
        </p:txBody>
      </p:sp>
    </p:spTree>
    <p:extLst>
      <p:ext uri="{BB962C8B-B14F-4D97-AF65-F5344CB8AC3E}">
        <p14:creationId xmlns:p14="http://schemas.microsoft.com/office/powerpoint/2010/main" val="821772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3D79ED48-EDB0-4E53-A969-6CFB10B847EB}" type="datetime1">
              <a:rPr lang="en-US" altLang="en-US"/>
              <a:pPr>
                <a:defRPr/>
              </a:pPr>
              <a:t>4/22/2020</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ltLang="en-US"/>
              <a:t>Copyright © 2017 John Wiley &amp; Sons, Inc. All rights reserved.</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33440867-6523-4678-9CA0-303446B1FB2F}" type="slidenum">
              <a:rPr lang="en-US" altLang="en-US"/>
              <a:pPr/>
              <a:t>‹#›</a:t>
            </a:fld>
            <a:endParaRPr lang="en-US" altLang="en-US"/>
          </a:p>
        </p:txBody>
      </p:sp>
    </p:spTree>
    <p:extLst>
      <p:ext uri="{BB962C8B-B14F-4D97-AF65-F5344CB8AC3E}">
        <p14:creationId xmlns:p14="http://schemas.microsoft.com/office/powerpoint/2010/main" val="2086516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4352A5DF-EA60-4690-8656-F654215D4D30}" type="datetime1">
              <a:rPr lang="en-US" altLang="en-US"/>
              <a:pPr>
                <a:defRPr/>
              </a:pPr>
              <a:t>4/22/2020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ltLang="en-US"/>
              <a:t>Copyright © 2017 John Wiley &amp; Sons, Inc. All rights reserved.</a:t>
            </a:r>
          </a:p>
        </p:txBody>
      </p:sp>
      <p:sp>
        <p:nvSpPr>
          <p:cNvPr id="5"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82D38FC9-4F45-4D34-805C-91C5276D3176}" type="slidenum">
              <a:rPr lang="en-US" altLang="en-US"/>
              <a:pPr/>
              <a:t>‹#›</a:t>
            </a:fld>
            <a:endParaRPr lang="en-US" altLang="en-US"/>
          </a:p>
        </p:txBody>
      </p:sp>
    </p:spTree>
    <p:extLst>
      <p:ext uri="{BB962C8B-B14F-4D97-AF65-F5344CB8AC3E}">
        <p14:creationId xmlns:p14="http://schemas.microsoft.com/office/powerpoint/2010/main" val="156383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88F4B8D1-2033-426C-B73D-73F12C005C28}" type="datetime1">
              <a:rPr lang="en-US" altLang="en-US"/>
              <a:pPr>
                <a:defRPr/>
              </a:pPr>
              <a:t>4/22/2020</a:t>
            </a:fld>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ltLang="en-US"/>
              <a:t>Copyright © 2017 John Wiley &amp; Sons, Inc. All rights reserved.</a:t>
            </a:r>
          </a:p>
        </p:txBody>
      </p:sp>
      <p:sp>
        <p:nvSpPr>
          <p:cNvPr id="4"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F8DBE2CE-6F80-4125-AED7-1F13C5DC5C5B}" type="slidenum">
              <a:rPr lang="en-US" altLang="en-US"/>
              <a:pPr/>
              <a:t>‹#›</a:t>
            </a:fld>
            <a:endParaRPr lang="en-US" altLang="en-US"/>
          </a:p>
        </p:txBody>
      </p:sp>
    </p:spTree>
    <p:extLst>
      <p:ext uri="{BB962C8B-B14F-4D97-AF65-F5344CB8AC3E}">
        <p14:creationId xmlns:p14="http://schemas.microsoft.com/office/powerpoint/2010/main" val="810998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2489B7C8-CAD0-4B11-9F04-0BC12F93DBA6}" type="datetime1">
              <a:rPr lang="en-US" altLang="en-US"/>
              <a:pPr>
                <a:defRPr/>
              </a:pPr>
              <a:t>4/22/2020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2017 John Wiley &amp; Sons, Inc. All rights reserved.</a:t>
            </a:r>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6A7A8849-C6D3-4154-96AE-B7ED4839E5DE}" type="slidenum">
              <a:rPr lang="en-US" altLang="en-US"/>
              <a:pPr/>
              <a:t>‹#›</a:t>
            </a:fld>
            <a:endParaRPr lang="en-US" altLang="en-US"/>
          </a:p>
        </p:txBody>
      </p:sp>
    </p:spTree>
    <p:extLst>
      <p:ext uri="{BB962C8B-B14F-4D97-AF65-F5344CB8AC3E}">
        <p14:creationId xmlns:p14="http://schemas.microsoft.com/office/powerpoint/2010/main" val="2078292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C993C50-1421-4F96-BBCB-3C3ED0943485}" type="datetime1">
              <a:rPr lang="en-US" altLang="en-US"/>
              <a:pPr>
                <a:defRPr/>
              </a:pPr>
              <a:t>4/22/2020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2017 John Wiley &amp; Sons, Inc. All rights reserved.</a:t>
            </a:r>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CA7EF93E-A46A-4D23-8682-86BC54B3E7AF}" type="slidenum">
              <a:rPr lang="en-US" altLang="en-US"/>
              <a:pPr/>
              <a:t>‹#›</a:t>
            </a:fld>
            <a:endParaRPr lang="en-US" altLang="en-US"/>
          </a:p>
        </p:txBody>
      </p:sp>
    </p:spTree>
    <p:extLst>
      <p:ext uri="{BB962C8B-B14F-4D97-AF65-F5344CB8AC3E}">
        <p14:creationId xmlns:p14="http://schemas.microsoft.com/office/powerpoint/2010/main" val="1403216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p:cNvSpPr>
            <a:spLocks noGrp="1"/>
          </p:cNvSpPr>
          <p:nvPr>
            <p:ph type="ftr" sz="quarter" idx="3"/>
          </p:nvPr>
        </p:nvSpPr>
        <p:spPr>
          <a:xfrm>
            <a:off x="1858963" y="6492875"/>
            <a:ext cx="542607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100">
                <a:solidFill>
                  <a:srgbClr val="898989"/>
                </a:solidFill>
                <a:latin typeface="Calibri" panose="020F0502020204030204" pitchFamily="34" charset="0"/>
              </a:defRPr>
            </a:lvl1pPr>
          </a:lstStyle>
          <a:p>
            <a:pPr>
              <a:defRPr/>
            </a:pPr>
            <a:r>
              <a:rPr lang="en-US" altLang="en-US"/>
              <a:t>Copyright © 2017 John Wiley &amp; Sons, Inc. All rights reserved.</a:t>
            </a:r>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Lst>
  <p:hf sldNum="0" hdr="0" dt="0"/>
  <p:txStyles>
    <p:titleStyle>
      <a:lvl1pPr algn="ctr"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128"/>
        </a:defRPr>
      </a:lvl1pPr>
      <a:lvl2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charset="-128"/>
        </a:defRPr>
      </a:lvl2pPr>
      <a:lvl3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charset="-128"/>
        </a:defRPr>
      </a:lvl3pPr>
      <a:lvl4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charset="-128"/>
        </a:defRPr>
      </a:lvl4pPr>
      <a:lvl5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5.png"/><Relationship Id="rId26" Type="http://schemas.openxmlformats.org/officeDocument/2006/relationships/image" Target="../media/image19.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23.png"/><Relationship Id="rId42" Type="http://schemas.openxmlformats.org/officeDocument/2006/relationships/image" Target="../media/image27.png"/><Relationship Id="rId47" Type="http://schemas.openxmlformats.org/officeDocument/2006/relationships/customXml" Target="../ink/ink23.xml"/><Relationship Id="rId50" Type="http://schemas.openxmlformats.org/officeDocument/2006/relationships/image" Target="../media/image31.png"/><Relationship Id="rId55" Type="http://schemas.openxmlformats.org/officeDocument/2006/relationships/customXml" Target="../ink/ink27.xml"/><Relationship Id="rId7" Type="http://schemas.openxmlformats.org/officeDocument/2006/relationships/customXml" Target="../ink/ink3.xml"/><Relationship Id="rId12" Type="http://schemas.openxmlformats.org/officeDocument/2006/relationships/image" Target="../media/image12.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5.png"/><Relationship Id="rId46" Type="http://schemas.openxmlformats.org/officeDocument/2006/relationships/image" Target="../media/image29.png"/><Relationship Id="rId2" Type="http://schemas.openxmlformats.org/officeDocument/2006/relationships/notesSlide" Target="../notesSlides/notesSlide6.xml"/><Relationship Id="rId16" Type="http://schemas.openxmlformats.org/officeDocument/2006/relationships/image" Target="../media/image14.png"/><Relationship Id="rId20" Type="http://schemas.openxmlformats.org/officeDocument/2006/relationships/image" Target="../media/image16.png"/><Relationship Id="rId29" Type="http://schemas.openxmlformats.org/officeDocument/2006/relationships/customXml" Target="../ink/ink14.xml"/><Relationship Id="rId41" Type="http://schemas.openxmlformats.org/officeDocument/2006/relationships/customXml" Target="../ink/ink20.xml"/><Relationship Id="rId54"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5.xml"/><Relationship Id="rId24" Type="http://schemas.openxmlformats.org/officeDocument/2006/relationships/image" Target="../media/image18.png"/><Relationship Id="rId32" Type="http://schemas.openxmlformats.org/officeDocument/2006/relationships/image" Target="../media/image22.png"/><Relationship Id="rId37" Type="http://schemas.openxmlformats.org/officeDocument/2006/relationships/customXml" Target="../ink/ink18.xml"/><Relationship Id="rId40" Type="http://schemas.openxmlformats.org/officeDocument/2006/relationships/image" Target="../media/image26.png"/><Relationship Id="rId45" Type="http://schemas.openxmlformats.org/officeDocument/2006/relationships/customXml" Target="../ink/ink22.xml"/><Relationship Id="rId53" Type="http://schemas.openxmlformats.org/officeDocument/2006/relationships/customXml" Target="../ink/ink26.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0.png"/><Relationship Id="rId36" Type="http://schemas.openxmlformats.org/officeDocument/2006/relationships/image" Target="../media/image24.png"/><Relationship Id="rId49" Type="http://schemas.openxmlformats.org/officeDocument/2006/relationships/customXml" Target="../ink/ink24.xml"/><Relationship Id="rId10" Type="http://schemas.openxmlformats.org/officeDocument/2006/relationships/image" Target="../media/image11.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8.png"/><Relationship Id="rId52" Type="http://schemas.openxmlformats.org/officeDocument/2006/relationships/image" Target="../media/image32.png"/><Relationship Id="rId4" Type="http://schemas.openxmlformats.org/officeDocument/2006/relationships/image" Target="../media/image8.png"/><Relationship Id="rId9" Type="http://schemas.openxmlformats.org/officeDocument/2006/relationships/customXml" Target="../ink/ink4.xml"/><Relationship Id="rId14" Type="http://schemas.openxmlformats.org/officeDocument/2006/relationships/image" Target="../media/image13.png"/><Relationship Id="rId22" Type="http://schemas.openxmlformats.org/officeDocument/2006/relationships/image" Target="../media/image17.png"/><Relationship Id="rId27" Type="http://schemas.openxmlformats.org/officeDocument/2006/relationships/customXml" Target="../ink/ink13.xml"/><Relationship Id="rId30" Type="http://schemas.openxmlformats.org/officeDocument/2006/relationships/image" Target="../media/image21.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30.png"/><Relationship Id="rId56" Type="http://schemas.openxmlformats.org/officeDocument/2006/relationships/image" Target="../media/image34.png"/><Relationship Id="rId8" Type="http://schemas.openxmlformats.org/officeDocument/2006/relationships/image" Target="../media/image10.png"/><Relationship Id="rId51" Type="http://schemas.openxmlformats.org/officeDocument/2006/relationships/customXml" Target="../ink/ink25.xml"/><Relationship Id="rId3"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4"/>
          <p:cNvSpPr>
            <a:spLocks noGrp="1"/>
          </p:cNvSpPr>
          <p:nvPr>
            <p:ph idx="1"/>
          </p:nvPr>
        </p:nvSpPr>
        <p:spPr>
          <a:xfrm>
            <a:off x="457200" y="1184275"/>
            <a:ext cx="8229600" cy="685800"/>
          </a:xfrm>
        </p:spPr>
        <p:txBody>
          <a:bodyPr/>
          <a:lstStyle/>
          <a:p>
            <a:pPr algn="ctr" eaLnBrk="1" hangingPunct="1">
              <a:lnSpc>
                <a:spcPct val="80000"/>
              </a:lnSpc>
              <a:buFont typeface="Arial" panose="020B0604020202020204" pitchFamily="34" charset="0"/>
              <a:buNone/>
            </a:pPr>
            <a:r>
              <a:rPr lang="en-US" altLang="en-US" sz="3600" b="1"/>
              <a:t>Mitochondrion and Aerobic Respiration</a:t>
            </a:r>
          </a:p>
        </p:txBody>
      </p:sp>
      <p:sp>
        <p:nvSpPr>
          <p:cNvPr id="11267"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
        <p:nvSpPr>
          <p:cNvPr id="11268" name="Rectangle 4"/>
          <p:cNvSpPr txBox="1">
            <a:spLocks noChangeArrowheads="1"/>
          </p:cNvSpPr>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en-US" sz="4400">
                <a:solidFill>
                  <a:srgbClr val="C00000"/>
                </a:solidFill>
              </a:rPr>
              <a:t>CHAPTER  9</a:t>
            </a:r>
          </a:p>
        </p:txBody>
      </p:sp>
      <p:pic>
        <p:nvPicPr>
          <p:cNvPr id="1126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4850" y="1870075"/>
            <a:ext cx="5748338" cy="464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5413375" y="5354638"/>
            <a:ext cx="3313113" cy="900112"/>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00">
              <a:solidFill>
                <a:srgbClr val="FFFFFF"/>
              </a:solidFill>
              <a:latin typeface="Arial-BoldMT"/>
            </a:endParaRPr>
          </a:p>
        </p:txBody>
      </p:sp>
      <p:sp>
        <p:nvSpPr>
          <p:cNvPr id="20483" name="Content Placeholder 2"/>
          <p:cNvSpPr>
            <a:spLocks noGrp="1"/>
          </p:cNvSpPr>
          <p:nvPr>
            <p:ph idx="1"/>
          </p:nvPr>
        </p:nvSpPr>
        <p:spPr>
          <a:xfrm>
            <a:off x="700088" y="1797050"/>
            <a:ext cx="4086225" cy="4357688"/>
          </a:xfrm>
        </p:spPr>
        <p:txBody>
          <a:bodyPr/>
          <a:lstStyle/>
          <a:p>
            <a:pPr marL="57150" indent="0" eaLnBrk="1" hangingPunct="1">
              <a:spcBef>
                <a:spcPct val="0"/>
              </a:spcBef>
              <a:buFont typeface="Arial" panose="020B0604020202020204" pitchFamily="34" charset="0"/>
              <a:buNone/>
            </a:pPr>
            <a:r>
              <a:rPr lang="en-US" altLang="en-US" sz="1800">
                <a:latin typeface="Arial-BoldMT" charset="0"/>
              </a:rPr>
              <a:t>The outer membrane is about 50%; the inner membrane is more than 75% protein.</a:t>
            </a:r>
          </a:p>
          <a:p>
            <a:pPr marL="457200" lvl="1" indent="0" eaLnBrk="1" hangingPunct="1">
              <a:spcBef>
                <a:spcPct val="0"/>
              </a:spcBef>
              <a:buFont typeface="Arial" panose="020B0604020202020204" pitchFamily="34" charset="0"/>
              <a:buNone/>
            </a:pPr>
            <a:endParaRPr lang="en-US" altLang="en-US" sz="1400">
              <a:latin typeface="Arial-BoldMT" charset="0"/>
            </a:endParaRPr>
          </a:p>
          <a:p>
            <a:pPr marL="57150" indent="0" eaLnBrk="1" hangingPunct="1">
              <a:spcBef>
                <a:spcPct val="0"/>
              </a:spcBef>
              <a:buFont typeface="Arial" panose="020B0604020202020204" pitchFamily="34" charset="0"/>
              <a:buNone/>
            </a:pPr>
            <a:r>
              <a:rPr lang="en-US" altLang="en-US" sz="1800">
                <a:latin typeface="Arial-BoldMT" charset="0"/>
              </a:rPr>
              <a:t>The inner membrane contains cardiolipin but not cholesterol, both are true of bacterial membranes.</a:t>
            </a:r>
          </a:p>
          <a:p>
            <a:pPr marL="457200" lvl="1" indent="0" eaLnBrk="1" hangingPunct="1">
              <a:spcBef>
                <a:spcPct val="0"/>
              </a:spcBef>
              <a:buFont typeface="Arial" panose="020B0604020202020204" pitchFamily="34" charset="0"/>
              <a:buNone/>
            </a:pPr>
            <a:endParaRPr lang="en-US" altLang="en-US" sz="1400">
              <a:latin typeface="Arial-BoldMT" charset="0"/>
            </a:endParaRPr>
          </a:p>
          <a:p>
            <a:pPr marL="57150" indent="0" eaLnBrk="1" hangingPunct="1">
              <a:spcBef>
                <a:spcPct val="0"/>
              </a:spcBef>
              <a:buFont typeface="Arial" panose="020B0604020202020204" pitchFamily="34" charset="0"/>
              <a:buNone/>
            </a:pPr>
            <a:r>
              <a:rPr lang="en-US" altLang="en-US" sz="1800">
                <a:latin typeface="Arial-BoldMT" charset="0"/>
              </a:rPr>
              <a:t>The outer membrane contains a large pore-forming protein called </a:t>
            </a:r>
            <a:r>
              <a:rPr lang="en-US" altLang="en-US" sz="1800" i="1">
                <a:latin typeface="Arial-BoldMT" charset="0"/>
              </a:rPr>
              <a:t>porin</a:t>
            </a:r>
            <a:r>
              <a:rPr lang="en-US" altLang="en-US" sz="1800">
                <a:latin typeface="Arial-BoldMT" charset="0"/>
              </a:rPr>
              <a:t>.</a:t>
            </a:r>
          </a:p>
          <a:p>
            <a:pPr marL="457200" lvl="1" indent="0" eaLnBrk="1" hangingPunct="1">
              <a:spcBef>
                <a:spcPct val="0"/>
              </a:spcBef>
              <a:buFont typeface="Arial" panose="020B0604020202020204" pitchFamily="34" charset="0"/>
              <a:buNone/>
            </a:pPr>
            <a:endParaRPr lang="en-US" altLang="en-US" sz="1400">
              <a:latin typeface="Arial-BoldMT" charset="0"/>
            </a:endParaRPr>
          </a:p>
          <a:p>
            <a:pPr marL="57150" indent="0" eaLnBrk="1" hangingPunct="1">
              <a:spcBef>
                <a:spcPct val="0"/>
              </a:spcBef>
              <a:buFont typeface="Arial" panose="020B0604020202020204" pitchFamily="34" charset="0"/>
              <a:buNone/>
            </a:pPr>
            <a:r>
              <a:rPr lang="en-US" altLang="en-US" sz="1800">
                <a:latin typeface="Arial-BoldMT" charset="0"/>
              </a:rPr>
              <a:t>The inner membrane is impermeable to even small molecules, virtually all molecules and ions require special membrane transporters to gain entrance to the matrix.</a:t>
            </a:r>
          </a:p>
        </p:txBody>
      </p:sp>
      <p:sp>
        <p:nvSpPr>
          <p:cNvPr id="8" name="Rounded Rectangle 7"/>
          <p:cNvSpPr/>
          <p:nvPr/>
        </p:nvSpPr>
        <p:spPr>
          <a:xfrm>
            <a:off x="520700" y="1662113"/>
            <a:ext cx="4265613" cy="4583112"/>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20485" name="Rectangle 8"/>
          <p:cNvSpPr>
            <a:spLocks noChangeArrowheads="1"/>
          </p:cNvSpPr>
          <p:nvPr/>
        </p:nvSpPr>
        <p:spPr bwMode="auto">
          <a:xfrm>
            <a:off x="5322888" y="5332413"/>
            <a:ext cx="34956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en-US" sz="1600" b="1">
                <a:latin typeface="Arial-BoldMT" charset="0"/>
              </a:rPr>
              <a:t>Porin motif</a:t>
            </a:r>
            <a:r>
              <a:rPr lang="en-US" altLang="en-US" sz="1600">
                <a:latin typeface="Arial-BoldMT" charset="0"/>
              </a:rPr>
              <a:t>: a </a:t>
            </a:r>
            <a:r>
              <a:rPr lang="en-US" altLang="en-US" sz="1600">
                <a:latin typeface="Symbol" panose="05050102010706020507" pitchFamily="18" charset="2"/>
              </a:rPr>
              <a:t>b</a:t>
            </a:r>
            <a:r>
              <a:rPr lang="en-US" altLang="en-US" sz="1600">
                <a:latin typeface="Arial-BoldMT" charset="0"/>
              </a:rPr>
              <a:t>-sheet barrel that forms an opening for passage of moderate-sized molecules</a:t>
            </a:r>
          </a:p>
        </p:txBody>
      </p:sp>
      <p:pic>
        <p:nvPicPr>
          <p:cNvPr id="20486" name="Picture 12" descr="karp7_fig_05_0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64150" y="1882775"/>
            <a:ext cx="3611563"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
        <p:nvSpPr>
          <p:cNvPr id="20488" name="Rectangle 2"/>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charset="0"/>
                <a:ea typeface="MS Mincho" pitchFamily="49" charset="-128"/>
              </a:rPr>
              <a:t>9.1 </a:t>
            </a:r>
            <a:r>
              <a:rPr lang="en-US" altLang="en-US" sz="2400" b="1">
                <a:solidFill>
                  <a:srgbClr val="FFCD1A"/>
                </a:solidFill>
                <a:latin typeface="Arial-BoldMT" charset="0"/>
                <a:ea typeface="MS Mincho" pitchFamily="49" charset="-128"/>
              </a:rPr>
              <a:t>| </a:t>
            </a:r>
            <a:r>
              <a:rPr lang="en-US" altLang="en-US" sz="2400" b="1">
                <a:solidFill>
                  <a:srgbClr val="800000"/>
                </a:solidFill>
                <a:latin typeface="Arial-BoldMT" charset="0"/>
                <a:ea typeface="MS Mincho" pitchFamily="49" charset="-128"/>
              </a:rPr>
              <a:t>Mitochondrial Structure and Function</a:t>
            </a:r>
          </a:p>
          <a:p>
            <a:pPr algn="ctr" eaLnBrk="1" hangingPunct="1">
              <a:lnSpc>
                <a:spcPct val="150000"/>
              </a:lnSpc>
              <a:spcBef>
                <a:spcPct val="0"/>
              </a:spcBef>
              <a:buFontTx/>
              <a:buNone/>
            </a:pPr>
            <a:r>
              <a:rPr lang="en-US" altLang="en-US" sz="2200">
                <a:solidFill>
                  <a:srgbClr val="0070C0"/>
                </a:solidFill>
                <a:latin typeface="Arial-BoldMT" charset="0"/>
                <a:ea typeface="MS Mincho" pitchFamily="49" charset="-128"/>
              </a:rPr>
              <a:t>Mitochondrial Membranes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
        <p:nvSpPr>
          <p:cNvPr id="21507" name="Rectangle 2"/>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charset="0"/>
                <a:ea typeface="MS Mincho" pitchFamily="49" charset="-128"/>
              </a:rPr>
              <a:t>9.1 </a:t>
            </a:r>
            <a:r>
              <a:rPr lang="en-US" altLang="en-US" sz="2400" b="1">
                <a:solidFill>
                  <a:srgbClr val="FFCD1A"/>
                </a:solidFill>
                <a:latin typeface="Arial-BoldMT" charset="0"/>
                <a:ea typeface="MS Mincho" pitchFamily="49" charset="-128"/>
              </a:rPr>
              <a:t>| </a:t>
            </a:r>
            <a:r>
              <a:rPr lang="en-US" altLang="en-US" sz="2400" b="1">
                <a:solidFill>
                  <a:srgbClr val="800000"/>
                </a:solidFill>
                <a:latin typeface="Arial-BoldMT" charset="0"/>
                <a:ea typeface="MS Mincho" pitchFamily="49" charset="-128"/>
              </a:rPr>
              <a:t>Mitochondrial Structure and Function</a:t>
            </a:r>
          </a:p>
          <a:p>
            <a:pPr algn="ctr" eaLnBrk="1" hangingPunct="1">
              <a:lnSpc>
                <a:spcPct val="150000"/>
              </a:lnSpc>
              <a:spcBef>
                <a:spcPct val="0"/>
              </a:spcBef>
              <a:buFontTx/>
              <a:buNone/>
            </a:pPr>
            <a:r>
              <a:rPr lang="en-US" altLang="en-US" sz="2200">
                <a:solidFill>
                  <a:srgbClr val="0070C0"/>
                </a:solidFill>
                <a:latin typeface="Arial-BoldMT" charset="0"/>
                <a:ea typeface="MS Mincho" pitchFamily="49" charset="-128"/>
              </a:rPr>
              <a:t>Mitochondrial Matrix</a:t>
            </a:r>
          </a:p>
        </p:txBody>
      </p:sp>
      <p:sp>
        <p:nvSpPr>
          <p:cNvPr id="21508" name="Rectangle 1"/>
          <p:cNvSpPr>
            <a:spLocks noChangeArrowheads="1"/>
          </p:cNvSpPr>
          <p:nvPr/>
        </p:nvSpPr>
        <p:spPr bwMode="auto">
          <a:xfrm>
            <a:off x="849313" y="1968500"/>
            <a:ext cx="7678737"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800">
                <a:latin typeface="Arial" panose="020B0604020202020204" pitchFamily="34" charset="0"/>
              </a:rPr>
              <a:t>The mitochondrial matrix contains ribosomes and several molecules of circular DNA to manufacture their own RNAs and proteins. </a:t>
            </a:r>
          </a:p>
          <a:p>
            <a:pPr>
              <a:spcBef>
                <a:spcPct val="0"/>
              </a:spcBef>
              <a:buFontTx/>
              <a:buNone/>
            </a:pPr>
            <a:endParaRPr lang="en-US" altLang="en-US" sz="1800">
              <a:latin typeface="Arial" panose="020B0604020202020204" pitchFamily="34" charset="0"/>
            </a:endParaRPr>
          </a:p>
          <a:p>
            <a:pPr>
              <a:spcBef>
                <a:spcPct val="0"/>
              </a:spcBef>
              <a:buFontTx/>
              <a:buNone/>
            </a:pPr>
            <a:r>
              <a:rPr lang="en-US" altLang="en-US" sz="1800">
                <a:latin typeface="Arial" panose="020B0604020202020204" pitchFamily="34" charset="0"/>
              </a:rPr>
              <a:t>The DNA encodes a small number of mitochondrial polypeptides (13 in humans) that are tightly integrated into the inner mitochondrial membrane along with polypeptides encoded by genes residing within the nucleus. </a:t>
            </a:r>
          </a:p>
          <a:p>
            <a:pPr>
              <a:spcBef>
                <a:spcPct val="0"/>
              </a:spcBef>
              <a:buFontTx/>
              <a:buNone/>
            </a:pPr>
            <a:endParaRPr lang="en-US" altLang="en-US" sz="1800">
              <a:latin typeface="Arial" panose="020B0604020202020204" pitchFamily="34" charset="0"/>
            </a:endParaRPr>
          </a:p>
          <a:p>
            <a:pPr>
              <a:spcBef>
                <a:spcPct val="0"/>
              </a:spcBef>
              <a:buFontTx/>
              <a:buNone/>
            </a:pPr>
            <a:r>
              <a:rPr lang="en-US" altLang="en-US" sz="1800">
                <a:latin typeface="Arial" panose="020B0604020202020204" pitchFamily="34" charset="0"/>
              </a:rPr>
              <a:t>Mitochondrial DNA (mtDNA) is a relic thought to be the legacy from a single aerobic bacterium that took up residence in the cytoplasm of a primitive cell that ultimately became an ancestor of all eukaryotic cells. </a:t>
            </a:r>
          </a:p>
          <a:p>
            <a:pPr>
              <a:spcBef>
                <a:spcPct val="0"/>
              </a:spcBef>
              <a:buFontTx/>
              <a:buNone/>
            </a:pPr>
            <a:endParaRPr lang="en-US" altLang="en-US" sz="1800">
              <a:latin typeface="Arial" panose="020B0604020202020204" pitchFamily="34" charset="0"/>
            </a:endParaRPr>
          </a:p>
          <a:p>
            <a:pPr>
              <a:spcBef>
                <a:spcPct val="0"/>
              </a:spcBef>
              <a:buFontTx/>
              <a:buNone/>
            </a:pPr>
            <a:r>
              <a:rPr lang="en-US" altLang="en-US" sz="1800">
                <a:latin typeface="Arial" panose="020B0604020202020204" pitchFamily="34" charset="0"/>
              </a:rPr>
              <a:t>For a number of reasons, mtDNA is well suited for use in the study of human migration and evolution. </a:t>
            </a:r>
          </a:p>
        </p:txBody>
      </p:sp>
      <p:sp>
        <p:nvSpPr>
          <p:cNvPr id="9" name="Rounded Rectangle 8"/>
          <p:cNvSpPr/>
          <p:nvPr/>
        </p:nvSpPr>
        <p:spPr>
          <a:xfrm>
            <a:off x="615950" y="1793875"/>
            <a:ext cx="7912100" cy="3868738"/>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ChangeArrowheads="1"/>
          </p:cNvSpPr>
          <p:nvPr/>
        </p:nvSpPr>
        <p:spPr bwMode="auto">
          <a:xfrm>
            <a:off x="1908175" y="5810250"/>
            <a:ext cx="50593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en-US" sz="1600">
                <a:latin typeface="Arial-BoldMT" charset="0"/>
              </a:rPr>
              <a:t>Coupling cytosolic glycolysis and pyruvate production to the mitochondrial  TCA cycle and ATP formation</a:t>
            </a:r>
          </a:p>
        </p:txBody>
      </p:sp>
      <p:sp>
        <p:nvSpPr>
          <p:cNvPr id="8" name="Rounded Rectangle 7"/>
          <p:cNvSpPr/>
          <p:nvPr/>
        </p:nvSpPr>
        <p:spPr>
          <a:xfrm>
            <a:off x="1908175" y="5846763"/>
            <a:ext cx="5108575" cy="547687"/>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00">
              <a:solidFill>
                <a:srgbClr val="FFFFFF"/>
              </a:solidFill>
              <a:latin typeface="Arial-BoldMT"/>
            </a:endParaRPr>
          </a:p>
        </p:txBody>
      </p:sp>
      <p:pic>
        <p:nvPicPr>
          <p:cNvPr id="22532" name="Picture 9" descr="karp7_fig_05_0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22388" y="1273175"/>
            <a:ext cx="6499225" cy="441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
        <p:nvSpPr>
          <p:cNvPr id="22534" name="Rectangle 2"/>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charset="0"/>
                <a:ea typeface="MS Mincho" pitchFamily="49" charset="-128"/>
              </a:rPr>
              <a:t>9.1 </a:t>
            </a:r>
            <a:r>
              <a:rPr lang="en-US" altLang="en-US" sz="2400" b="1">
                <a:solidFill>
                  <a:srgbClr val="FFCD1A"/>
                </a:solidFill>
                <a:latin typeface="Arial-BoldMT" charset="0"/>
                <a:ea typeface="MS Mincho" pitchFamily="49" charset="-128"/>
              </a:rPr>
              <a:t>| </a:t>
            </a:r>
            <a:r>
              <a:rPr lang="en-US" altLang="en-US" sz="2400" b="1">
                <a:solidFill>
                  <a:srgbClr val="800000"/>
                </a:solidFill>
                <a:latin typeface="Arial-BoldMT" charset="0"/>
                <a:ea typeface="MS Mincho" pitchFamily="49" charset="-128"/>
              </a:rPr>
              <a:t>Mitochondrial Structure and Function</a:t>
            </a:r>
          </a:p>
          <a:p>
            <a:pPr algn="ctr" eaLnBrk="1" hangingPunct="1">
              <a:lnSpc>
                <a:spcPct val="150000"/>
              </a:lnSpc>
              <a:spcBef>
                <a:spcPct val="0"/>
              </a:spcBef>
              <a:buFontTx/>
              <a:buNone/>
            </a:pPr>
            <a:r>
              <a:rPr lang="en-US" altLang="en-US" sz="2200">
                <a:solidFill>
                  <a:srgbClr val="0070C0"/>
                </a:solidFill>
                <a:latin typeface="Arial-BoldMT" charset="0"/>
                <a:ea typeface="MS Mincho" pitchFamily="49" charset="-128"/>
              </a:rPr>
              <a:t>Mitochondrial Matrix</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p:cNvSpPr>
            <a:spLocks noGrp="1"/>
          </p:cNvSpPr>
          <p:nvPr>
            <p:ph idx="1"/>
          </p:nvPr>
        </p:nvSpPr>
        <p:spPr>
          <a:xfrm>
            <a:off x="665163" y="1438275"/>
            <a:ext cx="3851275" cy="2147888"/>
          </a:xfrm>
        </p:spPr>
        <p:txBody>
          <a:bodyPr/>
          <a:lstStyle/>
          <a:p>
            <a:pPr marL="0" indent="0">
              <a:spcBef>
                <a:spcPct val="0"/>
              </a:spcBef>
              <a:buFont typeface="Arial" panose="020B0604020202020204" pitchFamily="34" charset="0"/>
              <a:buNone/>
            </a:pPr>
            <a:r>
              <a:rPr lang="en-US" altLang="en-US" sz="1800" b="1">
                <a:latin typeface="Arial-BoldMT" charset="0"/>
              </a:rPr>
              <a:t>Peroxisomes</a:t>
            </a:r>
            <a:r>
              <a:rPr lang="en-US" altLang="en-US" sz="1800">
                <a:latin typeface="Arial-BoldMT" charset="0"/>
              </a:rPr>
              <a:t> are membrane-bound vesicles that contain oxidative enzymes.</a:t>
            </a:r>
          </a:p>
          <a:p>
            <a:pPr marL="0" indent="0">
              <a:spcBef>
                <a:spcPct val="0"/>
              </a:spcBef>
              <a:buFont typeface="Arial" panose="020B0604020202020204" pitchFamily="34" charset="0"/>
              <a:buNone/>
            </a:pPr>
            <a:endParaRPr lang="en-US" altLang="en-US" sz="1400">
              <a:latin typeface="Arial-BoldMT" charset="0"/>
            </a:endParaRPr>
          </a:p>
          <a:p>
            <a:pPr marL="0" indent="0">
              <a:spcBef>
                <a:spcPct val="0"/>
              </a:spcBef>
              <a:buFont typeface="Arial" panose="020B0604020202020204" pitchFamily="34" charset="0"/>
              <a:buNone/>
            </a:pPr>
            <a:r>
              <a:rPr lang="en-US" altLang="en-US" sz="1800">
                <a:latin typeface="Arial-BoldMT" charset="0"/>
              </a:rPr>
              <a:t>They oxidize very-long-chain fatty acids, and synthesize plasmalogens (a class of phospholipids).</a:t>
            </a:r>
          </a:p>
          <a:p>
            <a:pPr marL="0" indent="0">
              <a:spcBef>
                <a:spcPct val="0"/>
              </a:spcBef>
              <a:buFont typeface="Arial" panose="020B0604020202020204" pitchFamily="34" charset="0"/>
              <a:buNone/>
            </a:pPr>
            <a:endParaRPr lang="en-US" altLang="en-US" sz="1400">
              <a:latin typeface="Arial-BoldMT" charset="0"/>
            </a:endParaRPr>
          </a:p>
          <a:p>
            <a:pPr marL="0" indent="0">
              <a:spcBef>
                <a:spcPct val="0"/>
              </a:spcBef>
              <a:buFont typeface="Arial" panose="020B0604020202020204" pitchFamily="34" charset="0"/>
              <a:buNone/>
            </a:pPr>
            <a:r>
              <a:rPr lang="en-US" altLang="en-US" sz="1800">
                <a:latin typeface="Arial-BoldMT" charset="0"/>
              </a:rPr>
              <a:t>They form by splitting from pre-existing organelles, import preformed proteins, and engage in oxidative metabolism.</a:t>
            </a:r>
          </a:p>
          <a:p>
            <a:pPr marL="0" indent="0">
              <a:spcBef>
                <a:spcPct val="0"/>
              </a:spcBef>
              <a:buFont typeface="Arial" panose="020B0604020202020204" pitchFamily="34" charset="0"/>
              <a:buNone/>
            </a:pPr>
            <a:endParaRPr lang="en-US" altLang="en-US" sz="1400">
              <a:latin typeface="Arial-BoldMT" charset="0"/>
            </a:endParaRPr>
          </a:p>
          <a:p>
            <a:pPr marL="0" indent="0">
              <a:spcBef>
                <a:spcPct val="0"/>
              </a:spcBef>
              <a:buFont typeface="Arial" panose="020B0604020202020204" pitchFamily="34" charset="0"/>
              <a:buNone/>
            </a:pPr>
            <a:r>
              <a:rPr lang="en-US" altLang="en-US" sz="1800">
                <a:latin typeface="Arial-BoldMT" charset="0"/>
              </a:rPr>
              <a:t>Hydrogen peroxide (H</a:t>
            </a:r>
            <a:r>
              <a:rPr lang="en-US" altLang="en-US" sz="1800" baseline="-25000">
                <a:latin typeface="Arial-BoldMT" charset="0"/>
              </a:rPr>
              <a:t>2</a:t>
            </a:r>
            <a:r>
              <a:rPr lang="en-US" altLang="en-US" sz="1800">
                <a:latin typeface="Arial-BoldMT" charset="0"/>
              </a:rPr>
              <a:t>O</a:t>
            </a:r>
            <a:r>
              <a:rPr lang="en-US" altLang="en-US" sz="1800" baseline="-25000">
                <a:latin typeface="Arial-BoldMT" charset="0"/>
              </a:rPr>
              <a:t>2</a:t>
            </a:r>
            <a:r>
              <a:rPr lang="en-US" altLang="en-US" sz="1800">
                <a:latin typeface="Arial-BoldMT" charset="0"/>
              </a:rPr>
              <a:t>), a reactive and toxic compound,  is formed in peroxisomes and is broken down by the enzyme catalase.</a:t>
            </a:r>
          </a:p>
          <a:p>
            <a:pPr marL="0" indent="0">
              <a:spcBef>
                <a:spcPct val="0"/>
              </a:spcBef>
              <a:buFont typeface="Arial" panose="020B0604020202020204" pitchFamily="34" charset="0"/>
              <a:buNone/>
            </a:pPr>
            <a:endParaRPr lang="en-US" altLang="en-US" sz="1800">
              <a:latin typeface="Arial-BoldMT" charset="0"/>
            </a:endParaRPr>
          </a:p>
        </p:txBody>
      </p:sp>
      <p:sp>
        <p:nvSpPr>
          <p:cNvPr id="7" name="Rounded Rectangle 6"/>
          <p:cNvSpPr/>
          <p:nvPr/>
        </p:nvSpPr>
        <p:spPr>
          <a:xfrm>
            <a:off x="404813" y="1354138"/>
            <a:ext cx="4211637" cy="5002212"/>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9" name="Rounded Rectangle 8"/>
          <p:cNvSpPr/>
          <p:nvPr/>
        </p:nvSpPr>
        <p:spPr>
          <a:xfrm>
            <a:off x="7145338" y="2054225"/>
            <a:ext cx="1587500" cy="1373188"/>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00">
              <a:solidFill>
                <a:srgbClr val="FFFFFF"/>
              </a:solidFill>
              <a:latin typeface="Arial-BoldMT"/>
            </a:endParaRPr>
          </a:p>
        </p:txBody>
      </p:sp>
      <p:sp>
        <p:nvSpPr>
          <p:cNvPr id="66565" name="Rectangle 1"/>
          <p:cNvSpPr>
            <a:spLocks noChangeArrowheads="1"/>
          </p:cNvSpPr>
          <p:nvPr/>
        </p:nvSpPr>
        <p:spPr bwMode="auto">
          <a:xfrm>
            <a:off x="7116763" y="2049463"/>
            <a:ext cx="16430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en-US" sz="1600">
                <a:latin typeface="Arial-BoldMT" charset="0"/>
              </a:rPr>
              <a:t>Electron micrograph of a rat liver cell section stained for catalase</a:t>
            </a:r>
          </a:p>
        </p:txBody>
      </p:sp>
      <p:sp>
        <p:nvSpPr>
          <p:cNvPr id="66566" name="Rectangle 2"/>
          <p:cNvSpPr>
            <a:spLocks noChangeArrowheads="1"/>
          </p:cNvSpPr>
          <p:nvPr/>
        </p:nvSpPr>
        <p:spPr bwMode="auto">
          <a:xfrm>
            <a:off x="6759575" y="4691063"/>
            <a:ext cx="19732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en-US" sz="1600">
                <a:latin typeface="Arial-BoldMT" charset="0"/>
              </a:rPr>
              <a:t>Peroxisomes contain enzymes to carry out the two-step reduction of molecular oxygen to water</a:t>
            </a:r>
          </a:p>
        </p:txBody>
      </p:sp>
      <p:sp>
        <p:nvSpPr>
          <p:cNvPr id="12" name="Rounded Rectangle 11"/>
          <p:cNvSpPr/>
          <p:nvPr/>
        </p:nvSpPr>
        <p:spPr>
          <a:xfrm>
            <a:off x="6759575" y="4691063"/>
            <a:ext cx="1973263" cy="1570037"/>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00">
              <a:solidFill>
                <a:srgbClr val="FFFFFF"/>
              </a:solidFill>
              <a:latin typeface="Arial-BoldMT"/>
            </a:endParaRPr>
          </a:p>
        </p:txBody>
      </p:sp>
      <p:pic>
        <p:nvPicPr>
          <p:cNvPr id="66568" name="Picture 13" descr="karp7_fig_05_31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91075" y="1738313"/>
            <a:ext cx="2325688" cy="218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9" name="Picture 15" descr="karp7_fig_05_31b.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4152900"/>
            <a:ext cx="1058863"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0"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
        <p:nvSpPr>
          <p:cNvPr id="66571" name="Rectangle 2"/>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charset="0"/>
                <a:ea typeface="MS Mincho" pitchFamily="49" charset="-128"/>
              </a:rPr>
              <a:t>9.9 </a:t>
            </a:r>
            <a:r>
              <a:rPr lang="en-US" altLang="en-US" sz="2400" b="1">
                <a:solidFill>
                  <a:srgbClr val="FFCD1A"/>
                </a:solidFill>
                <a:latin typeface="Arial-BoldMT" charset="0"/>
                <a:ea typeface="MS Mincho" pitchFamily="49" charset="-128"/>
              </a:rPr>
              <a:t>| </a:t>
            </a:r>
            <a:r>
              <a:rPr lang="en-US" altLang="en-US" sz="2400" b="1">
                <a:solidFill>
                  <a:srgbClr val="800000"/>
                </a:solidFill>
                <a:latin typeface="Arial-BoldMT" charset="0"/>
                <a:ea typeface="MS Mincho" pitchFamily="49" charset="-128"/>
              </a:rPr>
              <a:t>Peroxisomes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txBox="1">
            <a:spLocks noChangeArrowheads="1"/>
          </p:cNvSpPr>
          <p:nvPr/>
        </p:nvSpPr>
        <p:spPr bwMode="auto">
          <a:xfrm>
            <a:off x="609600" y="762000"/>
            <a:ext cx="8077200" cy="536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buFont typeface="Wingdings" panose="05000000000000000000" pitchFamily="2" charset="2"/>
              <a:buNone/>
            </a:pPr>
            <a:endParaRPr lang="en-US" altLang="en-US" sz="1800"/>
          </a:p>
          <a:p>
            <a:pPr eaLnBrk="1" hangingPunct="1">
              <a:buFont typeface="Wingdings" panose="05000000000000000000" pitchFamily="2" charset="2"/>
              <a:buNone/>
            </a:pPr>
            <a:r>
              <a:rPr lang="en-US" altLang="en-US" sz="1800"/>
              <a:t>	</a:t>
            </a:r>
            <a:r>
              <a:rPr lang="en-US" altLang="en-US" sz="2400" b="1"/>
              <a:t>Copyright 2017 John Wiley &amp; Sons, Inc.</a:t>
            </a:r>
            <a:endParaRPr lang="en-US" altLang="en-US" sz="2400"/>
          </a:p>
          <a:p>
            <a:pPr eaLnBrk="1" hangingPunct="1">
              <a:buFont typeface="Wingdings" panose="05000000000000000000" pitchFamily="2" charset="2"/>
              <a:buNone/>
            </a:pPr>
            <a:r>
              <a:rPr lang="en-US" altLang="en-US" sz="2400"/>
              <a:t>	All rights reserved. Reproduction or translation of this work beyond that permitted in section 117 of the 1976 United States Copyright Act without express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herein.</a:t>
            </a:r>
          </a:p>
        </p:txBody>
      </p:sp>
      <p:sp>
        <p:nvSpPr>
          <p:cNvPr id="74755"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charset="0"/>
                <a:ea typeface="MS Mincho" pitchFamily="49" charset="-128"/>
              </a:rPr>
              <a:t>9.0 </a:t>
            </a:r>
            <a:r>
              <a:rPr lang="en-US" altLang="en-US" sz="2400" b="1">
                <a:solidFill>
                  <a:srgbClr val="FFCD1A"/>
                </a:solidFill>
                <a:latin typeface="Arial-BoldMT" charset="0"/>
                <a:ea typeface="MS Mincho" pitchFamily="49" charset="-128"/>
              </a:rPr>
              <a:t>| </a:t>
            </a:r>
            <a:r>
              <a:rPr lang="en-US" altLang="en-US" sz="2400" b="1">
                <a:solidFill>
                  <a:srgbClr val="800000"/>
                </a:solidFill>
                <a:latin typeface="Arial-BoldMT" charset="0"/>
                <a:ea typeface="MS Mincho" pitchFamily="49" charset="-128"/>
              </a:rPr>
              <a:t>Why We Need to Breathe</a:t>
            </a:r>
            <a:endParaRPr lang="en-US" altLang="en-US" sz="1800">
              <a:latin typeface="Arial-BoldMT" charset="0"/>
              <a:ea typeface="MS Mincho" pitchFamily="49" charset="-128"/>
            </a:endParaRPr>
          </a:p>
        </p:txBody>
      </p:sp>
      <p:sp>
        <p:nvSpPr>
          <p:cNvPr id="12291"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
        <p:nvSpPr>
          <p:cNvPr id="12292" name="Rectangle 1"/>
          <p:cNvSpPr>
            <a:spLocks noChangeArrowheads="1"/>
          </p:cNvSpPr>
          <p:nvPr/>
        </p:nvSpPr>
        <p:spPr bwMode="auto">
          <a:xfrm>
            <a:off x="1552575" y="2136775"/>
            <a:ext cx="6532563"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800">
                <a:latin typeface="Arial" panose="020B0604020202020204" pitchFamily="34" charset="0"/>
              </a:rPr>
              <a:t>To satisfy cellular oxygen demand, our blood runs red with hemoglobin. </a:t>
            </a:r>
          </a:p>
          <a:p>
            <a:pPr>
              <a:spcBef>
                <a:spcPct val="0"/>
              </a:spcBef>
              <a:buFontTx/>
              <a:buNone/>
            </a:pPr>
            <a:endParaRPr lang="en-US" altLang="en-US" sz="1800">
              <a:latin typeface="Arial" panose="020B0604020202020204" pitchFamily="34" charset="0"/>
            </a:endParaRPr>
          </a:p>
          <a:p>
            <a:pPr>
              <a:spcBef>
                <a:spcPct val="0"/>
              </a:spcBef>
              <a:buFontTx/>
              <a:buNone/>
            </a:pPr>
            <a:r>
              <a:rPr lang="en-US" altLang="en-US" sz="1800">
                <a:latin typeface="Arial" panose="020B0604020202020204" pitchFamily="34" charset="0"/>
              </a:rPr>
              <a:t>Much of human anatomy and physiology is devoted to ensuring an adequate oxygen supply. </a:t>
            </a:r>
          </a:p>
          <a:p>
            <a:pPr>
              <a:spcBef>
                <a:spcPct val="0"/>
              </a:spcBef>
              <a:buFontTx/>
              <a:buNone/>
            </a:pPr>
            <a:endParaRPr lang="en-US" altLang="en-US" sz="1800">
              <a:latin typeface="Arial" panose="020B0604020202020204" pitchFamily="34" charset="0"/>
            </a:endParaRPr>
          </a:p>
          <a:p>
            <a:pPr>
              <a:spcBef>
                <a:spcPct val="0"/>
              </a:spcBef>
              <a:buFontTx/>
              <a:buNone/>
            </a:pPr>
            <a:r>
              <a:rPr lang="en-US" altLang="en-US" sz="1800">
                <a:latin typeface="Arial" panose="020B0604020202020204" pitchFamily="34" charset="0"/>
              </a:rPr>
              <a:t>Oxygen is used to power cellular metabolism by providing energy through the biochemical pathway of respiration, much of which takes place within mitochondria. </a:t>
            </a:r>
          </a:p>
        </p:txBody>
      </p:sp>
      <p:sp>
        <p:nvSpPr>
          <p:cNvPr id="5" name="Rounded Rectangle 4"/>
          <p:cNvSpPr/>
          <p:nvPr/>
        </p:nvSpPr>
        <p:spPr>
          <a:xfrm>
            <a:off x="1247775" y="2136775"/>
            <a:ext cx="6837363" cy="2584450"/>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defRPr/>
            </a:pPr>
            <a:endParaRPr lang="en-US">
              <a:solidFill>
                <a:srgbClr val="FFFFFF"/>
              </a:solidFill>
              <a:latin typeface="Arial-Bold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693738" y="1790700"/>
            <a:ext cx="7953375" cy="3276600"/>
          </a:xfrm>
        </p:spPr>
        <p:txBody>
          <a:bodyPr/>
          <a:lstStyle/>
          <a:p>
            <a:pPr marL="0" indent="0" eaLnBrk="1" hangingPunct="1">
              <a:spcBef>
                <a:spcPct val="0"/>
              </a:spcBef>
              <a:buFont typeface="Arial" panose="020B0604020202020204" pitchFamily="34" charset="0"/>
              <a:buNone/>
            </a:pPr>
            <a:r>
              <a:rPr lang="en-US" altLang="en-US" sz="1800">
                <a:latin typeface="Arial-BoldMT" charset="0"/>
                <a:cs typeface="Arial" panose="020B0604020202020204" pitchFamily="34" charset="0"/>
              </a:rPr>
              <a:t>The early Earth was populated by </a:t>
            </a:r>
            <a:r>
              <a:rPr lang="en-US" altLang="en-US" sz="1800" b="1">
                <a:latin typeface="Arial-BoldMT" charset="0"/>
                <a:cs typeface="Arial" panose="020B0604020202020204" pitchFamily="34" charset="0"/>
              </a:rPr>
              <a:t>anaerobes</a:t>
            </a:r>
            <a:r>
              <a:rPr lang="en-US" altLang="en-US" sz="1800">
                <a:latin typeface="Arial-BoldMT" charset="0"/>
                <a:cs typeface="Arial" panose="020B0604020202020204" pitchFamily="34" charset="0"/>
              </a:rPr>
              <a:t>, which captured and utilized energy by oxygen-independent metabolism like glycolysis and fermentation.</a:t>
            </a:r>
          </a:p>
          <a:p>
            <a:pPr marL="0" indent="0" eaLnBrk="1" hangingPunct="1">
              <a:spcBef>
                <a:spcPct val="0"/>
              </a:spcBef>
              <a:buFont typeface="Arial" panose="020B0604020202020204" pitchFamily="34" charset="0"/>
              <a:buNone/>
            </a:pPr>
            <a:endParaRPr lang="en-US" altLang="en-US" sz="1800">
              <a:latin typeface="Arial-BoldMT" charset="0"/>
              <a:cs typeface="Arial" panose="020B0604020202020204" pitchFamily="34" charset="0"/>
            </a:endParaRPr>
          </a:p>
          <a:p>
            <a:pPr marL="0" indent="0" eaLnBrk="1" hangingPunct="1">
              <a:spcBef>
                <a:spcPct val="0"/>
              </a:spcBef>
              <a:buFont typeface="Arial" panose="020B0604020202020204" pitchFamily="34" charset="0"/>
              <a:buNone/>
            </a:pPr>
            <a:r>
              <a:rPr lang="en-US" altLang="en-US" sz="1800">
                <a:latin typeface="Arial-BoldT" charset="0"/>
                <a:cs typeface="Arial" panose="020B0604020202020204" pitchFamily="34" charset="0"/>
              </a:rPr>
              <a:t>Oxygen accumulated in the primitive atmosphere after cyanobacteria appeared, which </a:t>
            </a:r>
            <a:r>
              <a:rPr lang="en-US" altLang="en-US" sz="1800">
                <a:latin typeface="Arial-BoldT" charset="0"/>
              </a:rPr>
              <a:t>carried out a new type of photosynthetic process in which water molecules were split apart and molecular oxygen was released</a:t>
            </a:r>
            <a:r>
              <a:rPr lang="en-US" altLang="en-US" sz="1800">
                <a:latin typeface="Arial-BoldT" charset="0"/>
                <a:cs typeface="Arial" panose="020B0604020202020204" pitchFamily="34" charset="0"/>
              </a:rPr>
              <a:t>.</a:t>
            </a:r>
          </a:p>
          <a:p>
            <a:pPr marL="0" indent="0" eaLnBrk="1" hangingPunct="1">
              <a:spcBef>
                <a:spcPct val="0"/>
              </a:spcBef>
              <a:buFont typeface="Arial" panose="020B0604020202020204" pitchFamily="34" charset="0"/>
              <a:buNone/>
            </a:pPr>
            <a:endParaRPr lang="en-US" altLang="en-US" sz="1800">
              <a:latin typeface="Arial-BoldMT" charset="0"/>
              <a:cs typeface="Arial" panose="020B0604020202020204" pitchFamily="34" charset="0"/>
            </a:endParaRPr>
          </a:p>
          <a:p>
            <a:pPr marL="0" indent="0" eaLnBrk="1" hangingPunct="1">
              <a:spcBef>
                <a:spcPct val="0"/>
              </a:spcBef>
              <a:buFont typeface="Arial" panose="020B0604020202020204" pitchFamily="34" charset="0"/>
              <a:buNone/>
            </a:pPr>
            <a:r>
              <a:rPr lang="en-US" altLang="en-US" sz="1800" b="1">
                <a:latin typeface="Arial-BoldMT" charset="0"/>
                <a:cs typeface="Arial" panose="020B0604020202020204" pitchFamily="34" charset="0"/>
              </a:rPr>
              <a:t>Aerobes</a:t>
            </a:r>
            <a:r>
              <a:rPr lang="en-US" altLang="en-US" sz="1800">
                <a:latin typeface="Arial-BoldMT" charset="0"/>
                <a:cs typeface="Arial" panose="020B0604020202020204" pitchFamily="34" charset="0"/>
              </a:rPr>
              <a:t> evolved to use oxygen to extract more energy from organic molecules, </a:t>
            </a:r>
            <a:r>
              <a:rPr lang="en-US" altLang="en-US" sz="1800">
                <a:latin typeface="Arial-BoldMT" charset="0"/>
              </a:rPr>
              <a:t>and they eventually gave rise to all of the oxygen-dependent prokaryotes and eukaryotes living today.</a:t>
            </a:r>
            <a:endParaRPr lang="en-US" altLang="en-US" sz="1800">
              <a:latin typeface="Arial-BoldMT" charset="0"/>
              <a:cs typeface="Arial" panose="020B0604020202020204" pitchFamily="34" charset="0"/>
            </a:endParaRPr>
          </a:p>
          <a:p>
            <a:pPr marL="0" indent="0" eaLnBrk="1" hangingPunct="1">
              <a:spcBef>
                <a:spcPct val="0"/>
              </a:spcBef>
              <a:buFont typeface="Arial" panose="020B0604020202020204" pitchFamily="34" charset="0"/>
              <a:buNone/>
            </a:pPr>
            <a:endParaRPr lang="en-US" altLang="en-US" sz="1800">
              <a:latin typeface="Arial-BoldMT" charset="0"/>
              <a:cs typeface="Arial" panose="020B0604020202020204" pitchFamily="34" charset="0"/>
            </a:endParaRPr>
          </a:p>
          <a:p>
            <a:pPr marL="0" indent="0" eaLnBrk="1" hangingPunct="1">
              <a:spcBef>
                <a:spcPct val="0"/>
              </a:spcBef>
              <a:buFont typeface="Arial" panose="020B0604020202020204" pitchFamily="34" charset="0"/>
              <a:buNone/>
            </a:pPr>
            <a:r>
              <a:rPr lang="en-US" altLang="en-US" sz="1800">
                <a:latin typeface="Arial-BoldMT" charset="0"/>
              </a:rPr>
              <a:t>In eukaryotes, the utilization of oxygen as a means of energy extraction takes place in a specialized organelle, the </a:t>
            </a:r>
            <a:r>
              <a:rPr lang="en-US" altLang="en-US" sz="1800" b="1">
                <a:latin typeface="Arial-BoldMT" charset="0"/>
              </a:rPr>
              <a:t>mitochondrion</a:t>
            </a:r>
            <a:r>
              <a:rPr lang="en-US" altLang="en-US" sz="1800">
                <a:latin typeface="Arial-BoldMT" charset="0"/>
              </a:rPr>
              <a:t>.</a:t>
            </a:r>
            <a:endParaRPr lang="en-US" altLang="en-US" sz="1800" b="1">
              <a:latin typeface="Arial-BoldMT" charset="0"/>
              <a:cs typeface="Arial" panose="020B0604020202020204" pitchFamily="34" charset="0"/>
            </a:endParaRPr>
          </a:p>
        </p:txBody>
      </p:sp>
      <p:sp>
        <p:nvSpPr>
          <p:cNvPr id="5" name="Rounded Rectangle 4"/>
          <p:cNvSpPr/>
          <p:nvPr/>
        </p:nvSpPr>
        <p:spPr>
          <a:xfrm>
            <a:off x="488950" y="1685925"/>
            <a:ext cx="8247063" cy="3843338"/>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defRPr/>
            </a:pPr>
            <a:endParaRPr lang="en-US">
              <a:solidFill>
                <a:srgbClr val="FFFFFF"/>
              </a:solidFill>
              <a:latin typeface="Arial-BoldMT"/>
            </a:endParaRPr>
          </a:p>
        </p:txBody>
      </p:sp>
      <p:sp>
        <p:nvSpPr>
          <p:cNvPr id="13316" name="Rectangle 2"/>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charset="0"/>
                <a:ea typeface="MS Mincho" pitchFamily="49" charset="-128"/>
              </a:rPr>
              <a:t>9.1 </a:t>
            </a:r>
            <a:r>
              <a:rPr lang="en-US" altLang="en-US" sz="2400" b="1">
                <a:solidFill>
                  <a:srgbClr val="FFCD1A"/>
                </a:solidFill>
                <a:latin typeface="Arial-BoldMT" charset="0"/>
                <a:ea typeface="MS Mincho" pitchFamily="49" charset="-128"/>
              </a:rPr>
              <a:t>| </a:t>
            </a:r>
            <a:r>
              <a:rPr lang="en-US" altLang="en-US" sz="2400" b="1">
                <a:solidFill>
                  <a:srgbClr val="800000"/>
                </a:solidFill>
                <a:latin typeface="Arial-BoldMT" charset="0"/>
                <a:ea typeface="MS Mincho" pitchFamily="49" charset="-128"/>
              </a:rPr>
              <a:t>Mitochondrial Structure and Function</a:t>
            </a:r>
          </a:p>
        </p:txBody>
      </p:sp>
      <p:sp>
        <p:nvSpPr>
          <p:cNvPr id="13317"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81025" y="4500563"/>
            <a:ext cx="7977188" cy="1992312"/>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14339" name="Content Placeholder 2"/>
          <p:cNvSpPr>
            <a:spLocks noGrp="1"/>
          </p:cNvSpPr>
          <p:nvPr>
            <p:ph idx="1"/>
          </p:nvPr>
        </p:nvSpPr>
        <p:spPr>
          <a:xfrm>
            <a:off x="688975" y="4525963"/>
            <a:ext cx="8069263" cy="1374775"/>
          </a:xfrm>
        </p:spPr>
        <p:txBody>
          <a:bodyPr/>
          <a:lstStyle/>
          <a:p>
            <a:pPr marL="0" indent="0" eaLnBrk="1" hangingPunct="1">
              <a:spcBef>
                <a:spcPct val="0"/>
              </a:spcBef>
              <a:buFont typeface="Arial" panose="020B0604020202020204" pitchFamily="34" charset="0"/>
              <a:buNone/>
            </a:pPr>
            <a:r>
              <a:rPr lang="en-US" altLang="en-US" sz="1800">
                <a:latin typeface="Arial-BoldMT" charset="0"/>
              </a:rPr>
              <a:t>Depending on the cell type, mitochondria can have a very different overall structure. </a:t>
            </a:r>
          </a:p>
          <a:p>
            <a:pPr marL="0" indent="0" eaLnBrk="1" hangingPunct="1">
              <a:spcBef>
                <a:spcPct val="0"/>
              </a:spcBef>
              <a:buFont typeface="Arial" panose="020B0604020202020204" pitchFamily="34" charset="0"/>
              <a:buNone/>
            </a:pPr>
            <a:endParaRPr lang="en-US" altLang="en-US" sz="1400">
              <a:latin typeface="Arial-BoldMT" charset="0"/>
              <a:cs typeface="Arial" panose="020B0604020202020204" pitchFamily="34" charset="0"/>
            </a:endParaRPr>
          </a:p>
          <a:p>
            <a:pPr marL="0" indent="0" eaLnBrk="1" hangingPunct="1">
              <a:spcBef>
                <a:spcPct val="0"/>
              </a:spcBef>
              <a:buFont typeface="Arial" panose="020B0604020202020204" pitchFamily="34" charset="0"/>
              <a:buNone/>
            </a:pPr>
            <a:r>
              <a:rPr lang="en-US" altLang="en-US" sz="1800">
                <a:latin typeface="Arial-BoldMT" charset="0"/>
                <a:cs typeface="Arial" panose="020B0604020202020204" pitchFamily="34" charset="0"/>
              </a:rPr>
              <a:t>Typical mitochondria are bean-shaped organelles but may be round or threadlike.</a:t>
            </a:r>
          </a:p>
          <a:p>
            <a:pPr marL="0" indent="0" eaLnBrk="1" hangingPunct="1">
              <a:spcBef>
                <a:spcPct val="0"/>
              </a:spcBef>
              <a:buFont typeface="Arial" panose="020B0604020202020204" pitchFamily="34" charset="0"/>
              <a:buNone/>
            </a:pPr>
            <a:endParaRPr lang="en-US" altLang="en-US" sz="1400">
              <a:latin typeface="Arial-BoldMT" charset="0"/>
              <a:cs typeface="Arial" panose="020B0604020202020204" pitchFamily="34" charset="0"/>
            </a:endParaRPr>
          </a:p>
          <a:p>
            <a:pPr marL="0" indent="0" eaLnBrk="1" hangingPunct="1">
              <a:spcBef>
                <a:spcPct val="0"/>
              </a:spcBef>
              <a:buFont typeface="Arial" panose="020B0604020202020204" pitchFamily="34" charset="0"/>
              <a:buNone/>
            </a:pPr>
            <a:r>
              <a:rPr lang="en-US" altLang="en-US" sz="1800">
                <a:latin typeface="Arial-BoldMT" charset="0"/>
                <a:cs typeface="Arial" panose="020B0604020202020204" pitchFamily="34" charset="0"/>
              </a:rPr>
              <a:t>Size and number of mitochondria reflect the energy requirements of the cell.</a:t>
            </a:r>
          </a:p>
        </p:txBody>
      </p:sp>
      <p:sp>
        <p:nvSpPr>
          <p:cNvPr id="9" name="Rounded Rectangle 8"/>
          <p:cNvSpPr/>
          <p:nvPr/>
        </p:nvSpPr>
        <p:spPr>
          <a:xfrm>
            <a:off x="981075" y="3760788"/>
            <a:ext cx="2495550" cy="568325"/>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00">
              <a:solidFill>
                <a:srgbClr val="FFFFFF"/>
              </a:solidFill>
              <a:latin typeface="Arial-BoldMT"/>
            </a:endParaRPr>
          </a:p>
        </p:txBody>
      </p:sp>
      <p:sp>
        <p:nvSpPr>
          <p:cNvPr id="14341" name="Rectangle 2"/>
          <p:cNvSpPr>
            <a:spLocks noChangeArrowheads="1"/>
          </p:cNvSpPr>
          <p:nvPr/>
        </p:nvSpPr>
        <p:spPr bwMode="auto">
          <a:xfrm>
            <a:off x="962025" y="3744913"/>
            <a:ext cx="2514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en-US" sz="1600">
                <a:latin typeface="Arial-BoldMT" charset="0"/>
              </a:rPr>
              <a:t>Elongated mitochondria of fibroblast</a:t>
            </a:r>
          </a:p>
        </p:txBody>
      </p:sp>
      <p:sp>
        <p:nvSpPr>
          <p:cNvPr id="14342" name="Rectangle 9"/>
          <p:cNvSpPr>
            <a:spLocks noChangeArrowheads="1"/>
          </p:cNvSpPr>
          <p:nvPr/>
        </p:nvSpPr>
        <p:spPr bwMode="auto">
          <a:xfrm>
            <a:off x="3763963" y="3744913"/>
            <a:ext cx="2214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en-US" sz="1600">
                <a:latin typeface="Arial-BoldMT" charset="0"/>
              </a:rPr>
              <a:t>Transmission electron micrograph </a:t>
            </a:r>
          </a:p>
        </p:txBody>
      </p:sp>
      <p:sp>
        <p:nvSpPr>
          <p:cNvPr id="14343" name="Rectangle 10"/>
          <p:cNvSpPr>
            <a:spLocks noChangeArrowheads="1"/>
          </p:cNvSpPr>
          <p:nvPr/>
        </p:nvSpPr>
        <p:spPr bwMode="auto">
          <a:xfrm>
            <a:off x="6272213" y="3744913"/>
            <a:ext cx="2286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en-US" sz="1600">
                <a:latin typeface="Arial-BoldMT" charset="0"/>
              </a:rPr>
              <a:t>Mitochondria in the sperm mid-piece </a:t>
            </a:r>
          </a:p>
        </p:txBody>
      </p:sp>
      <p:sp>
        <p:nvSpPr>
          <p:cNvPr id="13" name="Rounded Rectangle 12"/>
          <p:cNvSpPr/>
          <p:nvPr/>
        </p:nvSpPr>
        <p:spPr>
          <a:xfrm>
            <a:off x="3760788" y="3760788"/>
            <a:ext cx="2219325" cy="568325"/>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00">
              <a:solidFill>
                <a:srgbClr val="FFFFFF"/>
              </a:solidFill>
              <a:latin typeface="Arial-BoldMT"/>
            </a:endParaRPr>
          </a:p>
        </p:txBody>
      </p:sp>
      <p:sp>
        <p:nvSpPr>
          <p:cNvPr id="14" name="Rounded Rectangle 13"/>
          <p:cNvSpPr/>
          <p:nvPr/>
        </p:nvSpPr>
        <p:spPr>
          <a:xfrm>
            <a:off x="6405563" y="3765550"/>
            <a:ext cx="2019300" cy="563563"/>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00">
              <a:solidFill>
                <a:srgbClr val="FFFFFF"/>
              </a:solidFill>
              <a:latin typeface="Arial-BoldMT"/>
            </a:endParaRPr>
          </a:p>
        </p:txBody>
      </p:sp>
      <p:pic>
        <p:nvPicPr>
          <p:cNvPr id="14346" name="Picture 19" descr="karp7_fig_05_01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2438" y="1141413"/>
            <a:ext cx="3024187"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Picture 20" descr="karp7_fig_05_01a.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51263" y="1201738"/>
            <a:ext cx="2151062"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Picture 21" descr="karp7_fig_05_01a.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86500" y="1185863"/>
            <a:ext cx="2182813"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9"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
        <p:nvSpPr>
          <p:cNvPr id="14350" name="Rectangle 2"/>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charset="0"/>
                <a:ea typeface="MS Mincho" pitchFamily="49" charset="-128"/>
              </a:rPr>
              <a:t>9.1 </a:t>
            </a:r>
            <a:r>
              <a:rPr lang="en-US" altLang="en-US" sz="2400" b="1">
                <a:solidFill>
                  <a:srgbClr val="FFCD1A"/>
                </a:solidFill>
                <a:latin typeface="Arial-BoldMT" charset="0"/>
                <a:ea typeface="MS Mincho" pitchFamily="49" charset="-128"/>
              </a:rPr>
              <a:t>| </a:t>
            </a:r>
            <a:r>
              <a:rPr lang="en-US" altLang="en-US" sz="2400" b="1">
                <a:solidFill>
                  <a:srgbClr val="800000"/>
                </a:solidFill>
                <a:latin typeface="Arial-BoldMT" charset="0"/>
                <a:ea typeface="MS Mincho" pitchFamily="49" charset="-128"/>
              </a:rPr>
              <a:t>Mitochondrial Structure and Function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860425" y="5037138"/>
            <a:ext cx="8077200" cy="1143000"/>
          </a:xfrm>
        </p:spPr>
        <p:txBody>
          <a:bodyPr/>
          <a:lstStyle/>
          <a:p>
            <a:pPr marL="0" indent="0" eaLnBrk="1" hangingPunct="1">
              <a:spcBef>
                <a:spcPct val="0"/>
              </a:spcBef>
              <a:buFont typeface="Arial" panose="020B0604020202020204" pitchFamily="34" charset="0"/>
              <a:buNone/>
            </a:pPr>
            <a:r>
              <a:rPr lang="en-US" altLang="en-US" sz="1800">
                <a:latin typeface="Arial-BoldMT" charset="0"/>
                <a:cs typeface="Arial" panose="020B0604020202020204" pitchFamily="34" charset="0"/>
              </a:rPr>
              <a:t>Mitochondria can fuse with one another</a:t>
            </a:r>
            <a:r>
              <a:rPr lang="en-US" altLang="en-US" sz="1800">
                <a:latin typeface="Arial-BoldMT" charset="0"/>
              </a:rPr>
              <a:t>, </a:t>
            </a:r>
            <a:r>
              <a:rPr lang="en-US" altLang="en-US" sz="1800">
                <a:latin typeface="Arial-BoldMT" charset="0"/>
                <a:cs typeface="Arial" panose="020B0604020202020204" pitchFamily="34" charset="0"/>
              </a:rPr>
              <a:t>or split in two.</a:t>
            </a:r>
          </a:p>
          <a:p>
            <a:pPr marL="0" indent="0" eaLnBrk="1" hangingPunct="1">
              <a:spcBef>
                <a:spcPct val="0"/>
              </a:spcBef>
              <a:buFont typeface="Arial" panose="020B0604020202020204" pitchFamily="34" charset="0"/>
              <a:buNone/>
            </a:pPr>
            <a:endParaRPr lang="en-US" altLang="en-US" sz="1800">
              <a:latin typeface="Arial-BoldMT" charset="0"/>
              <a:cs typeface="Arial" panose="020B0604020202020204" pitchFamily="34" charset="0"/>
            </a:endParaRPr>
          </a:p>
          <a:p>
            <a:pPr marL="0" indent="0" eaLnBrk="1" hangingPunct="1">
              <a:spcBef>
                <a:spcPct val="0"/>
              </a:spcBef>
              <a:buFont typeface="Arial" panose="020B0604020202020204" pitchFamily="34" charset="0"/>
              <a:buNone/>
            </a:pPr>
            <a:r>
              <a:rPr lang="en-US" altLang="en-US" sz="1800">
                <a:latin typeface="Arial-BoldMT" charset="0"/>
                <a:cs typeface="Arial" panose="020B0604020202020204" pitchFamily="34" charset="0"/>
              </a:rPr>
              <a:t>The balance between fusion and fission is likely a major determinant of mitochondrial number, length, and degree of interconnection.</a:t>
            </a:r>
            <a:endParaRPr lang="en-US" altLang="en-US" sz="1800">
              <a:latin typeface="Arial-BoldMT" charset="0"/>
            </a:endParaRPr>
          </a:p>
        </p:txBody>
      </p:sp>
      <p:sp>
        <p:nvSpPr>
          <p:cNvPr id="5" name="Rounded Rectangle 4"/>
          <p:cNvSpPr/>
          <p:nvPr/>
        </p:nvSpPr>
        <p:spPr>
          <a:xfrm>
            <a:off x="722313" y="4995863"/>
            <a:ext cx="7623175" cy="1193800"/>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defRPr/>
            </a:pPr>
            <a:endParaRPr lang="en-US">
              <a:solidFill>
                <a:srgbClr val="FFFFFF"/>
              </a:solidFill>
              <a:latin typeface="Arial-BoldMT"/>
            </a:endParaRPr>
          </a:p>
        </p:txBody>
      </p:sp>
      <p:sp>
        <p:nvSpPr>
          <p:cNvPr id="9" name="Rounded Rectangle 8"/>
          <p:cNvSpPr/>
          <p:nvPr/>
        </p:nvSpPr>
        <p:spPr>
          <a:xfrm>
            <a:off x="6697663" y="2190750"/>
            <a:ext cx="2051050" cy="1855788"/>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00">
              <a:solidFill>
                <a:srgbClr val="FFFFFF"/>
              </a:solidFill>
              <a:latin typeface="Arial-BoldMT"/>
            </a:endParaRPr>
          </a:p>
        </p:txBody>
      </p:sp>
      <p:sp>
        <p:nvSpPr>
          <p:cNvPr id="15365" name="Rectangle 6"/>
          <p:cNvSpPr>
            <a:spLocks noChangeArrowheads="1"/>
          </p:cNvSpPr>
          <p:nvPr/>
        </p:nvSpPr>
        <p:spPr bwMode="auto">
          <a:xfrm>
            <a:off x="6708775" y="2230438"/>
            <a:ext cx="20288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en-US" sz="1600">
                <a:latin typeface="Arial-BoldMT" charset="0"/>
              </a:rPr>
              <a:t>Dynamic nature of mitochondria revealed in mouse fibroblasts with a fluorescent tagged mitochondrial protein.</a:t>
            </a:r>
          </a:p>
        </p:txBody>
      </p:sp>
      <p:pic>
        <p:nvPicPr>
          <p:cNvPr id="15366" name="Picture 11" descr="karp7_fig_05_02a.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313" y="1649413"/>
            <a:ext cx="5770562"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
        <p:nvSpPr>
          <p:cNvPr id="15368" name="Rectangle 2"/>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charset="0"/>
                <a:ea typeface="MS Mincho" pitchFamily="49" charset="-128"/>
              </a:rPr>
              <a:t>9.1 </a:t>
            </a:r>
            <a:r>
              <a:rPr lang="en-US" altLang="en-US" sz="2400" b="1">
                <a:solidFill>
                  <a:srgbClr val="FFCD1A"/>
                </a:solidFill>
                <a:latin typeface="Arial-BoldMT" charset="0"/>
                <a:ea typeface="MS Mincho" pitchFamily="49" charset="-128"/>
              </a:rPr>
              <a:t>| </a:t>
            </a:r>
            <a:r>
              <a:rPr lang="en-US" altLang="en-US" sz="2400" b="1">
                <a:solidFill>
                  <a:srgbClr val="800000"/>
                </a:solidFill>
                <a:latin typeface="Arial-BoldMT" charset="0"/>
                <a:ea typeface="MS Mincho" pitchFamily="49" charset="-128"/>
              </a:rPr>
              <a:t>Mitochondrial Structure and Function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784225" y="3690938"/>
            <a:ext cx="2187575" cy="811212"/>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00">
              <a:solidFill>
                <a:srgbClr val="FFFFFF"/>
              </a:solidFill>
              <a:latin typeface="Arial-BoldMT"/>
            </a:endParaRPr>
          </a:p>
        </p:txBody>
      </p:sp>
      <p:sp>
        <p:nvSpPr>
          <p:cNvPr id="16387" name="Rectangle 6"/>
          <p:cNvSpPr>
            <a:spLocks noChangeArrowheads="1"/>
          </p:cNvSpPr>
          <p:nvPr/>
        </p:nvSpPr>
        <p:spPr bwMode="auto">
          <a:xfrm>
            <a:off x="665163" y="3671888"/>
            <a:ext cx="24955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en-US" sz="1600">
                <a:latin typeface="Arial-BoldMT" charset="0"/>
              </a:rPr>
              <a:t>3D model of contacts between ER and mitochondria</a:t>
            </a:r>
          </a:p>
        </p:txBody>
      </p:sp>
      <p:sp>
        <p:nvSpPr>
          <p:cNvPr id="12" name="Rounded Rectangle 11"/>
          <p:cNvSpPr/>
          <p:nvPr/>
        </p:nvSpPr>
        <p:spPr>
          <a:xfrm>
            <a:off x="4460875" y="3535363"/>
            <a:ext cx="3260725" cy="882650"/>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00">
              <a:solidFill>
                <a:srgbClr val="FFFFFF"/>
              </a:solidFill>
              <a:latin typeface="Arial-BoldMT"/>
            </a:endParaRPr>
          </a:p>
        </p:txBody>
      </p:sp>
      <p:sp>
        <p:nvSpPr>
          <p:cNvPr id="16389" name="Rectangle 12"/>
          <p:cNvSpPr>
            <a:spLocks noChangeArrowheads="1"/>
          </p:cNvSpPr>
          <p:nvPr/>
        </p:nvSpPr>
        <p:spPr bwMode="auto">
          <a:xfrm>
            <a:off x="4303713" y="3586163"/>
            <a:ext cx="35528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en-US" sz="1600" b="1">
                <a:latin typeface="Arial-BoldMT" charset="0"/>
              </a:rPr>
              <a:t>Model for mitochondrial fission</a:t>
            </a:r>
            <a:r>
              <a:rPr lang="en-US" altLang="en-US" sz="1600">
                <a:latin typeface="Arial-BoldMT" charset="0"/>
              </a:rPr>
              <a:t>: ER tubules and Drp1 mediate mitochondrial constriction.</a:t>
            </a:r>
          </a:p>
        </p:txBody>
      </p:sp>
      <p:pic>
        <p:nvPicPr>
          <p:cNvPr id="16390" name="Picture 16" descr="karp7_fig_05_02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190625"/>
            <a:ext cx="2706687" cy="242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7" descr="karp7_fig_05_02c.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51263" y="1597025"/>
            <a:ext cx="4657725"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
        <p:nvSpPr>
          <p:cNvPr id="16393" name="Rectangle 2"/>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charset="0"/>
                <a:ea typeface="MS Mincho" pitchFamily="49" charset="-128"/>
              </a:rPr>
              <a:t>9.1 </a:t>
            </a:r>
            <a:r>
              <a:rPr lang="en-US" altLang="en-US" sz="2400" b="1">
                <a:solidFill>
                  <a:srgbClr val="FFCD1A"/>
                </a:solidFill>
                <a:latin typeface="Arial-BoldMT" charset="0"/>
                <a:ea typeface="MS Mincho" pitchFamily="49" charset="-128"/>
              </a:rPr>
              <a:t>| </a:t>
            </a:r>
            <a:r>
              <a:rPr lang="en-US" altLang="en-US" sz="2400" b="1">
                <a:solidFill>
                  <a:srgbClr val="800000"/>
                </a:solidFill>
                <a:latin typeface="Arial-BoldMT" charset="0"/>
                <a:ea typeface="MS Mincho" pitchFamily="49" charset="-128"/>
              </a:rPr>
              <a:t>Mitochondrial Structure and Function</a:t>
            </a:r>
          </a:p>
        </p:txBody>
      </p:sp>
      <p:sp>
        <p:nvSpPr>
          <p:cNvPr id="16" name="Rounded Rectangle 15"/>
          <p:cNvSpPr/>
          <p:nvPr/>
        </p:nvSpPr>
        <p:spPr>
          <a:xfrm>
            <a:off x="725488" y="4654550"/>
            <a:ext cx="7837487" cy="1743075"/>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defRPr/>
            </a:pPr>
            <a:endParaRPr lang="en-US">
              <a:solidFill>
                <a:srgbClr val="FFFFFF"/>
              </a:solidFill>
              <a:latin typeface="Arial-BoldMT"/>
            </a:endParaRPr>
          </a:p>
        </p:txBody>
      </p:sp>
      <p:sp>
        <p:nvSpPr>
          <p:cNvPr id="16395" name="Rectangle 1"/>
          <p:cNvSpPr>
            <a:spLocks noChangeArrowheads="1"/>
          </p:cNvSpPr>
          <p:nvPr/>
        </p:nvSpPr>
        <p:spPr bwMode="auto">
          <a:xfrm>
            <a:off x="842963" y="4643438"/>
            <a:ext cx="777875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800">
                <a:latin typeface="Arial" panose="020B0604020202020204" pitchFamily="34" charset="0"/>
              </a:rPr>
              <a:t>Mitochondrial fission is apparently induced by contact with thin tubules from the ER, which can encircle the mitochondrion like a noose. </a:t>
            </a:r>
          </a:p>
          <a:p>
            <a:pPr>
              <a:spcBef>
                <a:spcPct val="0"/>
              </a:spcBef>
              <a:buFontTx/>
              <a:buNone/>
            </a:pPr>
            <a:endParaRPr lang="en-US" altLang="en-US" sz="1800">
              <a:latin typeface="Arial" panose="020B0604020202020204" pitchFamily="34" charset="0"/>
            </a:endParaRPr>
          </a:p>
          <a:p>
            <a:pPr>
              <a:spcBef>
                <a:spcPct val="0"/>
              </a:spcBef>
              <a:buFontTx/>
              <a:buNone/>
            </a:pPr>
            <a:r>
              <a:rPr lang="en-US" altLang="en-US" sz="1800">
                <a:latin typeface="Arial" panose="020B0604020202020204" pitchFamily="34" charset="0"/>
              </a:rPr>
              <a:t>These ER tubules appear to initiate constriction, which is then completed through the action of soluble proteins that are recruited to the outer surface of the mitochondrion from the cytosol.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
        <p:nvSpPr>
          <p:cNvPr id="17411" name="Rectangle 2"/>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charset="0"/>
                <a:ea typeface="MS Mincho" pitchFamily="49" charset="-128"/>
              </a:rPr>
              <a:t>9.1 </a:t>
            </a:r>
            <a:r>
              <a:rPr lang="en-US" altLang="en-US" sz="2400" b="1">
                <a:solidFill>
                  <a:srgbClr val="FFCD1A"/>
                </a:solidFill>
                <a:latin typeface="Arial-BoldMT" charset="0"/>
                <a:ea typeface="MS Mincho" pitchFamily="49" charset="-128"/>
              </a:rPr>
              <a:t>| </a:t>
            </a:r>
            <a:r>
              <a:rPr lang="en-US" altLang="en-US" sz="2400" b="1">
                <a:solidFill>
                  <a:srgbClr val="800000"/>
                </a:solidFill>
                <a:latin typeface="Arial-BoldMT" charset="0"/>
                <a:ea typeface="MS Mincho" pitchFamily="49" charset="-128"/>
              </a:rPr>
              <a:t>Mitochondrial Structure and Function</a:t>
            </a:r>
          </a:p>
        </p:txBody>
      </p:sp>
      <p:sp>
        <p:nvSpPr>
          <p:cNvPr id="16" name="Rounded Rectangle 15"/>
          <p:cNvSpPr/>
          <p:nvPr/>
        </p:nvSpPr>
        <p:spPr>
          <a:xfrm>
            <a:off x="609600" y="1370013"/>
            <a:ext cx="7896225" cy="5002212"/>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defRPr/>
            </a:pPr>
            <a:endParaRPr lang="en-US">
              <a:solidFill>
                <a:srgbClr val="FFFFFF"/>
              </a:solidFill>
              <a:latin typeface="Arial-BoldMT"/>
            </a:endParaRPr>
          </a:p>
        </p:txBody>
      </p:sp>
      <p:sp>
        <p:nvSpPr>
          <p:cNvPr id="17413" name="Rectangle 2"/>
          <p:cNvSpPr>
            <a:spLocks noChangeArrowheads="1"/>
          </p:cNvSpPr>
          <p:nvPr/>
        </p:nvSpPr>
        <p:spPr bwMode="auto">
          <a:xfrm>
            <a:off x="871538" y="1474788"/>
            <a:ext cx="7634287" cy="4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800">
                <a:latin typeface="Arial" panose="020B0604020202020204" pitchFamily="34" charset="0"/>
              </a:rPr>
              <a:t>Mitochondria occupy 15 to 20 percent of the volume of an average mammalian liver cell and contain more than a thousand different proteins. </a:t>
            </a:r>
          </a:p>
          <a:p>
            <a:pPr>
              <a:spcBef>
                <a:spcPct val="0"/>
              </a:spcBef>
              <a:buFontTx/>
              <a:buNone/>
            </a:pPr>
            <a:endParaRPr lang="en-US" altLang="en-US" sz="1400">
              <a:latin typeface="Arial" panose="020B0604020202020204" pitchFamily="34" charset="0"/>
            </a:endParaRPr>
          </a:p>
          <a:p>
            <a:pPr>
              <a:spcBef>
                <a:spcPct val="0"/>
              </a:spcBef>
              <a:buFontTx/>
              <a:buNone/>
            </a:pPr>
            <a:r>
              <a:rPr lang="en-US" altLang="en-US" sz="1800">
                <a:latin typeface="Arial" panose="020B0604020202020204" pitchFamily="34" charset="0"/>
              </a:rPr>
              <a:t>To generate ATP, mitochondria are often associated with fatty acid-containing oil droplets from which they derive raw materials to be oxidized. </a:t>
            </a:r>
          </a:p>
          <a:p>
            <a:pPr>
              <a:spcBef>
                <a:spcPct val="0"/>
              </a:spcBef>
              <a:buFontTx/>
              <a:buNone/>
            </a:pPr>
            <a:endParaRPr lang="en-US" altLang="en-US" sz="1400">
              <a:latin typeface="Arial" panose="020B0604020202020204" pitchFamily="34" charset="0"/>
            </a:endParaRPr>
          </a:p>
          <a:p>
            <a:pPr>
              <a:spcBef>
                <a:spcPct val="0"/>
              </a:spcBef>
              <a:buFontTx/>
              <a:buNone/>
            </a:pPr>
            <a:r>
              <a:rPr lang="en-US" altLang="en-US" sz="1800">
                <a:latin typeface="Arial" panose="020B0604020202020204" pitchFamily="34" charset="0"/>
              </a:rPr>
              <a:t>While energy metabolism has been the focus of interest in the study of mitochondria, these organelles are also involved in other activities.</a:t>
            </a:r>
          </a:p>
          <a:p>
            <a:pPr>
              <a:spcBef>
                <a:spcPct val="0"/>
              </a:spcBef>
              <a:buFontTx/>
              <a:buNone/>
            </a:pPr>
            <a:endParaRPr lang="en-US" altLang="en-US" sz="1400">
              <a:latin typeface="Arial" panose="020B0604020202020204" pitchFamily="34" charset="0"/>
            </a:endParaRPr>
          </a:p>
          <a:p>
            <a:pPr>
              <a:spcBef>
                <a:spcPct val="0"/>
              </a:spcBef>
              <a:buFontTx/>
              <a:buNone/>
            </a:pPr>
            <a:r>
              <a:rPr lang="en-US" altLang="en-US" sz="1800">
                <a:latin typeface="Arial" panose="020B0604020202020204" pitchFamily="34" charset="0"/>
              </a:rPr>
              <a:t>Mitochondria are the sites of synthesis of numerous substances, including certain amino acids and the heme groups. </a:t>
            </a:r>
          </a:p>
          <a:p>
            <a:pPr>
              <a:spcBef>
                <a:spcPct val="0"/>
              </a:spcBef>
              <a:buFontTx/>
              <a:buNone/>
            </a:pPr>
            <a:endParaRPr lang="en-US" altLang="en-US" sz="1400">
              <a:latin typeface="Arial" panose="020B0604020202020204" pitchFamily="34" charset="0"/>
            </a:endParaRPr>
          </a:p>
          <a:p>
            <a:pPr>
              <a:spcBef>
                <a:spcPct val="0"/>
              </a:spcBef>
              <a:buFontTx/>
              <a:buNone/>
            </a:pPr>
            <a:r>
              <a:rPr lang="en-US" altLang="en-US" sz="1800">
                <a:latin typeface="Arial" panose="020B0604020202020204" pitchFamily="34" charset="0"/>
              </a:rPr>
              <a:t>Mitochondria also play a vital role in the uptake and release of calcium ions, which are essential triggers for cellular activities </a:t>
            </a:r>
          </a:p>
          <a:p>
            <a:pPr>
              <a:spcBef>
                <a:spcPct val="0"/>
              </a:spcBef>
              <a:buFontTx/>
              <a:buNone/>
            </a:pPr>
            <a:endParaRPr lang="en-US" altLang="en-US" sz="1400">
              <a:latin typeface="Arial" panose="020B0604020202020204" pitchFamily="34" charset="0"/>
            </a:endParaRPr>
          </a:p>
          <a:p>
            <a:pPr>
              <a:spcBef>
                <a:spcPct val="0"/>
              </a:spcBef>
              <a:buFontTx/>
              <a:buNone/>
            </a:pPr>
            <a:r>
              <a:rPr lang="en-US" altLang="en-US" sz="1800">
                <a:latin typeface="Arial" panose="020B0604020202020204" pitchFamily="34" charset="0"/>
              </a:rPr>
              <a:t>Cell death, which plays an enormous role in the life of all multicellular animals, is also regulated by events that occur within mitochondria.</a:t>
            </a:r>
          </a:p>
        </p:txBody>
      </p:sp>
      <mc:AlternateContent xmlns:mc="http://schemas.openxmlformats.org/markup-compatibility/2006">
        <mc:Choice xmlns:p14="http://schemas.microsoft.com/office/powerpoint/2010/main" Requires="p14">
          <p:contentPart p14:bwMode="auto" r:id="rId3">
            <p14:nvContentPartPr>
              <p14:cNvPr id="2" name="잉크 1">
                <a:extLst>
                  <a:ext uri="{FF2B5EF4-FFF2-40B4-BE49-F238E27FC236}">
                    <a16:creationId xmlns:a16="http://schemas.microsoft.com/office/drawing/2014/main" id="{28C80CAD-5565-4C4E-AB3E-77F127CFBA6F}"/>
                  </a:ext>
                </a:extLst>
              </p14:cNvPr>
              <p14:cNvContentPartPr/>
              <p14:nvPr/>
            </p14:nvContentPartPr>
            <p14:xfrm>
              <a:off x="7327265" y="5114676"/>
              <a:ext cx="716760" cy="12960"/>
            </p14:xfrm>
          </p:contentPart>
        </mc:Choice>
        <mc:Fallback>
          <p:pic>
            <p:nvPicPr>
              <p:cNvPr id="2" name="잉크 1">
                <a:extLst>
                  <a:ext uri="{FF2B5EF4-FFF2-40B4-BE49-F238E27FC236}">
                    <a16:creationId xmlns:a16="http://schemas.microsoft.com/office/drawing/2014/main" id="{28C80CAD-5565-4C4E-AB3E-77F127CFBA6F}"/>
                  </a:ext>
                </a:extLst>
              </p:cNvPr>
              <p:cNvPicPr/>
              <p:nvPr/>
            </p:nvPicPr>
            <p:blipFill>
              <a:blip r:embed="rId4"/>
              <a:stretch>
                <a:fillRect/>
              </a:stretch>
            </p:blipFill>
            <p:spPr>
              <a:xfrm>
                <a:off x="7318265" y="5106036"/>
                <a:ext cx="734400" cy="30600"/>
              </a:xfrm>
              <a:prstGeom prst="rect">
                <a:avLst/>
              </a:prstGeom>
            </p:spPr>
          </p:pic>
        </mc:Fallback>
      </mc:AlternateContent>
      <p:grpSp>
        <p:nvGrpSpPr>
          <p:cNvPr id="10" name="그룹 9">
            <a:extLst>
              <a:ext uri="{FF2B5EF4-FFF2-40B4-BE49-F238E27FC236}">
                <a16:creationId xmlns:a16="http://schemas.microsoft.com/office/drawing/2014/main" id="{D56ADEAC-D57B-4247-A61F-87E1C98CA8D0}"/>
              </a:ext>
            </a:extLst>
          </p:cNvPr>
          <p:cNvGrpSpPr/>
          <p:nvPr/>
        </p:nvGrpSpPr>
        <p:grpSpPr>
          <a:xfrm>
            <a:off x="8488985" y="4445796"/>
            <a:ext cx="1428120" cy="410760"/>
            <a:chOff x="8488985" y="4445796"/>
            <a:chExt cx="1428120" cy="410760"/>
          </a:xfrm>
        </p:grpSpPr>
        <mc:AlternateContent xmlns:mc="http://schemas.openxmlformats.org/markup-compatibility/2006">
          <mc:Choice xmlns:p14="http://schemas.microsoft.com/office/powerpoint/2010/main" Requires="p14">
            <p:contentPart p14:bwMode="auto" r:id="rId5">
              <p14:nvContentPartPr>
                <p14:cNvPr id="3" name="잉크 2">
                  <a:extLst>
                    <a:ext uri="{FF2B5EF4-FFF2-40B4-BE49-F238E27FC236}">
                      <a16:creationId xmlns:a16="http://schemas.microsoft.com/office/drawing/2014/main" id="{B0ACC98C-7BC6-4BB3-9C5A-6BD21D25D374}"/>
                    </a:ext>
                  </a:extLst>
                </p14:cNvPr>
                <p14:cNvContentPartPr/>
                <p14:nvPr/>
              </p14:nvContentPartPr>
              <p14:xfrm>
                <a:off x="8488985" y="4523196"/>
                <a:ext cx="642600" cy="333360"/>
              </p14:xfrm>
            </p:contentPart>
          </mc:Choice>
          <mc:Fallback>
            <p:pic>
              <p:nvPicPr>
                <p:cNvPr id="3" name="잉크 2">
                  <a:extLst>
                    <a:ext uri="{FF2B5EF4-FFF2-40B4-BE49-F238E27FC236}">
                      <a16:creationId xmlns:a16="http://schemas.microsoft.com/office/drawing/2014/main" id="{B0ACC98C-7BC6-4BB3-9C5A-6BD21D25D374}"/>
                    </a:ext>
                  </a:extLst>
                </p:cNvPr>
                <p:cNvPicPr/>
                <p:nvPr/>
              </p:nvPicPr>
              <p:blipFill>
                <a:blip r:embed="rId6"/>
                <a:stretch>
                  <a:fillRect/>
                </a:stretch>
              </p:blipFill>
              <p:spPr>
                <a:xfrm>
                  <a:off x="8479985" y="4514196"/>
                  <a:ext cx="66024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잉크 3">
                  <a:extLst>
                    <a:ext uri="{FF2B5EF4-FFF2-40B4-BE49-F238E27FC236}">
                      <a16:creationId xmlns:a16="http://schemas.microsoft.com/office/drawing/2014/main" id="{C411C203-66BF-4960-9C4F-E2F8AB73EDE4}"/>
                    </a:ext>
                  </a:extLst>
                </p14:cNvPr>
                <p14:cNvContentPartPr/>
                <p14:nvPr/>
              </p14:nvContentPartPr>
              <p14:xfrm>
                <a:off x="9082265" y="4447956"/>
                <a:ext cx="101160" cy="131760"/>
              </p14:xfrm>
            </p:contentPart>
          </mc:Choice>
          <mc:Fallback>
            <p:pic>
              <p:nvPicPr>
                <p:cNvPr id="4" name="잉크 3">
                  <a:extLst>
                    <a:ext uri="{FF2B5EF4-FFF2-40B4-BE49-F238E27FC236}">
                      <a16:creationId xmlns:a16="http://schemas.microsoft.com/office/drawing/2014/main" id="{C411C203-66BF-4960-9C4F-E2F8AB73EDE4}"/>
                    </a:ext>
                  </a:extLst>
                </p:cNvPr>
                <p:cNvPicPr/>
                <p:nvPr/>
              </p:nvPicPr>
              <p:blipFill>
                <a:blip r:embed="rId8"/>
                <a:stretch>
                  <a:fillRect/>
                </a:stretch>
              </p:blipFill>
              <p:spPr>
                <a:xfrm>
                  <a:off x="9073265" y="4438956"/>
                  <a:ext cx="11880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잉크 4">
                  <a:extLst>
                    <a:ext uri="{FF2B5EF4-FFF2-40B4-BE49-F238E27FC236}">
                      <a16:creationId xmlns:a16="http://schemas.microsoft.com/office/drawing/2014/main" id="{E09FAFF0-5F2B-4B0A-888C-5788691392E5}"/>
                    </a:ext>
                  </a:extLst>
                </p14:cNvPr>
                <p14:cNvContentPartPr/>
                <p14:nvPr/>
              </p14:nvContentPartPr>
              <p14:xfrm>
                <a:off x="9589865" y="4546956"/>
                <a:ext cx="82800" cy="101520"/>
              </p14:xfrm>
            </p:contentPart>
          </mc:Choice>
          <mc:Fallback>
            <p:pic>
              <p:nvPicPr>
                <p:cNvPr id="5" name="잉크 4">
                  <a:extLst>
                    <a:ext uri="{FF2B5EF4-FFF2-40B4-BE49-F238E27FC236}">
                      <a16:creationId xmlns:a16="http://schemas.microsoft.com/office/drawing/2014/main" id="{E09FAFF0-5F2B-4B0A-888C-5788691392E5}"/>
                    </a:ext>
                  </a:extLst>
                </p:cNvPr>
                <p:cNvPicPr/>
                <p:nvPr/>
              </p:nvPicPr>
              <p:blipFill>
                <a:blip r:embed="rId10"/>
                <a:stretch>
                  <a:fillRect/>
                </a:stretch>
              </p:blipFill>
              <p:spPr>
                <a:xfrm>
                  <a:off x="9581225" y="4538316"/>
                  <a:ext cx="10044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잉크 5">
                  <a:extLst>
                    <a:ext uri="{FF2B5EF4-FFF2-40B4-BE49-F238E27FC236}">
                      <a16:creationId xmlns:a16="http://schemas.microsoft.com/office/drawing/2014/main" id="{A6A48E6C-0A01-4CEB-90EB-C5A6DC889D7E}"/>
                    </a:ext>
                  </a:extLst>
                </p14:cNvPr>
                <p14:cNvContentPartPr/>
                <p14:nvPr/>
              </p14:nvContentPartPr>
              <p14:xfrm>
                <a:off x="9610745" y="4509876"/>
                <a:ext cx="28080" cy="54000"/>
              </p14:xfrm>
            </p:contentPart>
          </mc:Choice>
          <mc:Fallback>
            <p:pic>
              <p:nvPicPr>
                <p:cNvPr id="6" name="잉크 5">
                  <a:extLst>
                    <a:ext uri="{FF2B5EF4-FFF2-40B4-BE49-F238E27FC236}">
                      <a16:creationId xmlns:a16="http://schemas.microsoft.com/office/drawing/2014/main" id="{A6A48E6C-0A01-4CEB-90EB-C5A6DC889D7E}"/>
                    </a:ext>
                  </a:extLst>
                </p:cNvPr>
                <p:cNvPicPr/>
                <p:nvPr/>
              </p:nvPicPr>
              <p:blipFill>
                <a:blip r:embed="rId12"/>
                <a:stretch>
                  <a:fillRect/>
                </a:stretch>
              </p:blipFill>
              <p:spPr>
                <a:xfrm>
                  <a:off x="9602105" y="4500876"/>
                  <a:ext cx="4572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잉크 8">
                  <a:extLst>
                    <a:ext uri="{FF2B5EF4-FFF2-40B4-BE49-F238E27FC236}">
                      <a16:creationId xmlns:a16="http://schemas.microsoft.com/office/drawing/2014/main" id="{301386CD-6E5D-46D9-A05C-357D6A3471FF}"/>
                    </a:ext>
                  </a:extLst>
                </p14:cNvPr>
                <p14:cNvContentPartPr/>
                <p14:nvPr/>
              </p14:nvContentPartPr>
              <p14:xfrm>
                <a:off x="9478265" y="4445796"/>
                <a:ext cx="438840" cy="259920"/>
              </p14:xfrm>
            </p:contentPart>
          </mc:Choice>
          <mc:Fallback>
            <p:pic>
              <p:nvPicPr>
                <p:cNvPr id="9" name="잉크 8">
                  <a:extLst>
                    <a:ext uri="{FF2B5EF4-FFF2-40B4-BE49-F238E27FC236}">
                      <a16:creationId xmlns:a16="http://schemas.microsoft.com/office/drawing/2014/main" id="{301386CD-6E5D-46D9-A05C-357D6A3471FF}"/>
                    </a:ext>
                  </a:extLst>
                </p:cNvPr>
                <p:cNvPicPr/>
                <p:nvPr/>
              </p:nvPicPr>
              <p:blipFill>
                <a:blip r:embed="rId14"/>
                <a:stretch>
                  <a:fillRect/>
                </a:stretch>
              </p:blipFill>
              <p:spPr>
                <a:xfrm>
                  <a:off x="9469265" y="4436796"/>
                  <a:ext cx="456480" cy="277560"/>
                </a:xfrm>
                <a:prstGeom prst="rect">
                  <a:avLst/>
                </a:prstGeom>
              </p:spPr>
            </p:pic>
          </mc:Fallback>
        </mc:AlternateContent>
      </p:grpSp>
      <p:grpSp>
        <p:nvGrpSpPr>
          <p:cNvPr id="17" name="그룹 16">
            <a:extLst>
              <a:ext uri="{FF2B5EF4-FFF2-40B4-BE49-F238E27FC236}">
                <a16:creationId xmlns:a16="http://schemas.microsoft.com/office/drawing/2014/main" id="{76433F91-F3C0-4FC2-A447-1904102FC273}"/>
              </a:ext>
            </a:extLst>
          </p:cNvPr>
          <p:cNvGrpSpPr/>
          <p:nvPr/>
        </p:nvGrpSpPr>
        <p:grpSpPr>
          <a:xfrm>
            <a:off x="8390345" y="5585196"/>
            <a:ext cx="778680" cy="172800"/>
            <a:chOff x="8390345" y="5585196"/>
            <a:chExt cx="778680" cy="172800"/>
          </a:xfrm>
        </p:grpSpPr>
        <mc:AlternateContent xmlns:mc="http://schemas.openxmlformats.org/markup-compatibility/2006">
          <mc:Choice xmlns:p14="http://schemas.microsoft.com/office/powerpoint/2010/main" Requires="p14">
            <p:contentPart p14:bwMode="auto" r:id="rId15">
              <p14:nvContentPartPr>
                <p14:cNvPr id="11" name="잉크 10">
                  <a:extLst>
                    <a:ext uri="{FF2B5EF4-FFF2-40B4-BE49-F238E27FC236}">
                      <a16:creationId xmlns:a16="http://schemas.microsoft.com/office/drawing/2014/main" id="{8C0BC9AB-84E1-4ABF-9688-329C82867475}"/>
                    </a:ext>
                  </a:extLst>
                </p14:cNvPr>
                <p14:cNvContentPartPr/>
                <p14:nvPr/>
              </p14:nvContentPartPr>
              <p14:xfrm>
                <a:off x="8390345" y="5616516"/>
                <a:ext cx="742320" cy="141480"/>
              </p14:xfrm>
            </p:contentPart>
          </mc:Choice>
          <mc:Fallback>
            <p:pic>
              <p:nvPicPr>
                <p:cNvPr id="11" name="잉크 10">
                  <a:extLst>
                    <a:ext uri="{FF2B5EF4-FFF2-40B4-BE49-F238E27FC236}">
                      <a16:creationId xmlns:a16="http://schemas.microsoft.com/office/drawing/2014/main" id="{8C0BC9AB-84E1-4ABF-9688-329C82867475}"/>
                    </a:ext>
                  </a:extLst>
                </p:cNvPr>
                <p:cNvPicPr/>
                <p:nvPr/>
              </p:nvPicPr>
              <p:blipFill>
                <a:blip r:embed="rId16"/>
                <a:stretch>
                  <a:fillRect/>
                </a:stretch>
              </p:blipFill>
              <p:spPr>
                <a:xfrm>
                  <a:off x="8381345" y="5607876"/>
                  <a:ext cx="75996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2" name="잉크 11">
                  <a:extLst>
                    <a:ext uri="{FF2B5EF4-FFF2-40B4-BE49-F238E27FC236}">
                      <a16:creationId xmlns:a16="http://schemas.microsoft.com/office/drawing/2014/main" id="{DEE4D118-B52C-4C76-A25B-04ACE9A27AF2}"/>
                    </a:ext>
                  </a:extLst>
                </p14:cNvPr>
                <p14:cNvContentPartPr/>
                <p14:nvPr/>
              </p14:nvContentPartPr>
              <p14:xfrm>
                <a:off x="9106745" y="5585196"/>
                <a:ext cx="62280" cy="110880"/>
              </p14:xfrm>
            </p:contentPart>
          </mc:Choice>
          <mc:Fallback>
            <p:pic>
              <p:nvPicPr>
                <p:cNvPr id="12" name="잉크 11">
                  <a:extLst>
                    <a:ext uri="{FF2B5EF4-FFF2-40B4-BE49-F238E27FC236}">
                      <a16:creationId xmlns:a16="http://schemas.microsoft.com/office/drawing/2014/main" id="{DEE4D118-B52C-4C76-A25B-04ACE9A27AF2}"/>
                    </a:ext>
                  </a:extLst>
                </p:cNvPr>
                <p:cNvPicPr/>
                <p:nvPr/>
              </p:nvPicPr>
              <p:blipFill>
                <a:blip r:embed="rId18"/>
                <a:stretch>
                  <a:fillRect/>
                </a:stretch>
              </p:blipFill>
              <p:spPr>
                <a:xfrm>
                  <a:off x="9097745" y="5576196"/>
                  <a:ext cx="79920" cy="128520"/>
                </a:xfrm>
                <a:prstGeom prst="rect">
                  <a:avLst/>
                </a:prstGeom>
              </p:spPr>
            </p:pic>
          </mc:Fallback>
        </mc:AlternateContent>
      </p:grpSp>
      <p:grpSp>
        <p:nvGrpSpPr>
          <p:cNvPr id="15" name="그룹 14">
            <a:extLst>
              <a:ext uri="{FF2B5EF4-FFF2-40B4-BE49-F238E27FC236}">
                <a16:creationId xmlns:a16="http://schemas.microsoft.com/office/drawing/2014/main" id="{2102C957-A1CE-4F23-8F99-F18EC15F7E7B}"/>
              </a:ext>
            </a:extLst>
          </p:cNvPr>
          <p:cNvGrpSpPr/>
          <p:nvPr/>
        </p:nvGrpSpPr>
        <p:grpSpPr>
          <a:xfrm>
            <a:off x="9606425" y="5609676"/>
            <a:ext cx="543960" cy="272520"/>
            <a:chOff x="9606425" y="5609676"/>
            <a:chExt cx="543960" cy="272520"/>
          </a:xfrm>
        </p:grpSpPr>
        <mc:AlternateContent xmlns:mc="http://schemas.openxmlformats.org/markup-compatibility/2006">
          <mc:Choice xmlns:p14="http://schemas.microsoft.com/office/powerpoint/2010/main" Requires="p14">
            <p:contentPart p14:bwMode="auto" r:id="rId19">
              <p14:nvContentPartPr>
                <p14:cNvPr id="13" name="잉크 12">
                  <a:extLst>
                    <a:ext uri="{FF2B5EF4-FFF2-40B4-BE49-F238E27FC236}">
                      <a16:creationId xmlns:a16="http://schemas.microsoft.com/office/drawing/2014/main" id="{DADB37BC-843A-49AD-9CAC-278BC0D26912}"/>
                    </a:ext>
                  </a:extLst>
                </p14:cNvPr>
                <p14:cNvContentPartPr/>
                <p14:nvPr/>
              </p14:nvContentPartPr>
              <p14:xfrm>
                <a:off x="9606425" y="5609676"/>
                <a:ext cx="365760" cy="252000"/>
              </p14:xfrm>
            </p:contentPart>
          </mc:Choice>
          <mc:Fallback>
            <p:pic>
              <p:nvPicPr>
                <p:cNvPr id="13" name="잉크 12">
                  <a:extLst>
                    <a:ext uri="{FF2B5EF4-FFF2-40B4-BE49-F238E27FC236}">
                      <a16:creationId xmlns:a16="http://schemas.microsoft.com/office/drawing/2014/main" id="{DADB37BC-843A-49AD-9CAC-278BC0D26912}"/>
                    </a:ext>
                  </a:extLst>
                </p:cNvPr>
                <p:cNvPicPr/>
                <p:nvPr/>
              </p:nvPicPr>
              <p:blipFill>
                <a:blip r:embed="rId20"/>
                <a:stretch>
                  <a:fillRect/>
                </a:stretch>
              </p:blipFill>
              <p:spPr>
                <a:xfrm>
                  <a:off x="9597785" y="5600676"/>
                  <a:ext cx="38340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4" name="잉크 13">
                  <a:extLst>
                    <a:ext uri="{FF2B5EF4-FFF2-40B4-BE49-F238E27FC236}">
                      <a16:creationId xmlns:a16="http://schemas.microsoft.com/office/drawing/2014/main" id="{1135BF1F-EF92-447B-A365-035A259529E7}"/>
                    </a:ext>
                  </a:extLst>
                </p14:cNvPr>
                <p14:cNvContentPartPr/>
                <p14:nvPr/>
              </p14:nvContentPartPr>
              <p14:xfrm>
                <a:off x="9911345" y="5612556"/>
                <a:ext cx="239040" cy="269640"/>
              </p14:xfrm>
            </p:contentPart>
          </mc:Choice>
          <mc:Fallback>
            <p:pic>
              <p:nvPicPr>
                <p:cNvPr id="14" name="잉크 13">
                  <a:extLst>
                    <a:ext uri="{FF2B5EF4-FFF2-40B4-BE49-F238E27FC236}">
                      <a16:creationId xmlns:a16="http://schemas.microsoft.com/office/drawing/2014/main" id="{1135BF1F-EF92-447B-A365-035A259529E7}"/>
                    </a:ext>
                  </a:extLst>
                </p:cNvPr>
                <p:cNvPicPr/>
                <p:nvPr/>
              </p:nvPicPr>
              <p:blipFill>
                <a:blip r:embed="rId22"/>
                <a:stretch>
                  <a:fillRect/>
                </a:stretch>
              </p:blipFill>
              <p:spPr>
                <a:xfrm>
                  <a:off x="9902705" y="5603916"/>
                  <a:ext cx="256680" cy="287280"/>
                </a:xfrm>
                <a:prstGeom prst="rect">
                  <a:avLst/>
                </a:prstGeom>
              </p:spPr>
            </p:pic>
          </mc:Fallback>
        </mc:AlternateContent>
      </p:grpSp>
      <p:grpSp>
        <p:nvGrpSpPr>
          <p:cNvPr id="17414" name="그룹 17413">
            <a:extLst>
              <a:ext uri="{FF2B5EF4-FFF2-40B4-BE49-F238E27FC236}">
                <a16:creationId xmlns:a16="http://schemas.microsoft.com/office/drawing/2014/main" id="{9140EB79-7394-4BF5-8D91-19F595AB65A4}"/>
              </a:ext>
            </a:extLst>
          </p:cNvPr>
          <p:cNvGrpSpPr/>
          <p:nvPr/>
        </p:nvGrpSpPr>
        <p:grpSpPr>
          <a:xfrm>
            <a:off x="9587345" y="5980476"/>
            <a:ext cx="1703160" cy="493200"/>
            <a:chOff x="9587345" y="5980476"/>
            <a:chExt cx="1703160" cy="493200"/>
          </a:xfrm>
        </p:grpSpPr>
        <mc:AlternateContent xmlns:mc="http://schemas.openxmlformats.org/markup-compatibility/2006">
          <mc:Choice xmlns:p14="http://schemas.microsoft.com/office/powerpoint/2010/main" Requires="p14">
            <p:contentPart p14:bwMode="auto" r:id="rId23">
              <p14:nvContentPartPr>
                <p14:cNvPr id="18" name="잉크 17">
                  <a:extLst>
                    <a:ext uri="{FF2B5EF4-FFF2-40B4-BE49-F238E27FC236}">
                      <a16:creationId xmlns:a16="http://schemas.microsoft.com/office/drawing/2014/main" id="{CA487389-521A-4C50-8EFB-CD95A094FD95}"/>
                    </a:ext>
                  </a:extLst>
                </p14:cNvPr>
                <p14:cNvContentPartPr/>
                <p14:nvPr/>
              </p14:nvContentPartPr>
              <p14:xfrm>
                <a:off x="9587345" y="6220596"/>
                <a:ext cx="111600" cy="122040"/>
              </p14:xfrm>
            </p:contentPart>
          </mc:Choice>
          <mc:Fallback>
            <p:pic>
              <p:nvPicPr>
                <p:cNvPr id="18" name="잉크 17">
                  <a:extLst>
                    <a:ext uri="{FF2B5EF4-FFF2-40B4-BE49-F238E27FC236}">
                      <a16:creationId xmlns:a16="http://schemas.microsoft.com/office/drawing/2014/main" id="{CA487389-521A-4C50-8EFB-CD95A094FD95}"/>
                    </a:ext>
                  </a:extLst>
                </p:cNvPr>
                <p:cNvPicPr/>
                <p:nvPr/>
              </p:nvPicPr>
              <p:blipFill>
                <a:blip r:embed="rId24"/>
                <a:stretch>
                  <a:fillRect/>
                </a:stretch>
              </p:blipFill>
              <p:spPr>
                <a:xfrm>
                  <a:off x="9578345" y="6211596"/>
                  <a:ext cx="12924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잉크 18">
                  <a:extLst>
                    <a:ext uri="{FF2B5EF4-FFF2-40B4-BE49-F238E27FC236}">
                      <a16:creationId xmlns:a16="http://schemas.microsoft.com/office/drawing/2014/main" id="{BDB50ECA-695F-4A6F-816A-6FB582EC4AA6}"/>
                    </a:ext>
                  </a:extLst>
                </p14:cNvPr>
                <p14:cNvContentPartPr/>
                <p14:nvPr/>
              </p14:nvContentPartPr>
              <p14:xfrm>
                <a:off x="9799025" y="6139956"/>
                <a:ext cx="137880" cy="164520"/>
              </p14:xfrm>
            </p:contentPart>
          </mc:Choice>
          <mc:Fallback>
            <p:pic>
              <p:nvPicPr>
                <p:cNvPr id="19" name="잉크 18">
                  <a:extLst>
                    <a:ext uri="{FF2B5EF4-FFF2-40B4-BE49-F238E27FC236}">
                      <a16:creationId xmlns:a16="http://schemas.microsoft.com/office/drawing/2014/main" id="{BDB50ECA-695F-4A6F-816A-6FB582EC4AA6}"/>
                    </a:ext>
                  </a:extLst>
                </p:cNvPr>
                <p:cNvPicPr/>
                <p:nvPr/>
              </p:nvPicPr>
              <p:blipFill>
                <a:blip r:embed="rId26"/>
                <a:stretch>
                  <a:fillRect/>
                </a:stretch>
              </p:blipFill>
              <p:spPr>
                <a:xfrm>
                  <a:off x="9790025" y="6131316"/>
                  <a:ext cx="15552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0" name="잉크 19">
                  <a:extLst>
                    <a:ext uri="{FF2B5EF4-FFF2-40B4-BE49-F238E27FC236}">
                      <a16:creationId xmlns:a16="http://schemas.microsoft.com/office/drawing/2014/main" id="{6CE406C3-53E0-4EF1-89EC-81CA11EDD7AB}"/>
                    </a:ext>
                  </a:extLst>
                </p14:cNvPr>
                <p14:cNvContentPartPr/>
                <p14:nvPr/>
              </p14:nvContentPartPr>
              <p14:xfrm>
                <a:off x="10021505" y="6079116"/>
                <a:ext cx="43560" cy="44280"/>
              </p14:xfrm>
            </p:contentPart>
          </mc:Choice>
          <mc:Fallback>
            <p:pic>
              <p:nvPicPr>
                <p:cNvPr id="20" name="잉크 19">
                  <a:extLst>
                    <a:ext uri="{FF2B5EF4-FFF2-40B4-BE49-F238E27FC236}">
                      <a16:creationId xmlns:a16="http://schemas.microsoft.com/office/drawing/2014/main" id="{6CE406C3-53E0-4EF1-89EC-81CA11EDD7AB}"/>
                    </a:ext>
                  </a:extLst>
                </p:cNvPr>
                <p:cNvPicPr/>
                <p:nvPr/>
              </p:nvPicPr>
              <p:blipFill>
                <a:blip r:embed="rId28"/>
                <a:stretch>
                  <a:fillRect/>
                </a:stretch>
              </p:blipFill>
              <p:spPr>
                <a:xfrm>
                  <a:off x="10012505" y="6070116"/>
                  <a:ext cx="6120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1" name="잉크 20">
                  <a:extLst>
                    <a:ext uri="{FF2B5EF4-FFF2-40B4-BE49-F238E27FC236}">
                      <a16:creationId xmlns:a16="http://schemas.microsoft.com/office/drawing/2014/main" id="{0285A08C-E8B4-4ED6-B21C-4262CEE25585}"/>
                    </a:ext>
                  </a:extLst>
                </p14:cNvPr>
                <p14:cNvContentPartPr/>
                <p14:nvPr/>
              </p14:nvContentPartPr>
              <p14:xfrm>
                <a:off x="9860945" y="6177756"/>
                <a:ext cx="209520" cy="13320"/>
              </p14:xfrm>
            </p:contentPart>
          </mc:Choice>
          <mc:Fallback>
            <p:pic>
              <p:nvPicPr>
                <p:cNvPr id="21" name="잉크 20">
                  <a:extLst>
                    <a:ext uri="{FF2B5EF4-FFF2-40B4-BE49-F238E27FC236}">
                      <a16:creationId xmlns:a16="http://schemas.microsoft.com/office/drawing/2014/main" id="{0285A08C-E8B4-4ED6-B21C-4262CEE25585}"/>
                    </a:ext>
                  </a:extLst>
                </p:cNvPr>
                <p:cNvPicPr/>
                <p:nvPr/>
              </p:nvPicPr>
              <p:blipFill>
                <a:blip r:embed="rId30"/>
                <a:stretch>
                  <a:fillRect/>
                </a:stretch>
              </p:blipFill>
              <p:spPr>
                <a:xfrm>
                  <a:off x="9851945" y="6168756"/>
                  <a:ext cx="2271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2" name="잉크 21">
                  <a:extLst>
                    <a:ext uri="{FF2B5EF4-FFF2-40B4-BE49-F238E27FC236}">
                      <a16:creationId xmlns:a16="http://schemas.microsoft.com/office/drawing/2014/main" id="{0758ECF0-259B-4E24-A1F9-981F2C362B84}"/>
                    </a:ext>
                  </a:extLst>
                </p14:cNvPr>
                <p14:cNvContentPartPr/>
                <p14:nvPr/>
              </p14:nvContentPartPr>
              <p14:xfrm>
                <a:off x="9992705" y="6202596"/>
                <a:ext cx="114840" cy="100800"/>
              </p14:xfrm>
            </p:contentPart>
          </mc:Choice>
          <mc:Fallback>
            <p:pic>
              <p:nvPicPr>
                <p:cNvPr id="22" name="잉크 21">
                  <a:extLst>
                    <a:ext uri="{FF2B5EF4-FFF2-40B4-BE49-F238E27FC236}">
                      <a16:creationId xmlns:a16="http://schemas.microsoft.com/office/drawing/2014/main" id="{0758ECF0-259B-4E24-A1F9-981F2C362B84}"/>
                    </a:ext>
                  </a:extLst>
                </p:cNvPr>
                <p:cNvPicPr/>
                <p:nvPr/>
              </p:nvPicPr>
              <p:blipFill>
                <a:blip r:embed="rId32"/>
                <a:stretch>
                  <a:fillRect/>
                </a:stretch>
              </p:blipFill>
              <p:spPr>
                <a:xfrm>
                  <a:off x="9984065" y="6193956"/>
                  <a:ext cx="13248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3" name="잉크 22">
                  <a:extLst>
                    <a:ext uri="{FF2B5EF4-FFF2-40B4-BE49-F238E27FC236}">
                      <a16:creationId xmlns:a16="http://schemas.microsoft.com/office/drawing/2014/main" id="{35A7D9D6-250D-4DBD-9D76-1828A7C3E590}"/>
                    </a:ext>
                  </a:extLst>
                </p14:cNvPr>
                <p14:cNvContentPartPr/>
                <p14:nvPr/>
              </p14:nvContentPartPr>
              <p14:xfrm>
                <a:off x="10211585" y="6103956"/>
                <a:ext cx="45000" cy="105120"/>
              </p14:xfrm>
            </p:contentPart>
          </mc:Choice>
          <mc:Fallback>
            <p:pic>
              <p:nvPicPr>
                <p:cNvPr id="23" name="잉크 22">
                  <a:extLst>
                    <a:ext uri="{FF2B5EF4-FFF2-40B4-BE49-F238E27FC236}">
                      <a16:creationId xmlns:a16="http://schemas.microsoft.com/office/drawing/2014/main" id="{35A7D9D6-250D-4DBD-9D76-1828A7C3E590}"/>
                    </a:ext>
                  </a:extLst>
                </p:cNvPr>
                <p:cNvPicPr/>
                <p:nvPr/>
              </p:nvPicPr>
              <p:blipFill>
                <a:blip r:embed="rId34"/>
                <a:stretch>
                  <a:fillRect/>
                </a:stretch>
              </p:blipFill>
              <p:spPr>
                <a:xfrm>
                  <a:off x="10202585" y="6095316"/>
                  <a:ext cx="6264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4" name="잉크 23">
                  <a:extLst>
                    <a:ext uri="{FF2B5EF4-FFF2-40B4-BE49-F238E27FC236}">
                      <a16:creationId xmlns:a16="http://schemas.microsoft.com/office/drawing/2014/main" id="{283E3A9A-5122-49F3-97F7-B2669554DE49}"/>
                    </a:ext>
                  </a:extLst>
                </p14:cNvPr>
                <p14:cNvContentPartPr/>
                <p14:nvPr/>
              </p14:nvContentPartPr>
              <p14:xfrm>
                <a:off x="10194305" y="6190356"/>
                <a:ext cx="33840" cy="360"/>
              </p14:xfrm>
            </p:contentPart>
          </mc:Choice>
          <mc:Fallback>
            <p:pic>
              <p:nvPicPr>
                <p:cNvPr id="24" name="잉크 23">
                  <a:extLst>
                    <a:ext uri="{FF2B5EF4-FFF2-40B4-BE49-F238E27FC236}">
                      <a16:creationId xmlns:a16="http://schemas.microsoft.com/office/drawing/2014/main" id="{283E3A9A-5122-49F3-97F7-B2669554DE49}"/>
                    </a:ext>
                  </a:extLst>
                </p:cNvPr>
                <p:cNvPicPr/>
                <p:nvPr/>
              </p:nvPicPr>
              <p:blipFill>
                <a:blip r:embed="rId36"/>
                <a:stretch>
                  <a:fillRect/>
                </a:stretch>
              </p:blipFill>
              <p:spPr>
                <a:xfrm>
                  <a:off x="10185305" y="6181716"/>
                  <a:ext cx="514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5" name="잉크 24">
                  <a:extLst>
                    <a:ext uri="{FF2B5EF4-FFF2-40B4-BE49-F238E27FC236}">
                      <a16:creationId xmlns:a16="http://schemas.microsoft.com/office/drawing/2014/main" id="{C82D304A-6E6D-4D5D-8AD5-071D74EE6777}"/>
                    </a:ext>
                  </a:extLst>
                </p14:cNvPr>
                <p14:cNvContentPartPr/>
                <p14:nvPr/>
              </p14:nvContentPartPr>
              <p14:xfrm>
                <a:off x="10095665" y="6301956"/>
                <a:ext cx="164160" cy="132840"/>
              </p14:xfrm>
            </p:contentPart>
          </mc:Choice>
          <mc:Fallback>
            <p:pic>
              <p:nvPicPr>
                <p:cNvPr id="25" name="잉크 24">
                  <a:extLst>
                    <a:ext uri="{FF2B5EF4-FFF2-40B4-BE49-F238E27FC236}">
                      <a16:creationId xmlns:a16="http://schemas.microsoft.com/office/drawing/2014/main" id="{C82D304A-6E6D-4D5D-8AD5-071D74EE6777}"/>
                    </a:ext>
                  </a:extLst>
                </p:cNvPr>
                <p:cNvPicPr/>
                <p:nvPr/>
              </p:nvPicPr>
              <p:blipFill>
                <a:blip r:embed="rId38"/>
                <a:stretch>
                  <a:fillRect/>
                </a:stretch>
              </p:blipFill>
              <p:spPr>
                <a:xfrm>
                  <a:off x="10086665" y="6292956"/>
                  <a:ext cx="1818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6" name="잉크 25">
                  <a:extLst>
                    <a:ext uri="{FF2B5EF4-FFF2-40B4-BE49-F238E27FC236}">
                      <a16:creationId xmlns:a16="http://schemas.microsoft.com/office/drawing/2014/main" id="{BADFD4A7-93F0-4A26-96FD-206B01EE9864}"/>
                    </a:ext>
                  </a:extLst>
                </p14:cNvPr>
                <p14:cNvContentPartPr/>
                <p14:nvPr/>
              </p14:nvContentPartPr>
              <p14:xfrm>
                <a:off x="10243985" y="6178116"/>
                <a:ext cx="22320" cy="360"/>
              </p14:xfrm>
            </p:contentPart>
          </mc:Choice>
          <mc:Fallback>
            <p:pic>
              <p:nvPicPr>
                <p:cNvPr id="26" name="잉크 25">
                  <a:extLst>
                    <a:ext uri="{FF2B5EF4-FFF2-40B4-BE49-F238E27FC236}">
                      <a16:creationId xmlns:a16="http://schemas.microsoft.com/office/drawing/2014/main" id="{BADFD4A7-93F0-4A26-96FD-206B01EE9864}"/>
                    </a:ext>
                  </a:extLst>
                </p:cNvPr>
                <p:cNvPicPr/>
                <p:nvPr/>
              </p:nvPicPr>
              <p:blipFill>
                <a:blip r:embed="rId40"/>
                <a:stretch>
                  <a:fillRect/>
                </a:stretch>
              </p:blipFill>
              <p:spPr>
                <a:xfrm>
                  <a:off x="10234985" y="6169476"/>
                  <a:ext cx="39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7" name="잉크 26">
                  <a:extLst>
                    <a:ext uri="{FF2B5EF4-FFF2-40B4-BE49-F238E27FC236}">
                      <a16:creationId xmlns:a16="http://schemas.microsoft.com/office/drawing/2014/main" id="{1B2C00F5-D705-4E64-A2B7-5F943E90AA9E}"/>
                    </a:ext>
                  </a:extLst>
                </p14:cNvPr>
                <p14:cNvContentPartPr/>
                <p14:nvPr/>
              </p14:nvContentPartPr>
              <p14:xfrm>
                <a:off x="10367105" y="6165156"/>
                <a:ext cx="84240" cy="157320"/>
              </p14:xfrm>
            </p:contentPart>
          </mc:Choice>
          <mc:Fallback>
            <p:pic>
              <p:nvPicPr>
                <p:cNvPr id="27" name="잉크 26">
                  <a:extLst>
                    <a:ext uri="{FF2B5EF4-FFF2-40B4-BE49-F238E27FC236}">
                      <a16:creationId xmlns:a16="http://schemas.microsoft.com/office/drawing/2014/main" id="{1B2C00F5-D705-4E64-A2B7-5F943E90AA9E}"/>
                    </a:ext>
                  </a:extLst>
                </p:cNvPr>
                <p:cNvPicPr/>
                <p:nvPr/>
              </p:nvPicPr>
              <p:blipFill>
                <a:blip r:embed="rId42"/>
                <a:stretch>
                  <a:fillRect/>
                </a:stretch>
              </p:blipFill>
              <p:spPr>
                <a:xfrm>
                  <a:off x="10358105" y="6156156"/>
                  <a:ext cx="10188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8" name="잉크 27">
                  <a:extLst>
                    <a:ext uri="{FF2B5EF4-FFF2-40B4-BE49-F238E27FC236}">
                      <a16:creationId xmlns:a16="http://schemas.microsoft.com/office/drawing/2014/main" id="{2BEEA53F-D770-4375-BD07-06336A54D716}"/>
                    </a:ext>
                  </a:extLst>
                </p14:cNvPr>
                <p14:cNvContentPartPr/>
                <p14:nvPr/>
              </p14:nvContentPartPr>
              <p14:xfrm>
                <a:off x="10626665" y="6091356"/>
                <a:ext cx="360" cy="182160"/>
              </p14:xfrm>
            </p:contentPart>
          </mc:Choice>
          <mc:Fallback>
            <p:pic>
              <p:nvPicPr>
                <p:cNvPr id="28" name="잉크 27">
                  <a:extLst>
                    <a:ext uri="{FF2B5EF4-FFF2-40B4-BE49-F238E27FC236}">
                      <a16:creationId xmlns:a16="http://schemas.microsoft.com/office/drawing/2014/main" id="{2BEEA53F-D770-4375-BD07-06336A54D716}"/>
                    </a:ext>
                  </a:extLst>
                </p:cNvPr>
                <p:cNvPicPr/>
                <p:nvPr/>
              </p:nvPicPr>
              <p:blipFill>
                <a:blip r:embed="rId44"/>
                <a:stretch>
                  <a:fillRect/>
                </a:stretch>
              </p:blipFill>
              <p:spPr>
                <a:xfrm>
                  <a:off x="10618025" y="6082356"/>
                  <a:ext cx="1800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9" name="잉크 28">
                  <a:extLst>
                    <a:ext uri="{FF2B5EF4-FFF2-40B4-BE49-F238E27FC236}">
                      <a16:creationId xmlns:a16="http://schemas.microsoft.com/office/drawing/2014/main" id="{8A5E0138-6131-4984-AEE0-7F4C7E2EB846}"/>
                    </a:ext>
                  </a:extLst>
                </p14:cNvPr>
                <p14:cNvContentPartPr/>
                <p14:nvPr/>
              </p14:nvContentPartPr>
              <p14:xfrm>
                <a:off x="10750145" y="6138156"/>
                <a:ext cx="148320" cy="153720"/>
              </p14:xfrm>
            </p:contentPart>
          </mc:Choice>
          <mc:Fallback>
            <p:pic>
              <p:nvPicPr>
                <p:cNvPr id="29" name="잉크 28">
                  <a:extLst>
                    <a:ext uri="{FF2B5EF4-FFF2-40B4-BE49-F238E27FC236}">
                      <a16:creationId xmlns:a16="http://schemas.microsoft.com/office/drawing/2014/main" id="{8A5E0138-6131-4984-AEE0-7F4C7E2EB846}"/>
                    </a:ext>
                  </a:extLst>
                </p:cNvPr>
                <p:cNvPicPr/>
                <p:nvPr/>
              </p:nvPicPr>
              <p:blipFill>
                <a:blip r:embed="rId46"/>
                <a:stretch>
                  <a:fillRect/>
                </a:stretch>
              </p:blipFill>
              <p:spPr>
                <a:xfrm>
                  <a:off x="10741145" y="6129156"/>
                  <a:ext cx="16596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0" name="잉크 29">
                  <a:extLst>
                    <a:ext uri="{FF2B5EF4-FFF2-40B4-BE49-F238E27FC236}">
                      <a16:creationId xmlns:a16="http://schemas.microsoft.com/office/drawing/2014/main" id="{AEDEC6F2-30B3-4671-B52B-B0083513F857}"/>
                    </a:ext>
                  </a:extLst>
                </p14:cNvPr>
                <p14:cNvContentPartPr/>
                <p14:nvPr/>
              </p14:nvContentPartPr>
              <p14:xfrm>
                <a:off x="10935545" y="6178116"/>
                <a:ext cx="360" cy="360"/>
              </p14:xfrm>
            </p:contentPart>
          </mc:Choice>
          <mc:Fallback>
            <p:pic>
              <p:nvPicPr>
                <p:cNvPr id="30" name="잉크 29">
                  <a:extLst>
                    <a:ext uri="{FF2B5EF4-FFF2-40B4-BE49-F238E27FC236}">
                      <a16:creationId xmlns:a16="http://schemas.microsoft.com/office/drawing/2014/main" id="{AEDEC6F2-30B3-4671-B52B-B0083513F857}"/>
                    </a:ext>
                  </a:extLst>
                </p:cNvPr>
                <p:cNvPicPr/>
                <p:nvPr/>
              </p:nvPicPr>
              <p:blipFill>
                <a:blip r:embed="rId48"/>
                <a:stretch>
                  <a:fillRect/>
                </a:stretch>
              </p:blipFill>
              <p:spPr>
                <a:xfrm>
                  <a:off x="10926905" y="616947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1" name="잉크 30">
                  <a:extLst>
                    <a:ext uri="{FF2B5EF4-FFF2-40B4-BE49-F238E27FC236}">
                      <a16:creationId xmlns:a16="http://schemas.microsoft.com/office/drawing/2014/main" id="{CFA542DD-00C4-4CA8-8C82-8EBFE912EDED}"/>
                    </a:ext>
                  </a:extLst>
                </p14:cNvPr>
                <p14:cNvContentPartPr/>
                <p14:nvPr/>
              </p14:nvContentPartPr>
              <p14:xfrm>
                <a:off x="10935545" y="6173076"/>
                <a:ext cx="91440" cy="5400"/>
              </p14:xfrm>
            </p:contentPart>
          </mc:Choice>
          <mc:Fallback>
            <p:pic>
              <p:nvPicPr>
                <p:cNvPr id="31" name="잉크 30">
                  <a:extLst>
                    <a:ext uri="{FF2B5EF4-FFF2-40B4-BE49-F238E27FC236}">
                      <a16:creationId xmlns:a16="http://schemas.microsoft.com/office/drawing/2014/main" id="{CFA542DD-00C4-4CA8-8C82-8EBFE912EDED}"/>
                    </a:ext>
                  </a:extLst>
                </p:cNvPr>
                <p:cNvPicPr/>
                <p:nvPr/>
              </p:nvPicPr>
              <p:blipFill>
                <a:blip r:embed="rId50"/>
                <a:stretch>
                  <a:fillRect/>
                </a:stretch>
              </p:blipFill>
              <p:spPr>
                <a:xfrm>
                  <a:off x="10926905" y="6164436"/>
                  <a:ext cx="10908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7408" name="잉크 17407">
                  <a:extLst>
                    <a:ext uri="{FF2B5EF4-FFF2-40B4-BE49-F238E27FC236}">
                      <a16:creationId xmlns:a16="http://schemas.microsoft.com/office/drawing/2014/main" id="{BC15C3D4-8B40-4916-8F91-120E48A8EC51}"/>
                    </a:ext>
                  </a:extLst>
                </p14:cNvPr>
                <p14:cNvContentPartPr/>
                <p14:nvPr/>
              </p14:nvContentPartPr>
              <p14:xfrm>
                <a:off x="11021945" y="6153276"/>
                <a:ext cx="13320" cy="111240"/>
              </p14:xfrm>
            </p:contentPart>
          </mc:Choice>
          <mc:Fallback>
            <p:pic>
              <p:nvPicPr>
                <p:cNvPr id="17408" name="잉크 17407">
                  <a:extLst>
                    <a:ext uri="{FF2B5EF4-FFF2-40B4-BE49-F238E27FC236}">
                      <a16:creationId xmlns:a16="http://schemas.microsoft.com/office/drawing/2014/main" id="{BC15C3D4-8B40-4916-8F91-120E48A8EC51}"/>
                    </a:ext>
                  </a:extLst>
                </p:cNvPr>
                <p:cNvPicPr/>
                <p:nvPr/>
              </p:nvPicPr>
              <p:blipFill>
                <a:blip r:embed="rId52"/>
                <a:stretch>
                  <a:fillRect/>
                </a:stretch>
              </p:blipFill>
              <p:spPr>
                <a:xfrm>
                  <a:off x="11013305" y="6144276"/>
                  <a:ext cx="3096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7409" name="잉크 17408">
                  <a:extLst>
                    <a:ext uri="{FF2B5EF4-FFF2-40B4-BE49-F238E27FC236}">
                      <a16:creationId xmlns:a16="http://schemas.microsoft.com/office/drawing/2014/main" id="{9A1B464C-36ED-4C18-8476-268916447A5E}"/>
                    </a:ext>
                  </a:extLst>
                </p14:cNvPr>
                <p14:cNvContentPartPr/>
                <p14:nvPr/>
              </p14:nvContentPartPr>
              <p14:xfrm>
                <a:off x="11034185" y="6103956"/>
                <a:ext cx="46080" cy="147960"/>
              </p14:xfrm>
            </p:contentPart>
          </mc:Choice>
          <mc:Fallback>
            <p:pic>
              <p:nvPicPr>
                <p:cNvPr id="17409" name="잉크 17408">
                  <a:extLst>
                    <a:ext uri="{FF2B5EF4-FFF2-40B4-BE49-F238E27FC236}">
                      <a16:creationId xmlns:a16="http://schemas.microsoft.com/office/drawing/2014/main" id="{9A1B464C-36ED-4C18-8476-268916447A5E}"/>
                    </a:ext>
                  </a:extLst>
                </p:cNvPr>
                <p:cNvPicPr/>
                <p:nvPr/>
              </p:nvPicPr>
              <p:blipFill>
                <a:blip r:embed="rId54"/>
                <a:stretch>
                  <a:fillRect/>
                </a:stretch>
              </p:blipFill>
              <p:spPr>
                <a:xfrm>
                  <a:off x="11025545" y="6095316"/>
                  <a:ext cx="6372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7412" name="잉크 17411">
                  <a:extLst>
                    <a:ext uri="{FF2B5EF4-FFF2-40B4-BE49-F238E27FC236}">
                      <a16:creationId xmlns:a16="http://schemas.microsoft.com/office/drawing/2014/main" id="{912CC9DA-3149-4379-A8F8-373B10C062D2}"/>
                    </a:ext>
                  </a:extLst>
                </p14:cNvPr>
                <p14:cNvContentPartPr/>
                <p14:nvPr/>
              </p14:nvContentPartPr>
              <p14:xfrm>
                <a:off x="11068025" y="5980476"/>
                <a:ext cx="222480" cy="493200"/>
              </p14:xfrm>
            </p:contentPart>
          </mc:Choice>
          <mc:Fallback>
            <p:pic>
              <p:nvPicPr>
                <p:cNvPr id="17412" name="잉크 17411">
                  <a:extLst>
                    <a:ext uri="{FF2B5EF4-FFF2-40B4-BE49-F238E27FC236}">
                      <a16:creationId xmlns:a16="http://schemas.microsoft.com/office/drawing/2014/main" id="{912CC9DA-3149-4379-A8F8-373B10C062D2}"/>
                    </a:ext>
                  </a:extLst>
                </p:cNvPr>
                <p:cNvPicPr/>
                <p:nvPr/>
              </p:nvPicPr>
              <p:blipFill>
                <a:blip r:embed="rId56"/>
                <a:stretch>
                  <a:fillRect/>
                </a:stretch>
              </p:blipFill>
              <p:spPr>
                <a:xfrm>
                  <a:off x="11059385" y="5971476"/>
                  <a:ext cx="240120" cy="510840"/>
                </a:xfrm>
                <a:prstGeom prst="rect">
                  <a:avLst/>
                </a:prstGeom>
              </p:spPr>
            </p:pic>
          </mc:Fallback>
        </mc:AlternateContent>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19075" y="1344613"/>
            <a:ext cx="4489450" cy="5075237"/>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18435" name="Rectangle 6"/>
          <p:cNvSpPr>
            <a:spLocks noChangeArrowheads="1"/>
          </p:cNvSpPr>
          <p:nvPr/>
        </p:nvSpPr>
        <p:spPr bwMode="auto">
          <a:xfrm>
            <a:off x="4848225" y="2105025"/>
            <a:ext cx="150653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en-US" sz="1600">
                <a:latin typeface="Arial-BoldMT" charset="0"/>
              </a:rPr>
              <a:t>Scanning electron micrograph of a macerated mitochondrion</a:t>
            </a:r>
          </a:p>
        </p:txBody>
      </p:sp>
      <p:sp>
        <p:nvSpPr>
          <p:cNvPr id="18436" name="Rectangle 11"/>
          <p:cNvSpPr>
            <a:spLocks noChangeArrowheads="1"/>
          </p:cNvSpPr>
          <p:nvPr/>
        </p:nvSpPr>
        <p:spPr bwMode="auto">
          <a:xfrm>
            <a:off x="7137400" y="4127500"/>
            <a:ext cx="18034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en-US" sz="1600">
                <a:latin typeface="Arial-BoldMT" charset="0"/>
              </a:rPr>
              <a:t>3D reconstruction of a mitochondrion based on a micrographs taken with a high-voltage electron microscope</a:t>
            </a:r>
          </a:p>
        </p:txBody>
      </p:sp>
      <p:sp>
        <p:nvSpPr>
          <p:cNvPr id="14" name="Rounded Rectangle 13"/>
          <p:cNvSpPr/>
          <p:nvPr/>
        </p:nvSpPr>
        <p:spPr>
          <a:xfrm>
            <a:off x="4860925" y="2105025"/>
            <a:ext cx="1493838" cy="1331913"/>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00">
              <a:solidFill>
                <a:srgbClr val="FFFFFF"/>
              </a:solidFill>
              <a:latin typeface="Arial-BoldMT"/>
            </a:endParaRPr>
          </a:p>
        </p:txBody>
      </p:sp>
      <p:sp>
        <p:nvSpPr>
          <p:cNvPr id="15" name="Rounded Rectangle 14"/>
          <p:cNvSpPr/>
          <p:nvPr/>
        </p:nvSpPr>
        <p:spPr>
          <a:xfrm>
            <a:off x="7137400" y="4076700"/>
            <a:ext cx="1803400" cy="2112963"/>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00">
              <a:solidFill>
                <a:srgbClr val="FFFFFF"/>
              </a:solidFill>
              <a:latin typeface="Arial-BoldMT"/>
            </a:endParaRPr>
          </a:p>
        </p:txBody>
      </p:sp>
      <p:pic>
        <p:nvPicPr>
          <p:cNvPr id="18439" name="Picture 17" descr="karp7_fig_05_03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61125" y="1758950"/>
            <a:ext cx="2559050"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18" descr="karp7_fig_05_03b.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56188" y="4117975"/>
            <a:ext cx="1768475"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1"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
        <p:nvSpPr>
          <p:cNvPr id="18442" name="Rectangle 2"/>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charset="0"/>
                <a:ea typeface="MS Mincho" pitchFamily="49" charset="-128"/>
              </a:rPr>
              <a:t>9.1 </a:t>
            </a:r>
            <a:r>
              <a:rPr lang="en-US" altLang="en-US" sz="2400" b="1">
                <a:solidFill>
                  <a:srgbClr val="FFCD1A"/>
                </a:solidFill>
                <a:latin typeface="Arial-BoldMT" charset="0"/>
                <a:ea typeface="MS Mincho" pitchFamily="49" charset="-128"/>
              </a:rPr>
              <a:t>| </a:t>
            </a:r>
            <a:r>
              <a:rPr lang="en-US" altLang="en-US" sz="2400" b="1">
                <a:solidFill>
                  <a:srgbClr val="800000"/>
                </a:solidFill>
                <a:latin typeface="Arial-BoldMT" charset="0"/>
                <a:ea typeface="MS Mincho" pitchFamily="49" charset="-128"/>
              </a:rPr>
              <a:t>Mitochondrial Structure and Function</a:t>
            </a:r>
          </a:p>
          <a:p>
            <a:pPr algn="ctr" eaLnBrk="1" hangingPunct="1">
              <a:lnSpc>
                <a:spcPct val="150000"/>
              </a:lnSpc>
              <a:spcBef>
                <a:spcPct val="0"/>
              </a:spcBef>
              <a:buFontTx/>
              <a:buNone/>
            </a:pPr>
            <a:r>
              <a:rPr lang="en-US" altLang="en-US" sz="2200">
                <a:solidFill>
                  <a:srgbClr val="0070C0"/>
                </a:solidFill>
                <a:latin typeface="Arial-BoldMT" charset="0"/>
                <a:ea typeface="MS Mincho" pitchFamily="49" charset="-128"/>
              </a:rPr>
              <a:t>Mitochondrial Membranes</a:t>
            </a:r>
          </a:p>
        </p:txBody>
      </p:sp>
      <p:sp>
        <p:nvSpPr>
          <p:cNvPr id="18443" name="Rectangle 3"/>
          <p:cNvSpPr>
            <a:spLocks noChangeArrowheads="1"/>
          </p:cNvSpPr>
          <p:nvPr/>
        </p:nvSpPr>
        <p:spPr bwMode="auto">
          <a:xfrm>
            <a:off x="403225" y="1417638"/>
            <a:ext cx="4168775" cy="517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800">
                <a:latin typeface="Arial" panose="020B0604020202020204" pitchFamily="34" charset="0"/>
              </a:rPr>
              <a:t>The outer boundary of a mitochondrion contains two membranes: the outer mitochondrial membrane and the inner mitochondrial  membrane.  </a:t>
            </a:r>
          </a:p>
          <a:p>
            <a:pPr>
              <a:spcBef>
                <a:spcPct val="0"/>
              </a:spcBef>
              <a:buFontTx/>
              <a:buNone/>
            </a:pPr>
            <a:endParaRPr lang="en-US" altLang="en-US" sz="1400">
              <a:latin typeface="Arial" panose="020B0604020202020204" pitchFamily="34" charset="0"/>
            </a:endParaRPr>
          </a:p>
          <a:p>
            <a:pPr>
              <a:spcBef>
                <a:spcPct val="0"/>
              </a:spcBef>
              <a:buFontTx/>
              <a:buNone/>
            </a:pPr>
            <a:r>
              <a:rPr lang="en-US" altLang="en-US" sz="1800">
                <a:latin typeface="Arial" panose="020B0604020202020204" pitchFamily="34" charset="0"/>
              </a:rPr>
              <a:t>The outer mitochondrial membrane serves as its outer boundary and the inner mitochondrial membrane is divided into two major domains that carry out distinct functions. </a:t>
            </a:r>
          </a:p>
          <a:p>
            <a:pPr>
              <a:spcBef>
                <a:spcPct val="0"/>
              </a:spcBef>
              <a:buFontTx/>
              <a:buNone/>
            </a:pPr>
            <a:endParaRPr lang="en-US" altLang="en-US" sz="1400">
              <a:latin typeface="Arial" panose="020B0604020202020204" pitchFamily="34" charset="0"/>
            </a:endParaRPr>
          </a:p>
          <a:p>
            <a:pPr>
              <a:spcBef>
                <a:spcPct val="0"/>
              </a:spcBef>
              <a:buFontTx/>
              <a:buNone/>
            </a:pPr>
            <a:r>
              <a:rPr lang="en-US" altLang="en-US" sz="1800">
                <a:latin typeface="Arial" panose="020B0604020202020204" pitchFamily="34" charset="0"/>
              </a:rPr>
              <a:t>The </a:t>
            </a:r>
            <a:r>
              <a:rPr lang="en-US" altLang="en-US" sz="1800" i="1">
                <a:latin typeface="Arial" panose="020B0604020202020204" pitchFamily="34" charset="0"/>
              </a:rPr>
              <a:t>inner boundary membrane domain </a:t>
            </a:r>
            <a:r>
              <a:rPr lang="en-US" altLang="en-US" sz="1800">
                <a:latin typeface="Arial" panose="020B0604020202020204" pitchFamily="34" charset="0"/>
              </a:rPr>
              <a:t>is rich in the proteins responsible for the import of mitochondrial proteins. </a:t>
            </a:r>
          </a:p>
          <a:p>
            <a:pPr>
              <a:spcBef>
                <a:spcPct val="0"/>
              </a:spcBef>
              <a:buFontTx/>
              <a:buNone/>
            </a:pPr>
            <a:endParaRPr lang="en-US" altLang="en-US" sz="1400">
              <a:latin typeface="Arial" panose="020B0604020202020204" pitchFamily="34" charset="0"/>
            </a:endParaRPr>
          </a:p>
          <a:p>
            <a:pPr>
              <a:spcBef>
                <a:spcPct val="0"/>
              </a:spcBef>
              <a:buFontTx/>
              <a:buNone/>
            </a:pPr>
            <a:r>
              <a:rPr lang="en-US" altLang="en-US" sz="1800">
                <a:latin typeface="Arial" panose="020B0604020202020204" pitchFamily="34" charset="0"/>
              </a:rPr>
              <a:t>The other domain lies in the interior of the organelle as a series of invaginated membranous sheets, called </a:t>
            </a:r>
            <a:r>
              <a:rPr lang="en-US" altLang="en-US" sz="1800" b="1">
                <a:latin typeface="Arial" panose="020B0604020202020204" pitchFamily="34" charset="0"/>
              </a:rPr>
              <a:t>cristae</a:t>
            </a:r>
            <a:r>
              <a:rPr lang="en-US" altLang="en-US" sz="1800">
                <a:latin typeface="Arial" panose="020B0604020202020204" pitchFamily="34" charset="0"/>
              </a:rPr>
              <a:t>. </a:t>
            </a:r>
          </a:p>
          <a:p>
            <a:pPr>
              <a:spcBef>
                <a:spcPct val="0"/>
              </a:spcBef>
              <a:buFontTx/>
              <a:buNone/>
            </a:pPr>
            <a:endParaRPr lang="en-US" altLang="en-US" sz="180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449263" y="1393825"/>
            <a:ext cx="4002087" cy="5005388"/>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11" name="Rounded Rectangle 10"/>
          <p:cNvSpPr/>
          <p:nvPr/>
        </p:nvSpPr>
        <p:spPr>
          <a:xfrm>
            <a:off x="4727575" y="5440363"/>
            <a:ext cx="4213225" cy="893762"/>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00">
              <a:solidFill>
                <a:srgbClr val="FFFFFF"/>
              </a:solidFill>
              <a:latin typeface="Arial-BoldMT"/>
            </a:endParaRPr>
          </a:p>
        </p:txBody>
      </p:sp>
      <p:sp>
        <p:nvSpPr>
          <p:cNvPr id="19460" name="Rectangle 2"/>
          <p:cNvSpPr>
            <a:spLocks noChangeArrowheads="1"/>
          </p:cNvSpPr>
          <p:nvPr/>
        </p:nvSpPr>
        <p:spPr bwMode="auto">
          <a:xfrm>
            <a:off x="4727575" y="5440363"/>
            <a:ext cx="42132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en-US" sz="1600">
                <a:latin typeface="Arial-BoldMT" charset="0"/>
              </a:rPr>
              <a:t>Schematic diagrams showing the 3D internal structure and a thin section of a mitochondrion from bovine heart tissue</a:t>
            </a:r>
          </a:p>
        </p:txBody>
      </p:sp>
      <p:pic>
        <p:nvPicPr>
          <p:cNvPr id="19461" name="Picture 14" descr="karp7_fig_05_03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91088" y="1393825"/>
            <a:ext cx="3621087"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
        <p:nvSpPr>
          <p:cNvPr id="19463" name="Rectangle 2"/>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charset="0"/>
                <a:ea typeface="MS Mincho" pitchFamily="49" charset="-128"/>
              </a:rPr>
              <a:t>9.1 </a:t>
            </a:r>
            <a:r>
              <a:rPr lang="en-US" altLang="en-US" sz="2400" b="1">
                <a:solidFill>
                  <a:srgbClr val="FFCD1A"/>
                </a:solidFill>
                <a:latin typeface="Arial-BoldMT" charset="0"/>
                <a:ea typeface="MS Mincho" pitchFamily="49" charset="-128"/>
              </a:rPr>
              <a:t>| </a:t>
            </a:r>
            <a:r>
              <a:rPr lang="en-US" altLang="en-US" sz="2400" b="1">
                <a:solidFill>
                  <a:srgbClr val="800000"/>
                </a:solidFill>
                <a:latin typeface="Arial-BoldMT" charset="0"/>
                <a:ea typeface="MS Mincho" pitchFamily="49" charset="-128"/>
              </a:rPr>
              <a:t>Mitochondrial Structure and Function</a:t>
            </a:r>
          </a:p>
          <a:p>
            <a:pPr algn="ctr" eaLnBrk="1" hangingPunct="1">
              <a:lnSpc>
                <a:spcPct val="150000"/>
              </a:lnSpc>
              <a:spcBef>
                <a:spcPct val="0"/>
              </a:spcBef>
              <a:buFontTx/>
              <a:buNone/>
            </a:pPr>
            <a:r>
              <a:rPr lang="en-US" altLang="en-US" sz="2200">
                <a:solidFill>
                  <a:srgbClr val="0070C0"/>
                </a:solidFill>
                <a:latin typeface="Arial-BoldMT" charset="0"/>
                <a:ea typeface="MS Mincho" pitchFamily="49" charset="-128"/>
              </a:rPr>
              <a:t>Mitochondrial Membranes</a:t>
            </a:r>
          </a:p>
        </p:txBody>
      </p:sp>
      <p:sp>
        <p:nvSpPr>
          <p:cNvPr id="19464" name="Rectangle 1"/>
          <p:cNvSpPr>
            <a:spLocks noChangeArrowheads="1"/>
          </p:cNvSpPr>
          <p:nvPr/>
        </p:nvSpPr>
        <p:spPr bwMode="auto">
          <a:xfrm>
            <a:off x="646113" y="1474788"/>
            <a:ext cx="3679825"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800">
                <a:latin typeface="Arial" panose="020B0604020202020204" pitchFamily="34" charset="0"/>
              </a:rPr>
              <a:t>The cristae houses the machinery needed for aerobic respiration and ATP formation. </a:t>
            </a:r>
          </a:p>
          <a:p>
            <a:pPr>
              <a:spcBef>
                <a:spcPct val="0"/>
              </a:spcBef>
              <a:buFontTx/>
              <a:buNone/>
            </a:pPr>
            <a:endParaRPr lang="en-US" altLang="en-US" sz="1400">
              <a:latin typeface="Arial" panose="020B0604020202020204" pitchFamily="34" charset="0"/>
            </a:endParaRPr>
          </a:p>
          <a:p>
            <a:pPr>
              <a:spcBef>
                <a:spcPct val="0"/>
              </a:spcBef>
              <a:buFontTx/>
              <a:buNone/>
            </a:pPr>
            <a:r>
              <a:rPr lang="en-US" altLang="en-US" sz="1800">
                <a:latin typeface="Arial" panose="020B0604020202020204" pitchFamily="34" charset="0"/>
              </a:rPr>
              <a:t>The inner boundary membrane and internal cristal membranes are joined to one another by narrow tubular connections, or cristae junctions.</a:t>
            </a:r>
          </a:p>
          <a:p>
            <a:pPr>
              <a:spcBef>
                <a:spcPct val="0"/>
              </a:spcBef>
              <a:buFontTx/>
              <a:buNone/>
            </a:pPr>
            <a:endParaRPr lang="en-US" altLang="en-US" sz="1400">
              <a:latin typeface="Arial" panose="020B0604020202020204" pitchFamily="34" charset="0"/>
            </a:endParaRPr>
          </a:p>
          <a:p>
            <a:pPr>
              <a:spcBef>
                <a:spcPct val="0"/>
              </a:spcBef>
              <a:buFontTx/>
              <a:buNone/>
            </a:pPr>
            <a:r>
              <a:rPr lang="en-US" altLang="en-US" sz="1800">
                <a:latin typeface="Arial" panose="020B0604020202020204" pitchFamily="34" charset="0"/>
              </a:rPr>
              <a:t>The membranes of the mitochondrion divide the organelle into two aqueous compartments, one within the interior of the mitochondrion, called the matrix, and a second between the outer and inner membrane, called the intermembrane space.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690</TotalTime>
  <Words>3067</Words>
  <Application>Microsoft Office PowerPoint</Application>
  <PresentationFormat>화면 슬라이드 쇼(4:3)</PresentationFormat>
  <Paragraphs>171</Paragraphs>
  <Slides>14</Slides>
  <Notes>13</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14</vt:i4>
      </vt:variant>
    </vt:vector>
  </HeadingPairs>
  <TitlesOfParts>
    <vt:vector size="21" baseType="lpstr">
      <vt:lpstr>Arial-BoldMT</vt:lpstr>
      <vt:lpstr>Arial-BoldT</vt:lpstr>
      <vt:lpstr>Arial</vt:lpstr>
      <vt:lpstr>Calibri</vt:lpstr>
      <vt:lpstr>Symbol</vt:lpstr>
      <vt:lpstr>Wingdings</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jrv2</dc:creator>
  <cp:lastModifiedBy>연우 최</cp:lastModifiedBy>
  <cp:revision>214</cp:revision>
  <dcterms:created xsi:type="dcterms:W3CDTF">2009-07-03T18:05:23Z</dcterms:created>
  <dcterms:modified xsi:type="dcterms:W3CDTF">2020-04-22T02:53:38Z</dcterms:modified>
</cp:coreProperties>
</file>