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414" r:id="rId2"/>
    <p:sldId id="436" r:id="rId3"/>
    <p:sldId id="437" r:id="rId4"/>
    <p:sldId id="439" r:id="rId5"/>
    <p:sldId id="441" r:id="rId6"/>
    <p:sldId id="585" r:id="rId7"/>
    <p:sldId id="613" r:id="rId8"/>
    <p:sldId id="443" r:id="rId9"/>
    <p:sldId id="581" r:id="rId10"/>
    <p:sldId id="582" r:id="rId11"/>
    <p:sldId id="583" r:id="rId12"/>
    <p:sldId id="614" r:id="rId13"/>
    <p:sldId id="473" r:id="rId14"/>
    <p:sldId id="615" r:id="rId15"/>
    <p:sldId id="623" r:id="rId16"/>
    <p:sldId id="621" r:id="rId17"/>
    <p:sldId id="622" r:id="rId18"/>
    <p:sldId id="542" r:id="rId19"/>
    <p:sldId id="544"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1"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016" autoAdjust="0"/>
  </p:normalViewPr>
  <p:slideViewPr>
    <p:cSldViewPr snapToGrid="0">
      <p:cViewPr>
        <p:scale>
          <a:sx n="50" d="100"/>
          <a:sy n="50" d="100"/>
        </p:scale>
        <p:origin x="437" y="5"/>
      </p:cViewPr>
      <p:guideLst>
        <p:guide orient="horz" pos="2160"/>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F22404-CA6E-4BF1-8CDA-4F70997A172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D8B6C04C-6330-463C-9B87-62129266D189}"/>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C36B1C1-C49B-4BC2-AFC9-E185D50D6BB7}" type="datetime1">
              <a:rPr lang="en-US" altLang="en-US"/>
              <a:pPr>
                <a:defRPr/>
              </a:pPr>
              <a:t>6/16/2020</a:t>
            </a:fld>
            <a:endParaRPr lang="en-US" altLang="en-US"/>
          </a:p>
        </p:txBody>
      </p:sp>
      <p:sp>
        <p:nvSpPr>
          <p:cNvPr id="4" name="Footer Placeholder 3">
            <a:extLst>
              <a:ext uri="{FF2B5EF4-FFF2-40B4-BE49-F238E27FC236}">
                <a16:creationId xmlns:a16="http://schemas.microsoft.com/office/drawing/2014/main" id="{52090B58-C42C-46A5-9D82-660F9FF3AF2E}"/>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C517B9B9-B2A3-4A6F-B999-72792CCB6CD7}"/>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096D6869-D9C8-4227-A3F6-7AF64535B1B8}"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026328CC-0292-44F7-9832-91FB3930279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Arial" charset="0"/>
                <a:cs typeface="Arial" charset="0"/>
              </a:defRPr>
            </a:lvl1pPr>
          </a:lstStyle>
          <a:p>
            <a:pPr>
              <a:defRPr/>
            </a:pPr>
            <a:endParaRPr lang="en-US"/>
          </a:p>
        </p:txBody>
      </p:sp>
      <p:sp>
        <p:nvSpPr>
          <p:cNvPr id="139267" name="Rectangle 3">
            <a:extLst>
              <a:ext uri="{FF2B5EF4-FFF2-40B4-BE49-F238E27FC236}">
                <a16:creationId xmlns:a16="http://schemas.microsoft.com/office/drawing/2014/main" id="{AA8B6BCD-6BD3-4BE1-833A-54AF3549A8A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937955B5-0399-4480-86B6-097C262A52ED}" type="datetime1">
              <a:rPr lang="en-US" altLang="en-US"/>
              <a:pPr>
                <a:defRPr/>
              </a:pPr>
              <a:t>6/16/2020</a:t>
            </a:fld>
            <a:endParaRPr lang="en-US" altLang="en-US"/>
          </a:p>
        </p:txBody>
      </p:sp>
      <p:sp>
        <p:nvSpPr>
          <p:cNvPr id="76804" name="Rectangle 4">
            <a:extLst>
              <a:ext uri="{FF2B5EF4-FFF2-40B4-BE49-F238E27FC236}">
                <a16:creationId xmlns:a16="http://schemas.microsoft.com/office/drawing/2014/main" id="{17B10FED-D7B6-4267-B28C-22960CBCC30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9" name="Rectangle 5">
            <a:extLst>
              <a:ext uri="{FF2B5EF4-FFF2-40B4-BE49-F238E27FC236}">
                <a16:creationId xmlns:a16="http://schemas.microsoft.com/office/drawing/2014/main" id="{2E2D82B9-D487-47A1-9C6E-07BFA7BA1CF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9270" name="Rectangle 6">
            <a:extLst>
              <a:ext uri="{FF2B5EF4-FFF2-40B4-BE49-F238E27FC236}">
                <a16:creationId xmlns:a16="http://schemas.microsoft.com/office/drawing/2014/main" id="{4AA50435-A113-46FD-92C9-5F30176F9AB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Arial" charset="0"/>
                <a:cs typeface="Arial" charset="0"/>
              </a:defRPr>
            </a:lvl1pPr>
          </a:lstStyle>
          <a:p>
            <a:pPr>
              <a:defRPr/>
            </a:pPr>
            <a:endParaRPr lang="en-US"/>
          </a:p>
        </p:txBody>
      </p:sp>
      <p:sp>
        <p:nvSpPr>
          <p:cNvPr id="139271" name="Rectangle 7">
            <a:extLst>
              <a:ext uri="{FF2B5EF4-FFF2-40B4-BE49-F238E27FC236}">
                <a16:creationId xmlns:a16="http://schemas.microsoft.com/office/drawing/2014/main" id="{921BE2AD-BC0F-43C7-9234-7947206CE05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ECA5B1B-0F27-4C05-A48D-0F3E0E6675B9}"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1"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Calibri" pitchFamily="1"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1"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1"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1"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Histone_acetylation_and_deacetylati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reative-proteomics.com/services/ubiquitination.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EBE1A170-C7EF-42B6-B005-89242E80FF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B78A000-5ABC-4992-A683-7A8A577A1B9D}"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
        <p:nvSpPr>
          <p:cNvPr id="77827" name="Rectangle 2">
            <a:extLst>
              <a:ext uri="{FF2B5EF4-FFF2-40B4-BE49-F238E27FC236}">
                <a16:creationId xmlns:a16="http://schemas.microsoft.com/office/drawing/2014/main" id="{67741EC4-20D7-4106-B4D9-A5B8AF7401D7}"/>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3F622322-CC29-4578-A8C4-D323ED5C2D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panose="020F0502020204030204" pitchFamily="34" charset="0"/>
              </a:rPr>
              <a:t>Painting by Giuseppe Arcimboldo: Rudolf II of Habsburg as Vertumnus.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6F9D866A-81D3-4262-8B91-3330E310D6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2EF64FB-3C1D-44A6-8C56-9D03E9566C18}" type="slidenum">
              <a:rPr lang="en-US" altLang="en-US">
                <a:latin typeface="Arial" panose="020B0604020202020204" pitchFamily="34" charset="0"/>
              </a:rPr>
              <a:pPr>
                <a:spcBef>
                  <a:spcPct val="0"/>
                </a:spcBef>
              </a:pPr>
              <a:t>10</a:t>
            </a:fld>
            <a:endParaRPr lang="en-US" altLang="en-US">
              <a:latin typeface="Arial" panose="020B0604020202020204" pitchFamily="34" charset="0"/>
            </a:endParaRPr>
          </a:p>
        </p:txBody>
      </p:sp>
      <p:sp>
        <p:nvSpPr>
          <p:cNvPr id="106499" name="Rectangle 2">
            <a:extLst>
              <a:ext uri="{FF2B5EF4-FFF2-40B4-BE49-F238E27FC236}">
                <a16:creationId xmlns:a16="http://schemas.microsoft.com/office/drawing/2014/main" id="{D6BC3988-CB27-4F34-9051-208691743900}"/>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466555A7-9776-4E44-ABFF-5694B67462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panose="020F0502020204030204" pitchFamily="34" charset="0"/>
              </a:rPr>
              <a:t>Figure 3.14a, b</a:t>
            </a:r>
          </a:p>
          <a:p>
            <a:r>
              <a:rPr lang="en-US" altLang="en-US" b="1">
                <a:latin typeface="Calibri" panose="020F0502020204030204" pitchFamily="34" charset="0"/>
              </a:rPr>
              <a:t>An example of induced fit. </a:t>
            </a:r>
            <a:r>
              <a:rPr lang="en-US" altLang="en-US">
                <a:latin typeface="Calibri" panose="020F0502020204030204" pitchFamily="34" charset="0"/>
              </a:rPr>
              <a:t>When a glucose molecule binds to the enzyme hexokinase, the protein undergoes a conformational change that encloses the substrate within the active site pocket and aligns the reactive groups of the enzyme and substrate.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7E0A0676-2D2F-4621-8BC4-33A5D41DEB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A81ECAA-2223-4338-B310-F44EE09D555B}" type="slidenum">
              <a:rPr lang="en-US" altLang="en-US">
                <a:latin typeface="Arial" panose="020B0604020202020204" pitchFamily="34" charset="0"/>
              </a:rPr>
              <a:pPr>
                <a:spcBef>
                  <a:spcPct val="0"/>
                </a:spcBef>
              </a:pPr>
              <a:t>11</a:t>
            </a:fld>
            <a:endParaRPr lang="en-US" altLang="en-US">
              <a:latin typeface="Arial" panose="020B0604020202020204" pitchFamily="34" charset="0"/>
            </a:endParaRPr>
          </a:p>
        </p:txBody>
      </p:sp>
      <p:sp>
        <p:nvSpPr>
          <p:cNvPr id="107523" name="Rectangle 2">
            <a:extLst>
              <a:ext uri="{FF2B5EF4-FFF2-40B4-BE49-F238E27FC236}">
                <a16:creationId xmlns:a16="http://schemas.microsoft.com/office/drawing/2014/main" id="{E51AE4DD-31E2-4222-A167-BAF3CFA35DD6}"/>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58C3EC29-B105-4BDF-9FA9-BBDC74082D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3.15 </a:t>
            </a:r>
          </a:p>
          <a:p>
            <a:r>
              <a:rPr lang="en-US" altLang="en-US" b="1" dirty="0">
                <a:latin typeface="Calibri" panose="020F0502020204030204" pitchFamily="34" charset="0"/>
              </a:rPr>
              <a:t>Electron density map of a single hydrogen bond </a:t>
            </a:r>
            <a:r>
              <a:rPr lang="en-US" altLang="en-US" dirty="0">
                <a:latin typeface="Calibri" panose="020F0502020204030204" pitchFamily="34" charset="0"/>
              </a:rPr>
              <a:t>(green dotted line). This map shows a very small part of the proteolytic enzyme subtilisin at atomic (0.78 Å) resolution. The hydrogen atom (yellow) is seen to be shared between a nitrogen atom on the ring of a histidine residue and an oxygen atom of an aspartic acid residue.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CFFCD7CC-D196-4EA7-913F-85D78B0114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92C8805-72B3-4DD1-940D-3C5B8D10FCA8}" type="slidenum">
              <a:rPr lang="en-US" altLang="en-US">
                <a:latin typeface="Arial" panose="020B0604020202020204" pitchFamily="34" charset="0"/>
              </a:rPr>
              <a:pPr>
                <a:spcBef>
                  <a:spcPct val="0"/>
                </a:spcBef>
              </a:pPr>
              <a:t>12</a:t>
            </a:fld>
            <a:endParaRPr lang="en-US" altLang="en-US">
              <a:latin typeface="Arial" panose="020B0604020202020204" pitchFamily="34" charset="0"/>
            </a:endParaRPr>
          </a:p>
        </p:txBody>
      </p:sp>
      <p:sp>
        <p:nvSpPr>
          <p:cNvPr id="108547" name="Rectangle 2">
            <a:extLst>
              <a:ext uri="{FF2B5EF4-FFF2-40B4-BE49-F238E27FC236}">
                <a16:creationId xmlns:a16="http://schemas.microsoft.com/office/drawing/2014/main" id="{747589C7-CF81-4BB0-89E4-EC1F4D505A27}"/>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F2F9B4A3-1A06-450A-9A61-F200E1DA0E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3.16a-c</a:t>
            </a:r>
          </a:p>
          <a:p>
            <a:r>
              <a:rPr lang="en-US" altLang="en-US" b="1" dirty="0">
                <a:latin typeface="Calibri" panose="020F0502020204030204" pitchFamily="34" charset="0"/>
              </a:rPr>
              <a:t>Myoglobin: the movie. </a:t>
            </a:r>
            <a:r>
              <a:rPr lang="en-US" altLang="en-US" dirty="0">
                <a:latin typeface="Calibri" panose="020F0502020204030204" pitchFamily="34" charset="0"/>
              </a:rPr>
              <a:t>In this example of </a:t>
            </a:r>
            <a:r>
              <a:rPr lang="en-US" altLang="en-US" dirty="0" err="1">
                <a:latin typeface="Calibri" panose="020F0502020204030204" pitchFamily="34" charset="0"/>
              </a:rPr>
              <a:t>timeresolved</a:t>
            </a:r>
            <a:r>
              <a:rPr lang="en-US" altLang="en-US" dirty="0">
                <a:latin typeface="Calibri" panose="020F0502020204030204" pitchFamily="34" charset="0"/>
              </a:rPr>
              <a:t> X-ray crystallography, the structure of myoglobin (Mb) was determined with a molecule of CO bound to the heme group and at various times after the CO molecule was released. (CO binds to the same site on Mb as O2 but is better suited for these types of studies.) Release of CO was induced simultaneously throughout the crystal by exposure to a flash of laser light (photolysis). Each of the structures was determined following a single, intense X-ray pulse from a synchrotron. The myoglobin molecule being studied had a single amino acid substitution that made it a better subject for analysis. (</a:t>
            </a:r>
            <a:r>
              <a:rPr lang="en-US" altLang="en-US" b="1" dirty="0">
                <a:latin typeface="Calibri" panose="020F0502020204030204" pitchFamily="34" charset="0"/>
              </a:rPr>
              <a:t>A</a:t>
            </a:r>
            <a:r>
              <a:rPr lang="en-US" altLang="en-US" dirty="0">
                <a:latin typeface="Calibri" panose="020F0502020204030204" pitchFamily="34" charset="0"/>
              </a:rPr>
              <a:t>) A 6.5 Å-thick slice through a Mb molecule showing the changes that occur by 100 picoseconds (1 </a:t>
            </a:r>
            <a:r>
              <a:rPr lang="en-US" altLang="en-US" dirty="0" err="1">
                <a:latin typeface="Calibri" panose="020F0502020204030204" pitchFamily="34" charset="0"/>
              </a:rPr>
              <a:t>ps</a:t>
            </a:r>
            <a:r>
              <a:rPr lang="en-US" altLang="en-US" dirty="0">
                <a:latin typeface="Calibri" panose="020F0502020204030204" pitchFamily="34" charset="0"/>
              </a:rPr>
              <a:t>  one-trillionth of a second) following the release of CO from its binding site. The structure of Mb prior to the laser flash is shown in magenta, and the structure of the protein 100 </a:t>
            </a:r>
            <a:r>
              <a:rPr lang="en-US" altLang="en-US" dirty="0" err="1">
                <a:latin typeface="Calibri" panose="020F0502020204030204" pitchFamily="34" charset="0"/>
              </a:rPr>
              <a:t>ps</a:t>
            </a:r>
            <a:r>
              <a:rPr lang="en-US" altLang="en-US" dirty="0">
                <a:latin typeface="Calibri" panose="020F0502020204030204" pitchFamily="34" charset="0"/>
              </a:rPr>
              <a:t> after the laser flash is shown in green. Those parts of the molecule that did not change in structure over this time period appear white. Three large-scale displacements near the CO-binding site can be seen (indicated by the yellow arrows). (</a:t>
            </a:r>
            <a:r>
              <a:rPr lang="en-US" altLang="en-US" b="1" dirty="0">
                <a:latin typeface="Calibri" panose="020F0502020204030204" pitchFamily="34" charset="0"/>
              </a:rPr>
              <a:t>B</a:t>
            </a:r>
            <a:r>
              <a:rPr lang="en-US" altLang="en-US" dirty="0">
                <a:latin typeface="Calibri" panose="020F0502020204030204" pitchFamily="34" charset="0"/>
              </a:rPr>
              <a:t>) An enlarged view of the boxed region in part </a:t>
            </a:r>
            <a:r>
              <a:rPr lang="en-US" altLang="en-US" i="1" dirty="0">
                <a:latin typeface="Calibri" panose="020F0502020204030204" pitchFamily="34" charset="0"/>
              </a:rPr>
              <a:t>a</a:t>
            </a:r>
            <a:r>
              <a:rPr lang="en-US" altLang="en-US" dirty="0">
                <a:latin typeface="Calibri" panose="020F0502020204030204" pitchFamily="34" charset="0"/>
              </a:rPr>
              <a:t>. The released CO (solid circle) is situated about 2 Å from its original binding site (dashed circle). Movement of CO is accommodated by the rotation of Phe29, which pushes His64 outward, which in turn dislodges a bound water molecule. (</a:t>
            </a:r>
            <a:r>
              <a:rPr lang="en-US" altLang="en-US" b="1" dirty="0">
                <a:latin typeface="Calibri" panose="020F0502020204030204" pitchFamily="34" charset="0"/>
              </a:rPr>
              <a:t>C</a:t>
            </a:r>
            <a:r>
              <a:rPr lang="en-US" altLang="en-US" dirty="0">
                <a:latin typeface="Calibri" panose="020F0502020204030204" pitchFamily="34" charset="0"/>
              </a:rPr>
              <a:t>) By 3.16 nanoseconds after the laser flash, the CO molecule has migrated to either of the two positions shown (labeled 2 and 3), Phe29 and His64 have relaxed toward their initial states, and the heme group has undergone considerable displacement as indicated by the increased amount of green shading in the region of the heme.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CB27BBE6-97BF-4A6A-9158-1EFC9AC058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E0A3F1F-C8DA-4CBA-9FB4-77B17066A1D0}" type="slidenum">
              <a:rPr lang="en-US" altLang="en-US">
                <a:latin typeface="Arial" panose="020B0604020202020204" pitchFamily="34" charset="0"/>
              </a:rPr>
              <a:pPr>
                <a:spcBef>
                  <a:spcPct val="0"/>
                </a:spcBef>
              </a:pPr>
              <a:t>13</a:t>
            </a:fld>
            <a:endParaRPr lang="en-US" altLang="en-US">
              <a:latin typeface="Arial" panose="020B0604020202020204" pitchFamily="34" charset="0"/>
            </a:endParaRPr>
          </a:p>
        </p:txBody>
      </p:sp>
      <p:sp>
        <p:nvSpPr>
          <p:cNvPr id="129027" name="Rectangle 2">
            <a:extLst>
              <a:ext uri="{FF2B5EF4-FFF2-40B4-BE49-F238E27FC236}">
                <a16:creationId xmlns:a16="http://schemas.microsoft.com/office/drawing/2014/main" id="{E217A3F4-36C2-4273-A0E9-AF5EA257D686}"/>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52683B0A-71E9-4AB0-99B8-F630E049A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dirty="0">
                <a:latin typeface="Calibri" panose="020F0502020204030204" pitchFamily="34" charset="0"/>
              </a:rPr>
              <a:t>*</a:t>
            </a:r>
            <a:r>
              <a:rPr lang="en-US" altLang="ko-KR" dirty="0">
                <a:latin typeface="Calibri" panose="020F0502020204030204" pitchFamily="34" charset="0"/>
              </a:rPr>
              <a:t>kinase : protein</a:t>
            </a:r>
            <a:r>
              <a:rPr lang="ko-KR" altLang="en-US" dirty="0">
                <a:latin typeface="Calibri" panose="020F0502020204030204" pitchFamily="34" charset="0"/>
              </a:rPr>
              <a:t>을</a:t>
            </a:r>
            <a:r>
              <a:rPr lang="en-US" altLang="ko-KR" dirty="0">
                <a:latin typeface="Calibri" panose="020F0502020204030204" pitchFamily="34" charset="0"/>
              </a:rPr>
              <a:t> phosphorylation </a:t>
            </a:r>
            <a:r>
              <a:rPr lang="ko-KR" altLang="en-US" dirty="0">
                <a:latin typeface="Calibri" panose="020F0502020204030204" pitchFamily="34" charset="0"/>
              </a:rPr>
              <a:t>하는 </a:t>
            </a:r>
            <a:r>
              <a:rPr lang="en-US" altLang="ko-KR" dirty="0">
                <a:latin typeface="Calibri" panose="020F0502020204030204" pitchFamily="34" charset="0"/>
              </a:rPr>
              <a:t>enzyme</a:t>
            </a:r>
          </a:p>
          <a:p>
            <a:pPr marL="228600" indent="-228600">
              <a:buAutoNum type="arabicPeriod"/>
            </a:pPr>
            <a:r>
              <a:rPr lang="ko-KR" altLang="en-US" dirty="0">
                <a:latin typeface="Calibri" panose="020F0502020204030204" pitchFamily="34" charset="0"/>
              </a:rPr>
              <a:t>기질 단백질에 있는 특정 </a:t>
            </a:r>
            <a:r>
              <a:rPr lang="en-US" altLang="ko-KR" b="1" i="1" dirty="0">
                <a:latin typeface="Calibri" panose="020F0502020204030204" pitchFamily="34" charset="0"/>
              </a:rPr>
              <a:t>tyrosine</a:t>
            </a:r>
            <a:r>
              <a:rPr lang="en-US" altLang="ko-KR" b="1" dirty="0">
                <a:latin typeface="Calibri" panose="020F0502020204030204" pitchFamily="34" charset="0"/>
              </a:rPr>
              <a:t>(aa </a:t>
            </a:r>
            <a:r>
              <a:rPr lang="ko-KR" altLang="en-US" b="1" dirty="0">
                <a:latin typeface="Calibri" panose="020F0502020204030204" pitchFamily="34" charset="0"/>
              </a:rPr>
              <a:t>중 하나</a:t>
            </a:r>
            <a:r>
              <a:rPr lang="en-US" altLang="ko-KR" b="1" dirty="0">
                <a:latin typeface="Calibri" panose="020F0502020204030204" pitchFamily="34" charset="0"/>
              </a:rPr>
              <a:t>) residue</a:t>
            </a:r>
            <a:r>
              <a:rPr lang="ko-KR" altLang="en-US" dirty="0">
                <a:latin typeface="Calibri" panose="020F0502020204030204" pitchFamily="34" charset="0"/>
              </a:rPr>
              <a:t>에 </a:t>
            </a:r>
            <a:r>
              <a:rPr lang="en-US" altLang="ko-KR" dirty="0">
                <a:latin typeface="Calibri" panose="020F0502020204030204" pitchFamily="34" charset="0"/>
              </a:rPr>
              <a:t>phosphate group </a:t>
            </a:r>
            <a:r>
              <a:rPr lang="ko-KR" altLang="en-US" dirty="0">
                <a:latin typeface="Calibri" panose="020F0502020204030204" pitchFamily="34" charset="0"/>
              </a:rPr>
              <a:t>추가</a:t>
            </a:r>
            <a:endParaRPr lang="en-US" altLang="ko-KR" dirty="0">
              <a:latin typeface="Calibri" panose="020F0502020204030204" pitchFamily="34" charset="0"/>
            </a:endParaRPr>
          </a:p>
          <a:p>
            <a:pPr marL="228600" indent="-228600">
              <a:buAutoNum type="arabicPeriod"/>
            </a:pPr>
            <a:r>
              <a:rPr lang="ko-KR" altLang="en-US" dirty="0">
                <a:latin typeface="Calibri" panose="020F0502020204030204" pitchFamily="34" charset="0"/>
              </a:rPr>
              <a:t>기질 단백질에 있는 특정 </a:t>
            </a:r>
            <a:r>
              <a:rPr lang="en-US" altLang="ko-KR" b="1" i="1" dirty="0">
                <a:latin typeface="Calibri" panose="020F0502020204030204" pitchFamily="34" charset="0"/>
              </a:rPr>
              <a:t>serine</a:t>
            </a:r>
            <a:r>
              <a:rPr lang="en-US" altLang="ko-KR" b="1" dirty="0">
                <a:latin typeface="Calibri" panose="020F0502020204030204" pitchFamily="34" charset="0"/>
              </a:rPr>
              <a:t> || </a:t>
            </a:r>
            <a:r>
              <a:rPr lang="en-US" altLang="ko-KR" b="1" i="1" dirty="0">
                <a:latin typeface="Calibri" panose="020F0502020204030204" pitchFamily="34" charset="0"/>
              </a:rPr>
              <a:t>threonine</a:t>
            </a:r>
            <a:r>
              <a:rPr lang="en-US" altLang="ko-KR" b="1" dirty="0">
                <a:latin typeface="Calibri" panose="020F0502020204030204" pitchFamily="34" charset="0"/>
              </a:rPr>
              <a:t> residue</a:t>
            </a:r>
            <a:r>
              <a:rPr lang="ko-KR" altLang="en-US" dirty="0">
                <a:latin typeface="Calibri" panose="020F0502020204030204" pitchFamily="34" charset="0"/>
              </a:rPr>
              <a:t>에 </a:t>
            </a:r>
            <a:r>
              <a:rPr lang="en-US" altLang="ko-KR" dirty="0">
                <a:latin typeface="Calibri" panose="020F0502020204030204" pitchFamily="34" charset="0"/>
              </a:rPr>
              <a:t>phosphate group </a:t>
            </a:r>
            <a:r>
              <a:rPr lang="ko-KR" altLang="en-US" dirty="0">
                <a:latin typeface="Calibri" panose="020F0502020204030204" pitchFamily="34" charset="0"/>
              </a:rPr>
              <a:t>추가</a:t>
            </a:r>
            <a:endParaRPr lang="en-US" altLang="en-US" dirty="0">
              <a:latin typeface="Calibri" panose="020F0502020204030204" pitchFamily="34" charset="0"/>
            </a:endParaRPr>
          </a:p>
          <a:p>
            <a:endParaRPr lang="en-US" altLang="en-US" dirty="0">
              <a:latin typeface="Calibri" panose="020F0502020204030204" pitchFamily="34" charset="0"/>
            </a:endParaRPr>
          </a:p>
          <a:p>
            <a:endParaRPr lang="en-US" altLang="en-US" dirty="0">
              <a:latin typeface="Calibri" panose="020F0502020204030204" pitchFamily="34" charset="0"/>
            </a:endParaRPr>
          </a:p>
          <a:p>
            <a:r>
              <a:rPr lang="en-US" altLang="en-US" dirty="0">
                <a:latin typeface="Calibri" panose="020F0502020204030204" pitchFamily="34" charset="0"/>
              </a:rPr>
              <a:t>Histone</a:t>
            </a:r>
            <a:r>
              <a:rPr lang="ko-KR" altLang="en-US" dirty="0">
                <a:latin typeface="Calibri" panose="020F0502020204030204" pitchFamily="34" charset="0"/>
              </a:rPr>
              <a:t> 단백질 </a:t>
            </a:r>
            <a:r>
              <a:rPr lang="en-US" altLang="ko-KR" dirty="0">
                <a:latin typeface="Calibri" panose="020F0502020204030204" pitchFamily="34" charset="0"/>
              </a:rPr>
              <a:t>: basic protein (</a:t>
            </a:r>
            <a:r>
              <a:rPr lang="ko-KR" altLang="en-US" dirty="0">
                <a:latin typeface="Calibri" panose="020F0502020204030204" pitchFamily="34" charset="0"/>
              </a:rPr>
              <a:t>평소 </a:t>
            </a:r>
            <a:r>
              <a:rPr lang="en-US" altLang="ko-KR" dirty="0">
                <a:latin typeface="Calibri" panose="020F0502020204030204" pitchFamily="34" charset="0"/>
              </a:rPr>
              <a:t>pH7</a:t>
            </a:r>
            <a:r>
              <a:rPr lang="ko-KR" altLang="en-US" dirty="0">
                <a:latin typeface="Calibri" panose="020F0502020204030204" pitchFamily="34" charset="0"/>
              </a:rPr>
              <a:t>에서 </a:t>
            </a:r>
            <a:r>
              <a:rPr lang="en-US" altLang="ko-KR" dirty="0">
                <a:latin typeface="Calibri" panose="020F0502020204030204" pitchFamily="34" charset="0"/>
              </a:rPr>
              <a:t>+ charge </a:t>
            </a:r>
            <a:r>
              <a:rPr lang="ko-KR" altLang="en-US" dirty="0">
                <a:latin typeface="Calibri" panose="020F0502020204030204" pitchFamily="34" charset="0"/>
              </a:rPr>
              <a:t>를 갖는 </a:t>
            </a:r>
            <a:r>
              <a:rPr lang="en-US" altLang="ko-KR" dirty="0">
                <a:latin typeface="Calibri" panose="020F0502020204030204" pitchFamily="34" charset="0"/>
              </a:rPr>
              <a:t>protein)</a:t>
            </a:r>
          </a:p>
          <a:p>
            <a:endParaRPr lang="en-US" altLang="en-US" dirty="0">
              <a:latin typeface="Calibri" panose="020F0502020204030204" pitchFamily="34" charset="0"/>
            </a:endParaRPr>
          </a:p>
          <a:p>
            <a:r>
              <a:rPr lang="en-US" altLang="en-US" dirty="0">
                <a:latin typeface="Calibri" panose="020F0502020204030204" pitchFamily="34" charset="0"/>
              </a:rPr>
              <a:t>DNA: </a:t>
            </a:r>
            <a:r>
              <a:rPr lang="ko-KR" altLang="en-US" dirty="0">
                <a:latin typeface="Calibri" panose="020F0502020204030204" pitchFamily="34" charset="0"/>
              </a:rPr>
              <a:t>평소 </a:t>
            </a:r>
            <a:r>
              <a:rPr lang="en-US" altLang="ko-KR" dirty="0">
                <a:latin typeface="Calibri" panose="020F0502020204030204" pitchFamily="34" charset="0"/>
              </a:rPr>
              <a:t>pH7 </a:t>
            </a:r>
            <a:r>
              <a:rPr lang="ko-KR" altLang="en-US" dirty="0">
                <a:latin typeface="Calibri" panose="020F0502020204030204" pitchFamily="34" charset="0"/>
              </a:rPr>
              <a:t>환경에서 </a:t>
            </a:r>
            <a:r>
              <a:rPr lang="en-US" altLang="ko-KR" dirty="0">
                <a:latin typeface="Calibri" panose="020F0502020204030204" pitchFamily="34" charset="0"/>
              </a:rPr>
              <a:t>– charge</a:t>
            </a:r>
            <a:r>
              <a:rPr lang="ko-KR" altLang="en-US" dirty="0">
                <a:latin typeface="Calibri" panose="020F0502020204030204" pitchFamily="34" charset="0"/>
              </a:rPr>
              <a:t>를 갖는 </a:t>
            </a:r>
            <a:r>
              <a:rPr lang="en-US" altLang="ko-KR" dirty="0">
                <a:latin typeface="Calibri" panose="020F0502020204030204" pitchFamily="34" charset="0"/>
              </a:rPr>
              <a:t>molecule</a:t>
            </a:r>
          </a:p>
          <a:p>
            <a:endParaRPr lang="en-US" altLang="en-US" dirty="0">
              <a:latin typeface="Calibri" panose="020F0502020204030204" pitchFamily="34" charset="0"/>
            </a:endParaRPr>
          </a:p>
          <a:p>
            <a:r>
              <a:rPr lang="en-US" altLang="en-US" dirty="0">
                <a:latin typeface="Calibri" panose="020F0502020204030204" pitchFamily="34" charset="0"/>
              </a:rPr>
              <a:t>But </a:t>
            </a:r>
            <a:r>
              <a:rPr lang="ko-KR" altLang="en-US" dirty="0">
                <a:latin typeface="Calibri" panose="020F0502020204030204" pitchFamily="34" charset="0"/>
              </a:rPr>
              <a:t>둘이 떨어져야 하는 경우가 있어야함 </a:t>
            </a:r>
            <a:r>
              <a:rPr lang="en-US" altLang="ko-KR" dirty="0">
                <a:latin typeface="Calibri" panose="020F0502020204030204" pitchFamily="34" charset="0"/>
              </a:rPr>
              <a:t>-&gt; </a:t>
            </a:r>
            <a:r>
              <a:rPr lang="ko-KR" altLang="en-US" dirty="0">
                <a:latin typeface="Calibri" panose="020F0502020204030204" pitchFamily="34" charset="0"/>
              </a:rPr>
              <a:t>그래야 적절한 </a:t>
            </a:r>
            <a:r>
              <a:rPr lang="en-US" altLang="ko-KR" dirty="0">
                <a:latin typeface="Calibri" panose="020F0502020204030204" pitchFamily="34" charset="0"/>
              </a:rPr>
              <a:t>enzyme</a:t>
            </a:r>
            <a:r>
              <a:rPr lang="ko-KR" altLang="en-US" dirty="0">
                <a:latin typeface="Calibri" panose="020F0502020204030204" pitchFamily="34" charset="0"/>
              </a:rPr>
              <a:t> 이</a:t>
            </a:r>
            <a:r>
              <a:rPr lang="en-US" altLang="ko-KR" dirty="0">
                <a:latin typeface="Calibri" panose="020F0502020204030204" pitchFamily="34" charset="0"/>
              </a:rPr>
              <a:t> DNA</a:t>
            </a:r>
            <a:r>
              <a:rPr lang="ko-KR" altLang="en-US" dirty="0">
                <a:latin typeface="Calibri" panose="020F0502020204030204" pitchFamily="34" charset="0"/>
              </a:rPr>
              <a:t>와 </a:t>
            </a:r>
            <a:r>
              <a:rPr lang="en-US" altLang="ko-KR" dirty="0">
                <a:latin typeface="Calibri" panose="020F0502020204030204" pitchFamily="34" charset="0"/>
              </a:rPr>
              <a:t>Interaction </a:t>
            </a:r>
            <a:r>
              <a:rPr lang="ko-KR" altLang="en-US" dirty="0">
                <a:latin typeface="Calibri" panose="020F0502020204030204" pitchFamily="34" charset="0"/>
              </a:rPr>
              <a:t>가능</a:t>
            </a:r>
            <a:endParaRPr lang="en-US" altLang="ko-KR" dirty="0">
              <a:latin typeface="Calibri" panose="020F0502020204030204" pitchFamily="34" charset="0"/>
            </a:endParaRPr>
          </a:p>
          <a:p>
            <a:r>
              <a:rPr lang="en-US" altLang="ko-KR" dirty="0">
                <a:hlinkClick r:id="rId3"/>
              </a:rPr>
              <a:t>https://en.wikipedia.org/wiki/Histone_acetylation_and_deacetylation</a:t>
            </a:r>
            <a:endParaRPr lang="en-US" altLang="ko-KR"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ko-KR" dirty="0">
              <a:latin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ko-KR" dirty="0">
              <a:latin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ko-KR" altLang="en-US" dirty="0">
                <a:latin typeface="Calibri" panose="020F0502020204030204" pitchFamily="34" charset="0"/>
              </a:rPr>
              <a:t>★★★★★</a:t>
            </a:r>
            <a:r>
              <a:rPr lang="en-US" altLang="ko-KR" dirty="0">
                <a:latin typeface="Calibri" panose="020F0502020204030204" pitchFamily="34" charset="0"/>
              </a:rPr>
              <a:t>histone</a:t>
            </a:r>
            <a:r>
              <a:rPr lang="ko-KR" altLang="en-US" dirty="0">
                <a:latin typeface="Calibri" panose="020F0502020204030204" pitchFamily="34" charset="0"/>
              </a:rPr>
              <a:t> </a:t>
            </a:r>
            <a:r>
              <a:rPr lang="en-US" altLang="ko-KR" dirty="0">
                <a:latin typeface="Calibri" panose="020F0502020204030204" pitchFamily="34" charset="0"/>
              </a:rPr>
              <a:t>acetylation and deacetylation</a:t>
            </a:r>
            <a:r>
              <a:rPr lang="ko-KR" altLang="en-US" dirty="0">
                <a:latin typeface="Calibri" panose="020F0502020204030204" pitchFamily="34" charset="0"/>
              </a:rPr>
              <a:t>★★★★★</a:t>
            </a:r>
            <a:endParaRPr lang="en-US" altLang="ko-KR" dirty="0">
              <a:latin typeface="Calibri" panose="020F0502020204030204" pitchFamily="34" charset="0"/>
            </a:endParaRPr>
          </a:p>
          <a:p>
            <a:endParaRPr lang="en-US" altLang="ko-KR" dirty="0">
              <a:latin typeface="Calibri" panose="020F0502020204030204" pitchFamily="34" charset="0"/>
            </a:endParaRPr>
          </a:p>
          <a:p>
            <a:r>
              <a:rPr lang="en-US" altLang="ko-KR" dirty="0">
                <a:latin typeface="Calibri" panose="020F0502020204030204" pitchFamily="34" charset="0"/>
              </a:rPr>
              <a:t>---</a:t>
            </a:r>
            <a:r>
              <a:rPr lang="en-US" altLang="en-US" dirty="0">
                <a:latin typeface="Calibri" panose="020F0502020204030204" pitchFamily="34" charset="0"/>
              </a:rPr>
              <a:t>How?</a:t>
            </a:r>
            <a:r>
              <a:rPr lang="en-US" altLang="ko-KR" dirty="0">
                <a:latin typeface="Calibri" panose="020F0502020204030204" pitchFamily="34" charset="0"/>
              </a:rPr>
              <a:t>---</a:t>
            </a:r>
          </a:p>
          <a:p>
            <a:r>
              <a:rPr lang="en-US" altLang="ko-KR" dirty="0">
                <a:latin typeface="Calibri" panose="020F0502020204030204" pitchFamily="34" charset="0"/>
              </a:rPr>
              <a:t>Histone</a:t>
            </a:r>
            <a:r>
              <a:rPr lang="ko-KR" altLang="en-US" dirty="0">
                <a:latin typeface="Calibri" panose="020F0502020204030204" pitchFamily="34" charset="0"/>
              </a:rPr>
              <a:t> </a:t>
            </a:r>
            <a:r>
              <a:rPr lang="en-US" altLang="ko-KR" dirty="0">
                <a:latin typeface="Calibri" panose="020F0502020204030204" pitchFamily="34" charset="0"/>
              </a:rPr>
              <a:t>( </a:t>
            </a:r>
            <a:r>
              <a:rPr lang="ko-KR" altLang="en-US" dirty="0" err="1">
                <a:latin typeface="Calibri" panose="020F0502020204030204" pitchFamily="34" charset="0"/>
              </a:rPr>
              <a:t>라이신</a:t>
            </a:r>
            <a:r>
              <a:rPr lang="en-US" altLang="ko-KR" dirty="0">
                <a:latin typeface="Calibri" panose="020F0502020204030204" pitchFamily="34" charset="0"/>
              </a:rPr>
              <a:t>,</a:t>
            </a:r>
            <a:r>
              <a:rPr lang="ko-KR" altLang="en-US" dirty="0">
                <a:latin typeface="Calibri" panose="020F0502020204030204" pitchFamily="34" charset="0"/>
              </a:rPr>
              <a:t> </a:t>
            </a:r>
            <a:r>
              <a:rPr lang="ko-KR" altLang="en-US" dirty="0" err="1">
                <a:latin typeface="Calibri" panose="020F0502020204030204" pitchFamily="34" charset="0"/>
              </a:rPr>
              <a:t>아르지닌이</a:t>
            </a:r>
            <a:r>
              <a:rPr lang="ko-KR" altLang="en-US" dirty="0">
                <a:latin typeface="Calibri" panose="020F0502020204030204" pitchFamily="34" charset="0"/>
              </a:rPr>
              <a:t> 가진 </a:t>
            </a:r>
            <a:r>
              <a:rPr lang="en-US" altLang="ko-KR" dirty="0">
                <a:latin typeface="Calibri" panose="020F0502020204030204" pitchFamily="34" charset="0"/>
              </a:rPr>
              <a:t>R</a:t>
            </a:r>
            <a:r>
              <a:rPr lang="ko-KR" altLang="en-US" dirty="0">
                <a:latin typeface="Calibri" panose="020F0502020204030204" pitchFamily="34" charset="0"/>
              </a:rPr>
              <a:t>기의 </a:t>
            </a:r>
            <a:r>
              <a:rPr lang="en-US" altLang="ko-KR" dirty="0">
                <a:latin typeface="Calibri" panose="020F0502020204030204" pitchFamily="34" charset="0"/>
              </a:rPr>
              <a:t>positive charge</a:t>
            </a:r>
            <a:r>
              <a:rPr lang="ko-KR" altLang="en-US" dirty="0">
                <a:latin typeface="Calibri" panose="020F0502020204030204" pitchFamily="34" charset="0"/>
              </a:rPr>
              <a:t> 때문에 </a:t>
            </a:r>
            <a:r>
              <a:rPr lang="en-US" altLang="ko-KR" dirty="0">
                <a:latin typeface="Calibri" panose="020F0502020204030204" pitchFamily="34" charset="0"/>
              </a:rPr>
              <a:t>histone</a:t>
            </a:r>
            <a:r>
              <a:rPr lang="ko-KR" altLang="en-US" dirty="0">
                <a:latin typeface="Calibri" panose="020F0502020204030204" pitchFamily="34" charset="0"/>
              </a:rPr>
              <a:t>이 </a:t>
            </a:r>
            <a:r>
              <a:rPr lang="en-US" altLang="ko-KR" dirty="0">
                <a:latin typeface="Calibri" panose="020F0502020204030204" pitchFamily="34" charset="0"/>
              </a:rPr>
              <a:t>+charge</a:t>
            </a:r>
            <a:r>
              <a:rPr lang="ko-KR" altLang="en-US" dirty="0">
                <a:latin typeface="Calibri" panose="020F0502020204030204" pitchFamily="34" charset="0"/>
              </a:rPr>
              <a:t>를 가지고 있었지 이게 없어져야 함</a:t>
            </a:r>
            <a:r>
              <a:rPr lang="en-US" altLang="ko-KR" dirty="0">
                <a:latin typeface="Calibri" panose="020F0502020204030204" pitchFamily="34" charset="0"/>
              </a:rPr>
              <a:t>.)</a:t>
            </a:r>
          </a:p>
          <a:p>
            <a:r>
              <a:rPr lang="en-US" altLang="en-US" dirty="0">
                <a:latin typeface="Calibri" panose="020F0502020204030204" pitchFamily="34" charset="0"/>
              </a:rPr>
              <a:t>…Acetylation</a:t>
            </a:r>
            <a:r>
              <a:rPr lang="ko-KR" altLang="en-US" dirty="0">
                <a:latin typeface="Calibri" panose="020F0502020204030204" pitchFamily="34" charset="0"/>
              </a:rPr>
              <a:t>이 중요한 역할을 한다 </a:t>
            </a:r>
            <a:r>
              <a:rPr lang="en-US" altLang="ko-KR" dirty="0">
                <a:latin typeface="Calibri" panose="020F0502020204030204" pitchFamily="34" charset="0"/>
              </a:rPr>
              <a:t>(Lysine</a:t>
            </a:r>
            <a:r>
              <a:rPr lang="ko-KR" altLang="en-US" dirty="0">
                <a:latin typeface="Calibri" panose="020F0502020204030204" pitchFamily="34" charset="0"/>
              </a:rPr>
              <a:t>에 </a:t>
            </a:r>
            <a:r>
              <a:rPr lang="en-US" altLang="ko-KR" dirty="0">
                <a:latin typeface="Calibri" panose="020F0502020204030204" pitchFamily="34" charset="0"/>
              </a:rPr>
              <a:t>acetyl group</a:t>
            </a:r>
            <a:r>
              <a:rPr lang="ko-KR" altLang="en-US" dirty="0">
                <a:latin typeface="Calibri" panose="020F0502020204030204" pitchFamily="34" charset="0"/>
              </a:rPr>
              <a:t>이 붙으면 </a:t>
            </a:r>
            <a:r>
              <a:rPr lang="en-US" altLang="ko-KR" dirty="0">
                <a:latin typeface="Calibri" panose="020F0502020204030204" pitchFamily="34" charset="0"/>
              </a:rPr>
              <a:t>neutralization </a:t>
            </a:r>
            <a:r>
              <a:rPr lang="ko-KR" altLang="en-US" dirty="0">
                <a:latin typeface="Calibri" panose="020F0502020204030204" pitchFamily="34" charset="0"/>
              </a:rPr>
              <a:t>된다</a:t>
            </a:r>
            <a:r>
              <a:rPr lang="en-US" altLang="ko-KR" dirty="0">
                <a:latin typeface="Calibri" panose="020F0502020204030204" pitchFamily="34" charset="0"/>
              </a:rPr>
              <a:t>.)</a:t>
            </a:r>
          </a:p>
          <a:p>
            <a:r>
              <a:rPr lang="en-US" altLang="en-US" dirty="0">
                <a:latin typeface="Calibri" panose="020F0502020204030204" pitchFamily="34" charset="0"/>
              </a:rPr>
              <a:t>Acetic acid </a:t>
            </a:r>
            <a:r>
              <a:rPr lang="ko-KR" altLang="en-US" dirty="0">
                <a:latin typeface="Calibri" panose="020F0502020204030204" pitchFamily="34" charset="0"/>
              </a:rPr>
              <a:t>의 </a:t>
            </a:r>
            <a:r>
              <a:rPr lang="en-US" altLang="ko-KR" dirty="0">
                <a:latin typeface="Calibri" panose="020F0502020204030204" pitchFamily="34" charset="0"/>
              </a:rPr>
              <a:t>carboxylic group </a:t>
            </a:r>
            <a:r>
              <a:rPr lang="ko-KR" altLang="en-US" dirty="0">
                <a:latin typeface="Calibri" panose="020F0502020204030204" pitchFamily="34" charset="0"/>
              </a:rPr>
              <a:t>과 </a:t>
            </a:r>
            <a:r>
              <a:rPr lang="en-US" altLang="ko-KR" dirty="0">
                <a:latin typeface="Calibri" panose="020F0502020204030204" pitchFamily="34" charset="0"/>
              </a:rPr>
              <a:t>lysine</a:t>
            </a:r>
            <a:r>
              <a:rPr lang="ko-KR" altLang="en-US" dirty="0">
                <a:latin typeface="Calibri" panose="020F0502020204030204" pitchFamily="34" charset="0"/>
              </a:rPr>
              <a:t>의 </a:t>
            </a:r>
            <a:r>
              <a:rPr lang="en-US" altLang="ko-KR" dirty="0">
                <a:latin typeface="Calibri" panose="020F0502020204030204" pitchFamily="34" charset="0"/>
              </a:rPr>
              <a:t>amine group</a:t>
            </a:r>
            <a:r>
              <a:rPr lang="ko-KR" altLang="en-US" dirty="0">
                <a:latin typeface="Calibri" panose="020F0502020204030204" pitchFamily="34" charset="0"/>
              </a:rPr>
              <a:t>이 탈수 </a:t>
            </a:r>
            <a:r>
              <a:rPr lang="ko-KR" altLang="en-US" dirty="0" err="1">
                <a:latin typeface="Calibri" panose="020F0502020204030204" pitchFamily="34" charset="0"/>
              </a:rPr>
              <a:t>축합반응</a:t>
            </a:r>
            <a:r>
              <a:rPr lang="ko-KR" altLang="en-US" dirty="0">
                <a:latin typeface="Calibri" panose="020F0502020204030204" pitchFamily="34" charset="0"/>
              </a:rPr>
              <a:t> </a:t>
            </a:r>
            <a:r>
              <a:rPr lang="en-US" altLang="ko-KR" dirty="0">
                <a:latin typeface="Calibri" panose="020F0502020204030204" pitchFamily="34" charset="0"/>
              </a:rPr>
              <a:t>-&gt; amide </a:t>
            </a:r>
            <a:r>
              <a:rPr lang="ko-KR" altLang="en-US" dirty="0">
                <a:latin typeface="Calibri" panose="020F0502020204030204" pitchFamily="34" charset="0"/>
              </a:rPr>
              <a:t>가 형성되면서 </a:t>
            </a:r>
            <a:r>
              <a:rPr lang="en-US" altLang="ko-KR" dirty="0">
                <a:latin typeface="Calibri" panose="020F0502020204030204" pitchFamily="34" charset="0"/>
              </a:rPr>
              <a:t>histone </a:t>
            </a:r>
            <a:r>
              <a:rPr lang="ko-KR" altLang="en-US" dirty="0">
                <a:latin typeface="Calibri" panose="020F0502020204030204" pitchFamily="34" charset="0"/>
              </a:rPr>
              <a:t>단백질의 </a:t>
            </a:r>
            <a:r>
              <a:rPr lang="en-US" altLang="ko-KR" dirty="0">
                <a:latin typeface="Calibri" panose="020F0502020204030204" pitchFamily="34" charset="0"/>
              </a:rPr>
              <a:t>lysine</a:t>
            </a:r>
            <a:r>
              <a:rPr lang="ko-KR" altLang="en-US" dirty="0">
                <a:latin typeface="Calibri" panose="020F0502020204030204" pitchFamily="34" charset="0"/>
              </a:rPr>
              <a:t>의 </a:t>
            </a:r>
            <a:r>
              <a:rPr lang="en-US" altLang="ko-KR" dirty="0">
                <a:latin typeface="Calibri" panose="020F0502020204030204" pitchFamily="34" charset="0"/>
              </a:rPr>
              <a:t>amine group</a:t>
            </a:r>
            <a:r>
              <a:rPr lang="ko-KR" altLang="en-US" dirty="0">
                <a:latin typeface="Calibri" panose="020F0502020204030204" pitchFamily="34" charset="0"/>
              </a:rPr>
              <a:t>에 있던 </a:t>
            </a:r>
            <a:r>
              <a:rPr lang="en-US" altLang="ko-KR" dirty="0">
                <a:latin typeface="Calibri" panose="020F0502020204030204" pitchFamily="34" charset="0"/>
              </a:rPr>
              <a:t>nh3+ +charge</a:t>
            </a:r>
            <a:r>
              <a:rPr lang="ko-KR" altLang="en-US" dirty="0">
                <a:latin typeface="Calibri" panose="020F0502020204030204" pitchFamily="34" charset="0"/>
              </a:rPr>
              <a:t>가 없어지지</a:t>
            </a:r>
            <a:r>
              <a:rPr lang="en-US" altLang="ko-KR" dirty="0">
                <a:latin typeface="Calibri" panose="020F0502020204030204" pitchFamily="34" charset="0"/>
              </a:rPr>
              <a:t>.</a:t>
            </a:r>
          </a:p>
          <a:p>
            <a:r>
              <a:rPr lang="en-US" altLang="ko-KR" dirty="0">
                <a:latin typeface="Calibri" panose="020F0502020204030204" pitchFamily="34" charset="0"/>
              </a:rPr>
              <a:t>By</a:t>
            </a:r>
            <a:r>
              <a:rPr lang="ko-KR" altLang="en-US" dirty="0">
                <a:latin typeface="Calibri" panose="020F0502020204030204" pitchFamily="34" charset="0"/>
              </a:rPr>
              <a:t> </a:t>
            </a:r>
            <a:r>
              <a:rPr lang="en-US" altLang="ko-KR" dirty="0">
                <a:latin typeface="Calibri" panose="020F0502020204030204" pitchFamily="34" charset="0"/>
              </a:rPr>
              <a:t>Histone</a:t>
            </a:r>
            <a:r>
              <a:rPr lang="ko-KR" altLang="en-US" dirty="0">
                <a:latin typeface="Calibri" panose="020F0502020204030204" pitchFamily="34" charset="0"/>
              </a:rPr>
              <a:t> </a:t>
            </a:r>
            <a:r>
              <a:rPr lang="en-US" altLang="ko-KR" dirty="0">
                <a:latin typeface="Calibri" panose="020F0502020204030204" pitchFamily="34" charset="0"/>
              </a:rPr>
              <a:t>acetylase (HAT)</a:t>
            </a:r>
          </a:p>
          <a:p>
            <a:endParaRPr lang="en-US" altLang="ko-KR" dirty="0">
              <a:latin typeface="Calibri" panose="020F0502020204030204" pitchFamily="34" charset="0"/>
            </a:endParaRPr>
          </a:p>
          <a:p>
            <a:r>
              <a:rPr lang="ko-KR" altLang="en-US" dirty="0">
                <a:latin typeface="Calibri" panose="020F0502020204030204" pitchFamily="34" charset="0"/>
              </a:rPr>
              <a:t>반대 반응</a:t>
            </a:r>
            <a:endParaRPr lang="en-US" altLang="ko-KR" dirty="0">
              <a:latin typeface="Calibri" panose="020F0502020204030204" pitchFamily="34" charset="0"/>
            </a:endParaRPr>
          </a:p>
          <a:p>
            <a:r>
              <a:rPr lang="en-US" altLang="ko-KR" dirty="0">
                <a:latin typeface="Calibri" panose="020F0502020204030204" pitchFamily="34" charset="0"/>
              </a:rPr>
              <a:t>Histone deacetylation </a:t>
            </a:r>
          </a:p>
          <a:p>
            <a:r>
              <a:rPr lang="en-US" altLang="ko-KR" dirty="0">
                <a:latin typeface="Calibri" panose="020F0502020204030204" pitchFamily="34" charset="0"/>
              </a:rPr>
              <a:t>By Histone deacetylase (HDAC)</a:t>
            </a:r>
          </a:p>
          <a:p>
            <a:r>
              <a:rPr lang="en-US" altLang="en-US" dirty="0">
                <a:latin typeface="Calibri" panose="020F0502020204030204" pitchFamily="34" charset="0"/>
              </a:rPr>
              <a:t>-----</a:t>
            </a:r>
          </a:p>
          <a:p>
            <a:endParaRPr lang="en-US" altLang="en-US" dirty="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6E5418B4-28C9-4C38-A0D6-0B716D8A84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233158D-B909-4F32-B5FF-5561BFF1BB30}" type="slidenum">
              <a:rPr lang="en-US" altLang="en-US">
                <a:latin typeface="Arial" panose="020B0604020202020204" pitchFamily="34" charset="0"/>
              </a:rPr>
              <a:pPr>
                <a:spcBef>
                  <a:spcPct val="0"/>
                </a:spcBef>
              </a:pPr>
              <a:t>14</a:t>
            </a:fld>
            <a:endParaRPr lang="en-US" altLang="en-US">
              <a:latin typeface="Arial" panose="020B0604020202020204" pitchFamily="34" charset="0"/>
            </a:endParaRPr>
          </a:p>
        </p:txBody>
      </p:sp>
      <p:sp>
        <p:nvSpPr>
          <p:cNvPr id="130051" name="Rectangle 2">
            <a:extLst>
              <a:ext uri="{FF2B5EF4-FFF2-40B4-BE49-F238E27FC236}">
                <a16:creationId xmlns:a16="http://schemas.microsoft.com/office/drawing/2014/main" id="{AD1A317F-60D3-43C7-B8AA-14606554C2D8}"/>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307EC7EA-76FE-4DB1-A218-305E1A92A0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3.30 </a:t>
            </a:r>
          </a:p>
          <a:p>
            <a:r>
              <a:rPr lang="en-US" altLang="en-US" b="1" dirty="0">
                <a:latin typeface="Calibri" panose="020F0502020204030204" pitchFamily="34" charset="0"/>
              </a:rPr>
              <a:t>Feedback inhibition. </a:t>
            </a:r>
            <a:r>
              <a:rPr lang="en-US" altLang="en-US" dirty="0">
                <a:latin typeface="Calibri" panose="020F0502020204030204" pitchFamily="34" charset="0"/>
              </a:rPr>
              <a:t>The flow of metabolites through a metabolic pathway stops when the first enzyme of the pathway (enzyme BC) is inhibited by the end product of that pathway (compound E), which binds to an allosteric site on the enzyme. Feedback inhibition prevents a cell from wasting resources by continuing to produce compounds that are no longer required.</a:t>
            </a:r>
          </a:p>
          <a:p>
            <a:endParaRPr lang="en-US" altLang="en-US" dirty="0">
              <a:latin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ko-KR" altLang="en-US" dirty="0">
                <a:latin typeface="Calibri" panose="020F0502020204030204" pitchFamily="34" charset="0"/>
              </a:rPr>
              <a:t>★★★★★</a:t>
            </a:r>
            <a:r>
              <a:rPr lang="en-US" altLang="ko-KR" dirty="0">
                <a:latin typeface="Calibri" panose="020F0502020204030204" pitchFamily="34" charset="0"/>
              </a:rPr>
              <a:t>ubiquitination</a:t>
            </a:r>
            <a:r>
              <a:rPr lang="ko-KR" altLang="en-US" dirty="0">
                <a:latin typeface="Calibri" panose="020F0502020204030204" pitchFamily="34" charset="0"/>
              </a:rPr>
              <a:t>★★★★★</a:t>
            </a:r>
            <a:endParaRPr lang="en-US" altLang="ko-KR" dirty="0">
              <a:latin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ko-KR" dirty="0">
              <a:latin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ko-KR" dirty="0">
                <a:latin typeface="Calibri" panose="020F0502020204030204" pitchFamily="34" charset="0"/>
              </a:rPr>
              <a:t>Ubiquitin: </a:t>
            </a:r>
            <a:r>
              <a:rPr lang="ko-KR" altLang="en-US" dirty="0">
                <a:latin typeface="Calibri" panose="020F0502020204030204" pitchFamily="34" charset="0"/>
              </a:rPr>
              <a:t>다른 단백질에 결합해 단백질의 분해를 촉진하는 단백질 </a:t>
            </a:r>
            <a:r>
              <a:rPr lang="en-US" altLang="ko-KR" dirty="0">
                <a:latin typeface="Calibri" panose="020F0502020204030204" pitchFamily="34" charset="0"/>
              </a:rPr>
              <a:t>(76</a:t>
            </a:r>
            <a:r>
              <a:rPr lang="ko-KR" altLang="en-US" dirty="0">
                <a:latin typeface="Calibri" panose="020F0502020204030204" pitchFamily="34" charset="0"/>
              </a:rPr>
              <a:t>개 아미노산으로 이뤄진 작은 단백질</a:t>
            </a:r>
            <a:r>
              <a:rPr lang="en-US" altLang="ko-KR" dirty="0">
                <a:latin typeface="Calibri" panose="020F050202020403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ko-KR" altLang="en-US" dirty="0">
                <a:latin typeface="Calibri" panose="020F0502020204030204" pitchFamily="34" charset="0"/>
              </a:rPr>
              <a:t>아미노산 </a:t>
            </a:r>
            <a:r>
              <a:rPr lang="en-US" altLang="ko-KR" dirty="0">
                <a:latin typeface="Calibri" panose="020F0502020204030204" pitchFamily="34" charset="0"/>
              </a:rPr>
              <a:t>1</a:t>
            </a:r>
            <a:r>
              <a:rPr lang="ko-KR" altLang="en-US" dirty="0">
                <a:latin typeface="Calibri" panose="020F0502020204030204" pitchFamily="34" charset="0"/>
              </a:rPr>
              <a:t>개 분자량을 대충 </a:t>
            </a:r>
            <a:r>
              <a:rPr lang="en-US" altLang="en-US" dirty="0">
                <a:latin typeface="Calibri" panose="020F0502020204030204" pitchFamily="34" charset="0"/>
              </a:rPr>
              <a:t>110 ~ 120Da</a:t>
            </a:r>
            <a:r>
              <a:rPr lang="ko-KR" altLang="en-US" dirty="0">
                <a:latin typeface="Calibri" panose="020F0502020204030204" pitchFamily="34" charset="0"/>
              </a:rPr>
              <a:t>정도로 많이 본다 </a:t>
            </a:r>
            <a:r>
              <a:rPr lang="en-US" altLang="ko-KR" dirty="0">
                <a:latin typeface="Calibri" panose="020F0502020204030204" pitchFamily="34" charset="0"/>
              </a:rPr>
              <a:t>(76*120)</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ko-KR" altLang="en-US" dirty="0">
                <a:latin typeface="Calibri" panose="020F0502020204030204" pitchFamily="34" charset="0"/>
              </a:rPr>
              <a:t>이 </a:t>
            </a:r>
            <a:r>
              <a:rPr lang="en-US" altLang="ko-KR" dirty="0">
                <a:latin typeface="Calibri" panose="020F0502020204030204" pitchFamily="34" charset="0"/>
              </a:rPr>
              <a:t>Ubiquitin </a:t>
            </a:r>
            <a:r>
              <a:rPr lang="ko-KR" altLang="en-US" dirty="0">
                <a:latin typeface="Calibri" panose="020F0502020204030204" pitchFamily="34" charset="0"/>
              </a:rPr>
              <a:t>단백질은 다른 </a:t>
            </a:r>
            <a:r>
              <a:rPr lang="en-US" altLang="ko-KR" dirty="0">
                <a:latin typeface="Calibri" panose="020F0502020204030204" pitchFamily="34" charset="0"/>
              </a:rPr>
              <a:t>protein</a:t>
            </a:r>
            <a:r>
              <a:rPr lang="ko-KR" altLang="en-US" dirty="0">
                <a:latin typeface="Calibri" panose="020F0502020204030204" pitchFamily="34" charset="0"/>
              </a:rPr>
              <a:t>과 </a:t>
            </a:r>
            <a:r>
              <a:rPr lang="en-US" altLang="ko-KR" dirty="0">
                <a:latin typeface="Calibri" panose="020F0502020204030204" pitchFamily="34" charset="0"/>
              </a:rPr>
              <a:t>interaction </a:t>
            </a:r>
            <a:r>
              <a:rPr lang="ko-KR" altLang="en-US" dirty="0">
                <a:latin typeface="Calibri" panose="020F0502020204030204" pitchFamily="34" charset="0"/>
              </a:rPr>
              <a:t>하는데 비공유결합을 하는게 아니라 어떤 특정 </a:t>
            </a:r>
            <a:r>
              <a:rPr lang="en-US" altLang="ko-KR" dirty="0">
                <a:latin typeface="Calibri" panose="020F0502020204030204" pitchFamily="34" charset="0"/>
              </a:rPr>
              <a:t>site</a:t>
            </a:r>
            <a:r>
              <a:rPr lang="ko-KR" altLang="en-US" dirty="0">
                <a:latin typeface="Calibri" panose="020F0502020204030204" pitchFamily="34" charset="0"/>
              </a:rPr>
              <a:t>에 가서 공유결합을 한다</a:t>
            </a:r>
            <a:r>
              <a:rPr lang="en-US" altLang="ko-KR" dirty="0">
                <a:latin typeface="Calibri" panose="020F0502020204030204" pitchFamily="34" charset="0"/>
              </a:rPr>
              <a:t>. (* allosteric</a:t>
            </a:r>
            <a:r>
              <a:rPr lang="ko-KR" altLang="en-US" dirty="0">
                <a:latin typeface="Calibri" panose="020F0502020204030204" pitchFamily="34" charset="0"/>
              </a:rPr>
              <a:t> </a:t>
            </a:r>
            <a:r>
              <a:rPr lang="en-US" altLang="ko-KR" dirty="0">
                <a:latin typeface="Calibri" panose="020F0502020204030204" pitchFamily="34" charset="0"/>
              </a:rPr>
              <a:t>site:</a:t>
            </a:r>
            <a:r>
              <a:rPr lang="ko-KR" altLang="en-US" dirty="0">
                <a:latin typeface="Calibri" panose="020F0502020204030204" pitchFamily="34" charset="0"/>
              </a:rPr>
              <a:t> 다른 자리 </a:t>
            </a:r>
            <a:r>
              <a:rPr lang="en-US" altLang="ko-KR" dirty="0">
                <a:latin typeface="Calibri" panose="020F0502020204030204" pitchFamily="34" charset="0"/>
              </a:rPr>
              <a:t>&lt;-&gt; active site: </a:t>
            </a:r>
            <a:r>
              <a:rPr lang="ko-KR" altLang="en-US" dirty="0">
                <a:latin typeface="Calibri" panose="020F0502020204030204" pitchFamily="34" charset="0"/>
              </a:rPr>
              <a:t>활성 자리</a:t>
            </a:r>
            <a:r>
              <a:rPr lang="en-US" altLang="ko-KR" dirty="0">
                <a:latin typeface="Calibri" panose="020F050202020403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Calibri" panose="020F0502020204030204" pitchFamily="34" charset="0"/>
              </a:rPr>
              <a:t>3</a:t>
            </a:r>
            <a:r>
              <a:rPr lang="ko-KR" altLang="en-US" dirty="0">
                <a:latin typeface="Calibri" panose="020F0502020204030204" pitchFamily="34" charset="0"/>
              </a:rPr>
              <a:t>단계에 걸쳐 일어 남</a:t>
            </a:r>
            <a:r>
              <a:rPr lang="en-US" altLang="ko-KR" dirty="0">
                <a:latin typeface="Calibri" panose="020F0502020204030204" pitchFamily="34" charset="0"/>
              </a:rPr>
              <a:t>. ( </a:t>
            </a:r>
            <a:r>
              <a:rPr lang="en-US" altLang="ko-KR" dirty="0">
                <a:hlinkClick r:id="rId3"/>
              </a:rPr>
              <a:t>https://www.creative-proteomics.com/services/ubiquitination.htm</a:t>
            </a:r>
            <a:r>
              <a:rPr lang="en-US" altLang="ko-KR" dirty="0"/>
              <a:t> )</a:t>
            </a:r>
            <a:endParaRPr lang="en-US" altLang="ko-KR" dirty="0">
              <a:latin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Calibri" panose="020F0502020204030204" pitchFamily="34" charset="0"/>
              </a:rPr>
              <a:t>E1 E2 E3 protein</a:t>
            </a:r>
            <a:r>
              <a:rPr lang="ko-KR" altLang="en-US" dirty="0">
                <a:latin typeface="Calibri" panose="020F0502020204030204" pitchFamily="34" charset="0"/>
              </a:rPr>
              <a:t>이 순차적으로 관여</a:t>
            </a:r>
            <a:r>
              <a:rPr lang="en-US" altLang="ko-KR" dirty="0">
                <a:latin typeface="Calibri" panose="020F0502020204030204" pitchFamily="34" charset="0"/>
              </a:rPr>
              <a:t>. (</a:t>
            </a:r>
            <a:r>
              <a:rPr lang="ko-KR" altLang="en-US" dirty="0">
                <a:latin typeface="Calibri" panose="020F0502020204030204" pitchFamily="34" charset="0"/>
              </a:rPr>
              <a:t>이미</a:t>
            </a:r>
            <a:r>
              <a:rPr lang="en-US" altLang="ko-KR" dirty="0">
                <a:latin typeface="Calibri" panose="020F0502020204030204" pitchFamily="34" charset="0"/>
              </a:rPr>
              <a:t> </a:t>
            </a:r>
            <a:r>
              <a:rPr lang="ko-KR" altLang="en-US" dirty="0">
                <a:latin typeface="Calibri" panose="020F0502020204030204" pitchFamily="34" charset="0"/>
              </a:rPr>
              <a:t>결합된 </a:t>
            </a:r>
            <a:r>
              <a:rPr lang="en-US" altLang="ko-KR" dirty="0">
                <a:latin typeface="Calibri" panose="020F0502020204030204" pitchFamily="34" charset="0"/>
              </a:rPr>
              <a:t>ubiquitin</a:t>
            </a:r>
            <a:r>
              <a:rPr lang="ko-KR" altLang="en-US" dirty="0">
                <a:latin typeface="Calibri" panose="020F0502020204030204" pitchFamily="34" charset="0"/>
              </a:rPr>
              <a:t>에 다른 </a:t>
            </a:r>
            <a:r>
              <a:rPr lang="en-US" altLang="ko-KR" dirty="0">
                <a:latin typeface="Calibri" panose="020F0502020204030204" pitchFamily="34" charset="0"/>
              </a:rPr>
              <a:t>ubiquitin</a:t>
            </a:r>
            <a:r>
              <a:rPr lang="ko-KR" altLang="en-US" dirty="0">
                <a:latin typeface="Calibri" panose="020F0502020204030204" pitchFamily="34" charset="0"/>
              </a:rPr>
              <a:t>이 또 가서 공유결합을 하더라</a:t>
            </a:r>
            <a:r>
              <a:rPr lang="en-US" altLang="ko-KR" dirty="0">
                <a:latin typeface="Calibri" panose="020F0502020204030204" pitchFamily="34" charset="0"/>
              </a:rPr>
              <a:t>.. </a:t>
            </a:r>
            <a:r>
              <a:rPr lang="ko-KR" altLang="en-US" dirty="0">
                <a:latin typeface="Calibri" panose="020F0502020204030204" pitchFamily="34" charset="0"/>
              </a:rPr>
              <a:t>그래서 그걸 저렇게 순차적으로 이름 붙임</a:t>
            </a:r>
            <a:r>
              <a:rPr lang="en-US" altLang="ko-KR" dirty="0">
                <a:latin typeface="Calibri" panose="020F050202020403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Calibri" panose="020F0502020204030204" pitchFamily="34" charset="0"/>
              </a:rPr>
              <a:t>Energy </a:t>
            </a:r>
            <a:r>
              <a:rPr lang="ko-KR" altLang="en-US" dirty="0">
                <a:latin typeface="Calibri" panose="020F0502020204030204" pitchFamily="34" charset="0"/>
              </a:rPr>
              <a:t>사용</a:t>
            </a:r>
            <a:r>
              <a:rPr lang="en-US" altLang="ko-KR" dirty="0">
                <a:latin typeface="Calibri" panose="020F0502020204030204" pitchFamily="34" charset="0"/>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solidFill>
                  <a:schemeClr val="tx1"/>
                </a:solidFill>
              </a:rPr>
              <a:t>Glycine</a:t>
            </a:r>
          </a:p>
          <a:p>
            <a:endParaRPr lang="en-US" altLang="ko-KR" dirty="0">
              <a:solidFill>
                <a:schemeClr val="tx1"/>
              </a:solidFill>
            </a:endParaRPr>
          </a:p>
          <a:p>
            <a:r>
              <a:rPr lang="en-US" altLang="ko-KR" dirty="0">
                <a:solidFill>
                  <a:schemeClr val="tx1"/>
                </a:solidFill>
              </a:rPr>
              <a:t>2</a:t>
            </a:r>
            <a:r>
              <a:rPr lang="ko-KR" altLang="en-US" dirty="0">
                <a:solidFill>
                  <a:schemeClr val="tx1"/>
                </a:solidFill>
              </a:rPr>
              <a:t>번 </a:t>
            </a:r>
            <a:r>
              <a:rPr lang="en-US" altLang="ko-KR" dirty="0">
                <a:solidFill>
                  <a:schemeClr val="tx1"/>
                </a:solidFill>
              </a:rPr>
              <a:t>ubiquitin</a:t>
            </a:r>
          </a:p>
          <a:p>
            <a:endParaRPr lang="en-US" altLang="ko-KR" dirty="0">
              <a:solidFill>
                <a:schemeClr val="tx1"/>
              </a:solidFill>
            </a:endParaRPr>
          </a:p>
          <a:p>
            <a:r>
              <a:rPr lang="en-US" altLang="ko-KR" dirty="0">
                <a:solidFill>
                  <a:schemeClr val="tx1"/>
                </a:solidFill>
              </a:rPr>
              <a:t>1</a:t>
            </a:r>
            <a:r>
              <a:rPr lang="ko-KR" altLang="en-US" dirty="0">
                <a:solidFill>
                  <a:schemeClr val="tx1"/>
                </a:solidFill>
              </a:rPr>
              <a:t>번 </a:t>
            </a:r>
            <a:r>
              <a:rPr lang="en-US" altLang="ko-KR" dirty="0">
                <a:solidFill>
                  <a:schemeClr val="tx1"/>
                </a:solidFill>
              </a:rPr>
              <a:t>ubiquitin (E1)</a:t>
            </a:r>
            <a:r>
              <a:rPr lang="ko-KR" altLang="en-US" dirty="0">
                <a:solidFill>
                  <a:schemeClr val="tx1"/>
                </a:solidFill>
              </a:rPr>
              <a:t> 중간에 있는 특정 </a:t>
            </a:r>
            <a:r>
              <a:rPr lang="en-US" altLang="ko-KR" dirty="0">
                <a:solidFill>
                  <a:schemeClr val="tx1"/>
                </a:solidFill>
              </a:rPr>
              <a:t>lysine</a:t>
            </a:r>
            <a:r>
              <a:rPr lang="ko-KR" altLang="en-US" dirty="0">
                <a:solidFill>
                  <a:schemeClr val="tx1"/>
                </a:solidFill>
              </a:rPr>
              <a:t>의 </a:t>
            </a:r>
            <a:r>
              <a:rPr lang="en-US" altLang="ko-KR" dirty="0">
                <a:solidFill>
                  <a:schemeClr val="tx1"/>
                </a:solidFill>
              </a:rPr>
              <a:t>amine group</a:t>
            </a:r>
            <a:r>
              <a:rPr lang="ko-KR" altLang="en-US" dirty="0">
                <a:solidFill>
                  <a:schemeClr val="tx1"/>
                </a:solidFill>
              </a:rPr>
              <a:t>과</a:t>
            </a:r>
            <a:endParaRPr lang="en-US" altLang="ko-KR" dirty="0">
              <a:solidFill>
                <a:schemeClr val="tx1"/>
              </a:solidFill>
            </a:endParaRPr>
          </a:p>
          <a:p>
            <a:r>
              <a:rPr lang="en-US" altLang="ko-KR" dirty="0">
                <a:solidFill>
                  <a:schemeClr val="tx1"/>
                </a:solidFill>
              </a:rPr>
              <a:t>2</a:t>
            </a:r>
            <a:r>
              <a:rPr lang="ko-KR" altLang="en-US" dirty="0">
                <a:solidFill>
                  <a:schemeClr val="tx1"/>
                </a:solidFill>
              </a:rPr>
              <a:t>번 </a:t>
            </a:r>
            <a:r>
              <a:rPr lang="en-US" altLang="ko-KR" dirty="0">
                <a:solidFill>
                  <a:schemeClr val="tx1"/>
                </a:solidFill>
              </a:rPr>
              <a:t>ubiquitin (E2) C terminal</a:t>
            </a:r>
            <a:r>
              <a:rPr lang="ko-KR" altLang="en-US" dirty="0">
                <a:solidFill>
                  <a:schemeClr val="tx1"/>
                </a:solidFill>
              </a:rPr>
              <a:t>의 </a:t>
            </a:r>
            <a:r>
              <a:rPr lang="en-US" altLang="ko-KR" dirty="0">
                <a:solidFill>
                  <a:schemeClr val="tx1"/>
                </a:solidFill>
              </a:rPr>
              <a:t>carboxylic group</a:t>
            </a:r>
            <a:r>
              <a:rPr lang="ko-KR" altLang="en-US" dirty="0">
                <a:solidFill>
                  <a:schemeClr val="tx1"/>
                </a:solidFill>
              </a:rPr>
              <a:t>과 결합</a:t>
            </a:r>
            <a:endParaRPr lang="en-US" altLang="ko-KR" dirty="0">
              <a:solidFill>
                <a:schemeClr val="tx1"/>
              </a:solidFill>
            </a:endParaRPr>
          </a:p>
          <a:p>
            <a:endParaRPr lang="en-US" altLang="ko-KR" dirty="0">
              <a:solidFill>
                <a:schemeClr val="tx1"/>
              </a:solidFill>
            </a:endParaRPr>
          </a:p>
          <a:p>
            <a:r>
              <a:rPr lang="en-US" altLang="ko-KR" dirty="0">
                <a:solidFill>
                  <a:schemeClr val="tx1"/>
                </a:solidFill>
              </a:rPr>
              <a:t>-&gt; </a:t>
            </a:r>
            <a:r>
              <a:rPr lang="ko-KR" altLang="en-US" dirty="0">
                <a:solidFill>
                  <a:schemeClr val="tx1"/>
                </a:solidFill>
              </a:rPr>
              <a:t>이런 식으로 여러 개의 </a:t>
            </a:r>
            <a:r>
              <a:rPr lang="en-US" altLang="ko-KR" dirty="0">
                <a:solidFill>
                  <a:schemeClr val="tx1"/>
                </a:solidFill>
              </a:rPr>
              <a:t>ubiquitination </a:t>
            </a:r>
            <a:r>
              <a:rPr lang="ko-KR" altLang="en-US" dirty="0">
                <a:solidFill>
                  <a:schemeClr val="tx1"/>
                </a:solidFill>
              </a:rPr>
              <a:t>이 일어나면</a:t>
            </a:r>
            <a:endParaRPr lang="en-US" altLang="ko-KR" dirty="0">
              <a:solidFill>
                <a:schemeClr val="tx1"/>
              </a:solidFill>
            </a:endParaRPr>
          </a:p>
          <a:p>
            <a:r>
              <a:rPr lang="en-US" altLang="ko-KR" dirty="0">
                <a:solidFill>
                  <a:schemeClr val="tx1"/>
                </a:solidFill>
              </a:rPr>
              <a:t>Polyubiquitination </a:t>
            </a:r>
            <a:r>
              <a:rPr lang="ko-KR" altLang="en-US" dirty="0">
                <a:solidFill>
                  <a:schemeClr val="tx1"/>
                </a:solidFill>
              </a:rPr>
              <a:t>이라고 한다 </a:t>
            </a:r>
            <a:r>
              <a:rPr lang="en-US" altLang="ko-KR" dirty="0">
                <a:solidFill>
                  <a:schemeClr val="tx1"/>
                </a:solidFill>
              </a:rPr>
              <a:t>(di- tri- tetra-…)</a:t>
            </a:r>
          </a:p>
          <a:p>
            <a:endParaRPr lang="en-US" altLang="ko-KR" dirty="0">
              <a:solidFill>
                <a:schemeClr val="tx1"/>
              </a:solidFill>
            </a:endParaRPr>
          </a:p>
          <a:p>
            <a:r>
              <a:rPr lang="en-US" altLang="ko-KR" dirty="0">
                <a:solidFill>
                  <a:schemeClr val="tx1"/>
                </a:solidFill>
              </a:rPr>
              <a:t>K-48 ubiquitination : k (20</a:t>
            </a:r>
            <a:r>
              <a:rPr lang="ko-KR" altLang="en-US" dirty="0">
                <a:solidFill>
                  <a:schemeClr val="tx1"/>
                </a:solidFill>
              </a:rPr>
              <a:t>개의 </a:t>
            </a:r>
            <a:r>
              <a:rPr lang="en-US" altLang="ko-KR" dirty="0">
                <a:solidFill>
                  <a:schemeClr val="tx1"/>
                </a:solidFill>
              </a:rPr>
              <a:t>aa</a:t>
            </a:r>
            <a:r>
              <a:rPr lang="ko-KR" altLang="en-US" dirty="0">
                <a:solidFill>
                  <a:schemeClr val="tx1"/>
                </a:solidFill>
              </a:rPr>
              <a:t>의 약자를 알파벳 대문자로 표현할 때 </a:t>
            </a:r>
            <a:r>
              <a:rPr lang="en-US" altLang="ko-KR" dirty="0">
                <a:solidFill>
                  <a:schemeClr val="tx1"/>
                </a:solidFill>
              </a:rPr>
              <a:t>lysine</a:t>
            </a:r>
            <a:r>
              <a:rPr lang="ko-KR" altLang="en-US" dirty="0">
                <a:solidFill>
                  <a:schemeClr val="tx1"/>
                </a:solidFill>
              </a:rPr>
              <a:t>은 </a:t>
            </a:r>
            <a:r>
              <a:rPr lang="en-US" altLang="ko-KR" dirty="0">
                <a:solidFill>
                  <a:schemeClr val="tx1"/>
                </a:solidFill>
              </a:rPr>
              <a:t>k</a:t>
            </a:r>
            <a:r>
              <a:rPr lang="ko-KR" altLang="en-US" dirty="0">
                <a:solidFill>
                  <a:schemeClr val="tx1"/>
                </a:solidFill>
              </a:rPr>
              <a:t>라고 표시</a:t>
            </a:r>
            <a:r>
              <a:rPr lang="en-US" altLang="ko-KR" dirty="0">
                <a:solidFill>
                  <a:schemeClr val="tx1"/>
                </a:solidFill>
              </a:rPr>
              <a:t>) -&gt; ubiquitin </a:t>
            </a:r>
            <a:r>
              <a:rPr lang="ko-KR" altLang="en-US" dirty="0">
                <a:solidFill>
                  <a:schemeClr val="tx1"/>
                </a:solidFill>
              </a:rPr>
              <a:t>의 </a:t>
            </a:r>
            <a:r>
              <a:rPr lang="en-US" altLang="ko-KR" dirty="0">
                <a:solidFill>
                  <a:schemeClr val="tx1"/>
                </a:solidFill>
              </a:rPr>
              <a:t>48</a:t>
            </a:r>
            <a:r>
              <a:rPr lang="ko-KR" altLang="en-US" dirty="0">
                <a:solidFill>
                  <a:schemeClr val="tx1"/>
                </a:solidFill>
              </a:rPr>
              <a:t>번째 아미노산 </a:t>
            </a:r>
            <a:r>
              <a:rPr lang="en-US" altLang="ko-KR" dirty="0">
                <a:solidFill>
                  <a:schemeClr val="tx1"/>
                </a:solidFill>
              </a:rPr>
              <a:t>= Lysine.</a:t>
            </a:r>
          </a:p>
          <a:p>
            <a:r>
              <a:rPr lang="en-US" altLang="ko-KR" dirty="0">
                <a:solidFill>
                  <a:schemeClr val="tx1"/>
                </a:solidFill>
              </a:rPr>
              <a:t>K-63 ubiquitination : </a:t>
            </a:r>
            <a:r>
              <a:rPr lang="ko-KR" altLang="en-US" dirty="0">
                <a:solidFill>
                  <a:schemeClr val="tx1"/>
                </a:solidFill>
              </a:rPr>
              <a:t>마찬가지로 </a:t>
            </a:r>
            <a:r>
              <a:rPr lang="en-US" altLang="ko-KR" dirty="0">
                <a:solidFill>
                  <a:schemeClr val="tx1"/>
                </a:solidFill>
              </a:rPr>
              <a:t>ubiquitin </a:t>
            </a:r>
            <a:r>
              <a:rPr lang="ko-KR" altLang="en-US" dirty="0">
                <a:solidFill>
                  <a:schemeClr val="tx1"/>
                </a:solidFill>
              </a:rPr>
              <a:t>의 </a:t>
            </a:r>
            <a:r>
              <a:rPr lang="en-US" altLang="ko-KR" dirty="0">
                <a:solidFill>
                  <a:schemeClr val="tx1"/>
                </a:solidFill>
              </a:rPr>
              <a:t>63</a:t>
            </a:r>
            <a:r>
              <a:rPr lang="ko-KR" altLang="en-US" dirty="0">
                <a:solidFill>
                  <a:schemeClr val="tx1"/>
                </a:solidFill>
              </a:rPr>
              <a:t>번째 아미노산이 </a:t>
            </a:r>
            <a:r>
              <a:rPr lang="en-US" altLang="ko-KR" dirty="0">
                <a:solidFill>
                  <a:schemeClr val="tx1"/>
                </a:solidFill>
              </a:rPr>
              <a:t>Lysine</a:t>
            </a:r>
            <a:r>
              <a:rPr lang="ko-KR" altLang="en-US" dirty="0">
                <a:solidFill>
                  <a:schemeClr val="tx1"/>
                </a:solidFill>
              </a:rPr>
              <a:t>이고 이 </a:t>
            </a:r>
            <a:r>
              <a:rPr lang="en-US" altLang="ko-KR" dirty="0">
                <a:solidFill>
                  <a:schemeClr val="tx1"/>
                </a:solidFill>
              </a:rPr>
              <a:t>ubiquitin </a:t>
            </a:r>
            <a:r>
              <a:rPr lang="ko-KR" altLang="en-US" dirty="0">
                <a:solidFill>
                  <a:schemeClr val="tx1"/>
                </a:solidFill>
              </a:rPr>
              <a:t>이 </a:t>
            </a:r>
            <a:r>
              <a:rPr lang="en-US" altLang="ko-KR" dirty="0">
                <a:solidFill>
                  <a:schemeClr val="tx1"/>
                </a:solidFill>
              </a:rPr>
              <a:t>ubiquitination </a:t>
            </a:r>
            <a:r>
              <a:rPr lang="ko-KR" altLang="en-US" dirty="0">
                <a:solidFill>
                  <a:schemeClr val="tx1"/>
                </a:solidFill>
              </a:rPr>
              <a:t>일으키면 이걸</a:t>
            </a:r>
            <a:r>
              <a:rPr lang="en-US" altLang="ko-KR" dirty="0">
                <a:solidFill>
                  <a:schemeClr val="tx1"/>
                </a:solidFill>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ko-KR" dirty="0">
                <a:solidFill>
                  <a:schemeClr val="tx1"/>
                </a:solidFill>
              </a:rPr>
              <a:t>Linear ubiquitination : </a:t>
            </a:r>
            <a:r>
              <a:rPr lang="ko-KR" altLang="en-US" dirty="0">
                <a:solidFill>
                  <a:schemeClr val="tx1"/>
                </a:solidFill>
              </a:rPr>
              <a:t>말 뜻 그대로 </a:t>
            </a:r>
            <a:r>
              <a:rPr lang="en-US" altLang="ko-KR" dirty="0">
                <a:solidFill>
                  <a:schemeClr val="tx1"/>
                </a:solidFill>
              </a:rPr>
              <a:t>ubiquitin </a:t>
            </a:r>
            <a:r>
              <a:rPr lang="ko-KR" altLang="en-US" dirty="0">
                <a:solidFill>
                  <a:schemeClr val="tx1"/>
                </a:solidFill>
              </a:rPr>
              <a:t>이 쭉 연결되어 있는데 </a:t>
            </a:r>
            <a:r>
              <a:rPr lang="en-US" altLang="ko-KR" dirty="0">
                <a:solidFill>
                  <a:schemeClr val="tx1"/>
                </a:solidFill>
              </a:rPr>
              <a:t>linear</a:t>
            </a:r>
            <a:r>
              <a:rPr lang="ko-KR" altLang="en-US" dirty="0">
                <a:solidFill>
                  <a:schemeClr val="tx1"/>
                </a:solidFill>
              </a:rPr>
              <a:t>하게 연결되어 있는 경우</a:t>
            </a:r>
            <a:r>
              <a:rPr lang="en-US" altLang="ko-KR" dirty="0">
                <a:solidFill>
                  <a:schemeClr val="tx1"/>
                </a:solidFill>
              </a:rPr>
              <a:t>. (E1</a:t>
            </a:r>
            <a:r>
              <a:rPr lang="ko-KR" altLang="en-US" dirty="0">
                <a:solidFill>
                  <a:schemeClr val="tx1"/>
                </a:solidFill>
              </a:rPr>
              <a:t>의 </a:t>
            </a:r>
            <a:r>
              <a:rPr lang="en-US" altLang="ko-KR" dirty="0">
                <a:solidFill>
                  <a:schemeClr val="tx1"/>
                </a:solidFill>
              </a:rPr>
              <a:t>“</a:t>
            </a:r>
            <a:r>
              <a:rPr lang="en-US" altLang="ko-KR" i="1" dirty="0">
                <a:solidFill>
                  <a:schemeClr val="tx1"/>
                </a:solidFill>
              </a:rPr>
              <a:t>N-terminal</a:t>
            </a:r>
            <a:r>
              <a:rPr lang="en-US" altLang="ko-KR" dirty="0">
                <a:solidFill>
                  <a:schemeClr val="tx1"/>
                </a:solidFill>
              </a:rPr>
              <a:t>” </a:t>
            </a:r>
            <a:r>
              <a:rPr lang="ko-KR" altLang="en-US" dirty="0">
                <a:solidFill>
                  <a:schemeClr val="tx1"/>
                </a:solidFill>
              </a:rPr>
              <a:t>과 </a:t>
            </a:r>
            <a:r>
              <a:rPr lang="en-US" altLang="ko-KR" dirty="0">
                <a:solidFill>
                  <a:schemeClr val="tx1"/>
                </a:solidFill>
              </a:rPr>
              <a:t>E2</a:t>
            </a:r>
            <a:r>
              <a:rPr lang="ko-KR" altLang="en-US" dirty="0">
                <a:solidFill>
                  <a:schemeClr val="tx1"/>
                </a:solidFill>
              </a:rPr>
              <a:t>의 </a:t>
            </a:r>
            <a:r>
              <a:rPr lang="en-US" altLang="ko-KR" dirty="0">
                <a:solidFill>
                  <a:schemeClr val="tx1"/>
                </a:solidFill>
              </a:rPr>
              <a:t>C-terminal </a:t>
            </a:r>
            <a:r>
              <a:rPr lang="ko-KR" altLang="en-US" dirty="0">
                <a:solidFill>
                  <a:schemeClr val="tx1"/>
                </a:solidFill>
              </a:rPr>
              <a:t>이 공유결합</a:t>
            </a:r>
            <a:r>
              <a:rPr lang="en-US" altLang="ko-KR" dirty="0">
                <a:solidFill>
                  <a:schemeClr val="tx1"/>
                </a:solidFill>
              </a:rPr>
              <a:t>.. E3 E2</a:t>
            </a:r>
            <a:r>
              <a:rPr lang="ko-KR" altLang="en-US" dirty="0">
                <a:solidFill>
                  <a:schemeClr val="tx1"/>
                </a:solidFill>
              </a:rPr>
              <a:t>도 마찬가지</a:t>
            </a:r>
            <a:r>
              <a:rPr lang="en-US" altLang="ko-KR" dirty="0">
                <a:solidFill>
                  <a:schemeClr val="tx1"/>
                </a:solidFill>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ko-KR" dirty="0">
                <a:solidFill>
                  <a:schemeClr val="tx1"/>
                </a:solidFill>
              </a:rPr>
              <a:t>   = peptide </a:t>
            </a:r>
            <a:r>
              <a:rPr lang="ko-KR" altLang="en-US" dirty="0">
                <a:solidFill>
                  <a:schemeClr val="tx1"/>
                </a:solidFill>
              </a:rPr>
              <a:t>결합을 한 모양을 이룬다</a:t>
            </a:r>
            <a:r>
              <a:rPr lang="en-US" altLang="ko-KR" dirty="0">
                <a:solidFill>
                  <a:schemeClr val="tx1"/>
                </a:solidFill>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ko-KR" dirty="0">
              <a:solidFill>
                <a:schemeClr val="tx1"/>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ko-KR" altLang="en-US" dirty="0">
                <a:solidFill>
                  <a:schemeClr val="tx1"/>
                </a:solidFill>
              </a:rPr>
              <a:t>* </a:t>
            </a:r>
            <a:r>
              <a:rPr lang="ko-KR" altLang="en-US" dirty="0" err="1">
                <a:solidFill>
                  <a:schemeClr val="tx1"/>
                </a:solidFill>
              </a:rPr>
              <a:t>다른건</a:t>
            </a:r>
            <a:r>
              <a:rPr lang="ko-KR" altLang="en-US" dirty="0">
                <a:solidFill>
                  <a:schemeClr val="tx1"/>
                </a:solidFill>
              </a:rPr>
              <a:t> </a:t>
            </a:r>
            <a:r>
              <a:rPr lang="en-US" altLang="ko-KR" dirty="0">
                <a:solidFill>
                  <a:schemeClr val="tx1"/>
                </a:solidFill>
              </a:rPr>
              <a:t>E1</a:t>
            </a:r>
            <a:r>
              <a:rPr lang="ko-KR" altLang="en-US" dirty="0">
                <a:solidFill>
                  <a:schemeClr val="tx1"/>
                </a:solidFill>
              </a:rPr>
              <a:t>의 </a:t>
            </a:r>
            <a:r>
              <a:rPr lang="en-US" altLang="ko-KR" dirty="0">
                <a:solidFill>
                  <a:schemeClr val="tx1"/>
                </a:solidFill>
              </a:rPr>
              <a:t>N-terminal </a:t>
            </a:r>
            <a:r>
              <a:rPr lang="ko-KR" altLang="en-US" dirty="0">
                <a:solidFill>
                  <a:schemeClr val="tx1"/>
                </a:solidFill>
              </a:rPr>
              <a:t>이 아닌 중간에 있는 </a:t>
            </a:r>
            <a:r>
              <a:rPr lang="en-US" altLang="ko-KR" dirty="0">
                <a:solidFill>
                  <a:schemeClr val="tx1"/>
                </a:solidFill>
              </a:rPr>
              <a:t>lysin</a:t>
            </a:r>
            <a:r>
              <a:rPr lang="ko-KR" altLang="en-US" dirty="0">
                <a:solidFill>
                  <a:schemeClr val="tx1"/>
                </a:solidFill>
              </a:rPr>
              <a:t>과 </a:t>
            </a:r>
            <a:r>
              <a:rPr lang="en-US" altLang="ko-KR" dirty="0">
                <a:solidFill>
                  <a:schemeClr val="tx1"/>
                </a:solidFill>
              </a:rPr>
              <a:t>E2</a:t>
            </a:r>
            <a:r>
              <a:rPr lang="ko-KR" altLang="en-US" dirty="0">
                <a:solidFill>
                  <a:schemeClr val="tx1"/>
                </a:solidFill>
              </a:rPr>
              <a:t>의 </a:t>
            </a:r>
            <a:r>
              <a:rPr lang="en-US" altLang="ko-KR" dirty="0">
                <a:solidFill>
                  <a:schemeClr val="tx1"/>
                </a:solidFill>
              </a:rPr>
              <a:t>C-terminal</a:t>
            </a:r>
            <a:r>
              <a:rPr lang="ko-KR" altLang="en-US" dirty="0">
                <a:solidFill>
                  <a:schemeClr val="tx1"/>
                </a:solidFill>
              </a:rPr>
              <a:t>과 결합하는 </a:t>
            </a:r>
            <a:r>
              <a:rPr lang="ko-KR" altLang="en-US" dirty="0" err="1">
                <a:solidFill>
                  <a:schemeClr val="tx1"/>
                </a:solidFill>
              </a:rPr>
              <a:t>거짆아</a:t>
            </a:r>
            <a:r>
              <a:rPr lang="ko-KR" altLang="en-US" dirty="0">
                <a:solidFill>
                  <a:schemeClr val="tx1"/>
                </a:solidFill>
              </a:rPr>
              <a:t> </a:t>
            </a:r>
            <a:r>
              <a:rPr lang="en-US" altLang="ko-KR" dirty="0">
                <a:solidFill>
                  <a:schemeClr val="tx1"/>
                </a:solidFill>
              </a:rPr>
              <a:t>( k-48</a:t>
            </a:r>
            <a:r>
              <a:rPr lang="ko-KR" altLang="en-US" dirty="0">
                <a:solidFill>
                  <a:schemeClr val="tx1"/>
                </a:solidFill>
              </a:rPr>
              <a:t>은 </a:t>
            </a:r>
            <a:r>
              <a:rPr lang="en-US" altLang="ko-KR" dirty="0">
                <a:solidFill>
                  <a:schemeClr val="tx1"/>
                </a:solidFill>
              </a:rPr>
              <a:t>48</a:t>
            </a:r>
            <a:r>
              <a:rPr lang="en-US" altLang="ko-KR" baseline="30000" dirty="0">
                <a:solidFill>
                  <a:schemeClr val="tx1"/>
                </a:solidFill>
              </a:rPr>
              <a:t>th</a:t>
            </a:r>
            <a:r>
              <a:rPr lang="en-US" altLang="ko-KR" dirty="0">
                <a:solidFill>
                  <a:schemeClr val="tx1"/>
                </a:solidFill>
              </a:rPr>
              <a:t> Lysine / k-63</a:t>
            </a:r>
            <a:r>
              <a:rPr lang="ko-KR" altLang="en-US" dirty="0">
                <a:solidFill>
                  <a:schemeClr val="tx1"/>
                </a:solidFill>
              </a:rPr>
              <a:t>은 </a:t>
            </a:r>
            <a:r>
              <a:rPr lang="en-US" altLang="ko-KR" dirty="0">
                <a:solidFill>
                  <a:schemeClr val="tx1"/>
                </a:solidFill>
              </a:rPr>
              <a:t>63</a:t>
            </a:r>
            <a:r>
              <a:rPr lang="en-US" altLang="ko-KR" baseline="30000" dirty="0">
                <a:solidFill>
                  <a:schemeClr val="tx1"/>
                </a:solidFill>
              </a:rPr>
              <a:t>rd</a:t>
            </a:r>
            <a:r>
              <a:rPr lang="en-US" altLang="ko-KR" dirty="0">
                <a:solidFill>
                  <a:schemeClr val="tx1"/>
                </a:solidFill>
              </a:rPr>
              <a:t> Lysine ) =&gt; not linear</a:t>
            </a:r>
          </a:p>
          <a:p>
            <a:endParaRPr lang="en-US" altLang="ko-KR" dirty="0">
              <a:solidFill>
                <a:schemeClr val="tx1"/>
              </a:solidFill>
            </a:endParaRPr>
          </a:p>
          <a:p>
            <a:endParaRPr lang="en-US" altLang="ko-KR" dirty="0">
              <a:solidFill>
                <a:schemeClr val="tx1"/>
              </a:solidFill>
            </a:endParaRPr>
          </a:p>
          <a:p>
            <a:r>
              <a:rPr lang="en-US" altLang="ko-KR" dirty="0">
                <a:solidFill>
                  <a:schemeClr val="tx1"/>
                </a:solidFill>
              </a:rPr>
              <a:t>-&gt; </a:t>
            </a:r>
            <a:r>
              <a:rPr lang="ko-KR" altLang="en-US" dirty="0">
                <a:solidFill>
                  <a:schemeClr val="tx1"/>
                </a:solidFill>
              </a:rPr>
              <a:t>어떤 </a:t>
            </a:r>
            <a:r>
              <a:rPr lang="en-US" altLang="ko-KR" dirty="0">
                <a:solidFill>
                  <a:schemeClr val="tx1"/>
                </a:solidFill>
              </a:rPr>
              <a:t>protein </a:t>
            </a:r>
            <a:r>
              <a:rPr lang="ko-KR" altLang="en-US" dirty="0">
                <a:solidFill>
                  <a:schemeClr val="tx1"/>
                </a:solidFill>
              </a:rPr>
              <a:t>이 </a:t>
            </a:r>
            <a:r>
              <a:rPr lang="en-US" altLang="ko-KR" dirty="0">
                <a:solidFill>
                  <a:schemeClr val="tx1"/>
                </a:solidFill>
              </a:rPr>
              <a:t>polyubiquitination </a:t>
            </a:r>
            <a:r>
              <a:rPr lang="ko-KR" altLang="en-US" dirty="0">
                <a:solidFill>
                  <a:schemeClr val="tx1"/>
                </a:solidFill>
              </a:rPr>
              <a:t>이 일어났는데 이게 </a:t>
            </a:r>
            <a:r>
              <a:rPr lang="en-US" altLang="ko-KR" dirty="0">
                <a:solidFill>
                  <a:schemeClr val="tx1"/>
                </a:solidFill>
              </a:rPr>
              <a:t>k-48 ubiquitination</a:t>
            </a:r>
            <a:r>
              <a:rPr lang="ko-KR" altLang="en-US" dirty="0">
                <a:solidFill>
                  <a:schemeClr val="tx1"/>
                </a:solidFill>
              </a:rPr>
              <a:t>이면 단백질 분해 반응을 일으킴 </a:t>
            </a:r>
            <a:r>
              <a:rPr lang="en-US" altLang="ko-KR" dirty="0">
                <a:solidFill>
                  <a:schemeClr val="tx1"/>
                </a:solidFill>
              </a:rPr>
              <a:t>(with proteasome)</a:t>
            </a:r>
          </a:p>
          <a:p>
            <a:r>
              <a:rPr lang="en-US" altLang="ko-KR" dirty="0">
                <a:solidFill>
                  <a:schemeClr val="tx1"/>
                </a:solidFill>
              </a:rPr>
              <a:t>-&gt; k-63 ubiquitination </a:t>
            </a:r>
            <a:r>
              <a:rPr lang="ko-KR" altLang="en-US" dirty="0">
                <a:solidFill>
                  <a:schemeClr val="tx1"/>
                </a:solidFill>
              </a:rPr>
              <a:t>이면 세포내 </a:t>
            </a:r>
            <a:r>
              <a:rPr lang="en-US" altLang="ko-KR" dirty="0">
                <a:solidFill>
                  <a:schemeClr val="tx1"/>
                </a:solidFill>
              </a:rPr>
              <a:t>(signaling)</a:t>
            </a:r>
            <a:r>
              <a:rPr lang="ko-KR" altLang="en-US" dirty="0">
                <a:solidFill>
                  <a:schemeClr val="tx1"/>
                </a:solidFill>
              </a:rPr>
              <a:t> 신호 전달에 관여함</a:t>
            </a:r>
            <a:r>
              <a:rPr lang="en-US" altLang="ko-KR" dirty="0">
                <a:solidFill>
                  <a:schemeClr val="tx1"/>
                </a:solidFill>
              </a:rPr>
              <a:t>. (target protein</a:t>
            </a:r>
            <a:r>
              <a:rPr lang="ko-KR" altLang="en-US" dirty="0">
                <a:solidFill>
                  <a:schemeClr val="tx1"/>
                </a:solidFill>
              </a:rPr>
              <a:t>의 </a:t>
            </a:r>
            <a:r>
              <a:rPr lang="en-US" altLang="ko-KR" dirty="0">
                <a:solidFill>
                  <a:schemeClr val="tx1"/>
                </a:solidFill>
              </a:rPr>
              <a:t>activity</a:t>
            </a:r>
            <a:r>
              <a:rPr lang="ko-KR" altLang="en-US" dirty="0">
                <a:solidFill>
                  <a:schemeClr val="tx1"/>
                </a:solidFill>
              </a:rPr>
              <a:t>를 조절함</a:t>
            </a:r>
            <a:r>
              <a:rPr lang="en-US" altLang="ko-KR" dirty="0">
                <a:solidFill>
                  <a:schemeClr val="tx1"/>
                </a:solidFill>
              </a:rPr>
              <a:t>. )</a:t>
            </a:r>
          </a:p>
          <a:p>
            <a:r>
              <a:rPr lang="en-US" altLang="ko-KR" dirty="0">
                <a:solidFill>
                  <a:schemeClr val="tx1"/>
                </a:solidFill>
              </a:rPr>
              <a:t>-&gt; Linear ubiquitination </a:t>
            </a:r>
            <a:r>
              <a:rPr lang="ko-KR" altLang="en-US" dirty="0">
                <a:solidFill>
                  <a:schemeClr val="tx1"/>
                </a:solidFill>
              </a:rPr>
              <a:t>이면</a:t>
            </a:r>
            <a:r>
              <a:rPr lang="en-US" altLang="ko-KR" dirty="0">
                <a:solidFill>
                  <a:schemeClr val="tx1"/>
                </a:solidFill>
              </a:rPr>
              <a:t>.. Linear ubiquitin chains are crucial modulators of innate and adaptive immune responses, and act by regulating inflammatory and cell death </a:t>
            </a:r>
            <a:r>
              <a:rPr lang="en-US" altLang="ko-KR" dirty="0" err="1">
                <a:solidFill>
                  <a:schemeClr val="tx1"/>
                </a:solidFill>
              </a:rPr>
              <a:t>signalling</a:t>
            </a:r>
            <a:r>
              <a:rPr lang="en-US" altLang="ko-KR" dirty="0">
                <a:solidFill>
                  <a:schemeClr val="tx1"/>
                </a:solidFill>
              </a:rPr>
              <a:t>.</a:t>
            </a:r>
          </a:p>
          <a:p>
            <a:endParaRPr lang="en-US" altLang="ko-KR" dirty="0">
              <a:solidFill>
                <a:schemeClr val="tx1"/>
              </a:solidFill>
            </a:endParaRPr>
          </a:p>
          <a:p>
            <a:r>
              <a:rPr lang="en-US" altLang="ko-KR" dirty="0">
                <a:solidFill>
                  <a:schemeClr val="tx1"/>
                </a:solidFill>
              </a:rPr>
              <a:t>=&gt;</a:t>
            </a:r>
            <a:r>
              <a:rPr lang="ko-KR" altLang="en-US" dirty="0">
                <a:solidFill>
                  <a:schemeClr val="tx1"/>
                </a:solidFill>
              </a:rPr>
              <a:t>이렇게 </a:t>
            </a:r>
            <a:r>
              <a:rPr lang="en-US" altLang="ko-KR" dirty="0">
                <a:solidFill>
                  <a:schemeClr val="tx1"/>
                </a:solidFill>
              </a:rPr>
              <a:t>4</a:t>
            </a:r>
            <a:r>
              <a:rPr lang="ko-KR" altLang="en-US" dirty="0">
                <a:solidFill>
                  <a:schemeClr val="tx1"/>
                </a:solidFill>
              </a:rPr>
              <a:t>개의 </a:t>
            </a:r>
            <a:r>
              <a:rPr lang="en-US" altLang="ko-KR" dirty="0">
                <a:solidFill>
                  <a:schemeClr val="tx1"/>
                </a:solidFill>
              </a:rPr>
              <a:t>ubiquitin</a:t>
            </a:r>
            <a:r>
              <a:rPr lang="ko-KR" altLang="en-US" dirty="0">
                <a:solidFill>
                  <a:schemeClr val="tx1"/>
                </a:solidFill>
              </a:rPr>
              <a:t>이 결합한 </a:t>
            </a:r>
            <a:r>
              <a:rPr lang="en-US" altLang="ko-KR" dirty="0">
                <a:solidFill>
                  <a:schemeClr val="tx1"/>
                </a:solidFill>
              </a:rPr>
              <a:t>polyubiquitin </a:t>
            </a:r>
            <a:r>
              <a:rPr lang="ko-KR" altLang="en-US" dirty="0">
                <a:solidFill>
                  <a:schemeClr val="tx1"/>
                </a:solidFill>
              </a:rPr>
              <a:t>이 기질에 붙을 때만 기질의 </a:t>
            </a:r>
            <a:r>
              <a:rPr lang="en-US" altLang="ko-KR" dirty="0">
                <a:solidFill>
                  <a:schemeClr val="tx1"/>
                </a:solidFill>
              </a:rPr>
              <a:t>protein</a:t>
            </a:r>
            <a:r>
              <a:rPr lang="ko-KR" altLang="en-US" dirty="0">
                <a:solidFill>
                  <a:schemeClr val="tx1"/>
                </a:solidFill>
              </a:rPr>
              <a:t> 의존적 분해가 일어난다</a:t>
            </a:r>
            <a:r>
              <a:rPr lang="en-US" altLang="ko-KR" dirty="0">
                <a:solidFill>
                  <a:schemeClr val="tx1"/>
                </a:solidFill>
              </a:rPr>
              <a:t>.</a:t>
            </a:r>
            <a:endParaRPr lang="ko-KR" altLang="en-US" dirty="0">
              <a:solidFill>
                <a:schemeClr val="tx1"/>
              </a:solidFill>
            </a:endParaRPr>
          </a:p>
        </p:txBody>
      </p:sp>
      <p:sp>
        <p:nvSpPr>
          <p:cNvPr id="4" name="슬라이드 번호 개체 틀 3"/>
          <p:cNvSpPr>
            <a:spLocks noGrp="1"/>
          </p:cNvSpPr>
          <p:nvPr>
            <p:ph type="sldNum" sz="quarter" idx="5"/>
          </p:nvPr>
        </p:nvSpPr>
        <p:spPr/>
        <p:txBody>
          <a:bodyPr/>
          <a:lstStyle/>
          <a:p>
            <a:fld id="{FECA5B1B-0F27-4C05-A48D-0F3E0E6675B9}" type="slidenum">
              <a:rPr lang="en-US" altLang="en-US" smtClean="0"/>
              <a:pPr/>
              <a:t>15</a:t>
            </a:fld>
            <a:endParaRPr lang="en-US" altLang="en-US"/>
          </a:p>
        </p:txBody>
      </p:sp>
    </p:spTree>
    <p:extLst>
      <p:ext uri="{BB962C8B-B14F-4D97-AF65-F5344CB8AC3E}">
        <p14:creationId xmlns:p14="http://schemas.microsoft.com/office/powerpoint/2010/main" val="755143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67ECB40F-BFF8-4F33-BDD7-2945B38CD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5C0C287-64D2-4A61-9DA6-0F23959C9696}" type="slidenum">
              <a:rPr lang="en-US" altLang="en-US">
                <a:latin typeface="Arial" panose="020B0604020202020204" pitchFamily="34" charset="0"/>
              </a:rPr>
              <a:pPr>
                <a:spcBef>
                  <a:spcPct val="0"/>
                </a:spcBef>
              </a:pPr>
              <a:t>16</a:t>
            </a:fld>
            <a:endParaRPr lang="en-US" altLang="en-US">
              <a:latin typeface="Arial" panose="020B0604020202020204" pitchFamily="34" charset="0"/>
            </a:endParaRPr>
          </a:p>
        </p:txBody>
      </p:sp>
      <p:sp>
        <p:nvSpPr>
          <p:cNvPr id="131075" name="Rectangle 2">
            <a:extLst>
              <a:ext uri="{FF2B5EF4-FFF2-40B4-BE49-F238E27FC236}">
                <a16:creationId xmlns:a16="http://schemas.microsoft.com/office/drawing/2014/main" id="{1A70128C-9FEE-4E6C-9352-527F7179D236}"/>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4889DD04-4C61-4766-81AD-03F634B2F8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panose="020F0502020204030204" pitchFamily="34" charset="0"/>
              </a:rPr>
              <a:t>Figure 3.30 </a:t>
            </a:r>
          </a:p>
          <a:p>
            <a:r>
              <a:rPr lang="en-US" altLang="en-US" b="1">
                <a:latin typeface="Calibri" panose="020F0502020204030204" pitchFamily="34" charset="0"/>
              </a:rPr>
              <a:t>Feedback inhibition. </a:t>
            </a:r>
            <a:r>
              <a:rPr lang="en-US" altLang="en-US">
                <a:latin typeface="Calibri" panose="020F0502020204030204" pitchFamily="34" charset="0"/>
              </a:rPr>
              <a:t>The flow of metabolites through a metabolic pathway stops when the first enzyme of the pathway (enzyme BC) is inhibited by the end product of that pathway (compound E), which binds to an allosteric site on the enzyme. Feedback inhibition prevents a cell from wasting resources by continuing to produce compounds that are no longer required.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A3F34583-982A-4F6C-AA03-84D115A96C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8D94451-555E-4A72-AD22-0E55BFEEBE34}" type="slidenum">
              <a:rPr lang="en-US" altLang="en-US">
                <a:latin typeface="Arial" panose="020B0604020202020204" pitchFamily="34" charset="0"/>
              </a:rPr>
              <a:pPr>
                <a:spcBef>
                  <a:spcPct val="0"/>
                </a:spcBef>
              </a:pPr>
              <a:t>17</a:t>
            </a:fld>
            <a:endParaRPr lang="en-US" altLang="en-US">
              <a:latin typeface="Arial" panose="020B0604020202020204" pitchFamily="34" charset="0"/>
            </a:endParaRPr>
          </a:p>
        </p:txBody>
      </p:sp>
      <p:sp>
        <p:nvSpPr>
          <p:cNvPr id="132099" name="Rectangle 2">
            <a:extLst>
              <a:ext uri="{FF2B5EF4-FFF2-40B4-BE49-F238E27FC236}">
                <a16:creationId xmlns:a16="http://schemas.microsoft.com/office/drawing/2014/main" id="{76F34D2E-D1FB-4208-ADB6-F54619AC53A9}"/>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4064D6DA-2FEE-4A31-B035-A79FB3D493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3.31 </a:t>
            </a:r>
          </a:p>
          <a:p>
            <a:r>
              <a:rPr lang="en-US" altLang="en-US" b="1" dirty="0">
                <a:latin typeface="Calibri" panose="020F0502020204030204" pitchFamily="34" charset="0"/>
              </a:rPr>
              <a:t>Glycolysis versus gluconeogenesis. </a:t>
            </a:r>
            <a:r>
              <a:rPr lang="en-US" altLang="en-US" dirty="0">
                <a:latin typeface="Calibri" panose="020F0502020204030204" pitchFamily="34" charset="0"/>
              </a:rPr>
              <a:t>Whereas most of the reactions are the same in the two pathways, even though they run in opposite directions, the three irreversible reactions of glycolysis (steps 1 to 3 here) are replaced in the gluconeogenic pathway by different, thermodynamically favored reactions.</a:t>
            </a:r>
          </a:p>
          <a:p>
            <a:endParaRPr lang="en-US" altLang="en-US" dirty="0">
              <a:latin typeface="Calibri" panose="020F0502020204030204" pitchFamily="34" charset="0"/>
            </a:endParaRPr>
          </a:p>
          <a:p>
            <a:r>
              <a:rPr lang="ko-KR" altLang="en-US" dirty="0">
                <a:latin typeface="Calibri" panose="020F0502020204030204" pitchFamily="34" charset="0"/>
              </a:rPr>
              <a:t>생체 내 여러 </a:t>
            </a:r>
            <a:r>
              <a:rPr lang="en-US" altLang="ko-KR" dirty="0">
                <a:latin typeface="Calibri" panose="020F0502020204030204" pitchFamily="34" charset="0"/>
              </a:rPr>
              <a:t>pathway </a:t>
            </a:r>
            <a:r>
              <a:rPr lang="ko-KR" altLang="en-US" dirty="0">
                <a:latin typeface="Calibri" panose="020F0502020204030204" pitchFamily="34" charset="0"/>
              </a:rPr>
              <a:t>를 보면 </a:t>
            </a:r>
            <a:r>
              <a:rPr lang="ko-KR" altLang="en-US" dirty="0" err="1">
                <a:latin typeface="Calibri" panose="020F0502020204030204" pitchFamily="34" charset="0"/>
              </a:rPr>
              <a:t>정방향</a:t>
            </a:r>
            <a:r>
              <a:rPr lang="en-US" altLang="ko-KR" dirty="0">
                <a:latin typeface="Calibri" panose="020F0502020204030204" pitchFamily="34" charset="0"/>
              </a:rPr>
              <a:t>,</a:t>
            </a:r>
            <a:r>
              <a:rPr lang="ko-KR" altLang="en-US" dirty="0">
                <a:latin typeface="Calibri" panose="020F0502020204030204" pitchFamily="34" charset="0"/>
              </a:rPr>
              <a:t> 역방향이 길이 다르게 진행되는 경우가 많음</a:t>
            </a:r>
            <a:r>
              <a:rPr lang="en-US" altLang="ko-KR" dirty="0">
                <a:latin typeface="Calibri" panose="020F0502020204030204" pitchFamily="34" charset="0"/>
              </a:rPr>
              <a:t>.</a:t>
            </a:r>
          </a:p>
          <a:p>
            <a:r>
              <a:rPr lang="ko-KR" altLang="en-US" dirty="0">
                <a:latin typeface="Calibri" panose="020F0502020204030204" pitchFamily="34" charset="0"/>
              </a:rPr>
              <a:t>그러면 </a:t>
            </a:r>
            <a:r>
              <a:rPr lang="ko-KR" altLang="en-US" dirty="0" err="1">
                <a:latin typeface="Calibri" panose="020F0502020204030204" pitchFamily="34" charset="0"/>
              </a:rPr>
              <a:t>정방향</a:t>
            </a:r>
            <a:r>
              <a:rPr lang="en-US" altLang="ko-KR" dirty="0">
                <a:latin typeface="Calibri" panose="020F0502020204030204" pitchFamily="34" charset="0"/>
              </a:rPr>
              <a:t>,</a:t>
            </a:r>
            <a:r>
              <a:rPr lang="ko-KR" altLang="en-US" dirty="0">
                <a:latin typeface="Calibri" panose="020F0502020204030204" pitchFamily="34" charset="0"/>
              </a:rPr>
              <a:t> 역방향을 더 세밀하게 조절할 수 있다</a:t>
            </a:r>
            <a:r>
              <a:rPr lang="en-US" altLang="ko-KR" dirty="0">
                <a:latin typeface="Calibri" panose="020F0502020204030204" pitchFamily="34" charset="0"/>
              </a:rPr>
              <a:t>.</a:t>
            </a:r>
          </a:p>
          <a:p>
            <a:r>
              <a:rPr lang="en-US" altLang="ko-KR" dirty="0">
                <a:latin typeface="Calibri" panose="020F0502020204030204" pitchFamily="34" charset="0"/>
              </a:rPr>
              <a:t>Ex. </a:t>
            </a:r>
            <a:r>
              <a:rPr lang="en-US" altLang="ko-KR" dirty="0" err="1">
                <a:latin typeface="Calibri" panose="020F0502020204030204" pitchFamily="34" charset="0"/>
              </a:rPr>
              <a:t>Glucolysis</a:t>
            </a:r>
            <a:r>
              <a:rPr lang="en-US" altLang="ko-KR" dirty="0">
                <a:latin typeface="Calibri" panose="020F0502020204030204" pitchFamily="34" charset="0"/>
              </a:rPr>
              <a:t> </a:t>
            </a:r>
            <a:r>
              <a:rPr lang="ko-KR" altLang="en-US" dirty="0">
                <a:latin typeface="Calibri" panose="020F0502020204030204" pitchFamily="34" charset="0"/>
              </a:rPr>
              <a:t>와 </a:t>
            </a:r>
            <a:r>
              <a:rPr lang="en-US" altLang="ko-KR" dirty="0">
                <a:latin typeface="Calibri" panose="020F0502020204030204" pitchFamily="34" charset="0"/>
              </a:rPr>
              <a:t>Gluconeogenesis </a:t>
            </a:r>
            <a:r>
              <a:rPr lang="ko-KR" altLang="en-US" dirty="0">
                <a:latin typeface="Calibri" panose="020F0502020204030204" pitchFamily="34" charset="0"/>
              </a:rPr>
              <a:t>에서 </a:t>
            </a:r>
            <a:r>
              <a:rPr lang="en-US" altLang="ko-KR" dirty="0">
                <a:latin typeface="Calibri" panose="020F0502020204030204" pitchFamily="34" charset="0"/>
              </a:rPr>
              <a:t>Phosphoenolpyruvate </a:t>
            </a:r>
            <a:r>
              <a:rPr lang="ko-KR" altLang="en-US" dirty="0">
                <a:latin typeface="Calibri" panose="020F0502020204030204" pitchFamily="34" charset="0"/>
              </a:rPr>
              <a:t>와 </a:t>
            </a:r>
            <a:r>
              <a:rPr lang="en-US" altLang="ko-KR" dirty="0">
                <a:latin typeface="Calibri" panose="020F0502020204030204" pitchFamily="34" charset="0"/>
              </a:rPr>
              <a:t>Pyruvate </a:t>
            </a:r>
            <a:r>
              <a:rPr lang="ko-KR" altLang="en-US" dirty="0">
                <a:latin typeface="Calibri" panose="020F0502020204030204" pitchFamily="34" charset="0"/>
              </a:rPr>
              <a:t>가 왔다 갔다 하는 </a:t>
            </a:r>
            <a:r>
              <a:rPr lang="en-US" altLang="ko-KR" dirty="0">
                <a:latin typeface="Calibri" panose="020F0502020204030204" pitchFamily="34" charset="0"/>
              </a:rPr>
              <a:t>pathway</a:t>
            </a:r>
            <a:r>
              <a:rPr lang="ko-KR" altLang="en-US" dirty="0">
                <a:latin typeface="Calibri" panose="020F0502020204030204" pitchFamily="34" charset="0"/>
              </a:rPr>
              <a:t>는 서로 다르고 다른 </a:t>
            </a:r>
            <a:r>
              <a:rPr lang="en-US" altLang="ko-KR" dirty="0">
                <a:latin typeface="Calibri" panose="020F0502020204030204" pitchFamily="34" charset="0"/>
              </a:rPr>
              <a:t>enzyme</a:t>
            </a:r>
            <a:r>
              <a:rPr lang="ko-KR" altLang="en-US" dirty="0">
                <a:latin typeface="Calibri" panose="020F0502020204030204" pitchFamily="34" charset="0"/>
              </a:rPr>
              <a:t>이 관여함</a:t>
            </a:r>
            <a:r>
              <a:rPr lang="en-US" altLang="ko-KR" dirty="0">
                <a:latin typeface="Calibri" panose="020F0502020204030204" pitchFamily="34" charset="0"/>
              </a:rP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3C0D6477-B7B3-40AF-A1A9-79E677AC06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9EBD733-9753-41AF-8F6B-C5463D8FE47F}" type="slidenum">
              <a:rPr lang="en-US" altLang="en-US">
                <a:latin typeface="Arial" panose="020B0604020202020204" pitchFamily="34" charset="0"/>
              </a:rPr>
              <a:pPr>
                <a:spcBef>
                  <a:spcPct val="0"/>
                </a:spcBef>
              </a:pPr>
              <a:t>18</a:t>
            </a:fld>
            <a:endParaRPr lang="en-US" altLang="en-US">
              <a:latin typeface="Arial" panose="020B0604020202020204" pitchFamily="34" charset="0"/>
            </a:endParaRPr>
          </a:p>
        </p:txBody>
      </p:sp>
      <p:sp>
        <p:nvSpPr>
          <p:cNvPr id="133123" name="Rectangle 2">
            <a:extLst>
              <a:ext uri="{FF2B5EF4-FFF2-40B4-BE49-F238E27FC236}">
                <a16:creationId xmlns:a16="http://schemas.microsoft.com/office/drawing/2014/main" id="{56D67F58-42A1-4D72-8990-6717C2BBD8D8}"/>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0E4AB9C5-DDC5-441E-9323-2D16A8B35E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3.31 </a:t>
            </a:r>
          </a:p>
          <a:p>
            <a:r>
              <a:rPr lang="en-US" altLang="en-US" b="1" dirty="0">
                <a:latin typeface="Calibri" panose="020F0502020204030204" pitchFamily="34" charset="0"/>
              </a:rPr>
              <a:t>Glycolysis versus gluconeogenesis. </a:t>
            </a:r>
            <a:r>
              <a:rPr lang="en-US" altLang="en-US" dirty="0">
                <a:latin typeface="Calibri" panose="020F0502020204030204" pitchFamily="34" charset="0"/>
              </a:rPr>
              <a:t>Whereas most of the reactions are the same in the two pathways, even though they run in opposite directions, the three irreversible reactions of glycolysis (steps 1 to 3 here) are replaced in the gluconeogenic pathway by different, thermodynamically favored reactions.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326CD865-A550-4DD1-A360-46BFF34EC1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8010B99-D675-4B5E-96E5-7D4C4E214A70}" type="slidenum">
              <a:rPr lang="en-US" altLang="en-US">
                <a:latin typeface="Arial" panose="020B0604020202020204" pitchFamily="34" charset="0"/>
              </a:rPr>
              <a:pPr>
                <a:spcBef>
                  <a:spcPct val="0"/>
                </a:spcBef>
              </a:pPr>
              <a:t>19</a:t>
            </a:fld>
            <a:endParaRPr lang="en-US" altLang="en-US">
              <a:latin typeface="Arial" panose="020B0604020202020204" pitchFamily="34" charset="0"/>
            </a:endParaRPr>
          </a:p>
        </p:txBody>
      </p:sp>
      <p:sp>
        <p:nvSpPr>
          <p:cNvPr id="134147" name="Rectangle 2">
            <a:extLst>
              <a:ext uri="{FF2B5EF4-FFF2-40B4-BE49-F238E27FC236}">
                <a16:creationId xmlns:a16="http://schemas.microsoft.com/office/drawing/2014/main" id="{B741B38F-6776-4E2B-BAEE-7BF77A71F77A}"/>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D44B47E5-00D9-4251-8427-A81C5A66F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libri" panose="020F0502020204030204" pitchFamily="34" charset="0"/>
              </a:rPr>
              <a:t>Figure 3.31 </a:t>
            </a:r>
          </a:p>
          <a:p>
            <a:r>
              <a:rPr lang="en-US" altLang="en-US" b="1">
                <a:latin typeface="Calibri" panose="020F0502020204030204" pitchFamily="34" charset="0"/>
              </a:rPr>
              <a:t>Glycolysis versus gluconeogenesis. </a:t>
            </a:r>
            <a:r>
              <a:rPr lang="en-US" altLang="en-US">
                <a:latin typeface="Calibri" panose="020F0502020204030204" pitchFamily="34" charset="0"/>
              </a:rPr>
              <a:t>Whereas most of the reactions are the same in the two pathways, even though they run in opposite directions, the three irreversible reactions of glycolysis (steps 1 to 3 here) are replaced in the gluconeogenic pathway by different, thermodynamically favored reactions.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5B20F96B-5929-4045-9C8D-F1F5CF319C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EC9C3A1-4B5F-42F3-9B9D-CA84DC8FD949}" type="slidenum">
              <a:rPr lang="en-US" altLang="en-US">
                <a:latin typeface="Arial" panose="020B0604020202020204" pitchFamily="34" charset="0"/>
              </a:rPr>
              <a:pPr>
                <a:spcBef>
                  <a:spcPct val="0"/>
                </a:spcBef>
              </a:pPr>
              <a:t>2</a:t>
            </a:fld>
            <a:endParaRPr lang="en-US" altLang="en-US">
              <a:latin typeface="Arial" panose="020B0604020202020204" pitchFamily="34" charset="0"/>
            </a:endParaRPr>
          </a:p>
        </p:txBody>
      </p:sp>
      <p:sp>
        <p:nvSpPr>
          <p:cNvPr id="96259" name="Rectangle 2">
            <a:extLst>
              <a:ext uri="{FF2B5EF4-FFF2-40B4-BE49-F238E27FC236}">
                <a16:creationId xmlns:a16="http://schemas.microsoft.com/office/drawing/2014/main" id="{FAA249EE-393A-492D-B8FF-FE1664D28A9A}"/>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71F83C0E-C037-474A-A86F-469CF798DD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71082EB3-9671-43B6-A86D-95D0585470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593930E-6AFC-41C5-87D3-C1B9FE8A83F8}" type="slidenum">
              <a:rPr lang="en-US" altLang="en-US">
                <a:latin typeface="Arial" panose="020B0604020202020204" pitchFamily="34" charset="0"/>
              </a:rPr>
              <a:pPr>
                <a:spcBef>
                  <a:spcPct val="0"/>
                </a:spcBef>
              </a:pPr>
              <a:t>3</a:t>
            </a:fld>
            <a:endParaRPr lang="en-US" altLang="en-US">
              <a:latin typeface="Arial" panose="020B0604020202020204" pitchFamily="34" charset="0"/>
            </a:endParaRPr>
          </a:p>
        </p:txBody>
      </p:sp>
      <p:sp>
        <p:nvSpPr>
          <p:cNvPr id="97283" name="Rectangle 2">
            <a:extLst>
              <a:ext uri="{FF2B5EF4-FFF2-40B4-BE49-F238E27FC236}">
                <a16:creationId xmlns:a16="http://schemas.microsoft.com/office/drawing/2014/main" id="{DF932B6E-E312-4C60-B1BD-26DB06A959B0}"/>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910B4C01-B680-4C21-8B0A-350530142F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4FCAAB2-D240-4C48-88F3-8DDD582575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958F0D7-6513-4E6D-8E74-76D80A8220AE}" type="slidenum">
              <a:rPr lang="en-US" altLang="en-US">
                <a:latin typeface="Arial" panose="020B0604020202020204" pitchFamily="34" charset="0"/>
              </a:rPr>
              <a:pPr>
                <a:spcBef>
                  <a:spcPct val="0"/>
                </a:spcBef>
              </a:pPr>
              <a:t>4</a:t>
            </a:fld>
            <a:endParaRPr lang="en-US" altLang="en-US">
              <a:latin typeface="Arial" panose="020B0604020202020204" pitchFamily="34" charset="0"/>
            </a:endParaRPr>
          </a:p>
        </p:txBody>
      </p:sp>
      <p:sp>
        <p:nvSpPr>
          <p:cNvPr id="99331" name="Rectangle 2">
            <a:extLst>
              <a:ext uri="{FF2B5EF4-FFF2-40B4-BE49-F238E27FC236}">
                <a16:creationId xmlns:a16="http://schemas.microsoft.com/office/drawing/2014/main" id="{ADB47A96-18DC-4750-887D-BAB1866D7291}"/>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3403A905-C109-4425-B26A-506933DDA3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3.8</a:t>
            </a:r>
          </a:p>
          <a:p>
            <a:r>
              <a:rPr lang="en-US" altLang="en-US" b="1" dirty="0">
                <a:latin typeface="Calibri" panose="020F0502020204030204" pitchFamily="34" charset="0"/>
              </a:rPr>
              <a:t>Activation energy and enzymatic reactions. </a:t>
            </a:r>
            <a:r>
              <a:rPr lang="en-US" altLang="en-US" dirty="0">
                <a:latin typeface="Calibri" panose="020F0502020204030204" pitchFamily="34" charset="0"/>
              </a:rPr>
              <a:t>Even though the formation of glucose 6-phosphate is a thermodynamically favored reaction (</a:t>
            </a:r>
            <a:r>
              <a:rPr lang="en-US" altLang="en-US" i="1" dirty="0">
                <a:latin typeface="Calibri" panose="020F0502020204030204" pitchFamily="34" charset="0"/>
              </a:rPr>
              <a:t>G</a:t>
            </a:r>
            <a:r>
              <a:rPr lang="en-US" altLang="en-US" dirty="0">
                <a:latin typeface="Calibri" panose="020F0502020204030204" pitchFamily="34" charset="0"/>
              </a:rPr>
              <a:t> =- 4 kcal/mol), the reactants must possess sufficient energy to achieve an activated state in which the atomic rearrangements necessary for the reaction can occur. The amount of energy required is called the activation energy (</a:t>
            </a:r>
            <a:r>
              <a:rPr lang="en-US" altLang="en-US" i="1" dirty="0">
                <a:latin typeface="Calibri" panose="020F0502020204030204" pitchFamily="34" charset="0"/>
              </a:rPr>
              <a:t>E</a:t>
            </a:r>
            <a:r>
              <a:rPr lang="en-US" altLang="en-US" baseline="-25000" dirty="0">
                <a:latin typeface="Calibri" panose="020F0502020204030204" pitchFamily="34" charset="0"/>
              </a:rPr>
              <a:t>A</a:t>
            </a:r>
            <a:r>
              <a:rPr lang="en-US" altLang="en-US" dirty="0">
                <a:latin typeface="Calibri" panose="020F0502020204030204" pitchFamily="34" charset="0"/>
              </a:rPr>
              <a:t>) and is represented by the height of the curve. The activation energy is not a fixed value, but varies with the particular reaction pathway. </a:t>
            </a:r>
            <a:r>
              <a:rPr lang="en-US" altLang="en-US" i="1" dirty="0">
                <a:latin typeface="Calibri" panose="020F0502020204030204" pitchFamily="34" charset="0"/>
              </a:rPr>
              <a:t>E</a:t>
            </a:r>
            <a:r>
              <a:rPr lang="en-US" altLang="en-US" baseline="-25000" dirty="0">
                <a:latin typeface="Calibri" panose="020F0502020204030204" pitchFamily="34" charset="0"/>
              </a:rPr>
              <a:t>A</a:t>
            </a:r>
            <a:r>
              <a:rPr lang="en-US" altLang="en-US" dirty="0">
                <a:latin typeface="Calibri" panose="020F0502020204030204" pitchFamily="34" charset="0"/>
              </a:rPr>
              <a:t> is greatly reduced when the reactants combine with an enzyme catalyst. (This diagram depicts a simple, one-step reaction mechanism. Many enzymatic reactions take place in two or more steps leading to the formation of intermediates (as in Figure 3.12). Each step in the reaction has a distinct </a:t>
            </a:r>
            <a:r>
              <a:rPr lang="en-US" altLang="en-US" i="1" dirty="0">
                <a:latin typeface="Calibri" panose="020F0502020204030204" pitchFamily="34" charset="0"/>
              </a:rPr>
              <a:t>E</a:t>
            </a:r>
            <a:r>
              <a:rPr lang="en-US" altLang="en-US" baseline="-25000" dirty="0">
                <a:latin typeface="Calibri" panose="020F0502020204030204" pitchFamily="34" charset="0"/>
              </a:rPr>
              <a:t>A</a:t>
            </a:r>
            <a:r>
              <a:rPr lang="en-US" altLang="en-US" dirty="0">
                <a:latin typeface="Calibri" panose="020F0502020204030204" pitchFamily="34" charset="0"/>
              </a:rPr>
              <a:t> and a separate transition state.)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767AE39-75DE-46AD-BF64-6028AF1D19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0060D1E-C31B-4F39-9C03-512B6A3C4723}" type="slidenum">
              <a:rPr lang="en-US" altLang="en-US">
                <a:latin typeface="Arial" panose="020B0604020202020204" pitchFamily="34" charset="0"/>
              </a:rPr>
              <a:pPr>
                <a:spcBef>
                  <a:spcPct val="0"/>
                </a:spcBef>
              </a:pPr>
              <a:t>5</a:t>
            </a:fld>
            <a:endParaRPr lang="en-US" altLang="en-US">
              <a:latin typeface="Arial" panose="020B0604020202020204" pitchFamily="34" charset="0"/>
            </a:endParaRPr>
          </a:p>
        </p:txBody>
      </p:sp>
      <p:sp>
        <p:nvSpPr>
          <p:cNvPr id="101379" name="Rectangle 2">
            <a:extLst>
              <a:ext uri="{FF2B5EF4-FFF2-40B4-BE49-F238E27FC236}">
                <a16:creationId xmlns:a16="http://schemas.microsoft.com/office/drawing/2014/main" id="{8F51368D-9750-4500-85A6-CAB0F96B6719}"/>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A6E5D75-8202-4BE8-B5AE-F089F91DA2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3.10</a:t>
            </a:r>
          </a:p>
          <a:p>
            <a:r>
              <a:rPr lang="en-US" altLang="en-US" b="1" dirty="0">
                <a:latin typeface="Calibri" panose="020F0502020204030204" pitchFamily="34" charset="0"/>
              </a:rPr>
              <a:t>Formation of an enzyme–substrate complex. </a:t>
            </a:r>
            <a:r>
              <a:rPr lang="en-US" altLang="en-US" dirty="0">
                <a:latin typeface="Calibri" panose="020F0502020204030204" pitchFamily="34" charset="0"/>
              </a:rPr>
              <a:t>Schematic drawing of the reaction catalyzed by pyruvate kinase (see Figure 3.24) in which the two substrates, phosphoenolpyruvate (PEP) and ADP, bind to the enzyme to form an enzyme–substrate (ES) complex, which leads to the formation of the products, pyruvate and ATP.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8441F0E3-53CF-4D25-86CF-8CACA3A74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FF8B15F-714B-47F1-9EBE-15BBCEEBB68D}" type="slidenum">
              <a:rPr lang="en-US" altLang="en-US">
                <a:latin typeface="Arial" panose="020B0604020202020204" pitchFamily="34" charset="0"/>
              </a:rPr>
              <a:pPr>
                <a:spcBef>
                  <a:spcPct val="0"/>
                </a:spcBef>
              </a:pPr>
              <a:t>6</a:t>
            </a:fld>
            <a:endParaRPr lang="en-US" altLang="en-US">
              <a:latin typeface="Arial" panose="020B0604020202020204" pitchFamily="34" charset="0"/>
            </a:endParaRPr>
          </a:p>
        </p:txBody>
      </p:sp>
      <p:sp>
        <p:nvSpPr>
          <p:cNvPr id="102403" name="Rectangle 2">
            <a:extLst>
              <a:ext uri="{FF2B5EF4-FFF2-40B4-BE49-F238E27FC236}">
                <a16:creationId xmlns:a16="http://schemas.microsoft.com/office/drawing/2014/main" id="{83C64753-C49B-4346-9DA3-4A1A279F5D73}"/>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EEDC289D-BFC8-4A81-8381-1660DFB7CD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3.11a, b </a:t>
            </a:r>
          </a:p>
          <a:p>
            <a:r>
              <a:rPr lang="en-US" altLang="en-US" b="1" dirty="0">
                <a:latin typeface="Calibri" panose="020F0502020204030204" pitchFamily="34" charset="0"/>
              </a:rPr>
              <a:t>The active site of an enzyme. </a:t>
            </a:r>
            <a:r>
              <a:rPr lang="en-US" altLang="en-US" dirty="0">
                <a:latin typeface="Calibri" panose="020F0502020204030204" pitchFamily="34" charset="0"/>
              </a:rPr>
              <a:t>(</a:t>
            </a:r>
            <a:r>
              <a:rPr lang="en-US" altLang="en-US" i="1" dirty="0">
                <a:latin typeface="Calibri" panose="020F0502020204030204" pitchFamily="34" charset="0"/>
              </a:rPr>
              <a:t>a</a:t>
            </a:r>
            <a:r>
              <a:rPr lang="en-US" altLang="en-US" dirty="0">
                <a:latin typeface="Calibri" panose="020F0502020204030204" pitchFamily="34" charset="0"/>
              </a:rPr>
              <a:t>) Diagrammatic representation of the active site of the enzyme ribulose bisphosphate carboxylase oxygenase showing the various sites of interaction between the bound substrates (RuBP and CO2) and certain amino acid side chains of the enzyme. In addition to determining the substrate‐binding properties of the active site, these noncovalent interactions alter the properties of the substrate in ways that accelerate its conversion to products. (</a:t>
            </a:r>
            <a:r>
              <a:rPr lang="en-US" altLang="en-US" i="1" dirty="0">
                <a:latin typeface="Calibri" panose="020F0502020204030204" pitchFamily="34" charset="0"/>
              </a:rPr>
              <a:t>b</a:t>
            </a:r>
            <a:r>
              <a:rPr lang="en-US" altLang="en-US" dirty="0">
                <a:latin typeface="Calibri" panose="020F0502020204030204" pitchFamily="34" charset="0"/>
              </a:rPr>
              <a:t>) An electron density map of the active site of a blood clotting enzyme called Factor </a:t>
            </a:r>
            <a:r>
              <a:rPr lang="en-US" altLang="en-US" dirty="0" err="1">
                <a:latin typeface="Calibri" panose="020F0502020204030204" pitchFamily="34" charset="0"/>
              </a:rPr>
              <a:t>Xa</a:t>
            </a:r>
            <a:r>
              <a:rPr lang="en-US" altLang="en-US" dirty="0">
                <a:latin typeface="Calibri" panose="020F0502020204030204" pitchFamily="34" charset="0"/>
              </a:rPr>
              <a:t> with a chemical inhibitor that mimics the substrate, prothrombin, shown superimposed (red). The gray surface provides an indication of the outer reaches of the electron orbitals of the atoms that make up the side chains of the enzyme, thus portraying a visual representation of the space occupied by the atoms of the active site. It can be clearly seen that the substrate binds in a deep cleft in the protein, typical of active sites. The active site serine, Ser195, is shown in blue. Protein regions important for determining which molecules can bind as substrates, known as S1 and S2, are made up of multiple side chains and are indicated in yellow and green.</a:t>
            </a:r>
          </a:p>
          <a:p>
            <a:r>
              <a:rPr lang="en-US" altLang="en-US" dirty="0">
                <a:latin typeface="Calibri" panose="020F0502020204030204" pitchFamily="34" charset="0"/>
              </a:rPr>
              <a:t>SOURCE: (</a:t>
            </a:r>
            <a:r>
              <a:rPr lang="en-US" altLang="en-US" i="1" dirty="0">
                <a:latin typeface="Calibri" panose="020F0502020204030204" pitchFamily="34" charset="0"/>
              </a:rPr>
              <a:t>a</a:t>
            </a:r>
            <a:r>
              <a:rPr lang="en-US" altLang="en-US" dirty="0">
                <a:latin typeface="Calibri" panose="020F0502020204030204" pitchFamily="34" charset="0"/>
              </a:rPr>
              <a:t>) D. A. Harris, Bioenergetics at a Glance, P. 88, Blackwell, 1995; (</a:t>
            </a:r>
            <a:r>
              <a:rPr lang="en-US" altLang="en-US" i="1" dirty="0">
                <a:latin typeface="Calibri" panose="020F0502020204030204" pitchFamily="34" charset="0"/>
              </a:rPr>
              <a:t>b</a:t>
            </a:r>
            <a:r>
              <a:rPr lang="en-US" altLang="en-US" dirty="0">
                <a:latin typeface="Calibri" panose="020F0502020204030204" pitchFamily="34" charset="0"/>
              </a:rPr>
              <a:t>) From Yeh CH, </a:t>
            </a:r>
            <a:r>
              <a:rPr lang="en-US" altLang="en-US" dirty="0" err="1">
                <a:latin typeface="Calibri" panose="020F0502020204030204" pitchFamily="34" charset="0"/>
              </a:rPr>
              <a:t>Fredenburgh</a:t>
            </a:r>
            <a:r>
              <a:rPr lang="en-US" altLang="en-US" dirty="0">
                <a:latin typeface="Calibri" panose="020F0502020204030204" pitchFamily="34" charset="0"/>
              </a:rPr>
              <a:t> JC, Weitz JI. 2012. Oral direct factor </a:t>
            </a:r>
            <a:r>
              <a:rPr lang="en-US" altLang="en-US" dirty="0" err="1">
                <a:latin typeface="Calibri" panose="020F0502020204030204" pitchFamily="34" charset="0"/>
              </a:rPr>
              <a:t>Xa</a:t>
            </a:r>
            <a:r>
              <a:rPr lang="en-US" altLang="en-US" dirty="0">
                <a:latin typeface="Calibri" panose="020F0502020204030204" pitchFamily="34" charset="0"/>
              </a:rPr>
              <a:t> inhibitors. Circulation Research 111, 1069–1078.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BA98C83-FD7C-4116-AF4C-9FE01F6E85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61E1C5E-4A4B-4C4F-AC49-14C80AD5B91A}" type="slidenum">
              <a:rPr lang="en-US" altLang="en-US">
                <a:latin typeface="Arial" panose="020B0604020202020204" pitchFamily="34" charset="0"/>
              </a:rPr>
              <a:pPr>
                <a:spcBef>
                  <a:spcPct val="0"/>
                </a:spcBef>
              </a:pPr>
              <a:t>7</a:t>
            </a:fld>
            <a:endParaRPr lang="en-US" altLang="en-US">
              <a:latin typeface="Arial" panose="020B0604020202020204" pitchFamily="34" charset="0"/>
            </a:endParaRPr>
          </a:p>
        </p:txBody>
      </p:sp>
      <p:sp>
        <p:nvSpPr>
          <p:cNvPr id="103427" name="Rectangle 2">
            <a:extLst>
              <a:ext uri="{FF2B5EF4-FFF2-40B4-BE49-F238E27FC236}">
                <a16:creationId xmlns:a16="http://schemas.microsoft.com/office/drawing/2014/main" id="{AA98329F-BF1F-4B1E-824D-7ECCD689CCF7}"/>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19C88EC8-732C-44F8-ADD6-E1F5DA7ABA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3.11a, b </a:t>
            </a:r>
          </a:p>
          <a:p>
            <a:r>
              <a:rPr lang="en-US" altLang="en-US" b="1" dirty="0">
                <a:latin typeface="Calibri" panose="020F0502020204030204" pitchFamily="34" charset="0"/>
              </a:rPr>
              <a:t>The active site of an enzyme. </a:t>
            </a:r>
            <a:r>
              <a:rPr lang="en-US" altLang="en-US" dirty="0">
                <a:latin typeface="Calibri" panose="020F0502020204030204" pitchFamily="34" charset="0"/>
              </a:rPr>
              <a:t>(</a:t>
            </a:r>
            <a:r>
              <a:rPr lang="en-US" altLang="en-US" i="1" dirty="0">
                <a:latin typeface="Calibri" panose="020F0502020204030204" pitchFamily="34" charset="0"/>
              </a:rPr>
              <a:t>a</a:t>
            </a:r>
            <a:r>
              <a:rPr lang="en-US" altLang="en-US" dirty="0">
                <a:latin typeface="Calibri" panose="020F0502020204030204" pitchFamily="34" charset="0"/>
              </a:rPr>
              <a:t>) Diagrammatic representation of the active site of the enzyme ribulose bisphosphate carboxylase oxygenase showing the various sites of interaction between the bound substrates (RuBP and CO2) and certain amino acid side chains of the enzyme. In addition to determining the substrate‐binding properties of the active site, these noncovalent interactions alter the properties of the substrate in ways that accelerate its conversion to products. (</a:t>
            </a:r>
            <a:r>
              <a:rPr lang="en-US" altLang="en-US" i="1" dirty="0">
                <a:latin typeface="Calibri" panose="020F0502020204030204" pitchFamily="34" charset="0"/>
              </a:rPr>
              <a:t>b</a:t>
            </a:r>
            <a:r>
              <a:rPr lang="en-US" altLang="en-US" dirty="0">
                <a:latin typeface="Calibri" panose="020F0502020204030204" pitchFamily="34" charset="0"/>
              </a:rPr>
              <a:t>) An electron density map of the active site of a blood clotting enzyme called Factor </a:t>
            </a:r>
            <a:r>
              <a:rPr lang="en-US" altLang="en-US" dirty="0" err="1">
                <a:latin typeface="Calibri" panose="020F0502020204030204" pitchFamily="34" charset="0"/>
              </a:rPr>
              <a:t>Xa</a:t>
            </a:r>
            <a:r>
              <a:rPr lang="en-US" altLang="en-US" dirty="0">
                <a:latin typeface="Calibri" panose="020F0502020204030204" pitchFamily="34" charset="0"/>
              </a:rPr>
              <a:t> with a chemical inhibitor that mimics the substrate, prothrombin, shown superimposed (red). The gray surface provides an indication of the outer reaches of the electron orbitals of the atoms that make up the side chains of the enzyme, thus portraying a visual representation of the space occupied by the atoms of the active site. It can be clearly seen that the substrate binds in a deep cleft in the protein, typical of active sites. The active site serine, Ser195, is shown in blue. Protein regions important for determining which molecules can bind as substrates, known as S1 and S2, are made up of multiple side chains and are indicated in yellow and green.</a:t>
            </a:r>
          </a:p>
          <a:p>
            <a:r>
              <a:rPr lang="en-US" altLang="en-US" dirty="0">
                <a:latin typeface="Calibri" panose="020F0502020204030204" pitchFamily="34" charset="0"/>
              </a:rPr>
              <a:t>SOURCE: (</a:t>
            </a:r>
            <a:r>
              <a:rPr lang="en-US" altLang="en-US" i="1" dirty="0">
                <a:latin typeface="Calibri" panose="020F0502020204030204" pitchFamily="34" charset="0"/>
              </a:rPr>
              <a:t>a</a:t>
            </a:r>
            <a:r>
              <a:rPr lang="en-US" altLang="en-US" dirty="0">
                <a:latin typeface="Calibri" panose="020F0502020204030204" pitchFamily="34" charset="0"/>
              </a:rPr>
              <a:t>) D. A. Harris, Bioenergetics at a Glance, P. 88, Blackwell, 1995; (</a:t>
            </a:r>
            <a:r>
              <a:rPr lang="en-US" altLang="en-US" i="1" dirty="0">
                <a:latin typeface="Calibri" panose="020F0502020204030204" pitchFamily="34" charset="0"/>
              </a:rPr>
              <a:t>b</a:t>
            </a:r>
            <a:r>
              <a:rPr lang="en-US" altLang="en-US" dirty="0">
                <a:latin typeface="Calibri" panose="020F0502020204030204" pitchFamily="34" charset="0"/>
              </a:rPr>
              <a:t>) From Yeh CH, </a:t>
            </a:r>
            <a:r>
              <a:rPr lang="en-US" altLang="en-US" dirty="0" err="1">
                <a:latin typeface="Calibri" panose="020F0502020204030204" pitchFamily="34" charset="0"/>
              </a:rPr>
              <a:t>Fredenburgh</a:t>
            </a:r>
            <a:r>
              <a:rPr lang="en-US" altLang="en-US" dirty="0">
                <a:latin typeface="Calibri" panose="020F0502020204030204" pitchFamily="34" charset="0"/>
              </a:rPr>
              <a:t> JC, Weitz JI. 2012. Oral direct factor </a:t>
            </a:r>
            <a:r>
              <a:rPr lang="en-US" altLang="en-US" dirty="0" err="1">
                <a:latin typeface="Calibri" panose="020F0502020204030204" pitchFamily="34" charset="0"/>
              </a:rPr>
              <a:t>Xa</a:t>
            </a:r>
            <a:r>
              <a:rPr lang="en-US" altLang="en-US" dirty="0">
                <a:latin typeface="Calibri" panose="020F0502020204030204" pitchFamily="34" charset="0"/>
              </a:rPr>
              <a:t> inhibitors. Circulation Research 111, 1069–1078.</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C771635E-EFF9-4EAE-B74F-C15B76EE7E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4430F26-A256-482F-9188-DB306562EB78}" type="slidenum">
              <a:rPr lang="en-US" altLang="en-US">
                <a:latin typeface="Arial" panose="020B0604020202020204" pitchFamily="34" charset="0"/>
              </a:rPr>
              <a:pPr>
                <a:spcBef>
                  <a:spcPct val="0"/>
                </a:spcBef>
              </a:pPr>
              <a:t>8</a:t>
            </a:fld>
            <a:endParaRPr lang="en-US" altLang="en-US">
              <a:latin typeface="Arial" panose="020B0604020202020204" pitchFamily="34" charset="0"/>
            </a:endParaRPr>
          </a:p>
        </p:txBody>
      </p:sp>
      <p:sp>
        <p:nvSpPr>
          <p:cNvPr id="104451" name="Rectangle 2">
            <a:extLst>
              <a:ext uri="{FF2B5EF4-FFF2-40B4-BE49-F238E27FC236}">
                <a16:creationId xmlns:a16="http://schemas.microsoft.com/office/drawing/2014/main" id="{698439FE-8583-43AB-BCCA-93B8F9E26D05}"/>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DD0112DF-8179-425D-9C74-6B290D7E2C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3.12a-c </a:t>
            </a:r>
          </a:p>
          <a:p>
            <a:r>
              <a:rPr lang="en-US" altLang="en-US" b="1" dirty="0">
                <a:latin typeface="Calibri" panose="020F0502020204030204" pitchFamily="34" charset="0"/>
              </a:rPr>
              <a:t>Three mechanisms by which enzymes accelerate reactions: </a:t>
            </a:r>
            <a:r>
              <a:rPr lang="en-US" altLang="en-US" dirty="0">
                <a:latin typeface="Calibri" panose="020F0502020204030204" pitchFamily="34" charset="0"/>
              </a:rPr>
              <a:t>(</a:t>
            </a:r>
            <a:r>
              <a:rPr lang="en-US" altLang="en-US" b="1" dirty="0">
                <a:latin typeface="Calibri" panose="020F0502020204030204" pitchFamily="34" charset="0"/>
              </a:rPr>
              <a:t>A</a:t>
            </a:r>
            <a:r>
              <a:rPr lang="en-US" altLang="en-US" dirty="0">
                <a:latin typeface="Calibri" panose="020F0502020204030204" pitchFamily="34" charset="0"/>
              </a:rPr>
              <a:t>) maintaining precise substrate orientation, (</a:t>
            </a:r>
            <a:r>
              <a:rPr lang="en-US" altLang="en-US" b="1" dirty="0">
                <a:latin typeface="Calibri" panose="020F0502020204030204" pitchFamily="34" charset="0"/>
              </a:rPr>
              <a:t>B</a:t>
            </a:r>
            <a:r>
              <a:rPr lang="en-US" altLang="en-US" dirty="0">
                <a:latin typeface="Calibri" panose="020F0502020204030204" pitchFamily="34" charset="0"/>
              </a:rPr>
              <a:t>) changing substrate reactivity by altering its electrostatic configuration, (</a:t>
            </a:r>
            <a:r>
              <a:rPr lang="en-US" altLang="en-US" b="1" dirty="0">
                <a:latin typeface="Calibri" panose="020F0502020204030204" pitchFamily="34" charset="0"/>
              </a:rPr>
              <a:t>C</a:t>
            </a:r>
            <a:r>
              <a:rPr lang="en-US" altLang="en-US" dirty="0">
                <a:latin typeface="Calibri" panose="020F0502020204030204" pitchFamily="34" charset="0"/>
              </a:rPr>
              <a:t>) exerting physical stress on bonds in the substrate to be broken.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169F6C7B-9B6B-4C4A-B0FD-141236DC32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C717E80-53EC-4D14-AAA2-0DF952D3018B}" type="slidenum">
              <a:rPr lang="en-US" altLang="en-US">
                <a:latin typeface="Arial" panose="020B0604020202020204" pitchFamily="34" charset="0"/>
              </a:rPr>
              <a:pPr>
                <a:spcBef>
                  <a:spcPct val="0"/>
                </a:spcBef>
              </a:pPr>
              <a:t>9</a:t>
            </a:fld>
            <a:endParaRPr lang="en-US" altLang="en-US">
              <a:latin typeface="Arial" panose="020B0604020202020204" pitchFamily="34" charset="0"/>
            </a:endParaRPr>
          </a:p>
        </p:txBody>
      </p:sp>
      <p:sp>
        <p:nvSpPr>
          <p:cNvPr id="105475" name="Rectangle 2">
            <a:extLst>
              <a:ext uri="{FF2B5EF4-FFF2-40B4-BE49-F238E27FC236}">
                <a16:creationId xmlns:a16="http://schemas.microsoft.com/office/drawing/2014/main" id="{1098FC63-5454-4BC1-A0AC-ECDA8F7004AD}"/>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122BDB74-57C0-419F-8E15-50B08E5EEB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Calibri" panose="020F0502020204030204" pitchFamily="34" charset="0"/>
              </a:rPr>
              <a:t>Figure 3.13a, b</a:t>
            </a:r>
          </a:p>
          <a:p>
            <a:r>
              <a:rPr lang="en-US" altLang="en-US" b="1" dirty="0">
                <a:latin typeface="Calibri" panose="020F0502020204030204" pitchFamily="34" charset="0"/>
              </a:rPr>
              <a:t>Diagrammatic representation of the catalytic mechanism of chymotrypsin. </a:t>
            </a:r>
            <a:r>
              <a:rPr lang="en-US" altLang="en-US" dirty="0">
                <a:latin typeface="Calibri" panose="020F0502020204030204" pitchFamily="34" charset="0"/>
              </a:rPr>
              <a:t>The reaction is divided into two steps. (</a:t>
            </a:r>
            <a:r>
              <a:rPr lang="en-US" altLang="en-US" b="1" dirty="0">
                <a:latin typeface="Calibri" panose="020F0502020204030204" pitchFamily="34" charset="0"/>
              </a:rPr>
              <a:t>A</a:t>
            </a:r>
            <a:r>
              <a:rPr lang="en-US" altLang="en-US" dirty="0">
                <a:latin typeface="Calibri" panose="020F0502020204030204" pitchFamily="34" charset="0"/>
              </a:rPr>
              <a:t>) The electronegative oxygen atom of a serine residue (Ser 195) in the enzyme, which carries a partial negative charge, carries out a nucleophilic attack on the carbonyl carbon atom of the substrate, which carries a partial positive charge, splitting the peptide bond. The polypeptide substrate is shown in blue. The serine is made more reactive by a closely applied histidine residue (His 57) that draws the proton from the serine and subsequently donates the proton to the nitrogen atom of the cleaved peptide bond. Histidine is able to do this because its side chain is a weak base that is capable of gaining and losing a proton at physiologic </a:t>
            </a:r>
            <a:r>
              <a:rPr lang="en-US" altLang="en-US" dirty="0" err="1">
                <a:latin typeface="Calibri" panose="020F0502020204030204" pitchFamily="34" charset="0"/>
              </a:rPr>
              <a:t>pH.</a:t>
            </a:r>
            <a:r>
              <a:rPr lang="en-US" altLang="en-US" dirty="0">
                <a:latin typeface="Calibri" panose="020F0502020204030204" pitchFamily="34" charset="0"/>
              </a:rPr>
              <a:t> (A stronger base, such as lysine, would remain fully protonated at this </a:t>
            </a:r>
            <a:r>
              <a:rPr lang="en-US" altLang="en-US" dirty="0" err="1">
                <a:latin typeface="Calibri" panose="020F0502020204030204" pitchFamily="34" charset="0"/>
              </a:rPr>
              <a:t>pH.</a:t>
            </a:r>
            <a:r>
              <a:rPr lang="en-US" altLang="en-US" dirty="0">
                <a:latin typeface="Calibri" panose="020F0502020204030204" pitchFamily="34" charset="0"/>
              </a:rPr>
              <a:t>) Part of the substrate forms a transient covalent bond with the enzyme by means of the serine side chain, while the remainder of the substrate is released. (It can be noted that the serine and histidine residues are situated 138 amino acids away from each other in the primary sequence but are brought together within the enzyme by the folding of the polypeptide. An aspartic acid, residue 102, which is not shown, also plays a role in catalysis by influencing the ionic state of the histidine.) (</a:t>
            </a:r>
            <a:r>
              <a:rPr lang="en-US" altLang="en-US" b="1" dirty="0">
                <a:latin typeface="Calibri" panose="020F0502020204030204" pitchFamily="34" charset="0"/>
              </a:rPr>
              <a:t>B</a:t>
            </a:r>
            <a:r>
              <a:rPr lang="en-US" altLang="en-US" dirty="0">
                <a:latin typeface="Calibri" panose="020F0502020204030204" pitchFamily="34" charset="0"/>
              </a:rPr>
              <a:t>) In the second step, the electronegative oxygen atom of a water molecule displaces the covalently linked substrate from the enzyme, regenerating the unbound enzyme molecule. As in the first step, the histidine plays a role in proton transfer; in this step, the proton is removed from water, making it a much stronger nucleophile. The proton is subsequently donated to the serine residue of the enzyme.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FF87588-A75C-4FAC-B4A5-24741ADB6FAC}"/>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8A2FE98-67CB-45A0-B7FF-CC5B37221A89}" type="datetime1">
              <a:rPr lang="en-US" altLang="en-US"/>
              <a:pPr>
                <a:defRPr/>
              </a:pPr>
              <a:t>6/16/2020</a:t>
            </a:fld>
            <a:endParaRPr lang="en-US" altLang="en-US"/>
          </a:p>
        </p:txBody>
      </p:sp>
      <p:sp>
        <p:nvSpPr>
          <p:cNvPr id="5" name="Footer Placeholder 4">
            <a:extLst>
              <a:ext uri="{FF2B5EF4-FFF2-40B4-BE49-F238E27FC236}">
                <a16:creationId xmlns:a16="http://schemas.microsoft.com/office/drawing/2014/main" id="{D049267A-613E-49C9-A26F-D570D15854FF}"/>
              </a:ext>
            </a:extLst>
          </p:cNvPr>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6" name="Slide Number Placeholder 5">
            <a:extLst>
              <a:ext uri="{FF2B5EF4-FFF2-40B4-BE49-F238E27FC236}">
                <a16:creationId xmlns:a16="http://schemas.microsoft.com/office/drawing/2014/main" id="{935AFEBE-7FC0-48C3-8124-2957EA4E7728}"/>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F7729B00-6F2A-45F7-9C02-2D878D39193B}" type="slidenum">
              <a:rPr lang="en-US" altLang="en-US"/>
              <a:pPr/>
              <a:t>‹#›</a:t>
            </a:fld>
            <a:endParaRPr lang="en-US" altLang="en-US"/>
          </a:p>
        </p:txBody>
      </p:sp>
    </p:spTree>
    <p:extLst>
      <p:ext uri="{BB962C8B-B14F-4D97-AF65-F5344CB8AC3E}">
        <p14:creationId xmlns:p14="http://schemas.microsoft.com/office/powerpoint/2010/main" val="79210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67D4826-39DB-45E4-B3D8-0CE7C674B8BA}"/>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6E0A840-8A15-462C-8CA3-2D959D0CF79A}" type="datetime1">
              <a:rPr lang="en-US" altLang="en-US"/>
              <a:pPr>
                <a:defRPr/>
              </a:pPr>
              <a:t>6/16/2020</a:t>
            </a:fld>
            <a:endParaRPr lang="en-US" altLang="en-US"/>
          </a:p>
        </p:txBody>
      </p:sp>
      <p:sp>
        <p:nvSpPr>
          <p:cNvPr id="6" name="Footer Placeholder 4">
            <a:extLst>
              <a:ext uri="{FF2B5EF4-FFF2-40B4-BE49-F238E27FC236}">
                <a16:creationId xmlns:a16="http://schemas.microsoft.com/office/drawing/2014/main" id="{96C03588-F2A8-472D-A628-9DA2BE606E44}"/>
              </a:ext>
            </a:extLst>
          </p:cNvPr>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7" name="Slide Number Placeholder 5">
            <a:extLst>
              <a:ext uri="{FF2B5EF4-FFF2-40B4-BE49-F238E27FC236}">
                <a16:creationId xmlns:a16="http://schemas.microsoft.com/office/drawing/2014/main" id="{CC083466-6557-4654-BB76-AB22863C61B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1E8962A4-4B61-4BAD-A12A-F5FF25F08863}" type="slidenum">
              <a:rPr lang="en-US" altLang="en-US"/>
              <a:pPr/>
              <a:t>‹#›</a:t>
            </a:fld>
            <a:endParaRPr lang="en-US" altLang="en-US"/>
          </a:p>
        </p:txBody>
      </p:sp>
    </p:spTree>
    <p:extLst>
      <p:ext uri="{BB962C8B-B14F-4D97-AF65-F5344CB8AC3E}">
        <p14:creationId xmlns:p14="http://schemas.microsoft.com/office/powerpoint/2010/main" val="302242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542B04E2-A6C6-49AB-A52F-F434D661389F}"/>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437241F-2675-4233-A133-62E7E547F6E2}" type="datetime1">
              <a:rPr lang="en-US" altLang="en-US"/>
              <a:pPr>
                <a:defRPr/>
              </a:pPr>
              <a:t>6/16/2020</a:t>
            </a:fld>
            <a:endParaRPr lang="en-US" altLang="en-US"/>
          </a:p>
        </p:txBody>
      </p:sp>
      <p:sp>
        <p:nvSpPr>
          <p:cNvPr id="7" name="Footer Placeholder 4">
            <a:extLst>
              <a:ext uri="{FF2B5EF4-FFF2-40B4-BE49-F238E27FC236}">
                <a16:creationId xmlns:a16="http://schemas.microsoft.com/office/drawing/2014/main" id="{D0B64C67-734A-49C5-ACF1-21FBB590F813}"/>
              </a:ext>
            </a:extLst>
          </p:cNvPr>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8" name="Slide Number Placeholder 5">
            <a:extLst>
              <a:ext uri="{FF2B5EF4-FFF2-40B4-BE49-F238E27FC236}">
                <a16:creationId xmlns:a16="http://schemas.microsoft.com/office/drawing/2014/main" id="{E9608C8A-B0E4-4E2C-94B0-39A72730F02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0C4B7C91-F1B9-41EB-919E-847B1AED365B}" type="slidenum">
              <a:rPr lang="en-US" altLang="en-US"/>
              <a:pPr/>
              <a:t>‹#›</a:t>
            </a:fld>
            <a:endParaRPr lang="en-US" altLang="en-US"/>
          </a:p>
        </p:txBody>
      </p:sp>
    </p:spTree>
    <p:extLst>
      <p:ext uri="{BB962C8B-B14F-4D97-AF65-F5344CB8AC3E}">
        <p14:creationId xmlns:p14="http://schemas.microsoft.com/office/powerpoint/2010/main" val="387609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A559E-81F6-470D-A3A3-2354049C5A35}"/>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BBAF0E5-F555-430B-960C-27587CAE998F}" type="datetime1">
              <a:rPr lang="en-US" altLang="en-US"/>
              <a:pPr>
                <a:defRPr/>
              </a:pPr>
              <a:t>6/16/2020</a:t>
            </a:fld>
            <a:endParaRPr lang="en-US" altLang="en-US"/>
          </a:p>
        </p:txBody>
      </p:sp>
      <p:sp>
        <p:nvSpPr>
          <p:cNvPr id="5" name="Footer Placeholder 4">
            <a:extLst>
              <a:ext uri="{FF2B5EF4-FFF2-40B4-BE49-F238E27FC236}">
                <a16:creationId xmlns:a16="http://schemas.microsoft.com/office/drawing/2014/main" id="{0E73926A-EEE2-4B09-9254-51028A27C576}"/>
              </a:ext>
            </a:extLst>
          </p:cNvPr>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6" name="Slide Number Placeholder 5">
            <a:extLst>
              <a:ext uri="{FF2B5EF4-FFF2-40B4-BE49-F238E27FC236}">
                <a16:creationId xmlns:a16="http://schemas.microsoft.com/office/drawing/2014/main" id="{5749D623-E2D3-4E23-AF3C-AA3D1062A86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971EDBB8-EA6F-4659-B706-52A28C268E39}" type="slidenum">
              <a:rPr lang="en-US" altLang="en-US"/>
              <a:pPr/>
              <a:t>‹#›</a:t>
            </a:fld>
            <a:endParaRPr lang="en-US" altLang="en-US"/>
          </a:p>
        </p:txBody>
      </p:sp>
    </p:spTree>
    <p:extLst>
      <p:ext uri="{BB962C8B-B14F-4D97-AF65-F5344CB8AC3E}">
        <p14:creationId xmlns:p14="http://schemas.microsoft.com/office/powerpoint/2010/main" val="359318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DB385-B380-42AA-8F7A-888945EC3298}"/>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772203A-B1BD-48F7-A6D5-BC7220ED3B81}" type="datetime1">
              <a:rPr lang="en-US" altLang="en-US"/>
              <a:pPr>
                <a:defRPr/>
              </a:pPr>
              <a:t>6/16/2020</a:t>
            </a:fld>
            <a:endParaRPr lang="en-US" altLang="en-US"/>
          </a:p>
        </p:txBody>
      </p:sp>
      <p:sp>
        <p:nvSpPr>
          <p:cNvPr id="5" name="Footer Placeholder 4">
            <a:extLst>
              <a:ext uri="{FF2B5EF4-FFF2-40B4-BE49-F238E27FC236}">
                <a16:creationId xmlns:a16="http://schemas.microsoft.com/office/drawing/2014/main" id="{9F26D280-868E-4048-AA09-11DD2E4CF427}"/>
              </a:ext>
            </a:extLst>
          </p:cNvPr>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6" name="Slide Number Placeholder 5">
            <a:extLst>
              <a:ext uri="{FF2B5EF4-FFF2-40B4-BE49-F238E27FC236}">
                <a16:creationId xmlns:a16="http://schemas.microsoft.com/office/drawing/2014/main" id="{9209C02F-849E-4A7B-AAEC-518C919A46DC}"/>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B0D9F7FA-05CE-4B25-A2E5-80DFF37AB84F}" type="slidenum">
              <a:rPr lang="en-US" altLang="en-US"/>
              <a:pPr/>
              <a:t>‹#›</a:t>
            </a:fld>
            <a:endParaRPr lang="en-US" altLang="en-US"/>
          </a:p>
        </p:txBody>
      </p:sp>
    </p:spTree>
    <p:extLst>
      <p:ext uri="{BB962C8B-B14F-4D97-AF65-F5344CB8AC3E}">
        <p14:creationId xmlns:p14="http://schemas.microsoft.com/office/powerpoint/2010/main" val="1060051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C9708EC-3BB6-4818-8340-AF28222FE36B}"/>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6C6FF76-000D-4CAA-A7E5-51897C503262}" type="datetime1">
              <a:rPr lang="en-US" altLang="en-US"/>
              <a:pPr>
                <a:defRPr/>
              </a:pPr>
              <a:t>6/16/2020</a:t>
            </a:fld>
            <a:endParaRPr lang="en-US" altLang="en-US"/>
          </a:p>
        </p:txBody>
      </p:sp>
      <p:sp>
        <p:nvSpPr>
          <p:cNvPr id="6" name="Footer Placeholder 4">
            <a:extLst>
              <a:ext uri="{FF2B5EF4-FFF2-40B4-BE49-F238E27FC236}">
                <a16:creationId xmlns:a16="http://schemas.microsoft.com/office/drawing/2014/main" id="{854BEE2F-B0AF-49A3-86C9-D435C5CD11A6}"/>
              </a:ext>
            </a:extLst>
          </p:cNvPr>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7" name="Slide Number Placeholder 5">
            <a:extLst>
              <a:ext uri="{FF2B5EF4-FFF2-40B4-BE49-F238E27FC236}">
                <a16:creationId xmlns:a16="http://schemas.microsoft.com/office/drawing/2014/main" id="{5302551B-E75A-40E1-AA62-944C8BF7E65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DE7EE0C3-CD24-438F-A4EA-B94A752FA0FB}" type="slidenum">
              <a:rPr lang="en-US" altLang="en-US"/>
              <a:pPr/>
              <a:t>‹#›</a:t>
            </a:fld>
            <a:endParaRPr lang="en-US" altLang="en-US"/>
          </a:p>
        </p:txBody>
      </p:sp>
    </p:spTree>
    <p:extLst>
      <p:ext uri="{BB962C8B-B14F-4D97-AF65-F5344CB8AC3E}">
        <p14:creationId xmlns:p14="http://schemas.microsoft.com/office/powerpoint/2010/main" val="338045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5D44CC5-A1B9-4D59-808E-6FC39A05B095}"/>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9369A7E-FFF3-42AB-A6A9-C17039C3BE52}" type="datetime1">
              <a:rPr lang="en-US" altLang="en-US"/>
              <a:pPr>
                <a:defRPr/>
              </a:pPr>
              <a:t>6/16/2020</a:t>
            </a:fld>
            <a:endParaRPr lang="en-US" altLang="en-US"/>
          </a:p>
        </p:txBody>
      </p:sp>
      <p:sp>
        <p:nvSpPr>
          <p:cNvPr id="8" name="Footer Placeholder 4">
            <a:extLst>
              <a:ext uri="{FF2B5EF4-FFF2-40B4-BE49-F238E27FC236}">
                <a16:creationId xmlns:a16="http://schemas.microsoft.com/office/drawing/2014/main" id="{92BAD091-BC4C-498B-8160-1291CD3D3D13}"/>
              </a:ext>
            </a:extLst>
          </p:cNvPr>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9" name="Slide Number Placeholder 5">
            <a:extLst>
              <a:ext uri="{FF2B5EF4-FFF2-40B4-BE49-F238E27FC236}">
                <a16:creationId xmlns:a16="http://schemas.microsoft.com/office/drawing/2014/main" id="{159AE40C-58CD-4C53-A836-ECF10C620CB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5B31712-0A88-42F5-BBFD-BF7117235A14}" type="slidenum">
              <a:rPr lang="en-US" altLang="en-US"/>
              <a:pPr/>
              <a:t>‹#›</a:t>
            </a:fld>
            <a:endParaRPr lang="en-US" altLang="en-US"/>
          </a:p>
        </p:txBody>
      </p:sp>
    </p:spTree>
    <p:extLst>
      <p:ext uri="{BB962C8B-B14F-4D97-AF65-F5344CB8AC3E}">
        <p14:creationId xmlns:p14="http://schemas.microsoft.com/office/powerpoint/2010/main" val="378940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CDD2006-7446-43A9-A0FE-255F9DD7758F}"/>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29BA29B-85D1-4A44-AF3E-1F1602A300DD}" type="datetime1">
              <a:rPr lang="en-US" altLang="en-US"/>
              <a:pPr>
                <a:defRPr/>
              </a:pPr>
              <a:t>6/16/2020</a:t>
            </a:fld>
            <a:endParaRPr lang="en-US" altLang="en-US"/>
          </a:p>
        </p:txBody>
      </p:sp>
      <p:sp>
        <p:nvSpPr>
          <p:cNvPr id="4" name="Footer Placeholder 4">
            <a:extLst>
              <a:ext uri="{FF2B5EF4-FFF2-40B4-BE49-F238E27FC236}">
                <a16:creationId xmlns:a16="http://schemas.microsoft.com/office/drawing/2014/main" id="{AB4BFF50-354E-4DD5-B1C0-64929FDEA711}"/>
              </a:ext>
            </a:extLst>
          </p:cNvPr>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5" name="Slide Number Placeholder 5">
            <a:extLst>
              <a:ext uri="{FF2B5EF4-FFF2-40B4-BE49-F238E27FC236}">
                <a16:creationId xmlns:a16="http://schemas.microsoft.com/office/drawing/2014/main" id="{C45BBC06-2D78-435C-A7F4-79CA3C2CA2A9}"/>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95676E27-E5BF-47FA-B3B0-DF0DB49AA61D}" type="slidenum">
              <a:rPr lang="en-US" altLang="en-US"/>
              <a:pPr/>
              <a:t>‹#›</a:t>
            </a:fld>
            <a:endParaRPr lang="en-US" altLang="en-US"/>
          </a:p>
        </p:txBody>
      </p:sp>
    </p:spTree>
    <p:extLst>
      <p:ext uri="{BB962C8B-B14F-4D97-AF65-F5344CB8AC3E}">
        <p14:creationId xmlns:p14="http://schemas.microsoft.com/office/powerpoint/2010/main" val="324162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22EADDF-32E8-4BE1-B3C0-46F38B894B6B}"/>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0587293-4907-4C01-8983-0ED594C27E57}" type="datetime1">
              <a:rPr lang="en-US" altLang="en-US"/>
              <a:pPr>
                <a:defRPr/>
              </a:pPr>
              <a:t>6/16/2020</a:t>
            </a:fld>
            <a:endParaRPr lang="en-US" altLang="en-US"/>
          </a:p>
        </p:txBody>
      </p:sp>
      <p:sp>
        <p:nvSpPr>
          <p:cNvPr id="3" name="Footer Placeholder 4">
            <a:extLst>
              <a:ext uri="{FF2B5EF4-FFF2-40B4-BE49-F238E27FC236}">
                <a16:creationId xmlns:a16="http://schemas.microsoft.com/office/drawing/2014/main" id="{8971728C-BA83-4124-89C0-12B316DF4F57}"/>
              </a:ext>
            </a:extLst>
          </p:cNvPr>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4" name="Slide Number Placeholder 5">
            <a:extLst>
              <a:ext uri="{FF2B5EF4-FFF2-40B4-BE49-F238E27FC236}">
                <a16:creationId xmlns:a16="http://schemas.microsoft.com/office/drawing/2014/main" id="{5A541602-ED44-431E-93B8-C84BF0587EC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910ED55E-9BFD-4B0F-8C92-9775263586A5}" type="slidenum">
              <a:rPr lang="en-US" altLang="en-US"/>
              <a:pPr/>
              <a:t>‹#›</a:t>
            </a:fld>
            <a:endParaRPr lang="en-US" altLang="en-US"/>
          </a:p>
        </p:txBody>
      </p:sp>
    </p:spTree>
    <p:extLst>
      <p:ext uri="{BB962C8B-B14F-4D97-AF65-F5344CB8AC3E}">
        <p14:creationId xmlns:p14="http://schemas.microsoft.com/office/powerpoint/2010/main" val="329197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61A6E12-5CD7-4394-90BF-0CB15EE0C9CC}"/>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A87E3BA-B3B5-4105-98F0-EF4905BA618F}" type="datetime1">
              <a:rPr lang="en-US" altLang="en-US"/>
              <a:pPr>
                <a:defRPr/>
              </a:pPr>
              <a:t>6/16/2020</a:t>
            </a:fld>
            <a:endParaRPr lang="en-US" altLang="en-US"/>
          </a:p>
        </p:txBody>
      </p:sp>
      <p:sp>
        <p:nvSpPr>
          <p:cNvPr id="6" name="Footer Placeholder 4">
            <a:extLst>
              <a:ext uri="{FF2B5EF4-FFF2-40B4-BE49-F238E27FC236}">
                <a16:creationId xmlns:a16="http://schemas.microsoft.com/office/drawing/2014/main" id="{A0A13F14-A545-425B-8DCD-3370EAA12DD2}"/>
              </a:ext>
            </a:extLst>
          </p:cNvPr>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7" name="Slide Number Placeholder 5">
            <a:extLst>
              <a:ext uri="{FF2B5EF4-FFF2-40B4-BE49-F238E27FC236}">
                <a16:creationId xmlns:a16="http://schemas.microsoft.com/office/drawing/2014/main" id="{1206A9D9-A5AE-4224-BA6E-D59D32D71E82}"/>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D7F0150-39C9-43F1-9F63-FD0AC8ADDDB3}" type="slidenum">
              <a:rPr lang="en-US" altLang="en-US"/>
              <a:pPr/>
              <a:t>‹#›</a:t>
            </a:fld>
            <a:endParaRPr lang="en-US" altLang="en-US"/>
          </a:p>
        </p:txBody>
      </p:sp>
    </p:spTree>
    <p:extLst>
      <p:ext uri="{BB962C8B-B14F-4D97-AF65-F5344CB8AC3E}">
        <p14:creationId xmlns:p14="http://schemas.microsoft.com/office/powerpoint/2010/main" val="206914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6D10F64-2304-45A9-A16D-120A3F6E1D26}"/>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5E72621-06B1-4FD0-836B-E2F17D4FBFBF}" type="datetime1">
              <a:rPr lang="en-US" altLang="en-US"/>
              <a:pPr>
                <a:defRPr/>
              </a:pPr>
              <a:t>6/16/2020</a:t>
            </a:fld>
            <a:endParaRPr lang="en-US" altLang="en-US"/>
          </a:p>
        </p:txBody>
      </p:sp>
      <p:sp>
        <p:nvSpPr>
          <p:cNvPr id="6" name="Footer Placeholder 4">
            <a:extLst>
              <a:ext uri="{FF2B5EF4-FFF2-40B4-BE49-F238E27FC236}">
                <a16:creationId xmlns:a16="http://schemas.microsoft.com/office/drawing/2014/main" id="{8BAF62F8-45A2-48A9-8D8C-33A176F7E8A2}"/>
              </a:ext>
            </a:extLst>
          </p:cNvPr>
          <p:cNvSpPr>
            <a:spLocks noGrp="1"/>
          </p:cNvSpPr>
          <p:nvPr>
            <p:ph type="ftr" sz="quarter" idx="11"/>
          </p:nvPr>
        </p:nvSpPr>
        <p:spPr/>
        <p:txBody>
          <a:bodyPr/>
          <a:lstStyle>
            <a:lvl1pPr>
              <a:defRPr/>
            </a:lvl1pPr>
          </a:lstStyle>
          <a:p>
            <a:pPr>
              <a:defRPr/>
            </a:pPr>
            <a:r>
              <a:rPr lang="en-US" altLang="en-US"/>
              <a:t>Copyright © 2017 John Wiley &amp; Sons, Inc. All rights reserved.</a:t>
            </a:r>
          </a:p>
        </p:txBody>
      </p:sp>
      <p:sp>
        <p:nvSpPr>
          <p:cNvPr id="7" name="Slide Number Placeholder 5">
            <a:extLst>
              <a:ext uri="{FF2B5EF4-FFF2-40B4-BE49-F238E27FC236}">
                <a16:creationId xmlns:a16="http://schemas.microsoft.com/office/drawing/2014/main" id="{39D08A62-42DF-414B-AAC8-21651DA0B58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52BC780B-E872-4BE0-8DE3-B2EB756DF156}" type="slidenum">
              <a:rPr lang="en-US" altLang="en-US"/>
              <a:pPr/>
              <a:t>‹#›</a:t>
            </a:fld>
            <a:endParaRPr lang="en-US" altLang="en-US"/>
          </a:p>
        </p:txBody>
      </p:sp>
    </p:spTree>
    <p:extLst>
      <p:ext uri="{BB962C8B-B14F-4D97-AF65-F5344CB8AC3E}">
        <p14:creationId xmlns:p14="http://schemas.microsoft.com/office/powerpoint/2010/main" val="142431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69ECB3F-B50B-4D2B-A7B9-1EE0D2BDD23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8C5D1BB-15F2-4549-9A9E-D7263E84D8F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9F2B6129-5379-4C48-B702-A795AED2C78C}"/>
              </a:ext>
            </a:extLst>
          </p:cNvPr>
          <p:cNvSpPr>
            <a:spLocks noGrp="1"/>
          </p:cNvSpPr>
          <p:nvPr>
            <p:ph type="ftr" sz="quarter" idx="3"/>
          </p:nvPr>
        </p:nvSpPr>
        <p:spPr>
          <a:xfrm>
            <a:off x="1333500" y="6492875"/>
            <a:ext cx="64770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100">
                <a:solidFill>
                  <a:srgbClr val="898989"/>
                </a:solidFill>
                <a:latin typeface="Calibri" panose="020F0502020204030204" pitchFamily="34" charset="0"/>
              </a:defRPr>
            </a:lvl1pPr>
          </a:lstStyle>
          <a:p>
            <a:pPr>
              <a:defRPr/>
            </a:pPr>
            <a:r>
              <a:rPr lang="en-US" altLang="en-US"/>
              <a:t>Copyright © 2017 John Wiley &amp; Sons, Inc. All rights reserved.</a:t>
            </a: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panose="020B0600070205080204" pitchFamily="34"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panose="020B0600070205080204" pitchFamily="34"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panose="020B0600070205080204" pitchFamily="34"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panose="020B0600070205080204"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D2E2838C-85EA-44D9-9A87-CD6411EA36B3}"/>
              </a:ext>
            </a:extLst>
          </p:cNvPr>
          <p:cNvSpPr>
            <a:spLocks noGrp="1" noChangeArrowheads="1"/>
          </p:cNvSpPr>
          <p:nvPr>
            <p:ph type="subTitle" idx="1"/>
          </p:nvPr>
        </p:nvSpPr>
        <p:spPr>
          <a:xfrm>
            <a:off x="442913" y="1295400"/>
            <a:ext cx="8382000" cy="712788"/>
          </a:xfrm>
        </p:spPr>
        <p:txBody>
          <a:bodyPr/>
          <a:lstStyle/>
          <a:p>
            <a:pPr eaLnBrk="1" hangingPunct="1"/>
            <a:r>
              <a:rPr lang="en-US" altLang="en-US" sz="3600" b="1">
                <a:solidFill>
                  <a:schemeClr val="tx1"/>
                </a:solidFill>
              </a:rPr>
              <a:t>Bioenergetics, Enzymes, and Metabolism</a:t>
            </a:r>
            <a:endParaRPr lang="en-US" altLang="en-US" sz="2000" b="1">
              <a:solidFill>
                <a:schemeClr val="tx1"/>
              </a:solidFill>
              <a:cs typeface="Arial" panose="020B0604020202020204" pitchFamily="34" charset="0"/>
            </a:endParaRPr>
          </a:p>
        </p:txBody>
      </p:sp>
      <p:sp>
        <p:nvSpPr>
          <p:cNvPr id="13315" name="Footer Placeholder 7">
            <a:extLst>
              <a:ext uri="{FF2B5EF4-FFF2-40B4-BE49-F238E27FC236}">
                <a16:creationId xmlns:a16="http://schemas.microsoft.com/office/drawing/2014/main" id="{04B32BAB-2444-484F-ACB6-C93192E9B30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13316" name="Rectangle 4">
            <a:extLst>
              <a:ext uri="{FF2B5EF4-FFF2-40B4-BE49-F238E27FC236}">
                <a16:creationId xmlns:a16="http://schemas.microsoft.com/office/drawing/2014/main" id="{89A3E323-BCB3-4728-9224-7D39D05E78EF}"/>
              </a:ext>
            </a:extLst>
          </p:cNvPr>
          <p:cNvSpPr txBox="1">
            <a:spLocks noChangeArrowheads="1"/>
          </p:cNvSpPr>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400">
                <a:solidFill>
                  <a:srgbClr val="C00000"/>
                </a:solidFill>
              </a:rPr>
              <a:t>CHAPTER  3</a:t>
            </a:r>
          </a:p>
        </p:txBody>
      </p:sp>
      <p:pic>
        <p:nvPicPr>
          <p:cNvPr id="13317" name="Picture 1">
            <a:extLst>
              <a:ext uri="{FF2B5EF4-FFF2-40B4-BE49-F238E27FC236}">
                <a16:creationId xmlns:a16="http://schemas.microsoft.com/office/drawing/2014/main" id="{99538954-4018-48A8-8E80-825C13C0C2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4950" y="2084388"/>
            <a:ext cx="3719513"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72CDC949-6EC1-443C-94F1-91A3E9EF996A}"/>
              </a:ext>
            </a:extLst>
          </p:cNvPr>
          <p:cNvSpPr/>
          <p:nvPr/>
        </p:nvSpPr>
        <p:spPr>
          <a:xfrm>
            <a:off x="661988" y="1455738"/>
            <a:ext cx="4378325" cy="4849812"/>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pic>
        <p:nvPicPr>
          <p:cNvPr id="41987" name="Picture 14">
            <a:extLst>
              <a:ext uri="{FF2B5EF4-FFF2-40B4-BE49-F238E27FC236}">
                <a16:creationId xmlns:a16="http://schemas.microsoft.com/office/drawing/2014/main" id="{BE7630F2-7981-4802-BD06-9249B69DAA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6588" y="1631950"/>
            <a:ext cx="2570162"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3">
            <a:extLst>
              <a:ext uri="{FF2B5EF4-FFF2-40B4-BE49-F238E27FC236}">
                <a16:creationId xmlns:a16="http://schemas.microsoft.com/office/drawing/2014/main" id="{A24E82CE-FA2B-4B47-9A3A-8DD22FB5B92F}"/>
              </a:ext>
            </a:extLst>
          </p:cNvPr>
          <p:cNvSpPr>
            <a:spLocks noChangeArrowheads="1"/>
          </p:cNvSpPr>
          <p:nvPr/>
        </p:nvSpPr>
        <p:spPr bwMode="auto">
          <a:xfrm>
            <a:off x="5811838" y="5475288"/>
            <a:ext cx="23844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600">
                <a:latin typeface="Arial-BoldMT"/>
              </a:rPr>
              <a:t>Conformational change of hexokinase when a glucose molecule binds</a:t>
            </a:r>
          </a:p>
        </p:txBody>
      </p:sp>
      <p:sp>
        <p:nvSpPr>
          <p:cNvPr id="13" name="Rounded Rectangle 12">
            <a:extLst>
              <a:ext uri="{FF2B5EF4-FFF2-40B4-BE49-F238E27FC236}">
                <a16:creationId xmlns:a16="http://schemas.microsoft.com/office/drawing/2014/main" id="{315E7980-EB6C-4BBB-9818-1220764BFB55}"/>
              </a:ext>
            </a:extLst>
          </p:cNvPr>
          <p:cNvSpPr/>
          <p:nvPr/>
        </p:nvSpPr>
        <p:spPr>
          <a:xfrm>
            <a:off x="5811838" y="5475288"/>
            <a:ext cx="2384425" cy="830262"/>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41990" name="Rectangle 2">
            <a:extLst>
              <a:ext uri="{FF2B5EF4-FFF2-40B4-BE49-F238E27FC236}">
                <a16:creationId xmlns:a16="http://schemas.microsoft.com/office/drawing/2014/main" id="{D9841E82-4A04-463D-84FE-DD1FA4DEF104}"/>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3.6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Mechanisms of Enzyme Catalysis</a:t>
            </a:r>
          </a:p>
          <a:p>
            <a:pPr algn="ctr" eaLnBrk="1" hangingPunct="1">
              <a:lnSpc>
                <a:spcPct val="150000"/>
              </a:lnSpc>
              <a:spcBef>
                <a:spcPct val="0"/>
              </a:spcBef>
              <a:buFont typeface="Arial" panose="020B0604020202020204" pitchFamily="34" charset="0"/>
              <a:buNone/>
            </a:pPr>
            <a:r>
              <a:rPr lang="en-US" altLang="en-US" sz="2200">
                <a:solidFill>
                  <a:srgbClr val="0070C0"/>
                </a:solidFill>
                <a:latin typeface="Arial-BoldMT"/>
                <a:ea typeface="MS Mincho" panose="02020609040205080304" pitchFamily="49" charset="-128"/>
              </a:rPr>
              <a:t>Inducing Strain in the Substrate</a:t>
            </a:r>
          </a:p>
        </p:txBody>
      </p:sp>
      <p:sp>
        <p:nvSpPr>
          <p:cNvPr id="41991" name="Footer Placeholder 7">
            <a:extLst>
              <a:ext uri="{FF2B5EF4-FFF2-40B4-BE49-F238E27FC236}">
                <a16:creationId xmlns:a16="http://schemas.microsoft.com/office/drawing/2014/main" id="{A66DCA4C-F111-4216-A0B7-61543360F75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41992" name="Rectangle 1">
            <a:extLst>
              <a:ext uri="{FF2B5EF4-FFF2-40B4-BE49-F238E27FC236}">
                <a16:creationId xmlns:a16="http://schemas.microsoft.com/office/drawing/2014/main" id="{4AEF43A4-D871-4EC9-9601-C8FCBAEFDDE4}"/>
              </a:ext>
            </a:extLst>
          </p:cNvPr>
          <p:cNvSpPr>
            <a:spLocks noChangeArrowheads="1"/>
          </p:cNvSpPr>
          <p:nvPr/>
        </p:nvSpPr>
        <p:spPr bwMode="auto">
          <a:xfrm>
            <a:off x="793750" y="1657350"/>
            <a:ext cx="4359275"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Although the active site of an enzyme may be complementary to its substrate, a conformation shift of atoms in the enzyme can occur so that the fit is improved (</a:t>
            </a:r>
            <a:r>
              <a:rPr lang="en-US" altLang="en-US" sz="1800" b="1">
                <a:latin typeface="Arial" panose="020B0604020202020204" pitchFamily="34" charset="0"/>
              </a:rPr>
              <a:t>induced fit</a:t>
            </a:r>
            <a:r>
              <a:rPr lang="en-US" altLang="en-US" sz="1800">
                <a:latin typeface="Arial" panose="020B0604020202020204" pitchFamily="34" charset="0"/>
              </a:rPr>
              <a:t>).</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As these conformational changes occur, mechanical work is performed, allowing the enzyme to exert a physical force on certain bonds within a substrate molecule. </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This has the effect of destabilizing the substrate, causing it to adopt the transition state in which the strain is relieved.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E118A719-FFF1-40F8-8D4B-8F7575783AD6}"/>
              </a:ext>
            </a:extLst>
          </p:cNvPr>
          <p:cNvSpPr>
            <a:spLocks noGrp="1" noChangeArrowheads="1"/>
          </p:cNvSpPr>
          <p:nvPr>
            <p:ph type="body" sz="half" idx="1"/>
          </p:nvPr>
        </p:nvSpPr>
        <p:spPr>
          <a:xfrm>
            <a:off x="984250" y="1716088"/>
            <a:ext cx="3663950" cy="3886200"/>
          </a:xfrm>
        </p:spPr>
        <p:txBody>
          <a:bodyPr/>
          <a:lstStyle/>
          <a:p>
            <a:pPr marL="0" indent="0" eaLnBrk="1" hangingPunct="1">
              <a:spcBef>
                <a:spcPct val="0"/>
              </a:spcBef>
              <a:buFont typeface="Arial" panose="020B0604020202020204" pitchFamily="34" charset="0"/>
              <a:buNone/>
            </a:pPr>
            <a:r>
              <a:rPr lang="en-US" altLang="en-US" sz="1800">
                <a:latin typeface="Arial-BoldMT"/>
              </a:rPr>
              <a:t>Various changes in atomic and electronic structure occur in both the enzyme and substrate during a reaction.</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The use of X-ray crystallography gives a more static snapshot of 3D structure.</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Using </a:t>
            </a:r>
            <a:r>
              <a:rPr lang="en-US" altLang="en-US" sz="1800" i="1">
                <a:latin typeface="Arial-BoldMT"/>
              </a:rPr>
              <a:t>time-resolved crystallography</a:t>
            </a:r>
            <a:r>
              <a:rPr lang="en-US" altLang="en-US" sz="1800">
                <a:latin typeface="Arial-BoldMT"/>
              </a:rPr>
              <a:t>, researchers can determine the 3D structure of an enzyme at successive stages during a reaction.</a:t>
            </a:r>
          </a:p>
        </p:txBody>
      </p:sp>
      <p:sp>
        <p:nvSpPr>
          <p:cNvPr id="8" name="Rounded Rectangle 7">
            <a:extLst>
              <a:ext uri="{FF2B5EF4-FFF2-40B4-BE49-F238E27FC236}">
                <a16:creationId xmlns:a16="http://schemas.microsoft.com/office/drawing/2014/main" id="{E51EC31E-3808-49EB-9EAD-FE12B000287D}"/>
              </a:ext>
            </a:extLst>
          </p:cNvPr>
          <p:cNvSpPr/>
          <p:nvPr/>
        </p:nvSpPr>
        <p:spPr>
          <a:xfrm>
            <a:off x="881063" y="1492250"/>
            <a:ext cx="3657600" cy="4384675"/>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0" name="Rounded Rectangle 9">
            <a:extLst>
              <a:ext uri="{FF2B5EF4-FFF2-40B4-BE49-F238E27FC236}">
                <a16:creationId xmlns:a16="http://schemas.microsoft.com/office/drawing/2014/main" id="{7ADDABE4-576F-486A-99E4-C2E8DB9CB1F7}"/>
              </a:ext>
            </a:extLst>
          </p:cNvPr>
          <p:cNvSpPr/>
          <p:nvPr/>
        </p:nvSpPr>
        <p:spPr>
          <a:xfrm>
            <a:off x="5661025" y="5572125"/>
            <a:ext cx="2492375" cy="596900"/>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43013" name="Rectangle 2">
            <a:extLst>
              <a:ext uri="{FF2B5EF4-FFF2-40B4-BE49-F238E27FC236}">
                <a16:creationId xmlns:a16="http://schemas.microsoft.com/office/drawing/2014/main" id="{B6BC7EED-20FA-4FE5-8479-0C8D6C41F0A8}"/>
              </a:ext>
            </a:extLst>
          </p:cNvPr>
          <p:cNvSpPr>
            <a:spLocks noChangeArrowheads="1"/>
          </p:cNvSpPr>
          <p:nvPr/>
        </p:nvSpPr>
        <p:spPr bwMode="auto">
          <a:xfrm>
            <a:off x="5661025" y="5584825"/>
            <a:ext cx="2492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600">
                <a:latin typeface="Arial-BoldMT"/>
              </a:rPr>
              <a:t>Electron density map of a single hydrogen bond </a:t>
            </a:r>
          </a:p>
        </p:txBody>
      </p:sp>
      <p:sp>
        <p:nvSpPr>
          <p:cNvPr id="43014" name="Rectangle 2">
            <a:extLst>
              <a:ext uri="{FF2B5EF4-FFF2-40B4-BE49-F238E27FC236}">
                <a16:creationId xmlns:a16="http://schemas.microsoft.com/office/drawing/2014/main" id="{1C9F73F9-A430-4CDF-AF9A-6008CDEDB540}"/>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3.6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Mechanisms of Enzyme Catalysis</a:t>
            </a:r>
          </a:p>
          <a:p>
            <a:pPr algn="ctr" eaLnBrk="1" hangingPunct="1">
              <a:lnSpc>
                <a:spcPct val="150000"/>
              </a:lnSpc>
              <a:spcBef>
                <a:spcPct val="0"/>
              </a:spcBef>
              <a:buFont typeface="Arial" panose="020B0604020202020204" pitchFamily="34" charset="0"/>
              <a:buNone/>
            </a:pPr>
            <a:r>
              <a:rPr lang="en-US" altLang="en-US" sz="2200">
                <a:solidFill>
                  <a:srgbClr val="0070C0"/>
                </a:solidFill>
                <a:latin typeface="Arial-BoldMT"/>
                <a:ea typeface="MS Mincho" panose="02020609040205080304" pitchFamily="49" charset="-128"/>
              </a:rPr>
              <a:t>Inducing Strain in the Substrate</a:t>
            </a:r>
          </a:p>
        </p:txBody>
      </p:sp>
      <p:sp>
        <p:nvSpPr>
          <p:cNvPr id="43015" name="Footer Placeholder 7">
            <a:extLst>
              <a:ext uri="{FF2B5EF4-FFF2-40B4-BE49-F238E27FC236}">
                <a16:creationId xmlns:a16="http://schemas.microsoft.com/office/drawing/2014/main" id="{268E8289-805E-4647-9589-3AF8A89B31F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pic>
        <p:nvPicPr>
          <p:cNvPr id="43016" name="Picture 9">
            <a:extLst>
              <a:ext uri="{FF2B5EF4-FFF2-40B4-BE49-F238E27FC236}">
                <a16:creationId xmlns:a16="http://schemas.microsoft.com/office/drawing/2014/main" id="{9F399E0A-48E6-450F-9367-CC79C9B82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6563" y="1293813"/>
            <a:ext cx="2781300" cy="427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0A0593EE-C5B9-4CC8-A110-6958EE488B8C}"/>
              </a:ext>
            </a:extLst>
          </p:cNvPr>
          <p:cNvSpPr/>
          <p:nvPr/>
        </p:nvSpPr>
        <p:spPr>
          <a:xfrm>
            <a:off x="698500" y="1520825"/>
            <a:ext cx="4168775" cy="4648200"/>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2" name="Rounded Rectangle 11">
            <a:extLst>
              <a:ext uri="{FF2B5EF4-FFF2-40B4-BE49-F238E27FC236}">
                <a16:creationId xmlns:a16="http://schemas.microsoft.com/office/drawing/2014/main" id="{53BC1B1B-3FCD-4657-AD86-17FD984D0530}"/>
              </a:ext>
            </a:extLst>
          </p:cNvPr>
          <p:cNvSpPr/>
          <p:nvPr/>
        </p:nvSpPr>
        <p:spPr>
          <a:xfrm>
            <a:off x="5554663" y="5637213"/>
            <a:ext cx="2794000" cy="619125"/>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44036" name="Rectangle 3">
            <a:extLst>
              <a:ext uri="{FF2B5EF4-FFF2-40B4-BE49-F238E27FC236}">
                <a16:creationId xmlns:a16="http://schemas.microsoft.com/office/drawing/2014/main" id="{596E8B97-63BF-43C8-93D9-77228F452714}"/>
              </a:ext>
            </a:extLst>
          </p:cNvPr>
          <p:cNvSpPr>
            <a:spLocks noChangeArrowheads="1"/>
          </p:cNvSpPr>
          <p:nvPr/>
        </p:nvSpPr>
        <p:spPr bwMode="auto">
          <a:xfrm>
            <a:off x="5399088" y="5649913"/>
            <a:ext cx="3133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600">
                <a:latin typeface="Arial-BoldMT"/>
              </a:rPr>
              <a:t>Myoglobin: structure by time resolved X-ray crystallography.</a:t>
            </a:r>
          </a:p>
        </p:txBody>
      </p:sp>
      <p:pic>
        <p:nvPicPr>
          <p:cNvPr id="44037" name="Picture 17">
            <a:extLst>
              <a:ext uri="{FF2B5EF4-FFF2-40B4-BE49-F238E27FC236}">
                <a16:creationId xmlns:a16="http://schemas.microsoft.com/office/drawing/2014/main" id="{ECC69A2C-4DC1-4571-A60E-F665593336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8013" y="1684338"/>
            <a:ext cx="2527300"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2">
            <a:extLst>
              <a:ext uri="{FF2B5EF4-FFF2-40B4-BE49-F238E27FC236}">
                <a16:creationId xmlns:a16="http://schemas.microsoft.com/office/drawing/2014/main" id="{27E417C4-4581-403E-B622-1909B3D923DC}"/>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3.6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Mechanisms of Enzyme Catalysis</a:t>
            </a:r>
          </a:p>
          <a:p>
            <a:pPr algn="ctr" eaLnBrk="1" hangingPunct="1">
              <a:lnSpc>
                <a:spcPct val="150000"/>
              </a:lnSpc>
              <a:spcBef>
                <a:spcPct val="0"/>
              </a:spcBef>
              <a:buFont typeface="Arial" panose="020B0604020202020204" pitchFamily="34" charset="0"/>
              <a:buNone/>
            </a:pPr>
            <a:r>
              <a:rPr lang="en-US" altLang="en-US" sz="2200">
                <a:solidFill>
                  <a:srgbClr val="0070C0"/>
                </a:solidFill>
                <a:latin typeface="Arial-BoldMT"/>
                <a:ea typeface="MS Mincho" panose="02020609040205080304" pitchFamily="49" charset="-128"/>
              </a:rPr>
              <a:t>Inducing Strain in the Substrate</a:t>
            </a:r>
          </a:p>
        </p:txBody>
      </p:sp>
      <p:sp>
        <p:nvSpPr>
          <p:cNvPr id="44039" name="Footer Placeholder 7">
            <a:extLst>
              <a:ext uri="{FF2B5EF4-FFF2-40B4-BE49-F238E27FC236}">
                <a16:creationId xmlns:a16="http://schemas.microsoft.com/office/drawing/2014/main" id="{AC2A2E67-7B1D-4882-A539-2370C8CB289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44040" name="Rectangle 2">
            <a:extLst>
              <a:ext uri="{FF2B5EF4-FFF2-40B4-BE49-F238E27FC236}">
                <a16:creationId xmlns:a16="http://schemas.microsoft.com/office/drawing/2014/main" id="{67898C76-9CF7-43F4-B4C3-548C545F36DA}"/>
              </a:ext>
            </a:extLst>
          </p:cNvPr>
          <p:cNvSpPr>
            <a:spLocks noChangeArrowheads="1"/>
          </p:cNvSpPr>
          <p:nvPr/>
        </p:nvSpPr>
        <p:spPr bwMode="auto">
          <a:xfrm>
            <a:off x="854075" y="1644650"/>
            <a:ext cx="4013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Individual “snapshots” are put together in sequence to produce a “movie” showing the various catalytic intermediates that appear and disappear in the reaction. </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Proteins, even in the absence of substrates, are capable of many of the same movements detected during the protein’s catalytic cycle. </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Rather than inducing a specific conformational change, the substrate might simply be “waiting” for</a:t>
            </a:r>
          </a:p>
          <a:p>
            <a:pPr>
              <a:spcBef>
                <a:spcPct val="0"/>
              </a:spcBef>
              <a:buFontTx/>
              <a:buNone/>
            </a:pPr>
            <a:r>
              <a:rPr lang="en-US" altLang="en-US" sz="1800">
                <a:latin typeface="Arial" panose="020B0604020202020204" pitchFamily="34" charset="0"/>
              </a:rPr>
              <a:t>a protein to assume a conformation to which it can bind effectively.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A9CBAE86-1944-4EA7-B21D-C81A2D42E0AF}"/>
              </a:ext>
            </a:extLst>
          </p:cNvPr>
          <p:cNvSpPr>
            <a:spLocks noGrp="1" noChangeArrowheads="1"/>
          </p:cNvSpPr>
          <p:nvPr>
            <p:ph type="body" sz="half" idx="1"/>
          </p:nvPr>
        </p:nvSpPr>
        <p:spPr>
          <a:xfrm>
            <a:off x="944563" y="1625600"/>
            <a:ext cx="7513637" cy="3200400"/>
          </a:xfrm>
        </p:spPr>
        <p:txBody>
          <a:bodyPr/>
          <a:lstStyle/>
          <a:p>
            <a:pPr marL="0" indent="0" eaLnBrk="1" hangingPunct="1">
              <a:spcBef>
                <a:spcPct val="0"/>
              </a:spcBef>
              <a:buFont typeface="Arial" panose="020B0604020202020204" pitchFamily="34" charset="0"/>
              <a:buNone/>
            </a:pPr>
            <a:r>
              <a:rPr lang="en-US" altLang="en-US" sz="1800">
                <a:latin typeface="Arial-BoldMT"/>
              </a:rPr>
              <a:t>Cellular activity is regulated as needed.</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Regulation may involve controlling key enzymes of metabolic pathways.</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Enzymes are controlled by alteration in active sites.</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Covalent modification of enzymes regulated by phosphorylation such as </a:t>
            </a:r>
            <a:r>
              <a:rPr lang="en-US" altLang="en-US" sz="1800" b="1">
                <a:latin typeface="Arial-BoldMT"/>
              </a:rPr>
              <a:t>protein kinases</a:t>
            </a:r>
            <a:r>
              <a:rPr lang="en-US" altLang="en-US" sz="1800">
                <a:latin typeface="Arial-BoldMT"/>
              </a:rPr>
              <a:t>.</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Two different types of protein kinases: One type adds phosphate groups to specific tyrosine residues in a substrate protein; the other type adds phosphates to specific serine or threonine residues in the substrate. </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The importance of protein kinases is reflected in the fact that approximately 2 percent of all the genes of a yeast cell encode members of this class of enzymes.</a:t>
            </a:r>
          </a:p>
          <a:p>
            <a:pPr marL="0" indent="0" eaLnBrk="1" hangingPunct="1">
              <a:spcBef>
                <a:spcPct val="0"/>
              </a:spcBef>
              <a:buFont typeface="Arial" panose="020B0604020202020204" pitchFamily="34" charset="0"/>
              <a:buNone/>
            </a:pPr>
            <a:endParaRPr lang="en-US" altLang="en-US" sz="1800">
              <a:latin typeface="Arial-BoldMT"/>
            </a:endParaRPr>
          </a:p>
        </p:txBody>
      </p:sp>
      <p:sp>
        <p:nvSpPr>
          <p:cNvPr id="5" name="Rounded Rectangle 4">
            <a:extLst>
              <a:ext uri="{FF2B5EF4-FFF2-40B4-BE49-F238E27FC236}">
                <a16:creationId xmlns:a16="http://schemas.microsoft.com/office/drawing/2014/main" id="{C8DEE0E5-9481-4878-A2E8-4E4297A3B846}"/>
              </a:ext>
            </a:extLst>
          </p:cNvPr>
          <p:cNvSpPr/>
          <p:nvPr/>
        </p:nvSpPr>
        <p:spPr>
          <a:xfrm>
            <a:off x="812800" y="1412875"/>
            <a:ext cx="7645400" cy="4876800"/>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4516" name="Rectangle 2">
            <a:extLst>
              <a:ext uri="{FF2B5EF4-FFF2-40B4-BE49-F238E27FC236}">
                <a16:creationId xmlns:a16="http://schemas.microsoft.com/office/drawing/2014/main" id="{799991D0-A584-46C6-8896-7D42D83A1E8B}"/>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3.11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Metabolic Regulation</a:t>
            </a:r>
          </a:p>
          <a:p>
            <a:pPr algn="ctr" eaLnBrk="1" hangingPunct="1">
              <a:lnSpc>
                <a:spcPct val="150000"/>
              </a:lnSpc>
              <a:spcBef>
                <a:spcPct val="0"/>
              </a:spcBef>
              <a:buFontTx/>
              <a:buNone/>
            </a:pPr>
            <a:r>
              <a:rPr lang="en-US" altLang="en-US" sz="2200">
                <a:solidFill>
                  <a:srgbClr val="0070C0"/>
                </a:solidFill>
                <a:latin typeface="Arial-BoldNT"/>
                <a:ea typeface="MS Mincho" panose="02020609040205080304" pitchFamily="49" charset="-128"/>
              </a:rPr>
              <a:t>Altering Enzyme Activity by Covalent Modification</a:t>
            </a:r>
            <a:endParaRPr lang="en-US" altLang="en-US" sz="2200">
              <a:latin typeface="Arial-BoldNT"/>
              <a:ea typeface="MS Mincho" panose="02020609040205080304" pitchFamily="49" charset="-128"/>
            </a:endParaRPr>
          </a:p>
        </p:txBody>
      </p:sp>
      <p:sp>
        <p:nvSpPr>
          <p:cNvPr id="64517" name="Footer Placeholder 7">
            <a:extLst>
              <a:ext uri="{FF2B5EF4-FFF2-40B4-BE49-F238E27FC236}">
                <a16:creationId xmlns:a16="http://schemas.microsoft.com/office/drawing/2014/main" id="{ED7B755C-5934-4CDE-BB7E-96CD68E39DD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1">
            <a:extLst>
              <a:ext uri="{FF2B5EF4-FFF2-40B4-BE49-F238E27FC236}">
                <a16:creationId xmlns:a16="http://schemas.microsoft.com/office/drawing/2014/main" id="{38528E27-80FB-4242-B243-1007B23ACE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5900" y="1371600"/>
            <a:ext cx="3398838"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882BAA0D-CE11-476B-B13C-5D01F8C1275B}"/>
              </a:ext>
            </a:extLst>
          </p:cNvPr>
          <p:cNvSpPr/>
          <p:nvPr/>
        </p:nvSpPr>
        <p:spPr>
          <a:xfrm>
            <a:off x="584200" y="1847850"/>
            <a:ext cx="4222750" cy="3479800"/>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1" name="Rounded Rectangle 10">
            <a:extLst>
              <a:ext uri="{FF2B5EF4-FFF2-40B4-BE49-F238E27FC236}">
                <a16:creationId xmlns:a16="http://schemas.microsoft.com/office/drawing/2014/main" id="{21394D22-EE94-4A08-BC9E-C76BA0621DEA}"/>
              </a:ext>
            </a:extLst>
          </p:cNvPr>
          <p:cNvSpPr/>
          <p:nvPr/>
        </p:nvSpPr>
        <p:spPr>
          <a:xfrm>
            <a:off x="7505700" y="5327650"/>
            <a:ext cx="1160463" cy="571500"/>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65541" name="Rectangle 7">
            <a:extLst>
              <a:ext uri="{FF2B5EF4-FFF2-40B4-BE49-F238E27FC236}">
                <a16:creationId xmlns:a16="http://schemas.microsoft.com/office/drawing/2014/main" id="{CE4C815B-2471-4EC3-9910-420236C1BF43}"/>
              </a:ext>
            </a:extLst>
          </p:cNvPr>
          <p:cNvSpPr>
            <a:spLocks noChangeArrowheads="1"/>
          </p:cNvSpPr>
          <p:nvPr/>
        </p:nvSpPr>
        <p:spPr bwMode="auto">
          <a:xfrm>
            <a:off x="7475538" y="531495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600">
                <a:latin typeface="Arial-BoldMT"/>
              </a:rPr>
              <a:t>Feedback inhibition</a:t>
            </a:r>
          </a:p>
        </p:txBody>
      </p:sp>
      <p:sp>
        <p:nvSpPr>
          <p:cNvPr id="65542" name="Rectangle 2">
            <a:extLst>
              <a:ext uri="{FF2B5EF4-FFF2-40B4-BE49-F238E27FC236}">
                <a16:creationId xmlns:a16="http://schemas.microsoft.com/office/drawing/2014/main" id="{53E0ADD6-A62D-4AEB-AA2C-59D585DAE671}"/>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3.11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Metabolic Regulation</a:t>
            </a:r>
          </a:p>
          <a:p>
            <a:pPr algn="ctr" eaLnBrk="1" hangingPunct="1">
              <a:lnSpc>
                <a:spcPct val="150000"/>
              </a:lnSpc>
              <a:spcBef>
                <a:spcPct val="0"/>
              </a:spcBef>
              <a:buFontTx/>
              <a:buNone/>
            </a:pPr>
            <a:r>
              <a:rPr lang="en-US" altLang="en-US" sz="2200">
                <a:solidFill>
                  <a:srgbClr val="0070C0"/>
                </a:solidFill>
                <a:latin typeface="Arial-BoldNT"/>
                <a:ea typeface="MS Mincho" panose="02020609040205080304" pitchFamily="49" charset="-128"/>
              </a:rPr>
              <a:t>Altering Enzyme Activity by Allosteric Modulation</a:t>
            </a:r>
            <a:endParaRPr lang="en-US" altLang="en-US" sz="2200">
              <a:latin typeface="Arial-BoldNT"/>
              <a:ea typeface="MS Mincho" panose="02020609040205080304" pitchFamily="49" charset="-128"/>
            </a:endParaRPr>
          </a:p>
        </p:txBody>
      </p:sp>
      <p:sp>
        <p:nvSpPr>
          <p:cNvPr id="65543" name="Footer Placeholder 7">
            <a:extLst>
              <a:ext uri="{FF2B5EF4-FFF2-40B4-BE49-F238E27FC236}">
                <a16:creationId xmlns:a16="http://schemas.microsoft.com/office/drawing/2014/main" id="{B6A278C1-8555-4A5F-9AA0-CCAA3DDE9E6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65544" name="Rectangle 1">
            <a:extLst>
              <a:ext uri="{FF2B5EF4-FFF2-40B4-BE49-F238E27FC236}">
                <a16:creationId xmlns:a16="http://schemas.microsoft.com/office/drawing/2014/main" id="{0C6610A7-99F1-4C42-9D84-127A8ADCA3B6}"/>
              </a:ext>
            </a:extLst>
          </p:cNvPr>
          <p:cNvSpPr>
            <a:spLocks noChangeArrowheads="1"/>
          </p:cNvSpPr>
          <p:nvPr/>
        </p:nvSpPr>
        <p:spPr bwMode="auto">
          <a:xfrm>
            <a:off x="698500" y="2097088"/>
            <a:ext cx="41783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800" dirty="0">
                <a:latin typeface="Arial" panose="020B0604020202020204" pitchFamily="34" charset="0"/>
              </a:rPr>
              <a:t>Allosteric modulation is a mechanism whereby the activity of an enzyme is either inhibited or stimulated by a compound that binds to a site, called the allosteric site, that is spatially distinct from the enzyme’s active site. </a:t>
            </a:r>
          </a:p>
          <a:p>
            <a:pPr>
              <a:spcBef>
                <a:spcPct val="0"/>
              </a:spcBef>
              <a:buFontTx/>
              <a:buNone/>
            </a:pPr>
            <a:endParaRPr lang="en-US" altLang="en-US" sz="1800" dirty="0">
              <a:latin typeface="Arial" panose="020B0604020202020204" pitchFamily="34" charset="0"/>
            </a:endParaRPr>
          </a:p>
          <a:p>
            <a:pPr>
              <a:spcBef>
                <a:spcPct val="0"/>
              </a:spcBef>
              <a:buFontTx/>
              <a:buNone/>
            </a:pPr>
            <a:r>
              <a:rPr lang="en-US" altLang="en-US" sz="1800" dirty="0">
                <a:latin typeface="Arial" panose="020B0604020202020204" pitchFamily="34" charset="0"/>
              </a:rPr>
              <a:t>Very small changes in the structure of the enzyme induced by the allosteric modulator can cause marked changes in enzyme activity.</a:t>
            </a:r>
          </a:p>
          <a:p>
            <a:pPr>
              <a:spcBef>
                <a:spcPct val="0"/>
              </a:spcBef>
              <a:buFontTx/>
              <a:buNone/>
            </a:pPr>
            <a:endParaRPr lang="en-US" altLang="en-US" sz="1800" dirty="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내용 개체 틀 6" descr="텍스트, 화이트보드이(가) 표시된 사진&#10;&#10;자동 생성된 설명">
            <a:extLst>
              <a:ext uri="{FF2B5EF4-FFF2-40B4-BE49-F238E27FC236}">
                <a16:creationId xmlns:a16="http://schemas.microsoft.com/office/drawing/2014/main" id="{F05FF73B-072D-4E9A-B5A5-B7BE49EF938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rot="16200000">
            <a:off x="2204486" y="336537"/>
            <a:ext cx="5225917" cy="6967890"/>
          </a:xfrm>
        </p:spPr>
      </p:pic>
      <p:sp>
        <p:nvSpPr>
          <p:cNvPr id="5" name="바닥글 개체 틀 4">
            <a:extLst>
              <a:ext uri="{FF2B5EF4-FFF2-40B4-BE49-F238E27FC236}">
                <a16:creationId xmlns:a16="http://schemas.microsoft.com/office/drawing/2014/main" id="{B4338788-AA7E-4060-A034-B962B22106F8}"/>
              </a:ext>
            </a:extLst>
          </p:cNvPr>
          <p:cNvSpPr>
            <a:spLocks noGrp="1"/>
          </p:cNvSpPr>
          <p:nvPr>
            <p:ph type="ftr" sz="quarter" idx="11"/>
          </p:nvPr>
        </p:nvSpPr>
        <p:spPr/>
        <p:txBody>
          <a:bodyPr/>
          <a:lstStyle/>
          <a:p>
            <a:pPr>
              <a:defRPr/>
            </a:pPr>
            <a:r>
              <a:rPr lang="en-US" altLang="en-US"/>
              <a:t>Copyright © 2017 John Wiley &amp; Sons, Inc. All rights reserved.</a:t>
            </a:r>
          </a:p>
        </p:txBody>
      </p:sp>
    </p:spTree>
    <p:extLst>
      <p:ext uri="{BB962C8B-B14F-4D97-AF65-F5344CB8AC3E}">
        <p14:creationId xmlns:p14="http://schemas.microsoft.com/office/powerpoint/2010/main" val="4274394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11">
            <a:extLst>
              <a:ext uri="{FF2B5EF4-FFF2-40B4-BE49-F238E27FC236}">
                <a16:creationId xmlns:a16="http://schemas.microsoft.com/office/drawing/2014/main" id="{9ECFEEF9-D41D-45E3-A811-1AA97B0867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3700" y="1389063"/>
            <a:ext cx="3398838"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A15B904B-92E8-451B-B814-759693064B3C}"/>
              </a:ext>
            </a:extLst>
          </p:cNvPr>
          <p:cNvSpPr/>
          <p:nvPr/>
        </p:nvSpPr>
        <p:spPr>
          <a:xfrm>
            <a:off x="400050" y="1457325"/>
            <a:ext cx="4562475" cy="4876800"/>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1" name="Rounded Rectangle 10">
            <a:extLst>
              <a:ext uri="{FF2B5EF4-FFF2-40B4-BE49-F238E27FC236}">
                <a16:creationId xmlns:a16="http://schemas.microsoft.com/office/drawing/2014/main" id="{91B0EDCF-B9B2-4F90-999B-D03B4E81B406}"/>
              </a:ext>
            </a:extLst>
          </p:cNvPr>
          <p:cNvSpPr/>
          <p:nvPr/>
        </p:nvSpPr>
        <p:spPr>
          <a:xfrm>
            <a:off x="7505700" y="5327650"/>
            <a:ext cx="1160463" cy="571500"/>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66565" name="Rectangle 7">
            <a:extLst>
              <a:ext uri="{FF2B5EF4-FFF2-40B4-BE49-F238E27FC236}">
                <a16:creationId xmlns:a16="http://schemas.microsoft.com/office/drawing/2014/main" id="{D04D7C77-19E7-4E93-8100-3D6A7698BA22}"/>
              </a:ext>
            </a:extLst>
          </p:cNvPr>
          <p:cNvSpPr>
            <a:spLocks noChangeArrowheads="1"/>
          </p:cNvSpPr>
          <p:nvPr/>
        </p:nvSpPr>
        <p:spPr bwMode="auto">
          <a:xfrm>
            <a:off x="7475538" y="5314950"/>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600">
                <a:latin typeface="Arial-BoldMT"/>
              </a:rPr>
              <a:t>Feedback inhibition</a:t>
            </a:r>
          </a:p>
        </p:txBody>
      </p:sp>
      <p:sp>
        <p:nvSpPr>
          <p:cNvPr id="66566" name="Rectangle 2">
            <a:extLst>
              <a:ext uri="{FF2B5EF4-FFF2-40B4-BE49-F238E27FC236}">
                <a16:creationId xmlns:a16="http://schemas.microsoft.com/office/drawing/2014/main" id="{D01AF8EB-BE2F-45CD-B85E-CD5AAB2223F0}"/>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3.11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Metabolic Regulation</a:t>
            </a:r>
          </a:p>
          <a:p>
            <a:pPr algn="ctr" eaLnBrk="1" hangingPunct="1">
              <a:lnSpc>
                <a:spcPct val="150000"/>
              </a:lnSpc>
              <a:spcBef>
                <a:spcPct val="0"/>
              </a:spcBef>
              <a:buFontTx/>
              <a:buNone/>
            </a:pPr>
            <a:r>
              <a:rPr lang="en-US" altLang="en-US" sz="2200">
                <a:solidFill>
                  <a:srgbClr val="0070C0"/>
                </a:solidFill>
                <a:latin typeface="Arial-BoldNT"/>
                <a:ea typeface="MS Mincho" panose="02020609040205080304" pitchFamily="49" charset="-128"/>
              </a:rPr>
              <a:t>Altering Enzyme Activity by Allosteric Modulation</a:t>
            </a:r>
            <a:endParaRPr lang="en-US" altLang="en-US" sz="2200">
              <a:latin typeface="Arial-BoldNT"/>
              <a:ea typeface="MS Mincho" panose="02020609040205080304" pitchFamily="49" charset="-128"/>
            </a:endParaRPr>
          </a:p>
        </p:txBody>
      </p:sp>
      <p:sp>
        <p:nvSpPr>
          <p:cNvPr id="66567" name="Footer Placeholder 7">
            <a:extLst>
              <a:ext uri="{FF2B5EF4-FFF2-40B4-BE49-F238E27FC236}">
                <a16:creationId xmlns:a16="http://schemas.microsoft.com/office/drawing/2014/main" id="{9629972C-7728-4C5B-8E13-B7CDEEC9DA5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66568" name="Rectangle 1">
            <a:extLst>
              <a:ext uri="{FF2B5EF4-FFF2-40B4-BE49-F238E27FC236}">
                <a16:creationId xmlns:a16="http://schemas.microsoft.com/office/drawing/2014/main" id="{AAD31800-1AC1-4A00-B504-A4BD69CD3E83}"/>
              </a:ext>
            </a:extLst>
          </p:cNvPr>
          <p:cNvSpPr>
            <a:spLocks noChangeArrowheads="1"/>
          </p:cNvSpPr>
          <p:nvPr/>
        </p:nvSpPr>
        <p:spPr bwMode="auto">
          <a:xfrm>
            <a:off x="573088" y="1624013"/>
            <a:ext cx="447833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Cells do not waste energy and materials making compounds that are not utilized. </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Cells shut down anabolic assembly via a type of allosteric modulation called </a:t>
            </a:r>
            <a:r>
              <a:rPr lang="en-US" altLang="en-US" sz="1800" b="1">
                <a:latin typeface="Arial" panose="020B0604020202020204" pitchFamily="34" charset="0"/>
              </a:rPr>
              <a:t>feedback inhibition</a:t>
            </a:r>
            <a:r>
              <a:rPr lang="en-US" altLang="en-US" sz="1800">
                <a:latin typeface="Arial" panose="020B0604020202020204" pitchFamily="34" charset="0"/>
              </a:rPr>
              <a:t>.</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The enzyme catalyzing the first step in a metabolic pathway is temporarily inactivated when the concentration of the end product of that pathway reaches a certain level. </a:t>
            </a:r>
          </a:p>
          <a:p>
            <a:pPr>
              <a:spcBef>
                <a:spcPct val="0"/>
              </a:spcBef>
              <a:buFontTx/>
              <a:buNone/>
            </a:pPr>
            <a:endParaRPr lang="en-US" altLang="en-US" sz="1800">
              <a:latin typeface="Arial" panose="020B0604020202020204" pitchFamily="34" charset="0"/>
            </a:endParaRPr>
          </a:p>
          <a:p>
            <a:pPr>
              <a:spcBef>
                <a:spcPct val="0"/>
              </a:spcBef>
              <a:buFontTx/>
              <a:buNone/>
            </a:pPr>
            <a:r>
              <a:rPr lang="en-US" altLang="en-US" sz="1800">
                <a:latin typeface="Arial" panose="020B0604020202020204" pitchFamily="34" charset="0"/>
              </a:rPr>
              <a:t>Feedback inhibition exerts immediate, sensitive control over a cell’s anabolic activity.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08A59B0B-9383-4648-84D5-C627E9C1EE22}"/>
              </a:ext>
            </a:extLst>
          </p:cNvPr>
          <p:cNvSpPr>
            <a:spLocks noGrp="1" noChangeArrowheads="1"/>
          </p:cNvSpPr>
          <p:nvPr>
            <p:ph type="body" sz="half" idx="1"/>
          </p:nvPr>
        </p:nvSpPr>
        <p:spPr>
          <a:xfrm>
            <a:off x="781050" y="2087563"/>
            <a:ext cx="3957638" cy="3460750"/>
          </a:xfrm>
        </p:spPr>
        <p:txBody>
          <a:bodyPr/>
          <a:lstStyle/>
          <a:p>
            <a:pPr marL="0" indent="0" eaLnBrk="1" hangingPunct="1">
              <a:spcBef>
                <a:spcPct val="0"/>
              </a:spcBef>
              <a:buFont typeface="Arial" panose="020B0604020202020204" pitchFamily="34" charset="0"/>
              <a:buNone/>
            </a:pPr>
            <a:r>
              <a:rPr lang="en-US" altLang="en-US" sz="1800">
                <a:latin typeface="Arial-BoldMT"/>
              </a:rPr>
              <a:t>Glycolysis and </a:t>
            </a:r>
            <a:r>
              <a:rPr lang="en-US" altLang="en-US" sz="1800" b="1">
                <a:latin typeface="Arial-BoldMT"/>
              </a:rPr>
              <a:t>gluconeogenesis</a:t>
            </a:r>
            <a:r>
              <a:rPr lang="en-US" altLang="en-US" sz="1800">
                <a:latin typeface="Arial-BoldMT"/>
              </a:rPr>
              <a:t> are the catabolic and anabolic pathways of glucose metabolism.</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Synthesis of fructose 1,6-bisphosphate is coupled to hydrolysis of ATP.</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Breakdown of fructose 1,6-bisphosphate is via hydrolysis by </a:t>
            </a:r>
            <a:r>
              <a:rPr lang="en-US" altLang="en-US" sz="1800" i="1">
                <a:latin typeface="Arial-BoldMT"/>
              </a:rPr>
              <a:t>fructose 1,6-bisphosphatase</a:t>
            </a:r>
            <a:r>
              <a:rPr lang="en-US" altLang="en-US" sz="1800">
                <a:latin typeface="Arial-BoldMT"/>
              </a:rPr>
              <a:t> in gluconeogenesis.</a:t>
            </a:r>
          </a:p>
          <a:p>
            <a:pPr marL="0" indent="0" eaLnBrk="1" hangingPunct="1">
              <a:spcBef>
                <a:spcPct val="0"/>
              </a:spcBef>
              <a:buFont typeface="Arial" panose="020B0604020202020204" pitchFamily="34" charset="0"/>
              <a:buNone/>
            </a:pPr>
            <a:endParaRPr lang="en-US" altLang="en-US" sz="1800" i="1">
              <a:latin typeface="Arial-BoldMT"/>
            </a:endParaRPr>
          </a:p>
        </p:txBody>
      </p:sp>
      <p:sp>
        <p:nvSpPr>
          <p:cNvPr id="8" name="Rounded Rectangle 7">
            <a:extLst>
              <a:ext uri="{FF2B5EF4-FFF2-40B4-BE49-F238E27FC236}">
                <a16:creationId xmlns:a16="http://schemas.microsoft.com/office/drawing/2014/main" id="{A189F9AD-88A5-4B9D-AB52-700E3901E092}"/>
              </a:ext>
            </a:extLst>
          </p:cNvPr>
          <p:cNvSpPr/>
          <p:nvPr/>
        </p:nvSpPr>
        <p:spPr>
          <a:xfrm>
            <a:off x="641350" y="1892300"/>
            <a:ext cx="3830638" cy="3749675"/>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7588" name="Rectangle 2">
            <a:extLst>
              <a:ext uri="{FF2B5EF4-FFF2-40B4-BE49-F238E27FC236}">
                <a16:creationId xmlns:a16="http://schemas.microsoft.com/office/drawing/2014/main" id="{1B0BA0EA-D2AE-498F-8A67-BDB8214AE930}"/>
              </a:ext>
            </a:extLst>
          </p:cNvPr>
          <p:cNvSpPr>
            <a:spLocks noChangeArrowheads="1"/>
          </p:cNvSpPr>
          <p:nvPr/>
        </p:nvSpPr>
        <p:spPr bwMode="auto">
          <a:xfrm>
            <a:off x="5449888" y="6030913"/>
            <a:ext cx="339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800" b="1"/>
              <a:t>Glycolysis versus gluconeogenesis</a:t>
            </a:r>
            <a:endParaRPr lang="en-US" altLang="en-US" sz="1800">
              <a:latin typeface="Arial" panose="020B0604020202020204" pitchFamily="34" charset="0"/>
            </a:endParaRPr>
          </a:p>
        </p:txBody>
      </p:sp>
      <p:sp>
        <p:nvSpPr>
          <p:cNvPr id="10" name="Rounded Rectangle 9">
            <a:extLst>
              <a:ext uri="{FF2B5EF4-FFF2-40B4-BE49-F238E27FC236}">
                <a16:creationId xmlns:a16="http://schemas.microsoft.com/office/drawing/2014/main" id="{8A26FE0C-4F66-44EC-9CB3-FF73F5A9440A}"/>
              </a:ext>
            </a:extLst>
          </p:cNvPr>
          <p:cNvSpPr/>
          <p:nvPr/>
        </p:nvSpPr>
        <p:spPr>
          <a:xfrm>
            <a:off x="5470525" y="6026150"/>
            <a:ext cx="3355975" cy="407988"/>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pic>
        <p:nvPicPr>
          <p:cNvPr id="67590" name="Picture 12">
            <a:extLst>
              <a:ext uri="{FF2B5EF4-FFF2-40B4-BE49-F238E27FC236}">
                <a16:creationId xmlns:a16="http://schemas.microsoft.com/office/drawing/2014/main" id="{E54CCC46-CD8A-4D5C-8ABB-74C488EDA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0538" y="1320800"/>
            <a:ext cx="315595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Rectangle 2">
            <a:extLst>
              <a:ext uri="{FF2B5EF4-FFF2-40B4-BE49-F238E27FC236}">
                <a16:creationId xmlns:a16="http://schemas.microsoft.com/office/drawing/2014/main" id="{6515F376-3266-4A7C-8D94-01DDEBA4156F}"/>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3.12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Separating Anabolic and Catabolic Pathways</a:t>
            </a:r>
          </a:p>
        </p:txBody>
      </p:sp>
      <p:sp>
        <p:nvSpPr>
          <p:cNvPr id="67592" name="Footer Placeholder 7">
            <a:extLst>
              <a:ext uri="{FF2B5EF4-FFF2-40B4-BE49-F238E27FC236}">
                <a16:creationId xmlns:a16="http://schemas.microsoft.com/office/drawing/2014/main" id="{6593DE56-F087-47D1-B901-C7FB540ACF8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667A4E00-F946-4B21-AEDC-EE887401DAF3}"/>
              </a:ext>
            </a:extLst>
          </p:cNvPr>
          <p:cNvSpPr>
            <a:spLocks noGrp="1" noChangeArrowheads="1"/>
          </p:cNvSpPr>
          <p:nvPr>
            <p:ph type="body" sz="half" idx="1"/>
          </p:nvPr>
        </p:nvSpPr>
        <p:spPr>
          <a:xfrm>
            <a:off x="968375" y="2381250"/>
            <a:ext cx="3590925" cy="2960688"/>
          </a:xfrm>
        </p:spPr>
        <p:txBody>
          <a:bodyPr/>
          <a:lstStyle/>
          <a:p>
            <a:pPr marL="0" indent="0" eaLnBrk="1" hangingPunct="1">
              <a:spcBef>
                <a:spcPct val="0"/>
              </a:spcBef>
              <a:buFont typeface="Arial" panose="020B0604020202020204" pitchFamily="34" charset="0"/>
              <a:buNone/>
            </a:pPr>
            <a:r>
              <a:rPr lang="en-US" altLang="en-US" sz="1800" i="1">
                <a:latin typeface="Arial-BoldMT"/>
              </a:rPr>
              <a:t>Phosphofructokinase</a:t>
            </a:r>
            <a:r>
              <a:rPr lang="en-US" altLang="en-US" sz="1800">
                <a:latin typeface="Arial-BoldMT"/>
              </a:rPr>
              <a:t> is regulated by feedback inhibition with ATP as the allosteric inhibitor.</a:t>
            </a:r>
          </a:p>
          <a:p>
            <a:pPr marL="0" indent="0" eaLnBrk="1" hangingPunct="1">
              <a:spcBef>
                <a:spcPct val="0"/>
              </a:spcBef>
              <a:buFont typeface="Arial" panose="020B0604020202020204" pitchFamily="34" charset="0"/>
              <a:buNone/>
            </a:pPr>
            <a:endParaRPr lang="en-US" altLang="en-US" sz="1800" i="1">
              <a:latin typeface="Arial-BoldMT"/>
            </a:endParaRPr>
          </a:p>
          <a:p>
            <a:pPr marL="0" indent="0" eaLnBrk="1" hangingPunct="1">
              <a:spcBef>
                <a:spcPct val="0"/>
              </a:spcBef>
              <a:buFont typeface="Arial" panose="020B0604020202020204" pitchFamily="34" charset="0"/>
              <a:buNone/>
            </a:pPr>
            <a:r>
              <a:rPr lang="en-US" altLang="en-US" sz="1800" i="1">
                <a:latin typeface="Arial-BoldMT"/>
              </a:rPr>
              <a:t>Fructose 1,6-bisphosphatase</a:t>
            </a:r>
            <a:r>
              <a:rPr lang="en-US" altLang="en-US" sz="1800">
                <a:latin typeface="Arial-BoldMT"/>
              </a:rPr>
              <a:t> is regulated by covalent modification using phosphate binding.</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ATP levels are highly regulated</a:t>
            </a:r>
            <a:r>
              <a:rPr lang="en-US" altLang="en-US" sz="1800" i="1">
                <a:latin typeface="Arial-BoldMT"/>
              </a:rPr>
              <a:t>.</a:t>
            </a:r>
            <a:endParaRPr lang="en-US" altLang="en-US" sz="1800">
              <a:latin typeface="Arial-BoldMT"/>
            </a:endParaRPr>
          </a:p>
        </p:txBody>
      </p:sp>
      <p:sp>
        <p:nvSpPr>
          <p:cNvPr id="8" name="Rounded Rectangle 7">
            <a:extLst>
              <a:ext uri="{FF2B5EF4-FFF2-40B4-BE49-F238E27FC236}">
                <a16:creationId xmlns:a16="http://schemas.microsoft.com/office/drawing/2014/main" id="{721A47B0-29EE-4C5D-9ADE-A1E8C53B0047}"/>
              </a:ext>
            </a:extLst>
          </p:cNvPr>
          <p:cNvSpPr/>
          <p:nvPr/>
        </p:nvSpPr>
        <p:spPr>
          <a:xfrm>
            <a:off x="828675" y="2112963"/>
            <a:ext cx="3819525" cy="3328987"/>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8612" name="Rectangle 2">
            <a:extLst>
              <a:ext uri="{FF2B5EF4-FFF2-40B4-BE49-F238E27FC236}">
                <a16:creationId xmlns:a16="http://schemas.microsoft.com/office/drawing/2014/main" id="{3632180E-32F7-4FBA-A988-90A9B3AFC9E9}"/>
              </a:ext>
            </a:extLst>
          </p:cNvPr>
          <p:cNvSpPr>
            <a:spLocks noChangeArrowheads="1"/>
          </p:cNvSpPr>
          <p:nvPr/>
        </p:nvSpPr>
        <p:spPr bwMode="auto">
          <a:xfrm>
            <a:off x="5449888" y="6030913"/>
            <a:ext cx="339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800" b="1"/>
              <a:t>Glycolysis versus gluconeogenesis</a:t>
            </a:r>
            <a:endParaRPr lang="en-US" altLang="en-US" sz="1800">
              <a:latin typeface="Arial" panose="020B0604020202020204" pitchFamily="34" charset="0"/>
            </a:endParaRPr>
          </a:p>
        </p:txBody>
      </p:sp>
      <p:sp>
        <p:nvSpPr>
          <p:cNvPr id="10" name="Rounded Rectangle 9">
            <a:extLst>
              <a:ext uri="{FF2B5EF4-FFF2-40B4-BE49-F238E27FC236}">
                <a16:creationId xmlns:a16="http://schemas.microsoft.com/office/drawing/2014/main" id="{4AC60FC8-A730-4239-92F9-A37288862E58}"/>
              </a:ext>
            </a:extLst>
          </p:cNvPr>
          <p:cNvSpPr/>
          <p:nvPr/>
        </p:nvSpPr>
        <p:spPr>
          <a:xfrm>
            <a:off x="5470525" y="6026150"/>
            <a:ext cx="3355975" cy="407988"/>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pic>
        <p:nvPicPr>
          <p:cNvPr id="68614" name="Picture 12">
            <a:extLst>
              <a:ext uri="{FF2B5EF4-FFF2-40B4-BE49-F238E27FC236}">
                <a16:creationId xmlns:a16="http://schemas.microsoft.com/office/drawing/2014/main" id="{2C7299A6-BBC7-4700-B818-2CFA7EC796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0538" y="1320800"/>
            <a:ext cx="315595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Rectangle 2">
            <a:extLst>
              <a:ext uri="{FF2B5EF4-FFF2-40B4-BE49-F238E27FC236}">
                <a16:creationId xmlns:a16="http://schemas.microsoft.com/office/drawing/2014/main" id="{AF879D23-588C-447D-B1DD-D44406F5AB7A}"/>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3.12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Separating Anabolic and Catabolic Pathways</a:t>
            </a:r>
          </a:p>
        </p:txBody>
      </p:sp>
      <p:sp>
        <p:nvSpPr>
          <p:cNvPr id="68616" name="Footer Placeholder 7">
            <a:extLst>
              <a:ext uri="{FF2B5EF4-FFF2-40B4-BE49-F238E27FC236}">
                <a16:creationId xmlns:a16="http://schemas.microsoft.com/office/drawing/2014/main" id="{2B45FBC4-EAE0-4449-9416-EFE16F1AE15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9A4FB043-13F7-4D7E-B80B-79AFCF43A4B2}"/>
              </a:ext>
            </a:extLst>
          </p:cNvPr>
          <p:cNvSpPr>
            <a:spLocks noGrp="1" noChangeArrowheads="1"/>
          </p:cNvSpPr>
          <p:nvPr>
            <p:ph type="body" idx="1"/>
          </p:nvPr>
        </p:nvSpPr>
        <p:spPr>
          <a:xfrm>
            <a:off x="1066800" y="1905000"/>
            <a:ext cx="3581400" cy="4038600"/>
          </a:xfrm>
        </p:spPr>
        <p:txBody>
          <a:bodyPr/>
          <a:lstStyle/>
          <a:p>
            <a:pPr marL="0" indent="0" eaLnBrk="1" hangingPunct="1">
              <a:spcBef>
                <a:spcPct val="0"/>
              </a:spcBef>
              <a:buFont typeface="Arial" panose="020B0604020202020204" pitchFamily="34" charset="0"/>
              <a:buNone/>
            </a:pPr>
            <a:r>
              <a:rPr lang="en-US" altLang="en-US" sz="1800">
                <a:latin typeface="Arial-BoldMT"/>
              </a:rPr>
              <a:t>Anabolic pathways do not proceed via the same reactions as the catabolic pathways even though they may have steps in common.</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Some catabolic pathways are essentially irreversible due to large </a:t>
            </a:r>
            <a:r>
              <a:rPr lang="el-GR" altLang="en-US" sz="1800">
                <a:latin typeface="Arial-BoldMT"/>
                <a:cs typeface="Arial" panose="020B0604020202020204" pitchFamily="34" charset="0"/>
              </a:rPr>
              <a:t>Δ</a:t>
            </a:r>
            <a:r>
              <a:rPr lang="en-US" altLang="en-US" sz="1800">
                <a:latin typeface="Arial-BoldMT"/>
                <a:cs typeface="Arial" panose="020B0604020202020204" pitchFamily="34" charset="0"/>
              </a:rPr>
              <a:t>G</a:t>
            </a:r>
            <a:r>
              <a:rPr lang="en-US" altLang="en-US" sz="1800" baseline="30000">
                <a:latin typeface="Arial-BoldMT"/>
                <a:cs typeface="Arial" panose="020B0604020202020204" pitchFamily="34" charset="0"/>
              </a:rPr>
              <a:t>o</a:t>
            </a:r>
            <a:r>
              <a:rPr lang="en-US" altLang="en-US" sz="1800">
                <a:latin typeface="Arial-BoldMT"/>
                <a:cs typeface="Arial" panose="020B0604020202020204" pitchFamily="34" charset="0"/>
              </a:rPr>
              <a:t>’ values.</a:t>
            </a:r>
          </a:p>
          <a:p>
            <a:pPr marL="0" indent="0" eaLnBrk="1" hangingPunct="1">
              <a:spcBef>
                <a:spcPct val="0"/>
              </a:spcBef>
              <a:buFont typeface="Arial" panose="020B0604020202020204" pitchFamily="34" charset="0"/>
              <a:buNone/>
            </a:pPr>
            <a:endParaRPr lang="en-US" altLang="en-US" sz="1800">
              <a:latin typeface="Arial-BoldMT"/>
              <a:cs typeface="Arial" panose="020B0604020202020204" pitchFamily="34" charset="0"/>
            </a:endParaRPr>
          </a:p>
          <a:p>
            <a:pPr marL="0" indent="0" eaLnBrk="1" hangingPunct="1">
              <a:spcBef>
                <a:spcPct val="0"/>
              </a:spcBef>
              <a:buFont typeface="Arial" panose="020B0604020202020204" pitchFamily="34" charset="0"/>
              <a:buNone/>
            </a:pPr>
            <a:r>
              <a:rPr lang="en-US" altLang="en-US" sz="1800">
                <a:latin typeface="Arial-BoldMT"/>
                <a:cs typeface="Arial" panose="020B0604020202020204" pitchFamily="34" charset="0"/>
              </a:rPr>
              <a:t>Irreversible steps in catabolic pathways are catalyzed by different enzymes from those in anabolic pathways.</a:t>
            </a:r>
          </a:p>
        </p:txBody>
      </p:sp>
      <p:sp>
        <p:nvSpPr>
          <p:cNvPr id="9" name="Rounded Rectangle 8">
            <a:extLst>
              <a:ext uri="{FF2B5EF4-FFF2-40B4-BE49-F238E27FC236}">
                <a16:creationId xmlns:a16="http://schemas.microsoft.com/office/drawing/2014/main" id="{FB9D861B-CC7E-4093-A4E0-B54A00666848}"/>
              </a:ext>
            </a:extLst>
          </p:cNvPr>
          <p:cNvSpPr/>
          <p:nvPr/>
        </p:nvSpPr>
        <p:spPr>
          <a:xfrm>
            <a:off x="909638" y="1824038"/>
            <a:ext cx="3600450" cy="4191000"/>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69636" name="Rectangle 2">
            <a:extLst>
              <a:ext uri="{FF2B5EF4-FFF2-40B4-BE49-F238E27FC236}">
                <a16:creationId xmlns:a16="http://schemas.microsoft.com/office/drawing/2014/main" id="{635C073D-09D4-423F-9A5A-C1B0DC67617D}"/>
              </a:ext>
            </a:extLst>
          </p:cNvPr>
          <p:cNvSpPr>
            <a:spLocks noChangeArrowheads="1"/>
          </p:cNvSpPr>
          <p:nvPr/>
        </p:nvSpPr>
        <p:spPr bwMode="auto">
          <a:xfrm>
            <a:off x="5449888" y="6030913"/>
            <a:ext cx="3397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800" b="1"/>
              <a:t>Glycolysis versus gluconeogenesis</a:t>
            </a:r>
            <a:endParaRPr lang="en-US" altLang="en-US" sz="1800">
              <a:latin typeface="Arial" panose="020B0604020202020204" pitchFamily="34" charset="0"/>
            </a:endParaRPr>
          </a:p>
        </p:txBody>
      </p:sp>
      <p:sp>
        <p:nvSpPr>
          <p:cNvPr id="14" name="Rounded Rectangle 13">
            <a:extLst>
              <a:ext uri="{FF2B5EF4-FFF2-40B4-BE49-F238E27FC236}">
                <a16:creationId xmlns:a16="http://schemas.microsoft.com/office/drawing/2014/main" id="{F7C4E7B8-2FDD-4A6B-A7A8-459C09069AEB}"/>
              </a:ext>
            </a:extLst>
          </p:cNvPr>
          <p:cNvSpPr/>
          <p:nvPr/>
        </p:nvSpPr>
        <p:spPr>
          <a:xfrm>
            <a:off x="5470525" y="6026150"/>
            <a:ext cx="3355975" cy="407988"/>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pic>
        <p:nvPicPr>
          <p:cNvPr id="69638" name="Picture 14">
            <a:extLst>
              <a:ext uri="{FF2B5EF4-FFF2-40B4-BE49-F238E27FC236}">
                <a16:creationId xmlns:a16="http://schemas.microsoft.com/office/drawing/2014/main" id="{5C6551E2-0572-4B8F-90E0-43261E42CF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0538" y="1320800"/>
            <a:ext cx="3155950"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Rectangle 2">
            <a:extLst>
              <a:ext uri="{FF2B5EF4-FFF2-40B4-BE49-F238E27FC236}">
                <a16:creationId xmlns:a16="http://schemas.microsoft.com/office/drawing/2014/main" id="{567C81F8-82E1-4B1D-84BF-0F85EE163214}"/>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3.12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Separating Anabolic and Catabolic Pathways</a:t>
            </a:r>
          </a:p>
        </p:txBody>
      </p:sp>
      <p:sp>
        <p:nvSpPr>
          <p:cNvPr id="69640" name="Footer Placeholder 7">
            <a:extLst>
              <a:ext uri="{FF2B5EF4-FFF2-40B4-BE49-F238E27FC236}">
                <a16:creationId xmlns:a16="http://schemas.microsoft.com/office/drawing/2014/main" id="{5517EA36-CAED-4482-B563-6C2E7E6C7F0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BF90D4F8-805D-4675-9359-9AC6A1D84B0F}"/>
              </a:ext>
            </a:extLst>
          </p:cNvPr>
          <p:cNvSpPr>
            <a:spLocks noGrp="1" noChangeArrowheads="1"/>
          </p:cNvSpPr>
          <p:nvPr>
            <p:ph type="body" idx="1"/>
          </p:nvPr>
        </p:nvSpPr>
        <p:spPr>
          <a:xfrm>
            <a:off x="701675" y="2089150"/>
            <a:ext cx="7715250" cy="2209800"/>
          </a:xfrm>
        </p:spPr>
        <p:txBody>
          <a:bodyPr/>
          <a:lstStyle/>
          <a:p>
            <a:pPr marL="0" indent="0" eaLnBrk="1" hangingPunct="1">
              <a:spcBef>
                <a:spcPct val="0"/>
              </a:spcBef>
              <a:buFont typeface="Arial" panose="020B0604020202020204" pitchFamily="34" charset="0"/>
              <a:buNone/>
            </a:pPr>
            <a:r>
              <a:rPr lang="en-US" altLang="en-US" sz="1800" b="1">
                <a:latin typeface="Arial-BoldMT"/>
              </a:rPr>
              <a:t>Enzymes</a:t>
            </a:r>
            <a:r>
              <a:rPr lang="en-US" altLang="en-US" sz="1800">
                <a:latin typeface="Arial-BoldMT"/>
              </a:rPr>
              <a:t> are catalysts that speed up chemical reactions. </a:t>
            </a:r>
          </a:p>
          <a:p>
            <a:pPr marL="0" indent="0" eaLnBrk="1" hangingPunct="1">
              <a:spcBef>
                <a:spcPct val="0"/>
              </a:spcBef>
              <a:buFont typeface="Arial" panose="020B0604020202020204" pitchFamily="34" charset="0"/>
              <a:buNone/>
            </a:pPr>
            <a:endParaRPr lang="en-US" altLang="en-US" sz="1400">
              <a:latin typeface="Arial-BoldMT"/>
            </a:endParaRPr>
          </a:p>
          <a:p>
            <a:pPr marL="0" indent="0" eaLnBrk="1" hangingPunct="1">
              <a:spcBef>
                <a:spcPct val="0"/>
              </a:spcBef>
              <a:buFont typeface="Arial" panose="020B0604020202020204" pitchFamily="34" charset="0"/>
              <a:buNone/>
            </a:pPr>
            <a:r>
              <a:rPr lang="en-US" altLang="en-US" sz="1800">
                <a:latin typeface="Arial-BoldMT"/>
              </a:rPr>
              <a:t>Enzymes are the mediators of metabolism, responsible for virtually every reaction that occurs in a cell. Without enzymes, metabolic reactions would proceed so slowly as to be imperceptible.</a:t>
            </a:r>
          </a:p>
          <a:p>
            <a:pPr marL="0" indent="0" eaLnBrk="1" hangingPunct="1">
              <a:spcBef>
                <a:spcPct val="0"/>
              </a:spcBef>
              <a:buFont typeface="Arial" panose="020B0604020202020204" pitchFamily="34" charset="0"/>
              <a:buNone/>
            </a:pPr>
            <a:endParaRPr lang="en-US" altLang="en-US" sz="1400">
              <a:latin typeface="Arial-BoldMT"/>
            </a:endParaRPr>
          </a:p>
          <a:p>
            <a:pPr marL="0" indent="0" eaLnBrk="1" hangingPunct="1">
              <a:spcBef>
                <a:spcPct val="0"/>
              </a:spcBef>
              <a:buFont typeface="Arial" panose="020B0604020202020204" pitchFamily="34" charset="0"/>
              <a:buNone/>
            </a:pPr>
            <a:r>
              <a:rPr lang="en-US" altLang="en-US" sz="1800">
                <a:latin typeface="Arial-BoldMT"/>
              </a:rPr>
              <a:t>Enzymes are protein catalysts, while ribozymes are RNA catalysts.</a:t>
            </a:r>
          </a:p>
          <a:p>
            <a:pPr marL="0" indent="0" eaLnBrk="1" hangingPunct="1">
              <a:spcBef>
                <a:spcPct val="0"/>
              </a:spcBef>
              <a:buFont typeface="Arial" panose="020B0604020202020204" pitchFamily="34" charset="0"/>
              <a:buNone/>
            </a:pPr>
            <a:endParaRPr lang="en-US" altLang="en-US" sz="1400">
              <a:latin typeface="Arial-BoldMT"/>
            </a:endParaRPr>
          </a:p>
          <a:p>
            <a:pPr marL="0" indent="0" eaLnBrk="1" hangingPunct="1">
              <a:spcBef>
                <a:spcPct val="0"/>
              </a:spcBef>
              <a:buFont typeface="Arial" panose="020B0604020202020204" pitchFamily="34" charset="0"/>
              <a:buNone/>
            </a:pPr>
            <a:r>
              <a:rPr lang="en-US" altLang="en-US" sz="1800">
                <a:latin typeface="Arial-BoldMT"/>
              </a:rPr>
              <a:t>Enzymes may be conjugated with non-protein components.</a:t>
            </a:r>
          </a:p>
          <a:p>
            <a:pPr marL="0" indent="0" eaLnBrk="1" hangingPunct="1">
              <a:spcBef>
                <a:spcPct val="0"/>
              </a:spcBef>
              <a:buFont typeface="Arial" panose="020B0604020202020204" pitchFamily="34" charset="0"/>
              <a:buNone/>
            </a:pPr>
            <a:endParaRPr lang="en-US" altLang="en-US" sz="1400">
              <a:latin typeface="Arial-BoldMT"/>
            </a:endParaRPr>
          </a:p>
          <a:p>
            <a:pPr marL="0" indent="0" eaLnBrk="1" hangingPunct="1">
              <a:spcBef>
                <a:spcPct val="0"/>
              </a:spcBef>
              <a:buFont typeface="Arial" panose="020B0604020202020204" pitchFamily="34" charset="0"/>
              <a:buNone/>
            </a:pPr>
            <a:r>
              <a:rPr lang="en-US" altLang="en-US" sz="1800" b="1">
                <a:latin typeface="Arial-BoldMT"/>
              </a:rPr>
              <a:t>Cofactors</a:t>
            </a:r>
            <a:r>
              <a:rPr lang="en-US" altLang="en-US" sz="1800">
                <a:latin typeface="Arial-BoldMT"/>
              </a:rPr>
              <a:t> are inorganic enzyme conjugates (iron atom of a heme group).</a:t>
            </a:r>
          </a:p>
          <a:p>
            <a:pPr marL="0" indent="0" eaLnBrk="1" hangingPunct="1">
              <a:spcBef>
                <a:spcPct val="0"/>
              </a:spcBef>
              <a:buFont typeface="Arial" panose="020B0604020202020204" pitchFamily="34" charset="0"/>
              <a:buNone/>
            </a:pPr>
            <a:endParaRPr lang="en-US" altLang="en-US" sz="1400">
              <a:latin typeface="Arial-BoldMT"/>
            </a:endParaRPr>
          </a:p>
          <a:p>
            <a:pPr marL="0" indent="0" eaLnBrk="1" hangingPunct="1">
              <a:spcBef>
                <a:spcPct val="0"/>
              </a:spcBef>
              <a:buFont typeface="Arial" panose="020B0604020202020204" pitchFamily="34" charset="0"/>
              <a:buNone/>
            </a:pPr>
            <a:r>
              <a:rPr lang="en-US" altLang="en-US" sz="1800" b="1">
                <a:latin typeface="Arial-BoldMT"/>
              </a:rPr>
              <a:t>Coenzymes</a:t>
            </a:r>
            <a:r>
              <a:rPr lang="en-US" altLang="en-US" sz="1800">
                <a:latin typeface="Arial-BoldMT"/>
              </a:rPr>
              <a:t> are organic enzyme conjugates (vitamins).</a:t>
            </a:r>
            <a:endParaRPr lang="en-US" altLang="en-US" sz="1800" b="1">
              <a:latin typeface="Arial-BoldMT"/>
            </a:endParaRPr>
          </a:p>
        </p:txBody>
      </p:sp>
      <p:sp>
        <p:nvSpPr>
          <p:cNvPr id="4" name="Rounded Rectangle 3">
            <a:extLst>
              <a:ext uri="{FF2B5EF4-FFF2-40B4-BE49-F238E27FC236}">
                <a16:creationId xmlns:a16="http://schemas.microsoft.com/office/drawing/2014/main" id="{5ED9BE8F-7FD3-4B8B-BD19-7AF2A2BE09C2}"/>
              </a:ext>
            </a:extLst>
          </p:cNvPr>
          <p:cNvSpPr/>
          <p:nvPr/>
        </p:nvSpPr>
        <p:spPr>
          <a:xfrm>
            <a:off x="633413" y="1978025"/>
            <a:ext cx="7783512" cy="3630613"/>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ndParaRPr>
          </a:p>
        </p:txBody>
      </p:sp>
      <p:sp>
        <p:nvSpPr>
          <p:cNvPr id="31748" name="Rectangle 2">
            <a:extLst>
              <a:ext uri="{FF2B5EF4-FFF2-40B4-BE49-F238E27FC236}">
                <a16:creationId xmlns:a16="http://schemas.microsoft.com/office/drawing/2014/main" id="{8A9C06FC-7B70-415B-8ACA-C636E79F6747}"/>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3.5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Enzymes as Biological Catalysts</a:t>
            </a:r>
          </a:p>
        </p:txBody>
      </p:sp>
      <p:sp>
        <p:nvSpPr>
          <p:cNvPr id="31749" name="Footer Placeholder 7">
            <a:extLst>
              <a:ext uri="{FF2B5EF4-FFF2-40B4-BE49-F238E27FC236}">
                <a16:creationId xmlns:a16="http://schemas.microsoft.com/office/drawing/2014/main" id="{4AF4618C-B964-4159-8C16-82E5575DE87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941CD754-E61E-4581-8214-B2E0E23F74BF}"/>
              </a:ext>
            </a:extLst>
          </p:cNvPr>
          <p:cNvSpPr>
            <a:spLocks noGrp="1" noChangeArrowheads="1"/>
          </p:cNvSpPr>
          <p:nvPr>
            <p:ph type="body" sz="half" idx="1"/>
          </p:nvPr>
        </p:nvSpPr>
        <p:spPr>
          <a:xfrm>
            <a:off x="1138238" y="1962150"/>
            <a:ext cx="6842125" cy="3267075"/>
          </a:xfrm>
        </p:spPr>
        <p:txBody>
          <a:bodyPr/>
          <a:lstStyle/>
          <a:p>
            <a:pPr marL="0" indent="0" eaLnBrk="1" hangingPunct="1">
              <a:spcBef>
                <a:spcPct val="0"/>
              </a:spcBef>
              <a:buFont typeface="Arial" panose="020B0604020202020204" pitchFamily="34" charset="0"/>
              <a:buNone/>
            </a:pPr>
            <a:r>
              <a:rPr lang="en-US" altLang="en-US" sz="1800">
                <a:latin typeface="Arial-BoldMT"/>
              </a:rPr>
              <a:t>Are present in cells in small amounts.</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Are not permanently altered during the course of a reaction.</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Cannot affect the thermodynamics  of reactions, only the rates.</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Are highly specific for their particular reactants called </a:t>
            </a:r>
            <a:r>
              <a:rPr lang="en-US" altLang="en-US" sz="1800" b="1">
                <a:latin typeface="Arial-BoldMT"/>
              </a:rPr>
              <a:t>substrates</a:t>
            </a:r>
            <a:r>
              <a:rPr lang="en-US" altLang="en-US" sz="1800">
                <a:latin typeface="Arial-BoldMT"/>
              </a:rPr>
              <a:t>.</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Produce only appropriate metabolic products.</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Can be regulated to meet the needs of a cell.</a:t>
            </a:r>
          </a:p>
        </p:txBody>
      </p:sp>
      <p:sp>
        <p:nvSpPr>
          <p:cNvPr id="4" name="Rounded Rectangle 3">
            <a:extLst>
              <a:ext uri="{FF2B5EF4-FFF2-40B4-BE49-F238E27FC236}">
                <a16:creationId xmlns:a16="http://schemas.microsoft.com/office/drawing/2014/main" id="{610ECDE8-CC22-4DD1-8287-BB3F288CC1E1}"/>
              </a:ext>
            </a:extLst>
          </p:cNvPr>
          <p:cNvSpPr/>
          <p:nvPr/>
        </p:nvSpPr>
        <p:spPr>
          <a:xfrm>
            <a:off x="1047750" y="1851025"/>
            <a:ext cx="6888163" cy="3378200"/>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defRPr/>
            </a:pPr>
            <a:endParaRPr lang="en-US">
              <a:solidFill>
                <a:srgbClr val="FFFFFF"/>
              </a:solidFill>
              <a:latin typeface="Arial-BoldMT"/>
            </a:endParaRPr>
          </a:p>
        </p:txBody>
      </p:sp>
      <p:sp>
        <p:nvSpPr>
          <p:cNvPr id="32772" name="Rectangle 2">
            <a:extLst>
              <a:ext uri="{FF2B5EF4-FFF2-40B4-BE49-F238E27FC236}">
                <a16:creationId xmlns:a16="http://schemas.microsoft.com/office/drawing/2014/main" id="{0DF89BB6-7345-4551-9423-9A9B20BCC849}"/>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3.5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Enzymes as Biological Catalysts</a:t>
            </a:r>
          </a:p>
          <a:p>
            <a:pPr algn="ctr" eaLnBrk="1" hangingPunct="1">
              <a:lnSpc>
                <a:spcPct val="150000"/>
              </a:lnSpc>
              <a:spcBef>
                <a:spcPct val="0"/>
              </a:spcBef>
              <a:buFont typeface="Arial" panose="020B0604020202020204" pitchFamily="34" charset="0"/>
              <a:buNone/>
            </a:pPr>
            <a:r>
              <a:rPr lang="en-US" altLang="en-US" sz="2200">
                <a:solidFill>
                  <a:srgbClr val="0070C0"/>
                </a:solidFill>
                <a:latin typeface="Arial-BoldMT"/>
                <a:ea typeface="MS Mincho" panose="02020609040205080304" pitchFamily="49" charset="-128"/>
              </a:rPr>
              <a:t>The Properties of Enzymes</a:t>
            </a:r>
          </a:p>
        </p:txBody>
      </p:sp>
      <p:sp>
        <p:nvSpPr>
          <p:cNvPr id="32773" name="Footer Placeholder 7">
            <a:extLst>
              <a:ext uri="{FF2B5EF4-FFF2-40B4-BE49-F238E27FC236}">
                <a16:creationId xmlns:a16="http://schemas.microsoft.com/office/drawing/2014/main" id="{4BC88FDE-6099-4CE3-A3A9-E0A0788E7E0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13292BBE-3DC3-4E1A-8282-890080B8AB8C}"/>
              </a:ext>
            </a:extLst>
          </p:cNvPr>
          <p:cNvSpPr>
            <a:spLocks noGrp="1" noChangeArrowheads="1"/>
          </p:cNvSpPr>
          <p:nvPr>
            <p:ph type="body" sz="half" idx="1"/>
          </p:nvPr>
        </p:nvSpPr>
        <p:spPr>
          <a:xfrm>
            <a:off x="587375" y="1952625"/>
            <a:ext cx="3748088" cy="3259138"/>
          </a:xfrm>
        </p:spPr>
        <p:txBody>
          <a:bodyPr/>
          <a:lstStyle/>
          <a:p>
            <a:pPr marL="0" indent="0" eaLnBrk="1" hangingPunct="1">
              <a:spcBef>
                <a:spcPct val="0"/>
              </a:spcBef>
              <a:buFont typeface="Arial" panose="020B0604020202020204" pitchFamily="34" charset="0"/>
              <a:buNone/>
            </a:pPr>
            <a:r>
              <a:rPr lang="en-US" altLang="en-US" sz="1800">
                <a:latin typeface="Arial-BoldMT"/>
              </a:rPr>
              <a:t>A small energy input, the </a:t>
            </a:r>
            <a:r>
              <a:rPr lang="en-US" altLang="en-US" sz="1800" b="1">
                <a:latin typeface="Arial-BoldMT"/>
              </a:rPr>
              <a:t>activation energy (E</a:t>
            </a:r>
            <a:r>
              <a:rPr lang="en-US" altLang="en-US" sz="1800" b="1" baseline="-25000">
                <a:latin typeface="Arial-BoldMT"/>
              </a:rPr>
              <a:t>A</a:t>
            </a:r>
            <a:r>
              <a:rPr lang="en-US" altLang="en-US" sz="1800" b="1">
                <a:latin typeface="Arial-BoldMT"/>
              </a:rPr>
              <a:t>)</a:t>
            </a:r>
            <a:r>
              <a:rPr lang="en-US" altLang="en-US" sz="1800">
                <a:latin typeface="Arial-BoldMT"/>
              </a:rPr>
              <a:t> is required for any chemical transformation.</a:t>
            </a:r>
          </a:p>
          <a:p>
            <a:pPr marL="0" indent="0" eaLnBrk="1" hangingPunct="1">
              <a:spcBef>
                <a:spcPct val="0"/>
              </a:spcBef>
              <a:buFont typeface="Arial" panose="020B0604020202020204" pitchFamily="34" charset="0"/>
              <a:buNone/>
            </a:pPr>
            <a:endParaRPr lang="en-US" altLang="en-US" sz="1400">
              <a:latin typeface="Arial-BoldMT"/>
            </a:endParaRPr>
          </a:p>
          <a:p>
            <a:pPr marL="0" indent="0" eaLnBrk="1" hangingPunct="1">
              <a:spcBef>
                <a:spcPct val="0"/>
              </a:spcBef>
              <a:buFont typeface="Arial" panose="020B0604020202020204" pitchFamily="34" charset="0"/>
              <a:buNone/>
            </a:pPr>
            <a:r>
              <a:rPr lang="en-US" altLang="en-US" sz="1800">
                <a:latin typeface="Arial-BoldMT"/>
              </a:rPr>
              <a:t>The E</a:t>
            </a:r>
            <a:r>
              <a:rPr lang="en-US" altLang="en-US" sz="1800" baseline="-25000">
                <a:latin typeface="Arial-BoldMT"/>
              </a:rPr>
              <a:t>A</a:t>
            </a:r>
            <a:r>
              <a:rPr lang="en-US" altLang="en-US" sz="1800">
                <a:latin typeface="Arial-BoldMT"/>
              </a:rPr>
              <a:t> barrier slows the progress of thermodynamically unstable reactants.</a:t>
            </a:r>
          </a:p>
          <a:p>
            <a:pPr marL="0" indent="0" eaLnBrk="1" hangingPunct="1">
              <a:spcBef>
                <a:spcPct val="0"/>
              </a:spcBef>
              <a:buFont typeface="Arial" panose="020B0604020202020204" pitchFamily="34" charset="0"/>
              <a:buNone/>
            </a:pPr>
            <a:endParaRPr lang="en-US" altLang="en-US" sz="1400">
              <a:latin typeface="Arial-BoldMT"/>
            </a:endParaRPr>
          </a:p>
          <a:p>
            <a:pPr marL="0" indent="0" eaLnBrk="1" hangingPunct="1">
              <a:spcBef>
                <a:spcPct val="0"/>
              </a:spcBef>
              <a:buFont typeface="Arial" panose="020B0604020202020204" pitchFamily="34" charset="0"/>
              <a:buNone/>
            </a:pPr>
            <a:r>
              <a:rPr lang="en-US" altLang="en-US" sz="1800">
                <a:latin typeface="Arial-BoldMT"/>
              </a:rPr>
              <a:t>Reactant molecules that reach the peak of the EA barrier are in the </a:t>
            </a:r>
            <a:r>
              <a:rPr lang="en-US" altLang="en-US" sz="1800" b="1">
                <a:latin typeface="Arial-BoldMT"/>
              </a:rPr>
              <a:t>transition state</a:t>
            </a:r>
            <a:r>
              <a:rPr lang="en-US" altLang="en-US" sz="1800">
                <a:latin typeface="Arial-BoldMT"/>
              </a:rPr>
              <a:t>.</a:t>
            </a:r>
          </a:p>
          <a:p>
            <a:pPr marL="0" indent="0" eaLnBrk="1" hangingPunct="1">
              <a:spcBef>
                <a:spcPct val="0"/>
              </a:spcBef>
              <a:buFont typeface="Arial" panose="020B0604020202020204" pitchFamily="34" charset="0"/>
              <a:buNone/>
            </a:pPr>
            <a:endParaRPr lang="en-US" altLang="en-US" sz="1400">
              <a:latin typeface="Arial-BoldMT"/>
            </a:endParaRPr>
          </a:p>
          <a:p>
            <a:pPr marL="0" indent="0" eaLnBrk="1" hangingPunct="1">
              <a:spcBef>
                <a:spcPct val="0"/>
              </a:spcBef>
              <a:buFont typeface="Arial" panose="020B0604020202020204" pitchFamily="34" charset="0"/>
              <a:buNone/>
            </a:pPr>
            <a:r>
              <a:rPr lang="en-US" altLang="en-US" sz="1800">
                <a:latin typeface="Arial-BoldMT"/>
              </a:rPr>
              <a:t>Without an enzyme, only a few substrate molecules reach the transition state.</a:t>
            </a:r>
          </a:p>
          <a:p>
            <a:pPr marL="0" indent="0" eaLnBrk="1" hangingPunct="1">
              <a:spcBef>
                <a:spcPct val="0"/>
              </a:spcBef>
              <a:buFont typeface="Arial" panose="020B0604020202020204" pitchFamily="34" charset="0"/>
              <a:buNone/>
            </a:pPr>
            <a:endParaRPr lang="en-US" altLang="en-US" sz="1400">
              <a:latin typeface="Arial-BoldMT"/>
            </a:endParaRPr>
          </a:p>
          <a:p>
            <a:pPr marL="0" indent="0" eaLnBrk="1" hangingPunct="1">
              <a:spcBef>
                <a:spcPct val="0"/>
              </a:spcBef>
              <a:buFont typeface="Arial" panose="020B0604020202020204" pitchFamily="34" charset="0"/>
              <a:buNone/>
            </a:pPr>
            <a:endParaRPr lang="en-US" altLang="en-US" sz="1800">
              <a:latin typeface="Arial-BoldMT"/>
            </a:endParaRPr>
          </a:p>
        </p:txBody>
      </p:sp>
      <p:sp>
        <p:nvSpPr>
          <p:cNvPr id="5" name="Rounded Rectangle 4">
            <a:extLst>
              <a:ext uri="{FF2B5EF4-FFF2-40B4-BE49-F238E27FC236}">
                <a16:creationId xmlns:a16="http://schemas.microsoft.com/office/drawing/2014/main" id="{D58FB2DE-9330-445D-9AC1-39081E0BB554}"/>
              </a:ext>
            </a:extLst>
          </p:cNvPr>
          <p:cNvSpPr/>
          <p:nvPr/>
        </p:nvSpPr>
        <p:spPr>
          <a:xfrm>
            <a:off x="423863" y="1827213"/>
            <a:ext cx="3835400" cy="4183062"/>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9" name="Rounded Rectangle 8">
            <a:extLst>
              <a:ext uri="{FF2B5EF4-FFF2-40B4-BE49-F238E27FC236}">
                <a16:creationId xmlns:a16="http://schemas.microsoft.com/office/drawing/2014/main" id="{3745AF49-E61B-4ADE-911F-A6C3D41AAA4C}"/>
              </a:ext>
            </a:extLst>
          </p:cNvPr>
          <p:cNvSpPr/>
          <p:nvPr/>
        </p:nvSpPr>
        <p:spPr>
          <a:xfrm>
            <a:off x="5675313" y="5592763"/>
            <a:ext cx="2135187" cy="534987"/>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34821" name="Rectangle 9">
            <a:extLst>
              <a:ext uri="{FF2B5EF4-FFF2-40B4-BE49-F238E27FC236}">
                <a16:creationId xmlns:a16="http://schemas.microsoft.com/office/drawing/2014/main" id="{0EF1FABC-5DB7-4B39-B753-23934A583AE1}"/>
              </a:ext>
            </a:extLst>
          </p:cNvPr>
          <p:cNvSpPr>
            <a:spLocks noChangeArrowheads="1"/>
          </p:cNvSpPr>
          <p:nvPr/>
        </p:nvSpPr>
        <p:spPr bwMode="auto">
          <a:xfrm>
            <a:off x="5383213" y="5543550"/>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600">
                <a:latin typeface="Arial-BoldMT"/>
              </a:rPr>
              <a:t>Activation energy and enzymatic reactions. </a:t>
            </a:r>
          </a:p>
        </p:txBody>
      </p:sp>
      <p:pic>
        <p:nvPicPr>
          <p:cNvPr id="34822" name="Picture 11">
            <a:extLst>
              <a:ext uri="{FF2B5EF4-FFF2-40B4-BE49-F238E27FC236}">
                <a16:creationId xmlns:a16="http://schemas.microsoft.com/office/drawing/2014/main" id="{1B8F29D6-E766-44C8-BB2B-F11AEDAFCF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8975" y="1952625"/>
            <a:ext cx="4056063"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Rectangle 2">
            <a:extLst>
              <a:ext uri="{FF2B5EF4-FFF2-40B4-BE49-F238E27FC236}">
                <a16:creationId xmlns:a16="http://schemas.microsoft.com/office/drawing/2014/main" id="{CAF66D84-FB16-413E-B519-F23B62DDD482}"/>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3.5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Enzymes as Biological Catalysts</a:t>
            </a:r>
          </a:p>
          <a:p>
            <a:pPr algn="ctr" eaLnBrk="1" hangingPunct="1">
              <a:lnSpc>
                <a:spcPct val="150000"/>
              </a:lnSpc>
              <a:spcBef>
                <a:spcPct val="0"/>
              </a:spcBef>
              <a:buFont typeface="Arial" panose="020B0604020202020204" pitchFamily="34" charset="0"/>
              <a:buNone/>
            </a:pPr>
            <a:r>
              <a:rPr lang="en-US" altLang="en-US" sz="2200">
                <a:solidFill>
                  <a:srgbClr val="0070C0"/>
                </a:solidFill>
                <a:latin typeface="Arial-BoldMT"/>
                <a:ea typeface="MS Mincho" panose="02020609040205080304" pitchFamily="49" charset="-128"/>
              </a:rPr>
              <a:t>Overcoming the Activation Energy Barrier</a:t>
            </a:r>
          </a:p>
        </p:txBody>
      </p:sp>
      <p:sp>
        <p:nvSpPr>
          <p:cNvPr id="34824" name="Footer Placeholder 7">
            <a:extLst>
              <a:ext uri="{FF2B5EF4-FFF2-40B4-BE49-F238E27FC236}">
                <a16:creationId xmlns:a16="http://schemas.microsoft.com/office/drawing/2014/main" id="{AD8B2F98-3CEE-43C2-9992-04852867ED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DBF0E067-B64C-41A4-9CA7-5C4629610287}"/>
              </a:ext>
            </a:extLst>
          </p:cNvPr>
          <p:cNvSpPr>
            <a:spLocks noGrp="1" noChangeArrowheads="1"/>
          </p:cNvSpPr>
          <p:nvPr>
            <p:ph type="body" sz="half" idx="1"/>
          </p:nvPr>
        </p:nvSpPr>
        <p:spPr>
          <a:xfrm>
            <a:off x="685800" y="2335213"/>
            <a:ext cx="3886200" cy="2773362"/>
          </a:xfrm>
        </p:spPr>
        <p:txBody>
          <a:bodyPr/>
          <a:lstStyle/>
          <a:p>
            <a:pPr marL="0" indent="0" eaLnBrk="1" hangingPunct="1">
              <a:spcBef>
                <a:spcPct val="0"/>
              </a:spcBef>
              <a:buFont typeface="Arial" panose="020B0604020202020204" pitchFamily="34" charset="0"/>
              <a:buNone/>
            </a:pPr>
            <a:r>
              <a:rPr lang="en-US" altLang="en-US" sz="1800">
                <a:latin typeface="Arial-BoldMT"/>
              </a:rPr>
              <a:t>An enzyme interacts with its substrate to form an </a:t>
            </a:r>
            <a:r>
              <a:rPr lang="en-US" altLang="en-US" sz="1800" b="1">
                <a:latin typeface="Arial-BoldMT"/>
              </a:rPr>
              <a:t>enzyme-substrate (ES) complex</a:t>
            </a:r>
            <a:r>
              <a:rPr lang="en-US" altLang="en-US" sz="1800">
                <a:latin typeface="Arial-BoldMT"/>
              </a:rPr>
              <a:t>.</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The substrate binds to a portion of the enzyme called the </a:t>
            </a:r>
            <a:r>
              <a:rPr lang="en-US" altLang="en-US" sz="1800" b="1">
                <a:latin typeface="Arial-BoldMT"/>
              </a:rPr>
              <a:t>active site</a:t>
            </a:r>
            <a:r>
              <a:rPr lang="en-US" altLang="en-US" sz="1800">
                <a:latin typeface="Arial-BoldMT"/>
              </a:rPr>
              <a:t>.</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The active site and the substrate have complementary shapes that allow substrate specificity.</a:t>
            </a:r>
          </a:p>
        </p:txBody>
      </p:sp>
      <p:sp>
        <p:nvSpPr>
          <p:cNvPr id="5" name="Rounded Rectangle 4">
            <a:extLst>
              <a:ext uri="{FF2B5EF4-FFF2-40B4-BE49-F238E27FC236}">
                <a16:creationId xmlns:a16="http://schemas.microsoft.com/office/drawing/2014/main" id="{DC2F2634-F2FA-41A0-A24D-195826435CF6}"/>
              </a:ext>
            </a:extLst>
          </p:cNvPr>
          <p:cNvSpPr/>
          <p:nvPr/>
        </p:nvSpPr>
        <p:spPr>
          <a:xfrm>
            <a:off x="533400" y="2265363"/>
            <a:ext cx="3860800" cy="2913062"/>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9" name="Rounded Rectangle 8">
            <a:extLst>
              <a:ext uri="{FF2B5EF4-FFF2-40B4-BE49-F238E27FC236}">
                <a16:creationId xmlns:a16="http://schemas.microsoft.com/office/drawing/2014/main" id="{A26B203D-6C18-4664-A7DA-936ABB3AB158}"/>
              </a:ext>
            </a:extLst>
          </p:cNvPr>
          <p:cNvSpPr/>
          <p:nvPr/>
        </p:nvSpPr>
        <p:spPr>
          <a:xfrm>
            <a:off x="5227638" y="5559425"/>
            <a:ext cx="3078162" cy="790575"/>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36869" name="Rectangle 9">
            <a:extLst>
              <a:ext uri="{FF2B5EF4-FFF2-40B4-BE49-F238E27FC236}">
                <a16:creationId xmlns:a16="http://schemas.microsoft.com/office/drawing/2014/main" id="{CED5EE68-F192-4B65-82F4-BF337D3AB84D}"/>
              </a:ext>
            </a:extLst>
          </p:cNvPr>
          <p:cNvSpPr>
            <a:spLocks noChangeArrowheads="1"/>
          </p:cNvSpPr>
          <p:nvPr/>
        </p:nvSpPr>
        <p:spPr bwMode="auto">
          <a:xfrm>
            <a:off x="5227638" y="5532438"/>
            <a:ext cx="3036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600" b="1">
                <a:latin typeface="Arial-BoldMT"/>
              </a:rPr>
              <a:t>Formation of an enzyme–substrate complex:</a:t>
            </a:r>
          </a:p>
          <a:p>
            <a:pPr algn="ctr" eaLnBrk="1" hangingPunct="1">
              <a:spcBef>
                <a:spcPct val="0"/>
              </a:spcBef>
              <a:buFontTx/>
              <a:buNone/>
            </a:pPr>
            <a:r>
              <a:rPr lang="en-US" altLang="en-US" sz="1600">
                <a:latin typeface="Arial-BoldMT"/>
              </a:rPr>
              <a:t>pyruvate kinase, PEP, and ATP</a:t>
            </a:r>
          </a:p>
        </p:txBody>
      </p:sp>
      <p:sp>
        <p:nvSpPr>
          <p:cNvPr id="36870" name="Rectangle 2">
            <a:extLst>
              <a:ext uri="{FF2B5EF4-FFF2-40B4-BE49-F238E27FC236}">
                <a16:creationId xmlns:a16="http://schemas.microsoft.com/office/drawing/2014/main" id="{6F73831F-94E0-47A4-9E27-AABFF596287E}"/>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3.5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Enzymes as Biological Catalysts</a:t>
            </a:r>
          </a:p>
          <a:p>
            <a:pPr algn="ctr" eaLnBrk="1" hangingPunct="1">
              <a:lnSpc>
                <a:spcPct val="150000"/>
              </a:lnSpc>
              <a:spcBef>
                <a:spcPct val="0"/>
              </a:spcBef>
              <a:buFont typeface="Arial" panose="020B0604020202020204" pitchFamily="34" charset="0"/>
              <a:buNone/>
            </a:pPr>
            <a:r>
              <a:rPr lang="en-US" altLang="en-US" sz="2200">
                <a:solidFill>
                  <a:srgbClr val="0070C0"/>
                </a:solidFill>
                <a:latin typeface="Arial-BoldMT"/>
                <a:ea typeface="MS Mincho" panose="02020609040205080304" pitchFamily="49" charset="-128"/>
              </a:rPr>
              <a:t>The Active Site</a:t>
            </a:r>
          </a:p>
        </p:txBody>
      </p:sp>
      <p:pic>
        <p:nvPicPr>
          <p:cNvPr id="36871" name="Picture 1">
            <a:extLst>
              <a:ext uri="{FF2B5EF4-FFF2-40B4-BE49-F238E27FC236}">
                <a16:creationId xmlns:a16="http://schemas.microsoft.com/office/drawing/2014/main" id="{FF689601-FF5A-452F-B694-136122263C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4275" y="1468438"/>
            <a:ext cx="3544888" cy="396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Footer Placeholder 7">
            <a:extLst>
              <a:ext uri="{FF2B5EF4-FFF2-40B4-BE49-F238E27FC236}">
                <a16:creationId xmlns:a16="http://schemas.microsoft.com/office/drawing/2014/main" id="{C2FB68AC-0527-4616-8AA8-CA179A7AD5B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420B05C-012C-424B-A5BC-041106CFFD5C}"/>
              </a:ext>
            </a:extLst>
          </p:cNvPr>
          <p:cNvSpPr/>
          <p:nvPr/>
        </p:nvSpPr>
        <p:spPr>
          <a:xfrm>
            <a:off x="508000" y="1630363"/>
            <a:ext cx="4387850" cy="4229100"/>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1" name="Rounded Rectangle 10">
            <a:extLst>
              <a:ext uri="{FF2B5EF4-FFF2-40B4-BE49-F238E27FC236}">
                <a16:creationId xmlns:a16="http://schemas.microsoft.com/office/drawing/2014/main" id="{86721E45-C3D0-4627-87E5-543A2D28106C}"/>
              </a:ext>
            </a:extLst>
          </p:cNvPr>
          <p:cNvSpPr/>
          <p:nvPr/>
        </p:nvSpPr>
        <p:spPr>
          <a:xfrm>
            <a:off x="6165850" y="4756150"/>
            <a:ext cx="1795463" cy="1103313"/>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sp>
        <p:nvSpPr>
          <p:cNvPr id="37892" name="Rectangle 11">
            <a:extLst>
              <a:ext uri="{FF2B5EF4-FFF2-40B4-BE49-F238E27FC236}">
                <a16:creationId xmlns:a16="http://schemas.microsoft.com/office/drawing/2014/main" id="{5422B5A3-9D71-42E6-B85C-666CAF299A68}"/>
              </a:ext>
            </a:extLst>
          </p:cNvPr>
          <p:cNvSpPr>
            <a:spLocks noChangeArrowheads="1"/>
          </p:cNvSpPr>
          <p:nvPr/>
        </p:nvSpPr>
        <p:spPr bwMode="auto">
          <a:xfrm>
            <a:off x="5980113" y="4781550"/>
            <a:ext cx="2133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600">
                <a:latin typeface="Arial-BoldMT"/>
              </a:rPr>
              <a:t>Ribulose bisphosphate carboxylase active site interactions </a:t>
            </a:r>
          </a:p>
        </p:txBody>
      </p:sp>
      <p:pic>
        <p:nvPicPr>
          <p:cNvPr id="37893" name="Picture 22">
            <a:extLst>
              <a:ext uri="{FF2B5EF4-FFF2-40B4-BE49-F238E27FC236}">
                <a16:creationId xmlns:a16="http://schemas.microsoft.com/office/drawing/2014/main" id="{76A2890D-CABD-4077-B8FF-D033D3BC2F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5925" y="2255838"/>
            <a:ext cx="2992438"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2">
            <a:extLst>
              <a:ext uri="{FF2B5EF4-FFF2-40B4-BE49-F238E27FC236}">
                <a16:creationId xmlns:a16="http://schemas.microsoft.com/office/drawing/2014/main" id="{41136446-A62C-45F8-988C-BEBDB5F7BA32}"/>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3.5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Enzymes as Biological Catalysts</a:t>
            </a:r>
          </a:p>
          <a:p>
            <a:pPr algn="ctr" eaLnBrk="1" hangingPunct="1">
              <a:lnSpc>
                <a:spcPct val="150000"/>
              </a:lnSpc>
              <a:spcBef>
                <a:spcPct val="0"/>
              </a:spcBef>
              <a:buFont typeface="Arial" panose="020B0604020202020204" pitchFamily="34" charset="0"/>
              <a:buNone/>
            </a:pPr>
            <a:r>
              <a:rPr lang="en-US" altLang="en-US" sz="2200">
                <a:solidFill>
                  <a:srgbClr val="0070C0"/>
                </a:solidFill>
                <a:latin typeface="Arial-BoldMT"/>
                <a:ea typeface="MS Mincho" panose="02020609040205080304" pitchFamily="49" charset="-128"/>
              </a:rPr>
              <a:t>The Active Site</a:t>
            </a:r>
          </a:p>
        </p:txBody>
      </p:sp>
      <p:sp>
        <p:nvSpPr>
          <p:cNvPr id="37895" name="Footer Placeholder 7">
            <a:extLst>
              <a:ext uri="{FF2B5EF4-FFF2-40B4-BE49-F238E27FC236}">
                <a16:creationId xmlns:a16="http://schemas.microsoft.com/office/drawing/2014/main" id="{C3D47553-5954-4BFA-A6A2-C92D99FFF0A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37896" name="Rectangle 2">
            <a:extLst>
              <a:ext uri="{FF2B5EF4-FFF2-40B4-BE49-F238E27FC236}">
                <a16:creationId xmlns:a16="http://schemas.microsoft.com/office/drawing/2014/main" id="{8A34D981-CB98-4723-9A2B-3915FA90CAA5}"/>
              </a:ext>
            </a:extLst>
          </p:cNvPr>
          <p:cNvSpPr>
            <a:spLocks noChangeArrowheads="1"/>
          </p:cNvSpPr>
          <p:nvPr/>
        </p:nvSpPr>
        <p:spPr bwMode="auto">
          <a:xfrm>
            <a:off x="658813" y="1758950"/>
            <a:ext cx="438626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800" dirty="0">
                <a:latin typeface="Arial" panose="020B0604020202020204" pitchFamily="34" charset="0"/>
              </a:rPr>
              <a:t>The binding of substrate to enzyme is accomplished by noncovalent interactions (e.g. ionic bonds, hydrogen bonds, hydrophobic interactions) </a:t>
            </a:r>
          </a:p>
          <a:p>
            <a:pPr>
              <a:spcBef>
                <a:spcPct val="0"/>
              </a:spcBef>
              <a:buFontTx/>
              <a:buNone/>
            </a:pPr>
            <a:endParaRPr lang="en-US" altLang="en-US" sz="1800" dirty="0">
              <a:latin typeface="Arial" panose="020B0604020202020204" pitchFamily="34" charset="0"/>
            </a:endParaRPr>
          </a:p>
          <a:p>
            <a:pPr>
              <a:spcBef>
                <a:spcPct val="0"/>
              </a:spcBef>
              <a:buFontTx/>
              <a:buNone/>
            </a:pPr>
            <a:r>
              <a:rPr lang="en-US" altLang="en-US" sz="1800" dirty="0">
                <a:latin typeface="Arial" panose="020B0604020202020204" pitchFamily="34" charset="0"/>
              </a:rPr>
              <a:t>The active site also contains a particular array of amino acid side chains that influence the substrate and lower the activation energy of the reaction. </a:t>
            </a:r>
          </a:p>
          <a:p>
            <a:pPr>
              <a:spcBef>
                <a:spcPct val="0"/>
              </a:spcBef>
              <a:buFontTx/>
              <a:buNone/>
            </a:pPr>
            <a:endParaRPr lang="en-US" altLang="en-US" sz="1800" dirty="0">
              <a:latin typeface="Arial" panose="020B0604020202020204" pitchFamily="34" charset="0"/>
            </a:endParaRPr>
          </a:p>
          <a:p>
            <a:pPr>
              <a:spcBef>
                <a:spcPct val="0"/>
              </a:spcBef>
              <a:buFontTx/>
              <a:buNone/>
            </a:pPr>
            <a:r>
              <a:rPr lang="en-US" altLang="en-US" sz="1800" dirty="0">
                <a:latin typeface="Arial" panose="020B0604020202020204" pitchFamily="34" charset="0"/>
              </a:rPr>
              <a:t>The importance of individual side chains of the active site can be evaluated by site-directed mutagenesis to change the amino acids at the active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9B6C80B-0724-48F4-9471-5D38BA8AFABC}"/>
              </a:ext>
            </a:extLst>
          </p:cNvPr>
          <p:cNvSpPr/>
          <p:nvPr/>
        </p:nvSpPr>
        <p:spPr>
          <a:xfrm>
            <a:off x="446088" y="1497013"/>
            <a:ext cx="4191000" cy="4714875"/>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15" name="Rounded Rectangle 14">
            <a:extLst>
              <a:ext uri="{FF2B5EF4-FFF2-40B4-BE49-F238E27FC236}">
                <a16:creationId xmlns:a16="http://schemas.microsoft.com/office/drawing/2014/main" id="{D28EEBA0-4E9E-4972-BAC6-1075F53BD60F}"/>
              </a:ext>
            </a:extLst>
          </p:cNvPr>
          <p:cNvSpPr/>
          <p:nvPr/>
        </p:nvSpPr>
        <p:spPr>
          <a:xfrm>
            <a:off x="5078413" y="5054600"/>
            <a:ext cx="3552825" cy="584200"/>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38916" name="Rectangle 1">
            <a:extLst>
              <a:ext uri="{FF2B5EF4-FFF2-40B4-BE49-F238E27FC236}">
                <a16:creationId xmlns:a16="http://schemas.microsoft.com/office/drawing/2014/main" id="{15641969-16CB-4B34-A6C8-263E06EAD14E}"/>
              </a:ext>
            </a:extLst>
          </p:cNvPr>
          <p:cNvSpPr>
            <a:spLocks noChangeArrowheads="1"/>
          </p:cNvSpPr>
          <p:nvPr/>
        </p:nvSpPr>
        <p:spPr bwMode="auto">
          <a:xfrm>
            <a:off x="5006975" y="5054600"/>
            <a:ext cx="3721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BoldMT"/>
              </a:rPr>
              <a:t>Electron density map of the active site of a blood clotting enzyme Factor Xa </a:t>
            </a:r>
          </a:p>
        </p:txBody>
      </p:sp>
      <p:sp>
        <p:nvSpPr>
          <p:cNvPr id="38917" name="Rectangle 2">
            <a:extLst>
              <a:ext uri="{FF2B5EF4-FFF2-40B4-BE49-F238E27FC236}">
                <a16:creationId xmlns:a16="http://schemas.microsoft.com/office/drawing/2014/main" id="{DE32D64D-E47E-4BE3-AB12-641D9750AA64}"/>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3.5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Enzymes as Biological Catalysts</a:t>
            </a:r>
          </a:p>
          <a:p>
            <a:pPr algn="ctr" eaLnBrk="1" hangingPunct="1">
              <a:lnSpc>
                <a:spcPct val="150000"/>
              </a:lnSpc>
              <a:spcBef>
                <a:spcPct val="0"/>
              </a:spcBef>
              <a:buFont typeface="Arial" panose="020B0604020202020204" pitchFamily="34" charset="0"/>
              <a:buNone/>
            </a:pPr>
            <a:r>
              <a:rPr lang="en-US" altLang="en-US" sz="2200">
                <a:solidFill>
                  <a:srgbClr val="0070C0"/>
                </a:solidFill>
                <a:latin typeface="Arial-BoldMT"/>
                <a:ea typeface="MS Mincho" panose="02020609040205080304" pitchFamily="49" charset="-128"/>
              </a:rPr>
              <a:t>The Active Site</a:t>
            </a:r>
          </a:p>
        </p:txBody>
      </p:sp>
      <p:sp>
        <p:nvSpPr>
          <p:cNvPr id="38918" name="Footer Placeholder 7">
            <a:extLst>
              <a:ext uri="{FF2B5EF4-FFF2-40B4-BE49-F238E27FC236}">
                <a16:creationId xmlns:a16="http://schemas.microsoft.com/office/drawing/2014/main" id="{860B6560-A3BA-4C21-8E85-D58F0BB8F3A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38919" name="Rectangle 2">
            <a:extLst>
              <a:ext uri="{FF2B5EF4-FFF2-40B4-BE49-F238E27FC236}">
                <a16:creationId xmlns:a16="http://schemas.microsoft.com/office/drawing/2014/main" id="{99550E06-333C-42EB-9F7C-7168F8B0D6D2}"/>
              </a:ext>
            </a:extLst>
          </p:cNvPr>
          <p:cNvSpPr>
            <a:spLocks noChangeArrowheads="1"/>
          </p:cNvSpPr>
          <p:nvPr/>
        </p:nvSpPr>
        <p:spPr bwMode="auto">
          <a:xfrm>
            <a:off x="511175" y="1727200"/>
            <a:ext cx="421005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800" dirty="0">
                <a:latin typeface="Arial" panose="020B0604020202020204" pitchFamily="34" charset="0"/>
              </a:rPr>
              <a:t>The active site is typically buried in a cleft that leads from the aqueous surroundings into a hydrophobic environment. </a:t>
            </a:r>
          </a:p>
          <a:p>
            <a:pPr>
              <a:spcBef>
                <a:spcPct val="0"/>
              </a:spcBef>
              <a:buFontTx/>
              <a:buNone/>
            </a:pPr>
            <a:endParaRPr lang="en-US" altLang="en-US" sz="1400" dirty="0">
              <a:latin typeface="Arial" panose="020B0604020202020204" pitchFamily="34" charset="0"/>
            </a:endParaRPr>
          </a:p>
          <a:p>
            <a:pPr>
              <a:spcBef>
                <a:spcPct val="0"/>
              </a:spcBef>
              <a:buFontTx/>
              <a:buNone/>
            </a:pPr>
            <a:r>
              <a:rPr lang="en-US" altLang="en-US" sz="1800" dirty="0">
                <a:latin typeface="Arial" panose="020B0604020202020204" pitchFamily="34" charset="0"/>
              </a:rPr>
              <a:t>The reactivity of the active-site side chains may be much greater here compared to the cell’s aqueous solvent. </a:t>
            </a:r>
          </a:p>
          <a:p>
            <a:pPr>
              <a:spcBef>
                <a:spcPct val="0"/>
              </a:spcBef>
              <a:buFontTx/>
              <a:buNone/>
            </a:pPr>
            <a:endParaRPr lang="en-US" altLang="en-US" sz="1400" dirty="0">
              <a:latin typeface="Arial" panose="020B0604020202020204" pitchFamily="34" charset="0"/>
            </a:endParaRPr>
          </a:p>
          <a:p>
            <a:pPr>
              <a:spcBef>
                <a:spcPct val="0"/>
              </a:spcBef>
              <a:buFontTx/>
              <a:buNone/>
            </a:pPr>
            <a:r>
              <a:rPr lang="en-US" altLang="en-US" sz="1800" dirty="0">
                <a:latin typeface="Arial" panose="020B0604020202020204" pitchFamily="34" charset="0"/>
              </a:rPr>
              <a:t>The amino acids of the active site are usually distant along the polypeptide chain, but close in the tertiary structure. </a:t>
            </a:r>
          </a:p>
          <a:p>
            <a:pPr>
              <a:spcBef>
                <a:spcPct val="0"/>
              </a:spcBef>
              <a:buFontTx/>
              <a:buNone/>
            </a:pPr>
            <a:endParaRPr lang="en-US" altLang="en-US" sz="1400" dirty="0">
              <a:latin typeface="Arial" panose="020B0604020202020204" pitchFamily="34" charset="0"/>
            </a:endParaRPr>
          </a:p>
          <a:p>
            <a:pPr>
              <a:spcBef>
                <a:spcPct val="0"/>
              </a:spcBef>
              <a:buFontTx/>
              <a:buNone/>
            </a:pPr>
            <a:r>
              <a:rPr lang="en-US" altLang="en-US" sz="1800" dirty="0">
                <a:latin typeface="Arial" panose="020B0604020202020204" pitchFamily="34" charset="0"/>
              </a:rPr>
              <a:t>The structure of the active site accounts for the catalytic activity and specificity of the enzyme. </a:t>
            </a:r>
          </a:p>
        </p:txBody>
      </p:sp>
      <p:pic>
        <p:nvPicPr>
          <p:cNvPr id="38920" name="Picture 1">
            <a:extLst>
              <a:ext uri="{FF2B5EF4-FFF2-40B4-BE49-F238E27FC236}">
                <a16:creationId xmlns:a16="http://schemas.microsoft.com/office/drawing/2014/main" id="{40B1DB95-C0C9-451B-97E6-5ECFCF2C06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56200" y="1463675"/>
            <a:ext cx="3529013"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8">
            <a:extLst>
              <a:ext uri="{FF2B5EF4-FFF2-40B4-BE49-F238E27FC236}">
                <a16:creationId xmlns:a16="http://schemas.microsoft.com/office/drawing/2014/main" id="{A6E34C4F-938C-4701-891C-67A55C7A210A}"/>
              </a:ext>
            </a:extLst>
          </p:cNvPr>
          <p:cNvSpPr txBox="1">
            <a:spLocks noChangeArrowheads="1"/>
          </p:cNvSpPr>
          <p:nvPr/>
        </p:nvSpPr>
        <p:spPr bwMode="auto">
          <a:xfrm>
            <a:off x="600075" y="1487488"/>
            <a:ext cx="42164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 typeface="Arial" panose="020B0604020202020204" pitchFamily="34" charset="0"/>
              <a:buNone/>
            </a:pPr>
            <a:r>
              <a:rPr lang="en-US" altLang="en-US" sz="1800">
                <a:latin typeface="Arial-BoldMT"/>
                <a:cs typeface="Times New Roman" panose="02020603050405020304" pitchFamily="18" charset="0"/>
              </a:rPr>
              <a:t>During the formation of the enzyme-substrate complex, the physical and chemical properties of the substrate can be altered in different ways.</a:t>
            </a:r>
          </a:p>
          <a:p>
            <a:pPr eaLnBrk="1" hangingPunct="1">
              <a:spcBef>
                <a:spcPct val="0"/>
              </a:spcBef>
              <a:buFont typeface="Arial" panose="020B0604020202020204" pitchFamily="34" charset="0"/>
              <a:buNone/>
            </a:pPr>
            <a:endParaRPr lang="en-US" altLang="en-US" sz="1400">
              <a:latin typeface="Arial-BoldMT"/>
              <a:cs typeface="Times New Roman" panose="02020603050405020304" pitchFamily="18" charset="0"/>
            </a:endParaRPr>
          </a:p>
          <a:p>
            <a:pPr eaLnBrk="1" hangingPunct="1">
              <a:spcBef>
                <a:spcPct val="0"/>
              </a:spcBef>
              <a:buFont typeface="Arial" panose="020B0604020202020204" pitchFamily="34" charset="0"/>
              <a:buNone/>
            </a:pPr>
            <a:r>
              <a:rPr lang="en-US" altLang="en-US" sz="1800" b="1">
                <a:latin typeface="Arial-BoldMT"/>
                <a:cs typeface="Times New Roman" panose="02020603050405020304" pitchFamily="18" charset="0"/>
              </a:rPr>
              <a:t>Substrate Orientation: </a:t>
            </a:r>
            <a:r>
              <a:rPr lang="en-US" altLang="en-US" sz="1800">
                <a:latin typeface="Arial-BoldMT"/>
                <a:cs typeface="Times New Roman" panose="02020603050405020304" pitchFamily="18" charset="0"/>
              </a:rPr>
              <a:t>Multiple substrates brought together in correct orientation to catalyze reaction.</a:t>
            </a:r>
          </a:p>
          <a:p>
            <a:pPr eaLnBrk="1" hangingPunct="1">
              <a:spcBef>
                <a:spcPct val="0"/>
              </a:spcBef>
              <a:buFont typeface="Arial" panose="020B0604020202020204" pitchFamily="34" charset="0"/>
              <a:buNone/>
            </a:pPr>
            <a:endParaRPr lang="en-US" altLang="en-US" sz="1400">
              <a:latin typeface="Arial-BoldMT"/>
              <a:cs typeface="Times New Roman" panose="02020603050405020304" pitchFamily="18" charset="0"/>
            </a:endParaRPr>
          </a:p>
          <a:p>
            <a:pPr eaLnBrk="1" hangingPunct="1">
              <a:spcBef>
                <a:spcPct val="0"/>
              </a:spcBef>
              <a:buFont typeface="Arial" panose="020B0604020202020204" pitchFamily="34" charset="0"/>
              <a:buNone/>
            </a:pPr>
            <a:r>
              <a:rPr lang="en-US" altLang="en-US" sz="1800" b="1">
                <a:latin typeface="Arial-BoldMT"/>
                <a:cs typeface="Times New Roman" panose="02020603050405020304" pitchFamily="18" charset="0"/>
              </a:rPr>
              <a:t>Changing Substrate Reactivity</a:t>
            </a:r>
            <a:r>
              <a:rPr lang="en-US" altLang="en-US" sz="1800">
                <a:latin typeface="Arial-BoldMT"/>
                <a:cs typeface="Times New Roman" panose="02020603050405020304" pitchFamily="18" charset="0"/>
              </a:rPr>
              <a:t>: Substrate influenced by amino acid side chains at active site that alters its chemical properties (e.g., charge).</a:t>
            </a:r>
          </a:p>
          <a:p>
            <a:pPr eaLnBrk="1" hangingPunct="1">
              <a:spcBef>
                <a:spcPct val="0"/>
              </a:spcBef>
              <a:buFont typeface="Arial" panose="020B0604020202020204" pitchFamily="34" charset="0"/>
              <a:buNone/>
            </a:pPr>
            <a:endParaRPr lang="en-US" altLang="en-US" sz="1400">
              <a:latin typeface="Arial-BoldMT"/>
              <a:cs typeface="Times New Roman" panose="02020603050405020304" pitchFamily="18" charset="0"/>
            </a:endParaRPr>
          </a:p>
          <a:p>
            <a:pPr eaLnBrk="1" hangingPunct="1">
              <a:spcBef>
                <a:spcPct val="0"/>
              </a:spcBef>
              <a:buFont typeface="Arial" panose="020B0604020202020204" pitchFamily="34" charset="0"/>
              <a:buNone/>
            </a:pPr>
            <a:r>
              <a:rPr lang="en-US" altLang="en-US" sz="1800" b="1">
                <a:latin typeface="Arial-BoldMT"/>
                <a:cs typeface="Times New Roman" panose="02020603050405020304" pitchFamily="18" charset="0"/>
              </a:rPr>
              <a:t>Inducing Strain in the Substrate</a:t>
            </a:r>
            <a:r>
              <a:rPr lang="en-US" altLang="en-US" sz="1800">
                <a:latin typeface="Arial-BoldMT"/>
                <a:cs typeface="Times New Roman" panose="02020603050405020304" pitchFamily="18" charset="0"/>
              </a:rPr>
              <a:t>: Enzyme changes conformation of substrate to bring closer to conformation of transition state.</a:t>
            </a:r>
            <a:r>
              <a:rPr lang="en-US" altLang="en-US" sz="1800">
                <a:latin typeface="Arial-BoldMT"/>
              </a:rPr>
              <a:t> </a:t>
            </a:r>
            <a:endParaRPr lang="en-US" altLang="en-US" sz="1800">
              <a:latin typeface="Arial-BoldMT"/>
              <a:cs typeface="Times New Roman" panose="02020603050405020304" pitchFamily="18" charset="0"/>
            </a:endParaRPr>
          </a:p>
        </p:txBody>
      </p:sp>
      <p:sp>
        <p:nvSpPr>
          <p:cNvPr id="9" name="Rounded Rectangle 8">
            <a:extLst>
              <a:ext uri="{FF2B5EF4-FFF2-40B4-BE49-F238E27FC236}">
                <a16:creationId xmlns:a16="http://schemas.microsoft.com/office/drawing/2014/main" id="{04498AB9-77C7-4F0E-B16D-18C45EFED5C0}"/>
              </a:ext>
            </a:extLst>
          </p:cNvPr>
          <p:cNvSpPr/>
          <p:nvPr/>
        </p:nvSpPr>
        <p:spPr>
          <a:xfrm>
            <a:off x="423863" y="1379538"/>
            <a:ext cx="4224337" cy="5113337"/>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pic>
        <p:nvPicPr>
          <p:cNvPr id="39940" name="Picture 14">
            <a:extLst>
              <a:ext uri="{FF2B5EF4-FFF2-40B4-BE49-F238E27FC236}">
                <a16:creationId xmlns:a16="http://schemas.microsoft.com/office/drawing/2014/main" id="{4862841A-A057-4155-B9A8-E50A7ADFF1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7038" y="1398588"/>
            <a:ext cx="2622550" cy="409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2">
            <a:extLst>
              <a:ext uri="{FF2B5EF4-FFF2-40B4-BE49-F238E27FC236}">
                <a16:creationId xmlns:a16="http://schemas.microsoft.com/office/drawing/2014/main" id="{9E502AB5-DB14-488F-9107-DE112FE76C07}"/>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3.6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Mechanisms of Enzyme Catalysis</a:t>
            </a:r>
          </a:p>
          <a:p>
            <a:pPr algn="ctr" eaLnBrk="1" hangingPunct="1">
              <a:lnSpc>
                <a:spcPct val="150000"/>
              </a:lnSpc>
              <a:spcBef>
                <a:spcPct val="0"/>
              </a:spcBef>
              <a:buFont typeface="Arial" panose="020B0604020202020204" pitchFamily="34" charset="0"/>
              <a:buNone/>
            </a:pPr>
            <a:r>
              <a:rPr lang="en-US" altLang="en-US" sz="2200">
                <a:solidFill>
                  <a:srgbClr val="0070C0"/>
                </a:solidFill>
                <a:latin typeface="Arial-BoldMT"/>
                <a:ea typeface="MS Mincho" panose="02020609040205080304" pitchFamily="49" charset="-128"/>
              </a:rPr>
              <a:t>Substrate Orientation</a:t>
            </a:r>
          </a:p>
        </p:txBody>
      </p:sp>
      <p:sp>
        <p:nvSpPr>
          <p:cNvPr id="39942" name="Footer Placeholder 7">
            <a:extLst>
              <a:ext uri="{FF2B5EF4-FFF2-40B4-BE49-F238E27FC236}">
                <a16:creationId xmlns:a16="http://schemas.microsoft.com/office/drawing/2014/main" id="{8B81CEDA-E160-4D7E-A981-D90DC5CA319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
        <p:nvSpPr>
          <p:cNvPr id="13" name="Rounded Rectangle 12">
            <a:extLst>
              <a:ext uri="{FF2B5EF4-FFF2-40B4-BE49-F238E27FC236}">
                <a16:creationId xmlns:a16="http://schemas.microsoft.com/office/drawing/2014/main" id="{1E134F96-040C-4034-970D-554276F83427}"/>
              </a:ext>
            </a:extLst>
          </p:cNvPr>
          <p:cNvSpPr/>
          <p:nvPr/>
        </p:nvSpPr>
        <p:spPr>
          <a:xfrm>
            <a:off x="5799138" y="5632450"/>
            <a:ext cx="2330450" cy="585788"/>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39944" name="Rectangle 1">
            <a:extLst>
              <a:ext uri="{FF2B5EF4-FFF2-40B4-BE49-F238E27FC236}">
                <a16:creationId xmlns:a16="http://schemas.microsoft.com/office/drawing/2014/main" id="{B7962AEB-4FDF-4C79-98C2-FB2D372E6F3B}"/>
              </a:ext>
            </a:extLst>
          </p:cNvPr>
          <p:cNvSpPr>
            <a:spLocks noChangeArrowheads="1"/>
          </p:cNvSpPr>
          <p:nvPr/>
        </p:nvSpPr>
        <p:spPr bwMode="auto">
          <a:xfrm>
            <a:off x="5300663" y="5600700"/>
            <a:ext cx="33131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lang="en-US" altLang="en-US" sz="1600">
                <a:latin typeface="Arial-BoldMT"/>
              </a:rPr>
              <a:t>Enzyme mechanisms to accelerate reactions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F4539AB5-45CB-403F-BB6D-AAAA2D29542D}"/>
              </a:ext>
            </a:extLst>
          </p:cNvPr>
          <p:cNvSpPr>
            <a:spLocks noGrp="1" noChangeArrowheads="1"/>
          </p:cNvSpPr>
          <p:nvPr>
            <p:ph type="body" sz="half" idx="1"/>
          </p:nvPr>
        </p:nvSpPr>
        <p:spPr>
          <a:xfrm>
            <a:off x="762000" y="1981200"/>
            <a:ext cx="3733800" cy="3581400"/>
          </a:xfrm>
        </p:spPr>
        <p:txBody>
          <a:bodyPr/>
          <a:lstStyle/>
          <a:p>
            <a:pPr marL="0" indent="0" eaLnBrk="1" hangingPunct="1">
              <a:spcBef>
                <a:spcPct val="0"/>
              </a:spcBef>
              <a:buFont typeface="Arial" panose="020B0604020202020204" pitchFamily="34" charset="0"/>
              <a:buNone/>
            </a:pPr>
            <a:r>
              <a:rPr lang="en-US" altLang="en-US" sz="1800">
                <a:latin typeface="Arial-BoldMT"/>
              </a:rPr>
              <a:t>Changes in the reactivity of the substrate temporarily stabilize the transition state.</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Acidic or basic R groups on the enzyme may change  the charge of the substrate.</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Charged R groups may attract the substrate.</a:t>
            </a:r>
          </a:p>
          <a:p>
            <a:pPr marL="0" indent="0" eaLnBrk="1" hangingPunct="1">
              <a:spcBef>
                <a:spcPct val="0"/>
              </a:spcBef>
              <a:buFont typeface="Arial" panose="020B0604020202020204" pitchFamily="34" charset="0"/>
              <a:buNone/>
            </a:pPr>
            <a:endParaRPr lang="en-US" altLang="en-US" sz="1800">
              <a:latin typeface="Arial-BoldMT"/>
            </a:endParaRPr>
          </a:p>
          <a:p>
            <a:pPr marL="0" indent="0" eaLnBrk="1" hangingPunct="1">
              <a:spcBef>
                <a:spcPct val="0"/>
              </a:spcBef>
              <a:buFont typeface="Arial" panose="020B0604020202020204" pitchFamily="34" charset="0"/>
              <a:buNone/>
            </a:pPr>
            <a:r>
              <a:rPr lang="en-US" altLang="en-US" sz="1800">
                <a:latin typeface="Arial-BoldMT"/>
              </a:rPr>
              <a:t>Cofactors of the enzyme increase the reactivity of the substrate by removing or donating electrons.</a:t>
            </a:r>
          </a:p>
        </p:txBody>
      </p:sp>
      <p:sp>
        <p:nvSpPr>
          <p:cNvPr id="9" name="Rounded Rectangle 8">
            <a:extLst>
              <a:ext uri="{FF2B5EF4-FFF2-40B4-BE49-F238E27FC236}">
                <a16:creationId xmlns:a16="http://schemas.microsoft.com/office/drawing/2014/main" id="{FF9FFD43-92E5-48A8-B0FE-0E25C3152AB4}"/>
              </a:ext>
            </a:extLst>
          </p:cNvPr>
          <p:cNvSpPr/>
          <p:nvPr/>
        </p:nvSpPr>
        <p:spPr>
          <a:xfrm>
            <a:off x="668338" y="1782763"/>
            <a:ext cx="3725862" cy="4271962"/>
          </a:xfrm>
          <a:prstGeom prst="roundRect">
            <a:avLst/>
          </a:prstGeom>
          <a:solidFill>
            <a:schemeClr val="accent5">
              <a:lumMod val="40000"/>
              <a:lumOff val="60000"/>
              <a:alpha val="2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
        <p:nvSpPr>
          <p:cNvPr id="40964" name="Rectangle 3">
            <a:extLst>
              <a:ext uri="{FF2B5EF4-FFF2-40B4-BE49-F238E27FC236}">
                <a16:creationId xmlns:a16="http://schemas.microsoft.com/office/drawing/2014/main" id="{CEBDB475-EBD7-4907-831D-DC793338D0A9}"/>
              </a:ext>
            </a:extLst>
          </p:cNvPr>
          <p:cNvSpPr>
            <a:spLocks noChangeArrowheads="1"/>
          </p:cNvSpPr>
          <p:nvPr/>
        </p:nvSpPr>
        <p:spPr bwMode="auto">
          <a:xfrm>
            <a:off x="4495800" y="5626100"/>
            <a:ext cx="4038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600">
                <a:latin typeface="Arial-BoldMT"/>
              </a:rPr>
              <a:t>Diagrammatic representation of the catalytic mechanism of chymotrypsin.</a:t>
            </a:r>
          </a:p>
        </p:txBody>
      </p:sp>
      <p:sp>
        <p:nvSpPr>
          <p:cNvPr id="11" name="Rounded Rectangle 10">
            <a:extLst>
              <a:ext uri="{FF2B5EF4-FFF2-40B4-BE49-F238E27FC236}">
                <a16:creationId xmlns:a16="http://schemas.microsoft.com/office/drawing/2014/main" id="{821340C0-0ABC-4A2B-93E1-012179BB0CF8}"/>
              </a:ext>
            </a:extLst>
          </p:cNvPr>
          <p:cNvSpPr/>
          <p:nvPr/>
        </p:nvSpPr>
        <p:spPr>
          <a:xfrm>
            <a:off x="4783138" y="5673725"/>
            <a:ext cx="3479800" cy="536575"/>
          </a:xfrm>
          <a:prstGeom prst="roundRect">
            <a:avLst/>
          </a:prstGeom>
          <a:solidFill>
            <a:schemeClr val="accent2">
              <a:lumMod val="40000"/>
              <a:lumOff val="60000"/>
              <a:alpha val="2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00">
              <a:solidFill>
                <a:srgbClr val="FFFFFF"/>
              </a:solidFill>
              <a:latin typeface="Arial-BoldMT"/>
            </a:endParaRPr>
          </a:p>
        </p:txBody>
      </p:sp>
      <p:pic>
        <p:nvPicPr>
          <p:cNvPr id="40966" name="Picture 12">
            <a:extLst>
              <a:ext uri="{FF2B5EF4-FFF2-40B4-BE49-F238E27FC236}">
                <a16:creationId xmlns:a16="http://schemas.microsoft.com/office/drawing/2014/main" id="{4930D206-0B3F-4BFC-AEB3-E91F3F15A5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78425" y="1387475"/>
            <a:ext cx="267335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2">
            <a:extLst>
              <a:ext uri="{FF2B5EF4-FFF2-40B4-BE49-F238E27FC236}">
                <a16:creationId xmlns:a16="http://schemas.microsoft.com/office/drawing/2014/main" id="{7217F3D8-4E53-46E2-B2C1-B05DC0D0C450}"/>
              </a:ext>
            </a:extLst>
          </p:cNvPr>
          <p:cNvSpPr txBox="1">
            <a:spLocks noChangeArrowheads="1"/>
          </p:cNvSpPr>
          <p:nvPr/>
        </p:nvSpPr>
        <p:spPr bwMode="auto">
          <a:xfrm>
            <a:off x="177800" y="1588"/>
            <a:ext cx="87630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50000"/>
              </a:lnSpc>
              <a:spcBef>
                <a:spcPct val="0"/>
              </a:spcBef>
              <a:buFontTx/>
              <a:buNone/>
            </a:pPr>
            <a:r>
              <a:rPr lang="en-US" altLang="en-US" sz="2400" b="1">
                <a:solidFill>
                  <a:srgbClr val="000000"/>
                </a:solidFill>
                <a:latin typeface="Arial-BoldMT"/>
                <a:ea typeface="MS Mincho" panose="02020609040205080304" pitchFamily="49" charset="-128"/>
              </a:rPr>
              <a:t>3.6 </a:t>
            </a:r>
            <a:r>
              <a:rPr lang="en-US" altLang="en-US" sz="2400" b="1">
                <a:solidFill>
                  <a:srgbClr val="FFCD1A"/>
                </a:solidFill>
                <a:latin typeface="Arial-BoldMT"/>
                <a:ea typeface="MS Mincho" panose="02020609040205080304" pitchFamily="49" charset="-128"/>
              </a:rPr>
              <a:t>| </a:t>
            </a:r>
            <a:r>
              <a:rPr lang="en-US" altLang="en-US" sz="2400" b="1">
                <a:solidFill>
                  <a:srgbClr val="800000"/>
                </a:solidFill>
                <a:latin typeface="Arial-BoldMT"/>
                <a:ea typeface="MS Mincho" panose="02020609040205080304" pitchFamily="49" charset="-128"/>
              </a:rPr>
              <a:t>Mechanisms of Enzyme Catalysis</a:t>
            </a:r>
          </a:p>
          <a:p>
            <a:pPr algn="ctr" eaLnBrk="1" hangingPunct="1">
              <a:lnSpc>
                <a:spcPct val="150000"/>
              </a:lnSpc>
              <a:spcBef>
                <a:spcPct val="0"/>
              </a:spcBef>
              <a:buFont typeface="Arial" panose="020B0604020202020204" pitchFamily="34" charset="0"/>
              <a:buNone/>
            </a:pPr>
            <a:r>
              <a:rPr lang="en-US" altLang="en-US" sz="2200">
                <a:solidFill>
                  <a:srgbClr val="0070C0"/>
                </a:solidFill>
                <a:latin typeface="Arial-BoldMT"/>
                <a:ea typeface="MS Mincho" panose="02020609040205080304" pitchFamily="49" charset="-128"/>
              </a:rPr>
              <a:t>Changing Substrate Reactivity</a:t>
            </a:r>
          </a:p>
        </p:txBody>
      </p:sp>
      <p:sp>
        <p:nvSpPr>
          <p:cNvPr id="40968" name="Footer Placeholder 7">
            <a:extLst>
              <a:ext uri="{FF2B5EF4-FFF2-40B4-BE49-F238E27FC236}">
                <a16:creationId xmlns:a16="http://schemas.microsoft.com/office/drawing/2014/main" id="{F46055DB-DD1D-49E9-B69B-83C72C1DA4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1100">
                <a:solidFill>
                  <a:srgbClr val="898989"/>
                </a:solidFill>
              </a:rPr>
              <a:t>Copyright © 2017 John Wiley &amp; Sons, Inc. All rights reserved.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1607</TotalTime>
  <Words>4178</Words>
  <Application>Microsoft Office PowerPoint</Application>
  <PresentationFormat>화면 슬라이드 쇼(4:3)</PresentationFormat>
  <Paragraphs>291</Paragraphs>
  <Slides>19</Slides>
  <Notes>19</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19</vt:i4>
      </vt:variant>
    </vt:vector>
  </HeadingPairs>
  <TitlesOfParts>
    <vt:vector size="24" baseType="lpstr">
      <vt:lpstr>Arial-BoldMT</vt:lpstr>
      <vt:lpstr>Arial-BoldNT</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dc:title>
  <dc:creator>jrv2</dc:creator>
  <cp:lastModifiedBy>연우 최</cp:lastModifiedBy>
  <cp:revision>222</cp:revision>
  <dcterms:created xsi:type="dcterms:W3CDTF">2009-07-27T00:18:22Z</dcterms:created>
  <dcterms:modified xsi:type="dcterms:W3CDTF">2020-06-16T10:29:40Z</dcterms:modified>
</cp:coreProperties>
</file>