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5" r:id="rId3"/>
    <p:sldId id="279" r:id="rId4"/>
    <p:sldId id="280" r:id="rId5"/>
    <p:sldId id="276" r:id="rId6"/>
    <p:sldId id="281" r:id="rId7"/>
    <p:sldId id="282" r:id="rId8"/>
    <p:sldId id="283" r:id="rId9"/>
    <p:sldId id="284" r:id="rId10"/>
    <p:sldId id="285" r:id="rId11"/>
    <p:sldId id="299" r:id="rId12"/>
    <p:sldId id="300" r:id="rId13"/>
    <p:sldId id="298" r:id="rId14"/>
    <p:sldId id="287" r:id="rId15"/>
    <p:sldId id="286" r:id="rId16"/>
    <p:sldId id="294" r:id="rId17"/>
    <p:sldId id="288" r:id="rId18"/>
    <p:sldId id="289" r:id="rId19"/>
    <p:sldId id="295" r:id="rId20"/>
    <p:sldId id="290" r:id="rId21"/>
    <p:sldId id="291" r:id="rId22"/>
    <p:sldId id="292" r:id="rId23"/>
    <p:sldId id="293" r:id="rId24"/>
    <p:sldId id="296" r:id="rId25"/>
    <p:sldId id="297" r:id="rId26"/>
    <p:sldId id="301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881"/>
    <a:srgbClr val="CEC2A6"/>
    <a:srgbClr val="E6E0D2"/>
    <a:srgbClr val="DDCCAF"/>
    <a:srgbClr val="353632"/>
    <a:srgbClr val="686A62"/>
    <a:srgbClr val="7B7E74"/>
    <a:srgbClr val="ECECEA"/>
    <a:srgbClr val="CBCBCB"/>
    <a:srgbClr val="ED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58" autoAdjust="0"/>
  </p:normalViewPr>
  <p:slideViewPr>
    <p:cSldViewPr snapToGrid="0">
      <p:cViewPr varScale="1">
        <p:scale>
          <a:sx n="81" d="100"/>
          <a:sy n="81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02E8F-1AF9-49EC-BC7A-51513BDC5A1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04531-5173-4196-82D0-B2A68C124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04531-5173-4196-82D0-B2A68C1245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5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04531-5173-4196-82D0-B2A68C1245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7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04531-5173-4196-82D0-B2A68C1245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04531-5173-4196-82D0-B2A68C1245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1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A0DB-3507-4BAD-9A3F-66B63122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32CB2-ECE0-4C0B-ADB0-0708BA674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B9516-74C7-45D7-8CD2-98B2E4D9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AD5C7-6F06-42B0-B8BA-FAAEE206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1569-5D10-42D5-9155-4C5DCDE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9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24AA0EC-8070-431B-9323-DC8E8F17B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7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40E0-9EAD-4EAA-89AE-EA68F7DEE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6C411-F2BD-4D98-873E-E66DF72D3AED}"/>
              </a:ext>
            </a:extLst>
          </p:cNvPr>
          <p:cNvSpPr/>
          <p:nvPr userDrawn="1"/>
        </p:nvSpPr>
        <p:spPr>
          <a:xfrm>
            <a:off x="1" y="0"/>
            <a:ext cx="2914650" cy="6858000"/>
          </a:xfrm>
          <a:prstGeom prst="rect">
            <a:avLst/>
          </a:prstGeom>
          <a:solidFill>
            <a:srgbClr val="3536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24AA0EC-8070-431B-9323-DC8E8F17B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7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40E0-9EAD-4EAA-89AE-EA68F7DEE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1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24AA0EC-8070-431B-9323-DC8E8F17B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7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40E0-9EAD-4EAA-89AE-EA68F7DEE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2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6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C3D4-C6E1-42C3-9E8B-C7A09336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A5983-4119-47E5-853E-AD3EF86D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23DB0-0D97-4C71-BD8D-B17A50F7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07375-74A4-4E1E-9E81-C1F541D1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E3231-DDD6-462A-9F77-B2A29BA2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F571C-710B-459F-AC77-D2486CA1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3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D6F7-EDE8-42F1-AF92-F62D6AB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ACB0-D227-4E0B-AF61-08A0DDCA9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2A1AB-2C0A-4E78-A1DC-6B3DF213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C21E-848C-48AB-9A5D-B21A6AB4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91D85-AD94-42E6-922C-E9B5DEA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B271B-892D-499B-BB04-92ED038C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34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801C-BB9C-452D-9210-89F03507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844F1-5076-4B92-B75C-5AE89064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A88B3-D25A-492E-A2FA-D92E55FE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E19-2C15-465C-90EF-4AF5CC0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E5492-FC48-4CEA-BD6B-486B70B7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7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02CA6-5760-4C40-B6A4-0A8F9015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18E38-3532-4211-B20E-4EA70016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F814-687E-4207-9483-367B42C7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CF54-B740-4637-B6B2-3A653B7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4883B-EBD7-46A9-A6D7-64421D11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E4C7-C509-42F2-AF27-B884402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23D91-32DB-4EDC-9732-C5CE711E2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7D68B-A4BE-402B-A869-8F34D23C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164F-57BE-4F54-B97D-733DCC21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B5822-8C86-418C-9785-A5D9884C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E7FC-89C7-4244-81D9-01336F08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949E9-38C2-4310-8790-D8E8AE0E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136C-B2A9-42AE-BBEA-91D91341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790E8-E56A-497E-9B27-8C7A4444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126C0-4EC7-444F-A75F-B582C7B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92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B3A95-A885-4362-851B-546A99A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C8E8-E5C9-4FD0-A7C6-9B1F6DB6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1AD70-9BB2-4300-ACFB-22B07569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D79F1-D557-4E0B-A7E6-F718CAB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3CF63-BC7A-4C39-AE29-C5C3B774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7D055-AA77-454E-8540-AD944E3D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7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09BF7-EA65-470C-B74A-187DB88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79097-E098-4BEA-9FBE-61998C46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C9DCA-2DB9-42DD-B17C-6534035B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F686AE-E2E8-4C66-B1D5-3E6322BA2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109832-72C8-4223-A164-B7A22B45C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0A92F-6634-40A1-B04C-FCE70A4A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26B945-9EE5-40CC-B373-3043A025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16A21-6225-4AD2-BED8-9146001A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70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F0517-B5BF-427C-A770-EC564E5B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1B304-9743-4A11-853B-7B750465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4DAD94-714E-4029-B35B-E5C9CDE8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266A7-21B4-43C0-A7E3-8F358866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82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FC609-2C9B-4B82-BC19-6DD24202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285C4-FDBB-45D2-BC6A-DDFD413F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ACF28-FED0-45D9-AC6E-2B4C1A34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45CCF5-1CB8-4305-B197-7E3295002E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7E01A5-E218-4966-81E9-ACDC32FBBCD1}"/>
              </a:ext>
            </a:extLst>
          </p:cNvPr>
          <p:cNvCxnSpPr>
            <a:cxnSpLocks/>
          </p:cNvCxnSpPr>
          <p:nvPr userDrawn="1"/>
        </p:nvCxnSpPr>
        <p:spPr>
          <a:xfrm>
            <a:off x="0" y="3508309"/>
            <a:ext cx="12192000" cy="33123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31BCA16-B14B-4D9F-BFE5-3FA019220263}"/>
              </a:ext>
            </a:extLst>
          </p:cNvPr>
          <p:cNvSpPr/>
          <p:nvPr userDrawn="1"/>
        </p:nvSpPr>
        <p:spPr>
          <a:xfrm flipH="1">
            <a:off x="-2" y="3545633"/>
            <a:ext cx="12192001" cy="3312367"/>
          </a:xfrm>
          <a:prstGeom prst="triangle">
            <a:avLst>
              <a:gd name="adj" fmla="val 100000"/>
            </a:avLst>
          </a:prstGeom>
          <a:solidFill>
            <a:srgbClr val="DD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2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24AA0EC-8070-431B-9323-DC8E8F17B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7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40E0-9EAD-4EAA-89AE-EA68F7DEE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30785CD-CC29-42E3-9399-79954B5F0E13}"/>
              </a:ext>
            </a:extLst>
          </p:cNvPr>
          <p:cNvSpPr/>
          <p:nvPr userDrawn="1"/>
        </p:nvSpPr>
        <p:spPr>
          <a:xfrm>
            <a:off x="0" y="3582955"/>
            <a:ext cx="2444621" cy="3275045"/>
          </a:xfrm>
          <a:prstGeom prst="triangle">
            <a:avLst>
              <a:gd name="adj" fmla="val 0"/>
            </a:avLst>
          </a:prstGeom>
          <a:solidFill>
            <a:srgbClr val="DD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44BE461-D55B-41C1-96D9-59C5222305C8}"/>
              </a:ext>
            </a:extLst>
          </p:cNvPr>
          <p:cNvSpPr/>
          <p:nvPr userDrawn="1"/>
        </p:nvSpPr>
        <p:spPr>
          <a:xfrm flipV="1">
            <a:off x="0" y="-1"/>
            <a:ext cx="2547257" cy="3732245"/>
          </a:xfrm>
          <a:prstGeom prst="triangle">
            <a:avLst>
              <a:gd name="adj" fmla="val 0"/>
            </a:avLst>
          </a:prstGeom>
          <a:solidFill>
            <a:srgbClr val="353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70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24AA0EC-8070-431B-9323-DC8E8F17B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7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1840E0-9EAD-4EAA-89AE-EA68F7DEE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B9A8C-BC45-4B4A-91C2-E5AFA6EC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CF5EB-B89D-4965-9A59-6F053F23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D32E5-96A4-4FD1-AB87-78816235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04A7-0B52-42A4-ADF5-03823444D6F4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36AC9-FB57-4EA8-85AF-395C15F8E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2BC1A-F82A-4E07-8556-C067F17B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0F06-C78C-448C-B46E-BB0B4EA745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3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4" r:id="rId9"/>
    <p:sldLayoutId id="2147483665" r:id="rId10"/>
    <p:sldLayoutId id="2147483666" r:id="rId11"/>
    <p:sldLayoutId id="2147483667" r:id="rId12"/>
    <p:sldLayoutId id="2147483662" r:id="rId13"/>
    <p:sldLayoutId id="2147483663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0C15B2B-EA68-458D-BCE7-2ADF453B8DCA}"/>
              </a:ext>
            </a:extLst>
          </p:cNvPr>
          <p:cNvSpPr txBox="1"/>
          <p:nvPr/>
        </p:nvSpPr>
        <p:spPr>
          <a:xfrm>
            <a:off x="4553133" y="258473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mtClean="0">
                <a:solidFill>
                  <a:schemeClr val="bg1"/>
                </a:solidFill>
                <a:ea typeface="맑은 고딕" panose="020B0503020000020004" pitchFamily="50" charset="-127"/>
              </a:rPr>
              <a:t>반려동물 사이트 제작</a:t>
            </a:r>
            <a:endParaRPr lang="en-US" altLang="ko-KR" sz="4800" b="1" smtClean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12A50-D917-4AD2-83A3-BEA40ACE4C1B}"/>
              </a:ext>
            </a:extLst>
          </p:cNvPr>
          <p:cNvSpPr txBox="1"/>
          <p:nvPr/>
        </p:nvSpPr>
        <p:spPr>
          <a:xfrm>
            <a:off x="7275031" y="3680973"/>
            <a:ext cx="3435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mtClean="0">
                <a:solidFill>
                  <a:prstClr val="white"/>
                </a:solidFill>
                <a:ea typeface="맑은 고딕" panose="020B0503020000020004" pitchFamily="50" charset="-127"/>
              </a:rPr>
              <a:t>Team 3</a:t>
            </a:r>
            <a:r>
              <a:rPr lang="ko-KR" altLang="en-US" b="1" smtClean="0">
                <a:solidFill>
                  <a:prstClr val="white"/>
                </a:solidFill>
                <a:ea typeface="맑은 고딕" panose="020B0503020000020004" pitchFamily="50" charset="-127"/>
              </a:rPr>
              <a:t>조 개발자국</a:t>
            </a:r>
            <a:endParaRPr lang="en-US" altLang="ko-KR" b="1" smtClean="0">
              <a:solidFill>
                <a:prstClr val="white"/>
              </a:solidFill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prstClr val="white"/>
                </a:solidFill>
                <a:ea typeface="맑은 고딕" panose="020B0503020000020004" pitchFamily="50" charset="-127"/>
              </a:rPr>
              <a:t>이병학</a:t>
            </a:r>
            <a:r>
              <a:rPr lang="en-US" altLang="ko-KR" b="1" smtClean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solidFill>
                  <a:prstClr val="white"/>
                </a:solidFill>
                <a:ea typeface="맑은 고딕" panose="020B0503020000020004" pitchFamily="50" charset="-127"/>
              </a:rPr>
              <a:t>김동호</a:t>
            </a:r>
            <a:r>
              <a:rPr lang="en-US" altLang="ko-KR" b="1" smtClean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solidFill>
                  <a:prstClr val="white"/>
                </a:solidFill>
                <a:ea typeface="맑은 고딕" panose="020B0503020000020004" pitchFamily="50" charset="-127"/>
              </a:rPr>
              <a:t>곽주영</a:t>
            </a:r>
            <a:r>
              <a:rPr lang="en-US" altLang="ko-KR" b="1" smtClean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solidFill>
                  <a:prstClr val="white"/>
                </a:solidFill>
                <a:ea typeface="맑은 고딕" panose="020B0503020000020004" pitchFamily="50" charset="-127"/>
              </a:rPr>
              <a:t>윤영준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82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과정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54" y="2290531"/>
            <a:ext cx="2057687" cy="3115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00" y="2290531"/>
            <a:ext cx="1781424" cy="3629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2970746" y="1635301"/>
            <a:ext cx="2750901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DAO, Servlet 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7024361" y="1635301"/>
            <a:ext cx="2750901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Jsp, jspf 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95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5494"/>
              </p:ext>
            </p:extLst>
          </p:nvPr>
        </p:nvGraphicFramePr>
        <p:xfrm>
          <a:off x="1325088" y="783771"/>
          <a:ext cx="9322129" cy="554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399">
                  <a:extLst>
                    <a:ext uri="{9D8B030D-6E8A-4147-A177-3AD203B41FA5}">
                      <a16:colId xmlns:a16="http://schemas.microsoft.com/office/drawing/2014/main" val="3018930620"/>
                    </a:ext>
                  </a:extLst>
                </a:gridCol>
                <a:gridCol w="2486528">
                  <a:extLst>
                    <a:ext uri="{9D8B030D-6E8A-4147-A177-3AD203B41FA5}">
                      <a16:colId xmlns:a16="http://schemas.microsoft.com/office/drawing/2014/main" val="1795203863"/>
                    </a:ext>
                  </a:extLst>
                </a:gridCol>
                <a:gridCol w="2486528">
                  <a:extLst>
                    <a:ext uri="{9D8B030D-6E8A-4147-A177-3AD203B41FA5}">
                      <a16:colId xmlns:a16="http://schemas.microsoft.com/office/drawing/2014/main" val="2137203344"/>
                    </a:ext>
                  </a:extLst>
                </a:gridCol>
                <a:gridCol w="1510837">
                  <a:extLst>
                    <a:ext uri="{9D8B030D-6E8A-4147-A177-3AD203B41FA5}">
                      <a16:colId xmlns:a16="http://schemas.microsoft.com/office/drawing/2014/main" val="447496215"/>
                    </a:ext>
                  </a:extLst>
                </a:gridCol>
                <a:gridCol w="1510837">
                  <a:extLst>
                    <a:ext uri="{9D8B030D-6E8A-4147-A177-3AD203B41FA5}">
                      <a16:colId xmlns:a16="http://schemas.microsoft.com/office/drawing/2014/main" val="3353653312"/>
                    </a:ext>
                  </a:extLst>
                </a:gridCol>
              </a:tblGrid>
              <a:tr h="477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패스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메서드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입력 파라메터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행선지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넘겨줄 파라메터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1977024644"/>
                  </a:ext>
                </a:extLst>
              </a:tr>
              <a:tr h="10588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/main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Main.jsp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905466940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메인 페이지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81196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/user/login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login.jsp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8241758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로그인</a:t>
                      </a:r>
                      <a:r>
                        <a:rPr lang="en-US" sz="1200" kern="100">
                          <a:effectLst/>
                        </a:rPr>
                        <a:t>, _head.jspf</a:t>
                      </a:r>
                      <a:r>
                        <a:rPr lang="ko-KR" sz="1200" kern="100">
                          <a:effectLst/>
                        </a:rPr>
                        <a:t>를 통해 호출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2202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pwd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/login or main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159731619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로그인 페이지 입력 후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0890"/>
                  </a:ext>
                </a:extLst>
              </a:tr>
              <a:tr h="10588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/user/logout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/user/login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374492435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로그아웃</a:t>
                      </a:r>
                      <a:r>
                        <a:rPr lang="en-US" sz="1200" kern="100">
                          <a:effectLst/>
                        </a:rPr>
                        <a:t>, _head.jspf</a:t>
                      </a:r>
                      <a:r>
                        <a:rPr lang="ko-KR" sz="1200" kern="100">
                          <a:effectLst/>
                        </a:rPr>
                        <a:t>를 통해 호출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20303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/user/register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register.jsp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884601211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사용자 등록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0996"/>
                  </a:ext>
                </a:extLst>
              </a:tr>
              <a:tr h="2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pwd, pwd2, email, address, name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/register or main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1928165265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사용자 등록 후 </a:t>
                      </a:r>
                      <a:r>
                        <a:rPr lang="en-US" sz="1200" kern="100">
                          <a:effectLst/>
                        </a:rPr>
                        <a:t>DB</a:t>
                      </a:r>
                      <a:r>
                        <a:rPr lang="ko-KR" sz="1200" kern="100">
                          <a:effectLst/>
                        </a:rPr>
                        <a:t>에 정보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62567"/>
                  </a:ext>
                </a:extLst>
              </a:tr>
              <a:tr h="10588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/user/delete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/user/login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4223794312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사용자 삭제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30325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/user/update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update/jsp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457038379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사용자 정보 수정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44347"/>
                  </a:ext>
                </a:extLst>
              </a:tr>
              <a:tr h="2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pwd, pwd2, email, address, name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/update or main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901644793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사용자 정보 수정 후 </a:t>
                      </a:r>
                      <a:r>
                        <a:rPr lang="en-US" sz="1200" kern="100">
                          <a:effectLst/>
                        </a:rPr>
                        <a:t>DB</a:t>
                      </a:r>
                      <a:r>
                        <a:rPr lang="ko-KR" sz="1200" kern="100">
                          <a:effectLst/>
                        </a:rPr>
                        <a:t>에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71269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/user/order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user/order.jsp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orderList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880793512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주문 내역 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0722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behavior, oid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/user/order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392501177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주문 내역 확인 혹은 취소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17614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/user/orderDetail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user/orderDetail.jsp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order, salesList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1404935063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주문 내역 내 구매내역 리스트 확인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80983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oid, sid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user/orderDetail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646938779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주문 내역 내 구매내역 취소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9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64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35898"/>
              </p:ext>
            </p:extLst>
          </p:nvPr>
        </p:nvGraphicFramePr>
        <p:xfrm>
          <a:off x="1163783" y="285007"/>
          <a:ext cx="9322129" cy="6544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399">
                  <a:extLst>
                    <a:ext uri="{9D8B030D-6E8A-4147-A177-3AD203B41FA5}">
                      <a16:colId xmlns:a16="http://schemas.microsoft.com/office/drawing/2014/main" val="3032296964"/>
                    </a:ext>
                  </a:extLst>
                </a:gridCol>
                <a:gridCol w="2486528">
                  <a:extLst>
                    <a:ext uri="{9D8B030D-6E8A-4147-A177-3AD203B41FA5}">
                      <a16:colId xmlns:a16="http://schemas.microsoft.com/office/drawing/2014/main" val="2599580958"/>
                    </a:ext>
                  </a:extLst>
                </a:gridCol>
                <a:gridCol w="2486528">
                  <a:extLst>
                    <a:ext uri="{9D8B030D-6E8A-4147-A177-3AD203B41FA5}">
                      <a16:colId xmlns:a16="http://schemas.microsoft.com/office/drawing/2014/main" val="210802361"/>
                    </a:ext>
                  </a:extLst>
                </a:gridCol>
                <a:gridCol w="1510837">
                  <a:extLst>
                    <a:ext uri="{9D8B030D-6E8A-4147-A177-3AD203B41FA5}">
                      <a16:colId xmlns:a16="http://schemas.microsoft.com/office/drawing/2014/main" val="3298745938"/>
                    </a:ext>
                  </a:extLst>
                </a:gridCol>
                <a:gridCol w="1510837">
                  <a:extLst>
                    <a:ext uri="{9D8B030D-6E8A-4147-A177-3AD203B41FA5}">
                      <a16:colId xmlns:a16="http://schemas.microsoft.com/office/drawing/2014/main" val="386439015"/>
                    </a:ext>
                  </a:extLst>
                </a:gridCol>
              </a:tblGrid>
              <a:tr h="477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패스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메서드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입력 파라메터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행선지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넘겨줄 파라메터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327597236"/>
                  </a:ext>
                </a:extLst>
              </a:tr>
              <a:tr h="21177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page, field, query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board/list.jsp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BoardList, pageList, page, field, query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149664066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리스트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19718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board/detail.jsp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745581980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화면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29949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content, bid, behavior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board/detail.jsp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bid, Reply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815142623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안에서 댓글 작성 및 삭제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03089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/board/insert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sessUid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board/insert.jsp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638452458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작성 페이지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38540"/>
                  </a:ext>
                </a:extLst>
              </a:tr>
              <a:tr h="2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title, 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/board/insert or /board/detail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Stitle, Scontent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490215120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작성 후 </a:t>
                      </a:r>
                      <a:r>
                        <a:rPr lang="en-US" sz="1200" kern="100">
                          <a:effectLst/>
                        </a:rPr>
                        <a:t>DB</a:t>
                      </a:r>
                      <a:r>
                        <a:rPr lang="ko-KR" sz="1200" kern="100">
                          <a:effectLst/>
                        </a:rPr>
                        <a:t>에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59060"/>
                  </a:ext>
                </a:extLst>
              </a:tr>
              <a:tr h="10588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/board/delete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1094075551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삭제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66328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/board/update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/board/update.jsp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545274340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수정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11576"/>
                  </a:ext>
                </a:extLst>
              </a:tr>
              <a:tr h="2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bid, uid, title, 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/board/update or /board/detail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574060571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게시글 수정 후 </a:t>
                      </a:r>
                      <a:r>
                        <a:rPr lang="en-US" sz="1200" kern="100">
                          <a:effectLst/>
                        </a:rPr>
                        <a:t>DB</a:t>
                      </a:r>
                      <a:r>
                        <a:rPr lang="ko-KR" sz="1200" kern="100">
                          <a:effectLst/>
                        </a:rPr>
                        <a:t>에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9055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/item/detail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item/detail.jsp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 </a:t>
                      </a:r>
                      <a:r>
                        <a:rPr lang="ko-KR" sz="1200" kern="100">
                          <a:effectLst/>
                        </a:rPr>
                        <a:t>객체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698483734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상품 페이지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37286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mid, quantity,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item/detail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440895105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상품 구매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45301"/>
                  </a:ext>
                </a:extLst>
              </a:tr>
              <a:tr h="21177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/item/list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page, field, query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item/list.jsp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itemList, pageList, page, field, query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3634149239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상품 목록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64896"/>
                  </a:ext>
                </a:extLst>
              </a:tr>
              <a:tr h="105889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/item/insert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item/insert.jsp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714089570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상품 추가 페이지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10259"/>
                  </a:ext>
                </a:extLst>
              </a:tr>
              <a:tr h="2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uid, name, price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/item/insert or /item/list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extLst>
                  <a:ext uri="{0D108BD9-81ED-4DB2-BD59-A6C34878D82A}">
                    <a16:rowId xmlns:a16="http://schemas.microsoft.com/office/drawing/2014/main" val="214077187"/>
                  </a:ext>
                </a:extLst>
              </a:tr>
              <a:tr h="10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상품 추가 후 </a:t>
                      </a:r>
                      <a:r>
                        <a:rPr lang="en-US" sz="1200" kern="100">
                          <a:effectLst/>
                        </a:rPr>
                        <a:t>DB</a:t>
                      </a:r>
                      <a:r>
                        <a:rPr lang="ko-KR" sz="1200" kern="100">
                          <a:effectLst/>
                        </a:rPr>
                        <a:t>에 보내기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0500" marR="305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3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9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520" y="307848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mtClean="0"/>
              <a:t>시연하기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278180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5ADE1F-9815-489E-9D81-DDD78A57FD21}"/>
              </a:ext>
            </a:extLst>
          </p:cNvPr>
          <p:cNvSpPr txBox="1"/>
          <p:nvPr/>
        </p:nvSpPr>
        <p:spPr>
          <a:xfrm>
            <a:off x="248271" y="209130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861819" y="83519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654580" y="1850854"/>
            <a:ext cx="16034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1035247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작성 및 댓글 수 갱신 구현하기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94836" y="1035246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2491416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 갱신 및 총 가격 계산 구현하기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4836" y="2491415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3947585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로그인한 유저에 따른 댓글 이미지 변경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4836" y="3947584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5403754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카드 리스트 구현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4836" y="5403753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66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408182" y="1876301"/>
            <a:ext cx="9837750" cy="277190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endParaRPr lang="en-US" altLang="ko-KR" b="1">
              <a:solidFill>
                <a:schemeClr val="tx1"/>
              </a:solidFill>
            </a:endParaRPr>
          </a:p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기존 방식 </a:t>
            </a:r>
            <a:r>
              <a:rPr lang="en-US" altLang="ko-KR" b="1" smtClean="0">
                <a:solidFill>
                  <a:schemeClr val="tx1"/>
                </a:solidFill>
              </a:rPr>
              <a:t>: </a:t>
            </a:r>
            <a:r>
              <a:rPr lang="ko-KR" altLang="en-US" b="1" smtClean="0">
                <a:solidFill>
                  <a:schemeClr val="tx1"/>
                </a:solidFill>
              </a:rPr>
              <a:t>댓글을 작성하면 </a:t>
            </a:r>
            <a:r>
              <a:rPr lang="en-US" altLang="ko-KR" b="1" smtClean="0">
                <a:solidFill>
                  <a:schemeClr val="tx1"/>
                </a:solidFill>
              </a:rPr>
              <a:t>BoardServiceImpl</a:t>
            </a:r>
            <a:r>
              <a:rPr lang="ko-KR" altLang="en-US" b="1" smtClean="0">
                <a:solidFill>
                  <a:schemeClr val="tx1"/>
                </a:solidFill>
              </a:rPr>
              <a:t>의 </a:t>
            </a:r>
            <a:r>
              <a:rPr lang="en-US" altLang="ko-KR" b="1" smtClean="0">
                <a:solidFill>
                  <a:schemeClr val="tx1"/>
                </a:solidFill>
              </a:rPr>
              <a:t>increaseReplyCount </a:t>
            </a:r>
            <a:r>
              <a:rPr lang="ko-KR" altLang="en-US" b="1" smtClean="0">
                <a:solidFill>
                  <a:schemeClr val="tx1"/>
                </a:solidFill>
              </a:rPr>
              <a:t>실행</a:t>
            </a:r>
            <a:endParaRPr lang="en-US" altLang="ko-KR" b="1" smtClean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783213" y="1611550"/>
            <a:ext cx="3477555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작성 및 댓글 수 갱신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3" y="2818284"/>
            <a:ext cx="5651777" cy="14173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8182" y="4912952"/>
            <a:ext cx="9837750" cy="1579288"/>
          </a:xfrm>
          <a:prstGeom prst="rect">
            <a:avLst/>
          </a:prstGeom>
          <a:noFill/>
          <a:ln w="47625"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just"/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 smtClean="0">
                <a:solidFill>
                  <a:schemeClr val="tx1"/>
                </a:solidFill>
              </a:rPr>
              <a:t>통상적이지 않은 과정으로 댓글 수 삭제 시 반영 </a:t>
            </a:r>
            <a:r>
              <a:rPr lang="en-US" altLang="ko-KR" smtClean="0">
                <a:solidFill>
                  <a:schemeClr val="tx1"/>
                </a:solidFill>
              </a:rPr>
              <a:t>X</a:t>
            </a:r>
          </a:p>
          <a:p>
            <a:pPr algn="just"/>
            <a:r>
              <a:rPr lang="en-US" altLang="ko-KR" smtClean="0">
                <a:solidFill>
                  <a:schemeClr val="tx1"/>
                </a:solidFill>
              </a:rPr>
              <a:t>2. </a:t>
            </a:r>
            <a:r>
              <a:rPr lang="ko-KR" altLang="en-US" smtClean="0">
                <a:solidFill>
                  <a:schemeClr val="tx1"/>
                </a:solidFill>
              </a:rPr>
              <a:t>댓글을 삭제했을 때 댓글 수가 감소하지 않음</a:t>
            </a:r>
            <a:endParaRPr lang="en-US" altLang="ko-KR" smtClean="0">
              <a:solidFill>
                <a:schemeClr val="tx1"/>
              </a:solidFill>
            </a:endParaRPr>
          </a:p>
          <a:p>
            <a:pPr algn="just"/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smtClean="0">
                <a:solidFill>
                  <a:schemeClr val="tx1"/>
                </a:solidFill>
              </a:rPr>
              <a:t>댓글을 추가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삭제했을 때 그 변화를 즉시 반영해야 함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610600" y="4713584"/>
            <a:ext cx="2441368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어려웠던 점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8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4040" y="2026920"/>
            <a:ext cx="3413760" cy="3078480"/>
          </a:xfrm>
          <a:prstGeom prst="roundRect">
            <a:avLst/>
          </a:prstGeom>
          <a:solidFill>
            <a:srgbClr val="CEC2A6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mtClean="0">
                <a:solidFill>
                  <a:schemeClr val="tx1"/>
                </a:solidFill>
              </a:rPr>
              <a:t>BoardDao </a:t>
            </a:r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79920" y="2026920"/>
            <a:ext cx="3413760" cy="3078480"/>
          </a:xfrm>
          <a:prstGeom prst="roundRect">
            <a:avLst/>
          </a:prstGeom>
          <a:solidFill>
            <a:srgbClr val="CEC2A6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smtClean="0">
                <a:solidFill>
                  <a:schemeClr val="tx1"/>
                </a:solidFill>
              </a:rPr>
              <a:t>ReplyDao</a:t>
            </a:r>
            <a:endParaRPr lang="ko-KR" altLang="en-US" sz="4400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425440" y="3581400"/>
            <a:ext cx="1386840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4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66" y="2901463"/>
            <a:ext cx="7934861" cy="35356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13560" y="3444240"/>
            <a:ext cx="3337560" cy="243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2736" y="4669302"/>
            <a:ext cx="4649544" cy="1152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532866" y="1448172"/>
            <a:ext cx="9837750" cy="1293619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해결법</a:t>
            </a:r>
            <a:r>
              <a:rPr lang="en-US" altLang="ko-KR" b="1" smtClean="0">
                <a:solidFill>
                  <a:schemeClr val="tx1"/>
                </a:solidFill>
              </a:rPr>
              <a:t>: </a:t>
            </a:r>
          </a:p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게시글 리스트를 받을 때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댓글 리스트를 받을 때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댓글을 작성</a:t>
            </a:r>
            <a:r>
              <a:rPr lang="en-US" altLang="ko-KR" b="1" smtClean="0">
                <a:solidFill>
                  <a:schemeClr val="tx1"/>
                </a:solidFill>
              </a:rPr>
              <a:t>/</a:t>
            </a:r>
            <a:r>
              <a:rPr lang="ko-KR" altLang="en-US" b="1" smtClean="0">
                <a:solidFill>
                  <a:schemeClr val="tx1"/>
                </a:solidFill>
              </a:rPr>
              <a:t>삭제할 때마다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수치 변화를 즉시 반영시키기</a:t>
            </a:r>
            <a:endParaRPr lang="en-US" altLang="ko-KR" b="1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>
            <a:off x="6812280" y="5245491"/>
            <a:ext cx="1249680" cy="2104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61960" y="526946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게시글마다 댓글을 세서 반영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1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47" y="1910490"/>
            <a:ext cx="4536051" cy="41437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1073" y="2459503"/>
            <a:ext cx="3849207" cy="1106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1073" y="4562623"/>
            <a:ext cx="3971127" cy="817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50280" y="3012832"/>
            <a:ext cx="1402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72200" y="4971171"/>
            <a:ext cx="1402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4280" y="282816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댓글 리스트 받을 때 댓글 수 반영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74280" y="4786505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댓글 수에 변화 있을 시 즉시 반영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69447" y="1499942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ReplyServiceImpl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322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783213" y="1611550"/>
            <a:ext cx="3477555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주문 내역 갱신 및 총 가격 반영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34572" y="2450990"/>
            <a:ext cx="10088747" cy="3855724"/>
          </a:xfrm>
          <a:prstGeom prst="roundRect">
            <a:avLst/>
          </a:prstGeom>
          <a:solidFill>
            <a:srgbClr val="CEC2A6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4400" b="1" smtClean="0">
                <a:solidFill>
                  <a:schemeClr val="tx1"/>
                </a:solidFill>
              </a:rPr>
              <a:t> Order </a:t>
            </a:r>
            <a:r>
              <a:rPr lang="ko-KR" altLang="en-US" sz="4400" b="1" smtClean="0">
                <a:solidFill>
                  <a:schemeClr val="tx1"/>
                </a:solidFill>
              </a:rPr>
              <a:t>주문 정보</a:t>
            </a:r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15573" y="3627120"/>
            <a:ext cx="2499227" cy="2118360"/>
          </a:xfrm>
          <a:prstGeom prst="roundRect">
            <a:avLst/>
          </a:prstGeom>
          <a:solidFill>
            <a:srgbClr val="B9A881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구매 정보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95800" y="3627120"/>
            <a:ext cx="2499227" cy="2118360"/>
          </a:xfrm>
          <a:prstGeom prst="roundRect">
            <a:avLst/>
          </a:prstGeom>
          <a:solidFill>
            <a:srgbClr val="B9A881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구매 정보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76027" y="3627120"/>
            <a:ext cx="2499227" cy="2118360"/>
          </a:xfrm>
          <a:prstGeom prst="roundRect">
            <a:avLst/>
          </a:prstGeom>
          <a:solidFill>
            <a:srgbClr val="B9A881"/>
          </a:solidFill>
          <a:ln>
            <a:solidFill>
              <a:srgbClr val="B9A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구매 정보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01581" y="405384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mtClean="0"/>
              <a:t>…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088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121FD8-9656-4894-BBFA-A01CE41FD400}"/>
              </a:ext>
            </a:extLst>
          </p:cNvPr>
          <p:cNvGrpSpPr/>
          <p:nvPr/>
        </p:nvGrpSpPr>
        <p:grpSpPr>
          <a:xfrm>
            <a:off x="2684946" y="518235"/>
            <a:ext cx="951721" cy="800785"/>
            <a:chOff x="1686567" y="799847"/>
            <a:chExt cx="951721" cy="80078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46DE0BD-369E-4011-9770-78E88330018A}"/>
                </a:ext>
              </a:extLst>
            </p:cNvPr>
            <p:cNvSpPr/>
            <p:nvPr/>
          </p:nvSpPr>
          <p:spPr>
            <a:xfrm>
              <a:off x="1686567" y="799847"/>
              <a:ext cx="800785" cy="800785"/>
            </a:xfrm>
            <a:prstGeom prst="ellipse">
              <a:avLst/>
            </a:prstGeom>
            <a:solidFill>
              <a:srgbClr val="3536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0DA082-E0D3-4BF2-ADF4-78BB0138F395}"/>
                </a:ext>
              </a:extLst>
            </p:cNvPr>
            <p:cNvSpPr txBox="1"/>
            <p:nvPr/>
          </p:nvSpPr>
          <p:spPr>
            <a:xfrm>
              <a:off x="1714558" y="914399"/>
              <a:ext cx="92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348268D-9D1D-45F4-8752-EA942C887773}"/>
              </a:ext>
            </a:extLst>
          </p:cNvPr>
          <p:cNvGrpSpPr/>
          <p:nvPr/>
        </p:nvGrpSpPr>
        <p:grpSpPr>
          <a:xfrm>
            <a:off x="2684946" y="1754426"/>
            <a:ext cx="951721" cy="800785"/>
            <a:chOff x="1686567" y="799847"/>
            <a:chExt cx="951721" cy="80078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4B98B0F-B33C-4BD3-A071-06F8A96C9792}"/>
                </a:ext>
              </a:extLst>
            </p:cNvPr>
            <p:cNvSpPr/>
            <p:nvPr/>
          </p:nvSpPr>
          <p:spPr>
            <a:xfrm>
              <a:off x="1686567" y="799847"/>
              <a:ext cx="800785" cy="800785"/>
            </a:xfrm>
            <a:prstGeom prst="ellipse">
              <a:avLst/>
            </a:prstGeom>
            <a:solidFill>
              <a:srgbClr val="3536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38D70E-511E-4F9C-8B9F-2C273D445C1F}"/>
                </a:ext>
              </a:extLst>
            </p:cNvPr>
            <p:cNvSpPr txBox="1"/>
            <p:nvPr/>
          </p:nvSpPr>
          <p:spPr>
            <a:xfrm>
              <a:off x="1714558" y="914399"/>
              <a:ext cx="92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A5EAED-17CA-4296-BF0D-A696BFE9AD33}"/>
              </a:ext>
            </a:extLst>
          </p:cNvPr>
          <p:cNvGrpSpPr/>
          <p:nvPr/>
        </p:nvGrpSpPr>
        <p:grpSpPr>
          <a:xfrm>
            <a:off x="2684946" y="2990617"/>
            <a:ext cx="951721" cy="800785"/>
            <a:chOff x="1686567" y="799847"/>
            <a:chExt cx="951721" cy="80078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6E273C2-3C47-4656-AB44-3F4130EFF6FD}"/>
                </a:ext>
              </a:extLst>
            </p:cNvPr>
            <p:cNvSpPr/>
            <p:nvPr/>
          </p:nvSpPr>
          <p:spPr>
            <a:xfrm>
              <a:off x="1686567" y="799847"/>
              <a:ext cx="800785" cy="800785"/>
            </a:xfrm>
            <a:prstGeom prst="ellipse">
              <a:avLst/>
            </a:prstGeom>
            <a:solidFill>
              <a:srgbClr val="3536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80D5B7-15CF-4154-8C39-CF4E9DA8277A}"/>
                </a:ext>
              </a:extLst>
            </p:cNvPr>
            <p:cNvSpPr txBox="1"/>
            <p:nvPr/>
          </p:nvSpPr>
          <p:spPr>
            <a:xfrm>
              <a:off x="1714558" y="914399"/>
              <a:ext cx="92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64A5344-EB59-4E17-9BE6-2896CDD262BF}"/>
              </a:ext>
            </a:extLst>
          </p:cNvPr>
          <p:cNvGrpSpPr/>
          <p:nvPr/>
        </p:nvGrpSpPr>
        <p:grpSpPr>
          <a:xfrm>
            <a:off x="2684946" y="4226808"/>
            <a:ext cx="951721" cy="800785"/>
            <a:chOff x="1686567" y="799847"/>
            <a:chExt cx="951721" cy="80078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6E1F32C-4E98-40FF-9CFE-D36DC38CCE7F}"/>
                </a:ext>
              </a:extLst>
            </p:cNvPr>
            <p:cNvSpPr/>
            <p:nvPr/>
          </p:nvSpPr>
          <p:spPr>
            <a:xfrm>
              <a:off x="1686567" y="799847"/>
              <a:ext cx="800785" cy="800785"/>
            </a:xfrm>
            <a:prstGeom prst="ellipse">
              <a:avLst/>
            </a:prstGeom>
            <a:solidFill>
              <a:srgbClr val="3536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FA81D3-78A2-4B3F-84F3-D99908EF42D0}"/>
                </a:ext>
              </a:extLst>
            </p:cNvPr>
            <p:cNvSpPr txBox="1"/>
            <p:nvPr/>
          </p:nvSpPr>
          <p:spPr>
            <a:xfrm>
              <a:off x="1714558" y="914399"/>
              <a:ext cx="92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79715-D56F-4062-9F8C-F8129BBE4697}"/>
              </a:ext>
            </a:extLst>
          </p:cNvPr>
          <p:cNvSpPr txBox="1"/>
          <p:nvPr/>
        </p:nvSpPr>
        <p:spPr>
          <a:xfrm>
            <a:off x="3664658" y="71857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227971-497E-4797-871D-8873A03FE24A}"/>
              </a:ext>
            </a:extLst>
          </p:cNvPr>
          <p:cNvSpPr txBox="1"/>
          <p:nvPr/>
        </p:nvSpPr>
        <p:spPr>
          <a:xfrm>
            <a:off x="3636667" y="1992088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24B497-B734-4D49-863C-7948B59DD455}"/>
              </a:ext>
            </a:extLst>
          </p:cNvPr>
          <p:cNvSpPr txBox="1"/>
          <p:nvPr/>
        </p:nvSpPr>
        <p:spPr>
          <a:xfrm>
            <a:off x="3636667" y="3155424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제작 과정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19C849-8173-4096-9E36-9FFBFA5F9D2F}"/>
              </a:ext>
            </a:extLst>
          </p:cNvPr>
          <p:cNvSpPr txBox="1"/>
          <p:nvPr/>
        </p:nvSpPr>
        <p:spPr>
          <a:xfrm>
            <a:off x="3636666" y="440747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결과 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4A5344-EB59-4E17-9BE6-2896CDD262BF}"/>
              </a:ext>
            </a:extLst>
          </p:cNvPr>
          <p:cNvGrpSpPr/>
          <p:nvPr/>
        </p:nvGrpSpPr>
        <p:grpSpPr>
          <a:xfrm>
            <a:off x="2684946" y="5458910"/>
            <a:ext cx="951721" cy="800785"/>
            <a:chOff x="1686567" y="799847"/>
            <a:chExt cx="951721" cy="80078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E1F32C-4E98-40FF-9CFE-D36DC38CCE7F}"/>
                </a:ext>
              </a:extLst>
            </p:cNvPr>
            <p:cNvSpPr/>
            <p:nvPr/>
          </p:nvSpPr>
          <p:spPr>
            <a:xfrm>
              <a:off x="1686567" y="799847"/>
              <a:ext cx="800785" cy="800785"/>
            </a:xfrm>
            <a:prstGeom prst="ellipse">
              <a:avLst/>
            </a:prstGeom>
            <a:solidFill>
              <a:srgbClr val="3536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A81D3-78A2-4B3F-84F3-D99908EF42D0}"/>
                </a:ext>
              </a:extLst>
            </p:cNvPr>
            <p:cNvSpPr txBox="1"/>
            <p:nvPr/>
          </p:nvSpPr>
          <p:spPr>
            <a:xfrm>
              <a:off x="1714558" y="914399"/>
              <a:ext cx="92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19C849-8173-4096-9E36-9FFBFA5F9D2F}"/>
              </a:ext>
            </a:extLst>
          </p:cNvPr>
          <p:cNvSpPr txBox="1"/>
          <p:nvPr/>
        </p:nvSpPr>
        <p:spPr>
          <a:xfrm>
            <a:off x="3636666" y="563957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141351" y="24806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208677" y="1056236"/>
            <a:ext cx="10759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408182" y="1876300"/>
            <a:ext cx="9837750" cy="3381499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endParaRPr lang="en-US" altLang="ko-KR" b="1">
              <a:solidFill>
                <a:schemeClr val="tx1"/>
              </a:solidFill>
            </a:endParaRPr>
          </a:p>
          <a:p>
            <a:pPr algn="just"/>
            <a:endParaRPr lang="en-US" altLang="ko-KR" b="1" smtClean="0">
              <a:solidFill>
                <a:schemeClr val="tx1"/>
              </a:solidFill>
            </a:endParaRPr>
          </a:p>
          <a:p>
            <a:pPr algn="just"/>
            <a:r>
              <a:rPr lang="ko-KR" altLang="en-US" b="1" smtClean="0">
                <a:solidFill>
                  <a:schemeClr val="tx1"/>
                </a:solidFill>
              </a:rPr>
              <a:t>주문 </a:t>
            </a:r>
            <a:r>
              <a:rPr lang="ko-KR" altLang="en-US" b="1">
                <a:solidFill>
                  <a:schemeClr val="tx1"/>
                </a:solidFill>
              </a:rPr>
              <a:t>내역 갱신 시 구현해야 할 </a:t>
            </a:r>
            <a:r>
              <a:rPr lang="ko-KR" altLang="en-US" b="1" smtClean="0">
                <a:solidFill>
                  <a:schemeClr val="tx1"/>
                </a:solidFill>
              </a:rPr>
              <a:t>점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ko-KR" altLang="en-US" smtClean="0">
                <a:solidFill>
                  <a:schemeClr val="tx1"/>
                </a:solidFill>
              </a:rPr>
              <a:t>① 주문의 상태가 </a:t>
            </a:r>
            <a:r>
              <a:rPr lang="en-US" altLang="ko-KR" smtClean="0">
                <a:solidFill>
                  <a:schemeClr val="tx1"/>
                </a:solidFill>
              </a:rPr>
              <a:t>‘</a:t>
            </a:r>
            <a:r>
              <a:rPr lang="ko-KR" altLang="en-US" smtClean="0">
                <a:solidFill>
                  <a:schemeClr val="tx1"/>
                </a:solidFill>
              </a:rPr>
              <a:t>대기</a:t>
            </a:r>
            <a:r>
              <a:rPr lang="en-US" altLang="ko-KR" smtClean="0">
                <a:solidFill>
                  <a:schemeClr val="tx1"/>
                </a:solidFill>
              </a:rPr>
              <a:t>’ </a:t>
            </a:r>
            <a:r>
              <a:rPr lang="ko-KR" altLang="en-US" smtClean="0">
                <a:solidFill>
                  <a:schemeClr val="tx1"/>
                </a:solidFill>
              </a:rPr>
              <a:t>일 때만 기존 주문에 구매 내역을 추가하고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just"/>
            <a:r>
              <a:rPr lang="ko-KR" altLang="en-US" smtClean="0">
                <a:solidFill>
                  <a:schemeClr val="tx1"/>
                </a:solidFill>
              </a:rPr>
              <a:t>대기 상태의 주문이 없을 땐 새 주문 생성하기</a:t>
            </a:r>
            <a:endParaRPr lang="en-US" altLang="ko-KR" smtClean="0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ko-KR" altLang="en-US" smtClean="0">
                <a:solidFill>
                  <a:schemeClr val="tx1"/>
                </a:solidFill>
              </a:rPr>
              <a:t>② 동일한 주문에서 동일한 상품을 중복 구매할 경우 하나의 구매내역으로 통합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ko-KR" altLang="en-US" smtClean="0">
                <a:solidFill>
                  <a:schemeClr val="tx1"/>
                </a:solidFill>
              </a:rPr>
              <a:t>③ 상품을 구매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구매취소 할 때마다 주문 내역의 총 가격 즉시 반영시키기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783213" y="1611550"/>
            <a:ext cx="3477555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주문 내역 갱신 및 총 가격 반영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4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9" y="1504872"/>
            <a:ext cx="5306648" cy="48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0088" y="1504871"/>
            <a:ext cx="2439192" cy="2408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669280" y="1575396"/>
            <a:ext cx="1524000" cy="461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93280" y="1922342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대기 상태</a:t>
            </a:r>
            <a:r>
              <a:rPr lang="en-US" altLang="ko-KR" smtClean="0"/>
              <a:t>(0) </a:t>
            </a:r>
            <a:r>
              <a:rPr lang="ko-KR" altLang="en-US" smtClean="0"/>
              <a:t>인 주문을 호출</a:t>
            </a:r>
            <a:endParaRPr lang="en-US" altLang="ko-KR" smtClean="0"/>
          </a:p>
          <a:p>
            <a:r>
              <a:rPr lang="ko-KR" altLang="en-US" smtClean="0"/>
              <a:t>없을 경우 새 주문 생성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4149" y="3596641"/>
            <a:ext cx="5306648" cy="3684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3"/>
          </p:cNvCxnSpPr>
          <p:nvPr/>
        </p:nvCxnSpPr>
        <p:spPr>
          <a:xfrm>
            <a:off x="6690797" y="3780881"/>
            <a:ext cx="1203523" cy="667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94320" y="3709931"/>
            <a:ext cx="3512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동일 상품의 구매 내역이 없으면</a:t>
            </a:r>
            <a:endParaRPr lang="en-US" altLang="ko-KR" smtClean="0"/>
          </a:p>
          <a:p>
            <a:r>
              <a:rPr lang="ko-KR" altLang="en-US" smtClean="0"/>
              <a:t>새 구매 내역을 생성하고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있을 경우 해당 구매 내역의</a:t>
            </a:r>
            <a:endParaRPr lang="en-US" altLang="ko-KR" smtClean="0"/>
          </a:p>
          <a:p>
            <a:r>
              <a:rPr lang="ko-KR" altLang="en-US" smtClean="0"/>
              <a:t>주문량만 변경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4754" y="6329096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ItemController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3907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92" y="1564994"/>
            <a:ext cx="7936139" cy="22746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7" y="4128403"/>
            <a:ext cx="7948774" cy="1857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56193" y="2023831"/>
            <a:ext cx="7476327" cy="11003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6193" y="4587240"/>
            <a:ext cx="7476327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732520" y="4128403"/>
            <a:ext cx="899160" cy="9418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742752" y="2570872"/>
            <a:ext cx="721288" cy="641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7138" y="3255685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구매내역 추가</a:t>
            </a:r>
            <a:r>
              <a:rPr lang="en-US" altLang="ko-KR" smtClean="0"/>
              <a:t>/</a:t>
            </a:r>
            <a:r>
              <a:rPr lang="ko-KR" altLang="en-US" smtClean="0"/>
              <a:t>삭제 시</a:t>
            </a:r>
            <a:endParaRPr lang="en-US" altLang="ko-KR" smtClean="0"/>
          </a:p>
          <a:p>
            <a:r>
              <a:rPr lang="ko-KR" altLang="en-US" smtClean="0"/>
              <a:t>총 가격의 변화를 계산하여</a:t>
            </a:r>
            <a:endParaRPr lang="en-US" altLang="ko-KR" smtClean="0"/>
          </a:p>
          <a:p>
            <a:r>
              <a:rPr lang="ko-KR" altLang="en-US" smtClean="0"/>
              <a:t>즉시 반영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54807" y="1195662"/>
            <a:ext cx="201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SalesServiceImpl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310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783213" y="1611550"/>
            <a:ext cx="3477555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이미지의 사용자 반영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3" y="2704080"/>
            <a:ext cx="7692033" cy="1202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3" y="4426232"/>
            <a:ext cx="7918267" cy="8930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34473" y="2704081"/>
            <a:ext cx="2203287" cy="29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4472" y="3265952"/>
            <a:ext cx="2203287" cy="29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1592" y="4479830"/>
            <a:ext cx="2523328" cy="29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1592" y="5469466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세션에 저장된 </a:t>
            </a:r>
            <a:r>
              <a:rPr lang="en-US" altLang="ko-KR" smtClean="0"/>
              <a:t>uid </a:t>
            </a:r>
            <a:r>
              <a:rPr lang="ko-KR" altLang="en-US" smtClean="0"/>
              <a:t>값이 작성자와 일치하지 않으면 이미지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6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783213" y="1611550"/>
            <a:ext cx="3477555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카드 형식 상품 리스트 제작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72" y="2255520"/>
            <a:ext cx="6855009" cy="42285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95432" y="2450990"/>
            <a:ext cx="2919568" cy="276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1072" y="5575190"/>
            <a:ext cx="5205567" cy="307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715000" y="2589475"/>
            <a:ext cx="3201227" cy="8852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406639" y="4369804"/>
            <a:ext cx="1509588" cy="13536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6227" y="3347010"/>
            <a:ext cx="177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번째 루프마다</a:t>
            </a:r>
            <a:endParaRPr lang="en-US" altLang="ko-KR" smtClean="0"/>
          </a:p>
          <a:p>
            <a:r>
              <a:rPr lang="en-US" altLang="ko-KR" smtClean="0"/>
              <a:t>Div</a:t>
            </a:r>
            <a:r>
              <a:rPr lang="ko-KR" altLang="en-US" smtClean="0"/>
              <a:t>를 추가하여</a:t>
            </a:r>
            <a:endParaRPr lang="en-US" altLang="ko-KR" smtClean="0"/>
          </a:p>
          <a:p>
            <a:r>
              <a:rPr lang="ko-KR" altLang="en-US" smtClean="0"/>
              <a:t>구역 나누기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5ADE1F-9815-489E-9D81-DDD78A57FD21}"/>
              </a:ext>
            </a:extLst>
          </p:cNvPr>
          <p:cNvSpPr txBox="1"/>
          <p:nvPr/>
        </p:nvSpPr>
        <p:spPr>
          <a:xfrm>
            <a:off x="749609" y="203764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861819" y="83519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654580" y="1850854"/>
            <a:ext cx="16034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1035247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추가 방식을 </a:t>
            </a:r>
            <a:r>
              <a:rPr lang="en-US" altLang="ko-KR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연동해서 구현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94836" y="1035246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2491416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세분화</a:t>
            </a:r>
            <a:endParaRPr lang="en-US" altLang="ko-KR" sz="2400" b="1" noProof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‘</a:t>
            </a:r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lang="en-US" altLang="ko-KR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갖는 회원만 상품 추가 가능하게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4836" y="2491415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3947585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이벤트와 공지사항 페이지 추가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4836" y="3947584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294836" y="5403754"/>
            <a:ext cx="7794172" cy="10560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180000" rIns="216000" bIns="180000" rtlCol="0" anchor="ctr"/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내역을 응용하여 장바구니 기능 구현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4836" y="5403753"/>
            <a:ext cx="641267" cy="64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32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2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4945156" y="0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링크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418" y="736270"/>
            <a:ext cx="943694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사용한 </a:t>
            </a:r>
            <a:r>
              <a:rPr lang="en-US" altLang="ko-KR" sz="2000" smtClean="0"/>
              <a:t>Notion </a:t>
            </a:r>
            <a:r>
              <a:rPr lang="ko-KR" altLang="en-US" sz="2000" smtClean="0"/>
              <a:t>링크</a:t>
            </a:r>
            <a:endParaRPr lang="en-US" altLang="ko-KR" sz="2000" smtClean="0"/>
          </a:p>
          <a:p>
            <a:r>
              <a:rPr lang="en-US" altLang="ko-KR"/>
              <a:t>https://www.notion.so/Human-3-899250bf094c46b282719409e98460c2</a:t>
            </a:r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구글드라이브</a:t>
            </a:r>
            <a:endParaRPr lang="en-US" altLang="ko-KR" sz="2000" smtClean="0"/>
          </a:p>
          <a:p>
            <a:r>
              <a:rPr lang="en-US" altLang="ko-KR" sz="2000"/>
              <a:t>https</a:t>
            </a:r>
            <a:r>
              <a:rPr lang="en-US" altLang="ko-KR" sz="2000"/>
              <a:t>://</a:t>
            </a:r>
            <a:r>
              <a:rPr lang="en-US" altLang="ko-KR" sz="2000" smtClean="0"/>
              <a:t>drive.google.com/drive/folders/1R80l7_kK9HNuWZMxo5IymI1x5y5Kj5Hb</a:t>
            </a:r>
            <a:endParaRPr lang="en-US" altLang="ko-KR" sz="2000"/>
          </a:p>
          <a:p>
            <a:endParaRPr lang="en-US" altLang="ko-KR" sz="2000" smtClean="0"/>
          </a:p>
          <a:p>
            <a:r>
              <a:rPr lang="en-US" altLang="ko-KR" sz="2000" smtClean="0"/>
              <a:t>GitHub </a:t>
            </a:r>
            <a:r>
              <a:rPr lang="ko-KR" altLang="en-US" sz="2000" smtClean="0"/>
              <a:t>링크</a:t>
            </a:r>
            <a:endParaRPr lang="en-US" altLang="ko-KR" sz="2000" smtClean="0"/>
          </a:p>
          <a:p>
            <a:r>
              <a:rPr lang="en-US" altLang="ko-KR" sz="2000"/>
              <a:t>https://github.com/FrankSausage/JavaWebRecture24_03_MiniProject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19" y="3520936"/>
            <a:ext cx="6326680" cy="31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8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710232-6DA4-4858-9C2D-F0020A111A24}"/>
              </a:ext>
            </a:extLst>
          </p:cNvPr>
          <p:cNvSpPr/>
          <p:nvPr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F6E61-E8B3-4D9D-B382-648DE784B1DB}"/>
              </a:ext>
            </a:extLst>
          </p:cNvPr>
          <p:cNvSpPr txBox="1"/>
          <p:nvPr/>
        </p:nvSpPr>
        <p:spPr>
          <a:xfrm>
            <a:off x="4649129" y="282751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26952-1662-4655-AED9-068D976F6536}"/>
              </a:ext>
            </a:extLst>
          </p:cNvPr>
          <p:cNvSpPr/>
          <p:nvPr/>
        </p:nvSpPr>
        <p:spPr>
          <a:xfrm>
            <a:off x="-1" y="3657600"/>
            <a:ext cx="12192000" cy="769442"/>
          </a:xfrm>
          <a:prstGeom prst="rect">
            <a:avLst/>
          </a:prstGeom>
          <a:solidFill>
            <a:srgbClr val="DD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87429-B4A6-41DE-897A-A018508F7EE7}"/>
              </a:ext>
            </a:extLst>
          </p:cNvPr>
          <p:cNvSpPr txBox="1"/>
          <p:nvPr/>
        </p:nvSpPr>
        <p:spPr>
          <a:xfrm>
            <a:off x="5375289" y="38576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by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43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408182" y="2494043"/>
            <a:ext cx="9837750" cy="652456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</a:rPr>
              <a:t>반려동물 상품 및 게시판 사이트 제작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408182" y="1974638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주제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408181" y="4083517"/>
            <a:ext cx="9837750" cy="1806644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1408181" y="3564113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sz="1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73" y="4349028"/>
            <a:ext cx="1698752" cy="10617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93" y="4332825"/>
            <a:ext cx="1094125" cy="1094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86" y="4349028"/>
            <a:ext cx="984476" cy="984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7369" y="5426950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Java, jsp </a:t>
            </a:r>
            <a:r>
              <a:rPr lang="ko-KR" altLang="en-US" smtClean="0"/>
              <a:t>파일 제작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85130" y="542695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 </a:t>
            </a:r>
            <a:r>
              <a:rPr lang="ko-KR" altLang="en-US" smtClean="0"/>
              <a:t>제작 및 관리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6178" y="542695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제작된 결과 확인</a:t>
            </a:r>
            <a:r>
              <a:rPr lang="en-US" altLang="ko-KR" smtClean="0"/>
              <a:t>/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208677" y="40573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208677" y="1056236"/>
            <a:ext cx="10759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5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911C02-7D5B-4831-BE86-F6BA5F90E5F1}"/>
              </a:ext>
            </a:extLst>
          </p:cNvPr>
          <p:cNvSpPr/>
          <p:nvPr/>
        </p:nvSpPr>
        <p:spPr>
          <a:xfrm>
            <a:off x="1443805" y="1902118"/>
            <a:ext cx="9837750" cy="424930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solidFill>
              <a:srgbClr val="DDC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16000" rIns="288000" bIns="216000" rtlCol="0" anchor="t"/>
          <a:lstStyle/>
          <a:p>
            <a:pPr algn="just"/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5027848" y="1642416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구현 내용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299" y="22368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기본 사항</a:t>
            </a:r>
            <a:endParaRPr lang="en-US" altLang="ko-KR" b="1" smtClean="0"/>
          </a:p>
        </p:txBody>
      </p:sp>
      <p:sp>
        <p:nvSpPr>
          <p:cNvPr id="8" name="이등변 삼각형 7"/>
          <p:cNvSpPr/>
          <p:nvPr/>
        </p:nvSpPr>
        <p:spPr>
          <a:xfrm rot="5400000">
            <a:off x="1706803" y="2766336"/>
            <a:ext cx="458549" cy="309558"/>
          </a:xfrm>
          <a:prstGeom prst="triangle">
            <a:avLst/>
          </a:prstGeom>
          <a:solidFill>
            <a:srgbClr val="CEC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36699" y="2691839"/>
            <a:ext cx="8345007" cy="458548"/>
          </a:xfrm>
          <a:prstGeom prst="rect">
            <a:avLst/>
          </a:prstGeom>
          <a:solidFill>
            <a:srgbClr val="B9A88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게시판 제작 및 글쓰기 기능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로그인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회원정보 제작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1299" y="33971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도전 과제</a:t>
            </a:r>
            <a:endParaRPr lang="en-US" altLang="ko-KR" b="1" smtClean="0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1706803" y="3926650"/>
            <a:ext cx="458549" cy="309558"/>
          </a:xfrm>
          <a:prstGeom prst="triangle">
            <a:avLst/>
          </a:prstGeom>
          <a:solidFill>
            <a:srgbClr val="CEC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36699" y="3852153"/>
            <a:ext cx="8345007" cy="458548"/>
          </a:xfrm>
          <a:prstGeom prst="rect">
            <a:avLst/>
          </a:prstGeom>
          <a:solidFill>
            <a:srgbClr val="B9A88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게시글 내에 댓글 작성 및 삭제 기능 추가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1706803" y="4644900"/>
            <a:ext cx="458549" cy="309558"/>
          </a:xfrm>
          <a:prstGeom prst="triangle">
            <a:avLst/>
          </a:prstGeom>
          <a:solidFill>
            <a:srgbClr val="CEC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36699" y="4570403"/>
            <a:ext cx="8345007" cy="458548"/>
          </a:xfrm>
          <a:prstGeom prst="rect">
            <a:avLst/>
          </a:prstGeom>
          <a:solidFill>
            <a:srgbClr val="B9A88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리스트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상품 추가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상품 구매 및 주문 내역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1706803" y="5363148"/>
            <a:ext cx="458549" cy="309558"/>
          </a:xfrm>
          <a:prstGeom prst="triangle">
            <a:avLst/>
          </a:prstGeom>
          <a:solidFill>
            <a:srgbClr val="CEC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36699" y="5288651"/>
            <a:ext cx="8345007" cy="458548"/>
          </a:xfrm>
          <a:prstGeom prst="rect">
            <a:avLst/>
          </a:prstGeom>
          <a:solidFill>
            <a:srgbClr val="B9A88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Bootstrap</a:t>
            </a:r>
            <a:r>
              <a:rPr lang="ko-KR" altLang="en-US" smtClean="0">
                <a:solidFill>
                  <a:schemeClr val="tx1"/>
                </a:solidFill>
              </a:rPr>
              <a:t>을 활용하여 자체적인 사이트 디자인 구성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5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318587" y="923146"/>
            <a:ext cx="7794172" cy="11927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데이터베이스</a:t>
            </a:r>
            <a:r>
              <a:rPr lang="en-US" altLang="ko-KR">
                <a:solidFill>
                  <a:schemeClr val="tx1"/>
                </a:solidFill>
              </a:rPr>
              <a:t>, DAO, </a:t>
            </a:r>
            <a:r>
              <a:rPr lang="ko-KR" altLang="ko-KR">
                <a:solidFill>
                  <a:schemeClr val="tx1"/>
                </a:solidFill>
              </a:rPr>
              <a:t>컨트롤러 제작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ADE1F-9815-489E-9D81-DDD78A57FD21}"/>
              </a:ext>
            </a:extLst>
          </p:cNvPr>
          <p:cNvSpPr txBox="1"/>
          <p:nvPr/>
        </p:nvSpPr>
        <p:spPr>
          <a:xfrm>
            <a:off x="459867" y="2091306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861819" y="83519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654580" y="1850854"/>
            <a:ext cx="16034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26EC2-177C-40DA-8042-4B551929514A}"/>
              </a:ext>
            </a:extLst>
          </p:cNvPr>
          <p:cNvSpPr/>
          <p:nvPr/>
        </p:nvSpPr>
        <p:spPr>
          <a:xfrm>
            <a:off x="3318587" y="2291361"/>
            <a:ext cx="7794172" cy="11927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작동 검수 및 </a:t>
            </a:r>
            <a:r>
              <a:rPr lang="en-US" altLang="ko-KR" sz="16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6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제작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4A6EC-279E-4A04-9B35-05CC75CF9B65}"/>
              </a:ext>
            </a:extLst>
          </p:cNvPr>
          <p:cNvSpPr/>
          <p:nvPr/>
        </p:nvSpPr>
        <p:spPr>
          <a:xfrm>
            <a:off x="3318587" y="3659576"/>
            <a:ext cx="7794172" cy="11927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jsp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및 웹 디자인 제작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99556-6F01-442A-BE2B-CD607F45F49B}"/>
              </a:ext>
            </a:extLst>
          </p:cNvPr>
          <p:cNvSpPr/>
          <p:nvPr/>
        </p:nvSpPr>
        <p:spPr>
          <a:xfrm>
            <a:off x="3318587" y="5027791"/>
            <a:ext cx="7794172" cy="119276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사이트 자료 조사 및 웹 디자인 제작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923146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이병학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2321853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김동호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3659576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곽주영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5027791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윤영준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3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436819-894C-45C2-98E9-69EB8A7D6D0F}"/>
              </a:ext>
            </a:extLst>
          </p:cNvPr>
          <p:cNvSpPr/>
          <p:nvPr/>
        </p:nvSpPr>
        <p:spPr>
          <a:xfrm>
            <a:off x="3318587" y="835191"/>
            <a:ext cx="7794172" cy="927708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Ins="216000" bIns="180000" rtlCol="0" anchor="ctr"/>
          <a:lstStyle/>
          <a:p>
            <a:r>
              <a:rPr lang="ko-KR" altLang="en-US" sz="2000" b="1" noProof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및 기초적인 설계 구상</a:t>
            </a: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ADE1F-9815-489E-9D81-DDD78A57FD21}"/>
              </a:ext>
            </a:extLst>
          </p:cNvPr>
          <p:cNvSpPr txBox="1"/>
          <p:nvPr/>
        </p:nvSpPr>
        <p:spPr>
          <a:xfrm>
            <a:off x="248271" y="206782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제작 과정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0A29-063F-4729-B912-BBA12F1C5DE1}"/>
              </a:ext>
            </a:extLst>
          </p:cNvPr>
          <p:cNvSpPr txBox="1"/>
          <p:nvPr/>
        </p:nvSpPr>
        <p:spPr>
          <a:xfrm>
            <a:off x="861819" y="83519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6A180B-C909-4DAA-8180-65C907A252A5}"/>
              </a:ext>
            </a:extLst>
          </p:cNvPr>
          <p:cNvCxnSpPr>
            <a:cxnSpLocks/>
          </p:cNvCxnSpPr>
          <p:nvPr/>
        </p:nvCxnSpPr>
        <p:spPr>
          <a:xfrm>
            <a:off x="654580" y="1850854"/>
            <a:ext cx="16034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26EC2-177C-40DA-8042-4B551929514A}"/>
              </a:ext>
            </a:extLst>
          </p:cNvPr>
          <p:cNvSpPr/>
          <p:nvPr/>
        </p:nvSpPr>
        <p:spPr>
          <a:xfrm>
            <a:off x="3318587" y="1979873"/>
            <a:ext cx="7794172" cy="959911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Ins="216000" bIns="180000" rtlCol="0" anchor="ctr"/>
          <a:lstStyle/>
          <a:p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제작에 필요한 기초 요소 작성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4A6EC-279E-4A04-9B35-05CC75CF9B65}"/>
              </a:ext>
            </a:extLst>
          </p:cNvPr>
          <p:cNvSpPr/>
          <p:nvPr/>
        </p:nvSpPr>
        <p:spPr>
          <a:xfrm>
            <a:off x="3318587" y="3156758"/>
            <a:ext cx="7794172" cy="958200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Ins="216000" bIns="180000" rtlCol="0" anchor="ctr"/>
          <a:lstStyle/>
          <a:p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제작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99556-6F01-442A-BE2B-CD607F45F49B}"/>
              </a:ext>
            </a:extLst>
          </p:cNvPr>
          <p:cNvSpPr/>
          <p:nvPr/>
        </p:nvSpPr>
        <p:spPr>
          <a:xfrm>
            <a:off x="3318587" y="4331932"/>
            <a:ext cx="7794172" cy="1016749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Ins="216000" bIns="180000" rtlCol="0" anchor="ctr"/>
          <a:lstStyle/>
          <a:p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제작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 +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835191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1986432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28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3156758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29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4331932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199556-6F01-442A-BE2B-CD607F45F49B}"/>
              </a:ext>
            </a:extLst>
          </p:cNvPr>
          <p:cNvSpPr/>
          <p:nvPr/>
        </p:nvSpPr>
        <p:spPr>
          <a:xfrm>
            <a:off x="3318587" y="5565655"/>
            <a:ext cx="7794172" cy="1016749"/>
          </a:xfrm>
          <a:prstGeom prst="rect">
            <a:avLst/>
          </a:prstGeom>
          <a:solidFill>
            <a:srgbClr val="DDCC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Ins="216000" bIns="180000" rtlCol="0" anchor="ctr"/>
          <a:lstStyle/>
          <a:p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제작 마무리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제출 발표 준비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924293" y="5565655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2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과정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36" y="1730183"/>
            <a:ext cx="4105848" cy="39439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20" y="1730183"/>
            <a:ext cx="2333951" cy="4115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21382" y="602078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페이지 종류와 객체 결정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160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과정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03" y="91975"/>
            <a:ext cx="4134427" cy="65445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32" y="139607"/>
            <a:ext cx="4544059" cy="6449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9107676" y="772110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Flow Chart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7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53D2-EDD5-44B4-BD83-4CF27DDF3AD2}"/>
              </a:ext>
            </a:extLst>
          </p:cNvPr>
          <p:cNvSpPr txBox="1"/>
          <p:nvPr/>
        </p:nvSpPr>
        <p:spPr>
          <a:xfrm>
            <a:off x="2201073" y="70673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ko-KR" altLang="en-US" sz="3200" b="1" smtClean="0">
                <a:solidFill>
                  <a:srgbClr val="3536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35363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과정</a:t>
            </a:r>
            <a:endParaRPr lang="ko-KR" altLang="en-US" sz="3200" b="1" dirty="0">
              <a:solidFill>
                <a:srgbClr val="35363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48" y="1383274"/>
            <a:ext cx="5953066" cy="50290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8471281" y="1029315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만들기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21" y="1442994"/>
            <a:ext cx="3301026" cy="49692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9721F0-6269-4CCB-BD8D-A42D726ABB41}"/>
              </a:ext>
            </a:extLst>
          </p:cNvPr>
          <p:cNvSpPr/>
          <p:nvPr/>
        </p:nvSpPr>
        <p:spPr>
          <a:xfrm>
            <a:off x="2828482" y="4750344"/>
            <a:ext cx="2188466" cy="519404"/>
          </a:xfrm>
          <a:prstGeom prst="rect">
            <a:avLst/>
          </a:prstGeom>
          <a:solidFill>
            <a:srgbClr val="353632"/>
          </a:solidFill>
          <a:ln>
            <a:solidFill>
              <a:srgbClr val="353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Figma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7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945</Words>
  <Application>Microsoft Office PowerPoint</Application>
  <PresentationFormat>와이드스크린</PresentationFormat>
  <Paragraphs>320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HY헤드라인M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 H</dc:creator>
  <cp:lastModifiedBy>human-15</cp:lastModifiedBy>
  <cp:revision>69</cp:revision>
  <dcterms:created xsi:type="dcterms:W3CDTF">2021-07-20T03:16:34Z</dcterms:created>
  <dcterms:modified xsi:type="dcterms:W3CDTF">2024-03-05T02:51:34Z</dcterms:modified>
</cp:coreProperties>
</file>