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9" r:id="rId3"/>
    <p:sldId id="270" r:id="rId4"/>
    <p:sldId id="259" r:id="rId5"/>
    <p:sldId id="258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2B3B8-DE82-E0B4-35EF-4FC33C944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1C00EC-C272-90FF-8BAD-E5EF26080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67FBB-5D21-6CAD-C3A7-D69A653B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13478-3DE9-AA0F-3F60-CF934380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17923-3740-5A3A-1EDA-C6752B73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0FD2F-66C9-D886-6025-C48C1538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3A25F-1028-E1C6-3DC7-5F8BA8F2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7395E-F5F0-0A84-E09F-BFF39AF1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E8458-D278-4620-77A0-4E2948C5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2D27C-20E7-A902-10BB-E7F7F56B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5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9AF497-6A40-C401-BD1B-12A762E92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29892-ACC8-41A4-E0D0-45940ACCC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9509A-8C72-C98A-83E6-C1CB1ED4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913EA-7B33-AD60-9D2B-18443856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767A1-D5EE-B771-C9E3-36C8282F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71A90-74FC-CBE6-8E5B-59E307ED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23CC6-FD14-21EF-CF79-DEBF5CB0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9CDB8-21F5-9AD6-9247-B1D5CE29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874D0-3FC6-5B9F-C406-EAC553F1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21423-57E0-0768-2850-54927DD0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6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73C12-A66A-3F65-1452-28387E20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790B1-3C42-9FA3-B8BF-A294FD536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556EB-9A46-2F3C-EA1D-274F8D3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82343-4ED6-D7F8-3174-EB68BF55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0F6BD-C886-0880-84C2-8940605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6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6CB33-DA0E-ECA5-FA99-38F9941E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87FB3-2C81-0CA1-B40F-B8052848F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136AF-0D2E-03E1-9AA4-0988E3848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0D2EE-B0EC-446F-C46E-E224E68F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D7E8F-CACA-4532-384D-967C1C7B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BDEE6-271A-43F0-4657-55DBD148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8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2E228-BEA7-7F06-A6C8-03EFE4BE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475BE-9159-CBBA-FDDF-2F10E19A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406A6-B156-0AE5-7EC6-42808DDD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77D4E-CBC6-C14A-7D72-7A5877EA3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F46EE3-956A-CBCB-1C38-404838606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051565-594A-1BA7-BB0E-87E97B5B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04E2E8-2FFC-0294-47EF-E904ABCE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E7196-DB4F-E281-F556-A7A6BC8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2D4A-FB59-E2B9-72C0-05E2522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9C5C5C-96D8-D122-776D-D7B6CE45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837ADB-9CA4-53DC-97D1-A270A31F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BE473-2426-F4F8-5DCC-AAFE4548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7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252AE2-2C29-8701-07A1-A0496C43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4A686-00D3-93D9-35BB-8ACA57A6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DAAD-F4FD-DB8D-9068-9D75C4F7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7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5A3F-8CBA-357B-2067-5B9D788B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60265-A11B-21F5-5A66-DC6B4211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7EB1B-05C5-B024-65D7-5D5C149B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F805D-CF3A-0141-A30F-6A213C67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9C21C-9B24-776D-6836-2B116FCE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FE5C5-7E37-94E8-4FD9-929A6891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6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F09B-E6AD-1976-F482-725CE4A6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44C972-2B52-BD8F-D003-F8212DBFF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411D7-458E-6165-EFDF-DB95E402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78428-050B-9657-A8CA-A5B7EBF0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4A5FE-7D8C-8E92-6F87-F0DD5790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7A358-F8DD-266D-FFB8-0CA1DC1B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3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5E15F9-ED0F-D555-A5F6-3D704E29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7290-24D2-CD43-775C-FCF41210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C0CAC-44B5-1513-AD7B-138099467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0476-3BC0-45EA-BC37-944107BFB68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ED217-96B4-9B99-3288-54614415A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D90C4-266A-DB93-9703-EEB8E20F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B53A-8DB8-43FF-9C11-A77089BA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6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8C9B7B-8678-2822-502A-364EFED00720}"/>
              </a:ext>
            </a:extLst>
          </p:cNvPr>
          <p:cNvSpPr/>
          <p:nvPr/>
        </p:nvSpPr>
        <p:spPr>
          <a:xfrm>
            <a:off x="9541165" y="0"/>
            <a:ext cx="2650836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E75C0-CAD2-9204-6D92-FB998824BDF7}"/>
              </a:ext>
            </a:extLst>
          </p:cNvPr>
          <p:cNvSpPr/>
          <p:nvPr/>
        </p:nvSpPr>
        <p:spPr>
          <a:xfrm>
            <a:off x="1200727" y="1109087"/>
            <a:ext cx="11000509" cy="2752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                 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190FD2-6966-B527-2B75-FE598F6FCAED}"/>
              </a:ext>
            </a:extLst>
          </p:cNvPr>
          <p:cNvCxnSpPr/>
          <p:nvPr/>
        </p:nvCxnSpPr>
        <p:spPr>
          <a:xfrm>
            <a:off x="1832948" y="3429000"/>
            <a:ext cx="68626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8955091-C489-B896-B223-9295A99166DD}"/>
              </a:ext>
            </a:extLst>
          </p:cNvPr>
          <p:cNvGrpSpPr/>
          <p:nvPr/>
        </p:nvGrpSpPr>
        <p:grpSpPr>
          <a:xfrm>
            <a:off x="720437" y="1226768"/>
            <a:ext cx="2927971" cy="574832"/>
            <a:chOff x="914401" y="3195785"/>
            <a:chExt cx="2927971" cy="5748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F91493-2901-BD01-8A9B-BBC9CC1D9E1D}"/>
                </a:ext>
              </a:extLst>
            </p:cNvPr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 descr="서울과학기술대학교 - 대학소개 - 대학상징 - 로고 및 UI - 심볼마크">
              <a:extLst>
                <a:ext uri="{FF2B5EF4-FFF2-40B4-BE49-F238E27FC236}">
                  <a16:creationId xmlns:a16="http://schemas.microsoft.com/office/drawing/2014/main" id="{D591C102-5B5E-A83B-02D2-FC3D2CD79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98182" y1="40769" x2="67273" y2="40385"/>
                          <a14:foregroundMark x1="67273" y1="40769" x2="68000" y2="72692"/>
                          <a14:foregroundMark x1="68000" y1="72692" x2="97091" y2="7230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71" y="3263177"/>
              <a:ext cx="529457" cy="50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F2E80A-5041-266F-0D47-A64CC3FDD0B3}"/>
                </a:ext>
              </a:extLst>
            </p:cNvPr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95BEC7-3B21-FD80-89FB-C640FDF5730E}"/>
              </a:ext>
            </a:extLst>
          </p:cNvPr>
          <p:cNvCxnSpPr/>
          <p:nvPr/>
        </p:nvCxnSpPr>
        <p:spPr>
          <a:xfrm>
            <a:off x="1623798" y="3281649"/>
            <a:ext cx="0" cy="350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B4D666-1CCB-4CEF-B080-F2C34A050A49}"/>
              </a:ext>
            </a:extLst>
          </p:cNvPr>
          <p:cNvSpPr txBox="1"/>
          <p:nvPr/>
        </p:nvSpPr>
        <p:spPr>
          <a:xfrm>
            <a:off x="6946124" y="4153904"/>
            <a:ext cx="6540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16100142 </a:t>
            </a:r>
            <a:r>
              <a:rPr lang="ko-KR" altLang="en-US" dirty="0"/>
              <a:t>송종헌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18100051 </a:t>
            </a:r>
            <a:r>
              <a:rPr lang="ko-KR" altLang="en-US" dirty="0"/>
              <a:t>김민재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20100055 </a:t>
            </a:r>
            <a:r>
              <a:rPr lang="ko-KR" altLang="en-US" dirty="0" err="1"/>
              <a:t>김강현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20110008 </a:t>
            </a:r>
            <a:r>
              <a:rPr lang="ko-KR" altLang="en-US" dirty="0" err="1"/>
              <a:t>석영선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38C8F-18B0-4698-B9AE-F008518BA0B0}"/>
              </a:ext>
            </a:extLst>
          </p:cNvPr>
          <p:cNvSpPr txBox="1"/>
          <p:nvPr/>
        </p:nvSpPr>
        <p:spPr>
          <a:xfrm>
            <a:off x="1832948" y="2121137"/>
            <a:ext cx="6715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Rocker-bogie mechanism </a:t>
            </a:r>
            <a:r>
              <a:rPr lang="ko-KR" altLang="en-US" sz="3600" dirty="0"/>
              <a:t>기반 실내외 배달로봇</a:t>
            </a:r>
          </a:p>
        </p:txBody>
      </p:sp>
    </p:spTree>
    <p:extLst>
      <p:ext uri="{BB962C8B-B14F-4D97-AF65-F5344CB8AC3E}">
        <p14:creationId xmlns:p14="http://schemas.microsoft.com/office/powerpoint/2010/main" val="319596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링크길이 최적을 위한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실험모델 제작</a:t>
            </a:r>
          </a:p>
          <a:p>
            <a:pPr algn="ctr">
              <a:defRPr/>
            </a:pP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5" name="직사각형 14"/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Picture 2" descr="서울과학기술대학교 - 대학소개 - 대학상징 - 로고 및 UI - 심볼마크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F95F457-D363-4F14-905E-4B59E607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396" y="1525882"/>
            <a:ext cx="4864157" cy="2950535"/>
          </a:xfrm>
          <a:prstGeom prst="rect">
            <a:avLst/>
          </a:prstGeom>
        </p:spPr>
      </p:pic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BE8E9131-57B0-4862-805C-25CB2E74FECA}"/>
              </a:ext>
            </a:extLst>
          </p:cNvPr>
          <p:cNvSpPr/>
          <p:nvPr/>
        </p:nvSpPr>
        <p:spPr>
          <a:xfrm>
            <a:off x="788719" y="4828540"/>
            <a:ext cx="10614562" cy="1754749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링크 길이가 너무 짧으면 목표한 장애물 높이를 넘지 못할 것이고 너무 길면 장애물을 넘는데 시간이 오래 걸림</a:t>
            </a:r>
            <a:r>
              <a:rPr lang="en-US" altLang="ko-KR" dirty="0"/>
              <a:t>. </a:t>
            </a:r>
            <a:r>
              <a:rPr lang="ko-KR" altLang="en-US" dirty="0"/>
              <a:t>이에 가장 적합한 링크 길이를 찾고자 함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장애물의 크기와 </a:t>
            </a:r>
            <a:r>
              <a:rPr lang="en-US" altLang="ko-KR" dirty="0"/>
              <a:t>rocker-bogie mechanism</a:t>
            </a:r>
            <a:r>
              <a:rPr lang="ko-KR" altLang="en-US" dirty="0"/>
              <a:t>과의 관계는 수학적 모델을 찾지 못하여 직접 실험을 통해 구해 볼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링크의 길이와 장애물 크기를 </a:t>
            </a:r>
            <a:r>
              <a:rPr lang="en-US" altLang="ko-KR" dirty="0"/>
              <a:t>scale down</a:t>
            </a:r>
            <a:r>
              <a:rPr lang="ko-KR" altLang="en-US" dirty="0"/>
              <a:t>을 해 여러 길이의 링크를 만들어 본 후 실험 진행</a:t>
            </a:r>
          </a:p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85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04D03B1-AED0-E5A9-87C0-B967E0F7F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" y="1050907"/>
            <a:ext cx="5321393" cy="2829874"/>
          </a:xfrm>
          <a:prstGeom prst="rect">
            <a:avLst/>
          </a:prstGeom>
        </p:spPr>
      </p:pic>
      <p:sp>
        <p:nvSpPr>
          <p:cNvPr id="12" name="평행 사변형 11"/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5" name="직사각형 14"/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Picture 2" descr="서울과학기술대학교 - 대학소개 - 대학상징 - 로고 및 UI - 심볼마크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359BF4B-25D2-07C9-CAB8-3C8637CA15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44099"/>
                <a:ext cx="10515600" cy="26853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dirty="0"/>
                  <a:t>경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빗면을 등판할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후방륜</a:t>
                </a:r>
                <a:r>
                  <a:rPr lang="ko-KR" altLang="en-US" sz="2000" dirty="0"/>
                  <a:t> 축을 중심으로 로봇이 받는 모멘트는 크게 두가지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𝑑𝑚𝑔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때 로봇이 후방으로 전도할 것임을 유추할 수 있음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경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대하여 사용 가능한 최대 토크는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전도하지 않으면서 사용 가능한 토크를 최대화하기 위해선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최대화해야 함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359BF4B-25D2-07C9-CAB8-3C8637CA1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44099"/>
                <a:ext cx="10515600" cy="2685314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C0968859-C522-512C-7B34-CE82DFB63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87" y="1607381"/>
            <a:ext cx="3229426" cy="2110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286C49-2476-B498-4DDA-3E5D137BA10F}"/>
              </a:ext>
            </a:extLst>
          </p:cNvPr>
          <p:cNvSpPr txBox="1"/>
          <p:nvPr/>
        </p:nvSpPr>
        <p:spPr>
          <a:xfrm>
            <a:off x="797288" y="284784"/>
            <a:ext cx="62502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등판 과정에서의 마찰력</a:t>
            </a:r>
            <a:endParaRPr kumimoji="0" lang="en-US" altLang="ko-KR" sz="2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7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5" name="직사각형 14"/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Picture 2" descr="서울과학기술대학교 - 대학소개 - 대학상징 - 로고 및 UI - 심볼마크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2C7661-E264-4A46-C7DD-A9507F8F36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53331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2000" dirty="0">
                    <a:latin typeface="+mn-ea"/>
                  </a:rPr>
                  <a:t>로봇이 움직이기 위해서는 최대 정지 마찰력보다 큰 힘이 필요하므로 </a:t>
                </a:r>
                <a:r>
                  <a:rPr lang="el-GR" altLang="ko-KR" sz="2000" dirty="0">
                    <a:ea typeface="맑은 고딕" panose="020B0503020000020004" pitchFamily="50" charset="-127"/>
                  </a:rPr>
                  <a:t>μ</a:t>
                </a:r>
                <a:r>
                  <a:rPr lang="en-US" altLang="ko-KR" sz="2000" baseline="-25000" dirty="0">
                    <a:ea typeface="맑은 고딕" panose="020B0503020000020004" pitchFamily="50" charset="-127"/>
                  </a:rPr>
                  <a:t>s</a:t>
                </a:r>
                <a:r>
                  <a:rPr lang="en-US" altLang="ko-KR" sz="2000" dirty="0">
                    <a:ea typeface="맑은 고딕" panose="020B0503020000020004" pitchFamily="50" charset="-127"/>
                  </a:rPr>
                  <a:t>*N &lt; </a:t>
                </a:r>
                <a:r>
                  <a:rPr lang="ko-KR" altLang="en-US" sz="2000" dirty="0">
                    <a:ea typeface="맑은 고딕" panose="020B0503020000020004" pitchFamily="50" charset="-127"/>
                  </a:rPr>
                  <a:t>𝜏</a:t>
                </a:r>
                <a:r>
                  <a:rPr lang="ko-KR" altLang="en-US" sz="2000" dirty="0">
                    <a:latin typeface="+mn-ea"/>
                  </a:rPr>
                  <a:t>를 </a:t>
                </a:r>
                <a:r>
                  <a:rPr lang="ko-KR" altLang="en-US" sz="2000" dirty="0" err="1">
                    <a:latin typeface="+mn-ea"/>
                  </a:rPr>
                  <a:t>만족시켜야한다</a:t>
                </a:r>
                <a:r>
                  <a:rPr lang="en-US" altLang="ko-KR" sz="2000" dirty="0">
                    <a:latin typeface="+mn-ea"/>
                  </a:rPr>
                  <a:t>. </a:t>
                </a:r>
              </a:p>
              <a:p>
                <a:pPr algn="l"/>
                <a:r>
                  <a:rPr lang="ko-KR" altLang="en-US" sz="2000" dirty="0"/>
                  <a:t>𝑑𝑚𝑔 </a:t>
                </a:r>
                <a:r>
                  <a:rPr lang="en-US" altLang="ko-KR" sz="2000" dirty="0"/>
                  <a:t>cos</a:t>
                </a:r>
                <a:r>
                  <a:rPr lang="ko-KR" altLang="en-US" sz="2000" dirty="0"/>
                  <a:t>𝜃</a:t>
                </a:r>
                <a:r>
                  <a:rPr lang="en-US" altLang="ko-KR" sz="2000" dirty="0"/>
                  <a:t>&lt;2</a:t>
                </a:r>
                <a:r>
                  <a:rPr lang="ko-KR" altLang="en-US" sz="2000" dirty="0"/>
                  <a:t>𝜏</a:t>
                </a:r>
                <a:r>
                  <a:rPr lang="ko-KR" altLang="en-US" sz="2000" dirty="0">
                    <a:latin typeface="+mn-ea"/>
                  </a:rPr>
                  <a:t>일 때 로봇이 후방을 전도하는 경우는 </a:t>
                </a:r>
                <a:r>
                  <a:rPr lang="el-GR" altLang="ko-KR" sz="2000" dirty="0">
                    <a:ea typeface="맑은 고딕" panose="020B0503020000020004" pitchFamily="50" charset="-127"/>
                  </a:rPr>
                  <a:t>μ</a:t>
                </a:r>
                <a:r>
                  <a:rPr lang="en-US" altLang="ko-KR" sz="2000" baseline="-25000" dirty="0">
                    <a:ea typeface="맑은 고딕" panose="020B0503020000020004" pitchFamily="50" charset="-127"/>
                  </a:rPr>
                  <a:t>s</a:t>
                </a:r>
                <a:r>
                  <a:rPr lang="en-US" altLang="ko-KR" sz="2000" dirty="0">
                    <a:ea typeface="맑은 고딕" panose="020B0503020000020004" pitchFamily="50" charset="-127"/>
                  </a:rPr>
                  <a:t>*N &gt; </a:t>
                </a:r>
                <a:r>
                  <a:rPr lang="ko-KR" altLang="en-US" sz="2000" dirty="0">
                    <a:ea typeface="맑은 고딕" panose="020B0503020000020004" pitchFamily="50" charset="-127"/>
                  </a:rPr>
                  <a:t>𝜏일 때 이다</a:t>
                </a:r>
                <a:r>
                  <a:rPr lang="en-US" altLang="ko-KR" sz="2000" dirty="0">
                    <a:ea typeface="맑은 고딕" panose="020B0503020000020004" pitchFamily="50" charset="-127"/>
                  </a:rPr>
                  <a:t>.</a:t>
                </a:r>
              </a:p>
              <a:p>
                <a:pPr algn="l"/>
                <a:r>
                  <a:rPr lang="ko-KR" altLang="en-US" sz="2000" dirty="0">
                    <a:ea typeface="맑은 고딕" panose="020B0503020000020004" pitchFamily="50" charset="-127"/>
                  </a:rPr>
                  <a:t>따라서 </a:t>
                </a:r>
                <a:r>
                  <a:rPr lang="el-GR" altLang="ko-KR" sz="2000" dirty="0"/>
                  <a:t>μ</a:t>
                </a:r>
                <a:r>
                  <a:rPr lang="en-US" altLang="ko-KR" sz="2000" baseline="-25000" dirty="0"/>
                  <a:t>s</a:t>
                </a:r>
                <a:r>
                  <a:rPr lang="en-US" altLang="ko-KR" sz="2000" dirty="0"/>
                  <a:t>*N &lt;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/>
                  <a:t>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2000" dirty="0">
                        <a:latin typeface="맑은 고딕" panose="020B0503020000020004" pitchFamily="50" charset="-127"/>
                      </a:rPr>
                      <m:t>≤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맑은 고딕" panose="020B0503020000020004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𝑑𝑚𝑔𝑐𝑜𝑠</m:t>
                        </m:r>
                        <m:r>
                          <m:rPr>
                            <m:nor/>
                          </m:rPr>
                          <a:rPr lang="ko-KR" altLang="en-US" sz="2000" dirty="0" smtClean="0"/>
                          <m:t>𝜃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den>
                    </m:f>
                    <m:r>
                      <a:rPr lang="en-US" altLang="ko-KR" sz="200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lang="ko-KR" altLang="en-US" sz="2000" dirty="0"/>
                  <a:t>의 범위를 도출해 낼 수 있다</a:t>
                </a:r>
                <a:r>
                  <a:rPr lang="en-US" altLang="ko-KR" sz="2000" dirty="0"/>
                  <a:t>. </a:t>
                </a:r>
              </a:p>
              <a:p>
                <a:pPr algn="l"/>
                <a:endParaRPr lang="en-US" altLang="ko-KR" sz="2000" dirty="0"/>
              </a:p>
              <a:p>
                <a:pPr algn="l"/>
                <a:r>
                  <a:rPr lang="ko-KR" altLang="en-US" sz="1800" dirty="0"/>
                  <a:t>최대 정지 마찰력은 마찰계수와 </a:t>
                </a:r>
                <a:r>
                  <a:rPr lang="ko-KR" altLang="en-US" sz="1800" dirty="0" err="1"/>
                  <a:t>수직항력의</a:t>
                </a:r>
                <a:r>
                  <a:rPr lang="ko-KR" altLang="en-US" sz="1800" dirty="0"/>
                  <a:t> 곱으로 구할 수 있으며 콘크리트 위의 마른 고무의 경우 정지마찰계수는 </a:t>
                </a:r>
                <a:r>
                  <a:rPr lang="en-US" altLang="ko-KR" sz="1800" dirty="0"/>
                  <a:t>0.3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2C7661-E264-4A46-C7DD-A9507F8F3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3331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638" t="-15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A8A7F84-2D67-A0B6-F681-086D71AF2420}"/>
              </a:ext>
            </a:extLst>
          </p:cNvPr>
          <p:cNvSpPr txBox="1"/>
          <p:nvPr/>
        </p:nvSpPr>
        <p:spPr>
          <a:xfrm>
            <a:off x="797288" y="284784"/>
            <a:ext cx="62502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등판 과정에서의 마찰력</a:t>
            </a:r>
            <a:endParaRPr kumimoji="0" lang="en-US" altLang="ko-KR" sz="2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3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5" name="직사각형 14"/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Picture 2" descr="서울과학기술대학교 - 대학소개 - 대학상징 - 로고 및 UI - 심볼마크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74CDF5-5AF4-455E-5857-3E1CBD61AF52}"/>
              </a:ext>
            </a:extLst>
          </p:cNvPr>
          <p:cNvSpPr txBox="1"/>
          <p:nvPr/>
        </p:nvSpPr>
        <p:spPr>
          <a:xfrm>
            <a:off x="797288" y="284784"/>
            <a:ext cx="62502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등판 과정에서의 마찰력</a:t>
            </a:r>
            <a:endParaRPr kumimoji="0" lang="en-US" altLang="ko-KR" sz="2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08D1C-808D-9BCF-2BF6-053CB554F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" t="16289" r="4275" b="9797"/>
          <a:stretch/>
        </p:blipFill>
        <p:spPr>
          <a:xfrm>
            <a:off x="6080567" y="1024359"/>
            <a:ext cx="6111433" cy="2692519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80AA057-8DDD-1671-8094-AA93EACFA964}"/>
              </a:ext>
            </a:extLst>
          </p:cNvPr>
          <p:cNvSpPr/>
          <p:nvPr/>
        </p:nvSpPr>
        <p:spPr>
          <a:xfrm flipH="1">
            <a:off x="10207231" y="2804930"/>
            <a:ext cx="45719" cy="725348"/>
          </a:xfrm>
          <a:prstGeom prst="downArrow">
            <a:avLst>
              <a:gd name="adj1" fmla="val 50000"/>
              <a:gd name="adj2" fmla="val 51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D057AC8-A043-DE8B-4591-85202A1FCE69}"/>
              </a:ext>
            </a:extLst>
          </p:cNvPr>
          <p:cNvSpPr/>
          <p:nvPr/>
        </p:nvSpPr>
        <p:spPr>
          <a:xfrm rot="11838618">
            <a:off x="10285134" y="2260475"/>
            <a:ext cx="69611" cy="5342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DF0F53-CE19-5B50-37B4-5C25D1AFCCEE}"/>
              </a:ext>
            </a:extLst>
          </p:cNvPr>
          <p:cNvSpPr/>
          <p:nvPr/>
        </p:nvSpPr>
        <p:spPr>
          <a:xfrm>
            <a:off x="10529617" y="2161108"/>
            <a:ext cx="179407" cy="182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3854F4D-10B4-8E9E-4E03-4E4CEB88CBFD}"/>
              </a:ext>
            </a:extLst>
          </p:cNvPr>
          <p:cNvCxnSpPr>
            <a:cxnSpLocks/>
          </p:cNvCxnSpPr>
          <p:nvPr/>
        </p:nvCxnSpPr>
        <p:spPr>
          <a:xfrm>
            <a:off x="7938303" y="2046738"/>
            <a:ext cx="2268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A4A833-B81D-1533-D1EA-E46053C053F2}"/>
              </a:ext>
            </a:extLst>
          </p:cNvPr>
          <p:cNvCxnSpPr/>
          <p:nvPr/>
        </p:nvCxnSpPr>
        <p:spPr>
          <a:xfrm flipV="1">
            <a:off x="9095772" y="2042931"/>
            <a:ext cx="0" cy="3819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63CE46A-08C7-6206-1FA3-8EBCCCA4B334}"/>
              </a:ext>
            </a:extLst>
          </p:cNvPr>
          <p:cNvCxnSpPr/>
          <p:nvPr/>
        </p:nvCxnSpPr>
        <p:spPr>
          <a:xfrm>
            <a:off x="7938303" y="2042931"/>
            <a:ext cx="0" cy="2094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020C2AA-6A84-3947-D235-12CD281513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0207231" y="2042931"/>
            <a:ext cx="22859" cy="7619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759FED-320E-A143-56C9-4A337FBE5415}"/>
              </a:ext>
            </a:extLst>
          </p:cNvPr>
          <p:cNvCxnSpPr/>
          <p:nvPr/>
        </p:nvCxnSpPr>
        <p:spPr>
          <a:xfrm flipH="1">
            <a:off x="7949878" y="2042931"/>
            <a:ext cx="11458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193C58-8F2E-07C8-F926-8D2F7659EEFD}"/>
              </a:ext>
            </a:extLst>
          </p:cNvPr>
          <p:cNvCxnSpPr/>
          <p:nvPr/>
        </p:nvCxnSpPr>
        <p:spPr>
          <a:xfrm>
            <a:off x="9234668" y="2042930"/>
            <a:ext cx="1018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BD3A6C-5BD6-DE2A-5300-6C60A940F225}"/>
              </a:ext>
            </a:extLst>
          </p:cNvPr>
          <p:cNvSpPr/>
          <p:nvPr/>
        </p:nvSpPr>
        <p:spPr>
          <a:xfrm>
            <a:off x="8467846" y="1982163"/>
            <a:ext cx="121534" cy="121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</a:rPr>
              <a:t>L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398516-45C7-DC4A-B27D-C2CC7CFE9648}"/>
              </a:ext>
            </a:extLst>
          </p:cNvPr>
          <p:cNvSpPr/>
          <p:nvPr/>
        </p:nvSpPr>
        <p:spPr>
          <a:xfrm>
            <a:off x="9730931" y="3747307"/>
            <a:ext cx="998318" cy="158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mg(L-x)/L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6B04B1-0DD8-4DDA-45C6-3DEE68B717B7}"/>
              </a:ext>
            </a:extLst>
          </p:cNvPr>
          <p:cNvSpPr/>
          <p:nvPr/>
        </p:nvSpPr>
        <p:spPr>
          <a:xfrm>
            <a:off x="3887020" y="2790462"/>
            <a:ext cx="121534" cy="121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31C83B-E0C8-30B7-EECD-A8ECE44BCBA6}"/>
              </a:ext>
            </a:extLst>
          </p:cNvPr>
          <p:cNvSpPr/>
          <p:nvPr/>
        </p:nvSpPr>
        <p:spPr>
          <a:xfrm>
            <a:off x="4039420" y="2942862"/>
            <a:ext cx="121534" cy="121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28176C-43A9-615F-499A-3BA92E2968E9}"/>
              </a:ext>
            </a:extLst>
          </p:cNvPr>
          <p:cNvSpPr/>
          <p:nvPr/>
        </p:nvSpPr>
        <p:spPr>
          <a:xfrm>
            <a:off x="4191820" y="3095262"/>
            <a:ext cx="121534" cy="121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A4D5A0-5B50-E55A-E431-55A27EA88A26}"/>
              </a:ext>
            </a:extLst>
          </p:cNvPr>
          <p:cNvSpPr/>
          <p:nvPr/>
        </p:nvSpPr>
        <p:spPr>
          <a:xfrm>
            <a:off x="4344220" y="3247662"/>
            <a:ext cx="121534" cy="121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54FE96-154A-BC74-12E6-712F597DEEBE}"/>
              </a:ext>
            </a:extLst>
          </p:cNvPr>
          <p:cNvSpPr/>
          <p:nvPr/>
        </p:nvSpPr>
        <p:spPr>
          <a:xfrm>
            <a:off x="9655999" y="1982163"/>
            <a:ext cx="121534" cy="121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</a:rPr>
              <a:t>x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6B739CA-24FD-A4E9-6CFB-3FCBF41D3D72}"/>
              </a:ext>
            </a:extLst>
          </p:cNvPr>
          <p:cNvSpPr/>
          <p:nvPr/>
        </p:nvSpPr>
        <p:spPr>
          <a:xfrm>
            <a:off x="118278" y="1669651"/>
            <a:ext cx="5892841" cy="4155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바퀴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개 사이의 간격이 일정하므로 경사각이 </a:t>
            </a:r>
            <a:r>
              <a:rPr lang="el-GR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θ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인 빗면을 등판할 때 바퀴 사이의 수평 길이는 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L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로 일정하다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따라서 </a:t>
            </a:r>
            <a:r>
              <a: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</a:rPr>
              <a:t>후방륜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 바퀴에 수직으로 가해지는 힘은 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mg(L-x)/L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이고 </a:t>
            </a:r>
            <a:r>
              <a: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</a:rPr>
              <a:t>수직항력은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mg(L-x)cos</a:t>
            </a:r>
            <a:r>
              <a:rPr lang="el-GR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θ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/L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이 된다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이때 도출해낼 수 있는 식은 아래와 같다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여기서 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d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는 삼각형의 닮은꼴로 인해 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d=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x/cos</a:t>
            </a:r>
            <a:r>
              <a:rPr lang="el-GR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θ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이다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따라서 최종 식은 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                                      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가 되며 범위 </a:t>
            </a:r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안에서 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가 최대가 되는 값을 찾아 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d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값을 구하면 된다</a:t>
            </a: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155D78A-90A8-1F5D-4265-2BE35A95B063}"/>
                  </a:ext>
                </a:extLst>
              </p:cNvPr>
              <p:cNvSpPr txBox="1"/>
              <p:nvPr/>
            </p:nvSpPr>
            <p:spPr>
              <a:xfrm>
                <a:off x="199615" y="3716878"/>
                <a:ext cx="3523190" cy="535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dirty="0"/>
                  <a:t>μ</a:t>
                </a:r>
                <a:r>
                  <a:rPr lang="en-US" altLang="ko-KR" baseline="-25000" dirty="0"/>
                  <a:t>s</a:t>
                </a:r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m:rPr>
                            <m:nor/>
                          </m:rPr>
                          <a:rPr lang="ko-KR" altLang="en-US" dirty="0"/>
                          <m:t>𝜃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ko-KR" dirty="0"/>
                  <a:t> &lt;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/>
                  <a:t>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>
                        <a:latin typeface="맑은 고딕" panose="020B0503020000020004" pitchFamily="50" charset="-127"/>
                      </a:rPr>
                      <m:t>≤</m:t>
                    </m:r>
                    <m:r>
                      <m:rPr>
                        <m:nor/>
                      </m:rPr>
                      <a:rPr lang="en-US" altLang="ko-KR" dirty="0" smtClean="0">
                        <a:latin typeface="맑은 고딕" panose="020B0503020000020004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𝑑𝑚𝑔𝑐𝑜𝑠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𝜃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155D78A-90A8-1F5D-4265-2BE35A95B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5" y="3716878"/>
                <a:ext cx="3523190" cy="535468"/>
              </a:xfrm>
              <a:prstGeom prst="rect">
                <a:avLst/>
              </a:prstGeom>
              <a:blipFill>
                <a:blip r:embed="rId4"/>
                <a:stretch>
                  <a:fillRect l="-1557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28C83D-AA99-B9F4-3B2B-BD7639FD64A9}"/>
                  </a:ext>
                </a:extLst>
              </p:cNvPr>
              <p:cNvSpPr txBox="1"/>
              <p:nvPr/>
            </p:nvSpPr>
            <p:spPr>
              <a:xfrm>
                <a:off x="1768842" y="4920615"/>
                <a:ext cx="2851334" cy="535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dirty="0"/>
                  <a:t>μ</a:t>
                </a:r>
                <a:r>
                  <a:rPr lang="en-US" altLang="ko-KR" baseline="-25000" dirty="0"/>
                  <a:t>s</a:t>
                </a:r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𝑚𝑔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m:rPr>
                            <m:nor/>
                          </m:rPr>
                          <a:rPr lang="ko-KR" altLang="en-US" dirty="0"/>
                          <m:t>𝜃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ko-KR" dirty="0"/>
                  <a:t> &lt;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/>
                  <a:t>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>
                        <a:latin typeface="맑은 고딕" panose="020B0503020000020004" pitchFamily="50" charset="-127"/>
                      </a:rPr>
                      <m:t>≤</m:t>
                    </m:r>
                    <m:r>
                      <m:rPr>
                        <m:nor/>
                      </m:rPr>
                      <a:rPr lang="en-US" altLang="ko-KR" dirty="0" smtClean="0">
                        <a:latin typeface="맑은 고딕" panose="020B0503020000020004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𝑚𝑔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28C83D-AA99-B9F4-3B2B-BD7639FD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2" y="4920615"/>
                <a:ext cx="2851334" cy="535468"/>
              </a:xfrm>
              <a:prstGeom prst="rect">
                <a:avLst/>
              </a:prstGeom>
              <a:blipFill>
                <a:blip r:embed="rId5"/>
                <a:stretch>
                  <a:fillRect l="-1709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5" name="직사각형 14"/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Picture 2" descr="서울과학기술대학교 - 대학소개 - 대학상징 - 로고 및 UI - 심볼마크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1626FD-F292-AC01-D240-769075014F0C}"/>
              </a:ext>
            </a:extLst>
          </p:cNvPr>
          <p:cNvSpPr txBox="1"/>
          <p:nvPr/>
        </p:nvSpPr>
        <p:spPr>
          <a:xfrm>
            <a:off x="797288" y="284784"/>
            <a:ext cx="62502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등판 과정에서의 마찰력</a:t>
            </a:r>
            <a:endParaRPr kumimoji="0" lang="en-US" altLang="ko-KR" sz="2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37ACAB8-911F-4E4B-3DDA-E8FB7A9DC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r="3568"/>
          <a:stretch/>
        </p:blipFill>
        <p:spPr>
          <a:xfrm>
            <a:off x="6813780" y="934504"/>
            <a:ext cx="4996729" cy="2598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4CC47958-F47E-9591-F2B0-3171F91EC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868" y="1629803"/>
                <a:ext cx="6248400" cy="48915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     =−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4CC47958-F47E-9591-F2B0-3171F91EC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68" y="1629803"/>
                <a:ext cx="6248400" cy="4891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E530B-A0F8-F2FF-7698-F79007AD9016}"/>
                  </a:ext>
                </a:extLst>
              </p:cNvPr>
              <p:cNvSpPr txBox="1"/>
              <p:nvPr/>
            </p:nvSpPr>
            <p:spPr>
              <a:xfrm>
                <a:off x="3209459" y="4210435"/>
                <a:ext cx="5646418" cy="1571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ko-KR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ko-KR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　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　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kumimoji="0" lang="ko-KR" alt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0" lang="ko-KR" alt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836967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kumimoji="0" lang="ko-KR" altLang="en-US" sz="24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  <m:e>
                                        <m:r>
                                          <a:rPr kumimoji="0" lang="ko-KR" alt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836967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ko-KR" altLang="en-US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kumimoji="0" lang="ko-KR" altLang="en-US" sz="24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eqArr>
                                  </m:e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　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kumimoji="0" lang="ko-KR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0" lang="ko-KR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ko-K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0" lang="ko-KR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ko-KR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ko-KR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ko-KR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ko-KR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ko-KR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ko-KR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E530B-A0F8-F2FF-7698-F79007AD9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59" y="4210435"/>
                <a:ext cx="5646418" cy="1571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4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5" name="직사각형 14"/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Picture 2" descr="서울과학기술대학교 - 대학소개 - 대학상징 - 로고 및 UI - 심볼마크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C7661-E264-4A46-C7DD-A9507F8F3648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ko-KR" altLang="en-US" sz="1800" dirty="0"/>
              <a:t>추후계획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1. </a:t>
            </a:r>
            <a:r>
              <a:rPr lang="ko-KR" altLang="en-US" sz="1800" dirty="0"/>
              <a:t>부품들의 무게와 </a:t>
            </a:r>
            <a:r>
              <a:rPr lang="en-US" altLang="ko-KR" sz="1800" dirty="0"/>
              <a:t>Cargo </a:t>
            </a:r>
            <a:r>
              <a:rPr lang="ko-KR" altLang="en-US" sz="1800" dirty="0"/>
              <a:t>내의 배치를 통해 </a:t>
            </a:r>
            <a:r>
              <a:rPr lang="en-US" altLang="ko-KR" sz="1800" dirty="0"/>
              <a:t>Cargo</a:t>
            </a:r>
            <a:r>
              <a:rPr lang="ko-KR" altLang="en-US" sz="1800" dirty="0"/>
              <a:t>의 무게중심을 구한다</a:t>
            </a:r>
            <a:r>
              <a:rPr lang="en-US" altLang="ko-KR" sz="1800" dirty="0"/>
              <a:t>.</a:t>
            </a:r>
          </a:p>
          <a:p>
            <a:pPr algn="l"/>
            <a:r>
              <a:rPr lang="en-US" altLang="ko-KR" sz="1800" dirty="0"/>
              <a:t>2. </a:t>
            </a:r>
            <a:r>
              <a:rPr lang="ko-KR" altLang="en-US" sz="1800" dirty="0"/>
              <a:t>각각의 값들을 대입하여 부등식을 풀고 </a:t>
            </a:r>
            <a:r>
              <a:rPr lang="en-US" altLang="ko-KR" sz="1800" dirty="0"/>
              <a:t>x</a:t>
            </a:r>
            <a:r>
              <a:rPr lang="ko-KR" altLang="en-US" sz="1800" dirty="0"/>
              <a:t>가 최대가 되는 값을 찾아 </a:t>
            </a:r>
            <a:r>
              <a:rPr lang="en-US" altLang="ko-KR" sz="1800" dirty="0"/>
              <a:t>d </a:t>
            </a:r>
            <a:r>
              <a:rPr lang="ko-KR" altLang="en-US" sz="1800" dirty="0"/>
              <a:t>값을 구한다</a:t>
            </a:r>
            <a:r>
              <a:rPr lang="en-US" altLang="ko-KR" sz="1800" dirty="0"/>
              <a:t>.</a:t>
            </a:r>
          </a:p>
          <a:p>
            <a:pPr algn="l"/>
            <a:r>
              <a:rPr lang="en-US" altLang="ko-KR" sz="1800" dirty="0"/>
              <a:t>3. </a:t>
            </a:r>
            <a:r>
              <a:rPr lang="ko-KR" altLang="en-US" sz="1800" dirty="0"/>
              <a:t>행렬식을 통해 </a:t>
            </a:r>
            <a:r>
              <a:rPr lang="en-US" altLang="ko-KR" sz="1800" dirty="0"/>
              <a:t>h</a:t>
            </a:r>
            <a:r>
              <a:rPr lang="ko-KR" altLang="en-US" sz="1800" dirty="0"/>
              <a:t>와 </a:t>
            </a:r>
            <a:r>
              <a:rPr lang="en-US" altLang="ko-KR" sz="1800" dirty="0"/>
              <a:t>r</a:t>
            </a:r>
            <a:r>
              <a:rPr lang="ko-KR" altLang="en-US" sz="1800" dirty="0"/>
              <a:t>의 최적화 값을 찾는다</a:t>
            </a:r>
            <a:r>
              <a:rPr lang="en-US" altLang="ko-KR" sz="1800" dirty="0"/>
              <a:t>.</a:t>
            </a:r>
          </a:p>
          <a:p>
            <a:pPr algn="l"/>
            <a:r>
              <a:rPr lang="en-US" altLang="ko-KR" sz="1800" dirty="0"/>
              <a:t>4. </a:t>
            </a:r>
            <a:r>
              <a:rPr lang="ko-KR" altLang="en-US" sz="1800" dirty="0"/>
              <a:t>부품들의 설계를 바탕으로  </a:t>
            </a:r>
            <a:r>
              <a:rPr lang="en-US" altLang="ko-KR" sz="1800" dirty="0"/>
              <a:t>ANSYS</a:t>
            </a:r>
            <a:r>
              <a:rPr lang="ko-KR" altLang="en-US" sz="1800" dirty="0"/>
              <a:t>를 통해 계산을 통해 나온 결과가 제대로 된 값인지 확인한다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A7F84-2D67-A0B6-F681-086D71AF2420}"/>
              </a:ext>
            </a:extLst>
          </p:cNvPr>
          <p:cNvSpPr txBox="1"/>
          <p:nvPr/>
        </p:nvSpPr>
        <p:spPr>
          <a:xfrm>
            <a:off x="797288" y="284784"/>
            <a:ext cx="62502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등판 과정에서의 마찰력</a:t>
            </a:r>
            <a:endParaRPr kumimoji="0" lang="en-US" altLang="ko-KR" sz="2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A3D8F4-3CE0-A6C7-9B24-676CE10A3145}"/>
              </a:ext>
            </a:extLst>
          </p:cNvPr>
          <p:cNvSpPr txBox="1"/>
          <p:nvPr/>
        </p:nvSpPr>
        <p:spPr>
          <a:xfrm>
            <a:off x="905268" y="1811001"/>
            <a:ext cx="850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축 제어이므로 </a:t>
            </a:r>
            <a:r>
              <a:rPr lang="en-US" altLang="ko-KR" dirty="0"/>
              <a:t>gimbal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개의 모터가 사용될 예정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>
                <a:sym typeface="Wingdings" panose="05000000000000000000" pitchFamily="2" charset="2"/>
              </a:rPr>
              <a:t>각도 제어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속도 제어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5FB43-80EB-C7CD-9579-AAEB386AC5F9}"/>
              </a:ext>
            </a:extLst>
          </p:cNvPr>
          <p:cNvSpPr txBox="1"/>
          <p:nvPr/>
        </p:nvSpPr>
        <p:spPr>
          <a:xfrm>
            <a:off x="905268" y="2888734"/>
            <a:ext cx="9724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각도 제어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안정성이 속도제어에 비해 높음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다소 느림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안정적인 자세 유지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속도제어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위치와 방향을 정확하게 제어가능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움직임을 보다 빠르게 제어 가능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움직이는 물체를 따라가는 경우 적합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C7A1B-2249-2874-F648-28DC08CA44DB}"/>
              </a:ext>
            </a:extLst>
          </p:cNvPr>
          <p:cNvSpPr txBox="1"/>
          <p:nvPr/>
        </p:nvSpPr>
        <p:spPr>
          <a:xfrm>
            <a:off x="905268" y="5671801"/>
            <a:ext cx="8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PID </a:t>
            </a:r>
            <a:r>
              <a:rPr lang="ko-KR" altLang="en-US" dirty="0">
                <a:sym typeface="Wingdings" panose="05000000000000000000" pitchFamily="2" charset="2"/>
              </a:rPr>
              <a:t>제어 기법으로 각도제어를 </a:t>
            </a:r>
            <a:r>
              <a:rPr lang="ko-KR" altLang="en-US" dirty="0" err="1">
                <a:sym typeface="Wingdings" panose="05000000000000000000" pitchFamily="2" charset="2"/>
              </a:rPr>
              <a:t>진행하고자함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28749334-65A6-143E-ADAE-D8A44E96C682}"/>
              </a:ext>
            </a:extLst>
          </p:cNvPr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00" dirty="0"/>
              <a:t>Swing</a:t>
            </a:r>
            <a:r>
              <a:rPr lang="ko-KR" altLang="en-US" sz="1800" dirty="0"/>
              <a:t> 형태의</a:t>
            </a:r>
            <a:endParaRPr lang="en-US" altLang="ko-KR" sz="1800" dirty="0"/>
          </a:p>
          <a:p>
            <a:pPr algn="ctr">
              <a:defRPr/>
            </a:pPr>
            <a:r>
              <a:rPr lang="en-US" altLang="ko-KR" sz="1800" dirty="0"/>
              <a:t>gimbal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축 제어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732A13-E64A-7812-942C-BB44C096BF6E}"/>
              </a:ext>
            </a:extLst>
          </p:cNvPr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61B701-DE89-705E-ECE6-553B659C3ACA}"/>
                </a:ext>
              </a:extLst>
            </p:cNvPr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9" name="Picture 2" descr="서울과학기술대학교 - 대학소개 - 대학상징 - 로고 및 UI - 심볼마크">
              <a:extLst>
                <a:ext uri="{FF2B5EF4-FFF2-40B4-BE49-F238E27FC236}">
                  <a16:creationId xmlns:a16="http://schemas.microsoft.com/office/drawing/2014/main" id="{A530992A-F956-9ECF-306C-0B1729D17F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D1E35A-6390-7A0E-CF20-873A88E188ED}"/>
                </a:ext>
              </a:extLst>
            </p:cNvPr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CA9F8B-844A-8161-991B-F95022A7982A}"/>
              </a:ext>
            </a:extLst>
          </p:cNvPr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1B018CA-E5E4-6BEE-29DF-F540CFDA275C}"/>
              </a:ext>
            </a:extLst>
          </p:cNvPr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1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DB3B24-0817-46F1-8F63-94178704D1F6}"/>
              </a:ext>
            </a:extLst>
          </p:cNvPr>
          <p:cNvSpPr txBox="1"/>
          <p:nvPr/>
        </p:nvSpPr>
        <p:spPr>
          <a:xfrm>
            <a:off x="673137" y="1838549"/>
            <a:ext cx="997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Gazebo : ROS</a:t>
            </a:r>
            <a:r>
              <a:rPr lang="ko-KR" altLang="en-US" dirty="0"/>
              <a:t>에서 가장 널리 사용되는 </a:t>
            </a:r>
            <a:r>
              <a:rPr lang="en-US" altLang="ko-KR" dirty="0"/>
              <a:t>3D </a:t>
            </a:r>
            <a:r>
              <a:rPr lang="ko-KR" altLang="en-US" dirty="0"/>
              <a:t>로봇 시뮬레이터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Z (302×167)">
            <a:extLst>
              <a:ext uri="{FF2B5EF4-FFF2-40B4-BE49-F238E27FC236}">
                <a16:creationId xmlns:a16="http://schemas.microsoft.com/office/drawing/2014/main" id="{F1CF5D65-F673-B2CD-971E-FAF8AF39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74" y="2717729"/>
            <a:ext cx="4231490" cy="233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rtle Bot 3 - Gazebo - Hector SLAM - YouTube">
            <a:extLst>
              <a:ext uri="{FF2B5EF4-FFF2-40B4-BE49-F238E27FC236}">
                <a16:creationId xmlns:a16="http://schemas.microsoft.com/office/drawing/2014/main" id="{35E45C81-53DC-2363-6709-2081B890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75" y="2717729"/>
            <a:ext cx="416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E713B-CBAB-5AA2-E463-A50C7D56BD8C}"/>
              </a:ext>
            </a:extLst>
          </p:cNvPr>
          <p:cNvSpPr txBox="1"/>
          <p:nvPr/>
        </p:nvSpPr>
        <p:spPr>
          <a:xfrm>
            <a:off x="673137" y="5527311"/>
            <a:ext cx="9973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로봇이 설계 단계에 있기때문에 실제 로봇이 구동할 상황과 유사하게 가상환경에서의 제어를 하고자 함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설계를 반영할 예정으로 실물제작후 구동했을 때의 오차가 작을 것으로 예상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D31942E-A3BD-A3AD-B205-466C891A3A30}"/>
              </a:ext>
            </a:extLst>
          </p:cNvPr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00" dirty="0"/>
              <a:t>Gazebo</a:t>
            </a:r>
            <a:r>
              <a:rPr lang="ko-KR" altLang="en-US" sz="1800" dirty="0"/>
              <a:t>를 이용한 시뮬레이션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F5B3D0-DB9D-89FD-73E1-4618EFF76209}"/>
              </a:ext>
            </a:extLst>
          </p:cNvPr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6D0AE1-2FB5-B5E1-8ECB-2E1BF8B928EA}"/>
                </a:ext>
              </a:extLst>
            </p:cNvPr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8" name="Picture 2" descr="서울과학기술대학교 - 대학소개 - 대학상징 - 로고 및 UI - 심볼마크">
              <a:extLst>
                <a:ext uri="{FF2B5EF4-FFF2-40B4-BE49-F238E27FC236}">
                  <a16:creationId xmlns:a16="http://schemas.microsoft.com/office/drawing/2014/main" id="{91E7A52E-F084-1D88-AAE7-AE98A4698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4C00B8-EF1A-44AF-B2DA-020E98F88DD0}"/>
                </a:ext>
              </a:extLst>
            </p:cNvPr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F78869-3D4F-DA55-1AA5-9C9C5612278E}"/>
              </a:ext>
            </a:extLst>
          </p:cNvPr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375EFC-12D2-78BE-93E0-08A506D03532}"/>
              </a:ext>
            </a:extLst>
          </p:cNvPr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3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내용 개체 틀 56" descr="차트이(가) 표시된 사진&#10;&#10;자동 생성된 설명">
            <a:extLst>
              <a:ext uri="{FF2B5EF4-FFF2-40B4-BE49-F238E27FC236}">
                <a16:creationId xmlns:a16="http://schemas.microsoft.com/office/drawing/2014/main" id="{9F002996-2153-EC84-2A7B-0CCBB6977A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83316"/>
            <a:ext cx="2580411" cy="1935308"/>
          </a:xfrm>
        </p:spPr>
      </p:pic>
      <p:pic>
        <p:nvPicPr>
          <p:cNvPr id="59" name="내용 개체 틀 58" descr="차트이(가) 표시된 사진&#10;&#10;자동 생성된 설명">
            <a:extLst>
              <a:ext uri="{FF2B5EF4-FFF2-40B4-BE49-F238E27FC236}">
                <a16:creationId xmlns:a16="http://schemas.microsoft.com/office/drawing/2014/main" id="{292E4139-E4FB-D144-AF35-1C713AA56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18624"/>
            <a:ext cx="2580411" cy="19353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3CBBFD-F8DF-0A8A-7D89-FE5EFE682A04}"/>
                  </a:ext>
                </a:extLst>
              </p:cNvPr>
              <p:cNvSpPr txBox="1"/>
              <p:nvPr/>
            </p:nvSpPr>
            <p:spPr>
              <a:xfrm>
                <a:off x="5004291" y="1564335"/>
                <a:ext cx="4281685" cy="1201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ko-KR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　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　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kumimoji="0" lang="ko-KR" alt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0" lang="ko-KR" alt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836967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kumimoji="0" lang="ko-KR" altLang="en-US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  <m:e>
                                        <m:r>
                                          <a:rPr kumimoji="0" lang="ko-KR" alt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836967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ko-KR" alt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kumimoji="0" lang="ko-KR" altLang="en-US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eqArr>
                                  </m:e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　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ko-KR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ko-KR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3CBBFD-F8DF-0A8A-7D89-FE5EFE68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91" y="1564335"/>
                <a:ext cx="4281685" cy="1201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C38341-DE12-A21E-A74A-00BF690DC30A}"/>
                  </a:ext>
                </a:extLst>
              </p:cNvPr>
              <p:cNvSpPr txBox="1"/>
              <p:nvPr/>
            </p:nvSpPr>
            <p:spPr>
              <a:xfrm>
                <a:off x="1060857" y="5618912"/>
                <a:ext cx="20188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h2=l3=200,</a:t>
                </a:r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kumimoji="0" lang="ko-KR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kumimoji="0" lang="ko-KR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ko-KR" dirty="0"/>
                  <a:t>=8.53º</a:t>
                </a:r>
                <a:r>
                  <a:rPr lang="ko-KR" altLang="en-US" dirty="0"/>
                  <a:t>일 때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C38341-DE12-A21E-A74A-00BF690D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57" y="5618912"/>
                <a:ext cx="2018822" cy="646331"/>
              </a:xfrm>
              <a:prstGeom prst="rect">
                <a:avLst/>
              </a:prstGeom>
              <a:blipFill>
                <a:blip r:embed="rId5"/>
                <a:stretch>
                  <a:fillRect l="-2417" t="-5660" r="-211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CB46C39-43CA-5790-41F7-A7DCCC825A27}"/>
              </a:ext>
            </a:extLst>
          </p:cNvPr>
          <p:cNvSpPr txBox="1"/>
          <p:nvPr/>
        </p:nvSpPr>
        <p:spPr>
          <a:xfrm>
            <a:off x="4945567" y="3456416"/>
            <a:ext cx="6982465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실제 </a:t>
            </a:r>
            <a:r>
              <a:rPr lang="en-US" altLang="ko-KR" sz="2400" dirty="0" err="1"/>
              <a:t>MatLab</a:t>
            </a:r>
            <a:r>
              <a:rPr lang="en-US" altLang="ko-KR" sz="2400" dirty="0"/>
              <a:t> </a:t>
            </a:r>
            <a:r>
              <a:rPr lang="ko-KR" altLang="en-US" sz="2400" dirty="0"/>
              <a:t>이용해 </a:t>
            </a:r>
            <a:r>
              <a:rPr lang="ko-KR" altLang="en-US" sz="2400" dirty="0" err="1"/>
              <a:t>도식화해보니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단일최적값</a:t>
            </a:r>
            <a:r>
              <a:rPr lang="ko-KR" altLang="en-US" sz="2400" dirty="0"/>
              <a:t> 도출보단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0</a:t>
            </a:r>
            <a:r>
              <a:rPr lang="ko-KR" altLang="en-US" sz="2400" dirty="0"/>
              <a:t>이나 안전마진 미만으로 나오는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부적합구간 도출에 알맞다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D8C1BF92-C404-CB2A-03B4-586BA3F59909}"/>
              </a:ext>
            </a:extLst>
          </p:cNvPr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공학적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C821DEF-0A82-4A5D-8D85-1C5D68A39623}"/>
              </a:ext>
            </a:extLst>
          </p:cNvPr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8138E8-C865-088A-A118-458A58A12681}"/>
                </a:ext>
              </a:extLst>
            </p:cNvPr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5" name="Picture 2" descr="서울과학기술대학교 - 대학소개 - 대학상징 - 로고 및 UI - 심볼마크">
              <a:extLst>
                <a:ext uri="{FF2B5EF4-FFF2-40B4-BE49-F238E27FC236}">
                  <a16:creationId xmlns:a16="http://schemas.microsoft.com/office/drawing/2014/main" id="{4F7ECA5B-5F37-6921-322A-A2686FFA43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61D085-150F-DC8A-E777-506E6258148C}"/>
                </a:ext>
              </a:extLst>
            </p:cNvPr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1B9E891-92D8-4C62-33FE-74F593B451D1}"/>
              </a:ext>
            </a:extLst>
          </p:cNvPr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83E47E6-2DCB-BD11-57DF-9902F09B5F97}"/>
              </a:ext>
            </a:extLst>
          </p:cNvPr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5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11FB3-480F-ABC1-8D37-D7EA14FB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과년도 </a:t>
            </a:r>
            <a:r>
              <a:rPr lang="en-US" altLang="ko-KR" sz="2400" dirty="0"/>
              <a:t>Stabilizer </a:t>
            </a:r>
            <a:r>
              <a:rPr lang="ko-KR" altLang="en-US" sz="2400" dirty="0" err="1"/>
              <a:t>미채택</a:t>
            </a:r>
            <a:r>
              <a:rPr lang="ko-KR" altLang="en-US" sz="2400" dirty="0"/>
              <a:t> 이유</a:t>
            </a:r>
            <a:r>
              <a:rPr lang="en-US" altLang="ko-KR" sz="2400" dirty="0"/>
              <a:t>: </a:t>
            </a:r>
            <a:r>
              <a:rPr lang="ko-KR" altLang="en-US" sz="2400" dirty="0"/>
              <a:t>복잡성 과다</a:t>
            </a:r>
            <a:r>
              <a:rPr lang="en-US" altLang="ko-KR" sz="2400" dirty="0"/>
              <a:t>, </a:t>
            </a:r>
            <a:r>
              <a:rPr lang="ko-KR" altLang="en-US" sz="2400" dirty="0"/>
              <a:t>부피 과다</a:t>
            </a:r>
            <a:endParaRPr lang="en-US" altLang="ko-KR" sz="2400" dirty="0"/>
          </a:p>
          <a:p>
            <a:r>
              <a:rPr lang="ko-KR" altLang="en-US" sz="2400" dirty="0"/>
              <a:t>대체 방법</a:t>
            </a:r>
            <a:r>
              <a:rPr lang="en-US" altLang="ko-KR" sz="2400" dirty="0"/>
              <a:t>: Cargo </a:t>
            </a:r>
            <a:r>
              <a:rPr lang="ko-KR" altLang="en-US" sz="2400" dirty="0"/>
              <a:t>자체를 </a:t>
            </a:r>
            <a:r>
              <a:rPr lang="en-US" altLang="ko-KR" sz="2400" dirty="0"/>
              <a:t>1</a:t>
            </a:r>
            <a:r>
              <a:rPr lang="ko-KR" altLang="en-US" sz="2400" dirty="0"/>
              <a:t>축 제어 </a:t>
            </a:r>
            <a:r>
              <a:rPr lang="en-US" altLang="ko-KR" sz="2400" dirty="0"/>
              <a:t>Swing Stabilizer</a:t>
            </a:r>
            <a:r>
              <a:rPr lang="ko-KR" altLang="en-US" sz="2400" dirty="0"/>
              <a:t>로 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문제</a:t>
            </a:r>
            <a:r>
              <a:rPr lang="en-US" altLang="ko-KR" sz="2400" dirty="0"/>
              <a:t>: </a:t>
            </a:r>
            <a:r>
              <a:rPr lang="ko-KR" altLang="en-US" sz="2400" dirty="0"/>
              <a:t>각도제어시 </a:t>
            </a:r>
            <a:r>
              <a:rPr lang="en-US" altLang="ko-KR" sz="2400" dirty="0"/>
              <a:t>PID </a:t>
            </a:r>
            <a:r>
              <a:rPr lang="ko-KR" altLang="en-US" sz="2400" dirty="0"/>
              <a:t>계수를 결정해야 함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접근법</a:t>
            </a:r>
            <a:r>
              <a:rPr lang="en-US" altLang="ko-KR" sz="2400" dirty="0"/>
              <a:t>: </a:t>
            </a:r>
            <a:r>
              <a:rPr lang="ko-KR" altLang="en-US" sz="2400" dirty="0"/>
              <a:t>계수를 대입해가며 안정에 걸리는 반응시간을 측정</a:t>
            </a:r>
            <a:br>
              <a:rPr lang="en-US" altLang="ko-KR" sz="2400" dirty="0"/>
            </a:br>
            <a:r>
              <a:rPr lang="ko-KR" altLang="en-US" sz="2400" dirty="0"/>
              <a:t>          </a:t>
            </a:r>
            <a:r>
              <a:rPr lang="en-US" altLang="ko-KR" sz="2400" dirty="0" err="1"/>
              <a:t>Kp</a:t>
            </a:r>
            <a:r>
              <a:rPr lang="en-US" altLang="ko-KR" sz="2400" dirty="0"/>
              <a:t>, Ki, </a:t>
            </a:r>
            <a:r>
              <a:rPr lang="en-US" altLang="ko-KR" sz="2400" dirty="0" err="1"/>
              <a:t>Kd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삼원배치법으로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분산분석하여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최적값</a:t>
            </a:r>
            <a:r>
              <a:rPr lang="ko-KR" altLang="en-US" sz="2400" dirty="0"/>
              <a:t> 도출</a:t>
            </a:r>
            <a:endParaRPr lang="en-US" altLang="ko-KR" sz="2400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7FC2C6D4-0FE3-1DF3-248D-C2AD2E477772}"/>
              </a:ext>
            </a:extLst>
          </p:cNvPr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공학적 문제 </a:t>
            </a:r>
            <a:r>
              <a:rPr lang="en-US" altLang="ko-KR" dirty="0"/>
              <a:t>C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C06A9F-E269-7A4A-7A0A-49ED24F9E6EF}"/>
              </a:ext>
            </a:extLst>
          </p:cNvPr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DD3E6C-48FD-4E21-9539-006658E156CF}"/>
                </a:ext>
              </a:extLst>
            </p:cNvPr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" name="Picture 2" descr="서울과학기술대학교 - 대학소개 - 대학상징 - 로고 및 UI - 심볼마크">
              <a:extLst>
                <a:ext uri="{FF2B5EF4-FFF2-40B4-BE49-F238E27FC236}">
                  <a16:creationId xmlns:a16="http://schemas.microsoft.com/office/drawing/2014/main" id="{B5E0DCBE-B607-6030-7013-382133FA8D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8C0CDB-FC9F-028D-B705-69888AB9BA92}"/>
                </a:ext>
              </a:extLst>
            </p:cNvPr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3B577C-8F5C-5090-BBA8-63ADE5AD9782}"/>
              </a:ext>
            </a:extLst>
          </p:cNvPr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463AE9-A000-0E17-702A-D79FE73EAA8E}"/>
              </a:ext>
            </a:extLst>
          </p:cNvPr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2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E2664A0-D5C5-91D3-F683-692B6117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공학적 문제와 별개로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조향</a:t>
            </a:r>
            <a:r>
              <a:rPr lang="ko-KR" altLang="en-US" sz="2400" dirty="0"/>
              <a:t> 및 등판 가능 여부 등 기초적인 </a:t>
            </a:r>
            <a:r>
              <a:rPr lang="en-US" altLang="ko-KR" sz="2400" dirty="0"/>
              <a:t>AMR </a:t>
            </a:r>
            <a:r>
              <a:rPr lang="ko-KR" altLang="en-US" sz="2400" dirty="0"/>
              <a:t>스펙의 실현가능성 문제를 </a:t>
            </a:r>
            <a:r>
              <a:rPr lang="en-US" altLang="ko-KR" sz="2400" dirty="0"/>
              <a:t>1</a:t>
            </a:r>
            <a:r>
              <a:rPr lang="ko-KR" altLang="en-US" sz="2400" dirty="0"/>
              <a:t>차 디펜스에서 </a:t>
            </a:r>
            <a:r>
              <a:rPr lang="ko-KR" altLang="en-US" sz="2400" dirty="0" err="1"/>
              <a:t>질의받음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이에 대한 </a:t>
            </a:r>
            <a:r>
              <a:rPr lang="en-US" altLang="ko-KR" sz="2400" dirty="0"/>
              <a:t>Feasibility </a:t>
            </a:r>
            <a:r>
              <a:rPr lang="ko-KR" altLang="en-US" sz="2400" dirty="0"/>
              <a:t>검토 방법으로서 </a:t>
            </a:r>
            <a:r>
              <a:rPr lang="en-US" altLang="ko-KR" sz="2400" dirty="0"/>
              <a:t>Rocker-Bogie</a:t>
            </a:r>
            <a:r>
              <a:rPr lang="ko-KR" altLang="en-US" sz="2400" dirty="0"/>
              <a:t>를 생략한 평지용 </a:t>
            </a:r>
            <a:r>
              <a:rPr lang="en-US" altLang="ko-KR" sz="2400" dirty="0"/>
              <a:t>AMR</a:t>
            </a:r>
            <a:r>
              <a:rPr lang="ko-KR" altLang="en-US" sz="2400" dirty="0"/>
              <a:t> 테스트모델을 제작할 것을 제안함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테스트 모델은 조립식으로 구성하여 다양한 조건을 부여 가능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실제품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제작시</a:t>
            </a:r>
            <a:r>
              <a:rPr lang="ko-KR" altLang="en-US" sz="2400" dirty="0"/>
              <a:t> 분해하여 테스트모델 부품 및 회로 그대로 탑재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904C8C06-1413-D9D6-4A96-9492D40D361E}"/>
              </a:ext>
            </a:extLst>
          </p:cNvPr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테스트 모델 제안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B82D08-B3AC-DD3A-3918-C0C74EE08BBE}"/>
              </a:ext>
            </a:extLst>
          </p:cNvPr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7F52BD-636C-223F-D5E7-C714AC04E5D2}"/>
                </a:ext>
              </a:extLst>
            </p:cNvPr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Picture 2" descr="서울과학기술대학교 - 대학소개 - 대학상징 - 로고 및 UI - 심볼마크">
              <a:extLst>
                <a:ext uri="{FF2B5EF4-FFF2-40B4-BE49-F238E27FC236}">
                  <a16:creationId xmlns:a16="http://schemas.microsoft.com/office/drawing/2014/main" id="{4C1FD796-5E37-EA81-D662-A6C952849D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5D93A2-3BB1-67D3-0096-21000094D91F}"/>
                </a:ext>
              </a:extLst>
            </p:cNvPr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C956D7F-7E54-EDA3-B564-D08600FC608B}"/>
              </a:ext>
            </a:extLst>
          </p:cNvPr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29DCE0-8608-AFFB-FDFA-A0BC1891D34F}"/>
              </a:ext>
            </a:extLst>
          </p:cNvPr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6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도표이(가) 표시된 사진&#10;&#10;자동 생성된 설명">
            <a:extLst>
              <a:ext uri="{FF2B5EF4-FFF2-40B4-BE49-F238E27FC236}">
                <a16:creationId xmlns:a16="http://schemas.microsoft.com/office/drawing/2014/main" id="{6A67C7CC-0F1D-D419-00DD-713FFE85DF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68" y="1825625"/>
            <a:ext cx="4590263" cy="435133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D2185-B513-CCD8-ADAF-FFF64B2A5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267131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전방 모터</a:t>
            </a:r>
            <a:r>
              <a:rPr lang="en-US" altLang="ko-KR" sz="2400" dirty="0"/>
              <a:t>, </a:t>
            </a:r>
            <a:r>
              <a:rPr lang="ko-KR" altLang="en-US" sz="2400" dirty="0"/>
              <a:t>후방 모터로 나누어 모터 드라이버에 연결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 </a:t>
            </a:r>
            <a:r>
              <a:rPr lang="ko-KR" altLang="en-US" sz="2400" dirty="0" err="1"/>
              <a:t>상동한</a:t>
            </a:r>
            <a:r>
              <a:rPr lang="ko-KR" altLang="en-US" sz="2400" dirty="0"/>
              <a:t> 모터드라이버 시스템 </a:t>
            </a:r>
            <a:r>
              <a:rPr lang="en-US" altLang="ko-KR" sz="2400" dirty="0"/>
              <a:t>2</a:t>
            </a:r>
            <a:r>
              <a:rPr lang="ko-KR" altLang="en-US" sz="2400" dirty="0"/>
              <a:t>세트를 동일하게 제어하도록 구성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보기륜은</a:t>
            </a:r>
            <a:r>
              <a:rPr lang="ko-KR" altLang="en-US" sz="2400" dirty="0"/>
              <a:t> 임시 조립요소 사용</a:t>
            </a:r>
            <a:r>
              <a:rPr lang="en-US" altLang="ko-KR" sz="2400" dirty="0"/>
              <a:t>, </a:t>
            </a:r>
            <a:r>
              <a:rPr lang="ko-KR" altLang="en-US" sz="2400" dirty="0"/>
              <a:t>실험조건 따라 변동 조립 가능</a:t>
            </a: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0107CF55-0F41-A4FC-6CC8-AA71552E1554}"/>
              </a:ext>
            </a:extLst>
          </p:cNvPr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테스트 모델 회로 구상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B89FA5-4FCC-1823-CFF1-422ABCE6A19A}"/>
              </a:ext>
            </a:extLst>
          </p:cNvPr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CCAB90-F331-4263-DD28-1B4C629C1685}"/>
                </a:ext>
              </a:extLst>
            </p:cNvPr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0" name="Picture 2" descr="서울과학기술대학교 - 대학소개 - 대학상징 - 로고 및 UI - 심볼마크">
              <a:extLst>
                <a:ext uri="{FF2B5EF4-FFF2-40B4-BE49-F238E27FC236}">
                  <a16:creationId xmlns:a16="http://schemas.microsoft.com/office/drawing/2014/main" id="{ACF3C585-5FC1-52AD-5080-5941A6D65E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789A1A-FC0F-B34F-2351-F79BBFDB55F0}"/>
                </a:ext>
              </a:extLst>
            </p:cNvPr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2EF1A4-3D1D-F033-1B72-A7EB24824865}"/>
              </a:ext>
            </a:extLst>
          </p:cNvPr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566F31-4FF7-D308-658B-346EFFAE2DBA}"/>
              </a:ext>
            </a:extLst>
          </p:cNvPr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5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벽, 실내, 아이템, 싱크대이(가) 표시된 사진&#10;&#10;자동 생성된 설명">
            <a:extLst>
              <a:ext uri="{FF2B5EF4-FFF2-40B4-BE49-F238E27FC236}">
                <a16:creationId xmlns:a16="http://schemas.microsoft.com/office/drawing/2014/main" id="{872154DB-8A46-FBD3-6E19-617997D1E6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6720" r="12424" b="34954"/>
          <a:stretch/>
        </p:blipFill>
        <p:spPr>
          <a:xfrm>
            <a:off x="838200" y="2155371"/>
            <a:ext cx="3844349" cy="3694922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68335A7-E1B7-1869-2AEF-A3EEF0AD69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600×500 </a:t>
            </a:r>
            <a:r>
              <a:rPr lang="ko-KR" altLang="en-US" sz="2400" dirty="0"/>
              <a:t>규격 테스트 모델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</a:t>
            </a:r>
            <a:r>
              <a:rPr lang="ko-KR" altLang="en-US" sz="2400" dirty="0" err="1"/>
              <a:t>륜주행</a:t>
            </a:r>
            <a:r>
              <a:rPr lang="ko-KR" altLang="en-US" sz="2400" dirty="0"/>
              <a:t> </a:t>
            </a:r>
            <a:r>
              <a:rPr lang="en-US" altLang="ko-KR" sz="2400" dirty="0"/>
              <a:t>6</a:t>
            </a:r>
            <a:r>
              <a:rPr lang="ko-KR" altLang="en-US" sz="2400" dirty="0" err="1"/>
              <a:t>륜차량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주행모터</a:t>
            </a:r>
            <a:r>
              <a:rPr lang="en-US" altLang="ko-KR" sz="2400" dirty="0"/>
              <a:t>×4, </a:t>
            </a:r>
            <a:r>
              <a:rPr lang="ko-KR" altLang="en-US" sz="2400" dirty="0"/>
              <a:t>모터드라이버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배터리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아두이노</a:t>
            </a:r>
            <a:r>
              <a:rPr lang="en-US" altLang="ko-KR" sz="2400" dirty="0"/>
              <a:t>, NUC </a:t>
            </a:r>
            <a:r>
              <a:rPr lang="ko-KR" altLang="en-US" sz="2400" dirty="0"/>
              <a:t>등</a:t>
            </a:r>
            <a:br>
              <a:rPr lang="en-US" altLang="ko-KR" sz="2400" dirty="0"/>
            </a:br>
            <a:r>
              <a:rPr lang="ko-KR" altLang="en-US" sz="2400" dirty="0"/>
              <a:t>주행용 요소 모두 탑재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벨크로</a:t>
            </a:r>
            <a:r>
              <a:rPr lang="ko-KR" altLang="en-US" sz="2400" dirty="0"/>
              <a:t> 테이프로 조립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C76B71E1-9A4C-2DFB-5030-402D7142AC4F}"/>
              </a:ext>
            </a:extLst>
          </p:cNvPr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테스트 모델 준비 상황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0D0D15-AF96-34AA-1CB9-582D165A4C72}"/>
              </a:ext>
            </a:extLst>
          </p:cNvPr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F3A376-AC7F-B326-A344-4AB22C5AEFBE}"/>
                </a:ext>
              </a:extLst>
            </p:cNvPr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Picture 2" descr="서울과학기술대학교 - 대학소개 - 대학상징 - 로고 및 UI - 심볼마크">
              <a:extLst>
                <a:ext uri="{FF2B5EF4-FFF2-40B4-BE49-F238E27FC236}">
                  <a16:creationId xmlns:a16="http://schemas.microsoft.com/office/drawing/2014/main" id="{7C9E3328-6161-A3F5-D323-E931C3D650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49CC5-FB29-7949-8BF0-AB1ADBFCE530}"/>
                </a:ext>
              </a:extLst>
            </p:cNvPr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AFC9B2-D21F-8CC9-000D-3E4C61CF7308}"/>
              </a:ext>
            </a:extLst>
          </p:cNvPr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20ECBA4-0258-0FC5-6E03-2295F8BC200B}"/>
              </a:ext>
            </a:extLst>
          </p:cNvPr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/>
              <a:t>솔리드웍스를</a:t>
            </a:r>
            <a:r>
              <a:rPr lang="ko-KR" altLang="en-US" dirty="0"/>
              <a:t> 이용하여 전체적인 설계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5" name="직사각형 14"/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Picture 2" descr="서울과학기술대학교 - 대학소개 - 대학상징 - 로고 및 UI - 심볼마크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978C013-F6ED-4E49-8111-7B8ED519C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747" y="1877835"/>
            <a:ext cx="5232506" cy="4048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/>
              <a:t>솔리드웍스를</a:t>
            </a:r>
            <a:r>
              <a:rPr lang="ko-KR" altLang="en-US" dirty="0"/>
              <a:t> 이용하여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전체적인 설계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5" name="직사각형 14"/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Picture 2" descr="서울과학기술대학교 - 대학소개 - 대학상징 - 로고 및 UI - 심볼마크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10B698C-7250-4160-8782-B7B6C93A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476" y="1689756"/>
            <a:ext cx="3899712" cy="3478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22AAB6-069D-481D-A7E2-CD1298476782}"/>
              </a:ext>
            </a:extLst>
          </p:cNvPr>
          <p:cNvSpPr txBox="1"/>
          <p:nvPr/>
        </p:nvSpPr>
        <p:spPr>
          <a:xfrm>
            <a:off x="1262395" y="5762850"/>
            <a:ext cx="422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Cargo</a:t>
            </a:r>
            <a:r>
              <a:rPr lang="ko-KR" altLang="en-US" dirty="0"/>
              <a:t>에 컵 홀더 판이 끼워지는 식으로</a:t>
            </a:r>
            <a:endParaRPr lang="en-US" altLang="ko-KR" dirty="0"/>
          </a:p>
          <a:p>
            <a:r>
              <a:rPr lang="ko-KR" altLang="en-US" dirty="0"/>
              <a:t>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CE4EC-EF07-4682-9489-2374713B3395}"/>
              </a:ext>
            </a:extLst>
          </p:cNvPr>
          <p:cNvSpPr txBox="1"/>
          <p:nvPr/>
        </p:nvSpPr>
        <p:spPr>
          <a:xfrm>
            <a:off x="6096000" y="5762849"/>
            <a:ext cx="557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Rocker</a:t>
            </a:r>
            <a:r>
              <a:rPr lang="ko-KR" altLang="en-US" dirty="0"/>
              <a:t>와 </a:t>
            </a:r>
            <a:r>
              <a:rPr lang="en-US" altLang="ko-KR" dirty="0"/>
              <a:t>Bogie </a:t>
            </a:r>
            <a:r>
              <a:rPr lang="ko-KR" altLang="en-US" dirty="0"/>
              <a:t>사이</a:t>
            </a:r>
            <a:r>
              <a:rPr lang="en-US" altLang="ko-KR" dirty="0"/>
              <a:t>,Rocker</a:t>
            </a:r>
            <a:r>
              <a:rPr lang="ko-KR" altLang="en-US" dirty="0"/>
              <a:t>와 </a:t>
            </a:r>
            <a:r>
              <a:rPr lang="en-US" altLang="ko-KR" dirty="0"/>
              <a:t>Cargo</a:t>
            </a:r>
            <a:r>
              <a:rPr lang="ko-KR" altLang="en-US" dirty="0"/>
              <a:t> 사이에 베어링 추가 및 </a:t>
            </a:r>
            <a:r>
              <a:rPr lang="ko-KR" altLang="en-US" dirty="0" err="1"/>
              <a:t>풀리와</a:t>
            </a:r>
            <a:r>
              <a:rPr lang="ko-KR" altLang="en-US" dirty="0"/>
              <a:t> 벨트를 이용한 </a:t>
            </a:r>
            <a:r>
              <a:rPr lang="ko-KR" altLang="en-US" dirty="0" err="1"/>
              <a:t>카고</a:t>
            </a:r>
            <a:r>
              <a:rPr lang="ko-KR" altLang="en-US" dirty="0"/>
              <a:t> 평형 제어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136D911-DCF5-4336-81AD-9A65AC35B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98" y="1689756"/>
            <a:ext cx="3899712" cy="34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/>
        </p:nvSpPr>
        <p:spPr>
          <a:xfrm>
            <a:off x="426721" y="274710"/>
            <a:ext cx="4016326" cy="544946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테스터모델 </a:t>
            </a:r>
            <a:r>
              <a:rPr lang="ko-KR" altLang="en-US" dirty="0" err="1"/>
              <a:t>카고설계</a:t>
            </a:r>
            <a:endParaRPr lang="en-US" altLang="ko-KR" dirty="0"/>
          </a:p>
          <a:p>
            <a:pPr algn="ctr">
              <a:defRPr/>
            </a:pPr>
            <a:r>
              <a:rPr lang="en-US" altLang="ko-KR" dirty="0"/>
              <a:t>(</a:t>
            </a:r>
            <a:r>
              <a:rPr lang="ko-KR" altLang="en-US" dirty="0" err="1"/>
              <a:t>조향</a:t>
            </a:r>
            <a:r>
              <a:rPr lang="ko-KR" altLang="en-US" dirty="0"/>
              <a:t> 문제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448801" y="95689"/>
            <a:ext cx="2927971" cy="574832"/>
            <a:chOff x="914401" y="3195785"/>
            <a:chExt cx="2927971" cy="574832"/>
          </a:xfrm>
        </p:grpSpPr>
        <p:sp>
          <p:nvSpPr>
            <p:cNvPr id="15" name="직사각형 14"/>
            <p:cNvSpPr/>
            <p:nvPr/>
          </p:nvSpPr>
          <p:spPr>
            <a:xfrm>
              <a:off x="914401" y="3195785"/>
              <a:ext cx="2650836" cy="55879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Picture 2" descr="서울과학기술대학교 - 대학소개 - 대학상징 - 로고 및 UI - 심볼마크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04371" y="3263177"/>
              <a:ext cx="529457" cy="507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644118" y="3336680"/>
              <a:ext cx="219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기계시스템디자인공학과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073236" y="809705"/>
            <a:ext cx="81187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0" y="193036"/>
            <a:ext cx="3922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85B668AF-FB4D-4874-9546-F4B3DB799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83" y="2751307"/>
            <a:ext cx="6058564" cy="3325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85B487-951F-48DE-A431-22320EA21B56}"/>
              </a:ext>
            </a:extLst>
          </p:cNvPr>
          <p:cNvSpPr txBox="1"/>
          <p:nvPr/>
        </p:nvSpPr>
        <p:spPr>
          <a:xfrm>
            <a:off x="2762693" y="6199974"/>
            <a:ext cx="666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 CAD</a:t>
            </a:r>
            <a:r>
              <a:rPr lang="ko-KR" altLang="en-US" dirty="0"/>
              <a:t>를 사용하여 </a:t>
            </a:r>
            <a:r>
              <a:rPr lang="ko-KR" altLang="en-US" dirty="0" err="1"/>
              <a:t>카고</a:t>
            </a:r>
            <a:r>
              <a:rPr lang="ko-KR" altLang="en-US" dirty="0"/>
              <a:t> 모양 설계 완료 및 주문제작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6D74B639-5B0F-4485-A70F-DBB368D9BD2D}"/>
              </a:ext>
            </a:extLst>
          </p:cNvPr>
          <p:cNvSpPr/>
          <p:nvPr/>
        </p:nvSpPr>
        <p:spPr>
          <a:xfrm>
            <a:off x="788719" y="1571028"/>
            <a:ext cx="10614562" cy="796081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바퀴모터를 </a:t>
            </a:r>
            <a:r>
              <a:rPr lang="en-US" altLang="ko-KR" dirty="0"/>
              <a:t>4</a:t>
            </a:r>
            <a:r>
              <a:rPr lang="ko-KR" altLang="en-US" dirty="0"/>
              <a:t>개만 사용함에 따라 맨 앞 바퀴와 맨 뒤 바퀴에 모터를 사용할 시 모터 간의 거리가 멀어져 </a:t>
            </a:r>
            <a:r>
              <a:rPr lang="ko-KR" altLang="en-US" dirty="0" err="1"/>
              <a:t>조향에</a:t>
            </a:r>
            <a:r>
              <a:rPr lang="ko-KR" altLang="en-US" dirty="0"/>
              <a:t> 문제가 생길 수 있다고 판단</a:t>
            </a:r>
            <a:r>
              <a:rPr lang="en-US" altLang="ko-KR" dirty="0"/>
              <a:t>,</a:t>
            </a:r>
            <a:r>
              <a:rPr lang="ko-KR" altLang="en-US" dirty="0"/>
              <a:t> 테스터모델을 이용하여 문제가 있는지 확인 해보기로 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6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822</Words>
  <Application>Microsoft Office PowerPoint</Application>
  <PresentationFormat>와이드스크린</PresentationFormat>
  <Paragraphs>152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성민</dc:creator>
  <cp:lastModifiedBy>송 종헌</cp:lastModifiedBy>
  <cp:revision>18</cp:revision>
  <dcterms:created xsi:type="dcterms:W3CDTF">2022-10-29T01:12:32Z</dcterms:created>
  <dcterms:modified xsi:type="dcterms:W3CDTF">2023-04-07T02:35:05Z</dcterms:modified>
  <cp:version/>
</cp:coreProperties>
</file>