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howGuides="1">
      <p:cViewPr>
        <p:scale>
          <a:sx n="76" d="100"/>
          <a:sy n="76" d="100"/>
        </p:scale>
        <p:origin x="296" y="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FDFE82-3B8F-4BF8-94A9-3F7E536C5C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1976E80-CE94-4E9A-A439-466D745D05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00B0E6-A585-46C1-A493-CE0D0882B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830F1-9BDE-413F-9666-ABC7A57EF252}" type="datetimeFigureOut">
              <a:rPr lang="ko-KR" altLang="en-US" smtClean="0"/>
              <a:t>2021-07-27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F741E7-4141-4E95-9CB5-4B190F1DA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262529-6BFA-480E-9ADC-1DC0D8A48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5FF1F-1A5C-416E-B629-E39CEDE9AE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7931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A8F538-BF60-482D-A7D9-20456EA43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EB1F17D-44AF-4D75-B3DD-FA2CFDC547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A0855A-71E0-4827-AF69-CB48E1FFD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830F1-9BDE-413F-9666-ABC7A57EF252}" type="datetimeFigureOut">
              <a:rPr lang="ko-KR" altLang="en-US" smtClean="0"/>
              <a:t>2021-07-27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CC26AC-E4B7-4DB4-A6DF-9D623E9B7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4709BF-18B2-432A-94AF-6B60275F8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5FF1F-1A5C-416E-B629-E39CEDE9AE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2393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F6EDE8E-6B41-4B17-B0E4-EB71A4458D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6930881-04A8-4F7E-934B-3CA675E17A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7BE93A-CA91-4238-AA17-2F95B62B6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830F1-9BDE-413F-9666-ABC7A57EF252}" type="datetimeFigureOut">
              <a:rPr lang="ko-KR" altLang="en-US" smtClean="0"/>
              <a:t>2021-07-27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571EBD-9CC9-4C3B-927B-021310678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F9143E-D176-449B-A220-5E32CD13C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5FF1F-1A5C-416E-B629-E39CEDE9AE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9909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F76880-F007-4C93-9124-3F0A8E698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41A938-3700-4B74-844A-DC73B3AF66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C40250-981A-4767-9010-F15EC0AE0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830F1-9BDE-413F-9666-ABC7A57EF252}" type="datetimeFigureOut">
              <a:rPr lang="ko-KR" altLang="en-US" smtClean="0"/>
              <a:t>2021-07-27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1B55C5-5C82-4FA8-89E4-45164198B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3FAFA8-6160-4789-949A-F6463F602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5FF1F-1A5C-416E-B629-E39CEDE9AE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641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E25593-703D-44C8-8982-4B02C5E53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0BA6385-6098-4753-88B8-DBC1D868DC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CD1C89-5DDB-42A0-8B53-FEDBFB7F6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830F1-9BDE-413F-9666-ABC7A57EF252}" type="datetimeFigureOut">
              <a:rPr lang="ko-KR" altLang="en-US" smtClean="0"/>
              <a:t>2021-07-27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B86282-DC0E-4BF3-9182-2E901B9D2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DEFC52-4377-438C-A131-6299C297C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5FF1F-1A5C-416E-B629-E39CEDE9AE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4682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1C433B-BA35-42CE-AF11-F3A5F7E4F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4857D3-430F-47B1-818D-F405808600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C0CB8C2-7509-47FA-A979-A0ECC91375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898FBE1-E55A-4AE4-BA2F-6B2020C74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830F1-9BDE-413F-9666-ABC7A57EF252}" type="datetimeFigureOut">
              <a:rPr lang="ko-KR" altLang="en-US" smtClean="0"/>
              <a:t>2021-07-27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8850789-B7C8-4476-82F4-FA280FFBE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488431-757D-4FE1-80D5-2C0545F31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5FF1F-1A5C-416E-B629-E39CEDE9AE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0825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5B8FAE-9F11-4138-8F2F-E21A04611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2DF7276-3A06-41A4-A3F9-9388823EBB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9AF04DD-439D-4CFE-9492-0464DA4634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226B320-43EE-4999-9904-A299FE9B95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67CB633-FE23-40BC-8345-4F7E8FB4D4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2F8A22-7EAF-4DE6-9AF2-7556492EB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830F1-9BDE-413F-9666-ABC7A57EF252}" type="datetimeFigureOut">
              <a:rPr lang="ko-KR" altLang="en-US" smtClean="0"/>
              <a:t>2021-07-27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451C319-B31A-4894-B6DE-FCF0F42C5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266BDD4-873F-461D-8D65-6C6BD39ED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5FF1F-1A5C-416E-B629-E39CEDE9AE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8237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1471A5-61B1-4358-B4C6-23E70AA0E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4865920-E9A4-4E10-B5BD-244E7DE25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830F1-9BDE-413F-9666-ABC7A57EF252}" type="datetimeFigureOut">
              <a:rPr lang="ko-KR" altLang="en-US" smtClean="0"/>
              <a:t>2021-07-27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7DC26AD-6E5D-46AD-A575-D65E8BF29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4C02FED-E3F3-4D9A-B687-1DCE48BA1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5FF1F-1A5C-416E-B629-E39CEDE9AE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8178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7BBDA2C-9FCC-460E-8FC3-8FC937399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830F1-9BDE-413F-9666-ABC7A57EF252}" type="datetimeFigureOut">
              <a:rPr lang="ko-KR" altLang="en-US" smtClean="0"/>
              <a:t>2021-07-27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C8B997D-891F-43A9-9F36-B852E0EE1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B573B0D-850B-498E-9E0C-5D50CC33D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5FF1F-1A5C-416E-B629-E39CEDE9AE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911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8FD47C-86C7-4BE0-A7AB-6A875E90F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21C84D-71A4-46D4-900A-502BB13EDD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16A2826-A689-4C73-A29B-0B3988038C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CDE3EEB-DDE8-4AB9-B3A6-1A3AA4179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830F1-9BDE-413F-9666-ABC7A57EF252}" type="datetimeFigureOut">
              <a:rPr lang="ko-KR" altLang="en-US" smtClean="0"/>
              <a:t>2021-07-27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C836109-FE14-4F9D-ABC7-904BF4BD2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9784A4C-5518-46C9-B0FD-92807D299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5FF1F-1A5C-416E-B629-E39CEDE9AE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5322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6EBCC8-CD92-4FD1-8813-7340D5E95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56DAE79-42D6-4397-8EF5-A2FEEF117C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84E8613-918D-434E-A9AB-17E4BF95CE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313713D-3404-485D-ACC8-1FC39EB84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830F1-9BDE-413F-9666-ABC7A57EF252}" type="datetimeFigureOut">
              <a:rPr lang="ko-KR" altLang="en-US" smtClean="0"/>
              <a:t>2021-07-27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63DB3D7-FEC3-41E6-BFF9-01F1D87CD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04D5B5A-E447-4C27-9750-1F3CD6042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5FF1F-1A5C-416E-B629-E39CEDE9AE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0307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ED6C98F-E84A-45F0-AE70-284F27A2C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B8DC43-B2BF-49E4-97A1-E46117A187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8CC677-3055-4D55-95AF-E2E4BAC7B1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B830F1-9BDE-413F-9666-ABC7A57EF252}" type="datetimeFigureOut">
              <a:rPr lang="ko-KR" altLang="en-US" smtClean="0"/>
              <a:t>2021-07-27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AA9C87-9679-4E4B-9BD8-69DEBE4864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BC31EA-F4A4-4473-849B-EA5AE44C11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15FF1F-1A5C-416E-B629-E39CEDE9AE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0032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44C3A5E8-BAC1-4968-BDDE-7031A19677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6239630"/>
              </p:ext>
            </p:extLst>
          </p:nvPr>
        </p:nvGraphicFramePr>
        <p:xfrm>
          <a:off x="119336" y="188640"/>
          <a:ext cx="11737312" cy="6470138"/>
        </p:xfrm>
        <a:graphic>
          <a:graphicData uri="http://schemas.openxmlformats.org/drawingml/2006/table">
            <a:tbl>
              <a:tblPr/>
              <a:tblGrid>
                <a:gridCol w="733582">
                  <a:extLst>
                    <a:ext uri="{9D8B030D-6E8A-4147-A177-3AD203B41FA5}">
                      <a16:colId xmlns:a16="http://schemas.microsoft.com/office/drawing/2014/main" val="3032128358"/>
                    </a:ext>
                  </a:extLst>
                </a:gridCol>
                <a:gridCol w="733582">
                  <a:extLst>
                    <a:ext uri="{9D8B030D-6E8A-4147-A177-3AD203B41FA5}">
                      <a16:colId xmlns:a16="http://schemas.microsoft.com/office/drawing/2014/main" val="3353038903"/>
                    </a:ext>
                  </a:extLst>
                </a:gridCol>
                <a:gridCol w="733582">
                  <a:extLst>
                    <a:ext uri="{9D8B030D-6E8A-4147-A177-3AD203B41FA5}">
                      <a16:colId xmlns:a16="http://schemas.microsoft.com/office/drawing/2014/main" val="2029805026"/>
                    </a:ext>
                  </a:extLst>
                </a:gridCol>
                <a:gridCol w="733582">
                  <a:extLst>
                    <a:ext uri="{9D8B030D-6E8A-4147-A177-3AD203B41FA5}">
                      <a16:colId xmlns:a16="http://schemas.microsoft.com/office/drawing/2014/main" val="2726995085"/>
                    </a:ext>
                  </a:extLst>
                </a:gridCol>
                <a:gridCol w="733582">
                  <a:extLst>
                    <a:ext uri="{9D8B030D-6E8A-4147-A177-3AD203B41FA5}">
                      <a16:colId xmlns:a16="http://schemas.microsoft.com/office/drawing/2014/main" val="2069987039"/>
                    </a:ext>
                  </a:extLst>
                </a:gridCol>
                <a:gridCol w="733582">
                  <a:extLst>
                    <a:ext uri="{9D8B030D-6E8A-4147-A177-3AD203B41FA5}">
                      <a16:colId xmlns:a16="http://schemas.microsoft.com/office/drawing/2014/main" val="2753291345"/>
                    </a:ext>
                  </a:extLst>
                </a:gridCol>
                <a:gridCol w="733582">
                  <a:extLst>
                    <a:ext uri="{9D8B030D-6E8A-4147-A177-3AD203B41FA5}">
                      <a16:colId xmlns:a16="http://schemas.microsoft.com/office/drawing/2014/main" val="787721834"/>
                    </a:ext>
                  </a:extLst>
                </a:gridCol>
                <a:gridCol w="733582">
                  <a:extLst>
                    <a:ext uri="{9D8B030D-6E8A-4147-A177-3AD203B41FA5}">
                      <a16:colId xmlns:a16="http://schemas.microsoft.com/office/drawing/2014/main" val="122097467"/>
                    </a:ext>
                  </a:extLst>
                </a:gridCol>
                <a:gridCol w="733582">
                  <a:extLst>
                    <a:ext uri="{9D8B030D-6E8A-4147-A177-3AD203B41FA5}">
                      <a16:colId xmlns:a16="http://schemas.microsoft.com/office/drawing/2014/main" val="3088396107"/>
                    </a:ext>
                  </a:extLst>
                </a:gridCol>
                <a:gridCol w="733582">
                  <a:extLst>
                    <a:ext uri="{9D8B030D-6E8A-4147-A177-3AD203B41FA5}">
                      <a16:colId xmlns:a16="http://schemas.microsoft.com/office/drawing/2014/main" val="1166473787"/>
                    </a:ext>
                  </a:extLst>
                </a:gridCol>
                <a:gridCol w="733582">
                  <a:extLst>
                    <a:ext uri="{9D8B030D-6E8A-4147-A177-3AD203B41FA5}">
                      <a16:colId xmlns:a16="http://schemas.microsoft.com/office/drawing/2014/main" val="2500900959"/>
                    </a:ext>
                  </a:extLst>
                </a:gridCol>
                <a:gridCol w="733582">
                  <a:extLst>
                    <a:ext uri="{9D8B030D-6E8A-4147-A177-3AD203B41FA5}">
                      <a16:colId xmlns:a16="http://schemas.microsoft.com/office/drawing/2014/main" val="881014970"/>
                    </a:ext>
                  </a:extLst>
                </a:gridCol>
                <a:gridCol w="733582">
                  <a:extLst>
                    <a:ext uri="{9D8B030D-6E8A-4147-A177-3AD203B41FA5}">
                      <a16:colId xmlns:a16="http://schemas.microsoft.com/office/drawing/2014/main" val="4084518020"/>
                    </a:ext>
                  </a:extLst>
                </a:gridCol>
                <a:gridCol w="733582">
                  <a:extLst>
                    <a:ext uri="{9D8B030D-6E8A-4147-A177-3AD203B41FA5}">
                      <a16:colId xmlns:a16="http://schemas.microsoft.com/office/drawing/2014/main" val="2086356979"/>
                    </a:ext>
                  </a:extLst>
                </a:gridCol>
                <a:gridCol w="733582">
                  <a:extLst>
                    <a:ext uri="{9D8B030D-6E8A-4147-A177-3AD203B41FA5}">
                      <a16:colId xmlns:a16="http://schemas.microsoft.com/office/drawing/2014/main" val="1650401204"/>
                    </a:ext>
                  </a:extLst>
                </a:gridCol>
                <a:gridCol w="733582">
                  <a:extLst>
                    <a:ext uri="{9D8B030D-6E8A-4147-A177-3AD203B41FA5}">
                      <a16:colId xmlns:a16="http://schemas.microsoft.com/office/drawing/2014/main" val="2308509453"/>
                    </a:ext>
                  </a:extLst>
                </a:gridCol>
              </a:tblGrid>
              <a:tr h="29993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2005</a:t>
                      </a:r>
                    </a:p>
                  </a:txBody>
                  <a:tcPr marL="4732" marR="4732" marT="3155" marB="3155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2006</a:t>
                      </a:r>
                    </a:p>
                  </a:txBody>
                  <a:tcPr marL="4732" marR="4732" marT="3155" marB="3155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2007</a:t>
                      </a:r>
                    </a:p>
                  </a:txBody>
                  <a:tcPr marL="4732" marR="4732" marT="3155" marB="3155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2008</a:t>
                      </a:r>
                    </a:p>
                  </a:txBody>
                  <a:tcPr marL="4732" marR="4732" marT="3155" marB="3155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2009</a:t>
                      </a:r>
                    </a:p>
                  </a:txBody>
                  <a:tcPr marL="4732" marR="4732" marT="3155" marB="3155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2010</a:t>
                      </a:r>
                    </a:p>
                  </a:txBody>
                  <a:tcPr marL="4732" marR="4732" marT="3155" marB="3155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2011</a:t>
                      </a:r>
                    </a:p>
                  </a:txBody>
                  <a:tcPr marL="4732" marR="4732" marT="3155" marB="3155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2012</a:t>
                      </a:r>
                    </a:p>
                  </a:txBody>
                  <a:tcPr marL="4732" marR="4732" marT="3155" marB="3155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2013</a:t>
                      </a:r>
                    </a:p>
                  </a:txBody>
                  <a:tcPr marL="4732" marR="4732" marT="3155" marB="3155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2014</a:t>
                      </a:r>
                    </a:p>
                  </a:txBody>
                  <a:tcPr marL="4732" marR="4732" marT="3155" marB="3155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2015</a:t>
                      </a:r>
                    </a:p>
                  </a:txBody>
                  <a:tcPr marL="4732" marR="4732" marT="3155" marB="3155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2016</a:t>
                      </a:r>
                    </a:p>
                  </a:txBody>
                  <a:tcPr marL="4732" marR="4732" marT="3155" marB="3155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2017</a:t>
                      </a:r>
                    </a:p>
                  </a:txBody>
                  <a:tcPr marL="4732" marR="4732" marT="3155" marB="3155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2018</a:t>
                      </a:r>
                    </a:p>
                  </a:txBody>
                  <a:tcPr marL="4732" marR="4732" marT="3155" marB="3155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2019</a:t>
                      </a:r>
                    </a:p>
                  </a:txBody>
                  <a:tcPr marL="4732" marR="4732" marT="3155" marB="3155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2020</a:t>
                      </a:r>
                    </a:p>
                  </a:txBody>
                  <a:tcPr marL="4732" marR="4732" marT="3155" marB="3155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7115611"/>
                  </a:ext>
                </a:extLst>
              </a:tr>
              <a:tr h="202951"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2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동탄</a:t>
                      </a:r>
                    </a:p>
                  </a:txBody>
                  <a:tcPr marL="4732" marR="4732" marT="3155" marB="3155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2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경찰서</a:t>
                      </a:r>
                    </a:p>
                  </a:txBody>
                  <a:tcPr marL="4732" marR="4732" marT="3155" marB="3155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2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경찰서</a:t>
                      </a:r>
                    </a:p>
                  </a:txBody>
                  <a:tcPr marL="4732" marR="4732" marT="3155" marB="3155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2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위원회</a:t>
                      </a:r>
                    </a:p>
                  </a:txBody>
                  <a:tcPr marL="4732" marR="4732" marT="3155" marB="3155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2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위원회</a:t>
                      </a:r>
                    </a:p>
                  </a:txBody>
                  <a:tcPr marL="4732" marR="4732" marT="3155" marB="3155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2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유치원</a:t>
                      </a:r>
                    </a:p>
                  </a:txBody>
                  <a:tcPr marL="4732" marR="4732" marT="3155" marB="3155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2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통학거리</a:t>
                      </a:r>
                    </a:p>
                  </a:txBody>
                  <a:tcPr marL="4732" marR="4732" marT="3155" marB="3155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2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광교</a:t>
                      </a:r>
                    </a:p>
                  </a:txBody>
                  <a:tcPr marL="4732" marR="4732" marT="3155" marB="3155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2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행정청</a:t>
                      </a:r>
                    </a:p>
                  </a:txBody>
                  <a:tcPr marL="4732" marR="4732" marT="3155" marB="3155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2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국정원</a:t>
                      </a:r>
                    </a:p>
                  </a:txBody>
                  <a:tcPr marL="4732" marR="4732" marT="3155" marB="3155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2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대구</a:t>
                      </a:r>
                    </a:p>
                  </a:txBody>
                  <a:tcPr marL="4732" marR="4732" marT="3155" marB="3155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2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대구</a:t>
                      </a:r>
                    </a:p>
                  </a:txBody>
                  <a:tcPr marL="4732" marR="4732" marT="3155" marB="3155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2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광주</a:t>
                      </a:r>
                    </a:p>
                  </a:txBody>
                  <a:tcPr marL="4732" marR="4732" marT="3155" marB="3155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2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광주</a:t>
                      </a:r>
                    </a:p>
                  </a:txBody>
                  <a:tcPr marL="4732" marR="4732" marT="3155" marB="3155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2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휴대폰</a:t>
                      </a:r>
                    </a:p>
                  </a:txBody>
                  <a:tcPr marL="4732" marR="4732" marT="3155" marB="3155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2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수정구청</a:t>
                      </a:r>
                    </a:p>
                  </a:txBody>
                  <a:tcPr marL="4732" marR="4732" marT="3155" marB="3155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2931648"/>
                  </a:ext>
                </a:extLst>
              </a:tr>
              <a:tr h="202951"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2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경찰서</a:t>
                      </a:r>
                    </a:p>
                  </a:txBody>
                  <a:tcPr marL="4732" marR="4732" marT="3155" marB="3155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2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부산</a:t>
                      </a:r>
                    </a:p>
                  </a:txBody>
                  <a:tcPr marL="4732" marR="4732" marT="3155" marB="3155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2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피해자</a:t>
                      </a:r>
                    </a:p>
                  </a:txBody>
                  <a:tcPr marL="4732" marR="4732" marT="3155" marB="3155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2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면사무소</a:t>
                      </a:r>
                    </a:p>
                  </a:txBody>
                  <a:tcPr marL="4732" marR="4732" marT="3155" marB="3155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2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경찰서</a:t>
                      </a:r>
                    </a:p>
                  </a:txBody>
                  <a:tcPr marL="4732" marR="4732" marT="3155" marB="3155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2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교육청</a:t>
                      </a:r>
                    </a:p>
                  </a:txBody>
                  <a:tcPr marL="4732" marR="4732" marT="3155" marB="3155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2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중학교</a:t>
                      </a:r>
                    </a:p>
                  </a:txBody>
                  <a:tcPr marL="4732" marR="4732" marT="3155" marB="3155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2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교육청</a:t>
                      </a:r>
                    </a:p>
                  </a:txBody>
                  <a:tcPr marL="4732" marR="4732" marT="3155" marB="3155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2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행정청들</a:t>
                      </a:r>
                    </a:p>
                  </a:txBody>
                  <a:tcPr marL="4732" marR="4732" marT="3155" marB="3155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2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위원회</a:t>
                      </a:r>
                    </a:p>
                  </a:txBody>
                  <a:tcPr marL="4732" marR="4732" marT="3155" marB="3155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2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정류장</a:t>
                      </a:r>
                    </a:p>
                  </a:txBody>
                  <a:tcPr marL="4732" marR="4732" marT="3155" marB="3155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2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정류장</a:t>
                      </a:r>
                    </a:p>
                  </a:txBody>
                  <a:tcPr marL="4732" marR="4732" marT="3155" marB="3155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2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대구</a:t>
                      </a:r>
                    </a:p>
                  </a:txBody>
                  <a:tcPr marL="4732" marR="4732" marT="3155" marB="3155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2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구조물</a:t>
                      </a:r>
                    </a:p>
                  </a:txBody>
                  <a:tcPr marL="4732" marR="4732" marT="3155" marB="3155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2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분당구청</a:t>
                      </a:r>
                    </a:p>
                  </a:txBody>
                  <a:tcPr marL="4732" marR="4732" marT="3155" marB="3155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2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분당구청</a:t>
                      </a:r>
                    </a:p>
                  </a:txBody>
                  <a:tcPr marL="4732" marR="4732" marT="3155" marB="3155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3794206"/>
                  </a:ext>
                </a:extLst>
              </a:tr>
              <a:tr h="202951"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2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위원회</a:t>
                      </a:r>
                    </a:p>
                  </a:txBody>
                  <a:tcPr marL="4732" marR="4732" marT="3155" marB="3155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2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핸드폰</a:t>
                      </a:r>
                    </a:p>
                  </a:txBody>
                  <a:tcPr marL="4732" marR="4732" marT="3155" marB="3155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2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청주</a:t>
                      </a:r>
                    </a:p>
                  </a:txBody>
                  <a:tcPr marL="4732" marR="4732" marT="3155" marB="3155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2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청각 장애</a:t>
                      </a:r>
                    </a:p>
                  </a:txBody>
                  <a:tcPr marL="4732" marR="4732" marT="3155" marB="3155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2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가해자</a:t>
                      </a:r>
                    </a:p>
                  </a:txBody>
                  <a:tcPr marL="4732" marR="4732" marT="3155" marB="3155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2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광명</a:t>
                      </a:r>
                    </a:p>
                  </a:txBody>
                  <a:tcPr marL="4732" marR="4732" marT="3155" marB="3155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2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유치원</a:t>
                      </a:r>
                    </a:p>
                  </a:txBody>
                  <a:tcPr marL="4732" marR="4732" marT="3155" marB="3155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2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중학교</a:t>
                      </a:r>
                    </a:p>
                  </a:txBody>
                  <a:tcPr marL="4732" marR="4732" marT="3155" marB="3155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2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위원회</a:t>
                      </a:r>
                    </a:p>
                  </a:txBody>
                  <a:tcPr marL="4732" marR="4732" marT="3155" marB="3155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2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건축물</a:t>
                      </a:r>
                    </a:p>
                  </a:txBody>
                  <a:tcPr marL="4732" marR="4732" marT="3155" marB="3155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2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주차장</a:t>
                      </a:r>
                    </a:p>
                  </a:txBody>
                  <a:tcPr marL="4732" marR="4732" marT="3155" marB="3155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2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대구시</a:t>
                      </a:r>
                    </a:p>
                  </a:txBody>
                  <a:tcPr marL="4732" marR="4732" marT="3155" marB="3155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2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정류장</a:t>
                      </a:r>
                    </a:p>
                  </a:txBody>
                  <a:tcPr marL="4732" marR="4732" marT="3155" marB="3155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2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도시철</a:t>
                      </a:r>
                    </a:p>
                  </a:txBody>
                  <a:tcPr marL="4732" marR="4732" marT="3155" marB="3155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2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분당</a:t>
                      </a:r>
                    </a:p>
                  </a:txBody>
                  <a:tcPr marL="4732" marR="4732" marT="3155" marB="3155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2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분당</a:t>
                      </a:r>
                    </a:p>
                  </a:txBody>
                  <a:tcPr marL="4732" marR="4732" marT="3155" marB="3155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1537903"/>
                  </a:ext>
                </a:extLst>
              </a:tr>
              <a:tr h="299935"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2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동탄 신도시</a:t>
                      </a:r>
                    </a:p>
                  </a:txBody>
                  <a:tcPr marL="4732" marR="4732" marT="3155" marB="3155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2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피해자</a:t>
                      </a:r>
                    </a:p>
                  </a:txBody>
                  <a:tcPr marL="4732" marR="4732" marT="3155" marB="3155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2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핸드폰</a:t>
                      </a:r>
                    </a:p>
                  </a:txBody>
                  <a:tcPr marL="4732" marR="4732" marT="3155" marB="3155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2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머슴들</a:t>
                      </a:r>
                    </a:p>
                  </a:txBody>
                  <a:tcPr marL="4732" marR="4732" marT="3155" marB="3155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2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부대장</a:t>
                      </a:r>
                    </a:p>
                  </a:txBody>
                  <a:tcPr marL="4732" marR="4732" marT="3155" marB="3155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2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중학교</a:t>
                      </a:r>
                    </a:p>
                  </a:txBody>
                  <a:tcPr marL="4732" marR="4732" marT="3155" marB="3155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2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광교</a:t>
                      </a:r>
                    </a:p>
                  </a:txBody>
                  <a:tcPr marL="4732" marR="4732" marT="3155" marB="3155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2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신동</a:t>
                      </a:r>
                    </a:p>
                  </a:txBody>
                  <a:tcPr marL="4732" marR="4732" marT="3155" marB="3155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2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납세자</a:t>
                      </a:r>
                    </a:p>
                  </a:txBody>
                  <a:tcPr marL="4732" marR="4732" marT="3155" marB="3155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2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가해자</a:t>
                      </a:r>
                    </a:p>
                  </a:txBody>
                  <a:tcPr marL="4732" marR="4732" marT="3155" marB="3155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2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대구시</a:t>
                      </a:r>
                    </a:p>
                  </a:txBody>
                  <a:tcPr marL="4732" marR="4732" marT="3155" marB="3155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2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광주</a:t>
                      </a:r>
                    </a:p>
                  </a:txBody>
                  <a:tcPr marL="4732" marR="4732" marT="3155" marB="3155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2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민원실</a:t>
                      </a:r>
                    </a:p>
                  </a:txBody>
                  <a:tcPr marL="4732" marR="4732" marT="3155" marB="3155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2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구조물 벽면</a:t>
                      </a:r>
                    </a:p>
                  </a:txBody>
                  <a:tcPr marL="4732" marR="4732" marT="3155" marB="3155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2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수정구청</a:t>
                      </a:r>
                    </a:p>
                  </a:txBody>
                  <a:tcPr marL="4732" marR="4732" marT="3155" marB="3155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2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휴대폰</a:t>
                      </a:r>
                    </a:p>
                  </a:txBody>
                  <a:tcPr marL="4732" marR="4732" marT="3155" marB="3155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1849765"/>
                  </a:ext>
                </a:extLst>
              </a:tr>
              <a:tr h="493906"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2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피해자</a:t>
                      </a:r>
                    </a:p>
                  </a:txBody>
                  <a:tcPr marL="4732" marR="4732" marT="3155" marB="3155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2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가해자</a:t>
                      </a:r>
                    </a:p>
                  </a:txBody>
                  <a:tcPr marL="4732" marR="4732" marT="3155" marB="3155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2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위원회</a:t>
                      </a:r>
                    </a:p>
                  </a:txBody>
                  <a:tcPr marL="4732" marR="4732" marT="3155" marB="3155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2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경찰서</a:t>
                      </a:r>
                    </a:p>
                  </a:txBody>
                  <a:tcPr marL="4732" marR="4732" marT="3155" marB="3155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2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소유자</a:t>
                      </a:r>
                    </a:p>
                  </a:txBody>
                  <a:tcPr marL="4732" marR="4732" marT="3155" marB="3155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200" dirty="0" err="1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궁의문</a:t>
                      </a:r>
                      <a:endParaRPr lang="ko-KR" altLang="en-US" sz="1200" dirty="0">
                        <a:effectLst/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4732" marR="4732" marT="3155" marB="3155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2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교육청</a:t>
                      </a:r>
                    </a:p>
                  </a:txBody>
                  <a:tcPr marL="4732" marR="4732" marT="3155" marB="3155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2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유치원</a:t>
                      </a:r>
                    </a:p>
                  </a:txBody>
                  <a:tcPr marL="4732" marR="4732" marT="3155" marB="3155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2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적법 조치</a:t>
                      </a:r>
                    </a:p>
                  </a:txBody>
                  <a:tcPr marL="4732" marR="4732" marT="3155" marB="3155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2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서울</a:t>
                      </a:r>
                    </a:p>
                  </a:txBody>
                  <a:tcPr marL="4732" marR="4732" marT="3155" marB="3155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2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부산</a:t>
                      </a:r>
                    </a:p>
                  </a:txBody>
                  <a:tcPr marL="4732" marR="4732" marT="3155" marB="3155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2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매연신고</a:t>
                      </a:r>
                    </a:p>
                  </a:txBody>
                  <a:tcPr marL="4732" marR="4732" marT="3155" marB="3155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2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주차장</a:t>
                      </a:r>
                    </a:p>
                  </a:txBody>
                  <a:tcPr marL="4732" marR="4732" marT="3155" marB="3155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2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구조물 벽면 녹물제거</a:t>
                      </a:r>
                    </a:p>
                  </a:txBody>
                  <a:tcPr marL="4732" marR="4732" marT="3155" marB="3155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2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성남</a:t>
                      </a:r>
                    </a:p>
                  </a:txBody>
                  <a:tcPr marL="4732" marR="4732" marT="3155" marB="3155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2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성남</a:t>
                      </a:r>
                    </a:p>
                  </a:txBody>
                  <a:tcPr marL="4732" marR="4732" marT="3155" marB="3155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9220729"/>
                  </a:ext>
                </a:extLst>
              </a:tr>
              <a:tr h="299935"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2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중학교</a:t>
                      </a:r>
                    </a:p>
                  </a:txBody>
                  <a:tcPr marL="4732" marR="4732" marT="3155" marB="3155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2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전화번호</a:t>
                      </a:r>
                    </a:p>
                  </a:txBody>
                  <a:tcPr marL="4732" marR="4732" marT="3155" marB="3155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2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가해자</a:t>
                      </a:r>
                    </a:p>
                  </a:txBody>
                  <a:tcPr marL="4732" marR="4732" marT="3155" marB="3155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2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경기도</a:t>
                      </a:r>
                    </a:p>
                  </a:txBody>
                  <a:tcPr marL="4732" marR="4732" marT="3155" marB="3155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2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대법원</a:t>
                      </a:r>
                    </a:p>
                  </a:txBody>
                  <a:tcPr marL="4732" marR="4732" marT="3155" marB="3155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2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진접</a:t>
                      </a:r>
                    </a:p>
                  </a:txBody>
                  <a:tcPr marL="4732" marR="4732" marT="3155" marB="3155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A22</a:t>
                      </a:r>
                      <a:r>
                        <a:rPr lang="ko-KR" altLang="en-US" sz="1200" dirty="0" err="1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블럭</a:t>
                      </a:r>
                      <a:endParaRPr lang="ko-KR" altLang="en-US" sz="1200" dirty="0">
                        <a:effectLst/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4732" marR="4732" marT="3155" marB="3155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2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수원</a:t>
                      </a:r>
                    </a:p>
                  </a:txBody>
                  <a:tcPr marL="4732" marR="4732" marT="3155" marB="3155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2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피해들</a:t>
                      </a:r>
                    </a:p>
                  </a:txBody>
                  <a:tcPr marL="4732" marR="4732" marT="3155" marB="3155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2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일본</a:t>
                      </a:r>
                    </a:p>
                  </a:txBody>
                  <a:tcPr marL="4732" marR="4732" marT="3155" marB="3155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2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부산시</a:t>
                      </a:r>
                    </a:p>
                  </a:txBody>
                  <a:tcPr marL="4732" marR="4732" marT="3155" marB="3155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200" dirty="0" err="1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주정차</a:t>
                      </a:r>
                      <a:endParaRPr lang="ko-KR" altLang="en-US" sz="1200" dirty="0">
                        <a:effectLst/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4732" marR="4732" marT="3155" marB="3155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2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종합민원실</a:t>
                      </a:r>
                    </a:p>
                  </a:txBody>
                  <a:tcPr marL="4732" marR="4732" marT="3155" marB="3155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2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녹물제거</a:t>
                      </a:r>
                    </a:p>
                  </a:txBody>
                  <a:tcPr marL="4732" marR="4732" marT="3155" marB="3155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2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중원구청</a:t>
                      </a:r>
                    </a:p>
                  </a:txBody>
                  <a:tcPr marL="4732" marR="4732" marT="3155" marB="3155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2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가로등</a:t>
                      </a:r>
                    </a:p>
                  </a:txBody>
                  <a:tcPr marL="4732" marR="4732" marT="3155" marB="3155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0724200"/>
                  </a:ext>
                </a:extLst>
              </a:tr>
              <a:tr h="396922"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2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입주민</a:t>
                      </a:r>
                    </a:p>
                  </a:txBody>
                  <a:tcPr marL="4732" marR="4732" marT="3155" marB="3155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2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휴대폰</a:t>
                      </a:r>
                    </a:p>
                  </a:txBody>
                  <a:tcPr marL="4732" marR="4732" marT="3155" marB="3155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2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재개발</a:t>
                      </a:r>
                    </a:p>
                  </a:txBody>
                  <a:tcPr marL="4732" marR="4732" marT="3155" marB="3155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2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공직자</a:t>
                      </a:r>
                    </a:p>
                  </a:txBody>
                  <a:tcPr marL="4732" marR="4732" marT="3155" marB="3155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2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서울</a:t>
                      </a:r>
                    </a:p>
                  </a:txBody>
                  <a:tcPr marL="4732" marR="4732" marT="3155" marB="3155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2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학부모</a:t>
                      </a:r>
                    </a:p>
                  </a:txBody>
                  <a:tcPr marL="4732" marR="4732" marT="3155" marB="3155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2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수원</a:t>
                      </a:r>
                    </a:p>
                  </a:txBody>
                  <a:tcPr marL="4732" marR="4732" marT="3155" marB="3155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200" dirty="0" err="1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세대수</a:t>
                      </a:r>
                      <a:endParaRPr lang="ko-KR" altLang="en-US" sz="1200" dirty="0">
                        <a:effectLst/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4732" marR="4732" marT="3155" marB="3155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2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국민권익위원회</a:t>
                      </a:r>
                    </a:p>
                  </a:txBody>
                  <a:tcPr marL="4732" marR="4732" marT="3155" marB="3155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2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뇌파</a:t>
                      </a:r>
                    </a:p>
                  </a:txBody>
                  <a:tcPr marL="4732" marR="4732" marT="3155" marB="3155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2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건축물</a:t>
                      </a:r>
                    </a:p>
                  </a:txBody>
                  <a:tcPr marL="4732" marR="4732" marT="3155" marB="3155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2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비서실</a:t>
                      </a:r>
                    </a:p>
                  </a:txBody>
                  <a:tcPr marL="4732" marR="4732" marT="3155" marB="3155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2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입주민</a:t>
                      </a:r>
                    </a:p>
                  </a:txBody>
                  <a:tcPr marL="4732" marR="4732" marT="3155" marB="3155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2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대구</a:t>
                      </a:r>
                    </a:p>
                  </a:txBody>
                  <a:tcPr marL="4732" marR="4732" marT="3155" marB="3155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2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과천</a:t>
                      </a:r>
                    </a:p>
                  </a:txBody>
                  <a:tcPr marL="4732" marR="4732" marT="3155" marB="3155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200" dirty="0" err="1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주정차</a:t>
                      </a:r>
                      <a:endParaRPr lang="ko-KR" altLang="en-US" sz="1200" dirty="0">
                        <a:effectLst/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4732" marR="4732" marT="3155" marB="3155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377024"/>
                  </a:ext>
                </a:extLst>
              </a:tr>
              <a:tr h="202951"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2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사립고</a:t>
                      </a:r>
                    </a:p>
                  </a:txBody>
                  <a:tcPr marL="4732" marR="4732" marT="3155" marB="3155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2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경찰청</a:t>
                      </a:r>
                    </a:p>
                  </a:txBody>
                  <a:tcPr marL="4732" marR="4732" marT="3155" marB="3155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2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운전자</a:t>
                      </a:r>
                    </a:p>
                  </a:txBody>
                  <a:tcPr marL="4732" marR="4732" marT="3155" marB="3155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2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장애인</a:t>
                      </a:r>
                    </a:p>
                  </a:txBody>
                  <a:tcPr marL="4732" marR="4732" marT="3155" marB="3155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2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뇌파</a:t>
                      </a:r>
                    </a:p>
                  </a:txBody>
                  <a:tcPr marL="4732" marR="4732" marT="3155" marB="3155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2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입주자</a:t>
                      </a:r>
                    </a:p>
                  </a:txBody>
                  <a:tcPr marL="4732" marR="4732" marT="3155" marB="3155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2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학부모</a:t>
                      </a:r>
                    </a:p>
                  </a:txBody>
                  <a:tcPr marL="4732" marR="4732" marT="3155" marB="3155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2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수원시</a:t>
                      </a:r>
                    </a:p>
                  </a:txBody>
                  <a:tcPr marL="4732" marR="4732" marT="3155" marB="3155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200" dirty="0" err="1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피상속</a:t>
                      </a:r>
                      <a:endParaRPr lang="ko-KR" altLang="en-US" sz="1200" dirty="0">
                        <a:effectLst/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4732" marR="4732" marT="3155" marB="3155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2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노래방</a:t>
                      </a:r>
                    </a:p>
                  </a:txBody>
                  <a:tcPr marL="4732" marR="4732" marT="3155" marB="3155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2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명지</a:t>
                      </a:r>
                    </a:p>
                  </a:txBody>
                  <a:tcPr marL="4732" marR="4732" marT="3155" marB="3155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2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주차장</a:t>
                      </a:r>
                    </a:p>
                  </a:txBody>
                  <a:tcPr marL="4732" marR="4732" marT="3155" marB="3155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2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대구시</a:t>
                      </a:r>
                    </a:p>
                  </a:txBody>
                  <a:tcPr marL="4732" marR="4732" marT="3155" marB="3155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2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정류장</a:t>
                      </a:r>
                    </a:p>
                  </a:txBody>
                  <a:tcPr marL="4732" marR="4732" marT="3155" marB="3155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2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정류장</a:t>
                      </a:r>
                    </a:p>
                  </a:txBody>
                  <a:tcPr marL="4732" marR="4732" marT="3155" marB="3155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2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코로나</a:t>
                      </a:r>
                    </a:p>
                  </a:txBody>
                  <a:tcPr marL="4732" marR="4732" marT="3155" marB="3155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1442718"/>
                  </a:ext>
                </a:extLst>
              </a:tr>
              <a:tr h="396922"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2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교육청</a:t>
                      </a:r>
                    </a:p>
                  </a:txBody>
                  <a:tcPr marL="4732" marR="4732" marT="3155" marB="3155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2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주차장</a:t>
                      </a:r>
                    </a:p>
                  </a:txBody>
                  <a:tcPr marL="4732" marR="4732" marT="3155" marB="3155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2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전화번호</a:t>
                      </a:r>
                    </a:p>
                  </a:txBody>
                  <a:tcPr marL="4732" marR="4732" marT="3155" marB="3155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2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보험료</a:t>
                      </a:r>
                    </a:p>
                  </a:txBody>
                  <a:tcPr marL="4732" marR="4732" marT="3155" marB="3155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2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운전병</a:t>
                      </a:r>
                    </a:p>
                  </a:txBody>
                  <a:tcPr marL="4732" marR="4732" marT="3155" marB="3155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2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운동장</a:t>
                      </a:r>
                    </a:p>
                  </a:txBody>
                  <a:tcPr marL="4732" marR="4732" marT="3155" marB="3155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2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고등학교</a:t>
                      </a:r>
                    </a:p>
                  </a:txBody>
                  <a:tcPr marL="4732" marR="4732" marT="3155" marB="3155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2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곡반</a:t>
                      </a:r>
                    </a:p>
                  </a:txBody>
                  <a:tcPr marL="4732" marR="4732" marT="3155" marB="3155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2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심판원</a:t>
                      </a:r>
                    </a:p>
                  </a:txBody>
                  <a:tcPr marL="4732" marR="4732" marT="3155" marB="3155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2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경찰서</a:t>
                      </a:r>
                    </a:p>
                  </a:txBody>
                  <a:tcPr marL="4732" marR="4732" marT="3155" marB="3155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2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광주</a:t>
                      </a:r>
                    </a:p>
                  </a:txBody>
                  <a:tcPr marL="4732" marR="4732" marT="3155" marB="3155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2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직소민원</a:t>
                      </a:r>
                    </a:p>
                  </a:txBody>
                  <a:tcPr marL="4732" marR="4732" marT="3155" marB="3155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2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가로등</a:t>
                      </a:r>
                    </a:p>
                  </a:txBody>
                  <a:tcPr marL="4732" marR="4732" marT="3155" marB="3155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2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광주광역시 북구</a:t>
                      </a:r>
                    </a:p>
                  </a:txBody>
                  <a:tcPr marL="4732" marR="4732" marT="3155" marB="3155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2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현수막</a:t>
                      </a:r>
                    </a:p>
                  </a:txBody>
                  <a:tcPr marL="4732" marR="4732" marT="3155" marB="3155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2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정류장</a:t>
                      </a:r>
                    </a:p>
                  </a:txBody>
                  <a:tcPr marL="4732" marR="4732" marT="3155" marB="3155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7229263"/>
                  </a:ext>
                </a:extLst>
              </a:tr>
              <a:tr h="202951"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2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고등학교</a:t>
                      </a:r>
                    </a:p>
                  </a:txBody>
                  <a:tcPr marL="4732" marR="4732" marT="3155" marB="3155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2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교통사고</a:t>
                      </a:r>
                    </a:p>
                  </a:txBody>
                  <a:tcPr marL="4732" marR="4732" marT="3155" marB="3155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2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범칙금</a:t>
                      </a:r>
                    </a:p>
                  </a:txBody>
                  <a:tcPr marL="4732" marR="4732" marT="3155" marB="3155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2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임대료</a:t>
                      </a:r>
                    </a:p>
                  </a:txBody>
                  <a:tcPr marL="4732" marR="4732" marT="3155" marB="3155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2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청와대</a:t>
                      </a:r>
                    </a:p>
                  </a:txBody>
                  <a:tcPr marL="4732" marR="4732" marT="3155" marB="3155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2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선생님</a:t>
                      </a:r>
                    </a:p>
                  </a:txBody>
                  <a:tcPr marL="4732" marR="4732" marT="3155" marB="3155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2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입주자</a:t>
                      </a:r>
                    </a:p>
                  </a:txBody>
                  <a:tcPr marL="4732" marR="4732" marT="3155" marB="3155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2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가람마을</a:t>
                      </a:r>
                    </a:p>
                  </a:txBody>
                  <a:tcPr marL="4732" marR="4732" marT="3155" marB="3155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2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기속력</a:t>
                      </a:r>
                    </a:p>
                  </a:txBody>
                  <a:tcPr marL="4732" marR="4732" marT="3155" marB="3155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2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피해자</a:t>
                      </a:r>
                    </a:p>
                  </a:txBody>
                  <a:tcPr marL="4732" marR="4732" marT="3155" marB="3155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2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입주민</a:t>
                      </a:r>
                    </a:p>
                  </a:txBody>
                  <a:tcPr marL="4732" marR="4732" marT="3155" marB="3155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2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부산</a:t>
                      </a:r>
                    </a:p>
                  </a:txBody>
                  <a:tcPr marL="4732" marR="4732" marT="3155" marB="3155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2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자갈마당</a:t>
                      </a:r>
                    </a:p>
                  </a:txBody>
                  <a:tcPr marL="4732" marR="4732" marT="3155" marB="3155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2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대구시</a:t>
                      </a:r>
                    </a:p>
                  </a:txBody>
                  <a:tcPr marL="4732" marR="4732" marT="3155" marB="3155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200" dirty="0" err="1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주정차</a:t>
                      </a:r>
                      <a:endParaRPr lang="ko-KR" altLang="en-US" sz="1200" dirty="0">
                        <a:effectLst/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4732" marR="4732" marT="3155" marB="3155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2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노점상</a:t>
                      </a:r>
                    </a:p>
                  </a:txBody>
                  <a:tcPr marL="4732" marR="4732" marT="3155" marB="3155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9967329"/>
                  </a:ext>
                </a:extLst>
              </a:tr>
              <a:tr h="396922"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2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입주자</a:t>
                      </a:r>
                    </a:p>
                  </a:txBody>
                  <a:tcPr marL="4732" marR="4732" marT="3155" marB="3155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2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파출소</a:t>
                      </a:r>
                    </a:p>
                  </a:txBody>
                  <a:tcPr marL="4732" marR="4732" marT="3155" marB="3155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2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충북</a:t>
                      </a:r>
                    </a:p>
                  </a:txBody>
                  <a:tcPr marL="4732" marR="4732" marT="3155" marB="3155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2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고위공직자</a:t>
                      </a:r>
                    </a:p>
                  </a:txBody>
                  <a:tcPr marL="4732" marR="4732" marT="3155" marB="3155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2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국민권익위원회</a:t>
                      </a:r>
                    </a:p>
                  </a:txBody>
                  <a:tcPr marL="4732" marR="4732" marT="3155" marB="3155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2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화봉</a:t>
                      </a:r>
                    </a:p>
                  </a:txBody>
                  <a:tcPr marL="4732" marR="4732" marT="3155" marB="3155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2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입주민</a:t>
                      </a:r>
                    </a:p>
                  </a:txBody>
                  <a:tcPr marL="4732" marR="4732" marT="3155" marB="3155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2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학부모</a:t>
                      </a:r>
                    </a:p>
                  </a:txBody>
                  <a:tcPr marL="4732" marR="4732" marT="3155" marB="3155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2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행정심판 재결</a:t>
                      </a:r>
                    </a:p>
                  </a:txBody>
                  <a:tcPr marL="4732" marR="4732" marT="3155" marB="3155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2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생체신호</a:t>
                      </a:r>
                    </a:p>
                  </a:txBody>
                  <a:tcPr marL="4732" marR="4732" marT="3155" marB="3155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200" dirty="0" err="1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폐쇄창</a:t>
                      </a:r>
                      <a:endParaRPr lang="ko-KR" altLang="en-US" sz="1200" dirty="0">
                        <a:effectLst/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4732" marR="4732" marT="3155" marB="3155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2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전화 접수</a:t>
                      </a:r>
                    </a:p>
                  </a:txBody>
                  <a:tcPr marL="4732" marR="4732" marT="3155" marB="3155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2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체육관</a:t>
                      </a:r>
                    </a:p>
                  </a:txBody>
                  <a:tcPr marL="4732" marR="4732" marT="3155" marB="3155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2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연제동</a:t>
                      </a:r>
                    </a:p>
                  </a:txBody>
                  <a:tcPr marL="4732" marR="4732" marT="3155" marB="3155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2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가로등</a:t>
                      </a:r>
                    </a:p>
                  </a:txBody>
                  <a:tcPr marL="4732" marR="4732" marT="3155" marB="3155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2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현수막</a:t>
                      </a:r>
                    </a:p>
                  </a:txBody>
                  <a:tcPr marL="4732" marR="4732" marT="3155" marB="3155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0286626"/>
                  </a:ext>
                </a:extLst>
              </a:tr>
              <a:tr h="299935"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2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서울</a:t>
                      </a:r>
                    </a:p>
                  </a:txBody>
                  <a:tcPr marL="4732" marR="4732" marT="3155" marB="3155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2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피의자</a:t>
                      </a:r>
                    </a:p>
                  </a:txBody>
                  <a:tcPr marL="4732" marR="4732" marT="3155" marB="3155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2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과태료</a:t>
                      </a:r>
                    </a:p>
                  </a:txBody>
                  <a:tcPr marL="4732" marR="4732" marT="3155" marB="3155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2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보증금</a:t>
                      </a:r>
                    </a:p>
                  </a:txBody>
                  <a:tcPr marL="4732" marR="4732" marT="3155" marB="3155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2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위원장</a:t>
                      </a:r>
                    </a:p>
                  </a:txBody>
                  <a:tcPr marL="4732" marR="4732" marT="3155" marB="3155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2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단설</a:t>
                      </a:r>
                    </a:p>
                  </a:txBody>
                  <a:tcPr marL="4732" marR="4732" marT="3155" marB="3155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2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선생님</a:t>
                      </a:r>
                    </a:p>
                  </a:txBody>
                  <a:tcPr marL="4732" marR="4732" marT="3155" marB="3155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2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학교 용지</a:t>
                      </a:r>
                    </a:p>
                  </a:txBody>
                  <a:tcPr marL="4732" marR="4732" marT="3155" marB="3155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2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조세심판원</a:t>
                      </a:r>
                    </a:p>
                  </a:txBody>
                  <a:tcPr marL="4732" marR="4732" marT="3155" marB="3155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2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개인의견</a:t>
                      </a:r>
                    </a:p>
                  </a:txBody>
                  <a:tcPr marL="4732" marR="4732" marT="3155" marB="3155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2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비서실</a:t>
                      </a:r>
                    </a:p>
                  </a:txBody>
                  <a:tcPr marL="4732" marR="4732" marT="3155" marB="3155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2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ㅁ위치</a:t>
                      </a:r>
                    </a:p>
                  </a:txBody>
                  <a:tcPr marL="4732" marR="4732" marT="3155" marB="3155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2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매연신고</a:t>
                      </a:r>
                    </a:p>
                  </a:txBody>
                  <a:tcPr marL="4732" marR="4732" marT="3155" marB="3155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2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광산구</a:t>
                      </a:r>
                    </a:p>
                  </a:txBody>
                  <a:tcPr marL="4732" marR="4732" marT="3155" marB="3155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2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거제시</a:t>
                      </a:r>
                    </a:p>
                  </a:txBody>
                  <a:tcPr marL="4732" marR="4732" marT="3155" marB="3155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2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거제시</a:t>
                      </a:r>
                    </a:p>
                  </a:txBody>
                  <a:tcPr marL="4732" marR="4732" marT="3155" marB="3155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3510342"/>
                  </a:ext>
                </a:extLst>
              </a:tr>
              <a:tr h="202951"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2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부산</a:t>
                      </a:r>
                    </a:p>
                  </a:txBody>
                  <a:tcPr marL="4732" marR="4732" marT="3155" marB="3155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2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운전자</a:t>
                      </a:r>
                    </a:p>
                  </a:txBody>
                  <a:tcPr marL="4732" marR="4732" marT="3155" marB="3155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2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경찰청</a:t>
                      </a:r>
                    </a:p>
                  </a:txBody>
                  <a:tcPr marL="4732" marR="4732" marT="3155" marB="3155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2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재개발</a:t>
                      </a:r>
                    </a:p>
                  </a:txBody>
                  <a:tcPr marL="4732" marR="4732" marT="3155" marB="3155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2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피해자</a:t>
                      </a:r>
                    </a:p>
                  </a:txBody>
                  <a:tcPr marL="4732" marR="4732" marT="3155" marB="3155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2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하나님</a:t>
                      </a:r>
                    </a:p>
                  </a:txBody>
                  <a:tcPr marL="4732" marR="4732" marT="3155" marB="3155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2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학생수</a:t>
                      </a:r>
                    </a:p>
                  </a:txBody>
                  <a:tcPr marL="4732" marR="4732" marT="3155" marB="3155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C3</a:t>
                      </a:r>
                    </a:p>
                  </a:txBody>
                  <a:tcPr marL="4732" marR="4732" marT="3155" marB="3155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2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담당직무</a:t>
                      </a:r>
                    </a:p>
                  </a:txBody>
                  <a:tcPr marL="4732" marR="4732" marT="3155" marB="3155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2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장애인</a:t>
                      </a:r>
                    </a:p>
                  </a:txBody>
                  <a:tcPr marL="4732" marR="4732" marT="3155" marB="3155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2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직소민원</a:t>
                      </a:r>
                    </a:p>
                  </a:txBody>
                  <a:tcPr marL="4732" marR="4732" marT="3155" marB="3155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2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대중교통</a:t>
                      </a:r>
                    </a:p>
                  </a:txBody>
                  <a:tcPr marL="4732" marR="4732" marT="3155" marB="3155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2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요구사항</a:t>
                      </a:r>
                    </a:p>
                  </a:txBody>
                  <a:tcPr marL="4732" marR="4732" marT="3155" marB="3155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2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남구</a:t>
                      </a:r>
                    </a:p>
                  </a:txBody>
                  <a:tcPr marL="4732" marR="4732" marT="3155" marB="3155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2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주차장</a:t>
                      </a:r>
                    </a:p>
                  </a:txBody>
                  <a:tcPr marL="4732" marR="4732" marT="3155" marB="3155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2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중원구청</a:t>
                      </a:r>
                    </a:p>
                  </a:txBody>
                  <a:tcPr marL="4732" marR="4732" marT="3155" marB="3155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9421543"/>
                  </a:ext>
                </a:extLst>
              </a:tr>
              <a:tr h="299935"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2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청와대</a:t>
                      </a:r>
                    </a:p>
                  </a:txBody>
                  <a:tcPr marL="4732" marR="4732" marT="3155" marB="3155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2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서울</a:t>
                      </a:r>
                    </a:p>
                  </a:txBody>
                  <a:tcPr marL="4732" marR="4732" marT="3155" marB="3155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2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노래방</a:t>
                      </a:r>
                    </a:p>
                  </a:txBody>
                  <a:tcPr marL="4732" marR="4732" marT="3155" marB="3155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2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운정</a:t>
                      </a:r>
                    </a:p>
                  </a:txBody>
                  <a:tcPr marL="4732" marR="4732" marT="3155" marB="3155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2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아프로마트</a:t>
                      </a:r>
                    </a:p>
                  </a:txBody>
                  <a:tcPr marL="4732" marR="4732" marT="3155" marB="3155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2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경기도</a:t>
                      </a:r>
                    </a:p>
                  </a:txBody>
                  <a:tcPr marL="4732" marR="4732" marT="3155" marB="3155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2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국토부</a:t>
                      </a:r>
                    </a:p>
                  </a:txBody>
                  <a:tcPr marL="4732" marR="4732" marT="3155" marB="3155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C4</a:t>
                      </a:r>
                    </a:p>
                  </a:txBody>
                  <a:tcPr marL="4732" marR="4732" marT="3155" marB="3155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2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기본법</a:t>
                      </a:r>
                    </a:p>
                  </a:txBody>
                  <a:tcPr marL="4732" marR="4732" marT="3155" marB="3155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2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현대</a:t>
                      </a:r>
                    </a:p>
                  </a:txBody>
                  <a:tcPr marL="4732" marR="4732" marT="3155" marB="3155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2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메르스</a:t>
                      </a:r>
                    </a:p>
                  </a:txBody>
                  <a:tcPr marL="4732" marR="4732" marT="3155" marB="3155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2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ㅁ불편사항</a:t>
                      </a:r>
                    </a:p>
                  </a:txBody>
                  <a:tcPr marL="4732" marR="4732" marT="3155" marB="3155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2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접수일시</a:t>
                      </a:r>
                    </a:p>
                  </a:txBody>
                  <a:tcPr marL="4732" marR="4732" marT="3155" marB="3155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2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주차장</a:t>
                      </a:r>
                    </a:p>
                  </a:txBody>
                  <a:tcPr marL="4732" marR="4732" marT="3155" marB="3155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2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노점상</a:t>
                      </a:r>
                    </a:p>
                  </a:txBody>
                  <a:tcPr marL="4732" marR="4732" marT="3155" marB="3155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2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정자동</a:t>
                      </a:r>
                    </a:p>
                  </a:txBody>
                  <a:tcPr marL="4732" marR="4732" marT="3155" marB="3155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0644178"/>
                  </a:ext>
                </a:extLst>
              </a:tr>
              <a:tr h="396922"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2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교육부</a:t>
                      </a:r>
                    </a:p>
                  </a:txBody>
                  <a:tcPr marL="4732" marR="4732" marT="3155" marB="3155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2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주민번호</a:t>
                      </a:r>
                    </a:p>
                  </a:txBody>
                  <a:tcPr marL="4732" marR="4732" marT="3155" marB="3155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2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박준희</a:t>
                      </a:r>
                    </a:p>
                  </a:txBody>
                  <a:tcPr marL="4732" marR="4732" marT="3155" marB="3155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2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율면</a:t>
                      </a:r>
                    </a:p>
                  </a:txBody>
                  <a:tcPr marL="4732" marR="4732" marT="3155" marB="3155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2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경기도</a:t>
                      </a:r>
                    </a:p>
                  </a:txBody>
                  <a:tcPr marL="4732" marR="4732" marT="3155" marB="3155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2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통학구역</a:t>
                      </a:r>
                    </a:p>
                  </a:txBody>
                  <a:tcPr marL="4732" marR="4732" marT="3155" marB="3155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2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수원시</a:t>
                      </a:r>
                    </a:p>
                  </a:txBody>
                  <a:tcPr marL="4732" marR="4732" marT="3155" marB="3155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C2</a:t>
                      </a:r>
                    </a:p>
                  </a:txBody>
                  <a:tcPr marL="4732" marR="4732" marT="3155" marB="3155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2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적법 조치 결과</a:t>
                      </a:r>
                    </a:p>
                  </a:txBody>
                  <a:tcPr marL="4732" marR="4732" marT="3155" marB="3155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2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전자기장</a:t>
                      </a:r>
                    </a:p>
                  </a:txBody>
                  <a:tcPr marL="4732" marR="4732" marT="3155" marB="3155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2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전화 접수</a:t>
                      </a:r>
                    </a:p>
                  </a:txBody>
                  <a:tcPr marL="4732" marR="4732" marT="3155" marB="3155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2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금호</a:t>
                      </a:r>
                    </a:p>
                  </a:txBody>
                  <a:tcPr marL="4732" marR="4732" marT="3155" marB="3155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2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북구청</a:t>
                      </a:r>
                    </a:p>
                  </a:txBody>
                  <a:tcPr marL="4732" marR="4732" marT="3155" marB="3155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2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세입자</a:t>
                      </a:r>
                    </a:p>
                  </a:txBody>
                  <a:tcPr marL="4732" marR="4732" marT="3155" marB="3155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2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불법주정차 단속</a:t>
                      </a:r>
                    </a:p>
                  </a:txBody>
                  <a:tcPr marL="4732" marR="4732" marT="3155" marB="3155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2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주차장</a:t>
                      </a:r>
                    </a:p>
                  </a:txBody>
                  <a:tcPr marL="4732" marR="4732" marT="3155" marB="3155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2633641"/>
                  </a:ext>
                </a:extLst>
              </a:tr>
              <a:tr h="299935"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2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자립형 사립고</a:t>
                      </a:r>
                    </a:p>
                  </a:txBody>
                  <a:tcPr marL="4732" marR="4732" marT="3155" marB="3155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2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선생님</a:t>
                      </a:r>
                    </a:p>
                  </a:txBody>
                  <a:tcPr marL="4732" marR="4732" marT="3155" marB="3155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2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탁시명</a:t>
                      </a:r>
                    </a:p>
                  </a:txBody>
                  <a:tcPr marL="4732" marR="4732" marT="3155" marB="3155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2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입주민</a:t>
                      </a:r>
                    </a:p>
                  </a:txBody>
                  <a:tcPr marL="4732" marR="4732" marT="3155" marB="3155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2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거짓말</a:t>
                      </a:r>
                    </a:p>
                  </a:txBody>
                  <a:tcPr marL="4732" marR="4732" marT="3155" marB="3155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2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위원회</a:t>
                      </a:r>
                    </a:p>
                  </a:txBody>
                  <a:tcPr marL="4732" marR="4732" marT="3155" marB="3155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2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경기도</a:t>
                      </a:r>
                    </a:p>
                  </a:txBody>
                  <a:tcPr marL="4732" marR="4732" marT="3155" marB="3155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C1</a:t>
                      </a:r>
                    </a:p>
                  </a:txBody>
                  <a:tcPr marL="4732" marR="4732" marT="3155" marB="3155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2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송파</a:t>
                      </a:r>
                    </a:p>
                  </a:txBody>
                  <a:tcPr marL="4732" marR="4732" marT="3155" marB="3155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2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근로자</a:t>
                      </a:r>
                    </a:p>
                  </a:txBody>
                  <a:tcPr marL="4732" marR="4732" marT="3155" marB="3155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2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직소민원실</a:t>
                      </a:r>
                    </a:p>
                  </a:txBody>
                  <a:tcPr marL="4732" marR="4732" marT="3155" marB="3155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2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민원실</a:t>
                      </a:r>
                    </a:p>
                  </a:txBody>
                  <a:tcPr marL="4732" marR="4732" marT="3155" marB="3155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200" dirty="0" err="1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주정차</a:t>
                      </a:r>
                      <a:endParaRPr lang="ko-KR" altLang="en-US" sz="1200" dirty="0">
                        <a:effectLst/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4732" marR="4732" marT="3155" marB="3155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2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입주민</a:t>
                      </a:r>
                    </a:p>
                  </a:txBody>
                  <a:tcPr marL="4732" marR="4732" marT="3155" marB="3155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200" dirty="0" err="1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야탑</a:t>
                      </a:r>
                      <a:endParaRPr lang="ko-KR" altLang="en-US" sz="1200" dirty="0">
                        <a:effectLst/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4732" marR="4732" marT="3155" marB="3155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2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과천</a:t>
                      </a:r>
                    </a:p>
                  </a:txBody>
                  <a:tcPr marL="4732" marR="4732" marT="3155" marB="3155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3927257"/>
                  </a:ext>
                </a:extLst>
              </a:tr>
              <a:tr h="299935"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2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하나님</a:t>
                      </a:r>
                    </a:p>
                  </a:txBody>
                  <a:tcPr marL="4732" marR="4732" marT="3155" marB="3155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2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지구대</a:t>
                      </a:r>
                    </a:p>
                  </a:txBody>
                  <a:tcPr marL="4732" marR="4732" marT="3155" marB="3155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2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파출소</a:t>
                      </a:r>
                    </a:p>
                  </a:txBody>
                  <a:tcPr marL="4732" marR="4732" marT="3155" marB="3155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2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청각 장애 </a:t>
                      </a:r>
                      <a:r>
                        <a:rPr lang="en-US" altLang="ko-KR" sz="12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1</a:t>
                      </a:r>
                      <a:r>
                        <a:rPr lang="ko-KR" altLang="en-US" sz="12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급</a:t>
                      </a:r>
                    </a:p>
                  </a:txBody>
                  <a:tcPr marL="4732" marR="4732" marT="3155" marB="3155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2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국민신문고</a:t>
                      </a:r>
                    </a:p>
                  </a:txBody>
                  <a:tcPr marL="4732" marR="4732" marT="3155" marB="3155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2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역세권</a:t>
                      </a:r>
                    </a:p>
                  </a:txBody>
                  <a:tcPr marL="4732" marR="4732" marT="3155" marB="3155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2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경기도시공사</a:t>
                      </a:r>
                    </a:p>
                  </a:txBody>
                  <a:tcPr marL="4732" marR="4732" marT="3155" marB="3155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2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호반마을</a:t>
                      </a:r>
                    </a:p>
                  </a:txBody>
                  <a:tcPr marL="4732" marR="4732" marT="3155" marB="3155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2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국무총리실</a:t>
                      </a:r>
                    </a:p>
                  </a:txBody>
                  <a:tcPr marL="4732" marR="4732" marT="3155" marB="3155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2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부산</a:t>
                      </a:r>
                    </a:p>
                  </a:txBody>
                  <a:tcPr marL="4732" marR="4732" marT="3155" marB="3155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2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대중교통</a:t>
                      </a:r>
                    </a:p>
                  </a:txBody>
                  <a:tcPr marL="4732" marR="4732" marT="3155" marB="3155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2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동구</a:t>
                      </a:r>
                    </a:p>
                  </a:txBody>
                  <a:tcPr marL="4732" marR="4732" marT="3155" marB="3155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2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승강장</a:t>
                      </a:r>
                    </a:p>
                  </a:txBody>
                  <a:tcPr marL="4732" marR="4732" marT="3155" marB="3155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2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소방점검</a:t>
                      </a:r>
                    </a:p>
                  </a:txBody>
                  <a:tcPr marL="4732" marR="4732" marT="3155" marB="3155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2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정자동</a:t>
                      </a:r>
                    </a:p>
                  </a:txBody>
                  <a:tcPr marL="4732" marR="4732" marT="3155" marB="3155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2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판교</a:t>
                      </a:r>
                    </a:p>
                  </a:txBody>
                  <a:tcPr marL="4732" marR="4732" marT="3155" marB="3155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5202845"/>
                  </a:ext>
                </a:extLst>
              </a:tr>
              <a:tr h="396922"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2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입주예정자</a:t>
                      </a:r>
                    </a:p>
                  </a:txBody>
                  <a:tcPr marL="4732" marR="4732" marT="3155" marB="3155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2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거짓말</a:t>
                      </a:r>
                    </a:p>
                  </a:txBody>
                  <a:tcPr marL="4732" marR="4732" marT="3155" marB="3155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2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서울</a:t>
                      </a:r>
                    </a:p>
                  </a:txBody>
                  <a:tcPr marL="4732" marR="4732" marT="3155" marB="3155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2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국민권익위원회</a:t>
                      </a:r>
                    </a:p>
                  </a:txBody>
                  <a:tcPr marL="4732" marR="4732" marT="3155" marB="3155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2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소득세</a:t>
                      </a:r>
                    </a:p>
                  </a:txBody>
                  <a:tcPr marL="4732" marR="4732" marT="3155" marB="3155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2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전병안</a:t>
                      </a:r>
                    </a:p>
                  </a:txBody>
                  <a:tcPr marL="4732" marR="4732" marT="3155" marB="3155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A22</a:t>
                      </a:r>
                    </a:p>
                  </a:txBody>
                  <a:tcPr marL="4732" marR="4732" marT="3155" marB="3155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2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가람</a:t>
                      </a:r>
                    </a:p>
                  </a:txBody>
                  <a:tcPr marL="4732" marR="4732" marT="3155" marB="3155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2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국세청</a:t>
                      </a:r>
                    </a:p>
                  </a:txBody>
                  <a:tcPr marL="4732" marR="4732" marT="3155" marB="3155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2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국민 도살</a:t>
                      </a:r>
                    </a:p>
                  </a:txBody>
                  <a:tcPr marL="4732" marR="4732" marT="3155" marB="3155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2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배차간격</a:t>
                      </a:r>
                    </a:p>
                  </a:txBody>
                  <a:tcPr marL="4732" marR="4732" marT="3155" marB="3155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2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장애인</a:t>
                      </a:r>
                    </a:p>
                  </a:txBody>
                  <a:tcPr marL="4732" marR="4732" marT="3155" marB="3155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2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방문민원</a:t>
                      </a:r>
                    </a:p>
                  </a:txBody>
                  <a:tcPr marL="4732" marR="4732" marT="3155" marB="3155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2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시행사</a:t>
                      </a:r>
                    </a:p>
                  </a:txBody>
                  <a:tcPr marL="4732" marR="4732" marT="3155" marB="3155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2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공사장</a:t>
                      </a:r>
                    </a:p>
                  </a:txBody>
                  <a:tcPr marL="4732" marR="4732" marT="3155" marB="3155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200" dirty="0" err="1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탄천</a:t>
                      </a:r>
                      <a:endParaRPr lang="ko-KR" altLang="en-US" sz="1200" dirty="0">
                        <a:effectLst/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4732" marR="4732" marT="3155" marB="3155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4877378"/>
                  </a:ext>
                </a:extLst>
              </a:tr>
              <a:tr h="396922"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2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특목고</a:t>
                      </a:r>
                    </a:p>
                  </a:txBody>
                  <a:tcPr marL="4732" marR="4732" marT="3155" marB="3155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2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부산시</a:t>
                      </a:r>
                    </a:p>
                  </a:txBody>
                  <a:tcPr marL="4732" marR="4732" marT="3155" marB="3155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2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청주시</a:t>
                      </a:r>
                    </a:p>
                  </a:txBody>
                  <a:tcPr marL="4732" marR="4732" marT="3155" marB="3155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2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북구청</a:t>
                      </a:r>
                    </a:p>
                  </a:txBody>
                  <a:tcPr marL="4732" marR="4732" marT="3155" marB="3155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200" dirty="0" err="1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안동김</a:t>
                      </a:r>
                      <a:endParaRPr lang="ko-KR" altLang="en-US" sz="1200" dirty="0">
                        <a:effectLst/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4732" marR="4732" marT="3155" marB="3155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2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머슴들</a:t>
                      </a:r>
                    </a:p>
                  </a:txBody>
                  <a:tcPr marL="4732" marR="4732" marT="3155" marB="3155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200" dirty="0" err="1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단설</a:t>
                      </a:r>
                      <a:endParaRPr lang="ko-KR" altLang="en-US" sz="1200" dirty="0">
                        <a:effectLst/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4732" marR="4732" marT="3155" marB="3155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200" dirty="0" err="1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래미안</a:t>
                      </a:r>
                      <a:endParaRPr lang="ko-KR" altLang="en-US" sz="1200" dirty="0">
                        <a:effectLst/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4732" marR="4732" marT="3155" marB="3155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2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송파세무서</a:t>
                      </a:r>
                    </a:p>
                  </a:txBody>
                  <a:tcPr marL="4732" marR="4732" marT="3155" marB="3155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2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아바타</a:t>
                      </a:r>
                    </a:p>
                  </a:txBody>
                  <a:tcPr marL="4732" marR="4732" marT="3155" marB="3155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2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정류소</a:t>
                      </a:r>
                    </a:p>
                  </a:txBody>
                  <a:tcPr marL="4732" marR="4732" marT="3155" marB="3155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2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종합민원실</a:t>
                      </a:r>
                    </a:p>
                  </a:txBody>
                  <a:tcPr marL="4732" marR="4732" marT="3155" marB="3155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2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부시장</a:t>
                      </a:r>
                    </a:p>
                  </a:txBody>
                  <a:tcPr marL="4732" marR="4732" marT="3155" marB="3155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2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힐스테이트</a:t>
                      </a:r>
                    </a:p>
                  </a:txBody>
                  <a:tcPr marL="4732" marR="4732" marT="3155" marB="3155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2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사거리</a:t>
                      </a:r>
                    </a:p>
                  </a:txBody>
                  <a:tcPr marL="4732" marR="4732" marT="3155" marB="3155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2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불법주정차 단속</a:t>
                      </a:r>
                    </a:p>
                  </a:txBody>
                  <a:tcPr marL="4732" marR="4732" marT="3155" marB="3155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0255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9910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9A3A7FC2-724E-4D71-8F66-0A5221CA94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3571267"/>
              </p:ext>
            </p:extLst>
          </p:nvPr>
        </p:nvGraphicFramePr>
        <p:xfrm>
          <a:off x="1883532" y="944724"/>
          <a:ext cx="3816424" cy="4834801"/>
        </p:xfrm>
        <a:graphic>
          <a:graphicData uri="http://schemas.openxmlformats.org/drawingml/2006/table">
            <a:tbl>
              <a:tblPr/>
              <a:tblGrid>
                <a:gridCol w="1908212">
                  <a:extLst>
                    <a:ext uri="{9D8B030D-6E8A-4147-A177-3AD203B41FA5}">
                      <a16:colId xmlns:a16="http://schemas.microsoft.com/office/drawing/2014/main" val="3273187217"/>
                    </a:ext>
                  </a:extLst>
                </a:gridCol>
                <a:gridCol w="1908212">
                  <a:extLst>
                    <a:ext uri="{9D8B030D-6E8A-4147-A177-3AD203B41FA5}">
                      <a16:colId xmlns:a16="http://schemas.microsoft.com/office/drawing/2014/main" val="1663026341"/>
                    </a:ext>
                  </a:extLst>
                </a:gridCol>
              </a:tblGrid>
              <a:tr h="300407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400" b="1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‘</a:t>
                      </a:r>
                      <a:r>
                        <a:rPr lang="ko-KR" altLang="en-US" sz="1400" b="1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피해자</a:t>
                      </a:r>
                      <a:r>
                        <a:rPr lang="en-US" altLang="ko-KR" sz="1400" b="1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’ </a:t>
                      </a:r>
                      <a:r>
                        <a:rPr lang="ko-KR" altLang="en-US" sz="1400" b="1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관련 단어</a:t>
                      </a:r>
                    </a:p>
                  </a:txBody>
                  <a:tcPr marL="6437" marR="6437" marT="4291" marB="4291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400" b="1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유사도</a:t>
                      </a:r>
                    </a:p>
                  </a:txBody>
                  <a:tcPr marL="6437" marR="6437" marT="4291" marB="4291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4361038"/>
                  </a:ext>
                </a:extLst>
              </a:tr>
              <a:tr h="214832"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4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가해자</a:t>
                      </a:r>
                    </a:p>
                  </a:txBody>
                  <a:tcPr marL="6437" marR="6437" marT="4291" marB="4291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4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369.52</a:t>
                      </a:r>
                    </a:p>
                  </a:txBody>
                  <a:tcPr marL="6437" marR="6437" marT="4291" marB="4291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6913831"/>
                  </a:ext>
                </a:extLst>
              </a:tr>
              <a:tr h="214832"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4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피의자</a:t>
                      </a:r>
                    </a:p>
                  </a:txBody>
                  <a:tcPr marL="6437" marR="6437" marT="4291" marB="4291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4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128.13</a:t>
                      </a:r>
                    </a:p>
                  </a:txBody>
                  <a:tcPr marL="6437" marR="6437" marT="4291" marB="4291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7016289"/>
                  </a:ext>
                </a:extLst>
              </a:tr>
              <a:tr h="214832"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4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경찰서</a:t>
                      </a:r>
                    </a:p>
                  </a:txBody>
                  <a:tcPr marL="6437" marR="6437" marT="4291" marB="4291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4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103.55</a:t>
                      </a:r>
                    </a:p>
                  </a:txBody>
                  <a:tcPr marL="6437" marR="6437" marT="4291" marB="4291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6489977"/>
                  </a:ext>
                </a:extLst>
              </a:tr>
              <a:tr h="214832"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4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보험사</a:t>
                      </a:r>
                    </a:p>
                  </a:txBody>
                  <a:tcPr marL="6437" marR="6437" marT="4291" marB="4291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4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71.02</a:t>
                      </a:r>
                    </a:p>
                  </a:txBody>
                  <a:tcPr marL="6437" marR="6437" marT="4291" marB="4291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5388504"/>
                  </a:ext>
                </a:extLst>
              </a:tr>
              <a:tr h="214832"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4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교통사고</a:t>
                      </a:r>
                    </a:p>
                  </a:txBody>
                  <a:tcPr marL="6437" marR="6437" marT="4291" marB="4291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4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64.48</a:t>
                      </a:r>
                    </a:p>
                  </a:txBody>
                  <a:tcPr marL="6437" marR="6437" marT="4291" marB="4291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9660957"/>
                  </a:ext>
                </a:extLst>
              </a:tr>
              <a:tr h="214832"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400" dirty="0" err="1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국토부</a:t>
                      </a:r>
                      <a:endParaRPr lang="ko-KR" altLang="en-US" sz="1400" dirty="0">
                        <a:effectLst/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6437" marR="6437" marT="4291" marB="4291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4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41.35</a:t>
                      </a:r>
                    </a:p>
                  </a:txBody>
                  <a:tcPr marL="6437" marR="6437" marT="4291" marB="4291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9059380"/>
                  </a:ext>
                </a:extLst>
              </a:tr>
              <a:tr h="214832"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4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거짓말</a:t>
                      </a:r>
                    </a:p>
                  </a:txBody>
                  <a:tcPr marL="6437" marR="6437" marT="4291" marB="4291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4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33.48</a:t>
                      </a:r>
                    </a:p>
                  </a:txBody>
                  <a:tcPr marL="6437" marR="6437" marT="4291" marB="4291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7287950"/>
                  </a:ext>
                </a:extLst>
              </a:tr>
              <a:tr h="214832"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4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성폭력</a:t>
                      </a:r>
                    </a:p>
                  </a:txBody>
                  <a:tcPr marL="6437" marR="6437" marT="4291" marB="4291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4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32.81</a:t>
                      </a:r>
                    </a:p>
                  </a:txBody>
                  <a:tcPr marL="6437" marR="6437" marT="4291" marB="4291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6072968"/>
                  </a:ext>
                </a:extLst>
              </a:tr>
              <a:tr h="214832"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4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그린벨트</a:t>
                      </a:r>
                    </a:p>
                  </a:txBody>
                  <a:tcPr marL="6437" marR="6437" marT="4291" marB="4291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4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31.92</a:t>
                      </a:r>
                    </a:p>
                  </a:txBody>
                  <a:tcPr marL="6437" marR="6437" marT="4291" marB="4291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8131674"/>
                  </a:ext>
                </a:extLst>
              </a:tr>
              <a:tr h="214832"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4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검찰청</a:t>
                      </a:r>
                    </a:p>
                  </a:txBody>
                  <a:tcPr marL="6437" marR="6437" marT="4291" marB="4291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4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28.95</a:t>
                      </a:r>
                    </a:p>
                  </a:txBody>
                  <a:tcPr marL="6437" marR="6437" marT="4291" marB="4291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9645583"/>
                  </a:ext>
                </a:extLst>
              </a:tr>
              <a:tr h="214832"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4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진단서</a:t>
                      </a:r>
                    </a:p>
                  </a:txBody>
                  <a:tcPr marL="6437" marR="6437" marT="4291" marB="4291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4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28.76</a:t>
                      </a:r>
                    </a:p>
                  </a:txBody>
                  <a:tcPr marL="6437" marR="6437" marT="4291" marB="4291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4998963"/>
                  </a:ext>
                </a:extLst>
              </a:tr>
              <a:tr h="214832"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4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범죄자</a:t>
                      </a:r>
                    </a:p>
                  </a:txBody>
                  <a:tcPr marL="6437" marR="6437" marT="4291" marB="4291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4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28.28</a:t>
                      </a:r>
                    </a:p>
                  </a:txBody>
                  <a:tcPr marL="6437" marR="6437" marT="4291" marB="4291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5403659"/>
                  </a:ext>
                </a:extLst>
              </a:tr>
              <a:tr h="214832"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4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피고인</a:t>
                      </a:r>
                    </a:p>
                  </a:txBody>
                  <a:tcPr marL="6437" marR="6437" marT="4291" marB="4291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4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27.09</a:t>
                      </a:r>
                    </a:p>
                  </a:txBody>
                  <a:tcPr marL="6437" marR="6437" marT="4291" marB="4291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3843959"/>
                  </a:ext>
                </a:extLst>
              </a:tr>
              <a:tr h="214832"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4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변호사</a:t>
                      </a:r>
                    </a:p>
                  </a:txBody>
                  <a:tcPr marL="6437" marR="6437" marT="4291" marB="4291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4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26.72</a:t>
                      </a:r>
                    </a:p>
                  </a:txBody>
                  <a:tcPr marL="6437" marR="6437" marT="4291" marB="4291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1589490"/>
                  </a:ext>
                </a:extLst>
              </a:tr>
              <a:tr h="214832"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4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투기꾼</a:t>
                      </a:r>
                    </a:p>
                  </a:txBody>
                  <a:tcPr marL="6437" marR="6437" marT="4291" marB="4291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4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24.34</a:t>
                      </a:r>
                    </a:p>
                  </a:txBody>
                  <a:tcPr marL="6437" marR="6437" marT="4291" marB="4291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1136707"/>
                  </a:ext>
                </a:extLst>
              </a:tr>
              <a:tr h="214832"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4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합의금</a:t>
                      </a:r>
                    </a:p>
                  </a:txBody>
                  <a:tcPr marL="6437" marR="6437" marT="4291" marB="4291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4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23.64</a:t>
                      </a:r>
                    </a:p>
                  </a:txBody>
                  <a:tcPr marL="6437" marR="6437" marT="4291" marB="4291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2942249"/>
                  </a:ext>
                </a:extLst>
              </a:tr>
              <a:tr h="214832"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4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재산권</a:t>
                      </a:r>
                    </a:p>
                  </a:txBody>
                  <a:tcPr marL="6437" marR="6437" marT="4291" marB="4291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4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22.92</a:t>
                      </a:r>
                    </a:p>
                  </a:txBody>
                  <a:tcPr marL="6437" marR="6437" marT="4291" marB="4291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5422704"/>
                  </a:ext>
                </a:extLst>
              </a:tr>
              <a:tr h="214832"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4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상해</a:t>
                      </a:r>
                    </a:p>
                  </a:txBody>
                  <a:tcPr marL="6437" marR="6437" marT="4291" marB="4291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4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22.83</a:t>
                      </a:r>
                    </a:p>
                  </a:txBody>
                  <a:tcPr marL="6437" marR="6437" marT="4291" marB="4291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9534157"/>
                  </a:ext>
                </a:extLst>
              </a:tr>
              <a:tr h="317496"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4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담당조사관</a:t>
                      </a:r>
                    </a:p>
                  </a:txBody>
                  <a:tcPr marL="6437" marR="6437" marT="4291" marB="4291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4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21.24</a:t>
                      </a:r>
                    </a:p>
                  </a:txBody>
                  <a:tcPr marL="6437" marR="6437" marT="4291" marB="4291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8105749"/>
                  </a:ext>
                </a:extLst>
              </a:tr>
              <a:tr h="214832"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4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학교폭력</a:t>
                      </a:r>
                    </a:p>
                  </a:txBody>
                  <a:tcPr marL="6437" marR="6437" marT="4291" marB="4291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4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20.90</a:t>
                      </a:r>
                    </a:p>
                  </a:txBody>
                  <a:tcPr marL="6437" marR="6437" marT="4291" marB="4291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769671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71D4CC61-874A-4C66-90F1-4D30971A2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2815946"/>
              </p:ext>
            </p:extLst>
          </p:nvPr>
        </p:nvGraphicFramePr>
        <p:xfrm>
          <a:off x="6780076" y="944726"/>
          <a:ext cx="3276362" cy="4834799"/>
        </p:xfrm>
        <a:graphic>
          <a:graphicData uri="http://schemas.openxmlformats.org/drawingml/2006/table">
            <a:tbl>
              <a:tblPr/>
              <a:tblGrid>
                <a:gridCol w="1638181">
                  <a:extLst>
                    <a:ext uri="{9D8B030D-6E8A-4147-A177-3AD203B41FA5}">
                      <a16:colId xmlns:a16="http://schemas.microsoft.com/office/drawing/2014/main" val="2890614685"/>
                    </a:ext>
                  </a:extLst>
                </a:gridCol>
                <a:gridCol w="1638181">
                  <a:extLst>
                    <a:ext uri="{9D8B030D-6E8A-4147-A177-3AD203B41FA5}">
                      <a16:colId xmlns:a16="http://schemas.microsoft.com/office/drawing/2014/main" val="2319416834"/>
                    </a:ext>
                  </a:extLst>
                </a:gridCol>
              </a:tblGrid>
              <a:tr h="30040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400" b="1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‘</a:t>
                      </a:r>
                      <a:r>
                        <a:rPr lang="ko-KR" altLang="en-US" sz="1400" b="1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가해자</a:t>
                      </a:r>
                      <a:r>
                        <a:rPr lang="en-US" altLang="ko-KR" sz="1400" b="1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’ </a:t>
                      </a:r>
                      <a:r>
                        <a:rPr lang="ko-KR" altLang="en-US" sz="1400" b="1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관련 단어</a:t>
                      </a:r>
                    </a:p>
                  </a:txBody>
                  <a:tcPr marL="6437" marR="6437" marT="4291" marB="4291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400" b="1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유사도</a:t>
                      </a:r>
                    </a:p>
                  </a:txBody>
                  <a:tcPr marL="6437" marR="6437" marT="4291" marB="4291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5756300"/>
                  </a:ext>
                </a:extLst>
              </a:tr>
              <a:tr h="214832"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4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피해자</a:t>
                      </a:r>
                    </a:p>
                  </a:txBody>
                  <a:tcPr marL="6437" marR="6437" marT="4291" marB="4291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4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688.20</a:t>
                      </a:r>
                    </a:p>
                  </a:txBody>
                  <a:tcPr marL="6437" marR="6437" marT="4291" marB="4291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1622508"/>
                  </a:ext>
                </a:extLst>
              </a:tr>
              <a:tr h="214832"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4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경찰서</a:t>
                      </a:r>
                    </a:p>
                  </a:txBody>
                  <a:tcPr marL="6437" marR="6437" marT="4291" marB="4291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4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259.87</a:t>
                      </a:r>
                    </a:p>
                  </a:txBody>
                  <a:tcPr marL="6437" marR="6437" marT="4291" marB="4291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4420492"/>
                  </a:ext>
                </a:extLst>
              </a:tr>
              <a:tr h="317495"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4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교통사고</a:t>
                      </a:r>
                    </a:p>
                  </a:txBody>
                  <a:tcPr marL="6437" marR="6437" marT="4291" marB="4291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4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103.92</a:t>
                      </a:r>
                    </a:p>
                  </a:txBody>
                  <a:tcPr marL="6437" marR="6437" marT="4291" marB="4291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9437883"/>
                  </a:ext>
                </a:extLst>
              </a:tr>
              <a:tr h="214832"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4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보험사</a:t>
                      </a:r>
                    </a:p>
                  </a:txBody>
                  <a:tcPr marL="6437" marR="6437" marT="4291" marB="4291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4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99.97</a:t>
                      </a:r>
                    </a:p>
                  </a:txBody>
                  <a:tcPr marL="6437" marR="6437" marT="4291" marB="4291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9453821"/>
                  </a:ext>
                </a:extLst>
              </a:tr>
              <a:tr h="214832"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4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진술서</a:t>
                      </a:r>
                    </a:p>
                  </a:txBody>
                  <a:tcPr marL="6437" marR="6437" marT="4291" marB="4291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4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52.24</a:t>
                      </a:r>
                    </a:p>
                  </a:txBody>
                  <a:tcPr marL="6437" marR="6437" marT="4291" marB="4291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1834121"/>
                  </a:ext>
                </a:extLst>
              </a:tr>
              <a:tr h="214832"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4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지구대</a:t>
                      </a:r>
                    </a:p>
                  </a:txBody>
                  <a:tcPr marL="6437" marR="6437" marT="4291" marB="4291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4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49.66</a:t>
                      </a:r>
                    </a:p>
                  </a:txBody>
                  <a:tcPr marL="6437" marR="6437" marT="4291" marB="4291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8154174"/>
                  </a:ext>
                </a:extLst>
              </a:tr>
              <a:tr h="214832"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4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거짓말</a:t>
                      </a:r>
                    </a:p>
                  </a:txBody>
                  <a:tcPr marL="6437" marR="6437" marT="4291" marB="4291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4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46.14</a:t>
                      </a:r>
                    </a:p>
                  </a:txBody>
                  <a:tcPr marL="6437" marR="6437" marT="4291" marB="4291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1375251"/>
                  </a:ext>
                </a:extLst>
              </a:tr>
              <a:tr h="214832"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4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진단서</a:t>
                      </a:r>
                    </a:p>
                  </a:txBody>
                  <a:tcPr marL="6437" marR="6437" marT="4291" marB="4291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4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45.69</a:t>
                      </a:r>
                    </a:p>
                  </a:txBody>
                  <a:tcPr marL="6437" marR="6437" marT="4291" marB="4291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6940708"/>
                  </a:ext>
                </a:extLst>
              </a:tr>
              <a:tr h="214832"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4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담당형사</a:t>
                      </a:r>
                    </a:p>
                  </a:txBody>
                  <a:tcPr marL="6437" marR="6437" marT="4291" marB="4291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4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44.60</a:t>
                      </a:r>
                    </a:p>
                  </a:txBody>
                  <a:tcPr marL="6437" marR="6437" marT="4291" marB="4291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609342"/>
                  </a:ext>
                </a:extLst>
              </a:tr>
              <a:tr h="214832"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4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담당경찰</a:t>
                      </a:r>
                    </a:p>
                  </a:txBody>
                  <a:tcPr marL="6437" marR="6437" marT="4291" marB="4291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4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43.79</a:t>
                      </a:r>
                    </a:p>
                  </a:txBody>
                  <a:tcPr marL="6437" marR="6437" marT="4291" marB="4291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8200005"/>
                  </a:ext>
                </a:extLst>
              </a:tr>
              <a:tr h="214832"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4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치료비</a:t>
                      </a:r>
                    </a:p>
                  </a:txBody>
                  <a:tcPr marL="6437" marR="6437" marT="4291" marB="4291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4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41.10</a:t>
                      </a:r>
                    </a:p>
                  </a:txBody>
                  <a:tcPr marL="6437" marR="6437" marT="4291" marB="4291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3406586"/>
                  </a:ext>
                </a:extLst>
              </a:tr>
              <a:tr h="214832"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4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핸드폰</a:t>
                      </a:r>
                    </a:p>
                  </a:txBody>
                  <a:tcPr marL="6437" marR="6437" marT="4291" marB="4291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4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40.71</a:t>
                      </a:r>
                    </a:p>
                  </a:txBody>
                  <a:tcPr marL="6437" marR="6437" marT="4291" marB="4291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1260938"/>
                  </a:ext>
                </a:extLst>
              </a:tr>
              <a:tr h="214832"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4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목격자</a:t>
                      </a:r>
                    </a:p>
                  </a:txBody>
                  <a:tcPr marL="6437" marR="6437" marT="4291" marB="4291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4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40.14</a:t>
                      </a:r>
                    </a:p>
                  </a:txBody>
                  <a:tcPr marL="6437" marR="6437" marT="4291" marB="4291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5148138"/>
                  </a:ext>
                </a:extLst>
              </a:tr>
              <a:tr h="214832"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4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파출소</a:t>
                      </a:r>
                    </a:p>
                  </a:txBody>
                  <a:tcPr marL="6437" marR="6437" marT="4291" marB="4291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4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38.99</a:t>
                      </a:r>
                    </a:p>
                  </a:txBody>
                  <a:tcPr marL="6437" marR="6437" marT="4291" marB="4291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7463068"/>
                  </a:ext>
                </a:extLst>
              </a:tr>
              <a:tr h="214832"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4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상해</a:t>
                      </a:r>
                    </a:p>
                  </a:txBody>
                  <a:tcPr marL="6437" marR="6437" marT="4291" marB="4291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4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38.53</a:t>
                      </a:r>
                    </a:p>
                  </a:txBody>
                  <a:tcPr marL="6437" marR="6437" marT="4291" marB="4291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9068169"/>
                  </a:ext>
                </a:extLst>
              </a:tr>
              <a:tr h="214832"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4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사고접수</a:t>
                      </a:r>
                    </a:p>
                  </a:txBody>
                  <a:tcPr marL="6437" marR="6437" marT="4291" marB="4291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4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36.93</a:t>
                      </a:r>
                    </a:p>
                  </a:txBody>
                  <a:tcPr marL="6437" marR="6437" marT="4291" marB="4291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5364024"/>
                  </a:ext>
                </a:extLst>
              </a:tr>
              <a:tr h="214832"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4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음주운전</a:t>
                      </a:r>
                    </a:p>
                  </a:txBody>
                  <a:tcPr marL="6437" marR="6437" marT="4291" marB="4291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4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34.78</a:t>
                      </a:r>
                    </a:p>
                  </a:txBody>
                  <a:tcPr marL="6437" marR="6437" marT="4291" marB="4291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6180233"/>
                  </a:ext>
                </a:extLst>
              </a:tr>
              <a:tr h="214832"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4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보험처리</a:t>
                      </a:r>
                    </a:p>
                  </a:txBody>
                  <a:tcPr marL="6437" marR="6437" marT="4291" marB="4291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4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34.77</a:t>
                      </a:r>
                    </a:p>
                  </a:txBody>
                  <a:tcPr marL="6437" marR="6437" marT="4291" marB="4291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7507712"/>
                  </a:ext>
                </a:extLst>
              </a:tr>
              <a:tr h="214832"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4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합의금</a:t>
                      </a:r>
                    </a:p>
                  </a:txBody>
                  <a:tcPr marL="6437" marR="6437" marT="4291" marB="4291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4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34.40</a:t>
                      </a:r>
                    </a:p>
                  </a:txBody>
                  <a:tcPr marL="6437" marR="6437" marT="4291" marB="4291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8227445"/>
                  </a:ext>
                </a:extLst>
              </a:tr>
              <a:tr h="214832"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4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전화번호</a:t>
                      </a:r>
                    </a:p>
                  </a:txBody>
                  <a:tcPr marL="6437" marR="6437" marT="4291" marB="4291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4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34.21</a:t>
                      </a:r>
                    </a:p>
                  </a:txBody>
                  <a:tcPr marL="6437" marR="6437" marT="4291" marB="4291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75422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4437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7D79405-9C6C-4D4B-BFA8-831D379525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3048597"/>
              </p:ext>
            </p:extLst>
          </p:nvPr>
        </p:nvGraphicFramePr>
        <p:xfrm>
          <a:off x="4259796" y="800708"/>
          <a:ext cx="3672408" cy="5091474"/>
        </p:xfrm>
        <a:graphic>
          <a:graphicData uri="http://schemas.openxmlformats.org/drawingml/2006/table">
            <a:tbl>
              <a:tblPr/>
              <a:tblGrid>
                <a:gridCol w="1836204">
                  <a:extLst>
                    <a:ext uri="{9D8B030D-6E8A-4147-A177-3AD203B41FA5}">
                      <a16:colId xmlns:a16="http://schemas.microsoft.com/office/drawing/2014/main" val="2586832805"/>
                    </a:ext>
                  </a:extLst>
                </a:gridCol>
                <a:gridCol w="1836204">
                  <a:extLst>
                    <a:ext uri="{9D8B030D-6E8A-4147-A177-3AD203B41FA5}">
                      <a16:colId xmlns:a16="http://schemas.microsoft.com/office/drawing/2014/main" val="1970306299"/>
                    </a:ext>
                  </a:extLst>
                </a:gridCol>
              </a:tblGrid>
              <a:tr h="23761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400" b="1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‘</a:t>
                      </a:r>
                      <a:r>
                        <a:rPr lang="ko-KR" altLang="en-US" sz="1400" b="1" dirty="0" err="1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주정차</a:t>
                      </a:r>
                      <a:r>
                        <a:rPr lang="en-US" altLang="ko-KR" sz="1400" b="1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’ </a:t>
                      </a:r>
                      <a:r>
                        <a:rPr lang="ko-KR" altLang="en-US" sz="1400" b="1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관련 단어</a:t>
                      </a:r>
                    </a:p>
                  </a:txBody>
                  <a:tcPr marL="4032" marR="4032" marT="2688" marB="2688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400" b="1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유사도</a:t>
                      </a:r>
                    </a:p>
                  </a:txBody>
                  <a:tcPr marL="4032" marR="4032" marT="2688" marB="2688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0494081"/>
                  </a:ext>
                </a:extLst>
              </a:tr>
              <a:tr h="295680"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4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경기도 부천시 소사본동</a:t>
                      </a:r>
                    </a:p>
                  </a:txBody>
                  <a:tcPr marL="4032" marR="4032" marT="2688" marB="2688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4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20.80</a:t>
                      </a:r>
                    </a:p>
                  </a:txBody>
                  <a:tcPr marL="4032" marR="4032" marT="2688" marB="2688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6672948"/>
                  </a:ext>
                </a:extLst>
              </a:tr>
              <a:tr h="237619"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4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부산시 부산진구</a:t>
                      </a:r>
                    </a:p>
                  </a:txBody>
                  <a:tcPr marL="4032" marR="4032" marT="2688" marB="2688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4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20.00</a:t>
                      </a:r>
                    </a:p>
                  </a:txBody>
                  <a:tcPr marL="4032" marR="4032" marT="2688" marB="2688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7335027"/>
                  </a:ext>
                </a:extLst>
              </a:tr>
              <a:tr h="121498"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4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장애인</a:t>
                      </a:r>
                    </a:p>
                  </a:txBody>
                  <a:tcPr marL="4032" marR="4032" marT="2688" marB="2688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4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18.66</a:t>
                      </a:r>
                    </a:p>
                  </a:txBody>
                  <a:tcPr marL="4032" marR="4032" marT="2688" marB="2688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9601017"/>
                  </a:ext>
                </a:extLst>
              </a:tr>
              <a:tr h="121498"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4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횡단보도</a:t>
                      </a:r>
                    </a:p>
                  </a:txBody>
                  <a:tcPr marL="4032" marR="4032" marT="2688" marB="2688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4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16.54</a:t>
                      </a:r>
                    </a:p>
                  </a:txBody>
                  <a:tcPr marL="4032" marR="4032" marT="2688" marB="2688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5996820"/>
                  </a:ext>
                </a:extLst>
              </a:tr>
              <a:tr h="179559"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4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버스정류장</a:t>
                      </a:r>
                    </a:p>
                  </a:txBody>
                  <a:tcPr marL="4032" marR="4032" marT="2688" marB="2688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4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12.88</a:t>
                      </a:r>
                    </a:p>
                  </a:txBody>
                  <a:tcPr marL="4032" marR="4032" marT="2688" marB="2688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2427656"/>
                  </a:ext>
                </a:extLst>
              </a:tr>
              <a:tr h="121498"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4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승강장</a:t>
                      </a:r>
                    </a:p>
                  </a:txBody>
                  <a:tcPr marL="4032" marR="4032" marT="2688" marB="2688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4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8.66</a:t>
                      </a:r>
                    </a:p>
                  </a:txBody>
                  <a:tcPr marL="4032" marR="4032" marT="2688" marB="2688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6565464"/>
                  </a:ext>
                </a:extLst>
              </a:tr>
              <a:tr h="295680"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400" dirty="0" err="1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당감동</a:t>
                      </a:r>
                      <a:r>
                        <a:rPr lang="ko-KR" altLang="en-US" sz="14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 </a:t>
                      </a:r>
                      <a:r>
                        <a:rPr lang="ko-KR" altLang="en-US" sz="1400" dirty="0" err="1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당감시장인근</a:t>
                      </a:r>
                      <a:endParaRPr lang="ko-KR" altLang="en-US" sz="1400" dirty="0">
                        <a:effectLst/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4032" marR="4032" marT="2688" marB="2688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4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8.00</a:t>
                      </a:r>
                    </a:p>
                  </a:txBody>
                  <a:tcPr marL="4032" marR="4032" marT="2688" marB="2688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9351514"/>
                  </a:ext>
                </a:extLst>
              </a:tr>
              <a:tr h="121498"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4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배곧</a:t>
                      </a:r>
                    </a:p>
                  </a:txBody>
                  <a:tcPr marL="4032" marR="4032" marT="2688" marB="2688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4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7.71</a:t>
                      </a:r>
                    </a:p>
                  </a:txBody>
                  <a:tcPr marL="4032" marR="4032" marT="2688" marB="2688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7627751"/>
                  </a:ext>
                </a:extLst>
              </a:tr>
              <a:tr h="295680"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4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첨부파일촬영시간 안내</a:t>
                      </a:r>
                    </a:p>
                  </a:txBody>
                  <a:tcPr marL="4032" marR="4032" marT="2688" marB="2688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4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7.67</a:t>
                      </a:r>
                    </a:p>
                  </a:txBody>
                  <a:tcPr marL="4032" marR="4032" marT="2688" marB="2688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012800"/>
                  </a:ext>
                </a:extLst>
              </a:tr>
              <a:tr h="121498"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4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과태료</a:t>
                      </a:r>
                    </a:p>
                  </a:txBody>
                  <a:tcPr marL="4032" marR="4032" marT="2688" marB="2688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4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7.08</a:t>
                      </a:r>
                    </a:p>
                  </a:txBody>
                  <a:tcPr marL="4032" marR="4032" marT="2688" marB="2688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2058495"/>
                  </a:ext>
                </a:extLst>
              </a:tr>
              <a:tr h="179559"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4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인도위불법</a:t>
                      </a:r>
                    </a:p>
                  </a:txBody>
                  <a:tcPr marL="4032" marR="4032" marT="2688" marB="2688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4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6.74</a:t>
                      </a:r>
                    </a:p>
                  </a:txBody>
                  <a:tcPr marL="4032" marR="4032" marT="2688" marB="2688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0350555"/>
                  </a:ext>
                </a:extLst>
              </a:tr>
              <a:tr h="237619"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4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학장동 우성아파트</a:t>
                      </a:r>
                    </a:p>
                  </a:txBody>
                  <a:tcPr marL="4032" marR="4032" marT="2688" marB="2688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4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6.40</a:t>
                      </a:r>
                    </a:p>
                  </a:txBody>
                  <a:tcPr marL="4032" marR="4032" marT="2688" marB="2688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2248383"/>
                  </a:ext>
                </a:extLst>
              </a:tr>
              <a:tr h="295680"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4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학장동 여성문화회관</a:t>
                      </a:r>
                    </a:p>
                  </a:txBody>
                  <a:tcPr marL="4032" marR="4032" marT="2688" marB="2688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4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5.60</a:t>
                      </a:r>
                    </a:p>
                  </a:txBody>
                  <a:tcPr marL="4032" marR="4032" marT="2688" marB="2688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5148189"/>
                  </a:ext>
                </a:extLst>
              </a:tr>
              <a:tr h="121498"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4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우회전</a:t>
                      </a:r>
                    </a:p>
                  </a:txBody>
                  <a:tcPr marL="4032" marR="4032" marT="2688" marB="2688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4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4.44</a:t>
                      </a:r>
                    </a:p>
                  </a:txBody>
                  <a:tcPr marL="4032" marR="4032" marT="2688" marB="2688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3103201"/>
                  </a:ext>
                </a:extLst>
              </a:tr>
              <a:tr h="237619"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4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운동 기아대리점</a:t>
                      </a:r>
                    </a:p>
                  </a:txBody>
                  <a:tcPr marL="4032" marR="4032" marT="2688" marB="2688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4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4.28</a:t>
                      </a:r>
                    </a:p>
                  </a:txBody>
                  <a:tcPr marL="4032" marR="4032" marT="2688" marB="2688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1130518"/>
                  </a:ext>
                </a:extLst>
              </a:tr>
              <a:tr h="179559"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4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김포시 장기동</a:t>
                      </a:r>
                    </a:p>
                  </a:txBody>
                  <a:tcPr marL="4032" marR="4032" marT="2688" marB="2688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4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4.00</a:t>
                      </a:r>
                    </a:p>
                  </a:txBody>
                  <a:tcPr marL="4032" marR="4032" marT="2688" marB="2688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3538757"/>
                  </a:ext>
                </a:extLst>
              </a:tr>
              <a:tr h="237619"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4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어린이보호구역</a:t>
                      </a:r>
                    </a:p>
                  </a:txBody>
                  <a:tcPr marL="4032" marR="4032" marT="2688" marB="2688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4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3.46</a:t>
                      </a:r>
                    </a:p>
                  </a:txBody>
                  <a:tcPr marL="4032" marR="4032" marT="2688" marB="2688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4903365"/>
                  </a:ext>
                </a:extLst>
              </a:tr>
              <a:tr h="179559"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4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운동까치고개</a:t>
                      </a:r>
                    </a:p>
                  </a:txBody>
                  <a:tcPr marL="4032" marR="4032" marT="2688" marB="2688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4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3.42</a:t>
                      </a:r>
                    </a:p>
                  </a:txBody>
                  <a:tcPr marL="4032" marR="4032" marT="2688" marB="2688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9535998"/>
                  </a:ext>
                </a:extLst>
              </a:tr>
              <a:tr h="237619"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4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장애인구역불법</a:t>
                      </a:r>
                    </a:p>
                  </a:txBody>
                  <a:tcPr marL="4032" marR="4032" marT="2688" marB="2688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4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3.33</a:t>
                      </a:r>
                    </a:p>
                  </a:txBody>
                  <a:tcPr marL="4032" marR="4032" marT="2688" marB="2688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6900010"/>
                  </a:ext>
                </a:extLst>
              </a:tr>
              <a:tr h="295680"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4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개금동 부산백병원인근</a:t>
                      </a:r>
                    </a:p>
                  </a:txBody>
                  <a:tcPr marL="4032" marR="4032" marT="2688" marB="2688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4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3.20</a:t>
                      </a:r>
                    </a:p>
                  </a:txBody>
                  <a:tcPr marL="4032" marR="4032" marT="2688" marB="2688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32127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1450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4EF50BAF-B40D-4FB9-B68D-56D8541237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6205928"/>
              </p:ext>
            </p:extLst>
          </p:nvPr>
        </p:nvGraphicFramePr>
        <p:xfrm>
          <a:off x="2387588" y="910426"/>
          <a:ext cx="3198420" cy="5037148"/>
        </p:xfrm>
        <a:graphic>
          <a:graphicData uri="http://schemas.openxmlformats.org/drawingml/2006/table">
            <a:tbl>
              <a:tblPr/>
              <a:tblGrid>
                <a:gridCol w="1599210">
                  <a:extLst>
                    <a:ext uri="{9D8B030D-6E8A-4147-A177-3AD203B41FA5}">
                      <a16:colId xmlns:a16="http://schemas.microsoft.com/office/drawing/2014/main" val="2986625815"/>
                    </a:ext>
                  </a:extLst>
                </a:gridCol>
                <a:gridCol w="1599210">
                  <a:extLst>
                    <a:ext uri="{9D8B030D-6E8A-4147-A177-3AD203B41FA5}">
                      <a16:colId xmlns:a16="http://schemas.microsoft.com/office/drawing/2014/main" val="4145034786"/>
                    </a:ext>
                  </a:extLst>
                </a:gridCol>
              </a:tblGrid>
              <a:tr h="379928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400" b="1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‘</a:t>
                      </a:r>
                      <a:r>
                        <a:rPr lang="ko-KR" altLang="en-US" sz="1400" b="1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메르스</a:t>
                      </a:r>
                      <a:r>
                        <a:rPr lang="en-US" altLang="ko-KR" sz="1400" b="1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’</a:t>
                      </a:r>
                      <a:r>
                        <a:rPr lang="ko-KR" altLang="en-US" sz="1400" b="1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 관련 단어</a:t>
                      </a:r>
                    </a:p>
                  </a:txBody>
                  <a:tcPr marL="6303" marR="6303" marT="4202" marB="4202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400" b="1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유사도</a:t>
                      </a:r>
                    </a:p>
                  </a:txBody>
                  <a:tcPr marL="6303" marR="6303" marT="4202" marB="4202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2434484"/>
                  </a:ext>
                </a:extLst>
              </a:tr>
              <a:tr h="226835"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400" dirty="0" err="1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확진자</a:t>
                      </a:r>
                      <a:endParaRPr lang="ko-KR" altLang="en-US" sz="1400" dirty="0">
                        <a:effectLst/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6303" marR="6303" marT="4202" marB="4202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4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60.02</a:t>
                      </a:r>
                    </a:p>
                  </a:txBody>
                  <a:tcPr marL="6303" marR="6303" marT="4202" marB="4202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140871"/>
                  </a:ext>
                </a:extLst>
              </a:tr>
              <a:tr h="287095"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4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보건복지부</a:t>
                      </a:r>
                    </a:p>
                  </a:txBody>
                  <a:tcPr marL="6303" marR="6303" marT="4202" marB="4202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4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52.23</a:t>
                      </a:r>
                    </a:p>
                  </a:txBody>
                  <a:tcPr marL="6303" marR="6303" marT="4202" marB="4202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2793210"/>
                  </a:ext>
                </a:extLst>
              </a:tr>
              <a:tr h="226835"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4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보건소</a:t>
                      </a:r>
                    </a:p>
                  </a:txBody>
                  <a:tcPr marL="6303" marR="6303" marT="4202" marB="4202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4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36.75</a:t>
                      </a:r>
                    </a:p>
                  </a:txBody>
                  <a:tcPr marL="6303" marR="6303" marT="4202" marB="4202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2677966"/>
                  </a:ext>
                </a:extLst>
              </a:tr>
              <a:tr h="226835"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4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어린이집</a:t>
                      </a:r>
                    </a:p>
                  </a:txBody>
                  <a:tcPr marL="6303" marR="6303" marT="4202" marB="4202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4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34.85</a:t>
                      </a:r>
                    </a:p>
                  </a:txBody>
                  <a:tcPr marL="6303" marR="6303" marT="4202" marB="4202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9856724"/>
                  </a:ext>
                </a:extLst>
              </a:tr>
              <a:tr h="226835"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4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감염자</a:t>
                      </a:r>
                    </a:p>
                  </a:txBody>
                  <a:tcPr marL="6303" marR="6303" marT="4202" marB="4202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4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29.70</a:t>
                      </a:r>
                    </a:p>
                  </a:txBody>
                  <a:tcPr marL="6303" marR="6303" marT="4202" marB="4202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1175748"/>
                  </a:ext>
                </a:extLst>
              </a:tr>
              <a:tr h="226835"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4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예비군</a:t>
                      </a:r>
                    </a:p>
                  </a:txBody>
                  <a:tcPr marL="6303" marR="6303" marT="4202" marB="4202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4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27.75</a:t>
                      </a:r>
                    </a:p>
                  </a:txBody>
                  <a:tcPr marL="6303" marR="6303" marT="4202" marB="4202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7528595"/>
                  </a:ext>
                </a:extLst>
              </a:tr>
              <a:tr h="226835"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4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전염병</a:t>
                      </a:r>
                    </a:p>
                  </a:txBody>
                  <a:tcPr marL="6303" marR="6303" marT="4202" marB="4202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4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25.03</a:t>
                      </a:r>
                    </a:p>
                  </a:txBody>
                  <a:tcPr marL="6303" marR="6303" marT="4202" marB="4202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1464943"/>
                  </a:ext>
                </a:extLst>
              </a:tr>
              <a:tr h="226835"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4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격리자</a:t>
                      </a:r>
                    </a:p>
                  </a:txBody>
                  <a:tcPr marL="6303" marR="6303" marT="4202" marB="4202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4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24.00</a:t>
                      </a:r>
                    </a:p>
                  </a:txBody>
                  <a:tcPr marL="6303" marR="6303" marT="4202" marB="4202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3170383"/>
                  </a:ext>
                </a:extLst>
              </a:tr>
              <a:tr h="226835"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4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면역력</a:t>
                      </a:r>
                    </a:p>
                  </a:txBody>
                  <a:tcPr marL="6303" marR="6303" marT="4202" marB="4202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4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23.27</a:t>
                      </a:r>
                    </a:p>
                  </a:txBody>
                  <a:tcPr marL="6303" marR="6303" marT="4202" marB="4202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6955761"/>
                  </a:ext>
                </a:extLst>
              </a:tr>
              <a:tr h="226835"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4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부산</a:t>
                      </a:r>
                    </a:p>
                  </a:txBody>
                  <a:tcPr marL="6303" marR="6303" marT="4202" marB="4202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4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22.17</a:t>
                      </a:r>
                    </a:p>
                  </a:txBody>
                  <a:tcPr marL="6303" marR="6303" marT="4202" marB="4202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5113772"/>
                  </a:ext>
                </a:extLst>
              </a:tr>
              <a:tr h="287095"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4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질병관리본부</a:t>
                      </a:r>
                    </a:p>
                  </a:txBody>
                  <a:tcPr marL="6303" marR="6303" marT="4202" marB="4202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4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21.11</a:t>
                      </a:r>
                    </a:p>
                  </a:txBody>
                  <a:tcPr marL="6303" marR="6303" marT="4202" marB="4202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3426951"/>
                  </a:ext>
                </a:extLst>
              </a:tr>
              <a:tr h="226835"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4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불안감</a:t>
                      </a:r>
                    </a:p>
                  </a:txBody>
                  <a:tcPr marL="6303" marR="6303" marT="4202" marB="4202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4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21.01</a:t>
                      </a:r>
                    </a:p>
                  </a:txBody>
                  <a:tcPr marL="6303" marR="6303" marT="4202" marB="4202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8466024"/>
                  </a:ext>
                </a:extLst>
              </a:tr>
              <a:tr h="226835"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4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대구</a:t>
                      </a:r>
                    </a:p>
                  </a:txBody>
                  <a:tcPr marL="6303" marR="6303" marT="4202" marB="4202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4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19.88</a:t>
                      </a:r>
                    </a:p>
                  </a:txBody>
                  <a:tcPr marL="6303" marR="6303" marT="4202" marB="4202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4024690"/>
                  </a:ext>
                </a:extLst>
              </a:tr>
              <a:tr h="226835"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4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우리나라</a:t>
                      </a:r>
                    </a:p>
                  </a:txBody>
                  <a:tcPr marL="6303" marR="6303" marT="4202" marB="4202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4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19.75</a:t>
                      </a:r>
                    </a:p>
                  </a:txBody>
                  <a:tcPr marL="6303" marR="6303" marT="4202" marB="4202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5113960"/>
                  </a:ext>
                </a:extLst>
              </a:tr>
              <a:tr h="226835"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4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자가격리</a:t>
                      </a:r>
                    </a:p>
                  </a:txBody>
                  <a:tcPr marL="6303" marR="6303" marT="4202" marB="4202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4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19.74</a:t>
                      </a:r>
                    </a:p>
                  </a:txBody>
                  <a:tcPr marL="6303" marR="6303" marT="4202" marB="4202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9471419"/>
                  </a:ext>
                </a:extLst>
              </a:tr>
              <a:tr h="226835"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4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사망자</a:t>
                      </a:r>
                    </a:p>
                  </a:txBody>
                  <a:tcPr marL="6303" marR="6303" marT="4202" marB="4202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4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19.56</a:t>
                      </a:r>
                    </a:p>
                  </a:txBody>
                  <a:tcPr marL="6303" marR="6303" marT="4202" marB="4202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5966981"/>
                  </a:ext>
                </a:extLst>
              </a:tr>
              <a:tr h="226835"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4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의심환자</a:t>
                      </a:r>
                    </a:p>
                  </a:txBody>
                  <a:tcPr marL="6303" marR="6303" marT="4202" marB="4202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4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19.32</a:t>
                      </a:r>
                    </a:p>
                  </a:txBody>
                  <a:tcPr marL="6303" marR="6303" marT="4202" marB="4202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0995217"/>
                  </a:ext>
                </a:extLst>
              </a:tr>
              <a:tr h="226835"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4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삼성병원</a:t>
                      </a:r>
                    </a:p>
                  </a:txBody>
                  <a:tcPr marL="6303" marR="6303" marT="4202" marB="4202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4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19.10</a:t>
                      </a:r>
                    </a:p>
                  </a:txBody>
                  <a:tcPr marL="6303" marR="6303" marT="4202" marB="4202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6599361"/>
                  </a:ext>
                </a:extLst>
              </a:tr>
              <a:tr h="226835"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4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발병</a:t>
                      </a:r>
                    </a:p>
                  </a:txBody>
                  <a:tcPr marL="6303" marR="6303" marT="4202" marB="4202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4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17.16</a:t>
                      </a:r>
                    </a:p>
                  </a:txBody>
                  <a:tcPr marL="6303" marR="6303" marT="4202" marB="4202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0477390"/>
                  </a:ext>
                </a:extLst>
              </a:tr>
              <a:tr h="226835"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4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격리조치</a:t>
                      </a:r>
                    </a:p>
                  </a:txBody>
                  <a:tcPr marL="6303" marR="6303" marT="4202" marB="4202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4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17.16</a:t>
                      </a:r>
                    </a:p>
                  </a:txBody>
                  <a:tcPr marL="6303" marR="6303" marT="4202" marB="4202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4376505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D9DBBC9B-C03E-4240-BB07-0D4CA1899D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7038901"/>
              </p:ext>
            </p:extLst>
          </p:nvPr>
        </p:nvGraphicFramePr>
        <p:xfrm>
          <a:off x="6605994" y="926092"/>
          <a:ext cx="3096344" cy="5037144"/>
        </p:xfrm>
        <a:graphic>
          <a:graphicData uri="http://schemas.openxmlformats.org/drawingml/2006/table">
            <a:tbl>
              <a:tblPr/>
              <a:tblGrid>
                <a:gridCol w="1548172">
                  <a:extLst>
                    <a:ext uri="{9D8B030D-6E8A-4147-A177-3AD203B41FA5}">
                      <a16:colId xmlns:a16="http://schemas.microsoft.com/office/drawing/2014/main" val="3468995701"/>
                    </a:ext>
                  </a:extLst>
                </a:gridCol>
                <a:gridCol w="1548172">
                  <a:extLst>
                    <a:ext uri="{9D8B030D-6E8A-4147-A177-3AD203B41FA5}">
                      <a16:colId xmlns:a16="http://schemas.microsoft.com/office/drawing/2014/main" val="1241306419"/>
                    </a:ext>
                  </a:extLst>
                </a:gridCol>
              </a:tblGrid>
              <a:tr h="336357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400" b="1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‘</a:t>
                      </a:r>
                      <a:r>
                        <a:rPr lang="ko-KR" altLang="en-US" sz="1400" b="1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코로나</a:t>
                      </a:r>
                      <a:r>
                        <a:rPr lang="en-US" altLang="ko-KR" sz="1400" b="1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’</a:t>
                      </a:r>
                      <a:r>
                        <a:rPr lang="ko-KR" altLang="en-US" sz="1400" b="1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 관련 단어</a:t>
                      </a:r>
                    </a:p>
                  </a:txBody>
                  <a:tcPr marL="5707" marR="5707" marT="3805" marB="3805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400" b="1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유사도</a:t>
                      </a:r>
                    </a:p>
                  </a:txBody>
                  <a:tcPr marL="5707" marR="5707" marT="3805" marB="3805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1340801"/>
                  </a:ext>
                </a:extLst>
              </a:tr>
              <a:tr h="171984"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4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과밀 학급</a:t>
                      </a:r>
                    </a:p>
                  </a:txBody>
                  <a:tcPr marL="5707" marR="5707" marT="3805" marB="3805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4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381.00</a:t>
                      </a:r>
                    </a:p>
                  </a:txBody>
                  <a:tcPr marL="5707" marR="5707" marT="3805" marB="3805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4773010"/>
                  </a:ext>
                </a:extLst>
              </a:tr>
              <a:tr h="171984"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4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교육부</a:t>
                      </a:r>
                    </a:p>
                  </a:txBody>
                  <a:tcPr marL="5707" marR="5707" marT="3805" marB="3805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4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232.69</a:t>
                      </a:r>
                    </a:p>
                  </a:txBody>
                  <a:tcPr marL="5707" marR="5707" marT="3805" marB="3805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6117048"/>
                  </a:ext>
                </a:extLst>
              </a:tr>
              <a:tr h="171984"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4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학급 과밀</a:t>
                      </a:r>
                    </a:p>
                  </a:txBody>
                  <a:tcPr marL="5707" marR="5707" marT="3805" marB="3805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4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225.90</a:t>
                      </a:r>
                    </a:p>
                  </a:txBody>
                  <a:tcPr marL="5707" marR="5707" marT="3805" marB="3805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6027173"/>
                  </a:ext>
                </a:extLst>
              </a:tr>
              <a:tr h="254170"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4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마스크 착용</a:t>
                      </a:r>
                    </a:p>
                  </a:txBody>
                  <a:tcPr marL="5707" marR="5707" marT="3805" marB="3805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4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65.25</a:t>
                      </a:r>
                    </a:p>
                  </a:txBody>
                  <a:tcPr marL="5707" marR="5707" marT="3805" marB="3805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9297099"/>
                  </a:ext>
                </a:extLst>
              </a:tr>
              <a:tr h="254170"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4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마스크 지급</a:t>
                      </a:r>
                    </a:p>
                  </a:txBody>
                  <a:tcPr marL="5707" marR="5707" marT="3805" marB="3805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4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63.52</a:t>
                      </a:r>
                    </a:p>
                  </a:txBody>
                  <a:tcPr marL="5707" marR="5707" marT="3805" marB="3805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9881782"/>
                  </a:ext>
                </a:extLst>
              </a:tr>
              <a:tr h="171984"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4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발열체크</a:t>
                      </a:r>
                    </a:p>
                  </a:txBody>
                  <a:tcPr marL="5707" marR="5707" marT="3805" marB="3805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4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61.75</a:t>
                      </a:r>
                    </a:p>
                  </a:txBody>
                  <a:tcPr marL="5707" marR="5707" marT="3805" marB="3805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9153209"/>
                  </a:ext>
                </a:extLst>
              </a:tr>
              <a:tr h="171984"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4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확진자</a:t>
                      </a:r>
                    </a:p>
                  </a:txBody>
                  <a:tcPr marL="5707" marR="5707" marT="3805" marB="3805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4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59.15</a:t>
                      </a:r>
                    </a:p>
                  </a:txBody>
                  <a:tcPr marL="5707" marR="5707" marT="3805" marB="3805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2595791"/>
                  </a:ext>
                </a:extLst>
              </a:tr>
              <a:tr h="254170"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4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모라동 주공</a:t>
                      </a:r>
                    </a:p>
                  </a:txBody>
                  <a:tcPr marL="5707" marR="5707" marT="3805" marB="3805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4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59.14</a:t>
                      </a:r>
                    </a:p>
                  </a:txBody>
                  <a:tcPr marL="5707" marR="5707" marT="3805" marB="3805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9398818"/>
                  </a:ext>
                </a:extLst>
              </a:tr>
              <a:tr h="336357"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4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부산광역시 사상</a:t>
                      </a:r>
                    </a:p>
                  </a:txBody>
                  <a:tcPr marL="5707" marR="5707" marT="3805" marB="3805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4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55.20</a:t>
                      </a:r>
                    </a:p>
                  </a:txBody>
                  <a:tcPr marL="5707" marR="5707" marT="3805" marB="3805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800707"/>
                  </a:ext>
                </a:extLst>
              </a:tr>
              <a:tr h="171984"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4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증거 자료</a:t>
                      </a:r>
                    </a:p>
                  </a:txBody>
                  <a:tcPr marL="5707" marR="5707" marT="3805" marB="3805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4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55.20</a:t>
                      </a:r>
                    </a:p>
                  </a:txBody>
                  <a:tcPr marL="5707" marR="5707" marT="3805" marB="3805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5870590"/>
                  </a:ext>
                </a:extLst>
              </a:tr>
              <a:tr h="254170"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4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주민등록번호</a:t>
                      </a:r>
                    </a:p>
                  </a:txBody>
                  <a:tcPr marL="5707" marR="5707" marT="3805" marB="3805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4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53.98</a:t>
                      </a:r>
                    </a:p>
                  </a:txBody>
                  <a:tcPr marL="5707" marR="5707" marT="3805" marB="3805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6052242"/>
                  </a:ext>
                </a:extLst>
              </a:tr>
              <a:tr h="171984"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4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보건소</a:t>
                      </a:r>
                    </a:p>
                  </a:txBody>
                  <a:tcPr marL="5707" marR="5707" marT="3805" marB="3805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4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33.70</a:t>
                      </a:r>
                    </a:p>
                  </a:txBody>
                  <a:tcPr marL="5707" marR="5707" marT="3805" marB="3805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3918727"/>
                  </a:ext>
                </a:extLst>
              </a:tr>
              <a:tr h="171984"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4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외국인</a:t>
                      </a:r>
                    </a:p>
                  </a:txBody>
                  <a:tcPr marL="5707" marR="5707" marT="3805" marB="3805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4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13.44</a:t>
                      </a:r>
                    </a:p>
                  </a:txBody>
                  <a:tcPr marL="5707" marR="5707" marT="3805" marB="3805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0693926"/>
                  </a:ext>
                </a:extLst>
              </a:tr>
              <a:tr h="171984"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4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부산</a:t>
                      </a:r>
                    </a:p>
                  </a:txBody>
                  <a:tcPr marL="5707" marR="5707" marT="3805" marB="3805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4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11.87</a:t>
                      </a:r>
                    </a:p>
                  </a:txBody>
                  <a:tcPr marL="5707" marR="5707" marT="3805" marB="3805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5695920"/>
                  </a:ext>
                </a:extLst>
              </a:tr>
              <a:tr h="171984"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4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수도권</a:t>
                      </a:r>
                    </a:p>
                  </a:txBody>
                  <a:tcPr marL="5707" marR="5707" marT="3805" marB="3805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4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11.55</a:t>
                      </a:r>
                    </a:p>
                  </a:txBody>
                  <a:tcPr marL="5707" marR="5707" marT="3805" marB="3805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3874117"/>
                  </a:ext>
                </a:extLst>
              </a:tr>
              <a:tr h="171984"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4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자영업자</a:t>
                      </a:r>
                    </a:p>
                  </a:txBody>
                  <a:tcPr marL="5707" marR="5707" marT="3805" marB="3805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4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11.53</a:t>
                      </a:r>
                    </a:p>
                  </a:txBody>
                  <a:tcPr marL="5707" marR="5707" marT="3805" marB="3805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2290191"/>
                  </a:ext>
                </a:extLst>
              </a:tr>
              <a:tr h="171984"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4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가능여부</a:t>
                      </a:r>
                    </a:p>
                  </a:txBody>
                  <a:tcPr marL="5707" marR="5707" marT="3805" marB="3805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4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10.91</a:t>
                      </a:r>
                    </a:p>
                  </a:txBody>
                  <a:tcPr marL="5707" marR="5707" marT="3805" marB="3805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3505016"/>
                  </a:ext>
                </a:extLst>
              </a:tr>
              <a:tr h="254170"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4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선별진료소</a:t>
                      </a:r>
                    </a:p>
                  </a:txBody>
                  <a:tcPr marL="5707" marR="5707" marT="3805" marB="3805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4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10.08</a:t>
                      </a:r>
                    </a:p>
                  </a:txBody>
                  <a:tcPr marL="5707" marR="5707" marT="3805" marB="3805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0702069"/>
                  </a:ext>
                </a:extLst>
              </a:tr>
              <a:tr h="171984"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4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우리나라</a:t>
                      </a:r>
                    </a:p>
                  </a:txBody>
                  <a:tcPr marL="5707" marR="5707" marT="3805" marB="3805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4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8.75</a:t>
                      </a:r>
                    </a:p>
                  </a:txBody>
                  <a:tcPr marL="5707" marR="5707" marT="3805" marB="3805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001207"/>
                  </a:ext>
                </a:extLst>
              </a:tr>
              <a:tr h="171984"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400" dirty="0" err="1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접촉자</a:t>
                      </a:r>
                      <a:endParaRPr lang="ko-KR" altLang="en-US" sz="1400" dirty="0">
                        <a:effectLst/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5707" marR="5707" marT="3805" marB="3805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4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8.27</a:t>
                      </a:r>
                    </a:p>
                  </a:txBody>
                  <a:tcPr marL="5707" marR="5707" marT="3805" marB="3805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81900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7129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588</Words>
  <Application>Microsoft Office PowerPoint</Application>
  <PresentationFormat>와이드스크린</PresentationFormat>
  <Paragraphs>530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Noto Sans KR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yeoun</dc:creator>
  <cp:lastModifiedBy>yeoun</cp:lastModifiedBy>
  <cp:revision>2</cp:revision>
  <dcterms:created xsi:type="dcterms:W3CDTF">2021-07-27T03:26:49Z</dcterms:created>
  <dcterms:modified xsi:type="dcterms:W3CDTF">2021-07-27T03:54:09Z</dcterms:modified>
</cp:coreProperties>
</file>