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6" d="100"/>
          <a:sy n="66" d="100"/>
        </p:scale>
        <p:origin x="6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928F2-4ECA-4340-B2CF-41468AF6C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84587A-3EC0-45AB-B00B-4A47566B7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2D3BA-CA02-438B-B94E-4674BF6E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3D7C-3297-4B9D-8043-CA2B6B69F26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2E3A7-E2D1-4F40-A41F-B387F338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72219-242A-4F0C-9AA3-3B961B74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B3FE-CFBB-4AC5-9056-46D6238F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0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60AFB-1F8F-46E0-873A-EF955519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A97476-3274-49BA-A969-80B36F230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B738E-6CE9-469E-80D4-00EA67E5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3D7C-3297-4B9D-8043-CA2B6B69F26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13325-A48A-44A1-A911-68D5F50C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930CB-BBC4-404B-A3E4-F0BD76AD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B3FE-CFBB-4AC5-9056-46D6238F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AA6DF3-CDE8-402B-B3AF-BA075ED87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90413E-F618-4732-8DC9-11F9C3791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B48C8-1959-4A01-B410-DEB1C9C6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3D7C-3297-4B9D-8043-CA2B6B69F26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0D967-C987-40E4-8441-06B0A00A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80054-2F7E-4BA1-922C-00BC811D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B3FE-CFBB-4AC5-9056-46D6238F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10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6CCB1-923D-4CC0-BDCC-EABAFEBF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A5A7A-FEB4-4C49-BEEE-41AC1F397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B27A6-326B-4831-AE01-F6A2EA6C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3D7C-3297-4B9D-8043-CA2B6B69F26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59395-BEF0-4696-93BB-26A9860E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2D135-083E-44C9-8CAD-26332DA6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B3FE-CFBB-4AC5-9056-46D6238F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9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B3D35-0201-4249-A5EB-59965952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03BF58-F72F-4EBD-AF5A-F2A722CE3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B04E8-2912-4552-877F-CAD6A0A8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3D7C-3297-4B9D-8043-CA2B6B69F26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417E0-5E81-41C1-A046-F97166C2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1197D-14E1-4FAC-8450-9FD0068C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B3FE-CFBB-4AC5-9056-46D6238F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3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2B0C8-8F01-42FA-88A7-C06171F9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69D0E-AA6B-4A89-B0F6-4138A272C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248FB-2E7D-4912-BD4F-3D4976D4F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0E4DAE-CBB6-4392-BBA4-8E2044F3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3D7C-3297-4B9D-8043-CA2B6B69F26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B28AA-742A-4047-97D3-4A95463F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87654-D076-4D92-AAB9-E86A8470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B3FE-CFBB-4AC5-9056-46D6238F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8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33DB4-14D9-4F1E-9307-E325FD22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47BBA-F113-4F27-92D3-BE030CCDE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45A27D-964C-460A-972E-DFE371E89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82B26B-3128-4DB9-9EAE-C3D99760C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622019-670E-4418-95F5-3CD2AEE47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F26A84-0766-4D1C-BAAA-4BF5ADC7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3D7C-3297-4B9D-8043-CA2B6B69F26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B4321B-2931-4648-A9CF-85A2F0F6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5522B-937B-4F7E-8D0B-D65F100A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B3FE-CFBB-4AC5-9056-46D6238F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5B76F-284F-4212-B243-2200A2F6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9B7C30-EE8C-41F1-9E41-F88F86B7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3D7C-3297-4B9D-8043-CA2B6B69F26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52C352-2CDF-4308-BECA-B144A327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3D89E-6E66-42D6-89F6-95546592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B3FE-CFBB-4AC5-9056-46D6238F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4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A6C2A3-2192-44AC-93FE-9D7BFAB4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3D7C-3297-4B9D-8043-CA2B6B69F26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2DFC0C-3F6D-46A1-B30A-DCBE0923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06DBF3-72C3-4252-B762-856FEFCD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B3FE-CFBB-4AC5-9056-46D6238F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1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507E4-7B08-444D-8C6D-D449715E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89174-3C25-4D65-B152-54ED5AA6C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5645DA-24E5-40DF-9822-4A0AEFF26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A8F4B-1496-42E1-B2BA-7FEBF9B7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3D7C-3297-4B9D-8043-CA2B6B69F26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084D3-FD69-4A25-B838-3B5DA21A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6A40C3-5BCB-4FC4-BD77-EBB8F896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B3FE-CFBB-4AC5-9056-46D6238F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0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B362A-525F-44DB-BDF0-88E2882A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9F5560-3BE5-412A-A814-212DE5E1C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F3A3FE-7E36-4409-AF80-1A809E329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A58CCC-F2C2-48FD-A80E-45D5F0D3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3D7C-3297-4B9D-8043-CA2B6B69F26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F4C044-AB26-41C4-85BC-3CB5862E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792BF-2615-4A01-8636-4A6042AC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B3FE-CFBB-4AC5-9056-46D6238F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4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D7A3FB-3532-4880-8FA3-6F9F2697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F3896-1487-4BEF-9B15-CAE260026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5E882-592F-406F-B1EC-107EA0DD2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13D7C-3297-4B9D-8043-CA2B6B69F26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CA84E-7131-45D2-93A2-E74BF372A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11A22-AA90-4CB0-9CD0-E6BF5CA12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6B3FE-CFBB-4AC5-9056-46D6238F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78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5514D7-0B33-4F1C-8DFA-09BCCB44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06529"/>
              </p:ext>
            </p:extLst>
          </p:nvPr>
        </p:nvGraphicFramePr>
        <p:xfrm>
          <a:off x="335359" y="548681"/>
          <a:ext cx="11521278" cy="5040558"/>
        </p:xfrm>
        <a:graphic>
          <a:graphicData uri="http://schemas.openxmlformats.org/drawingml/2006/table">
            <a:tbl>
              <a:tblPr/>
              <a:tblGrid>
                <a:gridCol w="1280142">
                  <a:extLst>
                    <a:ext uri="{9D8B030D-6E8A-4147-A177-3AD203B41FA5}">
                      <a16:colId xmlns:a16="http://schemas.microsoft.com/office/drawing/2014/main" val="3918817226"/>
                    </a:ext>
                  </a:extLst>
                </a:gridCol>
                <a:gridCol w="1280142">
                  <a:extLst>
                    <a:ext uri="{9D8B030D-6E8A-4147-A177-3AD203B41FA5}">
                      <a16:colId xmlns:a16="http://schemas.microsoft.com/office/drawing/2014/main" val="4018213635"/>
                    </a:ext>
                  </a:extLst>
                </a:gridCol>
                <a:gridCol w="1280142">
                  <a:extLst>
                    <a:ext uri="{9D8B030D-6E8A-4147-A177-3AD203B41FA5}">
                      <a16:colId xmlns:a16="http://schemas.microsoft.com/office/drawing/2014/main" val="2761415665"/>
                    </a:ext>
                  </a:extLst>
                </a:gridCol>
                <a:gridCol w="1280142">
                  <a:extLst>
                    <a:ext uri="{9D8B030D-6E8A-4147-A177-3AD203B41FA5}">
                      <a16:colId xmlns:a16="http://schemas.microsoft.com/office/drawing/2014/main" val="48064728"/>
                    </a:ext>
                  </a:extLst>
                </a:gridCol>
                <a:gridCol w="1280142">
                  <a:extLst>
                    <a:ext uri="{9D8B030D-6E8A-4147-A177-3AD203B41FA5}">
                      <a16:colId xmlns:a16="http://schemas.microsoft.com/office/drawing/2014/main" val="2482872577"/>
                    </a:ext>
                  </a:extLst>
                </a:gridCol>
                <a:gridCol w="1280142">
                  <a:extLst>
                    <a:ext uri="{9D8B030D-6E8A-4147-A177-3AD203B41FA5}">
                      <a16:colId xmlns:a16="http://schemas.microsoft.com/office/drawing/2014/main" val="1578277998"/>
                    </a:ext>
                  </a:extLst>
                </a:gridCol>
                <a:gridCol w="1280142">
                  <a:extLst>
                    <a:ext uri="{9D8B030D-6E8A-4147-A177-3AD203B41FA5}">
                      <a16:colId xmlns:a16="http://schemas.microsoft.com/office/drawing/2014/main" val="894271136"/>
                    </a:ext>
                  </a:extLst>
                </a:gridCol>
                <a:gridCol w="1280142">
                  <a:extLst>
                    <a:ext uri="{9D8B030D-6E8A-4147-A177-3AD203B41FA5}">
                      <a16:colId xmlns:a16="http://schemas.microsoft.com/office/drawing/2014/main" val="3934195009"/>
                    </a:ext>
                  </a:extLst>
                </a:gridCol>
                <a:gridCol w="1280142">
                  <a:extLst>
                    <a:ext uri="{9D8B030D-6E8A-4147-A177-3AD203B41FA5}">
                      <a16:colId xmlns:a16="http://schemas.microsoft.com/office/drawing/2014/main" val="3568106724"/>
                    </a:ext>
                  </a:extLst>
                </a:gridCol>
              </a:tblGrid>
              <a:tr h="6242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2004_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2004_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2004_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2004_</a:t>
                      </a:r>
                      <a:r>
                        <a:rPr lang="ko-KR" alt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2004_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2004_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2004_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2004_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C3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2004_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40C3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C3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604558"/>
                  </a:ext>
                </a:extLst>
              </a:tr>
              <a:tr h="45521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진종오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시상식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장지원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673095"/>
                  </a:ext>
                </a:extLst>
              </a:tr>
              <a:tr h="45521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딴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김향미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진종오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트랩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누르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107097"/>
                  </a:ext>
                </a:extLst>
              </a:tr>
              <a:tr h="45521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시상식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문대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안긴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꺾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따낸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166425"/>
                  </a:ext>
                </a:extLst>
              </a:tr>
              <a:tr h="45521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안겨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장성호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장성호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따낸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확보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김경아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첫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775606"/>
                  </a:ext>
                </a:extLst>
              </a:tr>
              <a:tr h="45521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성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꺾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딴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안타깝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아쉬운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배드민턴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출전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누르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521081"/>
                  </a:ext>
                </a:extLst>
              </a:tr>
              <a:tr h="45521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걸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누르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따낸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배드민턴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김경아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문대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문대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결승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03344"/>
                  </a:ext>
                </a:extLst>
              </a:tr>
              <a:tr h="31933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따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꺾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딴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딴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유력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이어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합계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449918"/>
                  </a:ext>
                </a:extLst>
              </a:tr>
              <a:tr h="45521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도전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첫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첫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물리치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장미란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성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황경선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딴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690306"/>
                  </a:ext>
                </a:extLst>
              </a:tr>
              <a:tr h="45521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안긴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출전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누르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장미란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이원희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딴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수확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준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체급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574361"/>
                  </a:ext>
                </a:extLst>
              </a:tr>
              <a:tr h="45521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문대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성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최민호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김향미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진종오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따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결승전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2078" marR="12078" marT="8052" marB="805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40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97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F53338-C2ED-49F4-95C2-FB58E4F5A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6697"/>
              </p:ext>
            </p:extLst>
          </p:nvPr>
        </p:nvGraphicFramePr>
        <p:xfrm>
          <a:off x="335360" y="548680"/>
          <a:ext cx="11557287" cy="5115057"/>
        </p:xfrm>
        <a:graphic>
          <a:graphicData uri="http://schemas.openxmlformats.org/drawingml/2006/table">
            <a:tbl>
              <a:tblPr/>
              <a:tblGrid>
                <a:gridCol w="1284143">
                  <a:extLst>
                    <a:ext uri="{9D8B030D-6E8A-4147-A177-3AD203B41FA5}">
                      <a16:colId xmlns:a16="http://schemas.microsoft.com/office/drawing/2014/main" val="951729770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545803848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471729161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3359252387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359629229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1679892471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602333531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3113550763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3574952998"/>
                    </a:ext>
                  </a:extLst>
                </a:gridCol>
              </a:tblGrid>
              <a:tr h="5585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2006_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2006_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2006_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2006_</a:t>
                      </a:r>
                      <a:r>
                        <a:rPr lang="ko-KR" alt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2006_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2006_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2006_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2006_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4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2006_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884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4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4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58425"/>
                  </a:ext>
                </a:extLst>
              </a:tr>
              <a:tr h="39851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53291"/>
                  </a:ext>
                </a:extLst>
              </a:tr>
              <a:tr h="39851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건졌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669751"/>
                  </a:ext>
                </a:extLst>
              </a:tr>
              <a:tr h="58895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냄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ㆍ은메달을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고기현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각각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딴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92838"/>
                  </a:ext>
                </a:extLst>
              </a:tr>
              <a:tr h="39851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금과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고기현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거머쥔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건졌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고기현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고기현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245414"/>
                  </a:ext>
                </a:extLst>
              </a:tr>
              <a:tr h="58895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건다면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이변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고기현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ㆍ은메달을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ㆍ은메달을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놓친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건졌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23293"/>
                  </a:ext>
                </a:extLst>
              </a:tr>
              <a:tr h="39851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임했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티켓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금과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거머쥔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김윤만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은과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추가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865540"/>
                  </a:ext>
                </a:extLst>
              </a:tr>
              <a:tr h="58895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ㆍ은메달을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릴레이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金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조이칙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김윤만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333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놓친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노메달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59833"/>
                  </a:ext>
                </a:extLst>
              </a:tr>
              <a:tr h="39851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약종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시동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건졌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딴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추가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따낸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배기태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김윤만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72353"/>
                  </a:ext>
                </a:extLst>
              </a:tr>
              <a:tr h="39851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집안싸움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냄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타이틀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황옥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땄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수확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거머쥔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김윤만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티켓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996640"/>
                  </a:ext>
                </a:extLst>
              </a:tr>
              <a:tr h="39851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거머쥔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금과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고기현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333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물리치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84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급속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이영하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건다면</a:t>
                      </a:r>
                    </a:p>
                  </a:txBody>
                  <a:tcPr marL="10413" marR="10413" marT="6942" marB="694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09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1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348C462-FB05-4543-BC83-E2F50C2C4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02857"/>
              </p:ext>
            </p:extLst>
          </p:nvPr>
        </p:nvGraphicFramePr>
        <p:xfrm>
          <a:off x="371364" y="584685"/>
          <a:ext cx="11521278" cy="4673091"/>
        </p:xfrm>
        <a:graphic>
          <a:graphicData uri="http://schemas.openxmlformats.org/drawingml/2006/table">
            <a:tbl>
              <a:tblPr/>
              <a:tblGrid>
                <a:gridCol w="1280142">
                  <a:extLst>
                    <a:ext uri="{9D8B030D-6E8A-4147-A177-3AD203B41FA5}">
                      <a16:colId xmlns:a16="http://schemas.microsoft.com/office/drawing/2014/main" val="701207417"/>
                    </a:ext>
                  </a:extLst>
                </a:gridCol>
                <a:gridCol w="1280142">
                  <a:extLst>
                    <a:ext uri="{9D8B030D-6E8A-4147-A177-3AD203B41FA5}">
                      <a16:colId xmlns:a16="http://schemas.microsoft.com/office/drawing/2014/main" val="1972484221"/>
                    </a:ext>
                  </a:extLst>
                </a:gridCol>
                <a:gridCol w="1280142">
                  <a:extLst>
                    <a:ext uri="{9D8B030D-6E8A-4147-A177-3AD203B41FA5}">
                      <a16:colId xmlns:a16="http://schemas.microsoft.com/office/drawing/2014/main" val="1708916983"/>
                    </a:ext>
                  </a:extLst>
                </a:gridCol>
                <a:gridCol w="1280142">
                  <a:extLst>
                    <a:ext uri="{9D8B030D-6E8A-4147-A177-3AD203B41FA5}">
                      <a16:colId xmlns:a16="http://schemas.microsoft.com/office/drawing/2014/main" val="1261104058"/>
                    </a:ext>
                  </a:extLst>
                </a:gridCol>
                <a:gridCol w="1280142">
                  <a:extLst>
                    <a:ext uri="{9D8B030D-6E8A-4147-A177-3AD203B41FA5}">
                      <a16:colId xmlns:a16="http://schemas.microsoft.com/office/drawing/2014/main" val="707731222"/>
                    </a:ext>
                  </a:extLst>
                </a:gridCol>
                <a:gridCol w="1280142">
                  <a:extLst>
                    <a:ext uri="{9D8B030D-6E8A-4147-A177-3AD203B41FA5}">
                      <a16:colId xmlns:a16="http://schemas.microsoft.com/office/drawing/2014/main" val="1585933458"/>
                    </a:ext>
                  </a:extLst>
                </a:gridCol>
                <a:gridCol w="1280142">
                  <a:extLst>
                    <a:ext uri="{9D8B030D-6E8A-4147-A177-3AD203B41FA5}">
                      <a16:colId xmlns:a16="http://schemas.microsoft.com/office/drawing/2014/main" val="1028197428"/>
                    </a:ext>
                  </a:extLst>
                </a:gridCol>
                <a:gridCol w="1280142">
                  <a:extLst>
                    <a:ext uri="{9D8B030D-6E8A-4147-A177-3AD203B41FA5}">
                      <a16:colId xmlns:a16="http://schemas.microsoft.com/office/drawing/2014/main" val="1091143285"/>
                    </a:ext>
                  </a:extLst>
                </a:gridCol>
                <a:gridCol w="1280142">
                  <a:extLst>
                    <a:ext uri="{9D8B030D-6E8A-4147-A177-3AD203B41FA5}">
                      <a16:colId xmlns:a16="http://schemas.microsoft.com/office/drawing/2014/main" val="84415003"/>
                    </a:ext>
                  </a:extLst>
                </a:gridCol>
              </a:tblGrid>
              <a:tr h="6480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2008_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2008_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2008_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2008_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2008_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2008_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2008_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2008_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0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2008_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80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0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0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40419"/>
                  </a:ext>
                </a:extLst>
              </a:tr>
              <a:tr h="40250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722596"/>
                  </a:ext>
                </a:extLst>
              </a:tr>
              <a:tr h="40250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945638"/>
                  </a:ext>
                </a:extLst>
              </a:tr>
              <a:tr h="40250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리스트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리스트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銀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銅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069270"/>
                  </a:ext>
                </a:extLst>
              </a:tr>
              <a:tr h="40250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딴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손승모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건졌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251159"/>
                  </a:ext>
                </a:extLst>
              </a:tr>
              <a:tr h="40250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인도지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딴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준우승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523842"/>
                  </a:ext>
                </a:extLst>
              </a:tr>
              <a:tr h="40250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박인철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金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따낸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땄으며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금과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건졌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김선영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손승모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370700"/>
                  </a:ext>
                </a:extLst>
              </a:tr>
              <a:tr h="40250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스며든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건다면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金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땄으며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김선영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스며든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석은미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준우승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797125"/>
                  </a:ext>
                </a:extLst>
              </a:tr>
              <a:tr h="40250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수확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金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금과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땄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銅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소리안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수안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금과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370017"/>
                  </a:ext>
                </a:extLst>
              </a:tr>
              <a:tr h="40250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었었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958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신준식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신준식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마수걸이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송명섭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752267"/>
                  </a:ext>
                </a:extLst>
              </a:tr>
              <a:tr h="40250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보무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진출권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냈으며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따낸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진출권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땄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땄으며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진출권</a:t>
                      </a:r>
                    </a:p>
                  </a:txBody>
                  <a:tcPr marL="11614" marR="11614" marT="7743" marB="7743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690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17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7DFDB2F-C287-458F-9BBC-58E6D75E4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75284"/>
              </p:ext>
            </p:extLst>
          </p:nvPr>
        </p:nvGraphicFramePr>
        <p:xfrm>
          <a:off x="335360" y="512676"/>
          <a:ext cx="11557287" cy="4795388"/>
        </p:xfrm>
        <a:graphic>
          <a:graphicData uri="http://schemas.openxmlformats.org/drawingml/2006/table">
            <a:tbl>
              <a:tblPr/>
              <a:tblGrid>
                <a:gridCol w="1284143">
                  <a:extLst>
                    <a:ext uri="{9D8B030D-6E8A-4147-A177-3AD203B41FA5}">
                      <a16:colId xmlns:a16="http://schemas.microsoft.com/office/drawing/2014/main" val="282922186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908293792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1091123049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714211966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476385883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3236345873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3253822573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3799006647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3319724737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2010_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2010_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2010_</a:t>
                      </a:r>
                      <a:r>
                        <a:rPr lang="ko-KR" alt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2010_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2010_</a:t>
                      </a:r>
                      <a:r>
                        <a:rPr lang="ko-KR" alt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2010_</a:t>
                      </a:r>
                      <a:r>
                        <a:rPr lang="ko-KR" alt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2010_</a:t>
                      </a:r>
                      <a:r>
                        <a:rPr lang="ko-KR" alt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2010_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2010_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D8D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77406"/>
                  </a:ext>
                </a:extLst>
              </a:tr>
              <a:tr h="381838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448300"/>
                  </a:ext>
                </a:extLst>
              </a:tr>
              <a:tr h="381838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은동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은과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은과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은과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187257"/>
                  </a:ext>
                </a:extLst>
              </a:tr>
              <a:tr h="381838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건다면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은동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귀중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은과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은동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이렌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938505"/>
                  </a:ext>
                </a:extLst>
              </a:tr>
              <a:tr h="564308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ㆍ고양시청이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은동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실반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부스트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817235"/>
                  </a:ext>
                </a:extLst>
              </a:tr>
              <a:tr h="381838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건다면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귀중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은과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귀중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귀중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금과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453903"/>
                  </a:ext>
                </a:extLst>
              </a:tr>
              <a:tr h="564308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토한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은동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개최권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이렌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ㆍ은메달을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은동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323273"/>
                  </a:ext>
                </a:extLst>
              </a:tr>
              <a:tr h="381838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파란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아믈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이준호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레브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아믈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은동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936990"/>
                  </a:ext>
                </a:extLst>
              </a:tr>
              <a:tr h="381838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몽땅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건데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금은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금은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어부지리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이렌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스콥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11392"/>
                  </a:ext>
                </a:extLst>
              </a:tr>
              <a:tr h="3818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nan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뒤엎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은동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아믈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체면치레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막달레나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체면치레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최은경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891674"/>
                  </a:ext>
                </a:extLst>
              </a:tr>
              <a:tr h="381838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놀래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귀중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조르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서호진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이준호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이호준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개동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나카지마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개동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16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86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58F4FB-8FEC-4664-B6B5-7B20AC1F8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097979"/>
              </p:ext>
            </p:extLst>
          </p:nvPr>
        </p:nvGraphicFramePr>
        <p:xfrm>
          <a:off x="371364" y="584685"/>
          <a:ext cx="11485278" cy="4701824"/>
        </p:xfrm>
        <a:graphic>
          <a:graphicData uri="http://schemas.openxmlformats.org/drawingml/2006/table">
            <a:tbl>
              <a:tblPr/>
              <a:tblGrid>
                <a:gridCol w="1276142">
                  <a:extLst>
                    <a:ext uri="{9D8B030D-6E8A-4147-A177-3AD203B41FA5}">
                      <a16:colId xmlns:a16="http://schemas.microsoft.com/office/drawing/2014/main" val="3103216786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2868839309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880915887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1371068398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4286462343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2567338635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2519975909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3034998445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3903224584"/>
                    </a:ext>
                  </a:extLst>
                </a:gridCol>
              </a:tblGrid>
              <a:tr h="6120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2012_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2012_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2012_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2012_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2012_</a:t>
                      </a:r>
                      <a:r>
                        <a:rPr lang="ko-KR" alt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2012_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2012_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2012_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6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2012_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206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6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6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064557"/>
                  </a:ext>
                </a:extLst>
              </a:tr>
              <a:tr h="39029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083148"/>
                  </a:ext>
                </a:extLst>
              </a:tr>
              <a:tr h="39029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건다면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ㆍ유도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결정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580030"/>
                  </a:ext>
                </a:extLst>
              </a:tr>
              <a:tr h="39029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메단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메단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게브리세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578470"/>
                  </a:ext>
                </a:extLst>
              </a:tr>
              <a:tr h="39029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건다면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확보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메단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스고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게브리세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銅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516417"/>
                  </a:ext>
                </a:extLst>
              </a:tr>
              <a:tr h="57712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따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마이클펠프스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마이클펠프스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냈으며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에망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출전권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234936"/>
                  </a:ext>
                </a:extLst>
              </a:tr>
              <a:tr h="39029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캐냈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金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金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캐낸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냈으며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나자리안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에망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419160"/>
                  </a:ext>
                </a:extLst>
              </a:tr>
              <a:tr h="39029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딴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패권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신화통신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노메달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제브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노메달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477175"/>
                  </a:ext>
                </a:extLst>
              </a:tr>
              <a:tr h="39029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우승컵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81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차진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준우승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결정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나자리안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972252"/>
                  </a:ext>
                </a:extLst>
              </a:tr>
              <a:tr h="3902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289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땄으나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냈으며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도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땄으나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금과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냈으며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413329"/>
                  </a:ext>
                </a:extLst>
              </a:tr>
              <a:tr h="39029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냈었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나자리안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２００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출전권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에만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제브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조형</a:t>
                      </a:r>
                    </a:p>
                  </a:txBody>
                  <a:tcPr marL="11184" marR="11184" marT="7456" marB="7456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903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2E25AD-A59D-44BB-AF25-981D0C163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2626"/>
              </p:ext>
            </p:extLst>
          </p:nvPr>
        </p:nvGraphicFramePr>
        <p:xfrm>
          <a:off x="371364" y="512677"/>
          <a:ext cx="11485278" cy="4957264"/>
        </p:xfrm>
        <a:graphic>
          <a:graphicData uri="http://schemas.openxmlformats.org/drawingml/2006/table">
            <a:tbl>
              <a:tblPr/>
              <a:tblGrid>
                <a:gridCol w="1276142">
                  <a:extLst>
                    <a:ext uri="{9D8B030D-6E8A-4147-A177-3AD203B41FA5}">
                      <a16:colId xmlns:a16="http://schemas.microsoft.com/office/drawing/2014/main" val="3803835438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2230509695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87740348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586267653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567282902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3958187724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615105001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109083498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4060097844"/>
                    </a:ext>
                  </a:extLst>
                </a:gridCol>
              </a:tblGrid>
              <a:tr h="6840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2014_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2014_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2014_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2014_</a:t>
                      </a:r>
                      <a:r>
                        <a:rPr lang="ko-KR" alt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2014_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2014_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2014_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2014_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806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2014_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A806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806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806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08658"/>
                  </a:ext>
                </a:extLst>
              </a:tr>
              <a:tr h="34490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999409"/>
                  </a:ext>
                </a:extLst>
              </a:tr>
              <a:tr h="34490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217684"/>
                  </a:ext>
                </a:extLst>
              </a:tr>
              <a:tr h="34490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챦은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챦은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銀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102070"/>
                  </a:ext>
                </a:extLst>
              </a:tr>
              <a:tr h="509731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동계올림픽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따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나눠가졌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금과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476546"/>
                  </a:ext>
                </a:extLst>
              </a:tr>
              <a:tr h="34490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딴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패권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조아니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銅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동매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동매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663095"/>
                  </a:ext>
                </a:extLst>
              </a:tr>
              <a:tr h="509731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이번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추카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金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패권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수확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개동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ㆍ은ㆍ동을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675653"/>
                  </a:ext>
                </a:extLst>
              </a:tr>
              <a:tr h="34490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쇼트트랙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도네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딴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열렸으며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체면치레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1500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도네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銅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416530"/>
                  </a:ext>
                </a:extLst>
              </a:tr>
              <a:tr h="34490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그쳤었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관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차지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주저앉히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도네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자유영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381219"/>
                  </a:ext>
                </a:extLst>
              </a:tr>
              <a:tr h="509731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자유영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金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동계올림픽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중과부적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뜻밖에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차지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카탈리나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주저앉히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839461"/>
                  </a:ext>
                </a:extLst>
              </a:tr>
              <a:tr h="67455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올림픽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동매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금은동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걸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오름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ㆍ은ㆍ동메달을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진선</a:t>
                      </a: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ㆍ은ㆍ동을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나눠가졌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742" marR="9742" marT="6495" marB="6495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81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24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508571-A833-4830-BB62-5FE9CE46B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935382"/>
              </p:ext>
            </p:extLst>
          </p:nvPr>
        </p:nvGraphicFramePr>
        <p:xfrm>
          <a:off x="335360" y="548680"/>
          <a:ext cx="11557287" cy="4736461"/>
        </p:xfrm>
        <a:graphic>
          <a:graphicData uri="http://schemas.openxmlformats.org/drawingml/2006/table">
            <a:tbl>
              <a:tblPr/>
              <a:tblGrid>
                <a:gridCol w="1284143">
                  <a:extLst>
                    <a:ext uri="{9D8B030D-6E8A-4147-A177-3AD203B41FA5}">
                      <a16:colId xmlns:a16="http://schemas.microsoft.com/office/drawing/2014/main" val="3681274706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3852823880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773767694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830828400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679006179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3207943041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3361020528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1218606765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231680304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2016_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2016_</a:t>
                      </a:r>
                      <a:r>
                        <a:rPr lang="ko-KR" alt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2016_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2016_</a:t>
                      </a:r>
                      <a:r>
                        <a:rPr lang="ko-KR" alt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2016_</a:t>
                      </a:r>
                      <a:r>
                        <a:rPr lang="ko-KR" alt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2016_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2016_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2016_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86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2016_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A086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86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86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680939"/>
                  </a:ext>
                </a:extLst>
              </a:tr>
              <a:tr h="37645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698528"/>
                  </a:ext>
                </a:extLst>
              </a:tr>
              <a:tr h="37645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쿠마가이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銅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009562"/>
                  </a:ext>
                </a:extLst>
              </a:tr>
              <a:tr h="37645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쿠마가이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銅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512875"/>
                  </a:ext>
                </a:extLst>
              </a:tr>
              <a:tr h="37645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ㆍ동메달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민병언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냈으며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남승룡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731883"/>
                  </a:ext>
                </a:extLst>
              </a:tr>
              <a:tr h="37645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금은동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금은동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땄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은과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정경미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결정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49412"/>
                  </a:ext>
                </a:extLst>
              </a:tr>
              <a:tr h="37645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金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金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수확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243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이보나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결정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금은동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095116"/>
                  </a:ext>
                </a:extLst>
              </a:tr>
              <a:tr h="37645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건다고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땄었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수확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금은동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나사로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38973"/>
                  </a:ext>
                </a:extLst>
              </a:tr>
              <a:tr h="37645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따는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걸으면서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우승컵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딴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체면치레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냈으며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5414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243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ㆍ동메달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456342"/>
                  </a:ext>
                </a:extLst>
              </a:tr>
              <a:tr h="37645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ㆍ유도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캐내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金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이보나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땄으며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예스원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쿠마가이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빈양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개동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109088"/>
                  </a:ext>
                </a:extLst>
              </a:tr>
              <a:tr h="73626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수확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건다면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호성적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땄으며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정경미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강초현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근배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체면치레</a:t>
                      </a: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ㆍ은ㆍ동메달을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0785" marR="10785" marT="7190" marB="719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38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49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A0E624-C26B-424F-88AE-B37C5644D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465059"/>
              </p:ext>
            </p:extLst>
          </p:nvPr>
        </p:nvGraphicFramePr>
        <p:xfrm>
          <a:off x="371364" y="584684"/>
          <a:ext cx="11485278" cy="4743436"/>
        </p:xfrm>
        <a:graphic>
          <a:graphicData uri="http://schemas.openxmlformats.org/drawingml/2006/table">
            <a:tbl>
              <a:tblPr/>
              <a:tblGrid>
                <a:gridCol w="1276142">
                  <a:extLst>
                    <a:ext uri="{9D8B030D-6E8A-4147-A177-3AD203B41FA5}">
                      <a16:colId xmlns:a16="http://schemas.microsoft.com/office/drawing/2014/main" val="1169617580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114139545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844163660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3003535758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2289054483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4282665173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249596131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2855870227"/>
                    </a:ext>
                  </a:extLst>
                </a:gridCol>
                <a:gridCol w="1276142">
                  <a:extLst>
                    <a:ext uri="{9D8B030D-6E8A-4147-A177-3AD203B41FA5}">
                      <a16:colId xmlns:a16="http://schemas.microsoft.com/office/drawing/2014/main" val="2817338329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2018_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2018_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2018_</a:t>
                      </a:r>
                      <a:r>
                        <a:rPr lang="ko-KR" alt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2018_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2018_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2018_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2018_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2018_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A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2018_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88A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A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A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18233"/>
                  </a:ext>
                </a:extLst>
              </a:tr>
              <a:tr h="43914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138600"/>
                  </a:ext>
                </a:extLst>
              </a:tr>
              <a:tr h="43914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022859"/>
                  </a:ext>
                </a:extLst>
              </a:tr>
              <a:tr h="43914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銅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522293"/>
                  </a:ext>
                </a:extLst>
              </a:tr>
              <a:tr h="229201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銀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동매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은과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개황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778200"/>
                  </a:ext>
                </a:extLst>
              </a:tr>
              <a:tr h="43914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ㆍ계주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金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금은동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준우승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개황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동매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은과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782037"/>
                  </a:ext>
                </a:extLst>
              </a:tr>
              <a:tr h="229201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동매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金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銅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땄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개황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139165"/>
                  </a:ext>
                </a:extLst>
              </a:tr>
              <a:tr h="43914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수확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딴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ㆍ동메달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수확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ㆍ동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862819"/>
                  </a:ext>
                </a:extLst>
              </a:tr>
              <a:tr h="43914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은과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매달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따낸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수확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개최권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리스트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준우승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461978"/>
                  </a:ext>
                </a:extLst>
              </a:tr>
              <a:tr h="43914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땄으며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銀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수확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은동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금은동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딴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은매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銀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341391"/>
                  </a:ext>
                </a:extLst>
              </a:tr>
              <a:tr h="43914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캤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호성적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동매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딴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개황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은동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나눠가졌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개최권</a:t>
                      </a:r>
                    </a:p>
                  </a:txBody>
                  <a:tcPr marL="12581" marR="12581" marT="8387" marB="838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232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41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DCED844-1AB9-4DCC-B400-6641F77FB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534429"/>
              </p:ext>
            </p:extLst>
          </p:nvPr>
        </p:nvGraphicFramePr>
        <p:xfrm>
          <a:off x="335360" y="548681"/>
          <a:ext cx="11557287" cy="4796843"/>
        </p:xfrm>
        <a:graphic>
          <a:graphicData uri="http://schemas.openxmlformats.org/drawingml/2006/table">
            <a:tbl>
              <a:tblPr/>
              <a:tblGrid>
                <a:gridCol w="1284143">
                  <a:extLst>
                    <a:ext uri="{9D8B030D-6E8A-4147-A177-3AD203B41FA5}">
                      <a16:colId xmlns:a16="http://schemas.microsoft.com/office/drawing/2014/main" val="199264173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132979978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978252070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3429261580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1420830950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3179655388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545515615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3564169347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743674789"/>
                    </a:ext>
                  </a:extLst>
                </a:gridCol>
              </a:tblGrid>
              <a:tr h="6120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2021_</a:t>
                      </a:r>
                      <a:r>
                        <a:rPr lang="ko-KR" alt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2021_</a:t>
                      </a:r>
                      <a:r>
                        <a:rPr lang="ko-KR" alt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2021_</a:t>
                      </a:r>
                      <a:r>
                        <a:rPr lang="ko-KR" alt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window10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window5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A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2021_</a:t>
                      </a:r>
                      <a:r>
                        <a:rPr lang="ko-KR" alt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  <a:r>
                        <a:rPr lang="en-US" altLang="ko-KR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_</a:t>
                      </a:r>
                      <a:r>
                        <a:rPr lang="en-US" sz="16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window2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28A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A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A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78495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수생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145949"/>
                  </a:ext>
                </a:extLst>
              </a:tr>
              <a:tr h="687588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딴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ㆍ한국체대만이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금메달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542943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딴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땄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체면치레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준우승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銅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267203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되살렸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銀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285325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따낸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금은동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金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이상기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銅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결정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銅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준우승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570169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金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수확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김재엽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메달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은메달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전행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938164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건다면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입상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유원철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딴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진출권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땄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김의태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전행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192607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김법민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냈으며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패권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이원중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냈으며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김미정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김종현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223467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동메달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체면치레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우승컵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땄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수확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수확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체면치레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값진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463326"/>
                  </a:ext>
                </a:extLst>
              </a:tr>
              <a:tr h="687588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수확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획득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금은동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김재엽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땄으며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냈으며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Kg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 err="1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ㆍ한국체대만이</a:t>
                      </a:r>
                      <a:endParaRPr lang="ko-KR" altLang="en-US" sz="1800" dirty="0"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안병근</a:t>
                      </a:r>
                    </a:p>
                  </a:txBody>
                  <a:tcPr marL="10066" marR="10066" marT="6711" marB="6711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367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00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1215</Words>
  <Application>Microsoft Office PowerPoint</Application>
  <PresentationFormat>와이드스크린</PresentationFormat>
  <Paragraphs>891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yeoun</dc:creator>
  <cp:lastModifiedBy>yeoun</cp:lastModifiedBy>
  <cp:revision>5</cp:revision>
  <dcterms:created xsi:type="dcterms:W3CDTF">2021-07-31T02:15:22Z</dcterms:created>
  <dcterms:modified xsi:type="dcterms:W3CDTF">2021-07-31T03:00:17Z</dcterms:modified>
</cp:coreProperties>
</file>