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9DE846F-1FC6-4109-A5E3-39FBEF354127}">
  <a:tblStyle styleId="{C9DE846F-1FC6-4109-A5E3-39FBEF35412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61b1192497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61b1192497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61b1192497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61b1192497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61b1192497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61b1192497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61b1192497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61b1192497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61b1192497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61b1192497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61b1192497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61b1192497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61b1192497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61b1192497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61b1192497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61b1192497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61b1192497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61b1192497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61b1192497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61b1192497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9" Type="http://schemas.openxmlformats.org/officeDocument/2006/relationships/image" Target="../media/image2.png"/><Relationship Id="rId5" Type="http://schemas.openxmlformats.org/officeDocument/2006/relationships/image" Target="../media/image12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68088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Кваліфікаційна робота бакалавра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22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22">
                <a:solidFill>
                  <a:srgbClr val="000000"/>
                </a:solidFill>
              </a:rPr>
              <a:t>Програмна система для автоматизованого управління освітленням для вирощування рослин. Back-end</a:t>
            </a:r>
            <a:endParaRPr sz="2022">
              <a:solidFill>
                <a:srgbClr val="000000"/>
              </a:solidFill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6627425" y="3486675"/>
            <a:ext cx="1648800" cy="7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Здобувач: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с</a:t>
            </a:r>
            <a:r>
              <a:rPr lang="en-GB">
                <a:solidFill>
                  <a:srgbClr val="000000"/>
                </a:solidFill>
              </a:rPr>
              <a:t>т. </a:t>
            </a:r>
            <a:r>
              <a:rPr lang="en-GB">
                <a:solidFill>
                  <a:srgbClr val="000000"/>
                </a:solidFill>
              </a:rPr>
              <a:t>г</a:t>
            </a:r>
            <a:r>
              <a:rPr lang="en-GB">
                <a:solidFill>
                  <a:srgbClr val="000000"/>
                </a:solidFill>
              </a:rPr>
              <a:t>р. ПЗПІ-21-10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Єгор Островерхов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0" name="Google Shape;130;p13"/>
          <p:cNvSpPr txBox="1"/>
          <p:nvPr>
            <p:ph idx="1" type="subTitle"/>
          </p:nvPr>
        </p:nvSpPr>
        <p:spPr>
          <a:xfrm>
            <a:off x="1891350" y="6013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Міністерство освіти і науки України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Харківський національний університет радіоелектроники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1" name="Google Shape;131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400">
                <a:solidFill>
                  <a:srgbClr val="000000"/>
                </a:solidFill>
              </a:rPr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132" name="Google Shape;132;p13"/>
          <p:cNvSpPr txBox="1"/>
          <p:nvPr>
            <p:ph idx="1" type="subTitle"/>
          </p:nvPr>
        </p:nvSpPr>
        <p:spPr>
          <a:xfrm>
            <a:off x="6627425" y="4242675"/>
            <a:ext cx="2765400" cy="7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Науковий керівник: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к.т.н., доц. кафедри ПІ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Дмитро Колесников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1019550" y="4698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Приклад репозиторію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0" name="Google Shape;200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400">
                <a:solidFill>
                  <a:srgbClr val="000000"/>
                </a:solidFill>
              </a:rPr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pic>
        <p:nvPicPr>
          <p:cNvPr id="201" name="Google Shape;20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3838" y="1226150"/>
            <a:ext cx="5636334" cy="341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>
            <p:ph type="title"/>
          </p:nvPr>
        </p:nvSpPr>
        <p:spPr>
          <a:xfrm>
            <a:off x="885025" y="1525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Тестування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7" name="Google Shape;207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400">
                <a:solidFill>
                  <a:srgbClr val="000000"/>
                </a:solidFill>
              </a:rPr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pic>
        <p:nvPicPr>
          <p:cNvPr id="208" name="Google Shape;20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713" y="812200"/>
            <a:ext cx="7116564" cy="409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/>
          <p:nvPr>
            <p:ph type="title"/>
          </p:nvPr>
        </p:nvSpPr>
        <p:spPr>
          <a:xfrm>
            <a:off x="819150" y="620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Мета роботи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8" name="Google Shape;138;p14"/>
          <p:cNvSpPr txBox="1"/>
          <p:nvPr>
            <p:ph idx="1" type="body"/>
          </p:nvPr>
        </p:nvSpPr>
        <p:spPr>
          <a:xfrm>
            <a:off x="1554800" y="15747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GB" sz="2200">
                <a:solidFill>
                  <a:srgbClr val="000000"/>
                </a:solidFill>
              </a:rPr>
              <a:t>Аналіз предметної галузі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GB" sz="2200">
                <a:solidFill>
                  <a:srgbClr val="000000"/>
                </a:solidFill>
              </a:rPr>
              <a:t>Аналіз конкурентів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GB" sz="2200">
                <a:solidFill>
                  <a:srgbClr val="000000"/>
                </a:solidFill>
              </a:rPr>
              <a:t>Формування вимог до програмної системи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GB" sz="2200">
                <a:solidFill>
                  <a:srgbClr val="000000"/>
                </a:solidFill>
              </a:rPr>
              <a:t>Проєктування програмної системи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GB" sz="2200">
                <a:solidFill>
                  <a:srgbClr val="000000"/>
                </a:solidFill>
              </a:rPr>
              <a:t>Реалізація програмної системи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GB" sz="2200">
                <a:solidFill>
                  <a:srgbClr val="000000"/>
                </a:solidFill>
              </a:rPr>
              <a:t>Тестування</a:t>
            </a:r>
            <a:endParaRPr sz="2200">
              <a:solidFill>
                <a:srgbClr val="000000"/>
              </a:solidFill>
            </a:endParaRPr>
          </a:p>
        </p:txBody>
      </p:sp>
      <p:sp>
        <p:nvSpPr>
          <p:cNvPr id="139" name="Google Shape;139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400">
                <a:solidFill>
                  <a:srgbClr val="000000"/>
                </a:solidFill>
              </a:rPr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type="title"/>
          </p:nvPr>
        </p:nvSpPr>
        <p:spPr>
          <a:xfrm>
            <a:off x="936150" y="795500"/>
            <a:ext cx="4316400" cy="8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Аналіз предметної галузі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5" name="Google Shape;145;p15"/>
          <p:cNvSpPr txBox="1"/>
          <p:nvPr>
            <p:ph idx="1" type="body"/>
          </p:nvPr>
        </p:nvSpPr>
        <p:spPr>
          <a:xfrm>
            <a:off x="513400" y="1943300"/>
            <a:ext cx="45471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Зростання інтересу до автоматизованих систем освітлення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Переважно статичне керування освітленням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Відсутність адаптації до змін у середовищі вирощування рослин</a:t>
            </a:r>
            <a:endParaRPr sz="2000"/>
          </a:p>
        </p:txBody>
      </p:sp>
      <p:sp>
        <p:nvSpPr>
          <p:cNvPr id="146" name="Google Shape;146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400"/>
              <a:t>‹#›</a:t>
            </a:fld>
            <a:endParaRPr sz="1400"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2550" y="1684508"/>
            <a:ext cx="3544900" cy="27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400">
                <a:solidFill>
                  <a:srgbClr val="000000"/>
                </a:solidFill>
              </a:rPr>
              <a:t>‹#›</a:t>
            </a:fld>
            <a:endParaRPr sz="1800">
              <a:solidFill>
                <a:srgbClr val="000000"/>
              </a:solidFill>
            </a:endParaRPr>
          </a:p>
        </p:txBody>
      </p:sp>
      <p:sp>
        <p:nvSpPr>
          <p:cNvPr id="153" name="Google Shape;153;p16"/>
          <p:cNvSpPr txBox="1"/>
          <p:nvPr>
            <p:ph type="title"/>
          </p:nvPr>
        </p:nvSpPr>
        <p:spPr>
          <a:xfrm>
            <a:off x="2413813" y="291775"/>
            <a:ext cx="4316400" cy="8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Існуючі рішення</a:t>
            </a: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154" name="Google Shape;154;p16"/>
          <p:cNvGraphicFramePr/>
          <p:nvPr/>
        </p:nvGraphicFramePr>
        <p:xfrm>
          <a:off x="533738" y="111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{C9DE846F-1FC6-4109-A5E3-39FBEF354127}</a:tableStyleId>
              </a:tblPr>
              <a:tblGrid>
                <a:gridCol w="3408525"/>
                <a:gridCol w="1551900"/>
                <a:gridCol w="1350875"/>
                <a:gridCol w="1104175"/>
                <a:gridCol w="819775"/>
              </a:tblGrid>
              <a:tr h="346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Характеристика</a:t>
                      </a:r>
                      <a:endParaRPr b="1"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Sollum Technologies</a:t>
                      </a:r>
                      <a:endParaRPr b="1"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Heliospectra</a:t>
                      </a:r>
                      <a:endParaRPr b="1"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Bioled</a:t>
                      </a:r>
                      <a:endParaRPr b="1"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Kroptek</a:t>
                      </a:r>
                      <a:endParaRPr b="1" sz="11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Інноваційні, сучасні рішення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+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+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−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+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9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Енергоефективність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–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+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+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+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9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Автоматизація освітлення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+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+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−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−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9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Інтеграція з сенсорами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+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−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−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−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9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Підтримка мобільного/веб-інтерфейсу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+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+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−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+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558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Динамічна зміна освітлення за кліматичними параметрами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+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+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−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−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819150" y="611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Постановка задачі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0" name="Google Shape;160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400">
                <a:solidFill>
                  <a:srgbClr val="000000"/>
                </a:solidFill>
              </a:rPr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161" name="Google Shape;161;p17"/>
          <p:cNvSpPr txBox="1"/>
          <p:nvPr>
            <p:ph idx="4294967295" type="body"/>
          </p:nvPr>
        </p:nvSpPr>
        <p:spPr>
          <a:xfrm>
            <a:off x="1248175" y="1511850"/>
            <a:ext cx="6793200" cy="30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/>
              <a:t>Розробка серверної частини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/>
              <a:t>Реалізація REST API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/>
              <a:t>Авторизація користувачів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/>
              <a:t>Зберігання даних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/>
              <a:t>Обробка даних в залежності від показників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/>
              <a:t>Резервне копіювання</a:t>
            </a:r>
            <a:endParaRPr sz="2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819150" y="578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Інструменти розробки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7" name="Google Shape;167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400"/>
              <a:t>‹#›</a:t>
            </a:fld>
            <a:endParaRPr sz="1400"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300" y="1911700"/>
            <a:ext cx="2728700" cy="27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7150" y="1272525"/>
            <a:ext cx="3212726" cy="168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2650" y="2577925"/>
            <a:ext cx="2588125" cy="11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99000" y="2959200"/>
            <a:ext cx="1188000" cy="11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19794" y="3302219"/>
            <a:ext cx="1159450" cy="115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06125" y="1659825"/>
            <a:ext cx="866426" cy="866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61092" y="1533005"/>
            <a:ext cx="2208458" cy="61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400">
                <a:solidFill>
                  <a:srgbClr val="000000"/>
                </a:solidFill>
              </a:rPr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950" y="211100"/>
            <a:ext cx="7367679" cy="4726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819150" y="528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Приклад коду контролера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6" name="Google Shape;186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400">
                <a:solidFill>
                  <a:srgbClr val="000000"/>
                </a:solidFill>
              </a:rPr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pic>
        <p:nvPicPr>
          <p:cNvPr id="187" name="Google Shape;18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9063" y="1309675"/>
            <a:ext cx="5965866" cy="335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1086350" y="528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Приклад коду з сервісу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3" name="Google Shape;193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400"/>
              <a:t>‹#›</a:t>
            </a:fld>
            <a:endParaRPr sz="1400"/>
          </a:p>
        </p:txBody>
      </p:sp>
      <p:pic>
        <p:nvPicPr>
          <p:cNvPr id="194" name="Google Shape;1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0350" y="1167700"/>
            <a:ext cx="5952975" cy="369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