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60" r:id="rId5"/>
    <p:sldId id="258" r:id="rId6"/>
    <p:sldId id="257" r:id="rId7"/>
    <p:sldId id="259" r:id="rId8"/>
    <p:sldId id="25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B24"/>
    <a:srgbClr val="004D0D"/>
    <a:srgbClr val="094A58"/>
    <a:srgbClr val="C24E2E"/>
    <a:srgbClr val="B84A2C"/>
    <a:srgbClr val="F39D21"/>
    <a:srgbClr val="0C6D82"/>
    <a:srgbClr val="000000"/>
    <a:srgbClr val="48563D"/>
    <a:srgbClr val="9C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C5248-6752-4DF8-8983-8B6E8D75C8F6}" v="23" dt="2019-12-15T08:15:40.803"/>
    <p1510:client id="{0FFF61E1-2DC3-4D28-A1E9-B88E8763808C}" v="302" dt="2019-12-15T07:33:26.803"/>
    <p1510:client id="{1A414686-DE16-4765-B06D-8DFB2933E3BE}" v="463" dt="2019-12-15T07:13:37.030"/>
    <p1510:client id="{799B85D7-F9FC-40E8-8ED8-75AEBC2D2077}" v="231" dt="2019-12-15T08:42:18.388"/>
    <p1510:client id="{85E1AE7D-EDB6-4C97-9FDF-700C7FD2B7DE}" v="12" dt="2019-12-15T06:29:27.319"/>
    <p1510:client id="{4DBFC277-C0B4-438B-99DA-B92D68A3BD74}" v="699" dt="2019-12-15T08:58:00.674"/>
    <p1510:client id="{BBA3DFF6-B176-47D8-A683-F7DE7BF1EF2D}" v="231" dt="2019-12-15T08:04:53.587"/>
    <p1510:client id="{29A56EEE-D210-4FD6-98E9-0FE60333F585}" v="345" dt="2019-12-15T09:47:59.594"/>
    <p1510:client id="{BF53BDB8-58F0-43A7-9ACE-B84141CFC1DD}" v="248" dt="2019-12-15T08:14:37.154"/>
    <p1510:client id="{BA09C7FC-4C77-4931-8D24-D5917B302AB2}" v="43" dt="2019-12-15T09:40:42.671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C0E6-1172-4C91-9E48-E60F82EAA7BC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24F1C-D363-4B37-B815-3AD19E44B08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How to Start: understanding in the requirements, brainstorms on idea/ changes, database structure, ERs</a:t>
            </a:r>
          </a:p>
          <a:p>
            <a:r>
              <a:rPr lang="en-SG"/>
              <a:t>What to Use? : templates, GIT, JAVA techniques</a:t>
            </a:r>
            <a:endParaRPr lang="en-SG">
              <a:cs typeface="Calibri"/>
            </a:endParaRPr>
          </a:p>
          <a:p>
            <a:r>
              <a:rPr lang="en-SG">
                <a:cs typeface="Calibri"/>
              </a:rPr>
              <a:t>TIME Constraints : can't be too greedy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24F1C-D363-4B37-B815-3AD19E44B08E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79" y="4292877"/>
            <a:ext cx="11112442" cy="886968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6382512" y="4736362"/>
            <a:ext cx="1709928" cy="2130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 userDrawn="1"/>
        </p:nvSpPr>
        <p:spPr>
          <a:xfrm>
            <a:off x="8659367" y="4736362"/>
            <a:ext cx="1709928" cy="2130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 userDrawn="1"/>
        </p:nvSpPr>
        <p:spPr>
          <a:xfrm>
            <a:off x="1828800" y="4736362"/>
            <a:ext cx="1709928" cy="2130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105656" y="4736362"/>
            <a:ext cx="1709928" cy="2130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791" y="374068"/>
            <a:ext cx="8818418" cy="469116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687513" y="899824"/>
            <a:ext cx="8816975" cy="33738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1061013" y="4736362"/>
            <a:ext cx="10116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150" y="1624253"/>
            <a:ext cx="1353312" cy="910641"/>
          </a:xfrm>
          <a:prstGeom prst="rect">
            <a:avLst/>
          </a:prstGeom>
        </p:spPr>
      </p:pic>
      <p:pic>
        <p:nvPicPr>
          <p:cNvPr id="45" name="Graphic 44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1221" y="2336241"/>
            <a:ext cx="1353550" cy="910800"/>
          </a:xfrm>
          <a:prstGeom prst="rect">
            <a:avLst/>
          </a:prstGeom>
        </p:spPr>
      </p:pic>
      <p:pic>
        <p:nvPicPr>
          <p:cNvPr id="46" name="Graphic 45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78156" y="3067948"/>
            <a:ext cx="1353550" cy="910800"/>
          </a:xfrm>
          <a:prstGeom prst="rect">
            <a:avLst/>
          </a:prstGeom>
        </p:spPr>
      </p:pic>
      <p:pic>
        <p:nvPicPr>
          <p:cNvPr id="47" name="Graphic 46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8101" y="1624094"/>
            <a:ext cx="1353550" cy="910800"/>
          </a:xfrm>
          <a:prstGeom prst="rect">
            <a:avLst/>
          </a:prstGeom>
        </p:spPr>
      </p:pic>
      <p:pic>
        <p:nvPicPr>
          <p:cNvPr id="48" name="Graphic 4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67653" y="2336241"/>
            <a:ext cx="1353550" cy="910800"/>
          </a:xfrm>
          <a:prstGeom prst="rect">
            <a:avLst/>
          </a:prstGeom>
        </p:spPr>
      </p:pic>
      <p:pic>
        <p:nvPicPr>
          <p:cNvPr id="49" name="Graphic 4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422647" y="3067948"/>
            <a:ext cx="1353550" cy="910800"/>
          </a:xfrm>
          <a:prstGeom prst="rect">
            <a:avLst/>
          </a:prstGeom>
        </p:spPr>
      </p:pic>
      <p:pic>
        <p:nvPicPr>
          <p:cNvPr id="50" name="Graphic 49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4290" y="1624094"/>
            <a:ext cx="1353550" cy="910800"/>
          </a:xfrm>
          <a:prstGeom prst="rect">
            <a:avLst/>
          </a:prstGeom>
        </p:spPr>
      </p:pic>
      <p:pic>
        <p:nvPicPr>
          <p:cNvPr id="51" name="Graphic 50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4085" y="2336241"/>
            <a:ext cx="1353550" cy="910800"/>
          </a:xfrm>
          <a:prstGeom prst="rect">
            <a:avLst/>
          </a:prstGeom>
        </p:spPr>
      </p:pic>
      <p:pic>
        <p:nvPicPr>
          <p:cNvPr id="52" name="Graphic 51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967138" y="3067948"/>
            <a:ext cx="1353550" cy="910800"/>
          </a:xfrm>
          <a:prstGeom prst="rect">
            <a:avLst/>
          </a:prstGeom>
        </p:spPr>
      </p:pic>
      <p:pic>
        <p:nvPicPr>
          <p:cNvPr id="53" name="Graphic 52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10478" y="1624094"/>
            <a:ext cx="1353550" cy="910800"/>
          </a:xfrm>
          <a:prstGeom prst="rect">
            <a:avLst/>
          </a:prstGeom>
        </p:spPr>
      </p:pic>
      <p:pic>
        <p:nvPicPr>
          <p:cNvPr id="54" name="Graphic 53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60516" y="2336241"/>
            <a:ext cx="1353550" cy="910800"/>
          </a:xfrm>
          <a:prstGeom prst="rect">
            <a:avLst/>
          </a:prstGeom>
        </p:spPr>
      </p:pic>
      <p:pic>
        <p:nvPicPr>
          <p:cNvPr id="55" name="Graphic 54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11628" y="3067948"/>
            <a:ext cx="1353550" cy="910800"/>
          </a:xfrm>
          <a:prstGeom prst="rect">
            <a:avLst/>
          </a:prstGeom>
        </p:spPr>
      </p:pic>
      <p:pic>
        <p:nvPicPr>
          <p:cNvPr id="58" name="Graphic 57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49153" y="3977811"/>
            <a:ext cx="3534" cy="576072"/>
          </a:xfrm>
          <a:prstGeom prst="rect">
            <a:avLst/>
          </a:prstGeom>
        </p:spPr>
      </p:pic>
      <p:cxnSp>
        <p:nvCxnSpPr>
          <p:cNvPr id="60" name="Straight Connector 59"/>
          <p:cNvCxnSpPr/>
          <p:nvPr userDrawn="1"/>
        </p:nvCxnSpPr>
        <p:spPr>
          <a:xfrm>
            <a:off x="1848806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2697996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 userDrawn="1"/>
        </p:nvCxnSpPr>
        <p:spPr>
          <a:xfrm>
            <a:off x="9487312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>
            <a:off x="10335814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5" idx="2"/>
          </p:cNvCxnSpPr>
          <p:nvPr userDrawn="1"/>
        </p:nvCxnSpPr>
        <p:spPr>
          <a:xfrm flipH="1">
            <a:off x="11188261" y="3978748"/>
            <a:ext cx="142" cy="58244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 userDrawn="1"/>
        </p:nvCxnSpPr>
        <p:spPr>
          <a:xfrm>
            <a:off x="6941144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4394975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0242" y="3946744"/>
            <a:ext cx="3534" cy="576072"/>
          </a:xfrm>
          <a:prstGeom prst="rect">
            <a:avLst/>
          </a:prstGeom>
        </p:spPr>
      </p:pic>
      <p:cxnSp>
        <p:nvCxnSpPr>
          <p:cNvPr id="73" name="Straight Connector 72"/>
          <p:cNvCxnSpPr/>
          <p:nvPr userDrawn="1"/>
        </p:nvCxnSpPr>
        <p:spPr>
          <a:xfrm>
            <a:off x="5243935" y="3215974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31332" y="3977811"/>
            <a:ext cx="3534" cy="576072"/>
          </a:xfrm>
          <a:prstGeom prst="rect">
            <a:avLst/>
          </a:prstGeom>
        </p:spPr>
      </p:pic>
      <p:cxnSp>
        <p:nvCxnSpPr>
          <p:cNvPr id="75" name="Straight Connector 74"/>
          <p:cNvCxnSpPr/>
          <p:nvPr userDrawn="1"/>
        </p:nvCxnSpPr>
        <p:spPr>
          <a:xfrm>
            <a:off x="7789874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6"/>
          <p:cNvSpPr>
            <a:spLocks noGrp="1"/>
          </p:cNvSpPr>
          <p:nvPr>
            <p:ph type="body" sz="quarter" idx="15" hasCustomPrompt="1"/>
          </p:nvPr>
        </p:nvSpPr>
        <p:spPr>
          <a:xfrm>
            <a:off x="745212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/>
              <a:t>DEC</a:t>
            </a:r>
            <a:endParaRPr lang="ru-RU"/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6" hasCustomPrompt="1"/>
          </p:nvPr>
        </p:nvSpPr>
        <p:spPr>
          <a:xfrm>
            <a:off x="10928131" y="4480330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/>
              <a:t>DEC</a:t>
            </a:r>
            <a:endParaRPr lang="ru-RU"/>
          </a:p>
        </p:txBody>
      </p:sp>
      <p:sp>
        <p:nvSpPr>
          <p:cNvPr id="81" name="Text Placeholder 76"/>
          <p:cNvSpPr>
            <a:spLocks noGrp="1"/>
          </p:cNvSpPr>
          <p:nvPr>
            <p:ph type="body" sz="quarter" idx="17" hasCustomPrompt="1"/>
          </p:nvPr>
        </p:nvSpPr>
        <p:spPr>
          <a:xfrm>
            <a:off x="5836674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/>
              <a:t>JUN</a:t>
            </a:r>
            <a:endParaRPr lang="ru-RU"/>
          </a:p>
        </p:txBody>
      </p:sp>
      <p:sp>
        <p:nvSpPr>
          <p:cNvPr id="82" name="Text Placeholder 76"/>
          <p:cNvSpPr>
            <a:spLocks noGrp="1"/>
          </p:cNvSpPr>
          <p:nvPr>
            <p:ph type="body" sz="quarter" idx="18" hasCustomPrompt="1"/>
          </p:nvPr>
        </p:nvSpPr>
        <p:spPr>
          <a:xfrm>
            <a:off x="1593789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/>
              <a:t>JAN</a:t>
            </a:r>
            <a:endParaRPr lang="ru-RU"/>
          </a:p>
        </p:txBody>
      </p:sp>
      <p:sp>
        <p:nvSpPr>
          <p:cNvPr id="83" name="Text Placeholder 76"/>
          <p:cNvSpPr>
            <a:spLocks noGrp="1"/>
          </p:cNvSpPr>
          <p:nvPr>
            <p:ph type="body" sz="quarter" idx="19" hasCustomPrompt="1"/>
          </p:nvPr>
        </p:nvSpPr>
        <p:spPr>
          <a:xfrm>
            <a:off x="4139520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/>
              <a:t>APR</a:t>
            </a:r>
            <a:endParaRPr lang="ru-RU"/>
          </a:p>
        </p:txBody>
      </p:sp>
      <p:sp>
        <p:nvSpPr>
          <p:cNvPr id="84" name="Text Placeholder 76"/>
          <p:cNvSpPr>
            <a:spLocks noGrp="1"/>
          </p:cNvSpPr>
          <p:nvPr>
            <p:ph type="body" sz="quarter" idx="20" hasCustomPrompt="1"/>
          </p:nvPr>
        </p:nvSpPr>
        <p:spPr>
          <a:xfrm>
            <a:off x="4988097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/>
              <a:t>MAY</a:t>
            </a:r>
            <a:endParaRPr lang="ru-RU"/>
          </a:p>
        </p:txBody>
      </p:sp>
      <p:sp>
        <p:nvSpPr>
          <p:cNvPr id="85" name="Text Placeholder 76"/>
          <p:cNvSpPr>
            <a:spLocks noGrp="1"/>
          </p:cNvSpPr>
          <p:nvPr>
            <p:ph type="body" sz="quarter" idx="21" hasCustomPrompt="1"/>
          </p:nvPr>
        </p:nvSpPr>
        <p:spPr>
          <a:xfrm>
            <a:off x="2442366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/>
              <a:t>FEB</a:t>
            </a:r>
            <a:endParaRPr lang="ru-RU"/>
          </a:p>
        </p:txBody>
      </p:sp>
      <p:sp>
        <p:nvSpPr>
          <p:cNvPr id="86" name="Text Placeholder 76"/>
          <p:cNvSpPr>
            <a:spLocks noGrp="1"/>
          </p:cNvSpPr>
          <p:nvPr>
            <p:ph type="body" sz="quarter" idx="22" hasCustomPrompt="1"/>
          </p:nvPr>
        </p:nvSpPr>
        <p:spPr>
          <a:xfrm>
            <a:off x="6685251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/>
              <a:t>JUL</a:t>
            </a:r>
            <a:endParaRPr lang="ru-RU"/>
          </a:p>
        </p:txBody>
      </p:sp>
      <p:sp>
        <p:nvSpPr>
          <p:cNvPr id="87" name="Text Placeholder 76"/>
          <p:cNvSpPr>
            <a:spLocks noGrp="1"/>
          </p:cNvSpPr>
          <p:nvPr>
            <p:ph type="body" sz="quarter" idx="23" hasCustomPrompt="1"/>
          </p:nvPr>
        </p:nvSpPr>
        <p:spPr>
          <a:xfrm>
            <a:off x="7533828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/>
              <a:t>AUG</a:t>
            </a:r>
            <a:endParaRPr lang="ru-RU"/>
          </a:p>
        </p:txBody>
      </p:sp>
      <p:sp>
        <p:nvSpPr>
          <p:cNvPr id="88" name="Text Placeholder 76"/>
          <p:cNvSpPr>
            <a:spLocks noGrp="1"/>
          </p:cNvSpPr>
          <p:nvPr>
            <p:ph type="body" sz="quarter" idx="24" hasCustomPrompt="1"/>
          </p:nvPr>
        </p:nvSpPr>
        <p:spPr>
          <a:xfrm>
            <a:off x="3290943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/>
              <a:t>MAR</a:t>
            </a:r>
            <a:endParaRPr lang="ru-RU"/>
          </a:p>
        </p:txBody>
      </p:sp>
      <p:sp>
        <p:nvSpPr>
          <p:cNvPr id="89" name="Text Placeholder 76"/>
          <p:cNvSpPr>
            <a:spLocks noGrp="1"/>
          </p:cNvSpPr>
          <p:nvPr>
            <p:ph type="body" sz="quarter" idx="25" hasCustomPrompt="1"/>
          </p:nvPr>
        </p:nvSpPr>
        <p:spPr>
          <a:xfrm>
            <a:off x="8382405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/>
              <a:t>SEP</a:t>
            </a:r>
            <a:endParaRPr lang="ru-RU"/>
          </a:p>
        </p:txBody>
      </p:sp>
      <p:sp>
        <p:nvSpPr>
          <p:cNvPr id="90" name="Text Placeholder 76"/>
          <p:cNvSpPr>
            <a:spLocks noGrp="1"/>
          </p:cNvSpPr>
          <p:nvPr>
            <p:ph type="body" sz="quarter" idx="26" hasCustomPrompt="1"/>
          </p:nvPr>
        </p:nvSpPr>
        <p:spPr>
          <a:xfrm>
            <a:off x="9230982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/>
              <a:t>OCT</a:t>
            </a:r>
            <a:endParaRPr lang="ru-RU"/>
          </a:p>
        </p:txBody>
      </p:sp>
      <p:sp>
        <p:nvSpPr>
          <p:cNvPr id="91" name="Text Placeholder 76"/>
          <p:cNvSpPr>
            <a:spLocks noGrp="1"/>
          </p:cNvSpPr>
          <p:nvPr>
            <p:ph type="body" sz="quarter" idx="27" hasCustomPrompt="1"/>
          </p:nvPr>
        </p:nvSpPr>
        <p:spPr>
          <a:xfrm>
            <a:off x="10079559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/>
              <a:t>NOV</a:t>
            </a:r>
            <a:endParaRPr lang="ru-RU"/>
          </a:p>
        </p:txBody>
      </p:sp>
      <p:sp>
        <p:nvSpPr>
          <p:cNvPr id="93" name="Text Placeholder 92"/>
          <p:cNvSpPr>
            <a:spLocks noGrp="1"/>
          </p:cNvSpPr>
          <p:nvPr>
            <p:ph type="body" sz="quarter" idx="28" hasCustomPrompt="1"/>
          </p:nvPr>
        </p:nvSpPr>
        <p:spPr>
          <a:xfrm>
            <a:off x="1177935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endParaRPr lang="ru-RU"/>
          </a:p>
        </p:txBody>
      </p:sp>
      <p:sp>
        <p:nvSpPr>
          <p:cNvPr id="94" name="Text Placeholder 92"/>
          <p:cNvSpPr>
            <a:spLocks noGrp="1"/>
          </p:cNvSpPr>
          <p:nvPr>
            <p:ph type="body" sz="quarter" idx="29" hasCustomPrompt="1"/>
          </p:nvPr>
        </p:nvSpPr>
        <p:spPr>
          <a:xfrm>
            <a:off x="1177934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/>
          </a:p>
        </p:txBody>
      </p:sp>
      <p:sp>
        <p:nvSpPr>
          <p:cNvPr id="96" name="Text Placeholder 92"/>
          <p:cNvSpPr>
            <a:spLocks noGrp="1"/>
          </p:cNvSpPr>
          <p:nvPr>
            <p:ph type="body" sz="quarter" idx="30" hasCustomPrompt="1"/>
          </p:nvPr>
        </p:nvSpPr>
        <p:spPr>
          <a:xfrm>
            <a:off x="3721758" y="182819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endParaRPr lang="ru-RU"/>
          </a:p>
        </p:txBody>
      </p:sp>
      <p:sp>
        <p:nvSpPr>
          <p:cNvPr id="97" name="Text Placeholder 92"/>
          <p:cNvSpPr>
            <a:spLocks noGrp="1"/>
          </p:cNvSpPr>
          <p:nvPr>
            <p:ph type="body" sz="quarter" idx="31" hasCustomPrompt="1"/>
          </p:nvPr>
        </p:nvSpPr>
        <p:spPr>
          <a:xfrm>
            <a:off x="3721757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/>
          </a:p>
        </p:txBody>
      </p:sp>
      <p:sp>
        <p:nvSpPr>
          <p:cNvPr id="98" name="Text Placeholder 92"/>
          <p:cNvSpPr>
            <a:spLocks noGrp="1"/>
          </p:cNvSpPr>
          <p:nvPr>
            <p:ph type="body" sz="quarter" idx="32" hasCustomPrompt="1"/>
          </p:nvPr>
        </p:nvSpPr>
        <p:spPr>
          <a:xfrm>
            <a:off x="6265581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endParaRPr lang="ru-RU"/>
          </a:p>
        </p:txBody>
      </p:sp>
      <p:sp>
        <p:nvSpPr>
          <p:cNvPr id="99" name="Text Placeholder 92"/>
          <p:cNvSpPr>
            <a:spLocks noGrp="1"/>
          </p:cNvSpPr>
          <p:nvPr>
            <p:ph type="body" sz="quarter" idx="33" hasCustomPrompt="1"/>
          </p:nvPr>
        </p:nvSpPr>
        <p:spPr>
          <a:xfrm>
            <a:off x="6265580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/>
          </a:p>
        </p:txBody>
      </p:sp>
      <p:sp>
        <p:nvSpPr>
          <p:cNvPr id="100" name="Text Placeholder 92"/>
          <p:cNvSpPr>
            <a:spLocks noGrp="1"/>
          </p:cNvSpPr>
          <p:nvPr>
            <p:ph type="body" sz="quarter" idx="34" hasCustomPrompt="1"/>
          </p:nvPr>
        </p:nvSpPr>
        <p:spPr>
          <a:xfrm>
            <a:off x="8809404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endParaRPr lang="ru-RU"/>
          </a:p>
        </p:txBody>
      </p:sp>
      <p:sp>
        <p:nvSpPr>
          <p:cNvPr id="101" name="Text Placeholder 92"/>
          <p:cNvSpPr>
            <a:spLocks noGrp="1"/>
          </p:cNvSpPr>
          <p:nvPr>
            <p:ph type="body" sz="quarter" idx="35" hasCustomPrompt="1"/>
          </p:nvPr>
        </p:nvSpPr>
        <p:spPr>
          <a:xfrm>
            <a:off x="8809403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/>
          </a:p>
        </p:txBody>
      </p:sp>
      <p:sp>
        <p:nvSpPr>
          <p:cNvPr id="102" name="Text Placeholder 92"/>
          <p:cNvSpPr>
            <a:spLocks noGrp="1"/>
          </p:cNvSpPr>
          <p:nvPr>
            <p:ph type="body" sz="quarter" idx="36" hasCustomPrompt="1"/>
          </p:nvPr>
        </p:nvSpPr>
        <p:spPr>
          <a:xfrm>
            <a:off x="2021221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endParaRPr lang="ru-RU"/>
          </a:p>
        </p:txBody>
      </p:sp>
      <p:sp>
        <p:nvSpPr>
          <p:cNvPr id="103" name="Text Placeholder 92"/>
          <p:cNvSpPr>
            <a:spLocks noGrp="1"/>
          </p:cNvSpPr>
          <p:nvPr>
            <p:ph type="body" sz="quarter" idx="37" hasCustomPrompt="1"/>
          </p:nvPr>
        </p:nvSpPr>
        <p:spPr>
          <a:xfrm>
            <a:off x="2021220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/>
          </a:p>
        </p:txBody>
      </p:sp>
      <p:sp>
        <p:nvSpPr>
          <p:cNvPr id="104" name="Text Placeholder 92"/>
          <p:cNvSpPr>
            <a:spLocks noGrp="1"/>
          </p:cNvSpPr>
          <p:nvPr>
            <p:ph type="body" sz="quarter" idx="38" hasCustomPrompt="1"/>
          </p:nvPr>
        </p:nvSpPr>
        <p:spPr>
          <a:xfrm>
            <a:off x="4569663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endParaRPr lang="ru-RU"/>
          </a:p>
        </p:txBody>
      </p:sp>
      <p:sp>
        <p:nvSpPr>
          <p:cNvPr id="105" name="Text Placeholder 92"/>
          <p:cNvSpPr>
            <a:spLocks noGrp="1"/>
          </p:cNvSpPr>
          <p:nvPr>
            <p:ph type="body" sz="quarter" idx="39" hasCustomPrompt="1"/>
          </p:nvPr>
        </p:nvSpPr>
        <p:spPr>
          <a:xfrm>
            <a:off x="4569662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/>
          </a:p>
        </p:txBody>
      </p:sp>
      <p:sp>
        <p:nvSpPr>
          <p:cNvPr id="106" name="Text Placeholder 92"/>
          <p:cNvSpPr>
            <a:spLocks noGrp="1"/>
          </p:cNvSpPr>
          <p:nvPr>
            <p:ph type="body" sz="quarter" idx="40" hasCustomPrompt="1"/>
          </p:nvPr>
        </p:nvSpPr>
        <p:spPr>
          <a:xfrm>
            <a:off x="7118105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endParaRPr lang="ru-RU"/>
          </a:p>
        </p:txBody>
      </p:sp>
      <p:sp>
        <p:nvSpPr>
          <p:cNvPr id="107" name="Text Placeholder 92"/>
          <p:cNvSpPr>
            <a:spLocks noGrp="1"/>
          </p:cNvSpPr>
          <p:nvPr>
            <p:ph type="body" sz="quarter" idx="41" hasCustomPrompt="1"/>
          </p:nvPr>
        </p:nvSpPr>
        <p:spPr>
          <a:xfrm>
            <a:off x="7118104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/>
          </a:p>
        </p:txBody>
      </p:sp>
      <p:sp>
        <p:nvSpPr>
          <p:cNvPr id="108" name="Text Placeholder 92"/>
          <p:cNvSpPr>
            <a:spLocks noGrp="1"/>
          </p:cNvSpPr>
          <p:nvPr>
            <p:ph type="body" sz="quarter" idx="42" hasCustomPrompt="1"/>
          </p:nvPr>
        </p:nvSpPr>
        <p:spPr>
          <a:xfrm>
            <a:off x="9666547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endParaRPr lang="ru-RU"/>
          </a:p>
        </p:txBody>
      </p:sp>
      <p:sp>
        <p:nvSpPr>
          <p:cNvPr id="109" name="Text Placeholder 92"/>
          <p:cNvSpPr>
            <a:spLocks noGrp="1"/>
          </p:cNvSpPr>
          <p:nvPr>
            <p:ph type="body" sz="quarter" idx="43" hasCustomPrompt="1"/>
          </p:nvPr>
        </p:nvSpPr>
        <p:spPr>
          <a:xfrm>
            <a:off x="9666546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/>
          </a:p>
        </p:txBody>
      </p:sp>
      <p:sp>
        <p:nvSpPr>
          <p:cNvPr id="110" name="Text Placeholder 92"/>
          <p:cNvSpPr>
            <a:spLocks noGrp="1"/>
          </p:cNvSpPr>
          <p:nvPr>
            <p:ph type="body" sz="quarter" idx="44" hasCustomPrompt="1"/>
          </p:nvPr>
        </p:nvSpPr>
        <p:spPr>
          <a:xfrm>
            <a:off x="2883749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endParaRPr lang="ru-RU"/>
          </a:p>
        </p:txBody>
      </p:sp>
      <p:sp>
        <p:nvSpPr>
          <p:cNvPr id="111" name="Text Placeholder 92"/>
          <p:cNvSpPr>
            <a:spLocks noGrp="1"/>
          </p:cNvSpPr>
          <p:nvPr>
            <p:ph type="body" sz="quarter" idx="45" hasCustomPrompt="1"/>
          </p:nvPr>
        </p:nvSpPr>
        <p:spPr>
          <a:xfrm>
            <a:off x="2883748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/>
          </a:p>
        </p:txBody>
      </p:sp>
      <p:sp>
        <p:nvSpPr>
          <p:cNvPr id="112" name="Text Placeholder 92"/>
          <p:cNvSpPr>
            <a:spLocks noGrp="1"/>
          </p:cNvSpPr>
          <p:nvPr>
            <p:ph type="body" sz="quarter" idx="46" hasCustomPrompt="1"/>
          </p:nvPr>
        </p:nvSpPr>
        <p:spPr>
          <a:xfrm>
            <a:off x="5426018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endParaRPr lang="ru-RU"/>
          </a:p>
        </p:txBody>
      </p:sp>
      <p:sp>
        <p:nvSpPr>
          <p:cNvPr id="113" name="Text Placeholder 92"/>
          <p:cNvSpPr>
            <a:spLocks noGrp="1"/>
          </p:cNvSpPr>
          <p:nvPr>
            <p:ph type="body" sz="quarter" idx="47" hasCustomPrompt="1"/>
          </p:nvPr>
        </p:nvSpPr>
        <p:spPr>
          <a:xfrm>
            <a:off x="5426017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/>
          </a:p>
        </p:txBody>
      </p:sp>
      <p:sp>
        <p:nvSpPr>
          <p:cNvPr id="114" name="Text Placeholder 92"/>
          <p:cNvSpPr>
            <a:spLocks noGrp="1"/>
          </p:cNvSpPr>
          <p:nvPr>
            <p:ph type="body" sz="quarter" idx="48" hasCustomPrompt="1"/>
          </p:nvPr>
        </p:nvSpPr>
        <p:spPr>
          <a:xfrm>
            <a:off x="7968287" y="326759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endParaRPr lang="ru-RU"/>
          </a:p>
        </p:txBody>
      </p:sp>
      <p:sp>
        <p:nvSpPr>
          <p:cNvPr id="115" name="Text Placeholder 92"/>
          <p:cNvSpPr>
            <a:spLocks noGrp="1"/>
          </p:cNvSpPr>
          <p:nvPr>
            <p:ph type="body" sz="quarter" idx="49" hasCustomPrompt="1"/>
          </p:nvPr>
        </p:nvSpPr>
        <p:spPr>
          <a:xfrm>
            <a:off x="7968286" y="347127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/>
          </a:p>
        </p:txBody>
      </p:sp>
      <p:sp>
        <p:nvSpPr>
          <p:cNvPr id="116" name="Text Placeholder 92"/>
          <p:cNvSpPr>
            <a:spLocks noGrp="1"/>
          </p:cNvSpPr>
          <p:nvPr>
            <p:ph type="body" sz="quarter" idx="50" hasCustomPrompt="1"/>
          </p:nvPr>
        </p:nvSpPr>
        <p:spPr>
          <a:xfrm>
            <a:off x="10510556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endParaRPr lang="ru-RU"/>
          </a:p>
        </p:txBody>
      </p:sp>
      <p:sp>
        <p:nvSpPr>
          <p:cNvPr id="117" name="Text Placeholder 92"/>
          <p:cNvSpPr>
            <a:spLocks noGrp="1"/>
          </p:cNvSpPr>
          <p:nvPr>
            <p:ph type="body" sz="quarter" idx="51" hasCustomPrompt="1"/>
          </p:nvPr>
        </p:nvSpPr>
        <p:spPr>
          <a:xfrm>
            <a:off x="10510555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/>
          </a:p>
        </p:txBody>
      </p:sp>
      <p:sp>
        <p:nvSpPr>
          <p:cNvPr id="120" name="Text Placeholder 92"/>
          <p:cNvSpPr>
            <a:spLocks noGrp="1"/>
          </p:cNvSpPr>
          <p:nvPr>
            <p:ph type="body" sz="quarter" idx="52" hasCustomPrompt="1"/>
          </p:nvPr>
        </p:nvSpPr>
        <p:spPr>
          <a:xfrm>
            <a:off x="331981" y="3574380"/>
            <a:ext cx="1347519" cy="433916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PROJECT</a:t>
            </a:r>
            <a:br>
              <a:rPr lang="en-US"/>
            </a:br>
            <a:r>
              <a:rPr lang="en-US"/>
              <a:t>START</a:t>
            </a:r>
          </a:p>
        </p:txBody>
      </p:sp>
      <p:sp>
        <p:nvSpPr>
          <p:cNvPr id="122" name="Text Placeholder 92"/>
          <p:cNvSpPr>
            <a:spLocks noGrp="1"/>
          </p:cNvSpPr>
          <p:nvPr>
            <p:ph type="body" sz="quarter" idx="54" hasCustomPrompt="1"/>
          </p:nvPr>
        </p:nvSpPr>
        <p:spPr>
          <a:xfrm>
            <a:off x="2010005" y="539347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Q1</a:t>
            </a:r>
            <a:endParaRPr lang="ru-RU"/>
          </a:p>
        </p:txBody>
      </p:sp>
      <p:sp>
        <p:nvSpPr>
          <p:cNvPr id="123" name="Text Placeholder 92"/>
          <p:cNvSpPr>
            <a:spLocks noGrp="1"/>
          </p:cNvSpPr>
          <p:nvPr>
            <p:ph type="body" sz="quarter" idx="55" hasCustomPrompt="1"/>
          </p:nvPr>
        </p:nvSpPr>
        <p:spPr>
          <a:xfrm>
            <a:off x="2010005" y="590377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Quarter goals description</a:t>
            </a:r>
            <a:endParaRPr lang="ru-RU"/>
          </a:p>
        </p:txBody>
      </p:sp>
      <p:sp>
        <p:nvSpPr>
          <p:cNvPr id="124" name="Text Placeholder 92"/>
          <p:cNvSpPr>
            <a:spLocks noGrp="1"/>
          </p:cNvSpPr>
          <p:nvPr>
            <p:ph type="body" sz="quarter" idx="56" hasCustomPrompt="1"/>
          </p:nvPr>
        </p:nvSpPr>
        <p:spPr>
          <a:xfrm>
            <a:off x="4286861" y="541148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Q2</a:t>
            </a:r>
            <a:endParaRPr lang="ru-RU"/>
          </a:p>
        </p:txBody>
      </p:sp>
      <p:sp>
        <p:nvSpPr>
          <p:cNvPr id="125" name="Text Placeholder 92"/>
          <p:cNvSpPr>
            <a:spLocks noGrp="1"/>
          </p:cNvSpPr>
          <p:nvPr>
            <p:ph type="body" sz="quarter" idx="57" hasCustomPrompt="1"/>
          </p:nvPr>
        </p:nvSpPr>
        <p:spPr>
          <a:xfrm>
            <a:off x="4286861" y="592178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Quarter goals description</a:t>
            </a:r>
            <a:endParaRPr lang="ru-RU"/>
          </a:p>
        </p:txBody>
      </p:sp>
      <p:sp>
        <p:nvSpPr>
          <p:cNvPr id="126" name="Text Placeholder 92"/>
          <p:cNvSpPr>
            <a:spLocks noGrp="1"/>
          </p:cNvSpPr>
          <p:nvPr>
            <p:ph type="body" sz="quarter" idx="58" hasCustomPrompt="1"/>
          </p:nvPr>
        </p:nvSpPr>
        <p:spPr>
          <a:xfrm>
            <a:off x="6563717" y="5394195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Q3</a:t>
            </a:r>
            <a:endParaRPr lang="ru-RU"/>
          </a:p>
        </p:txBody>
      </p:sp>
      <p:sp>
        <p:nvSpPr>
          <p:cNvPr id="127" name="Text Placeholder 92"/>
          <p:cNvSpPr>
            <a:spLocks noGrp="1"/>
          </p:cNvSpPr>
          <p:nvPr>
            <p:ph type="body" sz="quarter" idx="59" hasCustomPrompt="1"/>
          </p:nvPr>
        </p:nvSpPr>
        <p:spPr>
          <a:xfrm>
            <a:off x="6563717" y="5904493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Quarter goals description</a:t>
            </a:r>
            <a:endParaRPr lang="ru-RU"/>
          </a:p>
        </p:txBody>
      </p:sp>
      <p:sp>
        <p:nvSpPr>
          <p:cNvPr id="128" name="Text Placeholder 92"/>
          <p:cNvSpPr>
            <a:spLocks noGrp="1"/>
          </p:cNvSpPr>
          <p:nvPr>
            <p:ph type="body" sz="quarter" idx="60" hasCustomPrompt="1"/>
          </p:nvPr>
        </p:nvSpPr>
        <p:spPr>
          <a:xfrm>
            <a:off x="8840572" y="541148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4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Q4</a:t>
            </a:r>
            <a:endParaRPr lang="ru-RU"/>
          </a:p>
        </p:txBody>
      </p:sp>
      <p:sp>
        <p:nvSpPr>
          <p:cNvPr id="129" name="Text Placeholder 92"/>
          <p:cNvSpPr>
            <a:spLocks noGrp="1"/>
          </p:cNvSpPr>
          <p:nvPr>
            <p:ph type="body" sz="quarter" idx="61" hasCustomPrompt="1"/>
          </p:nvPr>
        </p:nvSpPr>
        <p:spPr>
          <a:xfrm>
            <a:off x="8840572" y="592178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Quarter goals description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6DD4-DD3C-4E9F-87C5-9899D713E4F3}" type="datetimeFigureOut">
              <a:rPr lang="en-SG" smtClean="0"/>
              <a:t>15/12/2019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422B-92EC-4D3D-BDC5-08168F17DFD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054" y="18060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403" y="6202726"/>
            <a:ext cx="1368518" cy="2139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CD1B-CF2B-4F9F-89EB-8CF5A90396A9}" type="datetime1">
              <a:rPr lang="en-US" smtClean="0"/>
              <a:t>12/15/2019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403" y="6356351"/>
            <a:ext cx="1368518" cy="2139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2572C3"/>
                </a:solidFill>
              </a:defRPr>
            </a:lvl1pPr>
          </a:lstStyle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3387" y="6356350"/>
            <a:ext cx="352168" cy="2139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0070C0"/>
                </a:solidFill>
              </a:defRPr>
            </a:lvl1pPr>
          </a:lstStyle>
          <a:p>
            <a:fld id="{DA2766D6-681F-427F-8FA4-5F142754467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1" name="Rectangle 134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136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5" name="Rectangle 157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6" name="Group 159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61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12D33A1-6F65-4667-A364-7177D0BD6FB0}"/>
              </a:ext>
            </a:extLst>
          </p:cNvPr>
          <p:cNvSpPr txBox="1"/>
          <p:nvPr/>
        </p:nvSpPr>
        <p:spPr>
          <a:xfrm>
            <a:off x="1683982" y="4293388"/>
            <a:ext cx="8833655" cy="7277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Team 7 SMS Work Allocation</a:t>
            </a:r>
            <a:endParaRPr lang="en-US" sz="3600" kern="1200" dirty="0">
              <a:solidFill>
                <a:srgbClr val="FFFFFE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C7ABF5-69F0-430A-A803-53548AFB0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24118"/>
              </p:ext>
            </p:extLst>
          </p:nvPr>
        </p:nvGraphicFramePr>
        <p:xfrm>
          <a:off x="-2680" y="131975"/>
          <a:ext cx="12180353" cy="45682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4847">
                  <a:extLst>
                    <a:ext uri="{9D8B030D-6E8A-4147-A177-3AD203B41FA5}">
                      <a16:colId xmlns:a16="http://schemas.microsoft.com/office/drawing/2014/main" val="1332160544"/>
                    </a:ext>
                  </a:extLst>
                </a:gridCol>
                <a:gridCol w="2030059">
                  <a:extLst>
                    <a:ext uri="{9D8B030D-6E8A-4147-A177-3AD203B41FA5}">
                      <a16:colId xmlns:a16="http://schemas.microsoft.com/office/drawing/2014/main" val="2549561568"/>
                    </a:ext>
                  </a:extLst>
                </a:gridCol>
                <a:gridCol w="2356842">
                  <a:extLst>
                    <a:ext uri="{9D8B030D-6E8A-4147-A177-3AD203B41FA5}">
                      <a16:colId xmlns:a16="http://schemas.microsoft.com/office/drawing/2014/main" val="2922128799"/>
                    </a:ext>
                  </a:extLst>
                </a:gridCol>
                <a:gridCol w="2031171">
                  <a:extLst>
                    <a:ext uri="{9D8B030D-6E8A-4147-A177-3AD203B41FA5}">
                      <a16:colId xmlns:a16="http://schemas.microsoft.com/office/drawing/2014/main" val="2145724163"/>
                    </a:ext>
                  </a:extLst>
                </a:gridCol>
                <a:gridCol w="1832105">
                  <a:extLst>
                    <a:ext uri="{9D8B030D-6E8A-4147-A177-3AD203B41FA5}">
                      <a16:colId xmlns:a16="http://schemas.microsoft.com/office/drawing/2014/main" val="3627098607"/>
                    </a:ext>
                  </a:extLst>
                </a:gridCol>
                <a:gridCol w="1945329">
                  <a:extLst>
                    <a:ext uri="{9D8B030D-6E8A-4147-A177-3AD203B41FA5}">
                      <a16:colId xmlns:a16="http://schemas.microsoft.com/office/drawing/2014/main" val="1005293300"/>
                    </a:ext>
                  </a:extLst>
                </a:gridCol>
              </a:tblGrid>
              <a:tr h="108945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GB" sz="2000" dirty="0"/>
                        <a:t>Gao Ge</a:t>
                      </a:r>
                    </a:p>
                  </a:txBody>
                  <a:tcPr marL="154383" marR="154383" marT="77191" marB="7719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20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000" dirty="0"/>
                        <a:t>Ge Xiao Min </a:t>
                      </a:r>
                    </a:p>
                  </a:txBody>
                  <a:tcPr marL="154383" marR="154383" marT="77191" marB="77191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  <a:p>
                      <a:pPr algn="ctr"/>
                      <a:r>
                        <a:rPr lang="en-GB" sz="2000" dirty="0"/>
                        <a:t>Goh Boon Leng Mark</a:t>
                      </a:r>
                    </a:p>
                  </a:txBody>
                  <a:tcPr marL="154383" marR="154383" marT="77191" marB="77191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  <a:p>
                      <a:pPr algn="ctr"/>
                      <a:r>
                        <a:rPr lang="en-GB" sz="2000"/>
                        <a:t>Hong Ziling</a:t>
                      </a:r>
                    </a:p>
                  </a:txBody>
                  <a:tcPr marL="154383" marR="154383" marT="77191" marB="77191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  <a:p>
                      <a:pPr algn="ctr"/>
                      <a:r>
                        <a:rPr lang="en-GB" sz="2000" dirty="0"/>
                        <a:t>Tommy Lapierre</a:t>
                      </a:r>
                    </a:p>
                  </a:txBody>
                  <a:tcPr marL="154383" marR="154383" marT="77191" marB="77191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  <a:p>
                      <a:pPr algn="ctr"/>
                      <a:r>
                        <a:rPr lang="en-GB" sz="2000" dirty="0"/>
                        <a:t>Yeo Wei Zheng</a:t>
                      </a:r>
                    </a:p>
                  </a:txBody>
                  <a:tcPr marL="154383" marR="154383" marT="77191" marB="77191"/>
                </a:tc>
                <a:extLst>
                  <a:ext uri="{0D108BD9-81ED-4DB2-BD59-A6C34878D82A}">
                    <a16:rowId xmlns:a16="http://schemas.microsoft.com/office/drawing/2014/main" val="1023755567"/>
                  </a:ext>
                </a:extLst>
              </a:tr>
              <a:tr h="347884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Blog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Admin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Subjects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Subject Add &amp; Cancel &amp; Description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Leave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Notification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/>
                    </a:p>
                  </a:txBody>
                  <a:tcPr marL="154383" marR="154383" marT="77191" marB="7719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News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Enrolled Grades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Faculty Leave Approval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Faculty Leave Schedule </a:t>
                      </a:r>
                      <a:endParaRPr lang="en-GB" sz="1600" dirty="0"/>
                    </a:p>
                  </a:txBody>
                  <a:tcPr marL="154383" marR="154383" marT="77191" marB="7719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/>
                        <a:t>Frontend Design &amp; Layout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/>
                        <a:t>Faculty courseList, enrollmentList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/>
                        <a:t>FacultyRepo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/>
                        <a:t>EnrollmentRepo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/>
                        <a:t>Password Hashing (Bcrypt)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/>
                        <a:t>Input Validations</a:t>
                      </a:r>
                    </a:p>
                  </a:txBody>
                  <a:tcPr marL="154383" marR="154383" marT="77191" marB="7719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/>
                        <a:t>Home page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/>
                        <a:t>Blog page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/>
                        <a:t>Add Faculty User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/>
                        <a:t>Student Enrolled Course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/>
                        <a:t>Apply &amp; Update Faculty Leaves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/>
                        <a:t>Send &amp; Receive Notifications</a:t>
                      </a:r>
                      <a:endParaRPr lang="en-GB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GB" sz="1600"/>
                    </a:p>
                  </a:txBody>
                  <a:tcPr marL="154383" marR="154383" marT="77191" marB="7719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Home Calendar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Home Events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Student Login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Student page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Available Courses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Faculty Leaves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Admin CGPA</a:t>
                      </a:r>
                    </a:p>
                  </a:txBody>
                  <a:tcPr marL="154383" marR="154383" marT="77191" marB="7719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Overall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Code integration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Ajax &amp; REST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Date clash validation</a:t>
                      </a:r>
                    </a:p>
                  </a:txBody>
                  <a:tcPr marL="154383" marR="154383" marT="77191" marB="77191"/>
                </a:tc>
                <a:extLst>
                  <a:ext uri="{0D108BD9-81ED-4DB2-BD59-A6C34878D82A}">
                    <a16:rowId xmlns:a16="http://schemas.microsoft.com/office/drawing/2014/main" val="2886331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30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83" y="346167"/>
            <a:ext cx="869947" cy="1588946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07" y="346167"/>
            <a:ext cx="2623633" cy="1547944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654" y="346167"/>
            <a:ext cx="2902402" cy="154794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89" y="2639045"/>
            <a:ext cx="1588934" cy="1588934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42" y="4930536"/>
            <a:ext cx="1582664" cy="1582664"/>
          </a:xfrm>
          <a:prstGeom prst="rect">
            <a:avLst/>
          </a:prstGeom>
        </p:spPr>
      </p:pic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657256" y="2916520"/>
            <a:ext cx="6465287" cy="2309364"/>
          </a:xfrm>
        </p:spPr>
        <p:txBody>
          <a:bodyPr>
            <a:normAutofit/>
          </a:bodyPr>
          <a:lstStyle/>
          <a:p>
            <a:pPr algn="l"/>
            <a:r>
              <a:rPr lang="en-SG" sz="4800">
                <a:solidFill>
                  <a:srgbClr val="FFFFFF"/>
                </a:solidFill>
              </a:rPr>
              <a:t>Technologies used</a:t>
            </a:r>
          </a:p>
        </p:txBody>
      </p:sp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LESSONS LEARNT</a:t>
            </a:r>
            <a:endParaRPr lang="ru-RU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/>
              <a:t>PROJECT</a:t>
            </a:r>
          </a:p>
          <a:p>
            <a:r>
              <a:rPr lang="en-US"/>
              <a:t>START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45212" y="4480761"/>
            <a:ext cx="512064" cy="511200"/>
          </a:xfrm>
        </p:spPr>
        <p:txBody>
          <a:bodyPr/>
          <a:lstStyle/>
          <a:p>
            <a:r>
              <a:rPr lang="en-US"/>
              <a:t>DEC</a:t>
            </a:r>
            <a:endParaRPr lang="ru-R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593789" y="4480761"/>
            <a:ext cx="512064" cy="511200"/>
          </a:xfrm>
        </p:spPr>
        <p:txBody>
          <a:bodyPr/>
          <a:lstStyle/>
          <a:p>
            <a:r>
              <a:rPr lang="en-US"/>
              <a:t>02</a:t>
            </a:r>
            <a:endParaRPr lang="ru-RU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1338651" y="1777947"/>
            <a:ext cx="1022340" cy="599292"/>
          </a:xfrm>
        </p:spPr>
        <p:txBody>
          <a:bodyPr>
            <a:normAutofit/>
          </a:bodyPr>
          <a:lstStyle/>
          <a:p>
            <a:r>
              <a:rPr lang="en-US"/>
              <a:t>How to START?</a:t>
            </a: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05</a:t>
            </a:r>
            <a:endParaRPr lang="ru-RU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6"/>
          </p:nvPr>
        </p:nvSpPr>
        <p:spPr>
          <a:xfrm>
            <a:off x="2105853" y="2571934"/>
            <a:ext cx="1022340" cy="563598"/>
          </a:xfrm>
        </p:spPr>
        <p:txBody>
          <a:bodyPr vert="horz" lIns="180000" tIns="0" rIns="0" bIns="0" rtlCol="0" anchor="t">
            <a:normAutofit lnSpcReduction="10000"/>
          </a:bodyPr>
          <a:lstStyle/>
          <a:p>
            <a:pPr algn="ctr"/>
            <a:r>
              <a:rPr lang="en-SG"/>
              <a:t>What to USE?</a:t>
            </a:r>
          </a:p>
          <a:p>
            <a:pPr algn="ctr"/>
            <a:r>
              <a:rPr lang="en-SG"/>
              <a:t>GIT?</a:t>
            </a:r>
          </a:p>
          <a:p>
            <a:pPr algn="ctr"/>
            <a:endParaRPr lang="en-SG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06</a:t>
            </a:r>
            <a:endParaRPr lang="ru-RU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4"/>
          </p:nvPr>
        </p:nvSpPr>
        <p:spPr>
          <a:xfrm>
            <a:off x="2988348" y="3286645"/>
            <a:ext cx="1081519" cy="563598"/>
          </a:xfrm>
        </p:spPr>
        <p:txBody>
          <a:bodyPr>
            <a:normAutofit/>
          </a:bodyPr>
          <a:lstStyle/>
          <a:p>
            <a:pPr algn="ctr"/>
            <a:r>
              <a:rPr lang="en-US"/>
              <a:t>TIME</a:t>
            </a:r>
          </a:p>
          <a:p>
            <a:pPr algn="ctr"/>
            <a:r>
              <a:rPr lang="en-US"/>
              <a:t>Constrains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07</a:t>
            </a:r>
            <a:endParaRPr lang="ru-RU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803007" y="1943024"/>
            <a:ext cx="1188597" cy="191562"/>
          </a:xfrm>
        </p:spPr>
        <p:txBody>
          <a:bodyPr>
            <a:normAutofit lnSpcReduction="10000"/>
          </a:bodyPr>
          <a:lstStyle/>
          <a:p>
            <a:r>
              <a:rPr lang="en-SG"/>
              <a:t>Be a USER</a:t>
            </a:r>
            <a:endParaRPr lang="ru-R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09</a:t>
            </a:r>
            <a:endParaRPr lang="ru-RU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4624985" y="2673074"/>
            <a:ext cx="1267011" cy="507112"/>
          </a:xfrm>
        </p:spPr>
        <p:txBody>
          <a:bodyPr>
            <a:normAutofit/>
          </a:bodyPr>
          <a:lstStyle/>
          <a:p>
            <a:pPr algn="ctr"/>
            <a:r>
              <a:rPr lang="en-SG"/>
              <a:t>Faith in Compiler</a:t>
            </a:r>
            <a:endParaRPr lang="ru-R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10</a:t>
            </a:r>
            <a:endParaRPr lang="ru-RU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Work </a:t>
            </a:r>
            <a:r>
              <a:rPr lang="en-US" err="1"/>
              <a:t>Distri</a:t>
            </a:r>
            <a:endParaRPr lang="ru-RU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7"/>
          </p:nvPr>
        </p:nvSpPr>
        <p:spPr>
          <a:xfrm>
            <a:off x="5354579" y="3514138"/>
            <a:ext cx="1490393" cy="501548"/>
          </a:xfrm>
        </p:spPr>
        <p:txBody>
          <a:bodyPr/>
          <a:lstStyle/>
          <a:p>
            <a:r>
              <a:rPr lang="en-US"/>
              <a:t>Divide &amp; Conquer</a:t>
            </a:r>
            <a:endParaRPr lang="ru-RU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SG"/>
              <a:t>11</a:t>
            </a:r>
            <a:endParaRPr lang="ru-RU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Be Consistent</a:t>
            </a:r>
            <a:endParaRPr lang="ru-RU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265580" y="2035049"/>
            <a:ext cx="1188769" cy="525360"/>
          </a:xfrm>
        </p:spPr>
        <p:txBody>
          <a:bodyPr vert="horz" lIns="180000" tIns="0" rIns="0" bIns="0" rtlCol="0" anchor="t">
            <a:normAutofit/>
          </a:bodyPr>
          <a:lstStyle/>
          <a:p>
            <a:r>
              <a:rPr lang="en-US" err="1"/>
              <a:t>e.g</a:t>
            </a:r>
            <a:r>
              <a:rPr lang="en-US"/>
              <a:t>： Course Vs </a:t>
            </a:r>
            <a:r>
              <a:rPr lang="en-US" err="1"/>
              <a:t>Course</a:t>
            </a:r>
            <a:r>
              <a:rPr lang="en-US" b="1" err="1">
                <a:solidFill>
                  <a:srgbClr val="FF0000"/>
                </a:solidFill>
              </a:rPr>
              <a:t>S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12</a:t>
            </a:r>
            <a:endParaRPr lang="ru-RU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40"/>
          </p:nvPr>
        </p:nvSpPr>
        <p:spPr>
          <a:xfrm>
            <a:off x="7019359" y="2585626"/>
            <a:ext cx="1187480" cy="586751"/>
          </a:xfrm>
        </p:spPr>
        <p:txBody>
          <a:bodyPr>
            <a:normAutofit/>
          </a:bodyPr>
          <a:lstStyle/>
          <a:p>
            <a:pPr algn="ctr"/>
            <a:r>
              <a:rPr lang="en-US"/>
              <a:t>It’s ALL</a:t>
            </a:r>
          </a:p>
          <a:p>
            <a:pPr algn="ctr"/>
            <a:r>
              <a:rPr lang="en-US"/>
              <a:t>Connected</a:t>
            </a:r>
            <a:endParaRPr lang="ru-RU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13</a:t>
            </a:r>
            <a:endParaRPr lang="ru-RU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8"/>
          </p:nvPr>
        </p:nvSpPr>
        <p:spPr>
          <a:xfrm>
            <a:off x="7968287" y="3267595"/>
            <a:ext cx="1347519" cy="582648"/>
          </a:xfrm>
        </p:spPr>
        <p:txBody>
          <a:bodyPr>
            <a:normAutofit/>
          </a:bodyPr>
          <a:lstStyle/>
          <a:p>
            <a:r>
              <a:rPr lang="en-US"/>
              <a:t>Standardize Signatures</a:t>
            </a:r>
            <a:endParaRPr lang="ru-R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9230982" y="4480761"/>
            <a:ext cx="512064" cy="511200"/>
          </a:xfrm>
        </p:spPr>
        <p:txBody>
          <a:bodyPr/>
          <a:lstStyle/>
          <a:p>
            <a:r>
              <a:rPr lang="en-US"/>
              <a:t>14</a:t>
            </a:r>
            <a:endParaRPr lang="ru-RU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4"/>
          </p:nvPr>
        </p:nvSpPr>
        <p:spPr>
          <a:xfrm>
            <a:off x="8752347" y="1847243"/>
            <a:ext cx="1347519" cy="529996"/>
          </a:xfrm>
        </p:spPr>
        <p:txBody>
          <a:bodyPr>
            <a:normAutofit fontScale="92500"/>
          </a:bodyPr>
          <a:lstStyle/>
          <a:p>
            <a:r>
              <a:rPr lang="en-US"/>
              <a:t>No Stone </a:t>
            </a:r>
          </a:p>
          <a:p>
            <a:r>
              <a:rPr lang="en-US"/>
              <a:t>Left UNTURNED</a:t>
            </a:r>
            <a:endParaRPr lang="ru-RU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15</a:t>
            </a:r>
            <a:endParaRPr lang="ru-RU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9666548" y="2563688"/>
            <a:ext cx="1261584" cy="571843"/>
          </a:xfrm>
        </p:spPr>
        <p:txBody>
          <a:bodyPr>
            <a:normAutofit lnSpcReduction="10000"/>
          </a:bodyPr>
          <a:lstStyle/>
          <a:p>
            <a:r>
              <a:rPr lang="en-US"/>
              <a:t>Gathering</a:t>
            </a:r>
          </a:p>
          <a:p>
            <a:r>
              <a:rPr lang="en-US"/>
              <a:t>Our Thoughts</a:t>
            </a:r>
          </a:p>
          <a:p>
            <a:endParaRPr lang="ru-R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16</a:t>
            </a:r>
            <a:endParaRPr lang="ru-RU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50"/>
          </p:nvPr>
        </p:nvSpPr>
        <p:spPr>
          <a:xfrm>
            <a:off x="10655437" y="3421861"/>
            <a:ext cx="1057452" cy="297269"/>
          </a:xfrm>
        </p:spPr>
        <p:txBody>
          <a:bodyPr>
            <a:normAutofit/>
          </a:bodyPr>
          <a:lstStyle/>
          <a:p>
            <a:r>
              <a:rPr lang="en-US"/>
              <a:t>BE READY</a:t>
            </a:r>
            <a:endParaRPr lang="ru-RU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54"/>
          </p:nvPr>
        </p:nvSpPr>
        <p:spPr>
          <a:xfrm>
            <a:off x="2010005" y="5517302"/>
            <a:ext cx="1347519" cy="393143"/>
          </a:xfrm>
        </p:spPr>
        <p:txBody>
          <a:bodyPr/>
          <a:lstStyle/>
          <a:p>
            <a:r>
              <a:rPr lang="en-US" sz="1600"/>
              <a:t>DESIGN</a:t>
            </a:r>
            <a:endParaRPr lang="ru-RU" sz="160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br>
              <a:rPr lang="en-US"/>
            </a:br>
            <a:endParaRPr lang="ru-RU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56"/>
          </p:nvPr>
        </p:nvSpPr>
        <p:spPr>
          <a:xfrm>
            <a:off x="4286861" y="5535312"/>
            <a:ext cx="1347519" cy="393143"/>
          </a:xfrm>
        </p:spPr>
        <p:txBody>
          <a:bodyPr/>
          <a:lstStyle/>
          <a:p>
            <a:r>
              <a:rPr lang="en-US" sz="1600"/>
              <a:t>EXECUTION</a:t>
            </a:r>
            <a:endParaRPr lang="ru-RU" sz="160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SG"/>
          </a:p>
          <a:p>
            <a:endParaRPr lang="ru-RU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58"/>
          </p:nvPr>
        </p:nvSpPr>
        <p:spPr>
          <a:xfrm>
            <a:off x="6563717" y="5518020"/>
            <a:ext cx="1347519" cy="393143"/>
          </a:xfrm>
        </p:spPr>
        <p:txBody>
          <a:bodyPr/>
          <a:lstStyle/>
          <a:p>
            <a:r>
              <a:rPr lang="en-US" sz="1600"/>
              <a:t>INTEGRATION</a:t>
            </a:r>
            <a:endParaRPr lang="ru-RU" sz="160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US"/>
          </a:p>
          <a:p>
            <a:endParaRPr lang="ru-RU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60"/>
          </p:nvPr>
        </p:nvSpPr>
        <p:spPr>
          <a:xfrm>
            <a:off x="8840572" y="5535312"/>
            <a:ext cx="1347519" cy="393143"/>
          </a:xfrm>
        </p:spPr>
        <p:txBody>
          <a:bodyPr/>
          <a:lstStyle/>
          <a:p>
            <a:r>
              <a:rPr lang="en-US" sz="1600"/>
              <a:t>TEST RUN</a:t>
            </a:r>
            <a:endParaRPr lang="ru-RU" sz="160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SG"/>
          </a:p>
          <a:p>
            <a:endParaRPr lang="ru-RU"/>
          </a:p>
        </p:txBody>
      </p:sp>
      <p:sp>
        <p:nvSpPr>
          <p:cNvPr id="52" name="Text Placeholder 20"/>
          <p:cNvSpPr txBox="1"/>
          <p:nvPr/>
        </p:nvSpPr>
        <p:spPr>
          <a:xfrm>
            <a:off x="2883748" y="3551494"/>
            <a:ext cx="1347519" cy="485673"/>
          </a:xfrm>
          <a:prstGeom prst="rect">
            <a:avLst/>
          </a:prstGeom>
        </p:spPr>
        <p:txBody>
          <a:bodyPr vert="horz" lIns="18000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6407C2-0D3A-4809-8002-F8D45B5B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3" y="0"/>
            <a:ext cx="1170399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772E8E-3102-4D96-BD6D-58EFF23F33FA}"/>
              </a:ext>
            </a:extLst>
          </p:cNvPr>
          <p:cNvSpPr txBox="1"/>
          <p:nvPr/>
        </p:nvSpPr>
        <p:spPr>
          <a:xfrm>
            <a:off x="7471954" y="300445"/>
            <a:ext cx="3944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/>
              <a:t>Entity Relationship Diagrams</a:t>
            </a:r>
          </a:p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2074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529B475-2CFA-4542-B2D2-BD0502B72E14}"/>
              </a:ext>
            </a:extLst>
          </p:cNvPr>
          <p:cNvSpPr/>
          <p:nvPr/>
        </p:nvSpPr>
        <p:spPr>
          <a:xfrm>
            <a:off x="1585495" y="4889556"/>
            <a:ext cx="1109708" cy="566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AdminLeave</a:t>
            </a:r>
            <a:endParaRPr lang="en-SG" sz="1300" dirty="0"/>
          </a:p>
          <a:p>
            <a:pPr algn="ctr"/>
            <a:r>
              <a:rPr lang="en-SG" sz="1300" dirty="0"/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64C57-589D-40EA-95AD-DFFFD9CD9F81}"/>
              </a:ext>
            </a:extLst>
          </p:cNvPr>
          <p:cNvSpPr/>
          <p:nvPr/>
        </p:nvSpPr>
        <p:spPr>
          <a:xfrm>
            <a:off x="1551853" y="4722554"/>
            <a:ext cx="10569720" cy="92333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792E6-BF67-417C-8261-BCBA3627751D}"/>
              </a:ext>
            </a:extLst>
          </p:cNvPr>
          <p:cNvSpPr txBox="1"/>
          <p:nvPr/>
        </p:nvSpPr>
        <p:spPr>
          <a:xfrm>
            <a:off x="125245" y="4852486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Persistence </a:t>
            </a:r>
          </a:p>
          <a:p>
            <a:r>
              <a:rPr lang="en-SG" sz="1600" dirty="0"/>
              <a:t>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2FC38C-DB55-4457-ACB2-E1D8868F4494}"/>
              </a:ext>
            </a:extLst>
          </p:cNvPr>
          <p:cNvSpPr/>
          <p:nvPr/>
        </p:nvSpPr>
        <p:spPr>
          <a:xfrm>
            <a:off x="4856024" y="4005963"/>
            <a:ext cx="3817520" cy="426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DB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09560-B64E-4A8B-979F-093DBD9603F7}"/>
              </a:ext>
            </a:extLst>
          </p:cNvPr>
          <p:cNvSpPr/>
          <p:nvPr/>
        </p:nvSpPr>
        <p:spPr>
          <a:xfrm>
            <a:off x="1505591" y="3368435"/>
            <a:ext cx="10564455" cy="118311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B758E-354F-47E4-B390-FA9EBEBEB54D}"/>
              </a:ext>
            </a:extLst>
          </p:cNvPr>
          <p:cNvSpPr txBox="1"/>
          <p:nvPr/>
        </p:nvSpPr>
        <p:spPr>
          <a:xfrm>
            <a:off x="68017" y="3849694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Service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41077B-A2EE-49D3-A20D-F68C3E7D295A}"/>
              </a:ext>
            </a:extLst>
          </p:cNvPr>
          <p:cNvSpPr/>
          <p:nvPr/>
        </p:nvSpPr>
        <p:spPr>
          <a:xfrm>
            <a:off x="1500326" y="934324"/>
            <a:ext cx="10569720" cy="226164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9DA90-A6DB-470D-AEAD-66E33EAFFC49}"/>
              </a:ext>
            </a:extLst>
          </p:cNvPr>
          <p:cNvSpPr txBox="1"/>
          <p:nvPr/>
        </p:nvSpPr>
        <p:spPr>
          <a:xfrm>
            <a:off x="-50148" y="1683150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dirty="0"/>
              <a:t>“MVC Layer”</a:t>
            </a:r>
          </a:p>
          <a:p>
            <a:pPr algn="ctr"/>
            <a:r>
              <a:rPr lang="en-SG" sz="1600" dirty="0"/>
              <a:t>(Business </a:t>
            </a:r>
          </a:p>
          <a:p>
            <a:pPr algn="ctr"/>
            <a:r>
              <a:rPr lang="en-SG" sz="1600" dirty="0"/>
              <a:t>&amp; Presentation)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ACED8-5795-4C0C-A8A8-E1A8443D193E}"/>
              </a:ext>
            </a:extLst>
          </p:cNvPr>
          <p:cNvSpPr/>
          <p:nvPr/>
        </p:nvSpPr>
        <p:spPr>
          <a:xfrm>
            <a:off x="1633491" y="3461979"/>
            <a:ext cx="10262587" cy="358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DBServiceInterface</a:t>
            </a:r>
            <a:endParaRPr lang="en-SG" sz="1300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43982E3-8DDF-4A7E-B089-B3FACF5929FF}"/>
              </a:ext>
            </a:extLst>
          </p:cNvPr>
          <p:cNvSpPr/>
          <p:nvPr/>
        </p:nvSpPr>
        <p:spPr>
          <a:xfrm>
            <a:off x="2739586" y="4889556"/>
            <a:ext cx="1109708" cy="566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AdminUser</a:t>
            </a:r>
            <a:endParaRPr lang="en-SG" sz="1300" dirty="0"/>
          </a:p>
          <a:p>
            <a:pPr algn="ctr"/>
            <a:r>
              <a:rPr lang="en-SG" sz="1300" dirty="0"/>
              <a:t>Repository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A25E7D4D-F115-4C88-8A22-F16EC1D638C8}"/>
              </a:ext>
            </a:extLst>
          </p:cNvPr>
          <p:cNvSpPr/>
          <p:nvPr/>
        </p:nvSpPr>
        <p:spPr>
          <a:xfrm>
            <a:off x="3902572" y="4889556"/>
            <a:ext cx="1109708" cy="566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Course</a:t>
            </a:r>
          </a:p>
          <a:p>
            <a:pPr algn="ctr"/>
            <a:r>
              <a:rPr lang="en-SG" sz="1300" dirty="0"/>
              <a:t>Repository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31E83109-2FBC-484B-88A6-A95433612B60}"/>
              </a:ext>
            </a:extLst>
          </p:cNvPr>
          <p:cNvSpPr/>
          <p:nvPr/>
        </p:nvSpPr>
        <p:spPr>
          <a:xfrm>
            <a:off x="5065558" y="4875354"/>
            <a:ext cx="1109708" cy="566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Enrollment</a:t>
            </a:r>
            <a:endParaRPr lang="en-SG" sz="1300" dirty="0"/>
          </a:p>
          <a:p>
            <a:pPr algn="ctr"/>
            <a:r>
              <a:rPr lang="en-SG" sz="1300" dirty="0"/>
              <a:t>Repository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4DC15338-29B7-405A-BBF3-FF20B81EEF6E}"/>
              </a:ext>
            </a:extLst>
          </p:cNvPr>
          <p:cNvSpPr/>
          <p:nvPr/>
        </p:nvSpPr>
        <p:spPr>
          <a:xfrm>
            <a:off x="6231485" y="4875353"/>
            <a:ext cx="1212050" cy="566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FacultyLeave</a:t>
            </a:r>
            <a:endParaRPr lang="en-SG" sz="1300" dirty="0"/>
          </a:p>
          <a:p>
            <a:pPr algn="ctr"/>
            <a:r>
              <a:rPr lang="en-SG" sz="1300" dirty="0"/>
              <a:t>Repository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96B6AECE-7831-49F5-BD6A-5AE3E61AE326}"/>
              </a:ext>
            </a:extLst>
          </p:cNvPr>
          <p:cNvSpPr/>
          <p:nvPr/>
        </p:nvSpPr>
        <p:spPr>
          <a:xfrm>
            <a:off x="7495062" y="4870800"/>
            <a:ext cx="1109708" cy="566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FacultyUser</a:t>
            </a:r>
            <a:endParaRPr lang="en-SG" sz="1300" dirty="0"/>
          </a:p>
          <a:p>
            <a:pPr algn="ctr"/>
            <a:r>
              <a:rPr lang="en-SG" sz="1300" dirty="0"/>
              <a:t>Repository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4C7DA230-63F8-4851-8879-AF2898A35586}"/>
              </a:ext>
            </a:extLst>
          </p:cNvPr>
          <p:cNvSpPr/>
          <p:nvPr/>
        </p:nvSpPr>
        <p:spPr>
          <a:xfrm>
            <a:off x="8658048" y="4885003"/>
            <a:ext cx="1109708" cy="566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Notification</a:t>
            </a:r>
          </a:p>
          <a:p>
            <a:pPr algn="ctr"/>
            <a:r>
              <a:rPr lang="en-SG" sz="1300" dirty="0"/>
              <a:t>Repository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B62C0ABB-98E6-4896-8EB0-D726D95EBE4D}"/>
              </a:ext>
            </a:extLst>
          </p:cNvPr>
          <p:cNvSpPr/>
          <p:nvPr/>
        </p:nvSpPr>
        <p:spPr>
          <a:xfrm>
            <a:off x="9815367" y="4870800"/>
            <a:ext cx="1109708" cy="566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StudentUser</a:t>
            </a:r>
            <a:endParaRPr lang="en-SG" sz="1300" dirty="0"/>
          </a:p>
          <a:p>
            <a:pPr algn="ctr"/>
            <a:r>
              <a:rPr lang="en-SG" sz="1300" dirty="0"/>
              <a:t>Repository</a:t>
            </a: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C710A58-13FB-419C-AAD3-D34AA24B1FE2}"/>
              </a:ext>
            </a:extLst>
          </p:cNvPr>
          <p:cNvSpPr/>
          <p:nvPr/>
        </p:nvSpPr>
        <p:spPr>
          <a:xfrm>
            <a:off x="10961019" y="4870800"/>
            <a:ext cx="1109708" cy="566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Subject</a:t>
            </a:r>
          </a:p>
          <a:p>
            <a:pPr algn="ctr"/>
            <a:r>
              <a:rPr lang="en-SG" sz="1300" dirty="0"/>
              <a:t>Repository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568443-D075-4844-A0E4-AB5C288ABD41}"/>
              </a:ext>
            </a:extLst>
          </p:cNvPr>
          <p:cNvCxnSpPr>
            <a:cxnSpLocks/>
          </p:cNvCxnSpPr>
          <p:nvPr/>
        </p:nvCxnSpPr>
        <p:spPr>
          <a:xfrm>
            <a:off x="1526960" y="2503508"/>
            <a:ext cx="10463194" cy="0"/>
          </a:xfrm>
          <a:prstGeom prst="line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305C35-F1FE-4174-B6C1-4E4528B62AA5}"/>
              </a:ext>
            </a:extLst>
          </p:cNvPr>
          <p:cNvCxnSpPr>
            <a:cxnSpLocks/>
          </p:cNvCxnSpPr>
          <p:nvPr/>
        </p:nvCxnSpPr>
        <p:spPr>
          <a:xfrm>
            <a:off x="1549965" y="1705996"/>
            <a:ext cx="10463194" cy="0"/>
          </a:xfrm>
          <a:prstGeom prst="line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97553B4-0163-4E2A-A8F0-FAADBE312EA1}"/>
              </a:ext>
            </a:extLst>
          </p:cNvPr>
          <p:cNvSpPr/>
          <p:nvPr/>
        </p:nvSpPr>
        <p:spPr>
          <a:xfrm>
            <a:off x="10609124" y="2636919"/>
            <a:ext cx="1180731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Notification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0CF9BD7-7C04-4F24-89B6-ED290CE3F91C}"/>
              </a:ext>
            </a:extLst>
          </p:cNvPr>
          <p:cNvSpPr/>
          <p:nvPr/>
        </p:nvSpPr>
        <p:spPr>
          <a:xfrm>
            <a:off x="1652892" y="2668615"/>
            <a:ext cx="1180731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AdminUser</a:t>
            </a:r>
            <a:endParaRPr lang="en-SG" sz="13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0DD68F3-8551-4BC7-9946-7F7EAEDA8573}"/>
              </a:ext>
            </a:extLst>
          </p:cNvPr>
          <p:cNvSpPr/>
          <p:nvPr/>
        </p:nvSpPr>
        <p:spPr>
          <a:xfrm>
            <a:off x="8097680" y="2654025"/>
            <a:ext cx="1180731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Course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172DA8A-1621-4F80-927F-8F595440A008}"/>
              </a:ext>
            </a:extLst>
          </p:cNvPr>
          <p:cNvSpPr/>
          <p:nvPr/>
        </p:nvSpPr>
        <p:spPr>
          <a:xfrm>
            <a:off x="5586236" y="2666739"/>
            <a:ext cx="1180731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FacultyUser</a:t>
            </a:r>
            <a:endParaRPr lang="en-SG" sz="13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CBA7FBD-5B74-4438-8AAE-6EE0DC8AC57F}"/>
              </a:ext>
            </a:extLst>
          </p:cNvPr>
          <p:cNvSpPr/>
          <p:nvPr/>
        </p:nvSpPr>
        <p:spPr>
          <a:xfrm>
            <a:off x="9353402" y="2654025"/>
            <a:ext cx="1180731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Enrollment</a:t>
            </a:r>
            <a:endParaRPr lang="en-SG" sz="13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51AB9A5-4FB0-4691-B222-72B583268F23}"/>
              </a:ext>
            </a:extLst>
          </p:cNvPr>
          <p:cNvSpPr/>
          <p:nvPr/>
        </p:nvSpPr>
        <p:spPr>
          <a:xfrm>
            <a:off x="4294243" y="2675702"/>
            <a:ext cx="1217002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FacultyLeave</a:t>
            </a:r>
            <a:endParaRPr lang="en-SG" sz="13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8318819-1B1E-4A11-B4B3-E6EF4FEE1B3E}"/>
              </a:ext>
            </a:extLst>
          </p:cNvPr>
          <p:cNvSpPr/>
          <p:nvPr/>
        </p:nvSpPr>
        <p:spPr>
          <a:xfrm>
            <a:off x="2950398" y="2683916"/>
            <a:ext cx="1268854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StudentUser</a:t>
            </a:r>
            <a:endParaRPr lang="en-SG" sz="13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ED4CED9-8317-426A-AE00-5229DDF585E7}"/>
              </a:ext>
            </a:extLst>
          </p:cNvPr>
          <p:cNvSpPr/>
          <p:nvPr/>
        </p:nvSpPr>
        <p:spPr>
          <a:xfrm>
            <a:off x="6841958" y="2658021"/>
            <a:ext cx="1180731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Subject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F81DE1D-2EC0-4A1F-A49B-10BA69505E9A}"/>
              </a:ext>
            </a:extLst>
          </p:cNvPr>
          <p:cNvSpPr/>
          <p:nvPr/>
        </p:nvSpPr>
        <p:spPr>
          <a:xfrm>
            <a:off x="1587232" y="1939118"/>
            <a:ext cx="1526149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AdminController</a:t>
            </a:r>
            <a:endParaRPr lang="en-SG" sz="13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331F86C-E408-4E40-A31D-3D5D70970BB7}"/>
              </a:ext>
            </a:extLst>
          </p:cNvPr>
          <p:cNvSpPr/>
          <p:nvPr/>
        </p:nvSpPr>
        <p:spPr>
          <a:xfrm>
            <a:off x="3258910" y="1898370"/>
            <a:ext cx="1657377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FacultyController</a:t>
            </a:r>
            <a:endParaRPr lang="en-SG" sz="13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A1D643C-C190-415D-9352-0D0274B3CE0D}"/>
              </a:ext>
            </a:extLst>
          </p:cNvPr>
          <p:cNvSpPr/>
          <p:nvPr/>
        </p:nvSpPr>
        <p:spPr>
          <a:xfrm>
            <a:off x="5061816" y="1878126"/>
            <a:ext cx="1526149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HomeController</a:t>
            </a:r>
            <a:endParaRPr lang="en-SG" sz="13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F72233E-ECCF-4822-9A1F-F363B7762A3D}"/>
              </a:ext>
            </a:extLst>
          </p:cNvPr>
          <p:cNvSpPr/>
          <p:nvPr/>
        </p:nvSpPr>
        <p:spPr>
          <a:xfrm>
            <a:off x="6733494" y="1843873"/>
            <a:ext cx="1526149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IndexController</a:t>
            </a:r>
            <a:endParaRPr lang="en-SG" sz="13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368F10A-983E-4AFA-8512-2E839BAB57FF}"/>
              </a:ext>
            </a:extLst>
          </p:cNvPr>
          <p:cNvSpPr/>
          <p:nvPr/>
        </p:nvSpPr>
        <p:spPr>
          <a:xfrm>
            <a:off x="10208078" y="1845225"/>
            <a:ext cx="1526149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RESTController</a:t>
            </a:r>
            <a:endParaRPr lang="en-SG" sz="13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E1F10C1-E5A3-4D4E-8511-518B2041E833}"/>
              </a:ext>
            </a:extLst>
          </p:cNvPr>
          <p:cNvSpPr/>
          <p:nvPr/>
        </p:nvSpPr>
        <p:spPr>
          <a:xfrm>
            <a:off x="8405172" y="1843618"/>
            <a:ext cx="1657377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StudentController</a:t>
            </a:r>
            <a:endParaRPr lang="en-SG" sz="13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E487C0D-F1F9-4690-9DCC-C60215A38880}"/>
              </a:ext>
            </a:extLst>
          </p:cNvPr>
          <p:cNvSpPr/>
          <p:nvPr/>
        </p:nvSpPr>
        <p:spPr>
          <a:xfrm>
            <a:off x="1608622" y="1097629"/>
            <a:ext cx="1526149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Admin Views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7949492-E497-4377-A73C-E26B9AB0A57D}"/>
              </a:ext>
            </a:extLst>
          </p:cNvPr>
          <p:cNvSpPr/>
          <p:nvPr/>
        </p:nvSpPr>
        <p:spPr>
          <a:xfrm>
            <a:off x="3320699" y="1097629"/>
            <a:ext cx="1526149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Faculty Views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18456F7-E8E9-4438-8D57-EFFCF22A9C95}"/>
              </a:ext>
            </a:extLst>
          </p:cNvPr>
          <p:cNvSpPr/>
          <p:nvPr/>
        </p:nvSpPr>
        <p:spPr>
          <a:xfrm>
            <a:off x="5107090" y="1097629"/>
            <a:ext cx="1526149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Student Views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530751D-9F95-4797-890B-F5C95C5CD611}"/>
              </a:ext>
            </a:extLst>
          </p:cNvPr>
          <p:cNvSpPr/>
          <p:nvPr/>
        </p:nvSpPr>
        <p:spPr>
          <a:xfrm>
            <a:off x="6825962" y="1097629"/>
            <a:ext cx="1526149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Home Views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08A516C-2310-4319-8484-ABE7CF936424}"/>
              </a:ext>
            </a:extLst>
          </p:cNvPr>
          <p:cNvSpPr/>
          <p:nvPr/>
        </p:nvSpPr>
        <p:spPr>
          <a:xfrm>
            <a:off x="8544834" y="1097629"/>
            <a:ext cx="1526149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Error Page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D29AC09-6426-4500-AF57-99ACA59A5973}"/>
              </a:ext>
            </a:extLst>
          </p:cNvPr>
          <p:cNvSpPr/>
          <p:nvPr/>
        </p:nvSpPr>
        <p:spPr>
          <a:xfrm>
            <a:off x="10263706" y="1097629"/>
            <a:ext cx="1526149" cy="34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Index Page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E8EBA4-558B-4DD0-9D4E-6BBE568D2FCF}"/>
              </a:ext>
            </a:extLst>
          </p:cNvPr>
          <p:cNvSpPr txBox="1"/>
          <p:nvPr/>
        </p:nvSpPr>
        <p:spPr>
          <a:xfrm>
            <a:off x="184374" y="5954717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Database </a:t>
            </a:r>
          </a:p>
          <a:p>
            <a:r>
              <a:rPr lang="en-SG" sz="1600" dirty="0"/>
              <a:t>Layer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F583B93-EC9F-46A0-B2CB-6BF56F18D22B}"/>
              </a:ext>
            </a:extLst>
          </p:cNvPr>
          <p:cNvSpPr/>
          <p:nvPr/>
        </p:nvSpPr>
        <p:spPr>
          <a:xfrm>
            <a:off x="1510967" y="5816217"/>
            <a:ext cx="10569720" cy="92333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2BA4D1-4B1B-4B60-A894-A73832D208F5}"/>
              </a:ext>
            </a:extLst>
          </p:cNvPr>
          <p:cNvSpPr/>
          <p:nvPr/>
        </p:nvSpPr>
        <p:spPr>
          <a:xfrm>
            <a:off x="1598267" y="5954717"/>
            <a:ext cx="1180117" cy="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admin_user</a:t>
            </a:r>
            <a:endParaRPr lang="en-SG" sz="13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0DB2F08-59E8-4BD2-9077-699C08F207BA}"/>
              </a:ext>
            </a:extLst>
          </p:cNvPr>
          <p:cNvSpPr/>
          <p:nvPr/>
        </p:nvSpPr>
        <p:spPr>
          <a:xfrm>
            <a:off x="2877022" y="5954717"/>
            <a:ext cx="1180117" cy="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course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F2DDF4-AFE8-4798-9497-813C2C4AF714}"/>
              </a:ext>
            </a:extLst>
          </p:cNvPr>
          <p:cNvSpPr/>
          <p:nvPr/>
        </p:nvSpPr>
        <p:spPr>
          <a:xfrm>
            <a:off x="6306948" y="6351799"/>
            <a:ext cx="2325972" cy="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notification_student_users</a:t>
            </a:r>
            <a:endParaRPr lang="en-SG" sz="13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61500A-9FFB-416A-B5FF-2D463C1D0FA9}"/>
              </a:ext>
            </a:extLst>
          </p:cNvPr>
          <p:cNvSpPr/>
          <p:nvPr/>
        </p:nvSpPr>
        <p:spPr>
          <a:xfrm>
            <a:off x="10702422" y="5969851"/>
            <a:ext cx="1180117" cy="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subject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A7ADA1-EBBC-4020-A18B-6D1CD054A393}"/>
              </a:ext>
            </a:extLst>
          </p:cNvPr>
          <p:cNvSpPr/>
          <p:nvPr/>
        </p:nvSpPr>
        <p:spPr>
          <a:xfrm>
            <a:off x="9394540" y="5968591"/>
            <a:ext cx="1214584" cy="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student_user</a:t>
            </a:r>
            <a:endParaRPr lang="en-SG" sz="13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F5A839B-6165-488B-B89E-BFB7FD53F51B}"/>
              </a:ext>
            </a:extLst>
          </p:cNvPr>
          <p:cNvSpPr/>
          <p:nvPr/>
        </p:nvSpPr>
        <p:spPr>
          <a:xfrm>
            <a:off x="8113039" y="5966130"/>
            <a:ext cx="1180117" cy="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/>
              <a:t>notification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2416851-9102-4C2C-956B-C4353C34AB4B}"/>
              </a:ext>
            </a:extLst>
          </p:cNvPr>
          <p:cNvSpPr/>
          <p:nvPr/>
        </p:nvSpPr>
        <p:spPr>
          <a:xfrm>
            <a:off x="6835076" y="5966130"/>
            <a:ext cx="1180117" cy="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faculty_user</a:t>
            </a:r>
            <a:endParaRPr lang="en-SG" sz="13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C033FB-771D-4FD0-AADE-4CCDA1A69757}"/>
              </a:ext>
            </a:extLst>
          </p:cNvPr>
          <p:cNvSpPr/>
          <p:nvPr/>
        </p:nvSpPr>
        <p:spPr>
          <a:xfrm>
            <a:off x="5434532" y="5968208"/>
            <a:ext cx="1299578" cy="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faculty_leave</a:t>
            </a:r>
            <a:endParaRPr lang="en-SG" sz="13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CE0C6F-074E-4F2E-AB2B-0259B976C273}"/>
              </a:ext>
            </a:extLst>
          </p:cNvPr>
          <p:cNvSpPr/>
          <p:nvPr/>
        </p:nvSpPr>
        <p:spPr>
          <a:xfrm>
            <a:off x="4155777" y="5966130"/>
            <a:ext cx="1180117" cy="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dirty="0" err="1"/>
              <a:t>enrollment</a:t>
            </a:r>
            <a:endParaRPr lang="en-SG" sz="13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0EC67B-B54A-4BE1-880C-9AE29E14B463}"/>
              </a:ext>
            </a:extLst>
          </p:cNvPr>
          <p:cNvSpPr txBox="1"/>
          <p:nvPr/>
        </p:nvSpPr>
        <p:spPr>
          <a:xfrm>
            <a:off x="4262699" y="63259"/>
            <a:ext cx="312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u="sng" dirty="0">
                <a:latin typeface="+mj-lt"/>
              </a:rPr>
              <a:t>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0492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C0B24">
      <a:dk1>
        <a:srgbClr val="000000"/>
      </a:dk1>
      <a:lt1>
        <a:srgbClr val="FFFFFF"/>
      </a:lt1>
      <a:dk2>
        <a:srgbClr val="094958"/>
      </a:dk2>
      <a:lt2>
        <a:srgbClr val="F2F2F2"/>
      </a:lt2>
      <a:accent1>
        <a:srgbClr val="C24E2E"/>
      </a:accent1>
      <a:accent2>
        <a:srgbClr val="004D0D"/>
      </a:accent2>
      <a:accent3>
        <a:srgbClr val="DBD9D3"/>
      </a:accent3>
      <a:accent4>
        <a:srgbClr val="4C0B24"/>
      </a:accent4>
      <a:accent5>
        <a:srgbClr val="97970A"/>
      </a:accent5>
      <a:accent6>
        <a:srgbClr val="4F2664"/>
      </a:accent6>
      <a:hlink>
        <a:srgbClr val="094857"/>
      </a:hlink>
      <a:folHlink>
        <a:srgbClr val="C14D2E"/>
      </a:folHlink>
    </a:clrScheme>
    <a:fontScheme name="Custom 11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26728F4B93C42B121381E75DA0727" ma:contentTypeVersion="7" ma:contentTypeDescription="Create a new document." ma:contentTypeScope="" ma:versionID="245ced8ec50c9b2b2a3c73af0453b93b">
  <xsd:schema xmlns:xsd="http://www.w3.org/2001/XMLSchema" xmlns:xs="http://www.w3.org/2001/XMLSchema" xmlns:p="http://schemas.microsoft.com/office/2006/metadata/properties" xmlns:ns2="302d8b10-b90a-4f9b-9a37-fc0ece6962f0" targetNamespace="http://schemas.microsoft.com/office/2006/metadata/properties" ma:root="true" ma:fieldsID="43f46f859a0bde54123fb3226eefe559" ns2:_="">
    <xsd:import namespace="302d8b10-b90a-4f9b-9a37-fc0ece6962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2d8b10-b90a-4f9b-9a37-fc0ece6962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E9EB8-E46C-4DEE-AA6E-980089B97653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302d8b10-b90a-4f9b-9a37-fc0ece6962f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6849C9-3290-4BBD-8A70-9A24637A81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F47D42-50D9-4973-BDFA-19BF2A7F78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2d8b10-b90a-4f9b-9a37-fc0ece6962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</Words>
  <Application>Microsoft Office PowerPoint</Application>
  <PresentationFormat>Widescreen</PresentationFormat>
  <Paragraphs>149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Office Theme</vt:lpstr>
      <vt:lpstr>PowerPoint Presentation</vt:lpstr>
      <vt:lpstr>Technologies used</vt:lpstr>
      <vt:lpstr>LESSONS LEARNT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2019-12-15T07:40:20Z</dcterms:created>
  <dcterms:modified xsi:type="dcterms:W3CDTF">2019-12-15T09:48:11Z</dcterms:modified>
</cp:coreProperties>
</file>