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5" r:id="rId5"/>
    <p:sldId id="268" r:id="rId6"/>
    <p:sldId id="269" r:id="rId7"/>
    <p:sldId id="267" r:id="rId8"/>
    <p:sldId id="266" r:id="rId9"/>
    <p:sldId id="261" r:id="rId10"/>
    <p:sldId id="272" r:id="rId11"/>
    <p:sldId id="27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90A16-C059-4DEF-85B5-2A2B90E7880C}" v="584" dt="2019-10-11T00:01:47.525"/>
    <p1510:client id="{647013EE-698A-4B03-8D07-B71889F73BC4}" v="1038" dt="2019-10-11T01:27:57.690"/>
    <p1510:client id="{9680774F-FDD8-F746-9308-1D1920E041D2}" v="567" dt="2019-10-11T01:39:06.383"/>
    <p1510:client id="{D4CB5A3B-96C7-4828-999A-E661315FD7F1}" v="772" dt="2019-10-10T03:28:37.833"/>
    <p1510:client id="{E4DF58CA-5DA4-4C1E-BA01-C037981D2682}" v="258" dt="2019-10-11T01:00:07.209"/>
    <p1510:client id="{E576AB65-4EA5-42F1-B8ED-7017D077F16A}" v="70" dt="2019-10-10T22:43:45.255"/>
    <p1510:client id="{EB830F51-9A75-49B5-89AB-E5D4009C8DCF}" v="1382" dt="2019-10-11T02:24:11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C0C98D-1FCC-FE47-A04E-5E4355A00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1033A-9ED0-3448-86C1-FCA97C5B13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0E1F0-B111-CA4F-B2CE-CBA8C0F5B956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956F9-54C7-EF4D-AC79-DA3A5BA690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1445B-3CAD-5340-9332-2EE306B8D5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8E63E-B754-0848-AAFC-F1E2D27C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8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9BFF7-4D2D-4451-9FA1-8B334522B476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C83BA-439E-4425-B120-3B3FCC17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6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+mn-lt"/>
              </a:rPr>
              <a:t>-We can all relate to the fact that we might get a little cranky on hot days? Question is how cranky does one get? </a:t>
            </a:r>
          </a:p>
          <a:p>
            <a:r>
              <a:rPr lang="en-US">
                <a:cs typeface="+mn-lt"/>
              </a:rPr>
              <a:t>-Previous studies have shown that an increase in temperature do lead to an uptick in crime </a:t>
            </a:r>
          </a:p>
          <a:p>
            <a:r>
              <a:rPr lang="en-US">
                <a:cs typeface="+mn-lt"/>
              </a:rPr>
              <a:t>-Our motivation behind our study is to examine 1) the correlation close to home and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C83BA-439E-4425-B120-3B3FCC1728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7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-Sources of Data</a:t>
            </a:r>
          </a:p>
          <a:p>
            <a:r>
              <a:rPr lang="en-US">
                <a:cs typeface="Calibri"/>
              </a:rPr>
              <a:t>     -crime data ranging </a:t>
            </a:r>
            <a:r>
              <a:rPr lang="en-US" err="1">
                <a:cs typeface="Calibri"/>
              </a:rPr>
              <a:t>fro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C83BA-439E-4425-B120-3B3FCC1728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20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#Discuss the steps you took to analyze the data and answer each question you asked in your proposal</a:t>
            </a:r>
            <a:br>
              <a:rPr lang="en-US"/>
            </a:br>
            <a:r>
              <a:rPr lang="en-US"/>
              <a:t>#Present and discuss interesting figures developed during analysis, ideally with the help of </a:t>
            </a:r>
            <a:r>
              <a:rPr lang="en-US" err="1"/>
              <a:t>Jupyter</a:t>
            </a:r>
            <a:r>
              <a:rPr lang="en-US"/>
              <a:t> Notebook</a:t>
            </a:r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C83BA-439E-4425-B120-3B3FCC1728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6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C83BA-439E-4425-B120-3B3FCC1728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1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#Discuss any difficulties that arose, and how you dealt with them</a:t>
            </a:r>
            <a:br>
              <a:rPr lang="en-US"/>
            </a:br>
            <a:r>
              <a:rPr lang="en-US"/>
              <a:t>#Discuss any additional questions that came up, but which you didn't have time to answer: What would you research next, if you had two more weeks?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C83BA-439E-4425-B120-3B3FCC1728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81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#Open-floor Q&amp;A with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C83BA-439E-4425-B120-3B3FCC1728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28AC5EDB-A39F-44BD-A28E-DB1E99D557A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D4E1FCE-802E-4BCF-889B-A7FA380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8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EDB-A39F-44BD-A28E-DB1E99D557A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1FCE-802E-4BCF-889B-A7FA380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4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EDB-A39F-44BD-A28E-DB1E99D557A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1FCE-802E-4BCF-889B-A7FA380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64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EDB-A39F-44BD-A28E-DB1E99D557A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1FCE-802E-4BCF-889B-A7FA380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9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EDB-A39F-44BD-A28E-DB1E99D557A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1FCE-802E-4BCF-889B-A7FA380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04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EDB-A39F-44BD-A28E-DB1E99D557A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1FCE-802E-4BCF-889B-A7FA380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15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EDB-A39F-44BD-A28E-DB1E99D557A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1FCE-802E-4BCF-889B-A7FA380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0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EDB-A39F-44BD-A28E-DB1E99D557A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1FCE-802E-4BCF-889B-A7FA380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45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EDB-A39F-44BD-A28E-DB1E99D557A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1FCE-802E-4BCF-889B-A7FA380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EDB-A39F-44BD-A28E-DB1E99D557A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1FCE-802E-4BCF-889B-A7FA380F1D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79AC84-FFE0-A649-892F-73047116B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94" y="2365755"/>
            <a:ext cx="11188465" cy="365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506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EDB-A39F-44BD-A28E-DB1E99D557A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1FCE-802E-4BCF-889B-A7FA380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3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077" y="2405270"/>
            <a:ext cx="5486400" cy="3657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524" y="2405270"/>
            <a:ext cx="5486400" cy="3657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EDB-A39F-44BD-A28E-DB1E99D557A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1FCE-802E-4BCF-889B-A7FA380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2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EDB-A39F-44BD-A28E-DB1E99D557A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1FCE-802E-4BCF-889B-A7FA380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0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EDB-A39F-44BD-A28E-DB1E99D557A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1FCE-802E-4BCF-889B-A7FA380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0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EDB-A39F-44BD-A28E-DB1E99D557A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1FCE-802E-4BCF-889B-A7FA380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EDB-A39F-44BD-A28E-DB1E99D557A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1FCE-802E-4BCF-889B-A7FA380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7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EDB-A39F-44BD-A28E-DB1E99D557A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1FCE-802E-4BCF-889B-A7FA380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9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894" y="2365755"/>
            <a:ext cx="11188465" cy="365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AC5EDB-A39F-44BD-A28E-DB1E99D557A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D4E1FCE-802E-4BCF-889B-A7FA380F1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2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B9F6-2C71-42D2-8EA3-F63E87E6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482"/>
            <a:ext cx="9144000" cy="2387600"/>
          </a:xfrm>
        </p:spPr>
        <p:txBody>
          <a:bodyPr/>
          <a:lstStyle/>
          <a:p>
            <a:r>
              <a:rPr lang="en-US"/>
              <a:t>Hot Weather Kills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C1A59-1D14-4B0A-9D6C-A85109DB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7600"/>
            <a:ext cx="9144000" cy="2905918"/>
          </a:xfrm>
        </p:spPr>
        <p:txBody>
          <a:bodyPr>
            <a:normAutofit/>
          </a:bodyPr>
          <a:lstStyle/>
          <a:p>
            <a:r>
              <a:rPr lang="en-US" sz="3200"/>
              <a:t>Mike Bryant</a:t>
            </a:r>
          </a:p>
          <a:p>
            <a:r>
              <a:rPr lang="en-US" sz="3200"/>
              <a:t>Wills Harris </a:t>
            </a:r>
          </a:p>
          <a:p>
            <a:r>
              <a:rPr lang="en-US" sz="3200"/>
              <a:t>Steve Woo</a:t>
            </a:r>
          </a:p>
          <a:p>
            <a:r>
              <a:rPr lang="en-US" sz="3200"/>
              <a:t>Isaac Soto</a:t>
            </a:r>
          </a:p>
        </p:txBody>
      </p:sp>
    </p:spTree>
    <p:extLst>
      <p:ext uri="{BB962C8B-B14F-4D97-AF65-F5344CB8AC3E}">
        <p14:creationId xmlns:p14="http://schemas.microsoft.com/office/powerpoint/2010/main" val="45847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09D5-5AF7-4582-BF54-4EE84DFB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Domestic Violence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9779-A781-43AD-9D1D-A23284E986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B488F2-A08C-974C-8363-D6731AAFDB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7"/>
          <a:stretch/>
        </p:blipFill>
        <p:spPr>
          <a:xfrm>
            <a:off x="7213600" y="2344374"/>
            <a:ext cx="4802119" cy="44535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EAB03-C1C0-D346-93FF-53D1FC3BFD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2"/>
          <a:stretch/>
        </p:blipFill>
        <p:spPr>
          <a:xfrm>
            <a:off x="176281" y="2565400"/>
            <a:ext cx="6793164" cy="371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8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09D5-5AF7-4582-BF54-4EE84DFB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Mortem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47D50C-DF82-4149-AF56-E39C7BAB9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2622" y="2514821"/>
            <a:ext cx="10026977" cy="3809779"/>
          </a:xfrm>
        </p:spPr>
        <p:txBody>
          <a:bodyPr/>
          <a:lstStyle/>
          <a:p>
            <a:r>
              <a:rPr lang="en-US"/>
              <a:t>Cleaning time series data is tricky</a:t>
            </a:r>
          </a:p>
          <a:p>
            <a:r>
              <a:rPr lang="en-US"/>
              <a:t>Python is not </a:t>
            </a:r>
            <a:r>
              <a:rPr lang="en-US" err="1"/>
              <a:t>Matlab</a:t>
            </a:r>
            <a:r>
              <a:rPr lang="en-US"/>
              <a:t>, break your </a:t>
            </a:r>
            <a:r>
              <a:rPr lang="en-US" err="1"/>
              <a:t>matlab</a:t>
            </a:r>
            <a:r>
              <a:rPr lang="en-US"/>
              <a:t> habits if you can</a:t>
            </a:r>
          </a:p>
          <a:p>
            <a:r>
              <a:rPr lang="en-US"/>
              <a:t>Data cleaning will take longer than you think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F1C05E-F4D5-E94A-8F59-B7DB77965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4419710"/>
            <a:ext cx="7054850" cy="1956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07367E-3010-344D-A129-8E5BC4D87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3340493"/>
            <a:ext cx="5010150" cy="199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3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DBC9-B574-4C93-9D7F-9E3B240B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B586-9E28-4EF4-82C3-84137C48B7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6925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8A1D0BB-B8F0-46D7-9453-2DC9E54FE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A44EAD-8C36-423B-81F2-9BCEF6FF0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EA4EF45-4BCE-497F-A3E5-E8A78B0DE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86444F9-DFF7-4015-A354-A443BCF5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60ADBC-C1BD-4EC5-9B6F-1DF12DE5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DF05586-9EB6-494C-8B3A-2A8534613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279CF7F-04A6-40E3-84DD-DDC0553A2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E22FFA0-E7AE-4CCB-BFD0-C000AA64B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AE8C830-95B3-4B62-9882-4301B7A9A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yellow sign on a pole&#10;&#10;Description generated with very high confidence">
            <a:extLst>
              <a:ext uri="{FF2B5EF4-FFF2-40B4-BE49-F238E27FC236}">
                <a16:creationId xmlns:a16="http://schemas.microsoft.com/office/drawing/2014/main" id="{97DA4754-6B4E-4BE1-B545-A326BAADF5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-1" b="16662"/>
          <a:stretch/>
        </p:blipFill>
        <p:spPr>
          <a:xfrm>
            <a:off x="474132" y="457200"/>
            <a:ext cx="11243735" cy="592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3A268B2-DE26-4232-92C5-782D7513B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6FBED4-5995-42FB-8276-D25C28F2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143000" y="1295400"/>
            <a:ext cx="9982200" cy="4267200"/>
          </a:xfrm>
          <a:prstGeom prst="rect">
            <a:avLst/>
          </a:prstGeom>
          <a:solidFill>
            <a:srgbClr val="000001">
              <a:alpha val="6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40E51-E755-4D7D-8DBC-3D055D21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47801"/>
            <a:ext cx="8620967" cy="855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D3C5-CA86-424C-86E6-F292EF6CA5F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7200" y="2446868"/>
            <a:ext cx="8254999" cy="2971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Core purpose </a:t>
            </a:r>
          </a:p>
          <a:p>
            <a:pPr lvl="1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Find the extent to which increased temperature has an impact on crime rates in Los Angeles. 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Previous Research </a:t>
            </a:r>
            <a:endParaRPr lang="en-US">
              <a:solidFill>
                <a:schemeClr val="bg1"/>
              </a:solidFill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Research findings: </a:t>
            </a:r>
          </a:p>
          <a:p>
            <a:pPr lvl="2"/>
            <a:r>
              <a:rPr lang="en-US" sz="1600">
                <a:solidFill>
                  <a:schemeClr val="bg1"/>
                </a:solidFill>
              </a:rPr>
              <a:t>Increased crime rate: 5.7% for violent crime </a:t>
            </a:r>
          </a:p>
          <a:p>
            <a:pPr lvl="2"/>
            <a:r>
              <a:rPr lang="en-US" sz="1600">
                <a:solidFill>
                  <a:schemeClr val="bg1"/>
                </a:solidFill>
              </a:rPr>
              <a:t>Areas built prior to 1949</a:t>
            </a:r>
          </a:p>
          <a:p>
            <a:pPr lvl="2"/>
            <a:r>
              <a:rPr lang="en-US" sz="1600">
                <a:solidFill>
                  <a:schemeClr val="bg1"/>
                </a:solidFill>
              </a:rPr>
              <a:t>Decreased efforts of law enforcement 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 sz="1600">
              <a:solidFill>
                <a:schemeClr val="bg1"/>
              </a:solidFill>
            </a:endParaRPr>
          </a:p>
          <a:p>
            <a:pPr lvl="1"/>
            <a:endParaRPr lang="en-US">
              <a:solidFill>
                <a:schemeClr val="bg1"/>
              </a:solidFill>
            </a:endParaRPr>
          </a:p>
          <a:p>
            <a:pPr lvl="1"/>
            <a:endParaRPr lang="en-US">
              <a:solidFill>
                <a:schemeClr val="bg1"/>
              </a:solidFill>
            </a:endParaRPr>
          </a:p>
          <a:p>
            <a:pPr lvl="1"/>
            <a:endParaRPr lang="en-US">
              <a:solidFill>
                <a:schemeClr val="bg1"/>
              </a:solidFill>
            </a:endParaRPr>
          </a:p>
          <a:p>
            <a:pPr lvl="1"/>
            <a:endParaRPr lang="en-US">
              <a:solidFill>
                <a:schemeClr val="bg1"/>
              </a:solidFill>
            </a:endParaRPr>
          </a:p>
          <a:p>
            <a:pPr lvl="1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0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5F9A-441C-4E50-BBF9-748FBE1A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to gather data from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8CBBB-E5C8-4097-8B35-695E018DB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A9CB17-404A-194E-A4F6-FDC5EEE0F568}"/>
              </a:ext>
            </a:extLst>
          </p:cNvPr>
          <p:cNvSpPr txBox="1">
            <a:spLocks/>
          </p:cNvSpPr>
          <p:nvPr/>
        </p:nvSpPr>
        <p:spPr>
          <a:xfrm>
            <a:off x="392954" y="2209800"/>
            <a:ext cx="6234859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latin typeface="Times New Roman"/>
                <a:ea typeface="+mn-lt"/>
                <a:cs typeface="Times New Roman"/>
              </a:rPr>
              <a:t>Questions </a:t>
            </a:r>
            <a:endParaRPr lang="en-US" sz="2800">
              <a:ea typeface="+mn-lt"/>
              <a:cs typeface="+mn-lt"/>
            </a:endParaRPr>
          </a:p>
          <a:p>
            <a:pPr lvl="1"/>
            <a:r>
              <a:rPr lang="en-US" sz="2800">
                <a:latin typeface="Times New Roman"/>
                <a:ea typeface="Calibri" panose="020F0502020204030204" pitchFamily="34" charset="0"/>
                <a:cs typeface="Times New Roman"/>
              </a:rPr>
              <a:t>Source of Data?</a:t>
            </a:r>
            <a:endParaRPr lang="en-US" sz="2800">
              <a:ea typeface="+mn-lt"/>
              <a:cs typeface="+mn-lt"/>
            </a:endParaRPr>
          </a:p>
          <a:p>
            <a:pPr lvl="2"/>
            <a:r>
              <a:rPr lang="en-US" sz="2800">
                <a:latin typeface="Times New Roman"/>
                <a:cs typeface="Times New Roman"/>
              </a:rPr>
              <a:t>Crime data gathered from LA city website </a:t>
            </a:r>
            <a:endParaRPr lang="en-US" sz="2800">
              <a:ea typeface="+mn-lt"/>
              <a:cs typeface="+mn-lt"/>
            </a:endParaRPr>
          </a:p>
          <a:p>
            <a:pPr lvl="2"/>
            <a:r>
              <a:rPr lang="en-US" sz="2800">
                <a:latin typeface="Times New Roman"/>
                <a:cs typeface="Times New Roman"/>
              </a:rPr>
              <a:t>Weather data gathered from Open Weather document </a:t>
            </a:r>
            <a:endParaRPr lang="en-US" sz="2800">
              <a:ea typeface="+mn-lt"/>
              <a:cs typeface="+mn-lt"/>
            </a:endParaRPr>
          </a:p>
          <a:p>
            <a:pPr lvl="1"/>
            <a:r>
              <a:rPr lang="en-US" sz="2800">
                <a:latin typeface="Times New Roman"/>
                <a:cs typeface="Times New Roman"/>
              </a:rPr>
              <a:t>Area to examine?</a:t>
            </a:r>
            <a:endParaRPr lang="en-US" sz="2800">
              <a:ea typeface="+mn-lt"/>
              <a:cs typeface="+mn-lt"/>
            </a:endParaRPr>
          </a:p>
          <a:p>
            <a:pPr lvl="1"/>
            <a:r>
              <a:rPr lang="en-US" sz="2800">
                <a:latin typeface="Times New Roman"/>
                <a:cs typeface="Times New Roman"/>
              </a:rPr>
              <a:t>Time range of data?</a:t>
            </a:r>
            <a:endParaRPr lang="en-US" sz="2800"/>
          </a:p>
          <a:p>
            <a:pPr lvl="1"/>
            <a:endParaRPr lang="en-US">
              <a:latin typeface="Century Gothic" panose="020B0502020202020204"/>
              <a:cs typeface="Times New Roman"/>
            </a:endParaRPr>
          </a:p>
        </p:txBody>
      </p:sp>
      <p:pic>
        <p:nvPicPr>
          <p:cNvPr id="5" name="Picture 5" descr="A close up of a blackboard&#10;&#10;Description generated with very high confidence">
            <a:extLst>
              <a:ext uri="{FF2B5EF4-FFF2-40B4-BE49-F238E27FC236}">
                <a16:creationId xmlns:a16="http://schemas.microsoft.com/office/drawing/2014/main" id="{93F75FD5-44C7-4E86-B311-18333223E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00" y="3031173"/>
            <a:ext cx="5270500" cy="259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5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CC20-4FB1-4C9C-A655-5EAC38D6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E02C-850C-4D22-8E3B-2E844AB48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94" y="2365755"/>
            <a:ext cx="5969920" cy="36540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Resample dataset to obtain daily average temperature from hourly recordings 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1" name="Picture 1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0D094C3-AD61-4F3E-A842-5F6AF1102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48" y="3044073"/>
            <a:ext cx="4836694" cy="30463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8B60B1-6B29-4378-9334-B1693819EF98}"/>
              </a:ext>
            </a:extLst>
          </p:cNvPr>
          <p:cNvSpPr/>
          <p:nvPr/>
        </p:nvSpPr>
        <p:spPr>
          <a:xfrm>
            <a:off x="9383857" y="6572014"/>
            <a:ext cx="913140" cy="270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4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CC20-4FB1-4C9C-A655-5EAC38D6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E02C-850C-4D22-8E3B-2E844AB48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94" y="2365755"/>
            <a:ext cx="5969920" cy="36540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Resample dataset to obtain daily average temperature from hourly recordings </a:t>
            </a:r>
          </a:p>
          <a:p>
            <a:endParaRPr lang="en-US"/>
          </a:p>
          <a:p>
            <a:r>
              <a:rPr lang="en-US"/>
              <a:t>Remove </a:t>
            </a:r>
            <a:r>
              <a:rPr lang="en-US">
                <a:ea typeface="+mn-lt"/>
                <a:cs typeface="+mn-lt"/>
              </a:rPr>
              <a:t>seasonal variation by subtracting moving average</a:t>
            </a:r>
          </a:p>
          <a:p>
            <a:endParaRPr lang="en-US"/>
          </a:p>
        </p:txBody>
      </p:sp>
      <p:pic>
        <p:nvPicPr>
          <p:cNvPr id="9" name="Picture 9" descr="A picture containing drawing, food, shirt&#10;&#10;Description generated with very high confidence">
            <a:extLst>
              <a:ext uri="{FF2B5EF4-FFF2-40B4-BE49-F238E27FC236}">
                <a16:creationId xmlns:a16="http://schemas.microsoft.com/office/drawing/2014/main" id="{27D05702-31A4-427D-8325-DACB557F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16967" y="4117302"/>
            <a:ext cx="9440778" cy="299796"/>
          </a:xfrm>
          <a:prstGeom prst="rect">
            <a:avLst/>
          </a:prstGeom>
        </p:spPr>
      </p:pic>
      <p:pic>
        <p:nvPicPr>
          <p:cNvPr id="11" name="Picture 1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0D094C3-AD61-4F3E-A842-5F6AF110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8" y="3044073"/>
            <a:ext cx="4836694" cy="30463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8B60B1-6B29-4378-9334-B1693819EF98}"/>
              </a:ext>
            </a:extLst>
          </p:cNvPr>
          <p:cNvSpPr/>
          <p:nvPr/>
        </p:nvSpPr>
        <p:spPr>
          <a:xfrm>
            <a:off x="9383857" y="6572014"/>
            <a:ext cx="913140" cy="270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261F3F7-EC9E-4EF0-8CFF-199033040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078" y="1940232"/>
            <a:ext cx="6269811" cy="53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8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CC20-4FB1-4C9C-A655-5EAC38D6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E02C-850C-4D22-8E3B-2E844AB48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94" y="2365755"/>
            <a:ext cx="5969920" cy="36540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Resample dataset to obtain daily average temperature from hourly recordings </a:t>
            </a:r>
          </a:p>
          <a:p>
            <a:endParaRPr lang="en-US"/>
          </a:p>
          <a:p>
            <a:r>
              <a:rPr lang="en-US"/>
              <a:t>Remove </a:t>
            </a:r>
            <a:r>
              <a:rPr lang="en-US">
                <a:ea typeface="+mn-lt"/>
                <a:cs typeface="+mn-lt"/>
              </a:rPr>
              <a:t>seasonal variation by subtracting moving average</a:t>
            </a:r>
          </a:p>
          <a:p>
            <a:endParaRPr lang="en-US"/>
          </a:p>
          <a:p>
            <a:r>
              <a:rPr lang="en-US"/>
              <a:t>Report average cloud cover and drop days above a threshold coverage </a:t>
            </a:r>
          </a:p>
        </p:txBody>
      </p:sp>
      <p:pic>
        <p:nvPicPr>
          <p:cNvPr id="9" name="Picture 9" descr="A picture containing drawing, food, shirt&#10;&#10;Description generated with very high confidence">
            <a:extLst>
              <a:ext uri="{FF2B5EF4-FFF2-40B4-BE49-F238E27FC236}">
                <a16:creationId xmlns:a16="http://schemas.microsoft.com/office/drawing/2014/main" id="{27D05702-31A4-427D-8325-DACB557F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16967" y="4117302"/>
            <a:ext cx="9440778" cy="299796"/>
          </a:xfrm>
          <a:prstGeom prst="rect">
            <a:avLst/>
          </a:prstGeom>
        </p:spPr>
      </p:pic>
      <p:pic>
        <p:nvPicPr>
          <p:cNvPr id="11" name="Picture 1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0D094C3-AD61-4F3E-A842-5F6AF110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8" y="3044073"/>
            <a:ext cx="4836694" cy="30463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8B60B1-6B29-4378-9334-B1693819EF98}"/>
              </a:ext>
            </a:extLst>
          </p:cNvPr>
          <p:cNvSpPr/>
          <p:nvPr/>
        </p:nvSpPr>
        <p:spPr>
          <a:xfrm>
            <a:off x="9383857" y="6572014"/>
            <a:ext cx="913140" cy="270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B55FE3CC-4B33-4761-B145-63B8746C81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384" b="-132"/>
          <a:stretch/>
        </p:blipFill>
        <p:spPr>
          <a:xfrm>
            <a:off x="6752201" y="2067808"/>
            <a:ext cx="4663330" cy="47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CC20-4FB1-4C9C-A655-5EAC38D6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E02C-850C-4D22-8E3B-2E844AB48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94" y="2365755"/>
            <a:ext cx="5969920" cy="36540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Resample dataset to obtain daily average temperature from hourly recordings </a:t>
            </a:r>
          </a:p>
          <a:p>
            <a:endParaRPr lang="en-US"/>
          </a:p>
          <a:p>
            <a:r>
              <a:rPr lang="en-US"/>
              <a:t>Remove </a:t>
            </a:r>
            <a:r>
              <a:rPr lang="en-US">
                <a:ea typeface="+mn-lt"/>
                <a:cs typeface="+mn-lt"/>
              </a:rPr>
              <a:t>seasonal variation by subtracting moving average</a:t>
            </a:r>
          </a:p>
          <a:p>
            <a:endParaRPr lang="en-US"/>
          </a:p>
          <a:p>
            <a:r>
              <a:rPr lang="en-US"/>
              <a:t>Report average cloud cover and drop days above a threshold coverage </a:t>
            </a:r>
          </a:p>
          <a:p>
            <a:endParaRPr lang="en-US"/>
          </a:p>
          <a:p>
            <a:r>
              <a:rPr lang="en-US"/>
              <a:t>Check if temperature data is normally distributed</a:t>
            </a:r>
          </a:p>
        </p:txBody>
      </p:sp>
      <p:pic>
        <p:nvPicPr>
          <p:cNvPr id="6" name="Picture 9" descr="A picture containing drawing, food, shirt&#10;&#10;Description generated with very high confidence">
            <a:extLst>
              <a:ext uri="{FF2B5EF4-FFF2-40B4-BE49-F238E27FC236}">
                <a16:creationId xmlns:a16="http://schemas.microsoft.com/office/drawing/2014/main" id="{F27E1A4C-F8FB-4024-9499-27FEE82A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16967" y="4117302"/>
            <a:ext cx="9440778" cy="299796"/>
          </a:xfrm>
          <a:prstGeom prst="rect">
            <a:avLst/>
          </a:prstGeom>
        </p:spPr>
      </p:pic>
      <p:pic>
        <p:nvPicPr>
          <p:cNvPr id="7" name="Picture 11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9C761C3-37B1-4D23-AFB8-52A5BA967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8" y="3044073"/>
            <a:ext cx="4836694" cy="304634"/>
          </a:xfrm>
          <a:prstGeom prst="rect">
            <a:avLst/>
          </a:prstGeom>
        </p:spPr>
      </p:pic>
      <p:pic>
        <p:nvPicPr>
          <p:cNvPr id="8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7DDC65-896F-40E3-B320-EA32819DD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127" y="2368135"/>
            <a:ext cx="2743200" cy="1794260"/>
          </a:xfrm>
          <a:prstGeom prst="rect">
            <a:avLst/>
          </a:prstGeom>
        </p:spPr>
      </p:pic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3135A2E-86F9-48C4-AF30-1227B8EE7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127" y="4357133"/>
            <a:ext cx="2743200" cy="174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7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E4DA-E45B-4F63-9CE6-479E1F5F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Crime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4D12-664A-4123-862D-66178E626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Import crime data csv, tested using sample for 100,000 samples; applied to original data;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</a:t>
            </a:r>
            <a:r>
              <a:rPr lang="en-US" b="1" err="1">
                <a:ea typeface="+mn-lt"/>
                <a:cs typeface="+mn-lt"/>
              </a:rPr>
              <a:t>sample_data</a:t>
            </a:r>
            <a:r>
              <a:rPr lang="en-US" b="1">
                <a:ea typeface="+mn-lt"/>
                <a:cs typeface="+mn-lt"/>
              </a:rPr>
              <a:t> = </a:t>
            </a:r>
            <a:r>
              <a:rPr lang="en-US" b="1" err="1">
                <a:ea typeface="+mn-lt"/>
                <a:cs typeface="+mn-lt"/>
              </a:rPr>
              <a:t>clean_data.sample</a:t>
            </a:r>
            <a:r>
              <a:rPr lang="en-US" b="1">
                <a:ea typeface="+mn-lt"/>
                <a:cs typeface="+mn-lt"/>
              </a:rPr>
              <a:t>(n=100000)</a:t>
            </a:r>
            <a:endParaRPr lang="en-US" b="1"/>
          </a:p>
          <a:p>
            <a:r>
              <a:rPr lang="en-US"/>
              <a:t>Clean up </a:t>
            </a:r>
            <a:r>
              <a:rPr lang="en-US" err="1"/>
              <a:t>unsuable</a:t>
            </a:r>
            <a:r>
              <a:rPr lang="en-US"/>
              <a:t> data by eliminating columns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</a:t>
            </a:r>
            <a:r>
              <a:rPr lang="en-US" b="1" err="1">
                <a:ea typeface="+mn-lt"/>
                <a:cs typeface="+mn-lt"/>
              </a:rPr>
              <a:t>org_crime_data</a:t>
            </a:r>
            <a:r>
              <a:rPr lang="en-US" b="1">
                <a:ea typeface="+mn-lt"/>
                <a:cs typeface="+mn-lt"/>
              </a:rPr>
              <a:t> = </a:t>
            </a:r>
            <a:r>
              <a:rPr lang="en-US" b="1" err="1">
                <a:ea typeface="+mn-lt"/>
                <a:cs typeface="+mn-lt"/>
              </a:rPr>
              <a:t>crime_data.drop</a:t>
            </a:r>
            <a:r>
              <a:rPr lang="en-US" b="1">
                <a:ea typeface="+mn-lt"/>
                <a:cs typeface="+mn-lt"/>
              </a:rPr>
              <a:t>(columns=['</a:t>
            </a:r>
            <a:r>
              <a:rPr lang="en-US" b="1" err="1">
                <a:ea typeface="+mn-lt"/>
                <a:cs typeface="+mn-lt"/>
              </a:rPr>
              <a:t>Crm</a:t>
            </a:r>
            <a:r>
              <a:rPr lang="en-US" b="1">
                <a:ea typeface="+mn-lt"/>
                <a:cs typeface="+mn-lt"/>
              </a:rPr>
              <a:t> Cd 1', '</a:t>
            </a:r>
            <a:r>
              <a:rPr lang="en-US" b="1" err="1">
                <a:ea typeface="+mn-lt"/>
                <a:cs typeface="+mn-lt"/>
              </a:rPr>
              <a:t>Crm</a:t>
            </a:r>
            <a:r>
              <a:rPr lang="en-US" b="1">
                <a:ea typeface="+mn-lt"/>
                <a:cs typeface="+mn-lt"/>
              </a:rPr>
              <a:t> Cd 2', '</a:t>
            </a:r>
            <a:r>
              <a:rPr lang="en-US" b="1" err="1">
                <a:ea typeface="+mn-lt"/>
                <a:cs typeface="+mn-lt"/>
              </a:rPr>
              <a:t>Crm</a:t>
            </a:r>
            <a:r>
              <a:rPr lang="en-US" b="1">
                <a:ea typeface="+mn-lt"/>
                <a:cs typeface="+mn-lt"/>
              </a:rPr>
              <a:t> Cd 3', '</a:t>
            </a:r>
            <a:r>
              <a:rPr lang="en-US" b="1" err="1">
                <a:ea typeface="+mn-lt"/>
                <a:cs typeface="+mn-lt"/>
              </a:rPr>
              <a:t>Crm</a:t>
            </a:r>
            <a:r>
              <a:rPr lang="en-US" b="1">
                <a:ea typeface="+mn-lt"/>
                <a:cs typeface="+mn-lt"/>
              </a:rPr>
              <a:t> Cd 4', '</a:t>
            </a:r>
            <a:r>
              <a:rPr lang="en-US" b="1" err="1">
                <a:ea typeface="+mn-lt"/>
                <a:cs typeface="+mn-lt"/>
              </a:rPr>
              <a:t>Rpt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Dist</a:t>
            </a:r>
            <a:r>
              <a:rPr lang="en-US" b="1">
                <a:ea typeface="+mn-lt"/>
                <a:cs typeface="+mn-lt"/>
              </a:rPr>
              <a:t> No', </a:t>
            </a:r>
          </a:p>
          <a:p>
            <a:pPr>
              <a:buNone/>
            </a:pPr>
            <a:r>
              <a:rPr lang="en-US" b="1">
                <a:ea typeface="+mn-lt"/>
                <a:cs typeface="+mn-lt"/>
              </a:rPr>
              <a:t>                             'Part 1-2', 'Status', 'Status Desc', 'LOCATION', 'Cross Street', '</a:t>
            </a:r>
            <a:r>
              <a:rPr lang="en-US" b="1" err="1">
                <a:ea typeface="+mn-lt"/>
                <a:cs typeface="+mn-lt"/>
              </a:rPr>
              <a:t>Vict</a:t>
            </a:r>
            <a:r>
              <a:rPr lang="en-US" b="1">
                <a:ea typeface="+mn-lt"/>
                <a:cs typeface="+mn-lt"/>
              </a:rPr>
              <a:t> Age',</a:t>
            </a:r>
            <a:endParaRPr lang="en-US" b="1"/>
          </a:p>
          <a:p>
            <a:pPr>
              <a:buNone/>
            </a:pPr>
            <a:r>
              <a:rPr lang="en-US" b="1">
                <a:ea typeface="+mn-lt"/>
                <a:cs typeface="+mn-lt"/>
              </a:rPr>
              <a:t>                             '</a:t>
            </a:r>
            <a:r>
              <a:rPr lang="en-US" b="1" err="1">
                <a:ea typeface="+mn-lt"/>
                <a:cs typeface="+mn-lt"/>
              </a:rPr>
              <a:t>Vict</a:t>
            </a:r>
            <a:r>
              <a:rPr lang="en-US" b="1">
                <a:ea typeface="+mn-lt"/>
                <a:cs typeface="+mn-lt"/>
              </a:rPr>
              <a:t> Sex', '</a:t>
            </a:r>
            <a:r>
              <a:rPr lang="en-US" b="1" err="1">
                <a:ea typeface="+mn-lt"/>
                <a:cs typeface="+mn-lt"/>
              </a:rPr>
              <a:t>Vict</a:t>
            </a:r>
            <a:r>
              <a:rPr lang="en-US" b="1">
                <a:ea typeface="+mn-lt"/>
                <a:cs typeface="+mn-lt"/>
              </a:rPr>
              <a:t> Descent', 'Premis Cd', 'Premis Desc', 'Weapon Used Cd', </a:t>
            </a:r>
            <a:endParaRPr lang="en-US" b="1"/>
          </a:p>
          <a:p>
            <a:pPr>
              <a:buNone/>
            </a:pPr>
            <a:r>
              <a:rPr lang="en-US" b="1">
                <a:ea typeface="+mn-lt"/>
                <a:cs typeface="+mn-lt"/>
              </a:rPr>
              <a:t>                             'Weapon Desc', 'AREA NAME', '</a:t>
            </a:r>
            <a:r>
              <a:rPr lang="en-US" b="1" err="1">
                <a:ea typeface="+mn-lt"/>
                <a:cs typeface="+mn-lt"/>
              </a:rPr>
              <a:t>Mocodes</a:t>
            </a:r>
            <a:r>
              <a:rPr lang="en-US" b="1">
                <a:ea typeface="+mn-lt"/>
                <a:cs typeface="+mn-lt"/>
              </a:rPr>
              <a:t>'])</a:t>
            </a:r>
            <a:endParaRPr lang="en-US" b="1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         </a:t>
            </a:r>
            <a:r>
              <a:rPr lang="en-US" b="1" err="1">
                <a:ea typeface="+mn-lt"/>
                <a:cs typeface="+mn-lt"/>
              </a:rPr>
              <a:t>clean_data</a:t>
            </a:r>
            <a:r>
              <a:rPr lang="en-US" b="1">
                <a:ea typeface="+mn-lt"/>
                <a:cs typeface="+mn-lt"/>
              </a:rPr>
              <a:t> = </a:t>
            </a:r>
            <a:r>
              <a:rPr lang="en-US" b="1" err="1">
                <a:ea typeface="+mn-lt"/>
                <a:cs typeface="+mn-lt"/>
              </a:rPr>
              <a:t>org_crime_data.rename</a:t>
            </a:r>
            <a:r>
              <a:rPr lang="en-US" b="1">
                <a:ea typeface="+mn-lt"/>
                <a:cs typeface="+mn-lt"/>
              </a:rPr>
              <a:t>(columns={'Date </a:t>
            </a:r>
            <a:r>
              <a:rPr lang="en-US" b="1" err="1">
                <a:ea typeface="+mn-lt"/>
                <a:cs typeface="+mn-lt"/>
              </a:rPr>
              <a:t>Rptd</a:t>
            </a:r>
            <a:r>
              <a:rPr lang="en-US" b="1">
                <a:ea typeface="+mn-lt"/>
                <a:cs typeface="+mn-lt"/>
              </a:rPr>
              <a:t>':'</a:t>
            </a:r>
            <a:r>
              <a:rPr lang="en-US" b="1" err="1">
                <a:ea typeface="+mn-lt"/>
                <a:cs typeface="+mn-lt"/>
              </a:rPr>
              <a:t>date_reported</a:t>
            </a:r>
            <a:r>
              <a:rPr lang="en-US" b="1">
                <a:ea typeface="+mn-lt"/>
                <a:cs typeface="+mn-lt"/>
              </a:rPr>
              <a:t>'})</a:t>
            </a:r>
            <a:endParaRPr lang="en-US" b="1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=&gt; Included underline instead of space, to make it easier to apply to the codes</a:t>
            </a:r>
          </a:p>
          <a:p>
            <a:r>
              <a:rPr lang="en-US">
                <a:ea typeface="+mn-lt"/>
                <a:cs typeface="+mn-lt"/>
              </a:rPr>
              <a:t>Convert date data into weather data-favorable format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-&gt; enables comparison much easier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</a:t>
            </a:r>
            <a:r>
              <a:rPr lang="en-US" b="1">
                <a:ea typeface="+mn-lt"/>
                <a:cs typeface="+mn-lt"/>
              </a:rPr>
              <a:t>year = </a:t>
            </a:r>
            <a:r>
              <a:rPr lang="en-US" b="1" err="1">
                <a:ea typeface="+mn-lt"/>
                <a:cs typeface="+mn-lt"/>
              </a:rPr>
              <a:t>pd.DatetimeIndex</a:t>
            </a:r>
            <a:r>
              <a:rPr lang="en-US" b="1">
                <a:ea typeface="+mn-lt"/>
                <a:cs typeface="+mn-lt"/>
              </a:rPr>
              <a:t>(</a:t>
            </a:r>
            <a:r>
              <a:rPr lang="en-US" b="1" err="1">
                <a:ea typeface="+mn-lt"/>
                <a:cs typeface="+mn-lt"/>
              </a:rPr>
              <a:t>clean_data</a:t>
            </a:r>
            <a:r>
              <a:rPr lang="en-US" b="1">
                <a:ea typeface="+mn-lt"/>
                <a:cs typeface="+mn-lt"/>
              </a:rPr>
              <a:t>['</a:t>
            </a:r>
            <a:r>
              <a:rPr lang="en-US" b="1" err="1">
                <a:ea typeface="+mn-lt"/>
                <a:cs typeface="+mn-lt"/>
              </a:rPr>
              <a:t>date_reported</a:t>
            </a:r>
            <a:r>
              <a:rPr lang="en-US" b="1">
                <a:ea typeface="+mn-lt"/>
                <a:cs typeface="+mn-lt"/>
              </a:rPr>
              <a:t>']).year</a:t>
            </a:r>
            <a:endParaRPr lang="en-US" b="1"/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FCE553-BFD1-4969-9867-FBD373D33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4944873"/>
            <a:ext cx="5835501" cy="135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1FF2-C52D-43FC-AE8B-D690F43F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Crime Data Analysis 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32997A-35FA-D64D-942B-AA0C81474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077" y="2405270"/>
            <a:ext cx="11214847" cy="365760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ea typeface="+mn-lt"/>
                <a:cs typeface="+mn-lt"/>
              </a:rPr>
              <a:t>Limit the latitude and longitude of data to zip code 90057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 </a:t>
            </a:r>
            <a:r>
              <a:rPr lang="en-US" b="1" err="1">
                <a:ea typeface="+mn-lt"/>
                <a:cs typeface="+mn-lt"/>
              </a:rPr>
              <a:t>lon_sample</a:t>
            </a:r>
            <a:r>
              <a:rPr lang="en-US" b="1">
                <a:ea typeface="+mn-lt"/>
                <a:cs typeface="+mn-lt"/>
              </a:rPr>
              <a:t> = </a:t>
            </a:r>
            <a:r>
              <a:rPr lang="en-US" b="1" err="1">
                <a:ea typeface="+mn-lt"/>
                <a:cs typeface="+mn-lt"/>
              </a:rPr>
              <a:t>clean_data</a:t>
            </a:r>
            <a:r>
              <a:rPr lang="en-US" b="1">
                <a:ea typeface="+mn-lt"/>
                <a:cs typeface="+mn-lt"/>
              </a:rPr>
              <a:t>[</a:t>
            </a:r>
            <a:r>
              <a:rPr lang="en-US" b="1" err="1">
                <a:ea typeface="+mn-lt"/>
                <a:cs typeface="+mn-lt"/>
              </a:rPr>
              <a:t>clean_data</a:t>
            </a:r>
            <a:r>
              <a:rPr lang="en-US" b="1">
                <a:ea typeface="+mn-lt"/>
                <a:cs typeface="+mn-lt"/>
              </a:rPr>
              <a:t>['LON'].between(-118.2800, -118.2600)]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      </a:t>
            </a:r>
            <a:r>
              <a:rPr lang="en-US" b="1" err="1">
                <a:ea typeface="+mn-lt"/>
                <a:cs typeface="+mn-lt"/>
              </a:rPr>
              <a:t>mid_LA_sample</a:t>
            </a:r>
            <a:r>
              <a:rPr lang="en-US" b="1">
                <a:ea typeface="+mn-lt"/>
                <a:cs typeface="+mn-lt"/>
              </a:rPr>
              <a:t> = </a:t>
            </a:r>
            <a:r>
              <a:rPr lang="en-US" b="1" err="1">
                <a:ea typeface="+mn-lt"/>
                <a:cs typeface="+mn-lt"/>
              </a:rPr>
              <a:t>lon_sample</a:t>
            </a:r>
            <a:r>
              <a:rPr lang="en-US" b="1">
                <a:ea typeface="+mn-lt"/>
                <a:cs typeface="+mn-lt"/>
              </a:rPr>
              <a:t>[</a:t>
            </a:r>
            <a:r>
              <a:rPr lang="en-US" b="1" err="1">
                <a:ea typeface="+mn-lt"/>
                <a:cs typeface="+mn-lt"/>
              </a:rPr>
              <a:t>lon_sample</a:t>
            </a:r>
            <a:r>
              <a:rPr lang="en-US" b="1">
                <a:ea typeface="+mn-lt"/>
                <a:cs typeface="+mn-lt"/>
              </a:rPr>
              <a:t>['LAT'].between(34.0000, 34.2000)]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Group the </a:t>
            </a:r>
            <a:r>
              <a:rPr lang="en-US" err="1">
                <a:ea typeface="+mn-lt"/>
                <a:cs typeface="+mn-lt"/>
              </a:rPr>
              <a:t>Dataframe</a:t>
            </a:r>
            <a:r>
              <a:rPr lang="en-US">
                <a:ea typeface="+mn-lt"/>
                <a:cs typeface="+mn-lt"/>
              </a:rPr>
              <a:t> by Penal Codes, for # of crimes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      </a:t>
            </a:r>
            <a:r>
              <a:rPr lang="en-US" b="1" err="1">
                <a:ea typeface="+mn-lt"/>
                <a:cs typeface="+mn-lt"/>
              </a:rPr>
              <a:t>count_crime</a:t>
            </a:r>
            <a:r>
              <a:rPr lang="en-US" b="1">
                <a:ea typeface="+mn-lt"/>
                <a:cs typeface="+mn-lt"/>
              </a:rPr>
              <a:t> = </a:t>
            </a:r>
            <a:r>
              <a:rPr lang="en-US" b="1" err="1">
                <a:ea typeface="+mn-lt"/>
                <a:cs typeface="+mn-lt"/>
              </a:rPr>
              <a:t>mid_LA_sample.groupby</a:t>
            </a:r>
            <a:r>
              <a:rPr lang="en-US" b="1">
                <a:ea typeface="+mn-lt"/>
                <a:cs typeface="+mn-lt"/>
              </a:rPr>
              <a:t>(['Crime Code', 'year', '</a:t>
            </a:r>
            <a:r>
              <a:rPr lang="en-US" b="1" err="1">
                <a:ea typeface="+mn-lt"/>
                <a:cs typeface="+mn-lt"/>
              </a:rPr>
              <a:t>date_reported</a:t>
            </a:r>
            <a:r>
              <a:rPr lang="en-US" b="1">
                <a:ea typeface="+mn-lt"/>
                <a:cs typeface="+mn-lt"/>
              </a:rPr>
              <a:t>']).sum()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      </a:t>
            </a:r>
            <a:r>
              <a:rPr lang="en-US" b="1" err="1">
                <a:ea typeface="+mn-lt"/>
                <a:cs typeface="+mn-lt"/>
              </a:rPr>
              <a:t>count_crime</a:t>
            </a:r>
            <a:r>
              <a:rPr lang="en-US" b="1">
                <a:ea typeface="+mn-lt"/>
                <a:cs typeface="+mn-lt"/>
              </a:rPr>
              <a:t> = </a:t>
            </a:r>
            <a:r>
              <a:rPr lang="en-US" b="1" err="1">
                <a:ea typeface="+mn-lt"/>
                <a:cs typeface="+mn-lt"/>
              </a:rPr>
              <a:t>count_crime.sort_values</a:t>
            </a:r>
            <a:r>
              <a:rPr lang="en-US" b="1">
                <a:ea typeface="+mn-lt"/>
                <a:cs typeface="+mn-lt"/>
              </a:rPr>
              <a:t>(by='</a:t>
            </a:r>
            <a:r>
              <a:rPr lang="en-US" b="1" err="1">
                <a:ea typeface="+mn-lt"/>
                <a:cs typeface="+mn-lt"/>
              </a:rPr>
              <a:t>date_reported</a:t>
            </a:r>
            <a:r>
              <a:rPr lang="en-US" b="1">
                <a:ea typeface="+mn-lt"/>
                <a:cs typeface="+mn-lt"/>
              </a:rPr>
              <a:t>')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Add column for counting # of Penal Codes (count = 1 for all data)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-&gt; Add by .sum(), determine how many crimes had occurred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     </a:t>
            </a:r>
            <a:r>
              <a:rPr lang="en-US" b="1" err="1">
                <a:ea typeface="+mn-lt"/>
                <a:cs typeface="+mn-lt"/>
              </a:rPr>
              <a:t>crime_count</a:t>
            </a:r>
            <a:r>
              <a:rPr lang="en-US" b="1">
                <a:ea typeface="+mn-lt"/>
                <a:cs typeface="+mn-lt"/>
              </a:rPr>
              <a:t> = 1</a:t>
            </a:r>
            <a:endParaRPr lang="en-US" b="1"/>
          </a:p>
          <a:p>
            <a:pPr>
              <a:buNone/>
            </a:pPr>
            <a:r>
              <a:rPr lang="en-US" b="1">
                <a:ea typeface="+mn-lt"/>
                <a:cs typeface="+mn-lt"/>
              </a:rPr>
              <a:t>      </a:t>
            </a:r>
            <a:r>
              <a:rPr lang="en-US" b="1" err="1">
                <a:ea typeface="+mn-lt"/>
                <a:cs typeface="+mn-lt"/>
              </a:rPr>
              <a:t>mid_LA_sample</a:t>
            </a:r>
            <a:r>
              <a:rPr lang="en-US" b="1">
                <a:ea typeface="+mn-lt"/>
                <a:cs typeface="+mn-lt"/>
              </a:rPr>
              <a:t>['Crime Count'] = </a:t>
            </a:r>
            <a:r>
              <a:rPr lang="en-US" b="1" err="1">
                <a:ea typeface="+mn-lt"/>
                <a:cs typeface="+mn-lt"/>
              </a:rPr>
              <a:t>crime_count</a:t>
            </a:r>
            <a:endParaRPr lang="en-US" b="1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      </a:t>
            </a:r>
            <a:r>
              <a:rPr lang="en-US" b="1" err="1">
                <a:ea typeface="+mn-lt"/>
                <a:cs typeface="+mn-lt"/>
              </a:rPr>
              <a:t>mid_LA_sample.head</a:t>
            </a:r>
            <a:r>
              <a:rPr lang="en-US" b="1">
                <a:ea typeface="+mn-lt"/>
                <a:cs typeface="+mn-lt"/>
              </a:rPr>
              <a:t>()</a:t>
            </a:r>
            <a:endParaRPr lang="en-US" b="1"/>
          </a:p>
          <a:p>
            <a:r>
              <a:rPr lang="en-US">
                <a:ea typeface="+mn-lt"/>
                <a:cs typeface="+mn-lt"/>
              </a:rPr>
              <a:t>Split string values of crime description, for uniform description</a:t>
            </a:r>
          </a:p>
          <a:p>
            <a:r>
              <a:rPr lang="en-US">
                <a:ea typeface="+mn-lt"/>
                <a:cs typeface="+mn-lt"/>
              </a:rPr>
              <a:t>Graph indicates high spike of # of crimes since year 2014 (Brief Idea of Data)</a:t>
            </a:r>
            <a:endParaRPr lang="en-US"/>
          </a:p>
        </p:txBody>
      </p:sp>
      <p:pic>
        <p:nvPicPr>
          <p:cNvPr id="3" name="Picture 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DE9E92C1-0A5A-47C0-87CE-B1FCF3ECF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284" y="2606117"/>
            <a:ext cx="4612758" cy="307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88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{8A930B07-00C1-FB44-B55B-A4F7D690F290}tf10001076</Template>
  <TotalTime>0</TotalTime>
  <Words>207</Words>
  <Application>Microsoft Macintosh PowerPoint</Application>
  <PresentationFormat>Widescreen</PresentationFormat>
  <Paragraphs>95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Courier New</vt:lpstr>
      <vt:lpstr>Times New Roman</vt:lpstr>
      <vt:lpstr>Wingdings 3</vt:lpstr>
      <vt:lpstr>Ion Boardroom</vt:lpstr>
      <vt:lpstr>Hot Weather Kills </vt:lpstr>
      <vt:lpstr>Summary</vt:lpstr>
      <vt:lpstr>Where to gather data from </vt:lpstr>
      <vt:lpstr>Weather Data</vt:lpstr>
      <vt:lpstr>Weather Data</vt:lpstr>
      <vt:lpstr>Weather Data</vt:lpstr>
      <vt:lpstr>Weather Data</vt:lpstr>
      <vt:lpstr>Crime Data Analysis</vt:lpstr>
      <vt:lpstr>Crime Data Analysis </vt:lpstr>
      <vt:lpstr>Domestic Violence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Kills</dc:title>
  <dc:creator>isaac soto</dc:creator>
  <cp:lastModifiedBy>Michael Bryant</cp:lastModifiedBy>
  <cp:revision>1</cp:revision>
  <dcterms:created xsi:type="dcterms:W3CDTF">2019-10-04T02:41:15Z</dcterms:created>
  <dcterms:modified xsi:type="dcterms:W3CDTF">2019-10-11T04:13:40Z</dcterms:modified>
</cp:coreProperties>
</file>