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9" r:id="rId4"/>
    <p:sldId id="286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04"/>
    <a:srgbClr val="0C5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23" autoAdjust="0"/>
  </p:normalViewPr>
  <p:slideViewPr>
    <p:cSldViewPr>
      <p:cViewPr varScale="1">
        <p:scale>
          <a:sx n="48" d="100"/>
          <a:sy n="48" d="100"/>
        </p:scale>
        <p:origin x="-57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851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06F32CD-C89A-4CCE-A708-C38341736EDD}" type="slidenum">
              <a:rPr lang="en-US" altLang="zh-CN" smtClean="0">
                <a:latin typeface="Arial" pitchFamily="34" charset="0"/>
              </a:rPr>
              <a:pPr eaLnBrk="1" hangingPunct="1"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06F32CD-C89A-4CCE-A708-C38341736EDD}" type="slidenum">
              <a:rPr lang="en-US" altLang="zh-CN" smtClean="0">
                <a:latin typeface="Arial" pitchFamily="34" charset="0"/>
              </a:rPr>
              <a:pPr eaLnBrk="1" hangingPunct="1"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62138DF2-59E0-436B-B50C-3FFF6ACD7295}" type="slidenum">
              <a:rPr lang="en-US" altLang="zh-CN" smtClean="0">
                <a:latin typeface="Arial" pitchFamily="34" charset="0"/>
              </a:rPr>
              <a:pPr eaLnBrk="1" hangingPunct="1"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4EEBE358-EC20-4CE9-9767-1409C031714F}" type="slidenum">
              <a:rPr lang="en-US" altLang="zh-CN" smtClean="0">
                <a:latin typeface="Arial" pitchFamily="34" charset="0"/>
              </a:rPr>
              <a:pPr eaLnBrk="1" hangingPunct="1"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故障处理原则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B972DE0-36DD-4305-9D99-E59944FC06A6}" type="slidenum">
              <a:rPr lang="en-US" altLang="zh-CN" smtClean="0">
                <a:latin typeface="Arial" pitchFamily="34" charset="0"/>
              </a:rPr>
              <a:pPr eaLnBrk="1" hangingPunct="1"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故障处理原则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5B255070-8A5E-4301-ABC6-49FD1B42AC26}" type="slidenum">
              <a:rPr lang="en-US" altLang="zh-CN" smtClean="0">
                <a:latin typeface="Arial" pitchFamily="34" charset="0"/>
              </a:rPr>
              <a:pPr eaLnBrk="1" hangingPunct="1"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故障处理原则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8E7B74C9-DF74-4CFA-ADDD-EA64D3A146F6}" type="slidenum">
              <a:rPr lang="en-US" altLang="zh-CN" smtClean="0">
                <a:latin typeface="Arial" pitchFamily="34" charset="0"/>
              </a:rPr>
              <a:pPr eaLnBrk="1" hangingPunct="1"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故障处理原则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4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58" name="Group 58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6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7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100" name="Group 100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38418" y="365125"/>
            <a:ext cx="10515164" cy="1325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711862" flipH="1">
            <a:off x="10720365" y="5324678"/>
            <a:ext cx="3778605" cy="377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2" name="Shape 2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" name="Shape 3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8" name="Shape 8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15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34931" y="0"/>
            <a:ext cx="7857068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>
            <a:normAutofit/>
          </a:bodyPr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xStyles>
    <p:titleStyle>
      <a:lvl1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titleStyle>
    <p:bodyStyle>
      <a:lvl1pPr marL="0" marR="0" indent="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45710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914216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1371325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1828433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2590282" marR="0" indent="-30474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3047391" marR="0" indent="-30474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3504498" marR="0" indent="-30473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3961607" marR="0" indent="-30473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204526" y="620688"/>
            <a:ext cx="624946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 b="1">
                <a:solidFill>
                  <a:srgbClr val="000000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lang="en-US" altLang="zh-CN" sz="4400" b="0" dirty="0" smtClean="0">
                <a:latin typeface="Impact" panose="020B0806030902050204" pitchFamily="34" charset="0"/>
              </a:rPr>
              <a:t>SE344   </a:t>
            </a:r>
            <a:r>
              <a:rPr lang="en-US" altLang="zh-CN" sz="4400" b="0" dirty="0" smtClean="0">
                <a:solidFill>
                  <a:schemeClr val="accent5">
                    <a:lumMod val="50000"/>
                  </a:schemeClr>
                </a:solidFill>
                <a:latin typeface="Impact" pitchFamily="34" charset="0"/>
              </a:rPr>
              <a:t>Computer </a:t>
            </a:r>
            <a:r>
              <a:rPr lang="en-US" altLang="zh-CN" sz="4400" b="0" dirty="0">
                <a:solidFill>
                  <a:schemeClr val="accent5">
                    <a:lumMod val="50000"/>
                  </a:schemeClr>
                </a:solidFill>
                <a:latin typeface="Impact" pitchFamily="34" charset="0"/>
              </a:rPr>
              <a:t>Graphics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5560" y="2492896"/>
            <a:ext cx="6719888" cy="1800225"/>
          </a:xfrm>
          <a:prstGeom prst="rect">
            <a:avLst/>
          </a:prstGeom>
        </p:spPr>
        <p:txBody>
          <a:bodyPr/>
          <a:lstStyle>
            <a:lvl1pPr marL="0" marR="0" indent="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1pPr>
            <a:lvl2pPr marL="0" marR="0" indent="45710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2pPr>
            <a:lvl3pPr marL="0" marR="0" indent="914216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3pPr>
            <a:lvl4pPr marL="0" marR="0" indent="1371325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4pPr>
            <a:lvl5pPr marL="0" marR="0" indent="1828433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5pPr>
            <a:lvl6pPr marL="2590282" marR="0" indent="-30474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6pPr>
            <a:lvl7pPr marL="3047391" marR="0" indent="-30474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7pPr>
            <a:lvl8pPr marL="3504498" marR="0" indent="-30473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8pPr>
            <a:lvl9pPr marL="3961607" marR="0" indent="-30473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9pPr>
          </a:lstStyle>
          <a:p>
            <a:pPr>
              <a:defRPr/>
            </a:pPr>
            <a:r>
              <a:rPr lang="zh-CN" altLang="en-US" sz="4400" b="1" dirty="0" smtClean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第一章 </a:t>
            </a:r>
            <a:r>
              <a:rPr lang="zh-CN" altLang="en-US" sz="4400" b="1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计算机图形学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入门</a:t>
            </a:r>
            <a:endParaRPr lang="en-US" altLang="zh-CN" sz="4400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）计算机绘图基础</a:t>
            </a:r>
            <a:endParaRPr lang="en-US" altLang="zh-CN" sz="44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sz="20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主讲教师　肖双九  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xsjiu99@cs.sjtu.edu.cn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23299" y="3881442"/>
            <a:ext cx="194540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404040"/>
                </a:solidFill>
              </a:defRPr>
            </a:lvl1pPr>
          </a:lstStyle>
          <a:p>
            <a:r>
              <a:rPr lang="zh-CN" altLang="en-US" b="1" dirty="0" smtClean="0"/>
              <a:t>关于课程</a:t>
            </a:r>
            <a:endParaRPr b="1" dirty="0"/>
          </a:p>
        </p:txBody>
      </p:sp>
      <p:grpSp>
        <p:nvGrpSpPr>
          <p:cNvPr id="154" name="Group 15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GrpSpPr/>
          <p:nvPr/>
        </p:nvGrpSpPr>
        <p:grpSpPr>
          <a:xfrm>
            <a:off x="5101359" y="1942704"/>
            <a:ext cx="1989282" cy="1714897"/>
            <a:chOff x="0" y="0"/>
            <a:chExt cx="1989280" cy="1714895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989280" cy="171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8680" y="257285"/>
              <a:ext cx="1371919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dirty="0" smtClean="0"/>
                <a:t>0</a:t>
              </a:r>
              <a:endParaRPr dirty="0"/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0" y="-1664916"/>
            <a:ext cx="12192000" cy="1320801"/>
            <a:chOff x="0" y="0"/>
            <a:chExt cx="12192000" cy="13208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2192000" cy="1320800"/>
            </a:xfrm>
            <a:prstGeom prst="rect">
              <a:avLst/>
            </a:prstGeom>
            <a:solidFill>
              <a:srgbClr val="2F333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F37D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41420" y="172118"/>
              <a:ext cx="6096001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读书派booklist免费出品</a:t>
              </a:r>
            </a:p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禁止任何二次分享、售卖</a:t>
              </a:r>
            </a:p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本人法律专业，请勿以身试法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228599" y="181048"/>
              <a:ext cx="84222" cy="950495"/>
            </a:xfrm>
            <a:prstGeom prst="rect">
              <a:avLst/>
            </a:prstGeom>
            <a:solidFill>
              <a:srgbClr val="00F3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454567" y="172118"/>
              <a:ext cx="6096001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读书派booklist免费出品</a:t>
              </a:r>
            </a:p>
            <a:p>
              <a:pPr algn="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这部分内容不影响PPT播放</a:t>
              </a:r>
            </a:p>
            <a:p>
              <a:pPr algn="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尊重原创，请勿以身试法，二次分享或倒卖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779167" y="181048"/>
              <a:ext cx="84222" cy="950495"/>
            </a:xfrm>
            <a:prstGeom prst="rect">
              <a:avLst/>
            </a:prstGeom>
            <a:solidFill>
              <a:srgbClr val="00F3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主讲老师介绍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1808163"/>
            <a:ext cx="11387667" cy="4357141"/>
          </a:xfrm>
        </p:spPr>
        <p:txBody>
          <a:bodyPr>
            <a:noAutofit/>
          </a:bodyPr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肖双九  博士，软件学院副教授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年毕业于西北工业大学获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方向的博士学位；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2002~2004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年上海交通大学计算机系博士后；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主要研究方向：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计算机图形学，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VR/AR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，数字图像处理，数据可视化，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智能人机交互，数据可视化，多媒体技术，反向工程；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 xsjiu99@cs.sjtu.edu.cn</a:t>
            </a:r>
          </a:p>
        </p:txBody>
      </p:sp>
    </p:spTree>
    <p:extLst>
      <p:ext uri="{BB962C8B-B14F-4D97-AF65-F5344CB8AC3E}">
        <p14:creationId xmlns:p14="http://schemas.microsoft.com/office/powerpoint/2010/main" val="3902068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989" y="1628800"/>
            <a:ext cx="11387667" cy="4357141"/>
          </a:xfrm>
        </p:spPr>
        <p:txBody>
          <a:bodyPr>
            <a:noAutofit/>
          </a:bodyPr>
          <a:lstStyle/>
          <a:p>
            <a:pPr lvl="1">
              <a:spcBef>
                <a:spcPts val="3000"/>
              </a:spcBef>
              <a:defRPr/>
            </a:pP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葛续荣      许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泽资    </a:t>
            </a:r>
            <a:endParaRPr lang="en-US" altLang="zh-CN" sz="3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0"/>
              </a:spcBef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作业资料整理、批改</a:t>
            </a:r>
          </a:p>
          <a:p>
            <a:pPr lvl="2">
              <a:spcBef>
                <a:spcPts val="3000"/>
              </a:spcBef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课程答疑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0"/>
              </a:spcBef>
              <a:defRPr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考试安排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及辅助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 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cg_dalab@163.com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0"/>
              </a:spcBef>
              <a:defRPr/>
            </a:pP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608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5733" y="188913"/>
            <a:ext cx="10972800" cy="1371600"/>
          </a:xfrm>
        </p:spPr>
        <p:txBody>
          <a:bodyPr/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93106"/>
            <a:ext cx="11387667" cy="5148262"/>
          </a:xfrm>
        </p:spPr>
        <p:txBody>
          <a:bodyPr/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zh-CN" altLang="en-US" sz="2800" b="1" dirty="0" smtClean="0">
              <a:solidFill>
                <a:schemeClr val="folHlink"/>
              </a:solidFill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Graphics》</a:t>
            </a: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Donald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Hearn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   蔡士杰等译 </a:t>
            </a:r>
          </a:p>
          <a:p>
            <a:pPr lvl="1">
              <a:spcBef>
                <a:spcPts val="300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电子工业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0372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5733" y="188913"/>
            <a:ext cx="10972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  <a:endParaRPr lang="zh-CN" altLang="en-US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49388"/>
            <a:ext cx="11387667" cy="5148262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计算机图形学的算法基础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David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F.Rogers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著，石教英等译  机械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工业出版社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家广等编著 清华大学出版社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《OpenGL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编程权威指南（第三版）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	</a:t>
            </a:r>
          </a:p>
          <a:p>
            <a:pPr lvl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Mason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Woo &amp;Jackie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Neider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  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中国电力出版社</a:t>
            </a:r>
          </a:p>
          <a:p>
            <a:pPr lvl="2" eaLnBrk="1" hangingPunct="1">
              <a:defRPr/>
            </a:pPr>
            <a:endParaRPr lang="zh-CN" altLang="en-US" sz="1800" b="1" dirty="0" smtClean="0"/>
          </a:p>
          <a:p>
            <a:pPr eaLnBrk="1" hangingPunct="1">
              <a:defRPr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0682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5733" y="188913"/>
            <a:ext cx="10972800" cy="1371600"/>
          </a:xfrm>
        </p:spPr>
        <p:txBody>
          <a:bodyPr/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作业与考试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520826"/>
            <a:ext cx="9482667" cy="5148263"/>
          </a:xfrm>
        </p:spPr>
        <p:txBody>
          <a:bodyPr/>
          <a:lstStyle/>
          <a:p>
            <a:pPr marL="446088" lvl="1" indent="9525" eaLnBrk="1" hangingPunct="1">
              <a:spcBef>
                <a:spcPts val="300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以编程实现为主，平时成绩占最后总成绩的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，考试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   业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及答辩占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出勤率算入期末考试成绩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下载：交大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云盘分享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上交：邮件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cg_dalab@163.com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邮件及文件夹注明：姓名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作业名称</a:t>
            </a:r>
          </a:p>
          <a:p>
            <a:pPr lvl="3" eaLnBrk="1" hangingPunct="1">
              <a:spcBef>
                <a:spcPct val="50000"/>
              </a:spcBef>
              <a:defRPr/>
            </a:pPr>
            <a:endParaRPr lang="zh-CN" altLang="en-US" b="1" dirty="0" smtClean="0"/>
          </a:p>
          <a:p>
            <a:pPr lvl="3" eaLnBrk="1" hangingPunct="1">
              <a:spcBef>
                <a:spcPct val="50000"/>
              </a:spcBef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3409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5733" y="188913"/>
            <a:ext cx="10972800" cy="1371600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412776"/>
            <a:ext cx="10847917" cy="514826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计算机图形学入门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计算机绘图基础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计算机图形学基础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光栅化图形学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基本图元绘制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颜色填充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反走样技术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三维建模及变换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三维建模方法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坐标变换及动画基础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参数曲线曲面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zh-CN" alt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 eaLnBrk="1" hangingPunct="1">
              <a:spcBef>
                <a:spcPct val="50000"/>
              </a:spcBef>
              <a:defRPr/>
            </a:pPr>
            <a:endParaRPr lang="zh-CN" alt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 eaLnBrk="1" hangingPunct="1">
              <a:spcBef>
                <a:spcPct val="50000"/>
              </a:spcBef>
              <a:defRPr/>
            </a:pP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6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5733" y="188913"/>
            <a:ext cx="10972800" cy="1371600"/>
          </a:xfrm>
        </p:spPr>
        <p:txBody>
          <a:bodyPr>
            <a:normAutofit/>
          </a:bodyPr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592263"/>
            <a:ext cx="10847917" cy="514826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光照计算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简单光照模型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面绘制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图形的细节渲染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光影处理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纹理映射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特效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defRPr/>
            </a:pPr>
            <a:endParaRPr lang="zh-CN" altLang="en-US" sz="2800" b="1" dirty="0" smtClean="0"/>
          </a:p>
          <a:p>
            <a:pPr lvl="3" eaLnBrk="1" hangingPunct="1">
              <a:spcBef>
                <a:spcPct val="50000"/>
              </a:spcBef>
              <a:defRPr/>
            </a:pPr>
            <a:endParaRPr lang="zh-CN" altLang="en-US" b="1" dirty="0" smtClean="0"/>
          </a:p>
          <a:p>
            <a:pPr lvl="3" eaLnBrk="1" hangingPunct="1">
              <a:spcBef>
                <a:spcPct val="50000"/>
              </a:spcBef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88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 animBg="1"/>
    </p:bldLst>
  </p:timing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322</Words>
  <Application>Microsoft Office PowerPoint</Application>
  <PresentationFormat>自定义</PresentationFormat>
  <Paragraphs>83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Theme</vt:lpstr>
      <vt:lpstr>PowerPoint 演示文稿</vt:lpstr>
      <vt:lpstr>PowerPoint 演示文稿</vt:lpstr>
      <vt:lpstr>主讲老师介绍</vt:lpstr>
      <vt:lpstr>TA介绍</vt:lpstr>
      <vt:lpstr>教材</vt:lpstr>
      <vt:lpstr>参考书</vt:lpstr>
      <vt:lpstr>作业与考试</vt:lpstr>
      <vt:lpstr>课程内容</vt:lpstr>
      <vt:lpstr>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</dc:creator>
  <cp:lastModifiedBy>99</cp:lastModifiedBy>
  <cp:revision>79</cp:revision>
  <dcterms:modified xsi:type="dcterms:W3CDTF">2019-09-12T02:09:31Z</dcterms:modified>
</cp:coreProperties>
</file>