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1.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2.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2"/>
    <p:sldId id="382"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83" r:id="rId33"/>
    <p:sldId id="384" r:id="rId34"/>
    <p:sldId id="385" r:id="rId35"/>
    <p:sldId id="344" r:id="rId36"/>
    <p:sldId id="345" r:id="rId37"/>
    <p:sldId id="346" r:id="rId38"/>
    <p:sldId id="347" r:id="rId39"/>
    <p:sldId id="348"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804"/>
    <a:srgbClr val="0C5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14" autoAdjust="0"/>
  </p:normalViewPr>
  <p:slideViewPr>
    <p:cSldViewPr>
      <p:cViewPr varScale="1">
        <p:scale>
          <a:sx n="37" d="100"/>
          <a:sy n="37" d="100"/>
        </p:scale>
        <p:origin x="-16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408516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aidu.com/s?wd=Direct3D&amp;tn=SE_PcZhidaonwhc_ngpagmjz&amp;rsv_dl=gh_pc_zhidao"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baidu.com/s?wd=Unity3D&amp;tn=SE_PcZhidaonwhc_ngpagmjz&amp;rsv_dl=gh_pc_zhidao"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opengl.org/registry/"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www.opengl.org/registry/doc/glspec44.core.pdf" TargetMode="External"/><Relationship Id="rId5" Type="http://schemas.openxmlformats.org/officeDocument/2006/relationships/hyperlink" Target="http://www.opengl.org/sdk/docs/reference_card/opengl44-quick-reference-card.pdf" TargetMode="External"/><Relationship Id="rId4" Type="http://schemas.openxmlformats.org/officeDocument/2006/relationships/hyperlink" Target="http://www.opengl.org/sdk/docs/man/"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opengl.org/registry/"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www.opengl.org/registry/doc/glspec44.core.pdf" TargetMode="External"/><Relationship Id="rId5" Type="http://schemas.openxmlformats.org/officeDocument/2006/relationships/hyperlink" Target="http://www.opengl.org/sdk/docs/reference_card/opengl44-quick-reference-card.pdf" TargetMode="External"/><Relationship Id="rId4" Type="http://schemas.openxmlformats.org/officeDocument/2006/relationships/hyperlink" Target="http://www.opengl.org/sdk/docs/man/"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06F32CD-C89A-4CCE-A708-C38341736EDD}" type="slidenum">
              <a:rPr lang="en-US" altLang="zh-CN" smtClean="0">
                <a:latin typeface="Arial" pitchFamily="34" charset="0"/>
              </a:rPr>
              <a:pPr eaLnBrk="1" hangingPunct="1"/>
              <a:t>2</a:t>
            </a:fld>
            <a:endParaRPr lang="en-US" altLang="zh-CN" smtClean="0">
              <a:latin typeface="Arial" pitchFamily="34" charset="0"/>
            </a:endParaRPr>
          </a:p>
        </p:txBody>
      </p:sp>
      <p:sp>
        <p:nvSpPr>
          <p:cNvPr id="159747" name="Rectangle 2"/>
          <p:cNvSpPr>
            <a:spLocks noGrp="1" noRot="1" noChangeAspect="1" noChangeArrowheads="1" noTextEdit="1"/>
          </p:cNvSpPr>
          <p:nvPr>
            <p:ph type="sldImg"/>
          </p:nvPr>
        </p:nvSpPr>
        <p:spPr>
          <a:xfrm>
            <a:off x="381000" y="685800"/>
            <a:ext cx="6096000" cy="34290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A574F52-A12B-4860-A9CA-CD09FD3A53E4}" type="slidenum">
              <a:rPr lang="en-US" altLang="zh-CN" smtClean="0">
                <a:latin typeface="Arial" pitchFamily="34" charset="0"/>
              </a:rPr>
              <a:pPr eaLnBrk="1" hangingPunct="1"/>
              <a:t>12</a:t>
            </a:fld>
            <a:endParaRPr lang="en-US" altLang="zh-CN" smtClean="0">
              <a:latin typeface="Arial" pitchFamily="34" charset="0"/>
            </a:endParaRPr>
          </a:p>
        </p:txBody>
      </p:sp>
      <p:sp>
        <p:nvSpPr>
          <p:cNvPr id="294915" name="Rectangle 2"/>
          <p:cNvSpPr>
            <a:spLocks noGrp="1" noRot="1" noChangeAspect="1" noChangeArrowheads="1" noTextEdit="1"/>
          </p:cNvSpPr>
          <p:nvPr>
            <p:ph type="sldImg"/>
          </p:nvPr>
        </p:nvSpPr>
        <p:spPr>
          <a:xfrm>
            <a:off x="381000" y="685800"/>
            <a:ext cx="6096000" cy="3429000"/>
          </a:xfrm>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endParaRPr lang="zh-CN"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A574F52-A12B-4860-A9CA-CD09FD3A53E4}" type="slidenum">
              <a:rPr lang="en-US" altLang="zh-CN" smtClean="0">
                <a:latin typeface="Arial" pitchFamily="34" charset="0"/>
              </a:rPr>
              <a:pPr eaLnBrk="1" hangingPunct="1"/>
              <a:t>13</a:t>
            </a:fld>
            <a:endParaRPr lang="en-US" altLang="zh-CN" smtClean="0">
              <a:latin typeface="Arial" pitchFamily="34" charset="0"/>
            </a:endParaRPr>
          </a:p>
        </p:txBody>
      </p:sp>
      <p:sp>
        <p:nvSpPr>
          <p:cNvPr id="294915" name="Rectangle 2"/>
          <p:cNvSpPr>
            <a:spLocks noGrp="1" noRot="1" noChangeAspect="1" noChangeArrowheads="1" noTextEdit="1"/>
          </p:cNvSpPr>
          <p:nvPr>
            <p:ph type="sldImg"/>
          </p:nvPr>
        </p:nvSpPr>
        <p:spPr>
          <a:xfrm>
            <a:off x="381000" y="685800"/>
            <a:ext cx="6096000" cy="3429000"/>
          </a:xfrm>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r>
              <a:rPr lang="zh-CN" altLang="en-US" sz="1200" b="0" i="0" dirty="0" smtClean="0">
                <a:effectLst/>
                <a:latin typeface="+mn-lt"/>
                <a:ea typeface="+mn-ea"/>
                <a:cs typeface="+mn-cs"/>
                <a:sym typeface="等线"/>
              </a:rPr>
              <a:t>简单来说</a:t>
            </a:r>
            <a:r>
              <a:rPr lang="en-US" altLang="zh-CN" sz="1200" b="0" i="0" u="none" strike="noStrike" dirty="0" smtClean="0">
                <a:effectLst/>
                <a:latin typeface="+mn-lt"/>
                <a:ea typeface="+mn-ea"/>
                <a:cs typeface="+mn-cs"/>
                <a:sym typeface="等线"/>
                <a:hlinkClick r:id="rId3"/>
              </a:rPr>
              <a:t>Direct3D</a:t>
            </a:r>
            <a:r>
              <a:rPr lang="zh-CN" altLang="en-US" sz="1200" b="0" i="0" dirty="0" smtClean="0">
                <a:effectLst/>
                <a:latin typeface="+mn-lt"/>
                <a:ea typeface="+mn-ea"/>
                <a:cs typeface="+mn-cs"/>
                <a:sym typeface="等线"/>
              </a:rPr>
              <a:t>是</a:t>
            </a:r>
            <a:r>
              <a:rPr lang="en-US" altLang="zh-CN" sz="1200" b="0" i="0" dirty="0" smtClean="0">
                <a:effectLst/>
                <a:latin typeface="+mn-lt"/>
                <a:ea typeface="+mn-ea"/>
                <a:cs typeface="+mn-cs"/>
                <a:sym typeface="等线"/>
              </a:rPr>
              <a:t>Windows</a:t>
            </a:r>
            <a:r>
              <a:rPr lang="zh-CN" altLang="en-US" sz="1200" b="0" i="0" dirty="0" smtClean="0">
                <a:effectLst/>
                <a:latin typeface="+mn-lt"/>
                <a:ea typeface="+mn-ea"/>
                <a:cs typeface="+mn-cs"/>
                <a:sym typeface="等线"/>
              </a:rPr>
              <a:t>和</a:t>
            </a:r>
            <a:r>
              <a:rPr lang="en-US" altLang="zh-CN" sz="1200" b="0" i="0" dirty="0" smtClean="0">
                <a:effectLst/>
                <a:latin typeface="+mn-lt"/>
                <a:ea typeface="+mn-ea"/>
                <a:cs typeface="+mn-cs"/>
                <a:sym typeface="等线"/>
              </a:rPr>
              <a:t>XBOX</a:t>
            </a:r>
            <a:r>
              <a:rPr lang="zh-CN" altLang="en-US" sz="1200" b="0" i="0" dirty="0" smtClean="0">
                <a:effectLst/>
                <a:latin typeface="+mn-lt"/>
                <a:ea typeface="+mn-ea"/>
                <a:cs typeface="+mn-cs"/>
                <a:sym typeface="等线"/>
              </a:rPr>
              <a:t>平台下的一套底层的</a:t>
            </a:r>
            <a:r>
              <a:rPr lang="en-US" altLang="zh-CN" sz="1200" b="0" i="0" dirty="0" smtClean="0">
                <a:effectLst/>
                <a:latin typeface="+mn-lt"/>
                <a:ea typeface="+mn-ea"/>
                <a:cs typeface="+mn-cs"/>
                <a:sym typeface="等线"/>
              </a:rPr>
              <a:t>3D</a:t>
            </a:r>
            <a:r>
              <a:rPr lang="zh-CN" altLang="en-US" sz="1200" b="0" i="0" dirty="0" smtClean="0">
                <a:effectLst/>
                <a:latin typeface="+mn-lt"/>
                <a:ea typeface="+mn-ea"/>
                <a:cs typeface="+mn-cs"/>
                <a:sym typeface="等线"/>
              </a:rPr>
              <a:t>图形</a:t>
            </a:r>
            <a:r>
              <a:rPr lang="en-US" altLang="zh-CN" sz="1200" b="0" i="0" dirty="0" smtClean="0">
                <a:effectLst/>
                <a:latin typeface="+mn-lt"/>
                <a:ea typeface="+mn-ea"/>
                <a:cs typeface="+mn-cs"/>
                <a:sym typeface="等线"/>
              </a:rPr>
              <a:t>API</a:t>
            </a:r>
            <a:r>
              <a:rPr lang="zh-CN" altLang="en-US" sz="1200" b="0" i="0" dirty="0" smtClean="0">
                <a:effectLst/>
                <a:latin typeface="+mn-lt"/>
                <a:ea typeface="+mn-ea"/>
                <a:cs typeface="+mn-cs"/>
                <a:sym typeface="等线"/>
              </a:rPr>
              <a:t>，而</a:t>
            </a:r>
            <a:r>
              <a:rPr lang="en-US" altLang="zh-CN" sz="1200" b="0" i="0" u="none" strike="noStrike" dirty="0" smtClean="0">
                <a:effectLst/>
                <a:latin typeface="+mn-lt"/>
                <a:ea typeface="+mn-ea"/>
                <a:cs typeface="+mn-cs"/>
                <a:sym typeface="等线"/>
                <a:hlinkClick r:id="rId4"/>
              </a:rPr>
              <a:t>Unity3D</a:t>
            </a:r>
            <a:r>
              <a:rPr lang="zh-CN" altLang="en-US" sz="1200" b="0" i="0" dirty="0" smtClean="0">
                <a:effectLst/>
                <a:latin typeface="+mn-lt"/>
                <a:ea typeface="+mn-ea"/>
                <a:cs typeface="+mn-cs"/>
                <a:sym typeface="等线"/>
              </a:rPr>
              <a:t>则是在</a:t>
            </a:r>
            <a:r>
              <a:rPr lang="en-US" altLang="zh-CN" sz="1200" b="0" i="0" dirty="0" smtClean="0">
                <a:effectLst/>
                <a:latin typeface="+mn-lt"/>
                <a:ea typeface="+mn-ea"/>
                <a:cs typeface="+mn-cs"/>
                <a:sym typeface="等线"/>
              </a:rPr>
              <a:t>D3D</a:t>
            </a:r>
            <a:r>
              <a:rPr lang="zh-CN" altLang="en-US" sz="1200" b="0" i="0" dirty="0" smtClean="0">
                <a:effectLst/>
                <a:latin typeface="+mn-lt"/>
                <a:ea typeface="+mn-ea"/>
                <a:cs typeface="+mn-cs"/>
                <a:sym typeface="等线"/>
              </a:rPr>
              <a:t>或者</a:t>
            </a:r>
            <a:r>
              <a:rPr lang="en-US" altLang="zh-CN" sz="1200" b="0" i="0" dirty="0" smtClean="0">
                <a:effectLst/>
                <a:latin typeface="+mn-lt"/>
                <a:ea typeface="+mn-ea"/>
                <a:cs typeface="+mn-cs"/>
                <a:sym typeface="等线"/>
              </a:rPr>
              <a:t>OpenGL</a:t>
            </a:r>
            <a:r>
              <a:rPr lang="zh-CN" altLang="en-US" sz="1200" b="0" i="0" dirty="0" smtClean="0">
                <a:effectLst/>
                <a:latin typeface="+mn-lt"/>
                <a:ea typeface="+mn-ea"/>
                <a:cs typeface="+mn-cs"/>
                <a:sym typeface="等线"/>
              </a:rPr>
              <a:t>的基础上构建的游戏引擎。如果直接使用</a:t>
            </a:r>
            <a:r>
              <a:rPr lang="en-US" altLang="zh-CN" sz="1200" b="0" i="0" dirty="0" smtClean="0">
                <a:effectLst/>
                <a:latin typeface="+mn-lt"/>
                <a:ea typeface="+mn-ea"/>
                <a:cs typeface="+mn-cs"/>
                <a:sym typeface="等线"/>
              </a:rPr>
              <a:t>D3D</a:t>
            </a:r>
            <a:r>
              <a:rPr lang="zh-CN" altLang="en-US" sz="1200" b="0" i="0" dirty="0" smtClean="0">
                <a:effectLst/>
                <a:latin typeface="+mn-lt"/>
                <a:ea typeface="+mn-ea"/>
                <a:cs typeface="+mn-cs"/>
                <a:sym typeface="等线"/>
              </a:rPr>
              <a:t>编程的话，什么东西都要自己来做，而且开发者必须掌握高深的数学和物理知识，如果使用游戏引擎的话，游戏开发相对会比较简单，至少引擎会帮你处理一些底层的任务。</a:t>
            </a:r>
            <a:endParaRPr lang="en-US" altLang="zh-CN" sz="1200" b="0" i="0" dirty="0" smtClean="0">
              <a:effectLst/>
              <a:latin typeface="+mn-lt"/>
              <a:ea typeface="+mn-ea"/>
              <a:cs typeface="+mn-cs"/>
              <a:sym typeface="等线"/>
            </a:endParaRPr>
          </a:p>
          <a:p>
            <a:pPr lvl="3" eaLnBrk="1" hangingPunct="1"/>
            <a:endParaRPr lang="en-US" altLang="zh-CN" sz="1200" b="0" i="0" dirty="0" smtClean="0">
              <a:effectLst/>
              <a:latin typeface="+mn-lt"/>
              <a:ea typeface="+mn-ea"/>
              <a:cs typeface="+mn-cs"/>
              <a:sym typeface="等线"/>
            </a:endParaRPr>
          </a:p>
          <a:p>
            <a:pPr lvl="3" eaLnBrk="1" hangingPunct="1"/>
            <a:r>
              <a:rPr lang="zh-CN" altLang="en-US" sz="1200" b="0" i="0" dirty="0" smtClean="0">
                <a:effectLst/>
                <a:latin typeface="+mn-lt"/>
                <a:ea typeface="+mn-ea"/>
                <a:cs typeface="+mn-cs"/>
                <a:sym typeface="等线"/>
              </a:rPr>
              <a:t>游戏引擎分为：</a:t>
            </a:r>
            <a:endParaRPr lang="en-US" altLang="zh-CN" sz="1200" b="0" i="0" dirty="0" smtClean="0">
              <a:effectLst/>
              <a:latin typeface="+mn-lt"/>
              <a:ea typeface="+mn-ea"/>
              <a:cs typeface="+mn-cs"/>
              <a:sym typeface="等线"/>
            </a:endParaRPr>
          </a:p>
          <a:p>
            <a:pPr lvl="3" eaLnBrk="1" hangingPunct="1"/>
            <a:r>
              <a:rPr lang="zh-CN" altLang="en-US" sz="1200" b="1" i="0" dirty="0" smtClean="0">
                <a:effectLst/>
                <a:latin typeface="+mn-lt"/>
                <a:ea typeface="+mn-ea"/>
                <a:cs typeface="+mn-cs"/>
                <a:sym typeface="等线"/>
              </a:rPr>
              <a:t>端游引擎</a:t>
            </a:r>
            <a:r>
              <a:rPr lang="zh-CN" altLang="en-US" sz="1200" b="0" i="0" dirty="0" smtClean="0">
                <a:effectLst/>
                <a:latin typeface="+mn-lt"/>
                <a:ea typeface="+mn-ea"/>
                <a:cs typeface="+mn-cs"/>
                <a:sym typeface="等线"/>
              </a:rPr>
              <a:t>：如</a:t>
            </a:r>
            <a:r>
              <a:rPr lang="en-US" altLang="zh-CN" sz="1200" b="0" i="0" dirty="0" smtClean="0">
                <a:effectLst/>
                <a:latin typeface="+mn-lt"/>
                <a:ea typeface="+mn-ea"/>
                <a:cs typeface="+mn-cs"/>
                <a:sym typeface="等线"/>
              </a:rPr>
              <a:t>U3D</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UE</a:t>
            </a:r>
            <a:r>
              <a:rPr lang="zh-CN" altLang="en-US" sz="1200" b="0" i="0" dirty="0" smtClean="0">
                <a:effectLst/>
                <a:latin typeface="+mn-lt"/>
                <a:ea typeface="+mn-ea"/>
                <a:cs typeface="+mn-cs"/>
                <a:sym typeface="等线"/>
              </a:rPr>
              <a:t>虚幻、</a:t>
            </a:r>
            <a:r>
              <a:rPr lang="en-US" altLang="zh-CN" sz="1200" b="1" i="0" dirty="0" smtClean="0">
                <a:effectLst/>
                <a:latin typeface="+mn-lt"/>
                <a:ea typeface="+mn-ea"/>
                <a:cs typeface="+mn-cs"/>
                <a:sym typeface="等线"/>
              </a:rPr>
              <a:t>Frostbite Engine</a:t>
            </a:r>
            <a:r>
              <a:rPr lang="zh-CN" altLang="en-US" sz="1200" b="1" i="0" dirty="0" smtClean="0">
                <a:effectLst/>
                <a:latin typeface="+mn-lt"/>
                <a:ea typeface="+mn-ea"/>
                <a:cs typeface="+mn-cs"/>
                <a:sym typeface="等线"/>
              </a:rPr>
              <a:t>寒霜、</a:t>
            </a:r>
            <a:r>
              <a:rPr lang="en-US" altLang="zh-CN" sz="1200" b="1" i="0" dirty="0" err="1" smtClean="0">
                <a:effectLst/>
                <a:latin typeface="+mn-lt"/>
                <a:ea typeface="+mn-ea"/>
                <a:cs typeface="+mn-cs"/>
                <a:sym typeface="等线"/>
              </a:rPr>
              <a:t>CryEngine</a:t>
            </a:r>
            <a:r>
              <a:rPr lang="zh-CN" altLang="en-US" sz="1200" b="1" i="0" dirty="0" smtClean="0">
                <a:effectLst/>
                <a:latin typeface="+mn-lt"/>
                <a:ea typeface="+mn-ea"/>
                <a:cs typeface="+mn-cs"/>
                <a:sym typeface="等线"/>
              </a:rPr>
              <a:t>尖叫引擎等</a:t>
            </a:r>
            <a:endParaRPr lang="en-US" altLang="zh-CN" sz="1200" b="1" i="0" dirty="0" smtClean="0">
              <a:effectLst/>
              <a:latin typeface="+mn-lt"/>
              <a:ea typeface="+mn-ea"/>
              <a:cs typeface="+mn-cs"/>
              <a:sym typeface="等线"/>
            </a:endParaRPr>
          </a:p>
          <a:p>
            <a:pPr lvl="3" eaLnBrk="1" hangingPunct="1"/>
            <a:r>
              <a:rPr lang="zh-CN" altLang="en-US" sz="1200" b="1" i="0" dirty="0" smtClean="0">
                <a:effectLst/>
                <a:latin typeface="+mn-lt"/>
                <a:ea typeface="+mn-ea"/>
                <a:cs typeface="+mn-cs"/>
                <a:sym typeface="等线"/>
              </a:rPr>
              <a:t>页游框架：</a:t>
            </a:r>
            <a:r>
              <a:rPr lang="zh-CN" altLang="en-US" sz="1200" b="0" i="0" dirty="0" smtClean="0">
                <a:effectLst/>
                <a:latin typeface="+mn-lt"/>
                <a:ea typeface="+mn-ea"/>
                <a:cs typeface="+mn-cs"/>
                <a:sym typeface="等线"/>
              </a:rPr>
              <a:t>只是出现了一些比较好用的框架 比如</a:t>
            </a:r>
            <a:r>
              <a:rPr lang="en-US" altLang="zh-CN" sz="1200" b="0" i="0" dirty="0" smtClean="0">
                <a:effectLst/>
                <a:latin typeface="+mn-lt"/>
                <a:ea typeface="+mn-ea"/>
                <a:cs typeface="+mn-cs"/>
                <a:sym typeface="等线"/>
              </a:rPr>
              <a:t>Flash</a:t>
            </a:r>
            <a:r>
              <a:rPr lang="zh-CN" altLang="en-US" sz="1200" b="0" i="0" dirty="0" smtClean="0">
                <a:effectLst/>
                <a:latin typeface="+mn-lt"/>
                <a:ea typeface="+mn-ea"/>
                <a:cs typeface="+mn-cs"/>
                <a:sym typeface="等线"/>
              </a:rPr>
              <a:t>的 </a:t>
            </a:r>
            <a:r>
              <a:rPr lang="en-US" altLang="zh-CN" sz="1200" b="0" i="0" dirty="0" smtClean="0">
                <a:effectLst/>
                <a:latin typeface="+mn-lt"/>
                <a:ea typeface="+mn-ea"/>
                <a:cs typeface="+mn-cs"/>
                <a:sym typeface="等线"/>
              </a:rPr>
              <a:t>starling</a:t>
            </a:r>
            <a:r>
              <a:rPr lang="zh-CN" altLang="en-US" sz="1200" b="0" i="0" dirty="0" smtClean="0">
                <a:effectLst/>
                <a:latin typeface="+mn-lt"/>
                <a:ea typeface="+mn-ea"/>
                <a:cs typeface="+mn-cs"/>
                <a:sym typeface="等线"/>
              </a:rPr>
              <a:t>渲染框架 、 </a:t>
            </a:r>
            <a:r>
              <a:rPr lang="en-US" altLang="zh-CN" sz="1200" b="0" i="0" dirty="0" err="1" smtClean="0">
                <a:effectLst/>
                <a:latin typeface="+mn-lt"/>
                <a:ea typeface="+mn-ea"/>
                <a:cs typeface="+mn-cs"/>
                <a:sym typeface="等线"/>
              </a:rPr>
              <a:t>DragonBones</a:t>
            </a:r>
            <a:r>
              <a:rPr lang="zh-CN" altLang="en-US" sz="1200" b="0" i="0" dirty="0" smtClean="0">
                <a:effectLst/>
                <a:latin typeface="+mn-lt"/>
                <a:ea typeface="+mn-ea"/>
                <a:cs typeface="+mn-cs"/>
                <a:sym typeface="等线"/>
              </a:rPr>
              <a:t>骨骼框架、 </a:t>
            </a:r>
            <a:r>
              <a:rPr lang="en-US" altLang="zh-CN" sz="1200" b="0" i="0" dirty="0" err="1" smtClean="0">
                <a:effectLst/>
                <a:latin typeface="+mn-lt"/>
                <a:ea typeface="+mn-ea"/>
                <a:cs typeface="+mn-cs"/>
                <a:sym typeface="等线"/>
              </a:rPr>
              <a:t>TweenLite</a:t>
            </a:r>
            <a:r>
              <a:rPr lang="zh-CN" altLang="en-US" sz="1200" b="0" i="0" dirty="0" smtClean="0">
                <a:effectLst/>
                <a:latin typeface="+mn-lt"/>
                <a:ea typeface="+mn-ea"/>
                <a:cs typeface="+mn-cs"/>
                <a:sym typeface="等线"/>
              </a:rPr>
              <a:t>动作框架等，称不上是引擎。</a:t>
            </a:r>
            <a:endParaRPr lang="en-US" altLang="zh-CN" sz="1200" b="0" i="0" dirty="0" smtClean="0">
              <a:effectLst/>
              <a:latin typeface="+mn-lt"/>
              <a:ea typeface="+mn-ea"/>
              <a:cs typeface="+mn-cs"/>
              <a:sym typeface="等线"/>
            </a:endParaRPr>
          </a:p>
          <a:p>
            <a:pPr lvl="3" eaLnBrk="1" hangingPunct="1"/>
            <a:r>
              <a:rPr lang="zh-CN" altLang="en-US" sz="1200" b="1" i="0" dirty="0" smtClean="0">
                <a:effectLst/>
                <a:latin typeface="+mn-lt"/>
                <a:ea typeface="+mn-ea"/>
                <a:cs typeface="+mn-cs"/>
                <a:sym typeface="等线"/>
              </a:rPr>
              <a:t>手游引擎</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Cocos2d-x </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U3D</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Unreal 4</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Flash Air</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Corona</a:t>
            </a:r>
            <a:r>
              <a:rPr lang="zh-CN" altLang="en-US" sz="1200" b="0" i="0" dirty="0" smtClean="0">
                <a:effectLst/>
                <a:latin typeface="+mn-lt"/>
                <a:ea typeface="+mn-ea"/>
                <a:cs typeface="+mn-cs"/>
                <a:sym typeface="等线"/>
              </a:rPr>
              <a:t>、自研</a:t>
            </a:r>
            <a:endParaRPr lang="en-US" altLang="zh-CN" sz="1200" b="0" i="0" dirty="0" smtClean="0">
              <a:effectLst/>
              <a:latin typeface="+mn-lt"/>
              <a:ea typeface="+mn-ea"/>
              <a:cs typeface="+mn-cs"/>
              <a:sym typeface="等线"/>
            </a:endParaRPr>
          </a:p>
          <a:p>
            <a:pPr lvl="3" eaLnBrk="1" hangingPunct="1"/>
            <a:endParaRPr lang="zh-CN" altLang="zh-CN"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A574F52-A12B-4860-A9CA-CD09FD3A53E4}" type="slidenum">
              <a:rPr lang="en-US" altLang="zh-CN" smtClean="0">
                <a:latin typeface="Arial" pitchFamily="34" charset="0"/>
              </a:rPr>
              <a:pPr eaLnBrk="1" hangingPunct="1"/>
              <a:t>14</a:t>
            </a:fld>
            <a:endParaRPr lang="en-US" altLang="zh-CN" smtClean="0">
              <a:latin typeface="Arial" pitchFamily="34" charset="0"/>
            </a:endParaRPr>
          </a:p>
        </p:txBody>
      </p:sp>
      <p:sp>
        <p:nvSpPr>
          <p:cNvPr id="294915" name="Rectangle 2"/>
          <p:cNvSpPr>
            <a:spLocks noGrp="1" noRot="1" noChangeAspect="1" noChangeArrowheads="1" noTextEdit="1"/>
          </p:cNvSpPr>
          <p:nvPr>
            <p:ph type="sldImg"/>
          </p:nvPr>
        </p:nvSpPr>
        <p:spPr>
          <a:xfrm>
            <a:off x="381000" y="685800"/>
            <a:ext cx="6096000" cy="3429000"/>
          </a:xfrm>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dirty="0" smtClean="0">
                <a:effectLst/>
                <a:latin typeface="+mn-lt"/>
                <a:ea typeface="+mn-ea"/>
                <a:cs typeface="+mn-cs"/>
                <a:sym typeface="等线"/>
              </a:rPr>
              <a:t>现在流行而且出名的商业引擎主要有</a:t>
            </a:r>
            <a:r>
              <a:rPr lang="en-US" altLang="zh-CN" sz="1200" b="0" i="0" dirty="0" smtClean="0">
                <a:effectLst/>
                <a:latin typeface="+mn-lt"/>
                <a:ea typeface="+mn-ea"/>
                <a:cs typeface="+mn-cs"/>
                <a:sym typeface="等线"/>
              </a:rPr>
              <a:t>cocos2dx</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Unity3D</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UE4</a:t>
            </a:r>
            <a:r>
              <a:rPr lang="zh-CN" altLang="en-US" sz="1200" b="0" i="0" dirty="0" smtClean="0">
                <a:effectLst/>
                <a:latin typeface="+mn-lt"/>
                <a:ea typeface="+mn-ea"/>
                <a:cs typeface="+mn-cs"/>
                <a:sym typeface="等线"/>
              </a:rPr>
              <a:t>，</a:t>
            </a:r>
            <a:r>
              <a:rPr lang="en-US" altLang="zh-CN" sz="1200" b="0" i="0" dirty="0" err="1" smtClean="0">
                <a:effectLst/>
                <a:latin typeface="+mn-lt"/>
                <a:ea typeface="+mn-ea"/>
                <a:cs typeface="+mn-cs"/>
                <a:sym typeface="等线"/>
              </a:rPr>
              <a:t>CryEngine</a:t>
            </a:r>
            <a:r>
              <a:rPr lang="zh-CN" altLang="en-US" sz="1200" b="0" i="0" dirty="0" smtClean="0">
                <a:effectLst/>
                <a:latin typeface="+mn-lt"/>
                <a:ea typeface="+mn-ea"/>
                <a:cs typeface="+mn-cs"/>
                <a:sym typeface="等线"/>
              </a:rPr>
              <a:t>等。但是这里选择</a:t>
            </a:r>
            <a:r>
              <a:rPr lang="en-US" altLang="zh-CN" sz="1200" b="0" i="0" dirty="0" smtClean="0">
                <a:effectLst/>
                <a:latin typeface="+mn-lt"/>
                <a:ea typeface="+mn-ea"/>
                <a:cs typeface="+mn-cs"/>
                <a:sym typeface="等线"/>
              </a:rPr>
              <a:t>UE4</a:t>
            </a:r>
            <a:r>
              <a:rPr lang="zh-CN" altLang="en-US" sz="1200" b="0" i="0" dirty="0" smtClean="0">
                <a:effectLst/>
                <a:latin typeface="+mn-lt"/>
                <a:ea typeface="+mn-ea"/>
                <a:cs typeface="+mn-cs"/>
                <a:sym typeface="等线"/>
              </a:rPr>
              <a:t>，也有笔者认为的独特优势。</a:t>
            </a:r>
            <a:r>
              <a:rPr lang="en-US" altLang="zh-CN" sz="1200" b="0" i="0" dirty="0" smtClean="0">
                <a:effectLst/>
                <a:latin typeface="+mn-lt"/>
                <a:ea typeface="+mn-ea"/>
                <a:cs typeface="+mn-cs"/>
                <a:sym typeface="等线"/>
              </a:rPr>
              <a:t>RHI: Render hardware interface </a:t>
            </a:r>
            <a:r>
              <a:rPr lang="zh-CN" altLang="en-US" sz="1200" b="0" i="0" dirty="0" smtClean="0">
                <a:effectLst/>
                <a:latin typeface="+mn-lt"/>
                <a:ea typeface="+mn-ea"/>
                <a:cs typeface="+mn-cs"/>
                <a:sym typeface="等线"/>
              </a:rPr>
              <a:t>渲染硬件层接口是虚幻</a:t>
            </a:r>
            <a:r>
              <a:rPr lang="en-US" altLang="zh-CN" sz="1200" b="0" i="0" dirty="0" smtClean="0">
                <a:effectLst/>
                <a:latin typeface="+mn-lt"/>
                <a:ea typeface="+mn-ea"/>
                <a:cs typeface="+mn-cs"/>
                <a:sym typeface="等线"/>
              </a:rPr>
              <a:t>4</a:t>
            </a:r>
            <a:r>
              <a:rPr lang="zh-CN" altLang="en-US" sz="1200" b="0" i="0" dirty="0" smtClean="0">
                <a:effectLst/>
                <a:latin typeface="+mn-lt"/>
                <a:ea typeface="+mn-ea"/>
                <a:cs typeface="+mn-cs"/>
                <a:sym typeface="等线"/>
              </a:rPr>
              <a:t>建立的一套与底层图形硬件平台无关的图形渲染</a:t>
            </a:r>
            <a:r>
              <a:rPr lang="en-US" altLang="zh-CN" sz="1200" b="0" i="0" dirty="0" smtClean="0">
                <a:effectLst/>
                <a:latin typeface="+mn-lt"/>
                <a:ea typeface="+mn-ea"/>
                <a:cs typeface="+mn-cs"/>
                <a:sym typeface="等线"/>
              </a:rPr>
              <a:t>API. </a:t>
            </a:r>
            <a:r>
              <a:rPr lang="zh-CN" altLang="en-US" sz="1200" b="0" i="0" dirty="0" smtClean="0">
                <a:effectLst/>
                <a:latin typeface="+mn-lt"/>
                <a:ea typeface="+mn-ea"/>
                <a:cs typeface="+mn-cs"/>
                <a:sym typeface="等线"/>
              </a:rPr>
              <a:t>每个</a:t>
            </a:r>
            <a:r>
              <a:rPr lang="en-US" altLang="zh-CN" sz="1200" b="0" i="0" dirty="0" smtClean="0">
                <a:effectLst/>
                <a:latin typeface="+mn-lt"/>
                <a:ea typeface="+mn-ea"/>
                <a:cs typeface="+mn-cs"/>
                <a:sym typeface="等线"/>
              </a:rPr>
              <a:t>RHI</a:t>
            </a:r>
            <a:r>
              <a:rPr lang="zh-CN" altLang="en-US" sz="1200" b="0" i="0" dirty="0" smtClean="0">
                <a:effectLst/>
                <a:latin typeface="+mn-lt"/>
                <a:ea typeface="+mn-ea"/>
                <a:cs typeface="+mn-cs"/>
                <a:sym typeface="等线"/>
              </a:rPr>
              <a:t>接口都对应着多个图形</a:t>
            </a:r>
            <a:r>
              <a:rPr lang="en-US" altLang="zh-CN" sz="1200" b="0" i="0" dirty="0" smtClean="0">
                <a:effectLst/>
                <a:latin typeface="+mn-lt"/>
                <a:ea typeface="+mn-ea"/>
                <a:cs typeface="+mn-cs"/>
                <a:sym typeface="等线"/>
              </a:rPr>
              <a:t>API</a:t>
            </a:r>
            <a:r>
              <a:rPr lang="zh-CN" altLang="en-US" sz="1200" b="0" i="0" dirty="0" smtClean="0">
                <a:effectLst/>
                <a:latin typeface="+mn-lt"/>
                <a:ea typeface="+mn-ea"/>
                <a:cs typeface="+mn-cs"/>
                <a:sym typeface="等线"/>
              </a:rPr>
              <a:t>的实现版本</a:t>
            </a:r>
            <a:r>
              <a:rPr lang="en-US" altLang="zh-CN" sz="1200" b="0" i="0" dirty="0" smtClean="0">
                <a:effectLst/>
                <a:latin typeface="+mn-lt"/>
                <a:ea typeface="+mn-ea"/>
                <a:cs typeface="+mn-cs"/>
                <a:sym typeface="等线"/>
              </a:rPr>
              <a:t>. </a:t>
            </a:r>
            <a:r>
              <a:rPr lang="zh-CN" altLang="en-US" sz="1200" b="0" i="0" dirty="0" smtClean="0">
                <a:effectLst/>
                <a:latin typeface="+mn-lt"/>
                <a:ea typeface="+mn-ea"/>
                <a:cs typeface="+mn-cs"/>
                <a:sym typeface="等线"/>
              </a:rPr>
              <a:t>对于每个</a:t>
            </a:r>
            <a:r>
              <a:rPr lang="en-US" altLang="zh-CN" sz="1200" b="0" i="0" dirty="0" smtClean="0">
                <a:effectLst/>
                <a:latin typeface="+mn-lt"/>
                <a:ea typeface="+mn-ea"/>
                <a:cs typeface="+mn-cs"/>
                <a:sym typeface="等线"/>
              </a:rPr>
              <a:t>RHI</a:t>
            </a:r>
            <a:r>
              <a:rPr lang="zh-CN" altLang="en-US" sz="1200" b="0" i="0" dirty="0" smtClean="0">
                <a:effectLst/>
                <a:latin typeface="+mn-lt"/>
                <a:ea typeface="+mn-ea"/>
                <a:cs typeface="+mn-cs"/>
                <a:sym typeface="等线"/>
              </a:rPr>
              <a:t>接口，其实都有针对</a:t>
            </a:r>
            <a:r>
              <a:rPr lang="en-US" altLang="zh-CN" sz="1200" b="0" i="0" dirty="0" smtClean="0">
                <a:effectLst/>
                <a:latin typeface="+mn-lt"/>
                <a:ea typeface="+mn-ea"/>
                <a:cs typeface="+mn-cs"/>
                <a:sym typeface="等线"/>
              </a:rPr>
              <a:t>DX11</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DX12</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OpenGL</a:t>
            </a:r>
            <a:r>
              <a:rPr lang="zh-CN" altLang="en-US" sz="1200" b="0" i="0" dirty="0" smtClean="0">
                <a:effectLst/>
                <a:latin typeface="+mn-lt"/>
                <a:ea typeface="+mn-ea"/>
                <a:cs typeface="+mn-cs"/>
                <a:sym typeface="等线"/>
              </a:rPr>
              <a:t>等版本的实现。对于不同平台，引擎初始化的时候就已经确定要用哪一套图形</a:t>
            </a:r>
            <a:r>
              <a:rPr lang="en-US" altLang="zh-CN" sz="1200" b="0" i="0" dirty="0" smtClean="0">
                <a:effectLst/>
                <a:latin typeface="+mn-lt"/>
                <a:ea typeface="+mn-ea"/>
                <a:cs typeface="+mn-cs"/>
                <a:sym typeface="等线"/>
              </a:rPr>
              <a:t>API</a:t>
            </a:r>
            <a:r>
              <a:rPr lang="zh-CN" altLang="en-US" sz="1200" b="0" i="0" dirty="0" smtClean="0">
                <a:effectLst/>
                <a:latin typeface="+mn-lt"/>
                <a:ea typeface="+mn-ea"/>
                <a:cs typeface="+mn-cs"/>
                <a:sym typeface="等线"/>
              </a:rPr>
              <a:t>了。 之后，调用的</a:t>
            </a:r>
            <a:r>
              <a:rPr lang="en-US" altLang="zh-CN" sz="1200" b="0" i="0" dirty="0" smtClean="0">
                <a:effectLst/>
                <a:latin typeface="+mn-lt"/>
                <a:ea typeface="+mn-ea"/>
                <a:cs typeface="+mn-cs"/>
                <a:sym typeface="等线"/>
              </a:rPr>
              <a:t>RHI</a:t>
            </a:r>
            <a:r>
              <a:rPr lang="zh-CN" altLang="en-US" sz="1200" b="0" i="0" dirty="0" smtClean="0">
                <a:effectLst/>
                <a:latin typeface="+mn-lt"/>
                <a:ea typeface="+mn-ea"/>
                <a:cs typeface="+mn-cs"/>
                <a:sym typeface="等线"/>
              </a:rPr>
              <a:t>其实就是对应初始化时候确定用的那套图形</a:t>
            </a:r>
            <a:r>
              <a:rPr lang="en-US" altLang="zh-CN" sz="1200" b="0" i="0" dirty="0" smtClean="0">
                <a:effectLst/>
                <a:latin typeface="+mn-lt"/>
                <a:ea typeface="+mn-ea"/>
                <a:cs typeface="+mn-cs"/>
                <a:sym typeface="等线"/>
              </a:rPr>
              <a:t>API</a:t>
            </a:r>
            <a:r>
              <a:rPr lang="zh-CN" altLang="en-US" sz="1200" b="0" i="0" dirty="0" smtClean="0">
                <a:effectLst/>
                <a:latin typeface="+mn-lt"/>
                <a:ea typeface="+mn-ea"/>
                <a:cs typeface="+mn-cs"/>
                <a:sym typeface="等线"/>
              </a:rPr>
              <a:t>实现的版本</a:t>
            </a:r>
            <a:r>
              <a:rPr lang="en-US" altLang="zh-CN" sz="1200" b="0" i="0" dirty="0" smtClean="0">
                <a:effectLst/>
                <a:latin typeface="+mn-lt"/>
                <a:ea typeface="+mn-ea"/>
                <a:cs typeface="+mn-cs"/>
                <a:sym typeface="等线"/>
              </a:rPr>
              <a:t>.</a:t>
            </a:r>
          </a:p>
          <a:p>
            <a:r>
              <a:rPr lang="en-US" altLang="zh-CN" sz="1200" b="0" i="0" dirty="0" smtClean="0">
                <a:effectLst/>
                <a:latin typeface="+mn-lt"/>
                <a:ea typeface="+mn-ea"/>
                <a:cs typeface="+mn-cs"/>
                <a:sym typeface="等线"/>
              </a:rPr>
              <a:t/>
            </a:r>
            <a:br>
              <a:rPr lang="en-US" altLang="zh-CN" sz="1200" b="0" i="0" dirty="0" smtClean="0">
                <a:effectLst/>
                <a:latin typeface="+mn-lt"/>
                <a:ea typeface="+mn-ea"/>
                <a:cs typeface="+mn-cs"/>
                <a:sym typeface="等线"/>
              </a:rPr>
            </a:br>
            <a:endParaRPr lang="en-US" altLang="zh-CN" sz="1200" b="0" i="0" dirty="0" smtClean="0">
              <a:effectLst/>
              <a:latin typeface="+mn-lt"/>
              <a:ea typeface="+mn-ea"/>
              <a:cs typeface="+mn-cs"/>
              <a:sym typeface="等线"/>
            </a:endParaRPr>
          </a:p>
          <a:p>
            <a:r>
              <a:rPr lang="zh-CN" altLang="en-US" sz="1200" b="0" i="0" dirty="0" smtClean="0">
                <a:effectLst/>
                <a:latin typeface="+mn-lt"/>
                <a:ea typeface="+mn-ea"/>
                <a:cs typeface="+mn-cs"/>
                <a:sym typeface="等线"/>
              </a:rPr>
              <a:t>比如</a:t>
            </a:r>
            <a:r>
              <a:rPr lang="en-US" altLang="zh-CN" sz="1200" b="0" i="0" dirty="0" err="1" smtClean="0">
                <a:effectLst/>
                <a:latin typeface="+mn-lt"/>
                <a:ea typeface="+mn-ea"/>
                <a:cs typeface="+mn-cs"/>
                <a:sym typeface="等线"/>
              </a:rPr>
              <a:t>RHIDrawIndexedPrimitive</a:t>
            </a:r>
            <a:r>
              <a:rPr lang="zh-CN" altLang="en-US" sz="1200" b="0" i="0" dirty="0" smtClean="0">
                <a:effectLst/>
                <a:latin typeface="+mn-lt"/>
                <a:ea typeface="+mn-ea"/>
                <a:cs typeface="+mn-cs"/>
                <a:sym typeface="等线"/>
              </a:rPr>
              <a:t>接口，对于</a:t>
            </a:r>
            <a:r>
              <a:rPr lang="en-US" altLang="zh-CN" sz="1200" b="0" i="0" dirty="0" smtClean="0">
                <a:effectLst/>
                <a:latin typeface="+mn-lt"/>
                <a:ea typeface="+mn-ea"/>
                <a:cs typeface="+mn-cs"/>
                <a:sym typeface="等线"/>
              </a:rPr>
              <a:t>DX,OPENGL</a:t>
            </a:r>
            <a:r>
              <a:rPr lang="zh-CN" altLang="en-US" sz="1200" b="0" i="0" dirty="0" smtClean="0">
                <a:effectLst/>
                <a:latin typeface="+mn-lt"/>
                <a:ea typeface="+mn-ea"/>
                <a:cs typeface="+mn-cs"/>
                <a:sym typeface="等线"/>
              </a:rPr>
              <a:t>，其实都实现了</a:t>
            </a:r>
            <a:r>
              <a:rPr lang="en-US" altLang="zh-CN" sz="1200" b="0" i="0" dirty="0" err="1" smtClean="0">
                <a:effectLst/>
                <a:latin typeface="+mn-lt"/>
                <a:ea typeface="+mn-ea"/>
                <a:cs typeface="+mn-cs"/>
                <a:sym typeface="等线"/>
              </a:rPr>
              <a:t>RHIDrawIndexedPrimitive</a:t>
            </a:r>
            <a:r>
              <a:rPr lang="zh-CN" altLang="en-US" sz="1200" b="0" i="0" dirty="0" smtClean="0">
                <a:effectLst/>
                <a:latin typeface="+mn-lt"/>
                <a:ea typeface="+mn-ea"/>
                <a:cs typeface="+mn-cs"/>
                <a:sym typeface="等线"/>
              </a:rPr>
              <a:t>接口。</a:t>
            </a:r>
          </a:p>
          <a:p>
            <a:r>
              <a:rPr lang="zh-CN" altLang="en-US" sz="1200" b="0" i="0" dirty="0" smtClean="0">
                <a:effectLst/>
                <a:latin typeface="+mn-lt"/>
                <a:ea typeface="+mn-ea"/>
                <a:cs typeface="+mn-cs"/>
                <a:sym typeface="等线"/>
              </a:rPr>
              <a:t>当引擎初始化的时候，判断是在</a:t>
            </a:r>
            <a:r>
              <a:rPr lang="en-US" altLang="zh-CN" sz="1200" b="0" i="0" dirty="0" smtClean="0">
                <a:effectLst/>
                <a:latin typeface="+mn-lt"/>
                <a:ea typeface="+mn-ea"/>
                <a:cs typeface="+mn-cs"/>
                <a:sym typeface="等线"/>
              </a:rPr>
              <a:t>windows</a:t>
            </a:r>
            <a:r>
              <a:rPr lang="zh-CN" altLang="en-US" sz="1200" b="0" i="0" dirty="0" smtClean="0">
                <a:effectLst/>
                <a:latin typeface="+mn-lt"/>
                <a:ea typeface="+mn-ea"/>
                <a:cs typeface="+mn-cs"/>
                <a:sym typeface="等线"/>
              </a:rPr>
              <a:t>平台上的，并决定使用</a:t>
            </a:r>
            <a:r>
              <a:rPr lang="en-US" altLang="zh-CN" sz="1200" b="0" i="0" dirty="0" smtClean="0">
                <a:effectLst/>
                <a:latin typeface="+mn-lt"/>
                <a:ea typeface="+mn-ea"/>
                <a:cs typeface="+mn-cs"/>
                <a:sym typeface="等线"/>
              </a:rPr>
              <a:t>DX11</a:t>
            </a:r>
            <a:r>
              <a:rPr lang="zh-CN" altLang="en-US" sz="1200" b="0" i="0" dirty="0" smtClean="0">
                <a:effectLst/>
                <a:latin typeface="+mn-lt"/>
                <a:ea typeface="+mn-ea"/>
                <a:cs typeface="+mn-cs"/>
                <a:sym typeface="等线"/>
              </a:rPr>
              <a:t>。之后，当调用</a:t>
            </a:r>
            <a:r>
              <a:rPr lang="en-US" altLang="zh-CN" sz="1200" b="0" i="0" dirty="0" err="1" smtClean="0">
                <a:effectLst/>
                <a:latin typeface="+mn-lt"/>
                <a:ea typeface="+mn-ea"/>
                <a:cs typeface="+mn-cs"/>
                <a:sym typeface="等线"/>
              </a:rPr>
              <a:t>RHIDrawIndexedPrimitive</a:t>
            </a:r>
            <a:r>
              <a:rPr lang="zh-CN" altLang="en-US" sz="1200" b="0" i="0" dirty="0" smtClean="0">
                <a:effectLst/>
                <a:latin typeface="+mn-lt"/>
                <a:ea typeface="+mn-ea"/>
                <a:cs typeface="+mn-cs"/>
                <a:sym typeface="等线"/>
              </a:rPr>
              <a:t>接口时，其实调用的是</a:t>
            </a:r>
            <a:r>
              <a:rPr lang="en-US" altLang="zh-CN" sz="1200" b="0" i="0" dirty="0" smtClean="0">
                <a:effectLst/>
                <a:latin typeface="+mn-lt"/>
                <a:ea typeface="+mn-ea"/>
                <a:cs typeface="+mn-cs"/>
                <a:sym typeface="等线"/>
              </a:rPr>
              <a:t>DX11</a:t>
            </a:r>
            <a:r>
              <a:rPr lang="zh-CN" altLang="en-US" sz="1200" b="0" i="0" dirty="0" smtClean="0">
                <a:effectLst/>
                <a:latin typeface="+mn-lt"/>
                <a:ea typeface="+mn-ea"/>
                <a:cs typeface="+mn-cs"/>
                <a:sym typeface="等线"/>
              </a:rPr>
              <a:t>版本的</a:t>
            </a:r>
            <a:r>
              <a:rPr lang="en-US" altLang="zh-CN" sz="1200" b="0" i="0" dirty="0" err="1" smtClean="0">
                <a:effectLst/>
                <a:latin typeface="+mn-lt"/>
                <a:ea typeface="+mn-ea"/>
                <a:cs typeface="+mn-cs"/>
                <a:sym typeface="等线"/>
              </a:rPr>
              <a:t>RHIDrawIndexedPrimitive</a:t>
            </a:r>
            <a:r>
              <a:rPr lang="zh-CN" altLang="en-US" sz="1200" b="0" i="0" dirty="0" smtClean="0">
                <a:effectLst/>
                <a:latin typeface="+mn-lt"/>
                <a:ea typeface="+mn-ea"/>
                <a:cs typeface="+mn-cs"/>
                <a:sym typeface="等线"/>
              </a:rPr>
              <a:t>。</a:t>
            </a:r>
          </a:p>
          <a:p>
            <a:r>
              <a:rPr lang="zh-CN" altLang="en-US" sz="1200" b="0" i="0" dirty="0" smtClean="0">
                <a:effectLst/>
                <a:latin typeface="+mn-lt"/>
                <a:ea typeface="+mn-ea"/>
                <a:cs typeface="+mn-cs"/>
                <a:sym typeface="等线"/>
              </a:rPr>
              <a:t/>
            </a:r>
            <a:br>
              <a:rPr lang="zh-CN" altLang="en-US" sz="1200" b="0" i="0" dirty="0" smtClean="0">
                <a:effectLst/>
                <a:latin typeface="+mn-lt"/>
                <a:ea typeface="+mn-ea"/>
                <a:cs typeface="+mn-cs"/>
                <a:sym typeface="等线"/>
              </a:rPr>
            </a:br>
            <a:endParaRPr lang="zh-CN" altLang="en-US" sz="1200" b="0" i="0" dirty="0" smtClean="0">
              <a:effectLst/>
              <a:latin typeface="+mn-lt"/>
              <a:ea typeface="+mn-ea"/>
              <a:cs typeface="+mn-cs"/>
              <a:sym typeface="等线"/>
            </a:endParaRPr>
          </a:p>
          <a:p>
            <a:r>
              <a:rPr lang="zh-CN" altLang="en-US" sz="1200" b="0" i="0" dirty="0" smtClean="0">
                <a:effectLst/>
                <a:latin typeface="+mn-lt"/>
                <a:ea typeface="+mn-ea"/>
                <a:cs typeface="+mn-cs"/>
                <a:sym typeface="等线"/>
              </a:rPr>
              <a:t>对于</a:t>
            </a:r>
            <a:r>
              <a:rPr lang="en-US" altLang="zh-CN" sz="1200" b="0" i="0" dirty="0" smtClean="0">
                <a:effectLst/>
                <a:latin typeface="+mn-lt"/>
                <a:ea typeface="+mn-ea"/>
                <a:cs typeface="+mn-cs"/>
                <a:sym typeface="等线"/>
              </a:rPr>
              <a:t>RHI</a:t>
            </a:r>
            <a:r>
              <a:rPr lang="zh-CN" altLang="en-US" sz="1200" b="0" i="0" dirty="0" smtClean="0">
                <a:effectLst/>
                <a:latin typeface="+mn-lt"/>
                <a:ea typeface="+mn-ea"/>
                <a:cs typeface="+mn-cs"/>
                <a:sym typeface="等线"/>
              </a:rPr>
              <a:t>使用者而已，不需要关心是调用了哪套图形</a:t>
            </a:r>
            <a:r>
              <a:rPr lang="en-US" altLang="zh-CN" sz="1200" b="0" i="0" dirty="0" smtClean="0">
                <a:effectLst/>
                <a:latin typeface="+mn-lt"/>
                <a:ea typeface="+mn-ea"/>
                <a:cs typeface="+mn-cs"/>
                <a:sym typeface="等线"/>
              </a:rPr>
              <a:t>API</a:t>
            </a:r>
            <a:r>
              <a:rPr lang="zh-CN" altLang="en-US" sz="1200" b="0" i="0" dirty="0" smtClean="0">
                <a:effectLst/>
                <a:latin typeface="+mn-lt"/>
                <a:ea typeface="+mn-ea"/>
                <a:cs typeface="+mn-cs"/>
                <a:sym typeface="等线"/>
              </a:rPr>
              <a:t>，反正能正确运行，从而造成跨平台的假象；而从开发角度而言，</a:t>
            </a:r>
            <a:r>
              <a:rPr lang="en-US" altLang="zh-CN" sz="1200" b="0" i="0" dirty="0" smtClean="0">
                <a:effectLst/>
                <a:latin typeface="+mn-lt"/>
                <a:ea typeface="+mn-ea"/>
                <a:cs typeface="+mn-cs"/>
                <a:sym typeface="等线"/>
              </a:rPr>
              <a:t>RHI</a:t>
            </a:r>
            <a:r>
              <a:rPr lang="zh-CN" altLang="en-US" sz="1200" b="0" i="0" dirty="0" smtClean="0">
                <a:effectLst/>
                <a:latin typeface="+mn-lt"/>
                <a:ea typeface="+mn-ea"/>
                <a:cs typeface="+mn-cs"/>
                <a:sym typeface="等线"/>
              </a:rPr>
              <a:t>并不是平台无关的，它需要开发人员呕心沥血地开发和维护，以保证</a:t>
            </a:r>
            <a:r>
              <a:rPr lang="en-US" altLang="zh-CN" sz="1200" b="0" i="0" dirty="0" smtClean="0">
                <a:effectLst/>
                <a:latin typeface="+mn-lt"/>
                <a:ea typeface="+mn-ea"/>
                <a:cs typeface="+mn-cs"/>
                <a:sym typeface="等线"/>
              </a:rPr>
              <a:t>RHI</a:t>
            </a:r>
            <a:r>
              <a:rPr lang="zh-CN" altLang="en-US" sz="1200" b="0" i="0" dirty="0" smtClean="0">
                <a:effectLst/>
                <a:latin typeface="+mn-lt"/>
                <a:ea typeface="+mn-ea"/>
                <a:cs typeface="+mn-cs"/>
                <a:sym typeface="等线"/>
              </a:rPr>
              <a:t>在不同平台下运行结果都一样。</a:t>
            </a:r>
          </a:p>
          <a:p>
            <a:pPr lvl="3" eaLnBrk="1" hangingPunct="1"/>
            <a:r>
              <a:rPr lang="zh-CN" altLang="en-US" dirty="0" smtClean="0"/>
              <a:t/>
            </a:r>
            <a:br>
              <a:rPr lang="zh-CN" altLang="en-US" dirty="0" smtClean="0"/>
            </a:br>
            <a:r>
              <a:rPr lang="zh-CN" altLang="en-US" dirty="0" smtClean="0"/>
              <a:t/>
            </a:r>
            <a:br>
              <a:rPr lang="zh-CN" altLang="en-US" dirty="0" smtClean="0"/>
            </a:br>
            <a:r>
              <a:rPr lang="en-US" altLang="zh-CN" sz="1200" b="0" i="0" dirty="0" smtClean="0">
                <a:effectLst/>
                <a:latin typeface="+mn-lt"/>
                <a:ea typeface="+mn-ea"/>
                <a:cs typeface="+mn-cs"/>
                <a:sym typeface="等线"/>
              </a:rPr>
              <a:t>1) UE4</a:t>
            </a:r>
            <a:r>
              <a:rPr lang="zh-CN" altLang="en-US" sz="1200" b="0" i="0" dirty="0" smtClean="0">
                <a:effectLst/>
                <a:latin typeface="+mn-lt"/>
                <a:ea typeface="+mn-ea"/>
                <a:cs typeface="+mn-cs"/>
                <a:sym typeface="等线"/>
              </a:rPr>
              <a:t>是开源的。开源就是代码是完全开放的，为什么开源如此重要？一方面是因为只有我们看到源代码的实现细节，当出错了我们才能快速准确地判断出错的成因，节省被错误折腾的时间。（你想想像</a:t>
            </a:r>
            <a:r>
              <a:rPr lang="en-US" altLang="zh-CN" sz="1200" b="0" i="0" dirty="0" smtClean="0">
                <a:effectLst/>
                <a:latin typeface="+mn-lt"/>
                <a:ea typeface="+mn-ea"/>
                <a:cs typeface="+mn-cs"/>
                <a:sym typeface="等线"/>
              </a:rPr>
              <a:t>Unity3D</a:t>
            </a:r>
            <a:r>
              <a:rPr lang="zh-CN" altLang="en-US" sz="1200" b="0" i="0" dirty="0" smtClean="0">
                <a:effectLst/>
                <a:latin typeface="+mn-lt"/>
                <a:ea typeface="+mn-ea"/>
                <a:cs typeface="+mn-cs"/>
                <a:sym typeface="等线"/>
              </a:rPr>
              <a:t>这种闭源引擎，要是出错了，你是完全看不到为什么会发生错误的。除了不断盲目</a:t>
            </a:r>
            <a:r>
              <a:rPr lang="en-US" altLang="zh-CN" sz="1200" b="0" i="0" dirty="0" smtClean="0">
                <a:effectLst/>
                <a:latin typeface="+mn-lt"/>
                <a:ea typeface="+mn-ea"/>
                <a:cs typeface="+mn-cs"/>
                <a:sym typeface="等线"/>
              </a:rPr>
              <a:t>Debug</a:t>
            </a:r>
            <a:r>
              <a:rPr lang="zh-CN" altLang="en-US" sz="1200" b="0" i="0" dirty="0" smtClean="0">
                <a:effectLst/>
                <a:latin typeface="+mn-lt"/>
                <a:ea typeface="+mn-ea"/>
                <a:cs typeface="+mn-cs"/>
                <a:sym typeface="等线"/>
              </a:rPr>
              <a:t>，查文档和谷歌之外自己对于错误束手无策。）另一方面，开源可以使得我们深入学习引擎的原理，只知其然不知其所以然必然不能走得太远，而且会走得更痛苦。</a:t>
            </a:r>
            <a:r>
              <a:rPr lang="zh-CN" altLang="en-US" dirty="0" smtClean="0"/>
              <a:t/>
            </a:r>
            <a:br>
              <a:rPr lang="zh-CN" altLang="en-US" dirty="0" smtClean="0"/>
            </a:br>
            <a:r>
              <a:rPr lang="zh-CN" altLang="en-US" dirty="0" smtClean="0"/>
              <a:t/>
            </a:r>
            <a:br>
              <a:rPr lang="zh-CN" altLang="en-US" dirty="0" smtClean="0"/>
            </a:br>
            <a:r>
              <a:rPr lang="en-US" altLang="zh-CN" sz="1200" b="0" i="0" dirty="0" smtClean="0">
                <a:effectLst/>
                <a:latin typeface="+mn-lt"/>
                <a:ea typeface="+mn-ea"/>
                <a:cs typeface="+mn-cs"/>
                <a:sym typeface="等线"/>
              </a:rPr>
              <a:t>2) UE4</a:t>
            </a:r>
            <a:r>
              <a:rPr lang="zh-CN" altLang="en-US" sz="1200" b="0" i="0" dirty="0" smtClean="0">
                <a:effectLst/>
                <a:latin typeface="+mn-lt"/>
                <a:ea typeface="+mn-ea"/>
                <a:cs typeface="+mn-cs"/>
                <a:sym typeface="等线"/>
              </a:rPr>
              <a:t>的画质是世界上数一数二的。游戏的画质往往由游戏引擎来决定的，一个好的游戏引擎它可以模拟出极度逼真或者极具美感的画面。读者可以自己去看看</a:t>
            </a:r>
            <a:r>
              <a:rPr lang="en-US" altLang="zh-CN" sz="1200" b="0" i="0" dirty="0" smtClean="0">
                <a:effectLst/>
                <a:latin typeface="+mn-lt"/>
                <a:ea typeface="+mn-ea"/>
                <a:cs typeface="+mn-cs"/>
                <a:sym typeface="等线"/>
              </a:rPr>
              <a:t>Unity3D</a:t>
            </a:r>
            <a:r>
              <a:rPr lang="zh-CN" altLang="en-US" sz="1200" b="0" i="0" dirty="0" smtClean="0">
                <a:effectLst/>
                <a:latin typeface="+mn-lt"/>
                <a:ea typeface="+mn-ea"/>
                <a:cs typeface="+mn-cs"/>
                <a:sym typeface="等线"/>
              </a:rPr>
              <a:t>制作的游戏和</a:t>
            </a:r>
            <a:r>
              <a:rPr lang="en-US" altLang="zh-CN" sz="1200" b="0" i="0" dirty="0" smtClean="0">
                <a:effectLst/>
                <a:latin typeface="+mn-lt"/>
                <a:ea typeface="+mn-ea"/>
                <a:cs typeface="+mn-cs"/>
                <a:sym typeface="等线"/>
              </a:rPr>
              <a:t>UE4</a:t>
            </a:r>
            <a:r>
              <a:rPr lang="zh-CN" altLang="en-US" sz="1200" b="0" i="0" dirty="0" smtClean="0">
                <a:effectLst/>
                <a:latin typeface="+mn-lt"/>
                <a:ea typeface="+mn-ea"/>
                <a:cs typeface="+mn-cs"/>
                <a:sym typeface="等线"/>
              </a:rPr>
              <a:t>制作的游戏，其精美程度是相差甚远的。（这里并不是完全指责</a:t>
            </a:r>
            <a:r>
              <a:rPr lang="en-US" altLang="zh-CN" sz="1200" b="0" i="0" dirty="0" smtClean="0">
                <a:effectLst/>
                <a:latin typeface="+mn-lt"/>
                <a:ea typeface="+mn-ea"/>
                <a:cs typeface="+mn-cs"/>
                <a:sym typeface="等线"/>
              </a:rPr>
              <a:t>Unity3D</a:t>
            </a:r>
            <a:r>
              <a:rPr lang="zh-CN" altLang="en-US" sz="1200" b="0" i="0" dirty="0" smtClean="0">
                <a:effectLst/>
                <a:latin typeface="+mn-lt"/>
                <a:ea typeface="+mn-ea"/>
                <a:cs typeface="+mn-cs"/>
                <a:sym typeface="等线"/>
              </a:rPr>
              <a:t>，毕竟它们面对的是不同的层次。）作为一名追求极致的游戏程序员，当然要想看看最好的效果是怎么实现的。</a:t>
            </a:r>
            <a:endParaRPr lang="en-US" altLang="zh-CN" sz="1200" b="0" i="0" dirty="0" smtClean="0">
              <a:effectLst/>
              <a:latin typeface="+mn-lt"/>
              <a:ea typeface="+mn-ea"/>
              <a:cs typeface="+mn-cs"/>
              <a:sym typeface="等线"/>
            </a:endParaRPr>
          </a:p>
          <a:p>
            <a:r>
              <a:rPr lang="zh-CN" altLang="en-US" sz="1200" b="1" i="0" dirty="0" smtClean="0">
                <a:effectLst/>
                <a:latin typeface="+mn-lt"/>
                <a:ea typeface="+mn-ea"/>
                <a:cs typeface="+mn-cs"/>
                <a:sym typeface="等线"/>
              </a:rPr>
              <a:t>虚幻</a:t>
            </a:r>
            <a:r>
              <a:rPr lang="en-US" altLang="zh-CN" sz="1200" b="1" i="0" dirty="0" smtClean="0">
                <a:effectLst/>
                <a:latin typeface="+mn-lt"/>
                <a:ea typeface="+mn-ea"/>
                <a:cs typeface="+mn-cs"/>
                <a:sym typeface="等线"/>
              </a:rPr>
              <a:t>4</a:t>
            </a:r>
            <a:r>
              <a:rPr lang="zh-CN" altLang="en-US" sz="1200" b="1" i="0" dirty="0" smtClean="0">
                <a:effectLst/>
                <a:latin typeface="+mn-lt"/>
                <a:ea typeface="+mn-ea"/>
                <a:cs typeface="+mn-cs"/>
                <a:sym typeface="等线"/>
              </a:rPr>
              <a:t>游戏引擎有何强大之处？</a:t>
            </a:r>
          </a:p>
          <a:p>
            <a:r>
              <a:rPr lang="zh-CN" altLang="en-US" sz="1200" b="0" i="0" dirty="0" smtClean="0">
                <a:effectLst/>
                <a:latin typeface="+mn-lt"/>
                <a:ea typeface="+mn-ea"/>
                <a:cs typeface="+mn-cs"/>
                <a:sym typeface="等线"/>
              </a:rPr>
              <a:t>第一代虚幻游戏引擎（英文名是</a:t>
            </a:r>
            <a:r>
              <a:rPr lang="en-US" altLang="zh-CN" sz="1200" b="0" i="0" dirty="0" smtClean="0">
                <a:effectLst/>
                <a:latin typeface="+mn-lt"/>
                <a:ea typeface="+mn-ea"/>
                <a:cs typeface="+mn-cs"/>
                <a:sym typeface="等线"/>
              </a:rPr>
              <a:t>Unreal Engine</a:t>
            </a:r>
            <a:r>
              <a:rPr lang="zh-CN" altLang="en-US" sz="1200" b="0" i="0" dirty="0" smtClean="0">
                <a:effectLst/>
                <a:latin typeface="+mn-lt"/>
                <a:ea typeface="+mn-ea"/>
                <a:cs typeface="+mn-cs"/>
                <a:sym typeface="等线"/>
              </a:rPr>
              <a:t>，简写</a:t>
            </a:r>
            <a:r>
              <a:rPr lang="en-US" altLang="zh-CN" sz="1200" b="0" i="0" dirty="0" smtClean="0">
                <a:effectLst/>
                <a:latin typeface="+mn-lt"/>
                <a:ea typeface="+mn-ea"/>
                <a:cs typeface="+mn-cs"/>
                <a:sym typeface="等线"/>
              </a:rPr>
              <a:t>UE</a:t>
            </a:r>
            <a:r>
              <a:rPr lang="zh-CN" altLang="en-US" sz="1200" b="0" i="0" dirty="0" smtClean="0">
                <a:effectLst/>
                <a:latin typeface="+mn-lt"/>
                <a:ea typeface="+mn-ea"/>
                <a:cs typeface="+mn-cs"/>
                <a:sym typeface="等线"/>
              </a:rPr>
              <a:t>）在</a:t>
            </a:r>
            <a:r>
              <a:rPr lang="en-US" altLang="zh-CN" sz="1200" b="0" i="0" dirty="0" smtClean="0">
                <a:effectLst/>
                <a:latin typeface="+mn-lt"/>
                <a:ea typeface="+mn-ea"/>
                <a:cs typeface="+mn-cs"/>
                <a:sym typeface="等线"/>
              </a:rPr>
              <a:t>1998</a:t>
            </a:r>
            <a:r>
              <a:rPr lang="zh-CN" altLang="en-US" sz="1200" b="0" i="0" dirty="0" smtClean="0">
                <a:effectLst/>
                <a:latin typeface="+mn-lt"/>
                <a:ea typeface="+mn-ea"/>
                <a:cs typeface="+mn-cs"/>
                <a:sym typeface="等线"/>
              </a:rPr>
              <a:t>年由</a:t>
            </a:r>
            <a:r>
              <a:rPr lang="en-US" altLang="zh-CN" sz="1200" b="0" i="0" dirty="0" smtClean="0">
                <a:effectLst/>
                <a:latin typeface="+mn-lt"/>
                <a:ea typeface="+mn-ea"/>
                <a:cs typeface="+mn-cs"/>
                <a:sym typeface="等线"/>
              </a:rPr>
              <a:t>Epic Games</a:t>
            </a:r>
            <a:r>
              <a:rPr lang="zh-CN" altLang="en-US" sz="1200" b="0" i="0" dirty="0" smtClean="0">
                <a:effectLst/>
                <a:latin typeface="+mn-lt"/>
                <a:ea typeface="+mn-ea"/>
                <a:cs typeface="+mn-cs"/>
                <a:sym typeface="等线"/>
              </a:rPr>
              <a:t>公司发行。当时</a:t>
            </a:r>
            <a:r>
              <a:rPr lang="en-US" altLang="zh-CN" sz="1200" b="0" i="0" dirty="0" smtClean="0">
                <a:effectLst/>
                <a:latin typeface="+mn-lt"/>
                <a:ea typeface="+mn-ea"/>
                <a:cs typeface="+mn-cs"/>
                <a:sym typeface="等线"/>
              </a:rPr>
              <a:t>Epic Games</a:t>
            </a:r>
            <a:r>
              <a:rPr lang="zh-CN" altLang="en-US" sz="1200" b="0" i="0" dirty="0" smtClean="0">
                <a:effectLst/>
                <a:latin typeface="+mn-lt"/>
                <a:ea typeface="+mn-ea"/>
                <a:cs typeface="+mn-cs"/>
                <a:sym typeface="等线"/>
              </a:rPr>
              <a:t>公司为了适应游戏编程的特殊性需要而专门为虚幻系列游戏引擎创建了一种名为</a:t>
            </a:r>
            <a:r>
              <a:rPr lang="en-US" altLang="zh-CN" sz="1200" b="0" i="0" dirty="0" err="1" smtClean="0">
                <a:effectLst/>
                <a:latin typeface="+mn-lt"/>
                <a:ea typeface="+mn-ea"/>
                <a:cs typeface="+mn-cs"/>
                <a:sym typeface="等线"/>
              </a:rPr>
              <a:t>UnrealScript</a:t>
            </a:r>
            <a:r>
              <a:rPr lang="zh-CN" altLang="en-US" sz="1200" b="0" i="0" dirty="0" smtClean="0">
                <a:effectLst/>
                <a:latin typeface="+mn-lt"/>
                <a:ea typeface="+mn-ea"/>
                <a:cs typeface="+mn-cs"/>
                <a:sym typeface="等线"/>
              </a:rPr>
              <a:t>的编程语言，该语言让这个游戏引擎变得非常容易方便，因而这个游戏引擎开始名声大振。</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接着，</a:t>
            </a:r>
            <a:r>
              <a:rPr lang="en-US" altLang="zh-CN" sz="1200" b="0" i="0" dirty="0" smtClean="0">
                <a:effectLst/>
                <a:latin typeface="+mn-lt"/>
                <a:ea typeface="+mn-ea"/>
                <a:cs typeface="+mn-cs"/>
                <a:sym typeface="等线"/>
              </a:rPr>
              <a:t>2002</a:t>
            </a:r>
            <a:r>
              <a:rPr lang="zh-CN" altLang="en-US" sz="1200" b="0" i="0" dirty="0" smtClean="0">
                <a:effectLst/>
                <a:latin typeface="+mn-lt"/>
                <a:ea typeface="+mn-ea"/>
                <a:cs typeface="+mn-cs"/>
                <a:sym typeface="等线"/>
              </a:rPr>
              <a:t>年，</a:t>
            </a:r>
            <a:r>
              <a:rPr lang="en-US" altLang="zh-CN" sz="1200" b="0" i="0" dirty="0" smtClean="0">
                <a:effectLst/>
                <a:latin typeface="+mn-lt"/>
                <a:ea typeface="+mn-ea"/>
                <a:cs typeface="+mn-cs"/>
                <a:sym typeface="等线"/>
              </a:rPr>
              <a:t>Epic</a:t>
            </a:r>
            <a:r>
              <a:rPr lang="zh-CN" altLang="en-US" sz="1200" b="0" i="0" dirty="0" smtClean="0">
                <a:effectLst/>
                <a:latin typeface="+mn-lt"/>
                <a:ea typeface="+mn-ea"/>
                <a:cs typeface="+mn-cs"/>
                <a:sym typeface="等线"/>
              </a:rPr>
              <a:t>发布了下一代游戏引擎</a:t>
            </a:r>
            <a:r>
              <a:rPr lang="en-US" altLang="zh-CN" sz="1200" b="0" i="0" dirty="0" smtClean="0">
                <a:effectLst/>
                <a:latin typeface="+mn-lt"/>
                <a:ea typeface="+mn-ea"/>
                <a:cs typeface="+mn-cs"/>
                <a:sym typeface="等线"/>
              </a:rPr>
              <a:t>UE2</a:t>
            </a:r>
            <a:r>
              <a:rPr lang="zh-CN" altLang="en-US" sz="1200" b="0" i="0" dirty="0" smtClean="0">
                <a:effectLst/>
                <a:latin typeface="+mn-lt"/>
                <a:ea typeface="+mn-ea"/>
                <a:cs typeface="+mn-cs"/>
                <a:sym typeface="等线"/>
              </a:rPr>
              <a:t>。这时候，在虚幻引擎提供的关卡编辑工具</a:t>
            </a:r>
            <a:r>
              <a:rPr lang="en-US" altLang="zh-CN" sz="1200" b="0" i="0" dirty="0" err="1" smtClean="0">
                <a:effectLst/>
                <a:latin typeface="+mn-lt"/>
                <a:ea typeface="+mn-ea"/>
                <a:cs typeface="+mn-cs"/>
                <a:sym typeface="等线"/>
              </a:rPr>
              <a:t>UnrealEd</a:t>
            </a:r>
            <a:r>
              <a:rPr lang="zh-CN" altLang="en-US" sz="1200" b="0" i="0" dirty="0" smtClean="0">
                <a:effectLst/>
                <a:latin typeface="+mn-lt"/>
                <a:ea typeface="+mn-ea"/>
                <a:cs typeface="+mn-cs"/>
                <a:sym typeface="等线"/>
              </a:rPr>
              <a:t>中，能够对物体的属性进行实时修改。它也支持了当时的次世代游戏机，像</a:t>
            </a:r>
            <a:r>
              <a:rPr lang="en-US" altLang="zh-CN" sz="1200" b="0" i="0" dirty="0" smtClean="0">
                <a:effectLst/>
                <a:latin typeface="+mn-lt"/>
                <a:ea typeface="+mn-ea"/>
                <a:cs typeface="+mn-cs"/>
                <a:sym typeface="等线"/>
              </a:rPr>
              <a:t>PlayStation2</a:t>
            </a:r>
            <a:r>
              <a:rPr lang="zh-CN" altLang="en-US" sz="1200" b="0" i="0" dirty="0" smtClean="0">
                <a:effectLst/>
                <a:latin typeface="+mn-lt"/>
                <a:ea typeface="+mn-ea"/>
                <a:cs typeface="+mn-cs"/>
                <a:sym typeface="等线"/>
              </a:rPr>
              <a:t>，</a:t>
            </a:r>
            <a:r>
              <a:rPr lang="en-US" altLang="zh-CN" sz="1200" b="0" i="0" dirty="0" err="1" smtClean="0">
                <a:effectLst/>
                <a:latin typeface="+mn-lt"/>
                <a:ea typeface="+mn-ea"/>
                <a:cs typeface="+mn-cs"/>
                <a:sym typeface="等线"/>
              </a:rPr>
              <a:t>XBox</a:t>
            </a:r>
            <a:r>
              <a:rPr lang="zh-CN" altLang="en-US" sz="1200" b="0" i="0" dirty="0" smtClean="0">
                <a:effectLst/>
                <a:latin typeface="+mn-lt"/>
                <a:ea typeface="+mn-ea"/>
                <a:cs typeface="+mn-cs"/>
                <a:sym typeface="等线"/>
              </a:rPr>
              <a:t>等。</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到了</a:t>
            </a:r>
            <a:r>
              <a:rPr lang="en-US" altLang="zh-CN" sz="1200" b="0" i="0" dirty="0" smtClean="0">
                <a:effectLst/>
                <a:latin typeface="+mn-lt"/>
                <a:ea typeface="+mn-ea"/>
                <a:cs typeface="+mn-cs"/>
                <a:sym typeface="等线"/>
              </a:rPr>
              <a:t>2006</a:t>
            </a:r>
            <a:r>
              <a:rPr lang="zh-CN" altLang="en-US" sz="1200" b="0" i="0" dirty="0" smtClean="0">
                <a:effectLst/>
                <a:latin typeface="+mn-lt"/>
                <a:ea typeface="+mn-ea"/>
                <a:cs typeface="+mn-cs"/>
                <a:sym typeface="等线"/>
              </a:rPr>
              <a:t>年，</a:t>
            </a:r>
            <a:r>
              <a:rPr lang="en-US" altLang="zh-CN" sz="1200" b="0" i="0" dirty="0" smtClean="0">
                <a:effectLst/>
                <a:latin typeface="+mn-lt"/>
                <a:ea typeface="+mn-ea"/>
                <a:cs typeface="+mn-cs"/>
                <a:sym typeface="等线"/>
              </a:rPr>
              <a:t>Epic</a:t>
            </a:r>
            <a:r>
              <a:rPr lang="zh-CN" altLang="en-US" sz="1200" b="0" i="0" dirty="0" smtClean="0">
                <a:effectLst/>
                <a:latin typeface="+mn-lt"/>
                <a:ea typeface="+mn-ea"/>
                <a:cs typeface="+mn-cs"/>
                <a:sym typeface="等线"/>
              </a:rPr>
              <a:t>发布了下一代游戏引擎</a:t>
            </a:r>
            <a:r>
              <a:rPr lang="en-US" altLang="zh-CN" sz="1200" b="0" i="0" dirty="0" smtClean="0">
                <a:effectLst/>
                <a:latin typeface="+mn-lt"/>
                <a:ea typeface="+mn-ea"/>
                <a:cs typeface="+mn-cs"/>
                <a:sym typeface="等线"/>
              </a:rPr>
              <a:t>UE3</a:t>
            </a:r>
            <a:r>
              <a:rPr lang="zh-CN" altLang="en-US" sz="1200" b="0" i="0" dirty="0" smtClean="0">
                <a:effectLst/>
                <a:latin typeface="+mn-lt"/>
                <a:ea typeface="+mn-ea"/>
                <a:cs typeface="+mn-cs"/>
                <a:sym typeface="等线"/>
              </a:rPr>
              <a:t>，这可能是最受欢迎和广泛使用的游戏引擎。这时候的</a:t>
            </a:r>
            <a:r>
              <a:rPr lang="en-US" altLang="zh-CN" sz="1200" b="0" i="0" dirty="0" smtClean="0">
                <a:effectLst/>
                <a:latin typeface="+mn-lt"/>
                <a:ea typeface="+mn-ea"/>
                <a:cs typeface="+mn-cs"/>
                <a:sym typeface="等线"/>
              </a:rPr>
              <a:t>UE3</a:t>
            </a:r>
            <a:r>
              <a:rPr lang="zh-CN" altLang="en-US" sz="1200" b="0" i="0" dirty="0" smtClean="0">
                <a:effectLst/>
                <a:latin typeface="+mn-lt"/>
                <a:ea typeface="+mn-ea"/>
                <a:cs typeface="+mn-cs"/>
                <a:sym typeface="等线"/>
              </a:rPr>
              <a:t>又发布了一个极其重要的特性，那就是</a:t>
            </a:r>
            <a:r>
              <a:rPr lang="en-US" altLang="zh-CN" sz="1200" b="0" i="0" dirty="0" smtClean="0">
                <a:effectLst/>
                <a:latin typeface="+mn-lt"/>
                <a:ea typeface="+mn-ea"/>
                <a:cs typeface="+mn-cs"/>
                <a:sym typeface="等线"/>
              </a:rPr>
              <a:t>Kismet</a:t>
            </a:r>
            <a:r>
              <a:rPr lang="zh-CN" altLang="en-US" sz="1200" b="0" i="0" dirty="0" smtClean="0">
                <a:effectLst/>
                <a:latin typeface="+mn-lt"/>
                <a:ea typeface="+mn-ea"/>
                <a:cs typeface="+mn-cs"/>
                <a:sym typeface="等线"/>
              </a:rPr>
              <a:t>可视化脚本工具，</a:t>
            </a:r>
            <a:r>
              <a:rPr lang="en-US" altLang="zh-CN" sz="1200" b="0" i="0" dirty="0" smtClean="0">
                <a:effectLst/>
                <a:latin typeface="+mn-lt"/>
                <a:ea typeface="+mn-ea"/>
                <a:cs typeface="+mn-cs"/>
                <a:sym typeface="等线"/>
              </a:rPr>
              <a:t>Kismet</a:t>
            </a:r>
            <a:r>
              <a:rPr lang="zh-CN" altLang="en-US" sz="1200" b="0" i="0" dirty="0" smtClean="0">
                <a:effectLst/>
                <a:latin typeface="+mn-lt"/>
                <a:ea typeface="+mn-ea"/>
                <a:cs typeface="+mn-cs"/>
                <a:sym typeface="等线"/>
              </a:rPr>
              <a:t>工作的方式就是以用各种各样的节点来连接成一个逻辑流程图。其最牛逼的地方在于，使用</a:t>
            </a:r>
            <a:r>
              <a:rPr lang="en-US" altLang="zh-CN" sz="1200" b="0" i="0" dirty="0" smtClean="0">
                <a:effectLst/>
                <a:latin typeface="+mn-lt"/>
                <a:ea typeface="+mn-ea"/>
                <a:cs typeface="+mn-cs"/>
                <a:sym typeface="等线"/>
              </a:rPr>
              <a:t>Kismet</a:t>
            </a:r>
            <a:r>
              <a:rPr lang="zh-CN" altLang="en-US" sz="1200" b="0" i="0" dirty="0" smtClean="0">
                <a:effectLst/>
                <a:latin typeface="+mn-lt"/>
                <a:ea typeface="+mn-ea"/>
                <a:cs typeface="+mn-cs"/>
                <a:sym typeface="等线"/>
              </a:rPr>
              <a:t>你甚至不需要掌握任何编程知识。你可以借助</a:t>
            </a:r>
            <a:r>
              <a:rPr lang="en-US" altLang="zh-CN" sz="1200" b="0" i="0" dirty="0" smtClean="0">
                <a:effectLst/>
                <a:latin typeface="+mn-lt"/>
                <a:ea typeface="+mn-ea"/>
                <a:cs typeface="+mn-cs"/>
                <a:sym typeface="等线"/>
              </a:rPr>
              <a:t>Kismet</a:t>
            </a:r>
            <a:r>
              <a:rPr lang="zh-CN" altLang="en-US" sz="1200" b="0" i="0" dirty="0" smtClean="0">
                <a:effectLst/>
                <a:latin typeface="+mn-lt"/>
                <a:ea typeface="+mn-ea"/>
                <a:cs typeface="+mn-cs"/>
                <a:sym typeface="等线"/>
              </a:rPr>
              <a:t>使得不需要写一行代码来开发一个完整的游戏。 </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到了</a:t>
            </a:r>
            <a:r>
              <a:rPr lang="en-US" altLang="zh-CN" sz="1200" b="0" i="0" dirty="0" smtClean="0">
                <a:effectLst/>
                <a:latin typeface="+mn-lt"/>
                <a:ea typeface="+mn-ea"/>
                <a:cs typeface="+mn-cs"/>
                <a:sym typeface="等线"/>
              </a:rPr>
              <a:t>2014</a:t>
            </a:r>
            <a:r>
              <a:rPr lang="zh-CN" altLang="en-US" sz="1200" b="0" i="0" dirty="0" smtClean="0">
                <a:effectLst/>
                <a:latin typeface="+mn-lt"/>
                <a:ea typeface="+mn-ea"/>
                <a:cs typeface="+mn-cs"/>
                <a:sym typeface="等线"/>
              </a:rPr>
              <a:t>年</a:t>
            </a:r>
            <a:r>
              <a:rPr lang="en-US" altLang="zh-CN" sz="1200" b="0" i="0" dirty="0" smtClean="0">
                <a:effectLst/>
                <a:latin typeface="+mn-lt"/>
                <a:ea typeface="+mn-ea"/>
                <a:cs typeface="+mn-cs"/>
                <a:sym typeface="等线"/>
              </a:rPr>
              <a:t>5</a:t>
            </a:r>
            <a:r>
              <a:rPr lang="zh-CN" altLang="en-US" sz="1200" b="0" i="0" dirty="0" smtClean="0">
                <a:effectLst/>
                <a:latin typeface="+mn-lt"/>
                <a:ea typeface="+mn-ea"/>
                <a:cs typeface="+mn-cs"/>
                <a:sym typeface="等线"/>
              </a:rPr>
              <a:t>月</a:t>
            </a:r>
            <a:r>
              <a:rPr lang="en-US" altLang="zh-CN" sz="1200" b="0" i="0" dirty="0" smtClean="0">
                <a:effectLst/>
                <a:latin typeface="+mn-lt"/>
                <a:ea typeface="+mn-ea"/>
                <a:cs typeface="+mn-cs"/>
                <a:sym typeface="等线"/>
              </a:rPr>
              <a:t>19</a:t>
            </a:r>
            <a:r>
              <a:rPr lang="zh-CN" altLang="en-US" sz="1200" b="0" i="0" dirty="0" smtClean="0">
                <a:effectLst/>
                <a:latin typeface="+mn-lt"/>
                <a:ea typeface="+mn-ea"/>
                <a:cs typeface="+mn-cs"/>
                <a:sym typeface="等线"/>
              </a:rPr>
              <a:t>日，</a:t>
            </a:r>
            <a:r>
              <a:rPr lang="en-US" altLang="zh-CN" sz="1200" b="0" i="0" dirty="0" smtClean="0">
                <a:effectLst/>
                <a:latin typeface="+mn-lt"/>
                <a:ea typeface="+mn-ea"/>
                <a:cs typeface="+mn-cs"/>
                <a:sym typeface="等线"/>
              </a:rPr>
              <a:t>Epic</a:t>
            </a:r>
            <a:r>
              <a:rPr lang="zh-CN" altLang="en-US" sz="1200" b="0" i="0" dirty="0" smtClean="0">
                <a:effectLst/>
                <a:latin typeface="+mn-lt"/>
                <a:ea typeface="+mn-ea"/>
                <a:cs typeface="+mn-cs"/>
                <a:sym typeface="等线"/>
              </a:rPr>
              <a:t>发布了</a:t>
            </a:r>
            <a:r>
              <a:rPr lang="en-US" altLang="zh-CN" sz="1200" b="0" i="0" dirty="0" smtClean="0">
                <a:effectLst/>
                <a:latin typeface="+mn-lt"/>
                <a:ea typeface="+mn-ea"/>
                <a:cs typeface="+mn-cs"/>
                <a:sym typeface="等线"/>
              </a:rPr>
              <a:t>Unreal4</a:t>
            </a:r>
            <a:r>
              <a:rPr lang="zh-CN" altLang="en-US" sz="1200" b="0" i="0" dirty="0" smtClean="0">
                <a:effectLst/>
                <a:latin typeface="+mn-lt"/>
                <a:ea typeface="+mn-ea"/>
                <a:cs typeface="+mn-cs"/>
                <a:sym typeface="等线"/>
              </a:rPr>
              <a:t>，目前最新也是</a:t>
            </a:r>
            <a:r>
              <a:rPr lang="en-US" altLang="zh-CN" sz="1200" b="0" i="0" dirty="0" smtClean="0">
                <a:effectLst/>
                <a:latin typeface="+mn-lt"/>
                <a:ea typeface="+mn-ea"/>
                <a:cs typeface="+mn-cs"/>
                <a:sym typeface="等线"/>
              </a:rPr>
              <a:t>Unreal4</a:t>
            </a:r>
            <a:r>
              <a:rPr lang="zh-CN" altLang="en-US" sz="1200" b="0" i="0" dirty="0" smtClean="0">
                <a:effectLst/>
                <a:latin typeface="+mn-lt"/>
                <a:ea typeface="+mn-ea"/>
                <a:cs typeface="+mn-cs"/>
                <a:sym typeface="等线"/>
              </a:rPr>
              <a:t>。这次版本换代也是有了巨大的改变，它已经完全移除了</a:t>
            </a:r>
            <a:r>
              <a:rPr lang="en-US" altLang="zh-CN" sz="1200" b="0" i="0" dirty="0" err="1" smtClean="0">
                <a:effectLst/>
                <a:latin typeface="+mn-lt"/>
                <a:ea typeface="+mn-ea"/>
                <a:cs typeface="+mn-cs"/>
                <a:sym typeface="等线"/>
              </a:rPr>
              <a:t>UnrealScript</a:t>
            </a:r>
            <a:r>
              <a:rPr lang="zh-CN" altLang="en-US" sz="1200" b="0" i="0" dirty="0" smtClean="0">
                <a:effectLst/>
                <a:latin typeface="+mn-lt"/>
                <a:ea typeface="+mn-ea"/>
                <a:cs typeface="+mn-cs"/>
                <a:sym typeface="等线"/>
              </a:rPr>
              <a:t>语言，并且用</a:t>
            </a:r>
            <a:r>
              <a:rPr lang="en-US" altLang="zh-CN" sz="1200" b="0" i="0" dirty="0" smtClean="0">
                <a:effectLst/>
                <a:latin typeface="+mn-lt"/>
                <a:ea typeface="+mn-ea"/>
                <a:cs typeface="+mn-cs"/>
                <a:sym typeface="等线"/>
              </a:rPr>
              <a:t>C++</a:t>
            </a:r>
            <a:r>
              <a:rPr lang="zh-CN" altLang="en-US" sz="1200" b="0" i="0" dirty="0" smtClean="0">
                <a:effectLst/>
                <a:latin typeface="+mn-lt"/>
                <a:ea typeface="+mn-ea"/>
                <a:cs typeface="+mn-cs"/>
                <a:sym typeface="等线"/>
              </a:rPr>
              <a:t>语言来代替它。在之前的版本，如果你想修改这个引擎来开发你自己的游戏，你必须用</a:t>
            </a:r>
            <a:r>
              <a:rPr lang="en-US" altLang="zh-CN" sz="1200" b="0" i="0" dirty="0" err="1" smtClean="0">
                <a:effectLst/>
                <a:latin typeface="+mn-lt"/>
                <a:ea typeface="+mn-ea"/>
                <a:cs typeface="+mn-cs"/>
                <a:sym typeface="等线"/>
              </a:rPr>
              <a:t>UnrealScript</a:t>
            </a:r>
            <a:r>
              <a:rPr lang="zh-CN" altLang="en-US" sz="1200" b="0" i="0" dirty="0" smtClean="0">
                <a:effectLst/>
                <a:latin typeface="+mn-lt"/>
                <a:ea typeface="+mn-ea"/>
                <a:cs typeface="+mn-cs"/>
                <a:sym typeface="等线"/>
              </a:rPr>
              <a:t>，也就意味着你要学习一门新的语言。不过现在，如果你要修改这个引擎，你可以用</a:t>
            </a:r>
            <a:r>
              <a:rPr lang="en-US" altLang="zh-CN" sz="1200" b="0" i="0" dirty="0" smtClean="0">
                <a:effectLst/>
                <a:latin typeface="+mn-lt"/>
                <a:ea typeface="+mn-ea"/>
                <a:cs typeface="+mn-cs"/>
                <a:sym typeface="等线"/>
              </a:rPr>
              <a:t>C++</a:t>
            </a:r>
            <a:r>
              <a:rPr lang="zh-CN" altLang="en-US" sz="1200" b="0" i="0" dirty="0" smtClean="0">
                <a:effectLst/>
                <a:latin typeface="+mn-lt"/>
                <a:ea typeface="+mn-ea"/>
                <a:cs typeface="+mn-cs"/>
                <a:sym typeface="等线"/>
              </a:rPr>
              <a:t>来完成。这对于绝大部分习惯于</a:t>
            </a:r>
            <a:r>
              <a:rPr lang="en-US" altLang="zh-CN" sz="1200" b="0" i="0" dirty="0" smtClean="0">
                <a:effectLst/>
                <a:latin typeface="+mn-lt"/>
                <a:ea typeface="+mn-ea"/>
                <a:cs typeface="+mn-cs"/>
                <a:sym typeface="等线"/>
              </a:rPr>
              <a:t>C++</a:t>
            </a:r>
            <a:r>
              <a:rPr lang="zh-CN" altLang="en-US" sz="1200" b="0" i="0" dirty="0" smtClean="0">
                <a:effectLst/>
                <a:latin typeface="+mn-lt"/>
                <a:ea typeface="+mn-ea"/>
                <a:cs typeface="+mn-cs"/>
                <a:sym typeface="等线"/>
              </a:rPr>
              <a:t>的游戏引擎工程师来说，使用自己热爱的</a:t>
            </a:r>
            <a:r>
              <a:rPr lang="en-US" altLang="zh-CN" sz="1200" b="0" i="0" dirty="0" smtClean="0">
                <a:effectLst/>
                <a:latin typeface="+mn-lt"/>
                <a:ea typeface="+mn-ea"/>
                <a:cs typeface="+mn-cs"/>
                <a:sym typeface="等线"/>
              </a:rPr>
              <a:t>C++</a:t>
            </a:r>
            <a:r>
              <a:rPr lang="zh-CN" altLang="en-US" sz="1200" b="0" i="0" dirty="0" smtClean="0">
                <a:effectLst/>
                <a:latin typeface="+mn-lt"/>
                <a:ea typeface="+mn-ea"/>
                <a:cs typeface="+mn-cs"/>
                <a:sym typeface="等线"/>
              </a:rPr>
              <a:t>语言来工作，绝对是一件天大的喜事啊。 </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不但如此，游戏引擎的源代码已经可以从</a:t>
            </a:r>
            <a:r>
              <a:rPr lang="en-US" altLang="zh-CN" sz="1200" b="0" i="0" dirty="0" err="1" smtClean="0">
                <a:effectLst/>
                <a:latin typeface="+mn-lt"/>
                <a:ea typeface="+mn-ea"/>
                <a:cs typeface="+mn-cs"/>
                <a:sym typeface="等线"/>
              </a:rPr>
              <a:t>Github</a:t>
            </a:r>
            <a:r>
              <a:rPr lang="zh-CN" altLang="en-US" sz="1200" b="0" i="0" dirty="0" smtClean="0">
                <a:effectLst/>
                <a:latin typeface="+mn-lt"/>
                <a:ea typeface="+mn-ea"/>
                <a:cs typeface="+mn-cs"/>
                <a:sym typeface="等线"/>
              </a:rPr>
              <a:t>开源社区下载。这意味着开发者对游戏引擎有着绝对的控制权，实质上你可以修改任何任何东西，包括物理引擎、渲染和图形用户界面。 </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它也提供了一些叫热更新的功能。什么叫热更新呢？通常，如果你想对游戏的代码进行一些修改，你必须要停止游戏才能进行修改，然后再次运行看看修改后游戏的效果。然而，使用热更新功能，你可以修改游戏而不需要停止或暂停游戏。任何在游戏代码的改变会即时更新，并且你可以看见它会在游戏中实时反映出来。 </a:t>
            </a:r>
            <a:r>
              <a:rPr lang="zh-CN" altLang="en-US" dirty="0" smtClean="0"/>
              <a:t/>
            </a:r>
            <a:br>
              <a:rPr lang="zh-CN" altLang="en-US" dirty="0" smtClean="0"/>
            </a:br>
            <a:r>
              <a:rPr lang="zh-CN" altLang="en-US" dirty="0" smtClean="0"/>
              <a:t/>
            </a:r>
            <a:br>
              <a:rPr lang="zh-CN" altLang="en-US" dirty="0" smtClean="0"/>
            </a:br>
            <a:r>
              <a:rPr lang="en-US" altLang="zh-CN" sz="1200" b="0" i="0" dirty="0" smtClean="0">
                <a:effectLst/>
                <a:latin typeface="+mn-lt"/>
                <a:ea typeface="+mn-ea"/>
                <a:cs typeface="+mn-cs"/>
                <a:sym typeface="等线"/>
              </a:rPr>
              <a:t>UE4</a:t>
            </a:r>
            <a:r>
              <a:rPr lang="zh-CN" altLang="en-US" sz="1200" b="0" i="0" dirty="0" smtClean="0">
                <a:effectLst/>
                <a:latin typeface="+mn-lt"/>
                <a:ea typeface="+mn-ea"/>
                <a:cs typeface="+mn-cs"/>
                <a:sym typeface="等线"/>
              </a:rPr>
              <a:t>是跨平台的，你可以用来制作</a:t>
            </a:r>
            <a:r>
              <a:rPr lang="en-US" altLang="zh-CN" sz="1200" b="0" i="0" dirty="0" smtClean="0">
                <a:effectLst/>
                <a:latin typeface="+mn-lt"/>
                <a:ea typeface="+mn-ea"/>
                <a:cs typeface="+mn-cs"/>
                <a:sym typeface="等线"/>
              </a:rPr>
              <a:t>Xbox One</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PlayStation4</a:t>
            </a:r>
            <a:r>
              <a:rPr lang="zh-CN" altLang="en-US" sz="1200" b="0" i="0" dirty="0" smtClean="0">
                <a:effectLst/>
                <a:latin typeface="+mn-lt"/>
                <a:ea typeface="+mn-ea"/>
                <a:cs typeface="+mn-cs"/>
                <a:sym typeface="等线"/>
              </a:rPr>
              <a:t>（包括索尼的</a:t>
            </a:r>
            <a:r>
              <a:rPr lang="en-US" altLang="zh-CN" sz="1200" b="0" i="0" dirty="0" smtClean="0">
                <a:effectLst/>
                <a:latin typeface="+mn-lt"/>
                <a:ea typeface="+mn-ea"/>
                <a:cs typeface="+mn-cs"/>
                <a:sym typeface="等线"/>
              </a:rPr>
              <a:t>Project Morpheus</a:t>
            </a:r>
            <a:r>
              <a:rPr lang="zh-CN" altLang="en-US" sz="1200" b="0" i="0" dirty="0" smtClean="0">
                <a:effectLst/>
                <a:latin typeface="+mn-lt"/>
                <a:ea typeface="+mn-ea"/>
                <a:cs typeface="+mn-cs"/>
                <a:sym typeface="等线"/>
              </a:rPr>
              <a:t>虚拟现实设备），</a:t>
            </a:r>
            <a:r>
              <a:rPr lang="en-US" altLang="zh-CN" sz="1200" b="0" i="0" dirty="0" smtClean="0">
                <a:effectLst/>
                <a:latin typeface="+mn-lt"/>
                <a:ea typeface="+mn-ea"/>
                <a:cs typeface="+mn-cs"/>
                <a:sym typeface="等线"/>
              </a:rPr>
              <a:t>Windows PC</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Linux</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Mac OSX</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HTML5</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iOS</a:t>
            </a:r>
            <a:r>
              <a:rPr lang="zh-CN" altLang="en-US" sz="1200" b="0" i="0" dirty="0" smtClean="0">
                <a:effectLst/>
                <a:latin typeface="+mn-lt"/>
                <a:ea typeface="+mn-ea"/>
                <a:cs typeface="+mn-cs"/>
                <a:sym typeface="等线"/>
              </a:rPr>
              <a:t>和安卓，就连虚拟现实设备</a:t>
            </a:r>
            <a:r>
              <a:rPr lang="en-US" altLang="zh-CN" sz="1200" b="0" i="0" dirty="0" smtClean="0">
                <a:effectLst/>
                <a:latin typeface="+mn-lt"/>
                <a:ea typeface="+mn-ea"/>
                <a:cs typeface="+mn-cs"/>
                <a:sym typeface="等线"/>
              </a:rPr>
              <a:t>Oculus Rift</a:t>
            </a:r>
            <a:r>
              <a:rPr lang="zh-CN" altLang="en-US" sz="1200" b="0" i="0" dirty="0" smtClean="0">
                <a:effectLst/>
                <a:latin typeface="+mn-lt"/>
                <a:ea typeface="+mn-ea"/>
                <a:cs typeface="+mn-cs"/>
                <a:sym typeface="等线"/>
              </a:rPr>
              <a:t>也支持。 </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另一个重大的改变是，在</a:t>
            </a:r>
            <a:r>
              <a:rPr lang="en-US" altLang="zh-CN" sz="1200" b="0" i="0" dirty="0" smtClean="0">
                <a:effectLst/>
                <a:latin typeface="+mn-lt"/>
                <a:ea typeface="+mn-ea"/>
                <a:cs typeface="+mn-cs"/>
                <a:sym typeface="等线"/>
              </a:rPr>
              <a:t>2015</a:t>
            </a:r>
            <a:r>
              <a:rPr lang="zh-CN" altLang="en-US" sz="1200" b="0" i="0" dirty="0" smtClean="0">
                <a:effectLst/>
                <a:latin typeface="+mn-lt"/>
                <a:ea typeface="+mn-ea"/>
                <a:cs typeface="+mn-cs"/>
                <a:sym typeface="等线"/>
              </a:rPr>
              <a:t>年初，虚幻</a:t>
            </a:r>
            <a:r>
              <a:rPr lang="en-US" altLang="zh-CN" sz="1200" b="0" i="0" dirty="0" smtClean="0">
                <a:effectLst/>
                <a:latin typeface="+mn-lt"/>
                <a:ea typeface="+mn-ea"/>
                <a:cs typeface="+mn-cs"/>
                <a:sym typeface="等线"/>
              </a:rPr>
              <a:t>4</a:t>
            </a:r>
            <a:r>
              <a:rPr lang="zh-CN" altLang="en-US" sz="1200" b="0" i="0" dirty="0" smtClean="0">
                <a:effectLst/>
                <a:latin typeface="+mn-lt"/>
                <a:ea typeface="+mn-ea"/>
                <a:cs typeface="+mn-cs"/>
                <a:sym typeface="等线"/>
              </a:rPr>
              <a:t>已经可以完全免费下载和使用了，之前的版本是需要支付一定费用的。现在，你可以用来开发游戏，并且发行，而且不需要为</a:t>
            </a:r>
            <a:r>
              <a:rPr lang="en-US" altLang="zh-CN" sz="1200" b="0" i="0" dirty="0" smtClean="0">
                <a:effectLst/>
                <a:latin typeface="+mn-lt"/>
                <a:ea typeface="+mn-ea"/>
                <a:cs typeface="+mn-cs"/>
                <a:sym typeface="等线"/>
              </a:rPr>
              <a:t>UE4</a:t>
            </a:r>
            <a:r>
              <a:rPr lang="zh-CN" altLang="en-US" sz="1200" b="0" i="0" dirty="0" smtClean="0">
                <a:effectLst/>
                <a:latin typeface="+mn-lt"/>
                <a:ea typeface="+mn-ea"/>
                <a:cs typeface="+mn-cs"/>
                <a:sym typeface="等线"/>
              </a:rPr>
              <a:t>游戏引擎支付一分钱。只有在你赚到了</a:t>
            </a:r>
            <a:r>
              <a:rPr lang="en-US" altLang="zh-CN" sz="1200" b="0" i="0" dirty="0" smtClean="0">
                <a:effectLst/>
                <a:latin typeface="+mn-lt"/>
                <a:ea typeface="+mn-ea"/>
                <a:cs typeface="+mn-cs"/>
                <a:sym typeface="等线"/>
              </a:rPr>
              <a:t>3000</a:t>
            </a:r>
            <a:r>
              <a:rPr lang="zh-CN" altLang="en-US" sz="1200" b="0" i="0" dirty="0" smtClean="0">
                <a:effectLst/>
                <a:latin typeface="+mn-lt"/>
                <a:ea typeface="+mn-ea"/>
                <a:cs typeface="+mn-cs"/>
                <a:sym typeface="等线"/>
              </a:rPr>
              <a:t>美元收益之后，你才需要支付</a:t>
            </a:r>
            <a:r>
              <a:rPr lang="en-US" altLang="zh-CN" sz="1200" b="0" i="0" dirty="0" smtClean="0">
                <a:effectLst/>
                <a:latin typeface="+mn-lt"/>
                <a:ea typeface="+mn-ea"/>
                <a:cs typeface="+mn-cs"/>
                <a:sym typeface="等线"/>
              </a:rPr>
              <a:t>5%</a:t>
            </a:r>
            <a:r>
              <a:rPr lang="zh-CN" altLang="en-US" sz="1200" b="0" i="0" dirty="0" smtClean="0">
                <a:effectLst/>
                <a:latin typeface="+mn-lt"/>
                <a:ea typeface="+mn-ea"/>
                <a:cs typeface="+mn-cs"/>
                <a:sym typeface="等线"/>
              </a:rPr>
              <a:t>的技术使用费。 </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另一个</a:t>
            </a:r>
            <a:r>
              <a:rPr lang="en-US" altLang="zh-CN" sz="1200" b="0" i="0" dirty="0" smtClean="0">
                <a:effectLst/>
                <a:latin typeface="+mn-lt"/>
                <a:ea typeface="+mn-ea"/>
                <a:cs typeface="+mn-cs"/>
                <a:sym typeface="等线"/>
              </a:rPr>
              <a:t>UE4</a:t>
            </a:r>
            <a:r>
              <a:rPr lang="zh-CN" altLang="en-US" sz="1200" b="0" i="0" dirty="0" smtClean="0">
                <a:effectLst/>
                <a:latin typeface="+mn-lt"/>
                <a:ea typeface="+mn-ea"/>
                <a:cs typeface="+mn-cs"/>
                <a:sym typeface="等线"/>
              </a:rPr>
              <a:t>提供的特性是商城，你可以在商城中购买和上传游戏资源。这些游戏资源可以包括动画，</a:t>
            </a:r>
            <a:r>
              <a:rPr lang="en-US" altLang="zh-CN" sz="1200" b="0" i="0" dirty="0" smtClean="0">
                <a:effectLst/>
                <a:latin typeface="+mn-lt"/>
                <a:ea typeface="+mn-ea"/>
                <a:cs typeface="+mn-cs"/>
                <a:sym typeface="等线"/>
              </a:rPr>
              <a:t>3D</a:t>
            </a:r>
            <a:r>
              <a:rPr lang="zh-CN" altLang="en-US" sz="1200" b="0" i="0" dirty="0" smtClean="0">
                <a:effectLst/>
                <a:latin typeface="+mn-lt"/>
                <a:ea typeface="+mn-ea"/>
                <a:cs typeface="+mn-cs"/>
                <a:sym typeface="等线"/>
              </a:rPr>
              <a:t>建模，材质，声音效果，预制游戏等等。这也是一个令没有游戏资源或者没有人力来开发资源的开发者振奋的消息。它们可以商场购买并直接应用于自己的游戏中。开发者也可以上传自己的工作成果到商城来赚钱。 </a:t>
            </a:r>
            <a:r>
              <a:rPr lang="zh-CN" altLang="en-US" dirty="0" smtClean="0"/>
              <a:t/>
            </a:r>
            <a:br>
              <a:rPr lang="zh-CN" altLang="en-US" dirty="0" smtClean="0"/>
            </a:br>
            <a:r>
              <a:rPr lang="zh-CN" altLang="en-US" dirty="0" smtClean="0"/>
              <a:t/>
            </a:r>
            <a:br>
              <a:rPr lang="zh-CN" altLang="en-US" dirty="0" smtClean="0"/>
            </a:br>
            <a:r>
              <a:rPr lang="zh-CN" altLang="en-US" sz="1200" b="0" i="0" dirty="0" smtClean="0">
                <a:effectLst/>
                <a:latin typeface="+mn-lt"/>
                <a:ea typeface="+mn-ea"/>
                <a:cs typeface="+mn-cs"/>
                <a:sym typeface="等线"/>
              </a:rPr>
              <a:t>这个虚幻</a:t>
            </a:r>
            <a:r>
              <a:rPr lang="en-US" altLang="zh-CN" sz="1200" b="0" i="0" dirty="0" smtClean="0">
                <a:effectLst/>
                <a:latin typeface="+mn-lt"/>
                <a:ea typeface="+mn-ea"/>
                <a:cs typeface="+mn-cs"/>
                <a:sym typeface="等线"/>
              </a:rPr>
              <a:t>4</a:t>
            </a:r>
            <a:r>
              <a:rPr lang="zh-CN" altLang="en-US" sz="1200" b="0" i="0" dirty="0" smtClean="0">
                <a:effectLst/>
                <a:latin typeface="+mn-lt"/>
                <a:ea typeface="+mn-ea"/>
                <a:cs typeface="+mn-cs"/>
                <a:sym typeface="等线"/>
              </a:rPr>
              <a:t>小白系列教程，是面向于没有使用过</a:t>
            </a:r>
            <a:r>
              <a:rPr lang="en-US" altLang="zh-CN" sz="1200" b="0" i="0" dirty="0" smtClean="0">
                <a:effectLst/>
                <a:latin typeface="+mn-lt"/>
                <a:ea typeface="+mn-ea"/>
                <a:cs typeface="+mn-cs"/>
                <a:sym typeface="等线"/>
              </a:rPr>
              <a:t>UE4</a:t>
            </a:r>
            <a:r>
              <a:rPr lang="zh-CN" altLang="en-US" sz="1200" b="0" i="0" dirty="0" smtClean="0">
                <a:effectLst/>
                <a:latin typeface="+mn-lt"/>
                <a:ea typeface="+mn-ea"/>
                <a:cs typeface="+mn-cs"/>
                <a:sym typeface="等线"/>
              </a:rPr>
              <a:t>的新手，但需要一点点</a:t>
            </a:r>
            <a:r>
              <a:rPr lang="en-US" altLang="zh-CN" sz="1200" b="0" i="0" dirty="0" smtClean="0">
                <a:effectLst/>
                <a:latin typeface="+mn-lt"/>
                <a:ea typeface="+mn-ea"/>
                <a:cs typeface="+mn-cs"/>
                <a:sym typeface="等线"/>
              </a:rPr>
              <a:t>C++</a:t>
            </a:r>
            <a:r>
              <a:rPr lang="zh-CN" altLang="en-US" sz="1200" b="0" i="0" dirty="0" smtClean="0">
                <a:effectLst/>
                <a:latin typeface="+mn-lt"/>
                <a:ea typeface="+mn-ea"/>
                <a:cs typeface="+mn-cs"/>
                <a:sym typeface="等线"/>
              </a:rPr>
              <a:t>的知识（但也无需太多，一般读过任何一本</a:t>
            </a:r>
            <a:r>
              <a:rPr lang="en-US" altLang="zh-CN" sz="1200" b="0" i="0" dirty="0" smtClean="0">
                <a:effectLst/>
                <a:latin typeface="+mn-lt"/>
                <a:ea typeface="+mn-ea"/>
                <a:cs typeface="+mn-cs"/>
                <a:sym typeface="等线"/>
              </a:rPr>
              <a:t>C++</a:t>
            </a:r>
            <a:r>
              <a:rPr lang="zh-CN" altLang="en-US" sz="1200" b="0" i="0" dirty="0" smtClean="0">
                <a:effectLst/>
                <a:latin typeface="+mn-lt"/>
                <a:ea typeface="+mn-ea"/>
                <a:cs typeface="+mn-cs"/>
                <a:sym typeface="等线"/>
              </a:rPr>
              <a:t>教材都能看懂本教程）。我们从非常基础的下载安装引擎开始，到更高级的上传作品到谷歌</a:t>
            </a:r>
            <a:r>
              <a:rPr lang="en-US" altLang="zh-CN" sz="1200" b="0" i="0" dirty="0" err="1" smtClean="0">
                <a:effectLst/>
                <a:latin typeface="+mn-lt"/>
                <a:ea typeface="+mn-ea"/>
                <a:cs typeface="+mn-cs"/>
                <a:sym typeface="等线"/>
              </a:rPr>
              <a:t>PlayStore</a:t>
            </a:r>
            <a:r>
              <a:rPr lang="zh-CN" altLang="en-US" sz="1200" b="0" i="0" dirty="0" smtClean="0">
                <a:effectLst/>
                <a:latin typeface="+mn-lt"/>
                <a:ea typeface="+mn-ea"/>
                <a:cs typeface="+mn-cs"/>
                <a:sym typeface="等线"/>
              </a:rPr>
              <a:t>，都会涉及。</a:t>
            </a:r>
            <a:endParaRPr lang="zh-CN" altLang="zh-CN"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25D9F18-D95D-46CA-B855-AF6474CE8703}" type="slidenum">
              <a:rPr lang="en-US" altLang="zh-CN" smtClean="0">
                <a:latin typeface="Arial" pitchFamily="34" charset="0"/>
              </a:rPr>
              <a:pPr eaLnBrk="1" hangingPunct="1"/>
              <a:t>16</a:t>
            </a:fld>
            <a:endParaRPr lang="en-US" altLang="zh-CN" smtClean="0">
              <a:latin typeface="Arial" pitchFamily="34" charset="0"/>
            </a:endParaRPr>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latin typeface="Arial" pitchFamily="34" charset="0"/>
              </a:rPr>
              <a:t>包含了大约</a:t>
            </a:r>
            <a:r>
              <a:rPr lang="en-US" altLang="zh-CN" smtClean="0">
                <a:latin typeface="Arial" pitchFamily="34" charset="0"/>
              </a:rPr>
              <a:t>250</a:t>
            </a:r>
            <a:r>
              <a:rPr lang="zh-CN" altLang="en-US" smtClean="0">
                <a:latin typeface="Arial" pitchFamily="34" charset="0"/>
              </a:rPr>
              <a:t>个函数，程序员可以利用这些函数指定设计高品质的三维彩色图像所需的对象和操作，每个函数又有多个变种，因此</a:t>
            </a:r>
            <a:r>
              <a:rPr lang="en-US" altLang="zh-CN" smtClean="0">
                <a:latin typeface="Times New Roman" pitchFamily="18" charset="0"/>
              </a:rPr>
              <a:t>OpenGL</a:t>
            </a:r>
            <a:r>
              <a:rPr lang="zh-CN" altLang="en-US" smtClean="0">
                <a:latin typeface="Times New Roman" pitchFamily="18" charset="0"/>
              </a:rPr>
              <a:t>库中包含了</a:t>
            </a:r>
            <a:r>
              <a:rPr lang="en-US" altLang="zh-CN" smtClean="0">
                <a:latin typeface="Times New Roman" pitchFamily="18" charset="0"/>
              </a:rPr>
              <a:t>300</a:t>
            </a:r>
            <a:r>
              <a:rPr lang="zh-CN" altLang="en-US" smtClean="0">
                <a:latin typeface="Times New Roman" pitchFamily="18" charset="0"/>
              </a:rPr>
              <a:t>多个函数；</a:t>
            </a:r>
          </a:p>
          <a:p>
            <a:pPr eaLnBrk="1" hangingPunct="1"/>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5AEEEB4-7B7A-4531-826F-A8498D0374DA}" type="slidenum">
              <a:rPr lang="en-US" altLang="zh-CN" smtClean="0">
                <a:latin typeface="Arial" pitchFamily="34" charset="0"/>
              </a:rPr>
              <a:pPr eaLnBrk="1" hangingPunct="1"/>
              <a:t>17</a:t>
            </a:fld>
            <a:endParaRPr lang="en-US" altLang="zh-CN" smtClean="0">
              <a:latin typeface="Arial" pitchFamily="34" charset="0"/>
            </a:endParaRPr>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BAFC08F-9E85-4045-99B3-8E28649BD95D}" type="slidenum">
              <a:rPr lang="en-US" altLang="zh-CN" smtClean="0">
                <a:latin typeface="Arial" pitchFamily="34" charset="0"/>
              </a:rPr>
              <a:pPr eaLnBrk="1" hangingPunct="1"/>
              <a:t>18</a:t>
            </a:fld>
            <a:endParaRPr lang="en-US" altLang="zh-CN" smtClean="0">
              <a:latin typeface="Arial" pitchFamily="34" charset="0"/>
            </a:endParaRPr>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defTabSz="914400" eaLnBrk="1" fontAlgn="auto" latinLnBrk="0" hangingPunct="1">
              <a:lnSpc>
                <a:spcPct val="100000"/>
              </a:lnSpc>
              <a:spcBef>
                <a:spcPts val="0"/>
              </a:spcBef>
              <a:spcAft>
                <a:spcPts val="0"/>
              </a:spcAft>
              <a:buClrTx/>
              <a:buSzTx/>
              <a:buFontTx/>
              <a:buNone/>
              <a:tabLst/>
              <a:defRPr/>
            </a:pPr>
            <a:endParaRPr lang="zh-CN" altLang="en-US" sz="2400" b="1" dirty="0" smtClean="0">
              <a:effectLst>
                <a:outerShdw blurRad="38100" dist="38100" dir="2700000" algn="tl">
                  <a:srgbClr val="000000"/>
                </a:outerShdw>
              </a:effectLst>
            </a:endParaRPr>
          </a:p>
          <a:p>
            <a:pPr eaLnBrk="1" hangingPunct="1"/>
            <a:endParaRPr lang="zh-CN" altLang="zh-CN"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2C1AE38-FC5B-4AF6-9FA9-871FCF411238}" type="slidenum">
              <a:rPr lang="en-US" altLang="zh-CN" smtClean="0">
                <a:latin typeface="Arial" pitchFamily="34" charset="0"/>
              </a:rPr>
              <a:pPr eaLnBrk="1" hangingPunct="1"/>
              <a:t>19</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defTabSz="914400" eaLnBrk="1" fontAlgn="auto" latinLnBrk="0" hangingPunct="1">
              <a:lnSpc>
                <a:spcPct val="100000"/>
              </a:lnSpc>
              <a:spcBef>
                <a:spcPts val="0"/>
              </a:spcBef>
              <a:spcAft>
                <a:spcPts val="0"/>
              </a:spcAft>
              <a:buClrTx/>
              <a:buSzTx/>
              <a:buFontTx/>
              <a:buNone/>
              <a:tabLst/>
              <a:defRPr/>
            </a:pPr>
            <a:endParaRPr lang="zh-CN" altLang="en-US" sz="2000" b="1" dirty="0" smtClean="0">
              <a:effectLst>
                <a:outerShdw blurRad="38100" dist="38100" dir="2700000" algn="tl">
                  <a:srgbClr val="000000"/>
                </a:outerShdw>
              </a:effectLst>
            </a:endParaRPr>
          </a:p>
          <a:p>
            <a:pPr marL="0" marR="0" lvl="1" indent="0" defTabSz="914400" eaLnBrk="1" fontAlgn="auto" latinLnBrk="0" hangingPunct="1">
              <a:lnSpc>
                <a:spcPct val="100000"/>
              </a:lnSpc>
              <a:spcBef>
                <a:spcPts val="0"/>
              </a:spcBef>
              <a:spcAft>
                <a:spcPts val="0"/>
              </a:spcAft>
              <a:buClrTx/>
              <a:buSzTx/>
              <a:buFontTx/>
              <a:buNone/>
              <a:tabLst/>
              <a:defRPr/>
            </a:pPr>
            <a:endParaRPr lang="zh-CN" altLang="en-US" sz="2400" b="1" dirty="0" smtClean="0">
              <a:effectLst>
                <a:outerShdw blurRad="38100" dist="38100" dir="2700000" algn="tl">
                  <a:srgbClr val="000000"/>
                </a:outerShdw>
              </a:effectLst>
              <a:latin typeface="Times New Roman" pitchFamily="18" charset="0"/>
            </a:endParaRPr>
          </a:p>
          <a:p>
            <a:pPr eaLnBrk="1" hangingPunct="1"/>
            <a:endParaRPr lang="zh-CN" altLang="zh-CN"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39E7018-62FA-4BE1-BF0C-4748E08DDFC3}" type="slidenum">
              <a:rPr lang="en-US" altLang="zh-CN" smtClean="0">
                <a:latin typeface="Arial" pitchFamily="34" charset="0"/>
              </a:rPr>
              <a:pPr eaLnBrk="1" hangingPunct="1"/>
              <a:t>20</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itchFamily="34" charset="0"/>
              </a:rPr>
              <a:t>求值器：计算曲线、曲面顶点、法矢量、亮度等</a:t>
            </a:r>
          </a:p>
          <a:p>
            <a:pPr eaLnBrk="1" hangingPunct="1"/>
            <a:r>
              <a:rPr lang="zh-CN" altLang="en-US" dirty="0" smtClean="0">
                <a:latin typeface="Arial" pitchFamily="34" charset="0"/>
              </a:rPr>
              <a:t>像素操作：纹理映射、滤波、膨胀、收缩、扰动等操作</a:t>
            </a:r>
          </a:p>
          <a:p>
            <a:pPr eaLnBrk="1" hangingPunct="1"/>
            <a:endParaRPr lang="zh-CN" altLang="en-US" dirty="0" smtClean="0">
              <a:latin typeface="Arial" pitchFamily="34" charset="0"/>
            </a:endParaRPr>
          </a:p>
          <a:p>
            <a:pPr eaLnBrk="1" hangingPunct="1"/>
            <a:r>
              <a:rPr lang="zh-CN" altLang="en-US" dirty="0" smtClean="0">
                <a:latin typeface="Arial" pitchFamily="34" charset="0"/>
              </a:rPr>
              <a:t>片元操作：</a:t>
            </a:r>
          </a:p>
          <a:p>
            <a:pPr eaLnBrk="1" hangingPunct="1"/>
            <a:r>
              <a:rPr lang="zh-CN" altLang="en-US" dirty="0" smtClean="0">
                <a:latin typeface="Arial" pitchFamily="34" charset="0"/>
              </a:rPr>
              <a:t>像素所有权测试</a:t>
            </a:r>
          </a:p>
          <a:p>
            <a:pPr eaLnBrk="1" hangingPunct="1"/>
            <a:r>
              <a:rPr lang="zh-CN" altLang="en-US" dirty="0" smtClean="0">
                <a:latin typeface="Arial" pitchFamily="34" charset="0"/>
              </a:rPr>
              <a:t>剪裁测试</a:t>
            </a:r>
          </a:p>
          <a:p>
            <a:pPr eaLnBrk="1" hangingPunct="1"/>
            <a:r>
              <a:rPr lang="en-US" altLang="zh-CN" dirty="0" smtClean="0">
                <a:latin typeface="Arial" pitchFamily="34" charset="0"/>
              </a:rPr>
              <a:t>Alpha</a:t>
            </a:r>
            <a:r>
              <a:rPr lang="zh-CN" altLang="en-US" dirty="0" smtClean="0">
                <a:latin typeface="Arial" pitchFamily="34" charset="0"/>
              </a:rPr>
              <a:t>测试</a:t>
            </a:r>
          </a:p>
          <a:p>
            <a:pPr eaLnBrk="1" hangingPunct="1"/>
            <a:r>
              <a:rPr lang="zh-CN" altLang="en-US" dirty="0" smtClean="0">
                <a:latin typeface="Arial" pitchFamily="34" charset="0"/>
              </a:rPr>
              <a:t>模板测试</a:t>
            </a:r>
          </a:p>
          <a:p>
            <a:pPr eaLnBrk="1" hangingPunct="1"/>
            <a:r>
              <a:rPr lang="zh-CN" altLang="en-US" dirty="0" smtClean="0">
                <a:latin typeface="Arial" pitchFamily="34" charset="0"/>
              </a:rPr>
              <a:t>深度测试</a:t>
            </a:r>
          </a:p>
          <a:p>
            <a:pPr eaLnBrk="1" hangingPunct="1"/>
            <a:r>
              <a:rPr lang="zh-CN" altLang="en-US" dirty="0" smtClean="0">
                <a:latin typeface="Arial" pitchFamily="34" charset="0"/>
              </a:rPr>
              <a:t>混合</a:t>
            </a:r>
          </a:p>
          <a:p>
            <a:pPr eaLnBrk="1" hangingPunct="1"/>
            <a:r>
              <a:rPr lang="zh-CN" altLang="en-US" dirty="0" smtClean="0">
                <a:latin typeface="Arial" pitchFamily="34" charset="0"/>
              </a:rPr>
              <a:t>抖动显示</a:t>
            </a:r>
          </a:p>
          <a:p>
            <a:pPr eaLnBrk="1" hangingPunct="1"/>
            <a:r>
              <a:rPr lang="zh-CN" altLang="en-US" dirty="0" smtClean="0">
                <a:latin typeface="Arial" pitchFamily="34" charset="0"/>
              </a:rPr>
              <a:t>逻辑操作</a:t>
            </a:r>
          </a:p>
          <a:p>
            <a:pPr eaLnBrk="1" hangingPunct="1"/>
            <a:endParaRPr lang="zh-CN" altLang="en-US" dirty="0" smtClean="0">
              <a:latin typeface="Arial" pitchFamily="34" charset="0"/>
            </a:endParaRPr>
          </a:p>
          <a:p>
            <a:pPr eaLnBrk="1" hangingPunct="1"/>
            <a:endParaRPr lang="en-US" altLang="zh-CN"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E05B3CC-9FF9-4DFF-84DE-147708CE4403}" type="slidenum">
              <a:rPr lang="en-US" altLang="zh-CN" smtClean="0">
                <a:latin typeface="Arial" pitchFamily="34" charset="0"/>
              </a:rPr>
              <a:pPr eaLnBrk="1" hangingPunct="1"/>
              <a:t>21</a:t>
            </a:fld>
            <a:endParaRPr lang="en-US" altLang="zh-CN" smtClean="0">
              <a:latin typeface="Arial" pitchFamily="34" charset="0"/>
            </a:endParaRPr>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3122258-9B1F-4F1A-939F-F7CFD986FFD6}" type="slidenum">
              <a:rPr lang="en-US" altLang="zh-CN" smtClean="0">
                <a:latin typeface="Arial" pitchFamily="34" charset="0"/>
              </a:rPr>
              <a:pPr eaLnBrk="1" hangingPunct="1"/>
              <a:t>22</a:t>
            </a:fld>
            <a:endParaRPr lang="en-US" altLang="zh-CN" smtClean="0">
              <a:latin typeface="Arial" pitchFamily="34" charset="0"/>
            </a:endParaRPr>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F9578F2-32A0-42B5-B5D8-82119FCB713F}" type="slidenum">
              <a:rPr lang="en-US" altLang="zh-CN" smtClean="0">
                <a:latin typeface="Arial" pitchFamily="34" charset="0"/>
              </a:rPr>
              <a:pPr eaLnBrk="1" hangingPunct="1"/>
              <a:t>4</a:t>
            </a:fld>
            <a:endParaRPr lang="en-US" altLang="zh-CN" smtClean="0">
              <a:latin typeface="Arial" pitchFamily="34" charset="0"/>
            </a:endParaRPr>
          </a:p>
        </p:txBody>
      </p:sp>
      <p:sp>
        <p:nvSpPr>
          <p:cNvPr id="286723" name="Rectangle 2"/>
          <p:cNvSpPr>
            <a:spLocks noGrp="1" noRot="1" noChangeAspect="1" noChangeArrowheads="1" noTextEdit="1"/>
          </p:cNvSpPr>
          <p:nvPr>
            <p:ph type="sldImg"/>
          </p:nvPr>
        </p:nvSpPr>
        <p:spPr>
          <a:xfrm>
            <a:off x="381000" y="685800"/>
            <a:ext cx="6096000" cy="3429000"/>
          </a:xfrm>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itchFamily="34" charset="0"/>
              </a:rPr>
              <a:t>Mobile 3D Graphics API</a:t>
            </a:r>
            <a:r>
              <a:rPr lang="zh-CN" altLang="en-US" dirty="0" smtClean="0">
                <a:latin typeface="Arial" pitchFamily="34" charset="0"/>
              </a:rPr>
              <a:t>（简称为 </a:t>
            </a:r>
            <a:r>
              <a:rPr lang="en-US" altLang="zh-CN" dirty="0" smtClean="0">
                <a:latin typeface="Arial" pitchFamily="34" charset="0"/>
              </a:rPr>
              <a:t>M3G</a:t>
            </a:r>
            <a:r>
              <a:rPr lang="zh-CN" altLang="en-US" dirty="0" smtClean="0">
                <a:latin typeface="Arial" pitchFamily="34" charset="0"/>
              </a:rPr>
              <a:t>）是在 </a:t>
            </a:r>
            <a:r>
              <a:rPr lang="en-US" altLang="zh-CN" dirty="0" smtClean="0">
                <a:latin typeface="Arial" pitchFamily="34" charset="0"/>
              </a:rPr>
              <a:t>JSR 184</a:t>
            </a:r>
            <a:r>
              <a:rPr lang="zh-CN" altLang="en-US" dirty="0" smtClean="0">
                <a:latin typeface="Arial" pitchFamily="34" charset="0"/>
              </a:rPr>
              <a:t>（</a:t>
            </a:r>
            <a:r>
              <a:rPr lang="en-US" altLang="zh-CN" dirty="0" smtClean="0">
                <a:latin typeface="Arial" pitchFamily="34" charset="0"/>
              </a:rPr>
              <a:t>Java </a:t>
            </a:r>
            <a:r>
              <a:rPr lang="zh-CN" altLang="en-US" dirty="0" smtClean="0">
                <a:latin typeface="Arial" pitchFamily="34" charset="0"/>
              </a:rPr>
              <a:t>规范请求，</a:t>
            </a:r>
            <a:r>
              <a:rPr lang="en-US" altLang="zh-CN" dirty="0" smtClean="0">
                <a:latin typeface="Arial" pitchFamily="34" charset="0"/>
              </a:rPr>
              <a:t>Java Specification Request</a:t>
            </a:r>
            <a:r>
              <a:rPr lang="zh-CN" altLang="en-US" dirty="0" smtClean="0">
                <a:latin typeface="Arial" pitchFamily="34" charset="0"/>
              </a:rPr>
              <a:t>）中定义的，</a:t>
            </a:r>
            <a:r>
              <a:rPr lang="en-US" altLang="zh-CN" dirty="0" smtClean="0">
                <a:latin typeface="Arial" pitchFamily="34" charset="0"/>
              </a:rPr>
              <a:t>JSR 184 </a:t>
            </a:r>
            <a:r>
              <a:rPr lang="zh-CN" altLang="en-US" dirty="0" smtClean="0">
                <a:latin typeface="Arial" pitchFamily="34" charset="0"/>
              </a:rPr>
              <a:t>是一项工业成就，用于为支持 </a:t>
            </a:r>
            <a:r>
              <a:rPr lang="en-US" altLang="zh-CN" dirty="0" smtClean="0">
                <a:latin typeface="Arial" pitchFamily="34" charset="0"/>
              </a:rPr>
              <a:t>Java </a:t>
            </a:r>
            <a:r>
              <a:rPr lang="zh-CN" altLang="en-US" dirty="0" smtClean="0">
                <a:latin typeface="Arial" pitchFamily="34" charset="0"/>
              </a:rPr>
              <a:t>程序设计的移动设备提供标准 </a:t>
            </a:r>
            <a:r>
              <a:rPr lang="en-US" altLang="zh-CN" dirty="0" smtClean="0">
                <a:latin typeface="Arial" pitchFamily="34" charset="0"/>
              </a:rPr>
              <a:t>3D API</a:t>
            </a:r>
            <a:r>
              <a:rPr lang="zh-CN" altLang="en-US" dirty="0" smtClean="0">
                <a:latin typeface="Arial" pitchFamily="34" charset="0"/>
              </a:rPr>
              <a:t>。</a:t>
            </a:r>
            <a:br>
              <a:rPr lang="zh-CN" altLang="en-US" dirty="0" smtClean="0">
                <a:latin typeface="Arial" pitchFamily="34" charset="0"/>
              </a:rPr>
            </a:br>
            <a:endParaRPr lang="zh-CN" altLang="en-US" dirty="0" smtClean="0">
              <a:latin typeface="Arial" pitchFamily="34" charset="0"/>
            </a:endParaRPr>
          </a:p>
          <a:p>
            <a:pPr eaLnBrk="1" hangingPunct="1"/>
            <a:endParaRPr lang="zh-CN" altLang="en-US" dirty="0" smtClean="0">
              <a:latin typeface="Arial" pitchFamily="34" charset="0"/>
            </a:endParaRPr>
          </a:p>
          <a:p>
            <a:pPr eaLnBrk="1" hangingPunct="1"/>
            <a:r>
              <a:rPr lang="en-US" altLang="zh-CN" dirty="0" smtClean="0">
                <a:latin typeface="Arial" pitchFamily="34" charset="0"/>
              </a:rPr>
              <a:t>JSR 239 </a:t>
            </a:r>
            <a:r>
              <a:rPr lang="zh-CN" altLang="en-US" dirty="0" smtClean="0">
                <a:latin typeface="Arial" pitchFamily="34" charset="0"/>
              </a:rPr>
              <a:t>也就是 </a:t>
            </a:r>
            <a:r>
              <a:rPr lang="en-US" altLang="zh-CN" dirty="0" smtClean="0">
                <a:latin typeface="Arial" pitchFamily="34" charset="0"/>
              </a:rPr>
              <a:t>Java Bindings for OpenGL ES</a:t>
            </a:r>
            <a:r>
              <a:rPr lang="zh-CN" altLang="en-US" dirty="0" smtClean="0">
                <a:latin typeface="Arial" pitchFamily="34" charset="0"/>
              </a:rPr>
              <a:t>，它面向的设备与 </a:t>
            </a:r>
            <a:r>
              <a:rPr lang="en-US" altLang="zh-CN" dirty="0" smtClean="0">
                <a:latin typeface="Arial" pitchFamily="34" charset="0"/>
              </a:rPr>
              <a:t>M3G </a:t>
            </a:r>
            <a:r>
              <a:rPr lang="zh-CN" altLang="en-US" dirty="0" smtClean="0">
                <a:latin typeface="Arial" pitchFamily="34" charset="0"/>
              </a:rPr>
              <a:t>相同。</a:t>
            </a:r>
            <a:r>
              <a:rPr lang="en-US" altLang="zh-CN" dirty="0" smtClean="0">
                <a:latin typeface="Arial" pitchFamily="34" charset="0"/>
              </a:rPr>
              <a:t>OpenGL ES </a:t>
            </a:r>
            <a:r>
              <a:rPr lang="zh-CN" altLang="en-US" dirty="0" smtClean="0">
                <a:latin typeface="Arial" pitchFamily="34" charset="0"/>
              </a:rPr>
              <a:t>是人们熟知的 </a:t>
            </a:r>
            <a:r>
              <a:rPr lang="en-US" altLang="zh-CN" dirty="0" smtClean="0">
                <a:latin typeface="Arial" pitchFamily="34" charset="0"/>
              </a:rPr>
              <a:t>OpenGL 3D </a:t>
            </a:r>
            <a:r>
              <a:rPr lang="zh-CN" altLang="en-US" dirty="0" smtClean="0">
                <a:latin typeface="Arial" pitchFamily="34" charset="0"/>
              </a:rPr>
              <a:t>库的子集，事实上已成为约束设备上本地 </a:t>
            </a:r>
            <a:r>
              <a:rPr lang="en-US" altLang="zh-CN" dirty="0" smtClean="0">
                <a:latin typeface="Arial" pitchFamily="34" charset="0"/>
              </a:rPr>
              <a:t>3D </a:t>
            </a:r>
            <a:r>
              <a:rPr lang="zh-CN" altLang="en-US" dirty="0" smtClean="0">
                <a:latin typeface="Arial" pitchFamily="34" charset="0"/>
              </a:rPr>
              <a:t>实现的标准。</a:t>
            </a:r>
            <a:r>
              <a:rPr lang="en-US" altLang="zh-CN" dirty="0" smtClean="0">
                <a:latin typeface="Arial" pitchFamily="34" charset="0"/>
              </a:rPr>
              <a:t>JSR 239 </a:t>
            </a:r>
            <a:r>
              <a:rPr lang="zh-CN" altLang="en-US" dirty="0" smtClean="0">
                <a:latin typeface="Arial" pitchFamily="34" charset="0"/>
              </a:rPr>
              <a:t>定义了一个几乎与 </a:t>
            </a:r>
            <a:r>
              <a:rPr lang="en-US" altLang="zh-CN" dirty="0" smtClean="0">
                <a:latin typeface="Arial" pitchFamily="34" charset="0"/>
              </a:rPr>
              <a:t>OpenGL ES </a:t>
            </a:r>
            <a:r>
              <a:rPr lang="zh-CN" altLang="en-US" dirty="0" smtClean="0">
                <a:latin typeface="Arial" pitchFamily="34" charset="0"/>
              </a:rPr>
              <a:t>的 </a:t>
            </a:r>
            <a:r>
              <a:rPr lang="en-US" altLang="zh-CN" dirty="0" smtClean="0">
                <a:latin typeface="Arial" pitchFamily="34" charset="0"/>
              </a:rPr>
              <a:t>C </a:t>
            </a:r>
            <a:r>
              <a:rPr lang="zh-CN" altLang="en-US" dirty="0" smtClean="0">
                <a:latin typeface="Arial" pitchFamily="34" charset="0"/>
              </a:rPr>
              <a:t>接口相同的 </a:t>
            </a:r>
            <a:r>
              <a:rPr lang="en-US" altLang="zh-CN" dirty="0" smtClean="0">
                <a:latin typeface="Arial" pitchFamily="34" charset="0"/>
              </a:rPr>
              <a:t>Java API</a:t>
            </a:r>
            <a:r>
              <a:rPr lang="zh-CN" altLang="en-US" dirty="0" smtClean="0">
                <a:latin typeface="Arial" pitchFamily="34" charset="0"/>
              </a:rPr>
              <a:t>，使现有 </a:t>
            </a:r>
            <a:r>
              <a:rPr lang="en-US" altLang="zh-CN" dirty="0" smtClean="0">
                <a:latin typeface="Arial" pitchFamily="34" charset="0"/>
              </a:rPr>
              <a:t>OpenGL </a:t>
            </a:r>
            <a:r>
              <a:rPr lang="zh-CN" altLang="en-US" dirty="0" smtClean="0">
                <a:latin typeface="Arial" pitchFamily="34" charset="0"/>
              </a:rPr>
              <a:t>内容的移植更为轻易。到 </a:t>
            </a:r>
            <a:r>
              <a:rPr lang="en-US" altLang="zh-CN" dirty="0" smtClean="0">
                <a:latin typeface="Arial" pitchFamily="34" charset="0"/>
              </a:rPr>
              <a:t>2005 </a:t>
            </a:r>
            <a:r>
              <a:rPr lang="zh-CN" altLang="en-US" dirty="0" smtClean="0">
                <a:latin typeface="Arial" pitchFamily="34" charset="0"/>
              </a:rPr>
              <a:t>年 </a:t>
            </a:r>
            <a:r>
              <a:rPr lang="en-US" altLang="zh-CN" dirty="0" smtClean="0">
                <a:latin typeface="Arial" pitchFamily="34" charset="0"/>
              </a:rPr>
              <a:t>9 </a:t>
            </a:r>
            <a:r>
              <a:rPr lang="zh-CN" altLang="en-US" dirty="0" smtClean="0">
                <a:latin typeface="Arial" pitchFamily="34" charset="0"/>
              </a:rPr>
              <a:t>月为止，</a:t>
            </a:r>
            <a:r>
              <a:rPr lang="en-US" altLang="zh-CN" dirty="0" smtClean="0">
                <a:latin typeface="Arial" pitchFamily="34" charset="0"/>
              </a:rPr>
              <a:t>JSR 239 </a:t>
            </a:r>
            <a:r>
              <a:rPr lang="zh-CN" altLang="en-US" dirty="0" smtClean="0">
                <a:latin typeface="Arial" pitchFamily="34" charset="0"/>
              </a:rPr>
              <a:t>还依然处于早期的蓝图设计状态。关于它是否会给手机带来深刻的影响，我只能靠推测。尽管 </a:t>
            </a:r>
            <a:r>
              <a:rPr lang="en-US" altLang="zh-CN" dirty="0" smtClean="0">
                <a:latin typeface="Arial" pitchFamily="34" charset="0"/>
              </a:rPr>
              <a:t>OpenGL ES </a:t>
            </a:r>
            <a:r>
              <a:rPr lang="zh-CN" altLang="en-US" dirty="0" smtClean="0">
                <a:latin typeface="Arial" pitchFamily="34" charset="0"/>
              </a:rPr>
              <a:t>与其 </a:t>
            </a:r>
            <a:r>
              <a:rPr lang="en-US" altLang="zh-CN" dirty="0" smtClean="0">
                <a:latin typeface="Arial" pitchFamily="34" charset="0"/>
              </a:rPr>
              <a:t>API </a:t>
            </a:r>
            <a:r>
              <a:rPr lang="zh-CN" altLang="en-US" dirty="0" smtClean="0">
                <a:latin typeface="Arial" pitchFamily="34" charset="0"/>
              </a:rPr>
              <a:t>不兼容，但却对 </a:t>
            </a:r>
            <a:r>
              <a:rPr lang="en-US" altLang="zh-CN" dirty="0" smtClean="0">
                <a:latin typeface="Arial" pitchFamily="34" charset="0"/>
              </a:rPr>
              <a:t>M3G </a:t>
            </a:r>
            <a:r>
              <a:rPr lang="zh-CN" altLang="en-US" dirty="0" smtClean="0">
                <a:latin typeface="Arial" pitchFamily="34" charset="0"/>
              </a:rPr>
              <a:t>的定义产生了一定影响：</a:t>
            </a:r>
            <a:r>
              <a:rPr lang="en-US" altLang="zh-CN" dirty="0" smtClean="0">
                <a:latin typeface="Arial" pitchFamily="34" charset="0"/>
              </a:rPr>
              <a:t>JSR 184 </a:t>
            </a:r>
            <a:r>
              <a:rPr lang="zh-CN" altLang="en-US" dirty="0" smtClean="0">
                <a:latin typeface="Arial" pitchFamily="34" charset="0"/>
              </a:rPr>
              <a:t>专家组确保了 </a:t>
            </a:r>
            <a:r>
              <a:rPr lang="en-US" altLang="zh-CN" dirty="0" smtClean="0">
                <a:latin typeface="Arial" pitchFamily="34" charset="0"/>
              </a:rPr>
              <a:t>MSG </a:t>
            </a:r>
            <a:r>
              <a:rPr lang="zh-CN" altLang="en-US" dirty="0" smtClean="0">
                <a:latin typeface="Arial" pitchFamily="34" charset="0"/>
              </a:rPr>
              <a:t>在 </a:t>
            </a:r>
            <a:r>
              <a:rPr lang="en-US" altLang="zh-CN" dirty="0" smtClean="0">
                <a:latin typeface="Arial" pitchFamily="34" charset="0"/>
              </a:rPr>
              <a:t>OpenGL ES </a:t>
            </a:r>
            <a:r>
              <a:rPr lang="zh-CN" altLang="en-US" dirty="0" smtClean="0">
                <a:latin typeface="Arial" pitchFamily="34" charset="0"/>
              </a:rPr>
              <a:t>之上的有效实现。假如您了解 </a:t>
            </a:r>
            <a:r>
              <a:rPr lang="en-US" altLang="zh-CN" dirty="0" smtClean="0">
                <a:latin typeface="Arial" pitchFamily="34" charset="0"/>
              </a:rPr>
              <a:t>OpenGL</a:t>
            </a:r>
            <a:r>
              <a:rPr lang="zh-CN" altLang="en-US" dirty="0" smtClean="0">
                <a:latin typeface="Arial" pitchFamily="34" charset="0"/>
              </a:rPr>
              <a:t>，那么就会在 </a:t>
            </a:r>
            <a:r>
              <a:rPr lang="en-US" altLang="zh-CN" dirty="0" smtClean="0">
                <a:latin typeface="Arial" pitchFamily="34" charset="0"/>
              </a:rPr>
              <a:t>M3G </a:t>
            </a:r>
            <a:r>
              <a:rPr lang="zh-CN" altLang="en-US" dirty="0" smtClean="0">
                <a:latin typeface="Arial" pitchFamily="34" charset="0"/>
              </a:rPr>
              <a:t>中看到许多似曾相识的属性。</a:t>
            </a:r>
            <a:br>
              <a:rPr lang="zh-CN" altLang="en-US" dirty="0" smtClean="0">
                <a:latin typeface="Arial" pitchFamily="34" charset="0"/>
              </a:rPr>
            </a:br>
            <a:endParaRPr lang="zh-CN" alt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BEA992B-8E7F-40FF-B9F3-75E64B90C75A}" type="slidenum">
              <a:rPr lang="en-US" altLang="zh-CN" smtClean="0">
                <a:latin typeface="Arial" pitchFamily="34" charset="0"/>
              </a:rPr>
              <a:pPr eaLnBrk="1" hangingPunct="1"/>
              <a:t>23</a:t>
            </a:fld>
            <a:endParaRPr lang="en-US" altLang="zh-CN" smtClean="0">
              <a:latin typeface="Arial" pitchFamily="34" charset="0"/>
            </a:endParaRPr>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defTabSz="914400" eaLnBrk="1" fontAlgn="auto" latinLnBrk="0" hangingPunct="1">
              <a:lnSpc>
                <a:spcPct val="100000"/>
              </a:lnSpc>
              <a:spcBef>
                <a:spcPts val="0"/>
              </a:spcBef>
              <a:spcAft>
                <a:spcPts val="0"/>
              </a:spcAft>
              <a:buClrTx/>
              <a:buSzTx/>
              <a:buFontTx/>
              <a:buNone/>
              <a:tabLst/>
              <a:defRPr/>
            </a:pPr>
            <a:endParaRPr lang="zh-CN" altLang="en-US" sz="2400" b="1" dirty="0" smtClean="0">
              <a:effectLst>
                <a:outerShdw blurRad="38100" dist="38100" dir="2700000" algn="tl">
                  <a:srgbClr val="000000"/>
                </a:outerShdw>
              </a:effectLst>
            </a:endParaRPr>
          </a:p>
          <a:p>
            <a:pPr marL="0" marR="0" lvl="1" indent="0" defTabSz="914400" eaLnBrk="1" fontAlgn="auto" latinLnBrk="0" hangingPunct="1">
              <a:lnSpc>
                <a:spcPct val="100000"/>
              </a:lnSpc>
              <a:spcBef>
                <a:spcPts val="0"/>
              </a:spcBef>
              <a:spcAft>
                <a:spcPts val="0"/>
              </a:spcAft>
              <a:buClrTx/>
              <a:buSzTx/>
              <a:buFontTx/>
              <a:buNone/>
              <a:tabLst/>
              <a:defRPr/>
            </a:pPr>
            <a:endParaRPr lang="zh-CN" altLang="en-US" sz="2400" b="1" dirty="0" smtClean="0">
              <a:effectLst>
                <a:outerShdw blurRad="38100" dist="38100" dir="2700000" algn="tl">
                  <a:srgbClr val="000000"/>
                </a:outerShdw>
              </a:effectLst>
            </a:endParaRPr>
          </a:p>
          <a:p>
            <a:pPr marL="0" marR="0" lvl="1" indent="0" defTabSz="914400" eaLnBrk="1" fontAlgn="auto" latinLnBrk="0" hangingPunct="1">
              <a:lnSpc>
                <a:spcPct val="100000"/>
              </a:lnSpc>
              <a:spcBef>
                <a:spcPts val="0"/>
              </a:spcBef>
              <a:spcAft>
                <a:spcPts val="0"/>
              </a:spcAft>
              <a:buClrTx/>
              <a:buSzTx/>
              <a:buFontTx/>
              <a:buNone/>
              <a:tabLst/>
              <a:defRPr/>
            </a:pPr>
            <a:endParaRPr lang="zh-CN" altLang="en-US" sz="2400" b="1" dirty="0" smtClean="0">
              <a:effectLst>
                <a:outerShdw blurRad="38100" dist="38100" dir="2700000" algn="tl">
                  <a:srgbClr val="000000"/>
                </a:outerShdw>
              </a:effectLst>
            </a:endParaRPr>
          </a:p>
          <a:p>
            <a:pPr eaLnBrk="1" hangingPunct="1"/>
            <a:endParaRPr lang="zh-CN" altLang="zh-CN"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877BA34-CAA1-43C4-AAF6-92342F4137E9}" type="slidenum">
              <a:rPr lang="en-US" altLang="zh-CN" smtClean="0">
                <a:latin typeface="Arial" pitchFamily="34" charset="0"/>
              </a:rPr>
              <a:pPr eaLnBrk="1" hangingPunct="1"/>
              <a:t>24</a:t>
            </a:fld>
            <a:endParaRPr lang="en-US" altLang="zh-CN" smtClean="0">
              <a:latin typeface="Arial" pitchFamily="34" charset="0"/>
            </a:endParaRPr>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8C615AA-FE38-4230-B8FD-55288DEA9268}" type="slidenum">
              <a:rPr lang="en-US" altLang="zh-CN" smtClean="0">
                <a:latin typeface="Arial" pitchFamily="34" charset="0"/>
              </a:rPr>
              <a:pPr eaLnBrk="1" hangingPunct="1"/>
              <a:t>25</a:t>
            </a:fld>
            <a:endParaRPr lang="en-US" altLang="zh-CN" smtClean="0">
              <a:latin typeface="Arial" pitchFamily="34" charset="0"/>
            </a:endParaRPr>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itchFamily="34" charset="0"/>
              </a:rPr>
              <a:t>核心库</a:t>
            </a:r>
            <a:r>
              <a:rPr lang="en-US" altLang="zh-CN" smtClean="0">
                <a:latin typeface="Arial" pitchFamily="34" charset="0"/>
              </a:rPr>
              <a:t>115</a:t>
            </a:r>
            <a:r>
              <a:rPr lang="zh-CN" altLang="en-US" smtClean="0">
                <a:latin typeface="Arial" pitchFamily="34" charset="0"/>
              </a:rPr>
              <a:t>个函数</a:t>
            </a:r>
            <a:endParaRPr lang="zh-CN"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E857BCD-6BEF-444D-99CE-F02E64159D9D}" type="slidenum">
              <a:rPr lang="en-US" altLang="zh-CN" smtClean="0">
                <a:latin typeface="Arial" pitchFamily="34" charset="0"/>
              </a:rPr>
              <a:pPr eaLnBrk="1" hangingPunct="1"/>
              <a:t>26</a:t>
            </a:fld>
            <a:endParaRPr lang="en-US" altLang="zh-CN" smtClean="0">
              <a:latin typeface="Arial" pitchFamily="34" charset="0"/>
            </a:endParaRPr>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Arial" pitchFamily="34" charset="0"/>
              </a:rPr>
              <a:t>包含有</a:t>
            </a:r>
            <a:r>
              <a:rPr lang="en-US" altLang="zh-CN" b="1" smtClean="0">
                <a:latin typeface="Arial" pitchFamily="34" charset="0"/>
              </a:rPr>
              <a:t>43</a:t>
            </a:r>
            <a:r>
              <a:rPr lang="zh-CN" altLang="en-US" b="1" smtClean="0">
                <a:latin typeface="Arial" pitchFamily="34" charset="0"/>
              </a:rPr>
              <a:t>个函数，函数名的前缀为</a:t>
            </a:r>
            <a:r>
              <a:rPr lang="en-US" altLang="zh-CN" b="1" smtClean="0">
                <a:latin typeface="Arial" pitchFamily="34" charset="0"/>
              </a:rPr>
              <a:t>glu</a:t>
            </a:r>
            <a:r>
              <a:rPr lang="zh-CN" altLang="en-US" b="1" smtClean="0">
                <a:latin typeface="Arial" pitchFamily="34" charset="0"/>
              </a:rPr>
              <a:t>。</a:t>
            </a:r>
            <a:endParaRPr lang="zh-CN"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A308DD0-AF42-410C-8D25-E40B42A20D30}" type="slidenum">
              <a:rPr lang="en-US" altLang="zh-CN" smtClean="0">
                <a:latin typeface="Arial" pitchFamily="34" charset="0"/>
              </a:rPr>
              <a:pPr eaLnBrk="1" hangingPunct="1"/>
              <a:t>27</a:t>
            </a:fld>
            <a:endParaRPr lang="en-US" altLang="zh-CN" smtClean="0">
              <a:latin typeface="Arial" pitchFamily="34" charset="0"/>
            </a:endParaRPr>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Arial" pitchFamily="34" charset="0"/>
              </a:rPr>
              <a:t>包含有</a:t>
            </a:r>
            <a:r>
              <a:rPr lang="en-US" altLang="zh-CN" b="1" smtClean="0">
                <a:latin typeface="Arial" pitchFamily="34" charset="0"/>
              </a:rPr>
              <a:t>31</a:t>
            </a:r>
            <a:r>
              <a:rPr lang="zh-CN" altLang="en-US" b="1" smtClean="0">
                <a:latin typeface="Arial" pitchFamily="34" charset="0"/>
              </a:rPr>
              <a:t>个函数，函数名前缀为</a:t>
            </a:r>
            <a:r>
              <a:rPr lang="en-US" altLang="zh-CN" b="1" smtClean="0">
                <a:latin typeface="Arial" pitchFamily="34" charset="0"/>
              </a:rPr>
              <a:t>aux</a:t>
            </a:r>
            <a:r>
              <a:rPr lang="zh-CN" altLang="en-US" b="1" smtClean="0">
                <a:latin typeface="Arial" pitchFamily="34" charset="0"/>
              </a:rPr>
              <a:t>。</a:t>
            </a:r>
            <a:endParaRPr lang="zh-CN"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22AFBFD-DBDD-4DBD-A99A-9935AEDF345D}" type="slidenum">
              <a:rPr lang="en-US" altLang="zh-CN" smtClean="0">
                <a:latin typeface="Arial" pitchFamily="34" charset="0"/>
              </a:rPr>
              <a:pPr eaLnBrk="1" hangingPunct="1"/>
              <a:t>28</a:t>
            </a:fld>
            <a:endParaRPr lang="en-US" altLang="zh-CN" smtClean="0">
              <a:latin typeface="Arial" pitchFamily="34" charset="0"/>
            </a:endParaRPr>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Arial" pitchFamily="34" charset="0"/>
              </a:rPr>
              <a:t>包含大约</a:t>
            </a:r>
            <a:r>
              <a:rPr lang="en-US" altLang="zh-CN" b="1" smtClean="0">
                <a:latin typeface="Arial" pitchFamily="34" charset="0"/>
              </a:rPr>
              <a:t>30</a:t>
            </a:r>
            <a:r>
              <a:rPr lang="zh-CN" altLang="en-US" b="1" smtClean="0">
                <a:latin typeface="Arial" pitchFamily="34" charset="0"/>
              </a:rPr>
              <a:t>多个函数，函数名前缀为</a:t>
            </a:r>
            <a:r>
              <a:rPr lang="en-US" altLang="zh-CN" b="1" smtClean="0">
                <a:latin typeface="Arial" pitchFamily="34" charset="0"/>
              </a:rPr>
              <a:t>glut</a:t>
            </a:r>
            <a:r>
              <a:rPr lang="zh-CN" altLang="en-US" b="1" smtClean="0">
                <a:latin typeface="Arial" pitchFamily="34" charset="0"/>
              </a:rPr>
              <a:t>。</a:t>
            </a:r>
            <a:endParaRPr lang="zh-CN"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71645FE-7E1A-45C2-AEE5-60ADC8F0CAA0}" type="slidenum">
              <a:rPr lang="en-US" altLang="zh-CN" smtClean="0">
                <a:latin typeface="Arial" pitchFamily="34" charset="0"/>
              </a:rPr>
              <a:pPr eaLnBrk="1" hangingPunct="1"/>
              <a:t>29</a:t>
            </a:fld>
            <a:endParaRPr lang="en-US" altLang="zh-CN" smtClean="0">
              <a:latin typeface="Arial" pitchFamily="34" charset="0"/>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B42561B-6D00-4567-924F-670D7E742839}" type="slidenum">
              <a:rPr lang="en-US" altLang="zh-CN" smtClean="0">
                <a:latin typeface="Arial" pitchFamily="34" charset="0"/>
              </a:rPr>
              <a:pPr eaLnBrk="1" hangingPunct="1"/>
              <a:t>30</a:t>
            </a:fld>
            <a:endParaRPr lang="en-US" altLang="zh-CN" smtClean="0">
              <a:latin typeface="Arial" pitchFamily="34" charset="0"/>
            </a:endParaRPr>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2D8E2F2-6FAB-460E-AF1D-08FEE8D77C25}" type="slidenum">
              <a:rPr lang="en-US" altLang="zh-CN" smtClean="0">
                <a:latin typeface="Arial" pitchFamily="34" charset="0"/>
              </a:rPr>
              <a:pPr eaLnBrk="1" hangingPunct="1"/>
              <a:t>31</a:t>
            </a:fld>
            <a:endParaRPr lang="en-US" altLang="zh-CN" smtClean="0">
              <a:latin typeface="Arial" pitchFamily="34" charset="0"/>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6E3E714-4846-40A7-ADB2-5E1395495D93}" type="slidenum">
              <a:rPr lang="en-US" altLang="zh-CN" smtClean="0">
                <a:latin typeface="Arial" pitchFamily="34" charset="0"/>
              </a:rPr>
              <a:pPr eaLnBrk="1" hangingPunct="1"/>
              <a:t>32</a:t>
            </a:fld>
            <a:endParaRPr lang="en-US" altLang="zh-CN" smtClean="0">
              <a:latin typeface="Arial" pitchFamily="34"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Arial" pitchFamily="34" charset="0"/>
              </a:rPr>
              <a:t>很多参考书上都会提到</a:t>
            </a:r>
            <a:r>
              <a:rPr lang="en-US" altLang="zh-CN" b="1" smtClean="0">
                <a:latin typeface="Arial" pitchFamily="34" charset="0"/>
              </a:rPr>
              <a:t>OpenGL2.0</a:t>
            </a:r>
            <a:r>
              <a:rPr lang="zh-CN" altLang="en-US" b="1" smtClean="0">
                <a:latin typeface="Arial" pitchFamily="34" charset="0"/>
              </a:rPr>
              <a:t>，但是微软对</a:t>
            </a:r>
            <a:r>
              <a:rPr lang="en-US" altLang="zh-CN" b="1" smtClean="0">
                <a:latin typeface="Arial" pitchFamily="34" charset="0"/>
              </a:rPr>
              <a:t>OpenGL</a:t>
            </a:r>
            <a:r>
              <a:rPr lang="zh-CN" altLang="en-US" b="1" smtClean="0">
                <a:latin typeface="Arial" pitchFamily="34" charset="0"/>
              </a:rPr>
              <a:t>的支持只到</a:t>
            </a:r>
            <a:r>
              <a:rPr lang="en-US" altLang="zh-CN" b="1" smtClean="0">
                <a:latin typeface="Arial" pitchFamily="34" charset="0"/>
              </a:rPr>
              <a:t>1.1</a:t>
            </a:r>
            <a:r>
              <a:rPr lang="zh-CN" altLang="en-US" b="1" smtClean="0">
                <a:latin typeface="Arial" pitchFamily="34" charset="0"/>
              </a:rPr>
              <a:t>，</a:t>
            </a:r>
            <a:r>
              <a:rPr lang="en-US" altLang="zh-CN" b="1" smtClean="0">
                <a:latin typeface="Arial" pitchFamily="34" charset="0"/>
              </a:rPr>
              <a:t>1.1</a:t>
            </a:r>
            <a:r>
              <a:rPr lang="zh-CN" altLang="en-US" b="1" smtClean="0">
                <a:latin typeface="Arial" pitchFamily="34" charset="0"/>
              </a:rPr>
              <a:t>以后微软就不再支持了，为什么，因为微软更想发展自家的</a:t>
            </a:r>
            <a:r>
              <a:rPr lang="en-US" altLang="zh-CN" b="1" smtClean="0">
                <a:latin typeface="Arial" pitchFamily="34" charset="0"/>
              </a:rPr>
              <a:t>DirectX</a:t>
            </a:r>
            <a:r>
              <a:rPr lang="zh-CN" altLang="en-US" b="1" smtClean="0">
                <a:latin typeface="Arial" pitchFamily="34" charset="0"/>
              </a:rPr>
              <a:t>。所以如果想使用</a:t>
            </a:r>
            <a:r>
              <a:rPr lang="en-US" altLang="zh-CN" b="1" smtClean="0">
                <a:latin typeface="Arial" pitchFamily="34" charset="0"/>
              </a:rPr>
              <a:t>OpenGL1.1</a:t>
            </a:r>
            <a:r>
              <a:rPr lang="zh-CN" altLang="en-US" b="1" smtClean="0">
                <a:latin typeface="Arial" pitchFamily="34" charset="0"/>
              </a:rPr>
              <a:t>以上的功能或者函数，只能使用</a:t>
            </a:r>
            <a:r>
              <a:rPr lang="en-US" altLang="zh-CN" b="1" smtClean="0">
                <a:latin typeface="Arial" pitchFamily="34" charset="0"/>
              </a:rPr>
              <a:t>OpenGL</a:t>
            </a:r>
            <a:r>
              <a:rPr lang="zh-CN" altLang="en-US" b="1" smtClean="0">
                <a:latin typeface="Arial" pitchFamily="34" charset="0"/>
              </a:rPr>
              <a:t>扩展，这些扩展是一些</a:t>
            </a:r>
            <a:r>
              <a:rPr lang="en-US" altLang="zh-CN" b="1" smtClean="0">
                <a:latin typeface="Arial" pitchFamily="34" charset="0"/>
              </a:rPr>
              <a:t>OpenGL</a:t>
            </a:r>
            <a:r>
              <a:rPr lang="zh-CN" altLang="en-US" b="1" smtClean="0">
                <a:latin typeface="Arial" pitchFamily="34" charset="0"/>
              </a:rPr>
              <a:t>团体或个人开发出来的能</a:t>
            </a:r>
            <a:r>
              <a:rPr lang="en-US" altLang="zh-CN" b="1" smtClean="0">
                <a:latin typeface="Arial" pitchFamily="34" charset="0"/>
              </a:rPr>
              <a:t>Windows</a:t>
            </a:r>
            <a:r>
              <a:rPr lang="zh-CN" altLang="en-US" b="1" smtClean="0">
                <a:latin typeface="Arial" pitchFamily="34" charset="0"/>
              </a:rPr>
              <a:t>上使用的</a:t>
            </a:r>
            <a:r>
              <a:rPr lang="en-US" altLang="zh-CN" b="1" smtClean="0">
                <a:latin typeface="Arial" pitchFamily="34" charset="0"/>
              </a:rPr>
              <a:t>OpenGL1.1</a:t>
            </a:r>
            <a:r>
              <a:rPr lang="zh-CN" altLang="en-US" b="1" smtClean="0">
                <a:latin typeface="Arial" pitchFamily="34" charset="0"/>
              </a:rPr>
              <a:t>以后的一些功能及函数。所以，在</a:t>
            </a:r>
            <a:r>
              <a:rPr lang="en-US" altLang="zh-CN" b="1" smtClean="0">
                <a:latin typeface="Arial" pitchFamily="34" charset="0"/>
              </a:rPr>
              <a:t>Windows</a:t>
            </a:r>
            <a:r>
              <a:rPr lang="zh-CN" altLang="en-US" b="1" smtClean="0">
                <a:latin typeface="Arial" pitchFamily="34" charset="0"/>
              </a:rPr>
              <a:t>上根本就没有什么</a:t>
            </a:r>
            <a:r>
              <a:rPr lang="en-US" altLang="zh-CN" b="1" smtClean="0">
                <a:latin typeface="Arial" pitchFamily="34" charset="0"/>
              </a:rPr>
              <a:t>OpenGL2.0</a:t>
            </a:r>
            <a:r>
              <a:rPr lang="zh-CN" altLang="en-US" b="1" smtClean="0">
                <a:latin typeface="Arial" pitchFamily="34" charset="0"/>
              </a:rPr>
              <a:t>的头文件或库文件了，</a:t>
            </a:r>
            <a:r>
              <a:rPr lang="en-US" altLang="zh-CN" b="1" smtClean="0">
                <a:latin typeface="Arial" pitchFamily="34" charset="0"/>
              </a:rPr>
              <a:t>OpenGL1.1</a:t>
            </a:r>
            <a:r>
              <a:rPr lang="zh-CN" altLang="en-US" b="1" smtClean="0">
                <a:latin typeface="Arial" pitchFamily="34" charset="0"/>
              </a:rPr>
              <a:t>以后的东西都已经以扩展的形式存在了，而且，并没有一个统一的标准，可以使用</a:t>
            </a:r>
            <a:r>
              <a:rPr lang="en-US" altLang="zh-CN" b="1" smtClean="0">
                <a:latin typeface="Arial" pitchFamily="34" charset="0"/>
              </a:rPr>
              <a:t>glex</a:t>
            </a:r>
            <a:r>
              <a:rPr lang="zh-CN" altLang="en-US" b="1" smtClean="0">
                <a:latin typeface="Arial" pitchFamily="34" charset="0"/>
              </a:rPr>
              <a:t>，</a:t>
            </a:r>
            <a:r>
              <a:rPr lang="en-US" altLang="zh-CN" b="1" smtClean="0">
                <a:latin typeface="Arial" pitchFamily="34" charset="0"/>
              </a:rPr>
              <a:t>glew</a:t>
            </a:r>
            <a:r>
              <a:rPr lang="zh-CN" altLang="en-US" b="1" smtClean="0">
                <a:latin typeface="Arial" pitchFamily="34" charset="0"/>
              </a:rPr>
              <a:t>，</a:t>
            </a:r>
            <a:r>
              <a:rPr lang="en-US" altLang="zh-CN" b="1" smtClean="0">
                <a:latin typeface="Arial" pitchFamily="34" charset="0"/>
              </a:rPr>
              <a:t>glee</a:t>
            </a:r>
            <a:r>
              <a:rPr lang="zh-CN" altLang="en-US" b="1" smtClean="0">
                <a:latin typeface="Arial" pitchFamily="34" charset="0"/>
              </a:rPr>
              <a:t>等等。</a:t>
            </a:r>
            <a:r>
              <a:rPr lang="zh-CN" altLang="en-US" smtClean="0">
                <a:latin typeface="Arial" pitchFamily="34"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87540DC-5562-4428-8393-126A4A839C42}" type="slidenum">
              <a:rPr lang="en-US" altLang="zh-CN" smtClean="0">
                <a:latin typeface="Arial" pitchFamily="34" charset="0"/>
              </a:rPr>
              <a:pPr eaLnBrk="1" hangingPunct="1"/>
              <a:t>5</a:t>
            </a:fld>
            <a:endParaRPr lang="en-US" altLang="zh-CN" smtClean="0">
              <a:latin typeface="Arial" pitchFamily="34" charset="0"/>
            </a:endParaRPr>
          </a:p>
        </p:txBody>
      </p:sp>
      <p:sp>
        <p:nvSpPr>
          <p:cNvPr id="287747" name="Rectangle 2"/>
          <p:cNvSpPr>
            <a:spLocks noGrp="1" noRot="1" noChangeAspect="1" noChangeArrowheads="1" noTextEdit="1"/>
          </p:cNvSpPr>
          <p:nvPr>
            <p:ph type="sldImg"/>
          </p:nvPr>
        </p:nvSpPr>
        <p:spPr>
          <a:xfrm>
            <a:off x="381000" y="685800"/>
            <a:ext cx="6096000" cy="3429000"/>
          </a:xfrm>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itchFamily="34" charset="0"/>
              </a:rPr>
              <a:t>Mobile 3D Graphics API</a:t>
            </a:r>
            <a:r>
              <a:rPr lang="zh-CN" altLang="en-US" dirty="0" smtClean="0">
                <a:latin typeface="Arial" pitchFamily="34" charset="0"/>
              </a:rPr>
              <a:t>（简称为 </a:t>
            </a:r>
            <a:r>
              <a:rPr lang="en-US" altLang="zh-CN" dirty="0" smtClean="0">
                <a:latin typeface="Arial" pitchFamily="34" charset="0"/>
              </a:rPr>
              <a:t>M3G</a:t>
            </a:r>
            <a:r>
              <a:rPr lang="zh-CN" altLang="en-US" dirty="0" smtClean="0">
                <a:latin typeface="Arial" pitchFamily="34" charset="0"/>
              </a:rPr>
              <a:t>）是在 </a:t>
            </a:r>
            <a:r>
              <a:rPr lang="en-US" altLang="zh-CN" dirty="0" smtClean="0">
                <a:latin typeface="Arial" pitchFamily="34" charset="0"/>
              </a:rPr>
              <a:t>JSR 184</a:t>
            </a:r>
            <a:r>
              <a:rPr lang="zh-CN" altLang="en-US" dirty="0" smtClean="0">
                <a:latin typeface="Arial" pitchFamily="34" charset="0"/>
              </a:rPr>
              <a:t>（</a:t>
            </a:r>
            <a:r>
              <a:rPr lang="en-US" altLang="zh-CN" dirty="0" smtClean="0">
                <a:latin typeface="Arial" pitchFamily="34" charset="0"/>
              </a:rPr>
              <a:t>Java </a:t>
            </a:r>
            <a:r>
              <a:rPr lang="zh-CN" altLang="en-US" dirty="0" smtClean="0">
                <a:latin typeface="Arial" pitchFamily="34" charset="0"/>
              </a:rPr>
              <a:t>规范请求，</a:t>
            </a:r>
            <a:r>
              <a:rPr lang="en-US" altLang="zh-CN" dirty="0" smtClean="0">
                <a:latin typeface="Arial" pitchFamily="34" charset="0"/>
              </a:rPr>
              <a:t>Java Specification Request</a:t>
            </a:r>
            <a:r>
              <a:rPr lang="zh-CN" altLang="en-US" dirty="0" smtClean="0">
                <a:latin typeface="Arial" pitchFamily="34" charset="0"/>
              </a:rPr>
              <a:t>）中定义的，</a:t>
            </a:r>
            <a:r>
              <a:rPr lang="en-US" altLang="zh-CN" dirty="0" smtClean="0">
                <a:latin typeface="Arial" pitchFamily="34" charset="0"/>
              </a:rPr>
              <a:t>JSR 184 </a:t>
            </a:r>
            <a:r>
              <a:rPr lang="zh-CN" altLang="en-US" dirty="0" smtClean="0">
                <a:latin typeface="Arial" pitchFamily="34" charset="0"/>
              </a:rPr>
              <a:t>是一项工业成就，用于为支持 </a:t>
            </a:r>
            <a:r>
              <a:rPr lang="en-US" altLang="zh-CN" dirty="0" smtClean="0">
                <a:latin typeface="Arial" pitchFamily="34" charset="0"/>
              </a:rPr>
              <a:t>Java </a:t>
            </a:r>
            <a:r>
              <a:rPr lang="zh-CN" altLang="en-US" dirty="0" smtClean="0">
                <a:latin typeface="Arial" pitchFamily="34" charset="0"/>
              </a:rPr>
              <a:t>程序设计的移动设备提供标准 </a:t>
            </a:r>
            <a:r>
              <a:rPr lang="en-US" altLang="zh-CN" dirty="0" smtClean="0">
                <a:latin typeface="Arial" pitchFamily="34" charset="0"/>
              </a:rPr>
              <a:t>3D API</a:t>
            </a:r>
            <a:r>
              <a:rPr lang="zh-CN" altLang="en-US" dirty="0" smtClean="0">
                <a:latin typeface="Arial" pitchFamily="34" charset="0"/>
              </a:rPr>
              <a:t>。</a:t>
            </a:r>
            <a:br>
              <a:rPr lang="zh-CN" altLang="en-US" dirty="0" smtClean="0">
                <a:latin typeface="Arial" pitchFamily="34" charset="0"/>
              </a:rPr>
            </a:br>
            <a:endParaRPr lang="zh-CN" altLang="en-US" dirty="0" smtClean="0">
              <a:latin typeface="Arial" pitchFamily="34" charset="0"/>
            </a:endParaRPr>
          </a:p>
          <a:p>
            <a:pPr eaLnBrk="1" hangingPunct="1"/>
            <a:endParaRPr lang="zh-CN" altLang="en-US" dirty="0" smtClean="0">
              <a:latin typeface="Arial" pitchFamily="34" charset="0"/>
            </a:endParaRPr>
          </a:p>
          <a:p>
            <a:pPr eaLnBrk="1" hangingPunct="1"/>
            <a:r>
              <a:rPr lang="en-US" altLang="zh-CN" dirty="0" smtClean="0">
                <a:latin typeface="Arial" pitchFamily="34" charset="0"/>
              </a:rPr>
              <a:t>JSR 239 </a:t>
            </a:r>
            <a:r>
              <a:rPr lang="zh-CN" altLang="en-US" dirty="0" smtClean="0">
                <a:latin typeface="Arial" pitchFamily="34" charset="0"/>
              </a:rPr>
              <a:t>也就是 </a:t>
            </a:r>
            <a:r>
              <a:rPr lang="en-US" altLang="zh-CN" dirty="0" smtClean="0">
                <a:latin typeface="Arial" pitchFamily="34" charset="0"/>
              </a:rPr>
              <a:t>Java Bindings for OpenGL ES</a:t>
            </a:r>
            <a:r>
              <a:rPr lang="zh-CN" altLang="en-US" dirty="0" smtClean="0">
                <a:latin typeface="Arial" pitchFamily="34" charset="0"/>
              </a:rPr>
              <a:t>，它面向的设备与 </a:t>
            </a:r>
            <a:r>
              <a:rPr lang="en-US" altLang="zh-CN" dirty="0" smtClean="0">
                <a:latin typeface="Arial" pitchFamily="34" charset="0"/>
              </a:rPr>
              <a:t>M3G </a:t>
            </a:r>
            <a:r>
              <a:rPr lang="zh-CN" altLang="en-US" dirty="0" smtClean="0">
                <a:latin typeface="Arial" pitchFamily="34" charset="0"/>
              </a:rPr>
              <a:t>相同。</a:t>
            </a:r>
            <a:r>
              <a:rPr lang="en-US" altLang="zh-CN" dirty="0" smtClean="0">
                <a:latin typeface="Arial" pitchFamily="34" charset="0"/>
              </a:rPr>
              <a:t>OpenGL ES </a:t>
            </a:r>
            <a:r>
              <a:rPr lang="zh-CN" altLang="en-US" dirty="0" smtClean="0">
                <a:latin typeface="Arial" pitchFamily="34" charset="0"/>
              </a:rPr>
              <a:t>是人们熟知的 </a:t>
            </a:r>
            <a:r>
              <a:rPr lang="en-US" altLang="zh-CN" dirty="0" smtClean="0">
                <a:latin typeface="Arial" pitchFamily="34" charset="0"/>
              </a:rPr>
              <a:t>OpenGL 3D </a:t>
            </a:r>
            <a:r>
              <a:rPr lang="zh-CN" altLang="en-US" dirty="0" smtClean="0">
                <a:latin typeface="Arial" pitchFamily="34" charset="0"/>
              </a:rPr>
              <a:t>库的子集，事实上已成为约束设备上本地 </a:t>
            </a:r>
            <a:r>
              <a:rPr lang="en-US" altLang="zh-CN" dirty="0" smtClean="0">
                <a:latin typeface="Arial" pitchFamily="34" charset="0"/>
              </a:rPr>
              <a:t>3D </a:t>
            </a:r>
            <a:r>
              <a:rPr lang="zh-CN" altLang="en-US" dirty="0" smtClean="0">
                <a:latin typeface="Arial" pitchFamily="34" charset="0"/>
              </a:rPr>
              <a:t>实现的标准。</a:t>
            </a:r>
            <a:r>
              <a:rPr lang="en-US" altLang="zh-CN" dirty="0" smtClean="0">
                <a:latin typeface="Arial" pitchFamily="34" charset="0"/>
              </a:rPr>
              <a:t>JSR 239 </a:t>
            </a:r>
            <a:r>
              <a:rPr lang="zh-CN" altLang="en-US" dirty="0" smtClean="0">
                <a:latin typeface="Arial" pitchFamily="34" charset="0"/>
              </a:rPr>
              <a:t>定义了一个几乎与 </a:t>
            </a:r>
            <a:r>
              <a:rPr lang="en-US" altLang="zh-CN" dirty="0" smtClean="0">
                <a:latin typeface="Arial" pitchFamily="34" charset="0"/>
              </a:rPr>
              <a:t>OpenGL ES </a:t>
            </a:r>
            <a:r>
              <a:rPr lang="zh-CN" altLang="en-US" dirty="0" smtClean="0">
                <a:latin typeface="Arial" pitchFamily="34" charset="0"/>
              </a:rPr>
              <a:t>的 </a:t>
            </a:r>
            <a:r>
              <a:rPr lang="en-US" altLang="zh-CN" dirty="0" smtClean="0">
                <a:latin typeface="Arial" pitchFamily="34" charset="0"/>
              </a:rPr>
              <a:t>C </a:t>
            </a:r>
            <a:r>
              <a:rPr lang="zh-CN" altLang="en-US" dirty="0" smtClean="0">
                <a:latin typeface="Arial" pitchFamily="34" charset="0"/>
              </a:rPr>
              <a:t>接口相同的 </a:t>
            </a:r>
            <a:r>
              <a:rPr lang="en-US" altLang="zh-CN" dirty="0" smtClean="0">
                <a:latin typeface="Arial" pitchFamily="34" charset="0"/>
              </a:rPr>
              <a:t>Java API</a:t>
            </a:r>
            <a:r>
              <a:rPr lang="zh-CN" altLang="en-US" dirty="0" smtClean="0">
                <a:latin typeface="Arial" pitchFamily="34" charset="0"/>
              </a:rPr>
              <a:t>，使现有 </a:t>
            </a:r>
            <a:r>
              <a:rPr lang="en-US" altLang="zh-CN" dirty="0" smtClean="0">
                <a:latin typeface="Arial" pitchFamily="34" charset="0"/>
              </a:rPr>
              <a:t>OpenGL </a:t>
            </a:r>
            <a:r>
              <a:rPr lang="zh-CN" altLang="en-US" dirty="0" smtClean="0">
                <a:latin typeface="Arial" pitchFamily="34" charset="0"/>
              </a:rPr>
              <a:t>内容的移植更为轻易。到 </a:t>
            </a:r>
            <a:r>
              <a:rPr lang="en-US" altLang="zh-CN" dirty="0" smtClean="0">
                <a:latin typeface="Arial" pitchFamily="34" charset="0"/>
              </a:rPr>
              <a:t>2005 </a:t>
            </a:r>
            <a:r>
              <a:rPr lang="zh-CN" altLang="en-US" dirty="0" smtClean="0">
                <a:latin typeface="Arial" pitchFamily="34" charset="0"/>
              </a:rPr>
              <a:t>年 </a:t>
            </a:r>
            <a:r>
              <a:rPr lang="en-US" altLang="zh-CN" dirty="0" smtClean="0">
                <a:latin typeface="Arial" pitchFamily="34" charset="0"/>
              </a:rPr>
              <a:t>9 </a:t>
            </a:r>
            <a:r>
              <a:rPr lang="zh-CN" altLang="en-US" dirty="0" smtClean="0">
                <a:latin typeface="Arial" pitchFamily="34" charset="0"/>
              </a:rPr>
              <a:t>月为止，</a:t>
            </a:r>
            <a:r>
              <a:rPr lang="en-US" altLang="zh-CN" dirty="0" smtClean="0">
                <a:latin typeface="Arial" pitchFamily="34" charset="0"/>
              </a:rPr>
              <a:t>JSR 239 </a:t>
            </a:r>
            <a:r>
              <a:rPr lang="zh-CN" altLang="en-US" dirty="0" smtClean="0">
                <a:latin typeface="Arial" pitchFamily="34" charset="0"/>
              </a:rPr>
              <a:t>还依然处于早期的蓝图设计状态。关于它是否会给手机带来深刻的影响，我只能靠推测。尽管 </a:t>
            </a:r>
            <a:r>
              <a:rPr lang="en-US" altLang="zh-CN" dirty="0" smtClean="0">
                <a:latin typeface="Arial" pitchFamily="34" charset="0"/>
              </a:rPr>
              <a:t>OpenGL ES </a:t>
            </a:r>
            <a:r>
              <a:rPr lang="zh-CN" altLang="en-US" dirty="0" smtClean="0">
                <a:latin typeface="Arial" pitchFamily="34" charset="0"/>
              </a:rPr>
              <a:t>与其 </a:t>
            </a:r>
            <a:r>
              <a:rPr lang="en-US" altLang="zh-CN" dirty="0" smtClean="0">
                <a:latin typeface="Arial" pitchFamily="34" charset="0"/>
              </a:rPr>
              <a:t>API </a:t>
            </a:r>
            <a:r>
              <a:rPr lang="zh-CN" altLang="en-US" dirty="0" smtClean="0">
                <a:latin typeface="Arial" pitchFamily="34" charset="0"/>
              </a:rPr>
              <a:t>不兼容，但却对 </a:t>
            </a:r>
            <a:r>
              <a:rPr lang="en-US" altLang="zh-CN" dirty="0" smtClean="0">
                <a:latin typeface="Arial" pitchFamily="34" charset="0"/>
              </a:rPr>
              <a:t>M3G </a:t>
            </a:r>
            <a:r>
              <a:rPr lang="zh-CN" altLang="en-US" dirty="0" smtClean="0">
                <a:latin typeface="Arial" pitchFamily="34" charset="0"/>
              </a:rPr>
              <a:t>的定义产生了一定影响：</a:t>
            </a:r>
            <a:r>
              <a:rPr lang="en-US" altLang="zh-CN" dirty="0" smtClean="0">
                <a:latin typeface="Arial" pitchFamily="34" charset="0"/>
              </a:rPr>
              <a:t>JSR 184 </a:t>
            </a:r>
            <a:r>
              <a:rPr lang="zh-CN" altLang="en-US" dirty="0" smtClean="0">
                <a:latin typeface="Arial" pitchFamily="34" charset="0"/>
              </a:rPr>
              <a:t>专家组确保了 </a:t>
            </a:r>
            <a:r>
              <a:rPr lang="en-US" altLang="zh-CN" dirty="0" smtClean="0">
                <a:latin typeface="Arial" pitchFamily="34" charset="0"/>
              </a:rPr>
              <a:t>MSG </a:t>
            </a:r>
            <a:r>
              <a:rPr lang="zh-CN" altLang="en-US" dirty="0" smtClean="0">
                <a:latin typeface="Arial" pitchFamily="34" charset="0"/>
              </a:rPr>
              <a:t>在 </a:t>
            </a:r>
            <a:r>
              <a:rPr lang="en-US" altLang="zh-CN" dirty="0" smtClean="0">
                <a:latin typeface="Arial" pitchFamily="34" charset="0"/>
              </a:rPr>
              <a:t>OpenGL ES </a:t>
            </a:r>
            <a:r>
              <a:rPr lang="zh-CN" altLang="en-US" dirty="0" smtClean="0">
                <a:latin typeface="Arial" pitchFamily="34" charset="0"/>
              </a:rPr>
              <a:t>之上的有效实现。假如了解 </a:t>
            </a:r>
            <a:r>
              <a:rPr lang="en-US" altLang="zh-CN" dirty="0" smtClean="0">
                <a:latin typeface="Arial" pitchFamily="34" charset="0"/>
              </a:rPr>
              <a:t>OpenGL</a:t>
            </a:r>
            <a:r>
              <a:rPr lang="zh-CN" altLang="en-US" dirty="0" smtClean="0">
                <a:latin typeface="Arial" pitchFamily="34" charset="0"/>
              </a:rPr>
              <a:t>，那么就会在 </a:t>
            </a:r>
            <a:r>
              <a:rPr lang="en-US" altLang="zh-CN" dirty="0" smtClean="0">
                <a:latin typeface="Arial" pitchFamily="34" charset="0"/>
              </a:rPr>
              <a:t>M3G </a:t>
            </a:r>
            <a:r>
              <a:rPr lang="zh-CN" altLang="en-US" dirty="0" smtClean="0">
                <a:latin typeface="Arial" pitchFamily="34" charset="0"/>
              </a:rPr>
              <a:t>中看到许多似曾相识的属性。</a:t>
            </a:r>
            <a:br>
              <a:rPr lang="zh-CN" altLang="en-US" dirty="0" smtClean="0">
                <a:latin typeface="Arial" pitchFamily="34" charset="0"/>
              </a:rPr>
            </a:br>
            <a:endParaRPr lang="zh-CN" alt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6E3E714-4846-40A7-ADB2-5E1395495D93}" type="slidenum">
              <a:rPr lang="en-US" altLang="zh-CN" smtClean="0">
                <a:latin typeface="Arial" pitchFamily="34" charset="0"/>
              </a:rPr>
              <a:pPr eaLnBrk="1" hangingPunct="1"/>
              <a:t>33</a:t>
            </a:fld>
            <a:endParaRPr lang="en-US" altLang="zh-CN" smtClean="0">
              <a:latin typeface="Arial" pitchFamily="34"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1CACD34-F020-4AFA-AA5C-1808F6B5126C}" type="slidenum">
              <a:rPr lang="en-US" altLang="zh-CN" smtClean="0">
                <a:latin typeface="Arial" pitchFamily="34" charset="0"/>
              </a:rPr>
              <a:pPr eaLnBrk="1" hangingPunct="1"/>
              <a:t>34</a:t>
            </a:fld>
            <a:endParaRPr lang="en-US" altLang="zh-CN" smtClean="0">
              <a:latin typeface="Arial" pitchFamily="34"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itchFamily="34" charset="0"/>
              </a:rPr>
              <a:t>Glee</a:t>
            </a:r>
            <a:r>
              <a:rPr lang="zh-CN" altLang="en-US" smtClean="0">
                <a:latin typeface="Arial" pitchFamily="34" charset="0"/>
              </a:rPr>
              <a:t>是一个比</a:t>
            </a:r>
            <a:r>
              <a:rPr lang="en-US" altLang="zh-CN" smtClean="0">
                <a:latin typeface="Arial" pitchFamily="34" charset="0"/>
              </a:rPr>
              <a:t>glew</a:t>
            </a:r>
            <a:r>
              <a:rPr lang="zh-CN" altLang="en-US" smtClean="0">
                <a:latin typeface="Arial" pitchFamily="34" charset="0"/>
              </a:rPr>
              <a:t>更轻量级的扩展使用方式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5A35B35-FFB5-45F8-9681-1C8DEF5E9353}" type="slidenum">
              <a:rPr lang="en-US" altLang="zh-CN" smtClean="0">
                <a:latin typeface="Arial" pitchFamily="34" charset="0"/>
              </a:rPr>
              <a:pPr eaLnBrk="1" hangingPunct="1"/>
              <a:t>35</a:t>
            </a:fld>
            <a:endParaRPr lang="en-US" altLang="zh-CN" smtClean="0">
              <a:latin typeface="Arial" pitchFamily="34" charset="0"/>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itchFamily="34" charset="0"/>
              </a:rPr>
              <a:t>OpenGL 1.0</a:t>
            </a:r>
            <a:endParaRPr lang="zh-CN" altLang="zh-CN" dirty="0" smtClean="0">
              <a:latin typeface="Arial" pitchFamily="34" charset="0"/>
            </a:endParaRPr>
          </a:p>
          <a:p>
            <a:r>
              <a:rPr lang="zh-CN" altLang="zh-CN" dirty="0" smtClean="0">
                <a:latin typeface="Arial" pitchFamily="34" charset="0"/>
              </a:rPr>
              <a:t>发布时间：</a:t>
            </a:r>
            <a:r>
              <a:rPr lang="en-US" altLang="zh-CN" dirty="0" smtClean="0">
                <a:latin typeface="Arial" pitchFamily="34" charset="0"/>
              </a:rPr>
              <a:t> 1992</a:t>
            </a:r>
            <a:r>
              <a:rPr lang="zh-CN" altLang="zh-CN" dirty="0" smtClean="0">
                <a:latin typeface="Arial" pitchFamily="34" charset="0"/>
              </a:rPr>
              <a:t>年</a:t>
            </a:r>
            <a:r>
              <a:rPr lang="en-US" altLang="zh-CN" dirty="0" smtClean="0">
                <a:latin typeface="Arial" pitchFamily="34" charset="0"/>
              </a:rPr>
              <a:t>1</a:t>
            </a:r>
            <a:r>
              <a:rPr lang="zh-CN" altLang="zh-CN" dirty="0" smtClean="0">
                <a:latin typeface="Arial" pitchFamily="34" charset="0"/>
              </a:rPr>
              <a:t>月</a:t>
            </a:r>
          </a:p>
          <a:p>
            <a:r>
              <a:rPr lang="en-US" altLang="zh-CN" dirty="0" smtClean="0">
                <a:latin typeface="Arial" pitchFamily="34" charset="0"/>
              </a:rPr>
              <a:t>OpenGL</a:t>
            </a:r>
            <a:r>
              <a:rPr lang="zh-CN" altLang="zh-CN" dirty="0" smtClean="0">
                <a:latin typeface="Arial" pitchFamily="34" charset="0"/>
              </a:rPr>
              <a:t>的最早版本</a:t>
            </a:r>
            <a:r>
              <a:rPr lang="en-US" altLang="zh-CN" dirty="0" smtClean="0">
                <a:latin typeface="Arial" pitchFamily="34" charset="0"/>
              </a:rPr>
              <a:t>OpenGL 1.0</a:t>
            </a:r>
            <a:r>
              <a:rPr lang="zh-CN" altLang="zh-CN" dirty="0" smtClean="0">
                <a:latin typeface="Arial" pitchFamily="34" charset="0"/>
              </a:rPr>
              <a:t>由</a:t>
            </a:r>
            <a:r>
              <a:rPr lang="en-US" altLang="zh-CN" dirty="0" smtClean="0">
                <a:latin typeface="Arial" pitchFamily="34" charset="0"/>
              </a:rPr>
              <a:t>Mark Segal</a:t>
            </a:r>
            <a:r>
              <a:rPr lang="zh-CN" altLang="zh-CN" dirty="0" smtClean="0">
                <a:latin typeface="Arial" pitchFamily="34" charset="0"/>
              </a:rPr>
              <a:t>和</a:t>
            </a:r>
            <a:r>
              <a:rPr lang="en-US" altLang="zh-CN" dirty="0" smtClean="0">
                <a:latin typeface="Arial" pitchFamily="34" charset="0"/>
              </a:rPr>
              <a:t>Kurt Akeley</a:t>
            </a:r>
            <a:r>
              <a:rPr lang="zh-CN" altLang="zh-CN" dirty="0" smtClean="0">
                <a:latin typeface="Arial" pitchFamily="34" charset="0"/>
              </a:rPr>
              <a:t>发布于</a:t>
            </a:r>
            <a:r>
              <a:rPr lang="en-US" altLang="zh-CN" dirty="0" smtClean="0">
                <a:latin typeface="Arial" pitchFamily="34" charset="0"/>
              </a:rPr>
              <a:t>1992</a:t>
            </a:r>
            <a:r>
              <a:rPr lang="zh-CN" altLang="zh-CN" dirty="0" smtClean="0">
                <a:latin typeface="Arial" pitchFamily="34" charset="0"/>
              </a:rPr>
              <a:t>年</a:t>
            </a:r>
            <a:r>
              <a:rPr lang="en-US" altLang="zh-CN" dirty="0" smtClean="0">
                <a:latin typeface="Arial" pitchFamily="34" charset="0"/>
              </a:rPr>
              <a:t>1</a:t>
            </a:r>
            <a:r>
              <a:rPr lang="zh-CN" altLang="zh-CN" dirty="0" smtClean="0">
                <a:latin typeface="Arial" pitchFamily="34" charset="0"/>
              </a:rPr>
              <a:t>月。从这之后，</a:t>
            </a:r>
            <a:r>
              <a:rPr lang="en-US" altLang="zh-CN" dirty="0" smtClean="0">
                <a:latin typeface="Arial" pitchFamily="34" charset="0"/>
              </a:rPr>
              <a:t>OpenGL</a:t>
            </a:r>
            <a:r>
              <a:rPr lang="zh-CN" altLang="zh-CN" dirty="0" smtClean="0">
                <a:latin typeface="Arial" pitchFamily="34" charset="0"/>
              </a:rPr>
              <a:t>每隔一段时间都会发布一个新版本的规范，这些规范定义了一些显卡必须支持的新扩展。这就决定了</a:t>
            </a:r>
            <a:r>
              <a:rPr lang="en-US" altLang="zh-CN" dirty="0" smtClean="0">
                <a:latin typeface="Arial" pitchFamily="34" charset="0"/>
              </a:rPr>
              <a:t>OpenGL</a:t>
            </a:r>
            <a:r>
              <a:rPr lang="zh-CN" altLang="zh-CN" dirty="0" smtClean="0">
                <a:latin typeface="Arial" pitchFamily="34" charset="0"/>
              </a:rPr>
              <a:t>的每个版本其实就是由各个扩展组成的，当硬件的驱动全部支持相应的扩展的时候，相应的</a:t>
            </a:r>
            <a:r>
              <a:rPr lang="en-US" altLang="zh-CN" dirty="0" smtClean="0">
                <a:latin typeface="Arial" pitchFamily="34" charset="0"/>
              </a:rPr>
              <a:t>OpenGL</a:t>
            </a:r>
            <a:r>
              <a:rPr lang="zh-CN" altLang="zh-CN" dirty="0" smtClean="0">
                <a:latin typeface="Arial" pitchFamily="34" charset="0"/>
              </a:rPr>
              <a:t>版本就被支持了。</a:t>
            </a:r>
          </a:p>
          <a:p>
            <a:pPr eaLnBrk="1" hangingPunct="1"/>
            <a:endParaRPr lang="zh-CN" altLang="zh-CN"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64E9348-6C21-4800-A83B-AA403A90E6AC}" type="slidenum">
              <a:rPr lang="en-US" altLang="zh-CN" smtClean="0">
                <a:latin typeface="Arial" pitchFamily="34" charset="0"/>
              </a:rPr>
              <a:pPr eaLnBrk="1" hangingPunct="1"/>
              <a:t>36</a:t>
            </a:fld>
            <a:endParaRPr lang="en-US" altLang="zh-CN" smtClean="0">
              <a:latin typeface="Arial" pitchFamily="34" charset="0"/>
            </a:endParaRPr>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48B562D-C092-4010-8603-09396583E2F7}" type="slidenum">
              <a:rPr lang="en-US" altLang="zh-CN" smtClean="0">
                <a:latin typeface="Arial" pitchFamily="34" charset="0"/>
              </a:rPr>
              <a:pPr eaLnBrk="1" hangingPunct="1"/>
              <a:t>37</a:t>
            </a:fld>
            <a:endParaRPr lang="en-US" altLang="zh-CN" smtClean="0">
              <a:latin typeface="Arial" pitchFamily="34"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7857E12-A42D-49AA-9274-2B31720B5D7C}" type="slidenum">
              <a:rPr lang="en-US" altLang="zh-CN" smtClean="0">
                <a:latin typeface="Arial" pitchFamily="34" charset="0"/>
              </a:rPr>
              <a:pPr eaLnBrk="1" hangingPunct="1"/>
              <a:t>38</a:t>
            </a:fld>
            <a:endParaRPr lang="en-US" altLang="zh-CN" smtClean="0">
              <a:latin typeface="Arial" pitchFamily="34" charset="0"/>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itchFamily="34" charset="0"/>
              </a:rPr>
              <a:t> </a:t>
            </a:r>
            <a:r>
              <a:rPr lang="zh-CN" altLang="zh-CN" dirty="0" smtClean="0">
                <a:latin typeface="Arial" pitchFamily="34" charset="0"/>
              </a:rPr>
              <a:t>从发展历程上看，</a:t>
            </a:r>
            <a:r>
              <a:rPr lang="en-US" altLang="zh-CN" dirty="0" smtClean="0">
                <a:latin typeface="Arial" pitchFamily="34" charset="0"/>
              </a:rPr>
              <a:t>OpenGL 1.0~OpenGL 1.5</a:t>
            </a:r>
            <a:r>
              <a:rPr lang="zh-CN" altLang="zh-CN" dirty="0" smtClean="0">
                <a:latin typeface="Arial" pitchFamily="34" charset="0"/>
              </a:rPr>
              <a:t>是经典的固定管线时代；</a:t>
            </a:r>
            <a:endParaRPr lang="en-US" altLang="zh-CN" dirty="0" smtClean="0">
              <a:latin typeface="Arial" pitchFamily="34" charset="0"/>
            </a:endParaRPr>
          </a:p>
          <a:p>
            <a:pPr eaLnBrk="1" hangingPunct="1"/>
            <a:r>
              <a:rPr lang="en-US" altLang="zh-CN" dirty="0" smtClean="0">
                <a:latin typeface="Arial" pitchFamily="34" charset="0"/>
              </a:rPr>
              <a:t>                 OpenGL 2.0~OpenGL 2.1</a:t>
            </a:r>
            <a:r>
              <a:rPr lang="zh-CN" altLang="zh-CN" dirty="0" smtClean="0">
                <a:latin typeface="Arial" pitchFamily="34" charset="0"/>
              </a:rPr>
              <a:t>是固定管线和可编程管线并存的时代；</a:t>
            </a:r>
            <a:endParaRPr lang="en-US" altLang="zh-CN" dirty="0" smtClean="0">
              <a:latin typeface="Arial" pitchFamily="34" charset="0"/>
            </a:endParaRPr>
          </a:p>
          <a:p>
            <a:pPr eaLnBrk="1" hangingPunct="1"/>
            <a:r>
              <a:rPr lang="en-US" altLang="zh-CN" dirty="0" smtClean="0">
                <a:latin typeface="Arial" pitchFamily="34" charset="0"/>
              </a:rPr>
              <a:t>                 OpenGL 3.0~OpenGL 4.x</a:t>
            </a:r>
            <a:r>
              <a:rPr lang="zh-CN" altLang="zh-CN" dirty="0" smtClean="0">
                <a:latin typeface="Arial" pitchFamily="34" charset="0"/>
              </a:rPr>
              <a:t>开始是可编程管线崛起的时代。</a:t>
            </a:r>
            <a:endParaRPr lang="en-US" altLang="zh-CN" dirty="0" smtClean="0">
              <a:latin typeface="Arial" pitchFamily="34" charset="0"/>
            </a:endParaRPr>
          </a:p>
          <a:p>
            <a:pPr eaLnBrk="1" hangingPunct="1"/>
            <a:endParaRPr lang="en-US" altLang="zh-CN" dirty="0" smtClean="0">
              <a:latin typeface="Arial" pitchFamily="34" charset="0"/>
            </a:endParaRPr>
          </a:p>
          <a:p>
            <a:pPr eaLnBrk="1" hangingPunct="1"/>
            <a:r>
              <a:rPr lang="zh-CN" altLang="zh-CN" dirty="0" smtClean="0">
                <a:latin typeface="Arial" pitchFamily="34" charset="0"/>
              </a:rPr>
              <a:t>在出现可编程管线的那个时代，</a:t>
            </a:r>
            <a:r>
              <a:rPr lang="en-US" altLang="zh-CN" dirty="0" smtClean="0">
                <a:latin typeface="Arial" pitchFamily="34" charset="0"/>
              </a:rPr>
              <a:t>OpenGL</a:t>
            </a:r>
            <a:r>
              <a:rPr lang="zh-CN" altLang="zh-CN" dirty="0" smtClean="0">
                <a:latin typeface="Arial" pitchFamily="34" charset="0"/>
              </a:rPr>
              <a:t>因为</a:t>
            </a:r>
            <a:r>
              <a:rPr lang="en-US" altLang="zh-CN" dirty="0" smtClean="0">
                <a:latin typeface="Arial" pitchFamily="34" charset="0"/>
              </a:rPr>
              <a:t>OpenGL ARB</a:t>
            </a:r>
            <a:r>
              <a:rPr lang="zh-CN" altLang="zh-CN" dirty="0" smtClean="0">
                <a:latin typeface="Arial" pitchFamily="34" charset="0"/>
              </a:rPr>
              <a:t>的臃肿而一度落后，取而代之的是</a:t>
            </a:r>
            <a:r>
              <a:rPr lang="en-US" altLang="zh-CN" dirty="0" err="1" smtClean="0">
                <a:latin typeface="Arial" pitchFamily="34" charset="0"/>
              </a:rPr>
              <a:t>Khronos</a:t>
            </a:r>
            <a:r>
              <a:rPr lang="en-US" altLang="zh-CN" dirty="0" smtClean="0">
                <a:latin typeface="Arial" pitchFamily="34" charset="0"/>
              </a:rPr>
              <a:t> Group</a:t>
            </a:r>
            <a:r>
              <a:rPr lang="zh-CN" altLang="zh-CN" dirty="0" smtClean="0">
                <a:latin typeface="Arial" pitchFamily="34" charset="0"/>
              </a:rPr>
              <a:t>管理的精简的</a:t>
            </a:r>
            <a:r>
              <a:rPr lang="en-US" altLang="zh-CN" dirty="0" smtClean="0">
                <a:latin typeface="Arial" pitchFamily="34" charset="0"/>
              </a:rPr>
              <a:t>OpenGL ES</a:t>
            </a:r>
            <a:r>
              <a:rPr lang="zh-CN" altLang="zh-CN" dirty="0" smtClean="0">
                <a:latin typeface="Arial" pitchFamily="34" charset="0"/>
              </a:rPr>
              <a:t>流行；最后</a:t>
            </a:r>
            <a:r>
              <a:rPr lang="en-US" altLang="zh-CN" dirty="0" smtClean="0">
                <a:latin typeface="Arial" pitchFamily="34" charset="0"/>
              </a:rPr>
              <a:t>ARB</a:t>
            </a:r>
            <a:r>
              <a:rPr lang="zh-CN" altLang="zh-CN" dirty="0" smtClean="0">
                <a:latin typeface="Arial" pitchFamily="34" charset="0"/>
              </a:rPr>
              <a:t>决定将</a:t>
            </a:r>
            <a:r>
              <a:rPr lang="en-US" altLang="zh-CN" dirty="0" smtClean="0">
                <a:latin typeface="Arial" pitchFamily="34" charset="0"/>
              </a:rPr>
              <a:t>OpenGL</a:t>
            </a:r>
            <a:r>
              <a:rPr lang="zh-CN" altLang="zh-CN" dirty="0" smtClean="0">
                <a:latin typeface="Arial" pitchFamily="34" charset="0"/>
              </a:rPr>
              <a:t>的接力棒交给</a:t>
            </a:r>
            <a:r>
              <a:rPr lang="en-US" altLang="zh-CN" dirty="0" err="1" smtClean="0">
                <a:latin typeface="Arial" pitchFamily="34" charset="0"/>
              </a:rPr>
              <a:t>Khronos</a:t>
            </a:r>
            <a:r>
              <a:rPr lang="en-US" altLang="zh-CN" dirty="0" smtClean="0">
                <a:latin typeface="Arial" pitchFamily="34" charset="0"/>
              </a:rPr>
              <a:t> Group</a:t>
            </a:r>
            <a:r>
              <a:rPr lang="zh-CN" altLang="zh-CN" dirty="0" smtClean="0">
                <a:latin typeface="Arial" pitchFamily="34" charset="0"/>
              </a:rPr>
              <a:t>，在之后的几年内，</a:t>
            </a:r>
            <a:r>
              <a:rPr lang="en-US" altLang="zh-CN" dirty="0" smtClean="0">
                <a:latin typeface="Arial" pitchFamily="34" charset="0"/>
              </a:rPr>
              <a:t>OpenGL</a:t>
            </a:r>
            <a:r>
              <a:rPr lang="zh-CN" altLang="zh-CN" dirty="0" smtClean="0">
                <a:latin typeface="Arial" pitchFamily="34" charset="0"/>
              </a:rPr>
              <a:t>重新焕发了活力，推陈出新至今。另外在移动设备上免授权费用的</a:t>
            </a:r>
            <a:r>
              <a:rPr lang="en-US" altLang="zh-CN" dirty="0" smtClean="0">
                <a:latin typeface="Arial" pitchFamily="34" charset="0"/>
              </a:rPr>
              <a:t>OpenGL ES</a:t>
            </a:r>
            <a:r>
              <a:rPr lang="zh-CN" altLang="zh-CN" dirty="0" smtClean="0">
                <a:latin typeface="Arial" pitchFamily="34" charset="0"/>
              </a:rPr>
              <a:t>的胜利，在一方面上也促进了桌面版的</a:t>
            </a:r>
            <a:r>
              <a:rPr lang="en-US" altLang="zh-CN" dirty="0" smtClean="0">
                <a:latin typeface="Arial" pitchFamily="34" charset="0"/>
              </a:rPr>
              <a:t>OpenGL</a:t>
            </a:r>
            <a:r>
              <a:rPr lang="zh-CN" altLang="zh-CN" dirty="0" smtClean="0">
                <a:latin typeface="Arial" pitchFamily="34" charset="0"/>
              </a:rPr>
              <a:t>重新回到主流地位，现在先进的</a:t>
            </a:r>
            <a:r>
              <a:rPr lang="en-US" altLang="zh-CN" dirty="0" smtClean="0">
                <a:latin typeface="Arial" pitchFamily="34" charset="0"/>
              </a:rPr>
              <a:t>OpenGL</a:t>
            </a:r>
            <a:r>
              <a:rPr lang="zh-CN" altLang="zh-CN" dirty="0" smtClean="0">
                <a:latin typeface="Arial" pitchFamily="34" charset="0"/>
              </a:rPr>
              <a:t>已经受到各个厂家的重视，</a:t>
            </a:r>
            <a:r>
              <a:rPr lang="en-US" altLang="zh-CN" dirty="0" err="1" smtClean="0">
                <a:latin typeface="Arial" pitchFamily="34" charset="0"/>
              </a:rPr>
              <a:t>Nvidia</a:t>
            </a:r>
            <a:r>
              <a:rPr lang="zh-CN" altLang="zh-CN" dirty="0" smtClean="0">
                <a:latin typeface="Arial" pitchFamily="34" charset="0"/>
              </a:rPr>
              <a:t>和</a:t>
            </a:r>
            <a:r>
              <a:rPr lang="en-US" altLang="zh-CN" dirty="0" smtClean="0">
                <a:latin typeface="Arial" pitchFamily="34" charset="0"/>
              </a:rPr>
              <a:t>AMD</a:t>
            </a:r>
            <a:r>
              <a:rPr lang="zh-CN" altLang="zh-CN" dirty="0" smtClean="0">
                <a:latin typeface="Arial" pitchFamily="34" charset="0"/>
              </a:rPr>
              <a:t>等显卡制造商都争相发布相关的</a:t>
            </a:r>
            <a:r>
              <a:rPr lang="en-US" altLang="zh-CN" dirty="0" smtClean="0">
                <a:latin typeface="Arial" pitchFamily="34" charset="0"/>
              </a:rPr>
              <a:t>OpenGL</a:t>
            </a:r>
            <a:r>
              <a:rPr lang="zh-CN" altLang="zh-CN" dirty="0" smtClean="0">
                <a:latin typeface="Arial" pitchFamily="34" charset="0"/>
              </a:rPr>
              <a:t>驱动；在游戏开发方面，因为其良好的可移植性，不同的平台、不同的主流引擎都会有</a:t>
            </a:r>
            <a:r>
              <a:rPr lang="en-US" altLang="zh-CN" dirty="0" smtClean="0">
                <a:latin typeface="Arial" pitchFamily="34" charset="0"/>
              </a:rPr>
              <a:t>OpenGL</a:t>
            </a:r>
            <a:r>
              <a:rPr lang="zh-CN" altLang="zh-CN" dirty="0" smtClean="0">
                <a:latin typeface="Arial" pitchFamily="34" charset="0"/>
              </a:rPr>
              <a:t>的实现。</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6BBE87F-6E88-47D1-8361-1D32D1E176E9}" type="slidenum">
              <a:rPr lang="en-US" altLang="zh-CN" smtClean="0">
                <a:latin typeface="Arial" pitchFamily="34" charset="0"/>
              </a:rPr>
              <a:pPr eaLnBrk="1" hangingPunct="1"/>
              <a:t>39</a:t>
            </a:fld>
            <a:endParaRPr lang="en-US" altLang="zh-CN" smtClean="0">
              <a:latin typeface="Arial" pitchFamily="34" charset="0"/>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itchFamily="34" charset="0"/>
              </a:rPr>
              <a:t> </a:t>
            </a:r>
            <a:endParaRPr lang="zh-CN" altLang="zh-CN" dirty="0"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xfrm>
            <a:off x="381000" y="685800"/>
            <a:ext cx="6096000" cy="3429000"/>
          </a:xfrm>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latin typeface="Arial" pitchFamily="34" charset="0"/>
              </a:rPr>
              <a:t>详细的</a:t>
            </a:r>
            <a:r>
              <a:rPr lang="en-US" altLang="zh-CN" smtClean="0">
                <a:latin typeface="Arial" pitchFamily="34" charset="0"/>
              </a:rPr>
              <a:t>OpenGL</a:t>
            </a:r>
            <a:r>
              <a:rPr lang="zh-CN" altLang="zh-CN" smtClean="0">
                <a:latin typeface="Arial" pitchFamily="34" charset="0"/>
              </a:rPr>
              <a:t>文档都在其官网里：①</a:t>
            </a:r>
            <a:r>
              <a:rPr lang="en-US" altLang="zh-CN" smtClean="0">
                <a:latin typeface="Arial" pitchFamily="34" charset="0"/>
                <a:hlinkClick r:id="rId3"/>
              </a:rPr>
              <a:t>OpenGL Registry</a:t>
            </a:r>
            <a:r>
              <a:rPr lang="zh-CN" altLang="zh-CN" smtClean="0">
                <a:latin typeface="Arial" pitchFamily="34" charset="0"/>
              </a:rPr>
              <a:t>里面有上百个</a:t>
            </a:r>
            <a:r>
              <a:rPr lang="en-US" altLang="zh-CN" smtClean="0">
                <a:latin typeface="Arial" pitchFamily="34" charset="0"/>
              </a:rPr>
              <a:t>OpenGL</a:t>
            </a:r>
            <a:r>
              <a:rPr lang="zh-CN" altLang="zh-CN" smtClean="0">
                <a:latin typeface="Arial" pitchFamily="34" charset="0"/>
              </a:rPr>
              <a:t>扩展的文档；②</a:t>
            </a:r>
            <a:r>
              <a:rPr lang="en-US" altLang="zh-CN" smtClean="0">
                <a:latin typeface="Arial" pitchFamily="34" charset="0"/>
                <a:hlinkClick r:id="rId4"/>
              </a:rPr>
              <a:t>OpenGL Reference Page</a:t>
            </a:r>
            <a:r>
              <a:rPr lang="zh-CN" altLang="zh-CN" smtClean="0">
                <a:latin typeface="Arial" pitchFamily="34" charset="0"/>
              </a:rPr>
              <a:t>里面有各个函数的使用方法；③</a:t>
            </a:r>
            <a:r>
              <a:rPr lang="en-US" altLang="zh-CN" smtClean="0">
                <a:latin typeface="Arial" pitchFamily="34" charset="0"/>
                <a:hlinkClick r:id="rId5"/>
              </a:rPr>
              <a:t>OpenGL Reference Card</a:t>
            </a:r>
            <a:r>
              <a:rPr lang="zh-CN" altLang="zh-CN" smtClean="0">
                <a:latin typeface="Arial" pitchFamily="34" charset="0"/>
              </a:rPr>
              <a:t>能帮助你宏观地了解</a:t>
            </a:r>
            <a:r>
              <a:rPr lang="en-US" altLang="zh-CN" smtClean="0">
                <a:latin typeface="Arial" pitchFamily="34" charset="0"/>
              </a:rPr>
              <a:t>OpenGL</a:t>
            </a:r>
            <a:r>
              <a:rPr lang="zh-CN" altLang="zh-CN" smtClean="0">
                <a:latin typeface="Arial" pitchFamily="34" charset="0"/>
              </a:rPr>
              <a:t>的所有主要函数；④</a:t>
            </a:r>
            <a:r>
              <a:rPr lang="en-US" altLang="zh-CN" smtClean="0">
                <a:latin typeface="Arial" pitchFamily="34" charset="0"/>
                <a:hlinkClick r:id="rId6"/>
              </a:rPr>
              <a:t>OpenGL Specification</a:t>
            </a:r>
            <a:r>
              <a:rPr lang="zh-CN" altLang="zh-CN" smtClean="0">
                <a:latin typeface="Arial" pitchFamily="34" charset="0"/>
              </a:rPr>
              <a:t>其实是扩展文档的集合，不过也是非常的详细和有用。</a:t>
            </a:r>
            <a:endParaRPr lang="en-US" altLang="zh-CN" smtClean="0">
              <a:latin typeface="Arial" pitchFamily="34" charset="0"/>
            </a:endParaRPr>
          </a:p>
          <a:p>
            <a:endParaRPr lang="en-US" altLang="zh-CN" smtClean="0">
              <a:latin typeface="Arial" pitchFamily="34" charset="0"/>
            </a:endParaRPr>
          </a:p>
          <a:p>
            <a:r>
              <a:rPr lang="zh-CN" altLang="zh-CN" smtClean="0">
                <a:latin typeface="Arial" pitchFamily="34" charset="0"/>
              </a:rPr>
              <a:t>有什么好的入门书籍可以介绍吗？</a:t>
            </a:r>
          </a:p>
          <a:p>
            <a:r>
              <a:rPr lang="en-US" altLang="zh-CN" smtClean="0">
                <a:latin typeface="Arial" pitchFamily="34" charset="0"/>
              </a:rPr>
              <a:t>A</a:t>
            </a:r>
            <a:r>
              <a:rPr lang="zh-CN" altLang="zh-CN" smtClean="0">
                <a:latin typeface="Arial" pitchFamily="34" charset="0"/>
              </a:rPr>
              <a:t>：《</a:t>
            </a:r>
            <a:r>
              <a:rPr lang="en-US" altLang="zh-CN" smtClean="0">
                <a:latin typeface="Arial" pitchFamily="34" charset="0"/>
              </a:rPr>
              <a:t>OpenGL Superbible</a:t>
            </a:r>
            <a:r>
              <a:rPr lang="zh-CN" altLang="zh-CN" smtClean="0">
                <a:latin typeface="Arial" pitchFamily="34" charset="0"/>
              </a:rPr>
              <a:t>》和《</a:t>
            </a:r>
            <a:r>
              <a:rPr lang="en-US" altLang="zh-CN" smtClean="0">
                <a:latin typeface="Arial" pitchFamily="34" charset="0"/>
              </a:rPr>
              <a:t>OpenGL Shading Language Cookbook</a:t>
            </a:r>
            <a:r>
              <a:rPr lang="zh-CN" altLang="zh-CN" smtClean="0">
                <a:latin typeface="Arial" pitchFamily="34" charset="0"/>
              </a:rPr>
              <a:t>》以及《</a:t>
            </a:r>
            <a:r>
              <a:rPr lang="en-US" altLang="zh-CN" smtClean="0">
                <a:latin typeface="Arial" pitchFamily="34" charset="0"/>
              </a:rPr>
              <a:t>OpenGL Insights</a:t>
            </a:r>
            <a:r>
              <a:rPr lang="zh-CN" altLang="zh-CN" smtClean="0">
                <a:latin typeface="Arial" pitchFamily="34" charset="0"/>
              </a:rPr>
              <a:t>》都非常的不错。</a:t>
            </a:r>
          </a:p>
          <a:p>
            <a:endParaRPr lang="en-US" altLang="zh-CN" smtClean="0">
              <a:latin typeface="Arial" pitchFamily="34" charset="0"/>
            </a:endParaRPr>
          </a:p>
          <a:p>
            <a:endParaRPr lang="en-US" altLang="zh-CN" smtClean="0">
              <a:latin typeface="Arial" pitchFamily="34" charset="0"/>
            </a:endParaRPr>
          </a:p>
          <a:p>
            <a:r>
              <a:rPr lang="en-US" altLang="zh-CN" smtClean="0">
                <a:latin typeface="Arial" pitchFamily="34" charset="0"/>
              </a:rPr>
              <a:t>Q</a:t>
            </a:r>
            <a:r>
              <a:rPr lang="zh-CN" altLang="zh-CN" smtClean="0">
                <a:latin typeface="Arial" pitchFamily="34" charset="0"/>
              </a:rPr>
              <a:t>：</a:t>
            </a:r>
            <a:r>
              <a:rPr lang="en-US" altLang="zh-CN" smtClean="0">
                <a:latin typeface="Arial" pitchFamily="34" charset="0"/>
              </a:rPr>
              <a:t>OpenGL</a:t>
            </a:r>
            <a:r>
              <a:rPr lang="zh-CN" altLang="zh-CN" smtClean="0">
                <a:latin typeface="Arial" pitchFamily="34" charset="0"/>
              </a:rPr>
              <a:t>有多少引擎支持呢！</a:t>
            </a:r>
          </a:p>
          <a:p>
            <a:r>
              <a:rPr lang="en-US" altLang="zh-CN" smtClean="0">
                <a:latin typeface="Arial" pitchFamily="34" charset="0"/>
              </a:rPr>
              <a:t>A</a:t>
            </a:r>
            <a:r>
              <a:rPr lang="zh-CN" altLang="zh-CN" smtClean="0">
                <a:latin typeface="Arial" pitchFamily="34" charset="0"/>
              </a:rPr>
              <a:t>：基本主流的引擎都会在上层抽象一层，然后都有用</a:t>
            </a:r>
            <a:r>
              <a:rPr lang="en-US" altLang="zh-CN" smtClean="0">
                <a:latin typeface="Arial" pitchFamily="34" charset="0"/>
              </a:rPr>
              <a:t>OpenGL</a:t>
            </a:r>
            <a:r>
              <a:rPr lang="zh-CN" altLang="zh-CN" smtClean="0">
                <a:latin typeface="Arial" pitchFamily="34" charset="0"/>
              </a:rPr>
              <a:t>和</a:t>
            </a:r>
            <a:r>
              <a:rPr lang="en-US" altLang="zh-CN" smtClean="0">
                <a:latin typeface="Arial" pitchFamily="34" charset="0"/>
              </a:rPr>
              <a:t>Direct3D</a:t>
            </a:r>
            <a:r>
              <a:rPr lang="zh-CN" altLang="zh-CN" smtClean="0">
                <a:latin typeface="Arial" pitchFamily="34" charset="0"/>
              </a:rPr>
              <a:t>分别实现的模块；绝大部分的主流引擎都留有了</a:t>
            </a:r>
            <a:r>
              <a:rPr lang="en-US" altLang="zh-CN" smtClean="0">
                <a:latin typeface="Arial" pitchFamily="34" charset="0"/>
              </a:rPr>
              <a:t>OpenGL</a:t>
            </a:r>
            <a:r>
              <a:rPr lang="zh-CN" altLang="zh-CN" smtClean="0">
                <a:latin typeface="Arial" pitchFamily="34" charset="0"/>
              </a:rPr>
              <a:t>的实现。</a:t>
            </a:r>
          </a:p>
          <a:p>
            <a:endParaRPr lang="en-US" altLang="zh-CN" smtClean="0">
              <a:latin typeface="Arial" pitchFamily="34" charset="0"/>
            </a:endParaRPr>
          </a:p>
          <a:p>
            <a:endParaRPr lang="en-US" altLang="zh-CN" smtClean="0">
              <a:latin typeface="Arial" pitchFamily="34" charset="0"/>
            </a:endParaRPr>
          </a:p>
          <a:p>
            <a:r>
              <a:rPr lang="en-US" altLang="zh-CN" smtClean="0">
                <a:latin typeface="Arial" pitchFamily="34" charset="0"/>
              </a:rPr>
              <a:t>Q</a:t>
            </a:r>
            <a:r>
              <a:rPr lang="zh-CN" altLang="zh-CN" smtClean="0">
                <a:latin typeface="Arial" pitchFamily="34" charset="0"/>
              </a:rPr>
              <a:t>：</a:t>
            </a:r>
            <a:r>
              <a:rPr lang="en-US" altLang="zh-CN" smtClean="0">
                <a:latin typeface="Arial" pitchFamily="34" charset="0"/>
              </a:rPr>
              <a:t>OpenGL</a:t>
            </a:r>
            <a:r>
              <a:rPr lang="zh-CN" altLang="zh-CN" smtClean="0">
                <a:latin typeface="Arial" pitchFamily="34" charset="0"/>
              </a:rPr>
              <a:t>已经落伍了，更新的也非常的慢，再努力几年也赶不上技术雄厚的</a:t>
            </a:r>
            <a:r>
              <a:rPr lang="en-US" altLang="zh-CN" smtClean="0">
                <a:latin typeface="Arial" pitchFamily="34" charset="0"/>
              </a:rPr>
              <a:t>Direct3D</a:t>
            </a:r>
            <a:r>
              <a:rPr lang="zh-CN" altLang="zh-CN" smtClean="0">
                <a:latin typeface="Arial" pitchFamily="34" charset="0"/>
              </a:rPr>
              <a:t>。</a:t>
            </a:r>
          </a:p>
          <a:p>
            <a:r>
              <a:rPr lang="en-US" altLang="zh-CN" smtClean="0">
                <a:latin typeface="Arial" pitchFamily="34" charset="0"/>
              </a:rPr>
              <a:t>A</a:t>
            </a:r>
            <a:r>
              <a:rPr lang="zh-CN" altLang="zh-CN" smtClean="0">
                <a:latin typeface="Arial" pitchFamily="34" charset="0"/>
              </a:rPr>
              <a:t>：近几年</a:t>
            </a:r>
            <a:r>
              <a:rPr lang="en-US" altLang="zh-CN" smtClean="0">
                <a:latin typeface="Arial" pitchFamily="34" charset="0"/>
              </a:rPr>
              <a:t>Khronos Group</a:t>
            </a:r>
            <a:r>
              <a:rPr lang="zh-CN" altLang="zh-CN" smtClean="0">
                <a:latin typeface="Arial" pitchFamily="34" charset="0"/>
              </a:rPr>
              <a:t>接手</a:t>
            </a:r>
            <a:r>
              <a:rPr lang="en-US" altLang="zh-CN" smtClean="0">
                <a:latin typeface="Arial" pitchFamily="34" charset="0"/>
              </a:rPr>
              <a:t>OpenGL</a:t>
            </a:r>
            <a:r>
              <a:rPr lang="zh-CN" altLang="zh-CN" smtClean="0">
                <a:latin typeface="Arial" pitchFamily="34" charset="0"/>
              </a:rPr>
              <a:t>之后，发展速度迅猛，新版本的</a:t>
            </a:r>
            <a:r>
              <a:rPr lang="en-US" altLang="zh-CN" smtClean="0">
                <a:latin typeface="Arial" pitchFamily="34" charset="0"/>
              </a:rPr>
              <a:t>OpenGL</a:t>
            </a:r>
            <a:r>
              <a:rPr lang="zh-CN" altLang="zh-CN" smtClean="0">
                <a:latin typeface="Arial" pitchFamily="34" charset="0"/>
              </a:rPr>
              <a:t>已经更新到了</a:t>
            </a:r>
            <a:r>
              <a:rPr lang="en-US" altLang="zh-CN" smtClean="0">
                <a:latin typeface="Arial" pitchFamily="34" charset="0"/>
              </a:rPr>
              <a:t>OpenGL 4.4</a:t>
            </a:r>
            <a:r>
              <a:rPr lang="zh-CN" altLang="zh-CN" smtClean="0">
                <a:latin typeface="Arial" pitchFamily="34" charset="0"/>
              </a:rPr>
              <a:t>，其功能略超过</a:t>
            </a:r>
            <a:r>
              <a:rPr lang="en-US" altLang="zh-CN" smtClean="0">
                <a:latin typeface="Arial" pitchFamily="34" charset="0"/>
              </a:rPr>
              <a:t>Direct3D 11</a:t>
            </a:r>
            <a:r>
              <a:rPr lang="zh-CN" altLang="zh-CN" smtClean="0">
                <a:latin typeface="Arial" pitchFamily="34" charset="0"/>
              </a:rPr>
              <a:t>，且被</a:t>
            </a:r>
            <a:r>
              <a:rPr lang="en-US" altLang="zh-CN" smtClean="0">
                <a:latin typeface="Arial" pitchFamily="34" charset="0"/>
              </a:rPr>
              <a:t>Nvidia</a:t>
            </a:r>
            <a:r>
              <a:rPr lang="zh-CN" altLang="zh-CN" smtClean="0">
                <a:latin typeface="Arial" pitchFamily="34" charset="0"/>
              </a:rPr>
              <a:t>和</a:t>
            </a:r>
            <a:r>
              <a:rPr lang="en-US" altLang="zh-CN" smtClean="0">
                <a:latin typeface="Arial" pitchFamily="34" charset="0"/>
              </a:rPr>
              <a:t>AMD</a:t>
            </a:r>
            <a:r>
              <a:rPr lang="zh-CN" altLang="zh-CN" smtClean="0">
                <a:latin typeface="Arial" pitchFamily="34" charset="0"/>
              </a:rPr>
              <a:t>主流显卡全面支持；值得注意的是有</a:t>
            </a:r>
            <a:r>
              <a:rPr lang="en-US" altLang="zh-CN" smtClean="0">
                <a:latin typeface="Arial" pitchFamily="34" charset="0"/>
              </a:rPr>
              <a:t>96.8%</a:t>
            </a:r>
            <a:r>
              <a:rPr lang="zh-CN" altLang="zh-CN" smtClean="0">
                <a:latin typeface="Arial" pitchFamily="34" charset="0"/>
              </a:rPr>
              <a:t>手持设备都只使用桌面</a:t>
            </a:r>
            <a:r>
              <a:rPr lang="en-US" altLang="zh-CN" smtClean="0">
                <a:latin typeface="Arial" pitchFamily="34" charset="0"/>
              </a:rPr>
              <a:t>OpenGL</a:t>
            </a:r>
            <a:r>
              <a:rPr lang="zh-CN" altLang="zh-CN" smtClean="0">
                <a:latin typeface="Arial" pitchFamily="34" charset="0"/>
              </a:rPr>
              <a:t>的子集</a:t>
            </a:r>
            <a:r>
              <a:rPr lang="en-US" altLang="zh-CN" smtClean="0">
                <a:latin typeface="Arial" pitchFamily="34" charset="0"/>
              </a:rPr>
              <a:t>OpenGL ES</a:t>
            </a:r>
            <a:r>
              <a:rPr lang="zh-CN" altLang="zh-CN" smtClean="0">
                <a:latin typeface="Arial" pitchFamily="34" charset="0"/>
              </a:rPr>
              <a:t>作为他们的图形编程接口；许多家用游戏机也使用</a:t>
            </a:r>
            <a:r>
              <a:rPr lang="en-US" altLang="zh-CN" smtClean="0">
                <a:latin typeface="Arial" pitchFamily="34" charset="0"/>
              </a:rPr>
              <a:t>OpenGL</a:t>
            </a:r>
            <a:r>
              <a:rPr lang="zh-CN" altLang="zh-CN" smtClean="0">
                <a:latin typeface="Arial" pitchFamily="34" charset="0"/>
              </a:rPr>
              <a:t>作为其图形的编程接口。</a:t>
            </a:r>
            <a:r>
              <a:rPr lang="en-US" altLang="zh-CN" smtClean="0">
                <a:latin typeface="Arial" pitchFamily="34" charset="0"/>
              </a:rPr>
              <a:t>OpenGL</a:t>
            </a:r>
            <a:r>
              <a:rPr lang="zh-CN" altLang="zh-CN" smtClean="0">
                <a:latin typeface="Arial" pitchFamily="34" charset="0"/>
              </a:rPr>
              <a:t>已经重新回到主流的地位</a:t>
            </a:r>
            <a:r>
              <a:rPr lang="zh-CN" altLang="en-US" smtClean="0">
                <a:latin typeface="Arial" pitchFamily="34" charset="0"/>
              </a:rPr>
              <a:t>。</a:t>
            </a:r>
            <a:endParaRPr lang="zh-CN" altLang="zh-CN" smtClean="0">
              <a:latin typeface="Arial" pitchFamily="34" charset="0"/>
            </a:endParaRPr>
          </a:p>
          <a:p>
            <a:endParaRPr lang="zh-CN" altLang="en-US" smtClean="0">
              <a:latin typeface="Arial" pitchFamily="34" charset="0"/>
            </a:endParaRPr>
          </a:p>
        </p:txBody>
      </p:sp>
      <p:sp>
        <p:nvSpPr>
          <p:cNvPr id="9114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6D596D7-2392-472B-9B6B-8A1525C397E6}" type="slidenum">
              <a:rPr lang="en-US" altLang="zh-CN" smtClean="0">
                <a:latin typeface="Arial" pitchFamily="34" charset="0"/>
              </a:rPr>
              <a:pPr eaLnBrk="1" hangingPunct="1"/>
              <a:t>40</a:t>
            </a:fld>
            <a:endParaRPr lang="en-US"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381000" y="685800"/>
            <a:ext cx="6096000" cy="3429000"/>
          </a:xfrm>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latin typeface="Arial" pitchFamily="34" charset="0"/>
              </a:rPr>
              <a:t>详细的</a:t>
            </a:r>
            <a:r>
              <a:rPr lang="en-US" altLang="zh-CN" smtClean="0">
                <a:latin typeface="Arial" pitchFamily="34" charset="0"/>
              </a:rPr>
              <a:t>OpenGL</a:t>
            </a:r>
            <a:r>
              <a:rPr lang="zh-CN" altLang="zh-CN" smtClean="0">
                <a:latin typeface="Arial" pitchFamily="34" charset="0"/>
              </a:rPr>
              <a:t>文档都在其官网里：①</a:t>
            </a:r>
            <a:r>
              <a:rPr lang="en-US" altLang="zh-CN" smtClean="0">
                <a:latin typeface="Arial" pitchFamily="34" charset="0"/>
                <a:hlinkClick r:id="rId3"/>
              </a:rPr>
              <a:t>OpenGL Registry</a:t>
            </a:r>
            <a:r>
              <a:rPr lang="zh-CN" altLang="zh-CN" smtClean="0">
                <a:latin typeface="Arial" pitchFamily="34" charset="0"/>
              </a:rPr>
              <a:t>里面有上百个</a:t>
            </a:r>
            <a:r>
              <a:rPr lang="en-US" altLang="zh-CN" smtClean="0">
                <a:latin typeface="Arial" pitchFamily="34" charset="0"/>
              </a:rPr>
              <a:t>OpenGL</a:t>
            </a:r>
            <a:r>
              <a:rPr lang="zh-CN" altLang="zh-CN" smtClean="0">
                <a:latin typeface="Arial" pitchFamily="34" charset="0"/>
              </a:rPr>
              <a:t>扩展的文档；②</a:t>
            </a:r>
            <a:r>
              <a:rPr lang="en-US" altLang="zh-CN" smtClean="0">
                <a:latin typeface="Arial" pitchFamily="34" charset="0"/>
                <a:hlinkClick r:id="rId4"/>
              </a:rPr>
              <a:t>OpenGL Reference Page</a:t>
            </a:r>
            <a:r>
              <a:rPr lang="zh-CN" altLang="zh-CN" smtClean="0">
                <a:latin typeface="Arial" pitchFamily="34" charset="0"/>
              </a:rPr>
              <a:t>里面有各个函数的使用方法；③</a:t>
            </a:r>
            <a:r>
              <a:rPr lang="en-US" altLang="zh-CN" smtClean="0">
                <a:latin typeface="Arial" pitchFamily="34" charset="0"/>
                <a:hlinkClick r:id="rId5"/>
              </a:rPr>
              <a:t>OpenGL Reference Card</a:t>
            </a:r>
            <a:r>
              <a:rPr lang="zh-CN" altLang="zh-CN" smtClean="0">
                <a:latin typeface="Arial" pitchFamily="34" charset="0"/>
              </a:rPr>
              <a:t>能帮助你宏观地了解</a:t>
            </a:r>
            <a:r>
              <a:rPr lang="en-US" altLang="zh-CN" smtClean="0">
                <a:latin typeface="Arial" pitchFamily="34" charset="0"/>
              </a:rPr>
              <a:t>OpenGL</a:t>
            </a:r>
            <a:r>
              <a:rPr lang="zh-CN" altLang="zh-CN" smtClean="0">
                <a:latin typeface="Arial" pitchFamily="34" charset="0"/>
              </a:rPr>
              <a:t>的所有主要函数；④</a:t>
            </a:r>
            <a:r>
              <a:rPr lang="en-US" altLang="zh-CN" smtClean="0">
                <a:latin typeface="Arial" pitchFamily="34" charset="0"/>
                <a:hlinkClick r:id="rId6"/>
              </a:rPr>
              <a:t>OpenGL Specification</a:t>
            </a:r>
            <a:r>
              <a:rPr lang="zh-CN" altLang="zh-CN" smtClean="0">
                <a:latin typeface="Arial" pitchFamily="34" charset="0"/>
              </a:rPr>
              <a:t>其实是扩展文档的集合，不过也是非常的详细和有用。</a:t>
            </a:r>
            <a:endParaRPr lang="en-US" altLang="zh-CN" smtClean="0">
              <a:latin typeface="Arial" pitchFamily="34" charset="0"/>
            </a:endParaRPr>
          </a:p>
          <a:p>
            <a:endParaRPr lang="en-US" altLang="zh-CN" smtClean="0">
              <a:latin typeface="Arial" pitchFamily="34" charset="0"/>
            </a:endParaRPr>
          </a:p>
          <a:p>
            <a:r>
              <a:rPr lang="zh-CN" altLang="zh-CN" smtClean="0">
                <a:latin typeface="Arial" pitchFamily="34" charset="0"/>
              </a:rPr>
              <a:t>有什么好的入门书籍可以介绍吗？</a:t>
            </a:r>
          </a:p>
          <a:p>
            <a:r>
              <a:rPr lang="en-US" altLang="zh-CN" smtClean="0">
                <a:latin typeface="Arial" pitchFamily="34" charset="0"/>
              </a:rPr>
              <a:t>A</a:t>
            </a:r>
            <a:r>
              <a:rPr lang="zh-CN" altLang="zh-CN" smtClean="0">
                <a:latin typeface="Arial" pitchFamily="34" charset="0"/>
              </a:rPr>
              <a:t>：《</a:t>
            </a:r>
            <a:r>
              <a:rPr lang="en-US" altLang="zh-CN" smtClean="0">
                <a:latin typeface="Arial" pitchFamily="34" charset="0"/>
              </a:rPr>
              <a:t>OpenGL Superbible</a:t>
            </a:r>
            <a:r>
              <a:rPr lang="zh-CN" altLang="zh-CN" smtClean="0">
                <a:latin typeface="Arial" pitchFamily="34" charset="0"/>
              </a:rPr>
              <a:t>》和《</a:t>
            </a:r>
            <a:r>
              <a:rPr lang="en-US" altLang="zh-CN" smtClean="0">
                <a:latin typeface="Arial" pitchFamily="34" charset="0"/>
              </a:rPr>
              <a:t>OpenGL Shading Language Cookbook</a:t>
            </a:r>
            <a:r>
              <a:rPr lang="zh-CN" altLang="zh-CN" smtClean="0">
                <a:latin typeface="Arial" pitchFamily="34" charset="0"/>
              </a:rPr>
              <a:t>》以及《</a:t>
            </a:r>
            <a:r>
              <a:rPr lang="en-US" altLang="zh-CN" smtClean="0">
                <a:latin typeface="Arial" pitchFamily="34" charset="0"/>
              </a:rPr>
              <a:t>OpenGL Insights</a:t>
            </a:r>
            <a:r>
              <a:rPr lang="zh-CN" altLang="zh-CN" smtClean="0">
                <a:latin typeface="Arial" pitchFamily="34" charset="0"/>
              </a:rPr>
              <a:t>》都非常的不错。</a:t>
            </a:r>
          </a:p>
          <a:p>
            <a:endParaRPr lang="en-US" altLang="zh-CN" smtClean="0">
              <a:latin typeface="Arial" pitchFamily="34" charset="0"/>
            </a:endParaRPr>
          </a:p>
          <a:p>
            <a:endParaRPr lang="en-US" altLang="zh-CN" smtClean="0">
              <a:latin typeface="Arial" pitchFamily="34" charset="0"/>
            </a:endParaRPr>
          </a:p>
          <a:p>
            <a:r>
              <a:rPr lang="en-US" altLang="zh-CN" smtClean="0">
                <a:latin typeface="Arial" pitchFamily="34" charset="0"/>
              </a:rPr>
              <a:t>Q</a:t>
            </a:r>
            <a:r>
              <a:rPr lang="zh-CN" altLang="zh-CN" smtClean="0">
                <a:latin typeface="Arial" pitchFamily="34" charset="0"/>
              </a:rPr>
              <a:t>：</a:t>
            </a:r>
            <a:r>
              <a:rPr lang="en-US" altLang="zh-CN" smtClean="0">
                <a:latin typeface="Arial" pitchFamily="34" charset="0"/>
              </a:rPr>
              <a:t>OpenGL</a:t>
            </a:r>
            <a:r>
              <a:rPr lang="zh-CN" altLang="zh-CN" smtClean="0">
                <a:latin typeface="Arial" pitchFamily="34" charset="0"/>
              </a:rPr>
              <a:t>有多少引擎支持呢！</a:t>
            </a:r>
          </a:p>
          <a:p>
            <a:r>
              <a:rPr lang="en-US" altLang="zh-CN" smtClean="0">
                <a:latin typeface="Arial" pitchFamily="34" charset="0"/>
              </a:rPr>
              <a:t>A</a:t>
            </a:r>
            <a:r>
              <a:rPr lang="zh-CN" altLang="zh-CN" smtClean="0">
                <a:latin typeface="Arial" pitchFamily="34" charset="0"/>
              </a:rPr>
              <a:t>：基本主流的引擎都会在上层抽象一层，然后都有用</a:t>
            </a:r>
            <a:r>
              <a:rPr lang="en-US" altLang="zh-CN" smtClean="0">
                <a:latin typeface="Arial" pitchFamily="34" charset="0"/>
              </a:rPr>
              <a:t>OpenGL</a:t>
            </a:r>
            <a:r>
              <a:rPr lang="zh-CN" altLang="zh-CN" smtClean="0">
                <a:latin typeface="Arial" pitchFamily="34" charset="0"/>
              </a:rPr>
              <a:t>和</a:t>
            </a:r>
            <a:r>
              <a:rPr lang="en-US" altLang="zh-CN" smtClean="0">
                <a:latin typeface="Arial" pitchFamily="34" charset="0"/>
              </a:rPr>
              <a:t>Direct3D</a:t>
            </a:r>
            <a:r>
              <a:rPr lang="zh-CN" altLang="zh-CN" smtClean="0">
                <a:latin typeface="Arial" pitchFamily="34" charset="0"/>
              </a:rPr>
              <a:t>分别实现的模块；绝大部分的主流引擎都留有了</a:t>
            </a:r>
            <a:r>
              <a:rPr lang="en-US" altLang="zh-CN" smtClean="0">
                <a:latin typeface="Arial" pitchFamily="34" charset="0"/>
              </a:rPr>
              <a:t>OpenGL</a:t>
            </a:r>
            <a:r>
              <a:rPr lang="zh-CN" altLang="zh-CN" smtClean="0">
                <a:latin typeface="Arial" pitchFamily="34" charset="0"/>
              </a:rPr>
              <a:t>的实现。</a:t>
            </a:r>
          </a:p>
          <a:p>
            <a:endParaRPr lang="en-US" altLang="zh-CN" smtClean="0">
              <a:latin typeface="Arial" pitchFamily="34" charset="0"/>
            </a:endParaRPr>
          </a:p>
          <a:p>
            <a:endParaRPr lang="en-US" altLang="zh-CN" smtClean="0">
              <a:latin typeface="Arial" pitchFamily="34" charset="0"/>
            </a:endParaRPr>
          </a:p>
          <a:p>
            <a:r>
              <a:rPr lang="en-US" altLang="zh-CN" smtClean="0">
                <a:latin typeface="Arial" pitchFamily="34" charset="0"/>
              </a:rPr>
              <a:t>Q</a:t>
            </a:r>
            <a:r>
              <a:rPr lang="zh-CN" altLang="zh-CN" smtClean="0">
                <a:latin typeface="Arial" pitchFamily="34" charset="0"/>
              </a:rPr>
              <a:t>：</a:t>
            </a:r>
            <a:r>
              <a:rPr lang="en-US" altLang="zh-CN" smtClean="0">
                <a:latin typeface="Arial" pitchFamily="34" charset="0"/>
              </a:rPr>
              <a:t>OpenGL</a:t>
            </a:r>
            <a:r>
              <a:rPr lang="zh-CN" altLang="zh-CN" smtClean="0">
                <a:latin typeface="Arial" pitchFamily="34" charset="0"/>
              </a:rPr>
              <a:t>已经落伍了，更新的也非常的慢，再努力几年也赶不上技术雄厚的</a:t>
            </a:r>
            <a:r>
              <a:rPr lang="en-US" altLang="zh-CN" smtClean="0">
                <a:latin typeface="Arial" pitchFamily="34" charset="0"/>
              </a:rPr>
              <a:t>Direct3D</a:t>
            </a:r>
            <a:r>
              <a:rPr lang="zh-CN" altLang="zh-CN" smtClean="0">
                <a:latin typeface="Arial" pitchFamily="34" charset="0"/>
              </a:rPr>
              <a:t>。</a:t>
            </a:r>
          </a:p>
          <a:p>
            <a:r>
              <a:rPr lang="en-US" altLang="zh-CN" smtClean="0">
                <a:latin typeface="Arial" pitchFamily="34" charset="0"/>
              </a:rPr>
              <a:t>A</a:t>
            </a:r>
            <a:r>
              <a:rPr lang="zh-CN" altLang="zh-CN" smtClean="0">
                <a:latin typeface="Arial" pitchFamily="34" charset="0"/>
              </a:rPr>
              <a:t>：近几年</a:t>
            </a:r>
            <a:r>
              <a:rPr lang="en-US" altLang="zh-CN" smtClean="0">
                <a:latin typeface="Arial" pitchFamily="34" charset="0"/>
              </a:rPr>
              <a:t>Khronos Group</a:t>
            </a:r>
            <a:r>
              <a:rPr lang="zh-CN" altLang="zh-CN" smtClean="0">
                <a:latin typeface="Arial" pitchFamily="34" charset="0"/>
              </a:rPr>
              <a:t>接手</a:t>
            </a:r>
            <a:r>
              <a:rPr lang="en-US" altLang="zh-CN" smtClean="0">
                <a:latin typeface="Arial" pitchFamily="34" charset="0"/>
              </a:rPr>
              <a:t>OpenGL</a:t>
            </a:r>
            <a:r>
              <a:rPr lang="zh-CN" altLang="zh-CN" smtClean="0">
                <a:latin typeface="Arial" pitchFamily="34" charset="0"/>
              </a:rPr>
              <a:t>之后，发展速度迅猛，新版本的</a:t>
            </a:r>
            <a:r>
              <a:rPr lang="en-US" altLang="zh-CN" smtClean="0">
                <a:latin typeface="Arial" pitchFamily="34" charset="0"/>
              </a:rPr>
              <a:t>OpenGL</a:t>
            </a:r>
            <a:r>
              <a:rPr lang="zh-CN" altLang="zh-CN" smtClean="0">
                <a:latin typeface="Arial" pitchFamily="34" charset="0"/>
              </a:rPr>
              <a:t>已经更新到了</a:t>
            </a:r>
            <a:r>
              <a:rPr lang="en-US" altLang="zh-CN" smtClean="0">
                <a:latin typeface="Arial" pitchFamily="34" charset="0"/>
              </a:rPr>
              <a:t>OpenGL 4.4</a:t>
            </a:r>
            <a:r>
              <a:rPr lang="zh-CN" altLang="zh-CN" smtClean="0">
                <a:latin typeface="Arial" pitchFamily="34" charset="0"/>
              </a:rPr>
              <a:t>，其功能略超过</a:t>
            </a:r>
            <a:r>
              <a:rPr lang="en-US" altLang="zh-CN" smtClean="0">
                <a:latin typeface="Arial" pitchFamily="34" charset="0"/>
              </a:rPr>
              <a:t>Direct3D 11</a:t>
            </a:r>
            <a:r>
              <a:rPr lang="zh-CN" altLang="zh-CN" smtClean="0">
                <a:latin typeface="Arial" pitchFamily="34" charset="0"/>
              </a:rPr>
              <a:t>，且被</a:t>
            </a:r>
            <a:r>
              <a:rPr lang="en-US" altLang="zh-CN" smtClean="0">
                <a:latin typeface="Arial" pitchFamily="34" charset="0"/>
              </a:rPr>
              <a:t>Nvidia</a:t>
            </a:r>
            <a:r>
              <a:rPr lang="zh-CN" altLang="zh-CN" smtClean="0">
                <a:latin typeface="Arial" pitchFamily="34" charset="0"/>
              </a:rPr>
              <a:t>和</a:t>
            </a:r>
            <a:r>
              <a:rPr lang="en-US" altLang="zh-CN" smtClean="0">
                <a:latin typeface="Arial" pitchFamily="34" charset="0"/>
              </a:rPr>
              <a:t>AMD</a:t>
            </a:r>
            <a:r>
              <a:rPr lang="zh-CN" altLang="zh-CN" smtClean="0">
                <a:latin typeface="Arial" pitchFamily="34" charset="0"/>
              </a:rPr>
              <a:t>主流显卡全面支持；值得注意的是有</a:t>
            </a:r>
            <a:r>
              <a:rPr lang="en-US" altLang="zh-CN" smtClean="0">
                <a:latin typeface="Arial" pitchFamily="34" charset="0"/>
              </a:rPr>
              <a:t>96.8%</a:t>
            </a:r>
            <a:r>
              <a:rPr lang="zh-CN" altLang="zh-CN" smtClean="0">
                <a:latin typeface="Arial" pitchFamily="34" charset="0"/>
              </a:rPr>
              <a:t>手持设备都只使用桌面</a:t>
            </a:r>
            <a:r>
              <a:rPr lang="en-US" altLang="zh-CN" smtClean="0">
                <a:latin typeface="Arial" pitchFamily="34" charset="0"/>
              </a:rPr>
              <a:t>OpenGL</a:t>
            </a:r>
            <a:r>
              <a:rPr lang="zh-CN" altLang="zh-CN" smtClean="0">
                <a:latin typeface="Arial" pitchFamily="34" charset="0"/>
              </a:rPr>
              <a:t>的子集</a:t>
            </a:r>
            <a:r>
              <a:rPr lang="en-US" altLang="zh-CN" smtClean="0">
                <a:latin typeface="Arial" pitchFamily="34" charset="0"/>
              </a:rPr>
              <a:t>OpenGL ES</a:t>
            </a:r>
            <a:r>
              <a:rPr lang="zh-CN" altLang="zh-CN" smtClean="0">
                <a:latin typeface="Arial" pitchFamily="34" charset="0"/>
              </a:rPr>
              <a:t>作为他们的图形编程接口；许多家用游戏机也使用</a:t>
            </a:r>
            <a:r>
              <a:rPr lang="en-US" altLang="zh-CN" smtClean="0">
                <a:latin typeface="Arial" pitchFamily="34" charset="0"/>
              </a:rPr>
              <a:t>OpenGL</a:t>
            </a:r>
            <a:r>
              <a:rPr lang="zh-CN" altLang="zh-CN" smtClean="0">
                <a:latin typeface="Arial" pitchFamily="34" charset="0"/>
              </a:rPr>
              <a:t>作为其图形的编程接口。</a:t>
            </a:r>
            <a:r>
              <a:rPr lang="en-US" altLang="zh-CN" smtClean="0">
                <a:latin typeface="Arial" pitchFamily="34" charset="0"/>
              </a:rPr>
              <a:t>OpenGL</a:t>
            </a:r>
            <a:r>
              <a:rPr lang="zh-CN" altLang="zh-CN" smtClean="0">
                <a:latin typeface="Arial" pitchFamily="34" charset="0"/>
              </a:rPr>
              <a:t>已经重新回到主流的地位</a:t>
            </a:r>
            <a:r>
              <a:rPr lang="zh-CN" altLang="en-US" smtClean="0">
                <a:latin typeface="Arial" pitchFamily="34" charset="0"/>
              </a:rPr>
              <a:t>。</a:t>
            </a:r>
            <a:endParaRPr lang="en-US" altLang="zh-CN" smtClean="0">
              <a:latin typeface="Arial" pitchFamily="34" charset="0"/>
            </a:endParaRPr>
          </a:p>
          <a:p>
            <a:endParaRPr lang="en-US" altLang="zh-CN" smtClean="0">
              <a:latin typeface="Arial" pitchFamily="34" charset="0"/>
            </a:endParaRPr>
          </a:p>
          <a:p>
            <a:endParaRPr lang="en-US" altLang="zh-CN" smtClean="0">
              <a:latin typeface="Arial" pitchFamily="34" charset="0"/>
            </a:endParaRPr>
          </a:p>
          <a:p>
            <a:endParaRPr lang="zh-CN" altLang="zh-CN" smtClean="0">
              <a:latin typeface="Arial" pitchFamily="34" charset="0"/>
            </a:endParaRPr>
          </a:p>
          <a:p>
            <a:endParaRPr lang="zh-CN" altLang="en-US" smtClean="0">
              <a:latin typeface="Arial" pitchFamily="34" charset="0"/>
            </a:endParaRPr>
          </a:p>
        </p:txBody>
      </p:sp>
      <p:sp>
        <p:nvSpPr>
          <p:cNvPr id="9216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C3567C8-1D2B-4719-ABF3-03F866A05408}" type="slidenum">
              <a:rPr lang="en-US" altLang="zh-CN" smtClean="0">
                <a:latin typeface="Arial" pitchFamily="34" charset="0"/>
              </a:rPr>
              <a:pPr eaLnBrk="1" hangingPunct="1"/>
              <a:t>41</a:t>
            </a:fld>
            <a:endParaRPr lang="en-US" altLang="zh-CN"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29EDF89-6169-436B-BA16-0B23D5B3B227}" type="slidenum">
              <a:rPr lang="en-US" altLang="zh-CN" smtClean="0">
                <a:latin typeface="Arial" pitchFamily="34" charset="0"/>
              </a:rPr>
              <a:pPr eaLnBrk="1" hangingPunct="1"/>
              <a:t>42</a:t>
            </a:fld>
            <a:endParaRPr lang="en-US" altLang="zh-CN" smtClean="0">
              <a:latin typeface="Arial" pitchFamily="34" charset="0"/>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eaLnBrk="1" hangingPunct="1"/>
            <a:endParaRPr lang="zh-CN"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87FBD5A-7669-48E7-A026-C07B3FA60D28}" type="slidenum">
              <a:rPr lang="en-US" altLang="zh-CN" smtClean="0">
                <a:latin typeface="Arial" pitchFamily="34" charset="0"/>
              </a:rPr>
              <a:pPr eaLnBrk="1" hangingPunct="1"/>
              <a:t>6</a:t>
            </a:fld>
            <a:endParaRPr lang="en-US" altLang="zh-CN" smtClean="0">
              <a:latin typeface="Arial" pitchFamily="34" charset="0"/>
            </a:endParaRPr>
          </a:p>
        </p:txBody>
      </p:sp>
      <p:sp>
        <p:nvSpPr>
          <p:cNvPr id="288771" name="Rectangle 2"/>
          <p:cNvSpPr>
            <a:spLocks noGrp="1" noRot="1" noChangeAspect="1" noChangeArrowheads="1" noTextEdit="1"/>
          </p:cNvSpPr>
          <p:nvPr>
            <p:ph type="sldImg"/>
          </p:nvPr>
        </p:nvSpPr>
        <p:spPr>
          <a:xfrm>
            <a:off x="381000" y="685800"/>
            <a:ext cx="6096000" cy="3429000"/>
          </a:xfrm>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spcBef>
                <a:spcPct val="70000"/>
              </a:spcBef>
            </a:pPr>
            <a:r>
              <a:rPr lang="zh-CN" altLang="en-US" smtClean="0">
                <a:latin typeface="宋体" pitchFamily="2" charset="-122"/>
              </a:rPr>
              <a:t>现已发行</a:t>
            </a:r>
            <a:r>
              <a:rPr lang="en-US" altLang="zh-CN" smtClean="0">
                <a:latin typeface="宋体" pitchFamily="2" charset="-122"/>
              </a:rPr>
              <a:t>Pixar PhotoRealistic RenderMan release 11</a:t>
            </a:r>
          </a:p>
          <a:p>
            <a:pPr lvl="3" eaLnBrk="1" hangingPunct="1">
              <a:spcBef>
                <a:spcPct val="70000"/>
              </a:spcBef>
            </a:pPr>
            <a:r>
              <a:rPr lang="en-US" altLang="zh-CN" smtClean="0">
                <a:latin typeface="宋体" pitchFamily="2" charset="-122"/>
              </a:rPr>
              <a:t>2005</a:t>
            </a:r>
            <a:r>
              <a:rPr lang="zh-CN" altLang="en-US" smtClean="0">
                <a:latin typeface="宋体" pitchFamily="2" charset="-122"/>
              </a:rPr>
              <a:t>年</a:t>
            </a:r>
            <a:r>
              <a:rPr lang="en-US" altLang="zh-CN" smtClean="0">
                <a:latin typeface="宋体" pitchFamily="2" charset="-122"/>
              </a:rPr>
              <a:t>7</a:t>
            </a:r>
            <a:r>
              <a:rPr lang="zh-CN" altLang="en-US" smtClean="0">
                <a:latin typeface="宋体" pitchFamily="2" charset="-122"/>
              </a:rPr>
              <a:t>月</a:t>
            </a:r>
            <a:r>
              <a:rPr lang="en-US" altLang="zh-CN" smtClean="0">
                <a:latin typeface="宋体" pitchFamily="2" charset="-122"/>
              </a:rPr>
              <a:t>Pixar</a:t>
            </a:r>
            <a:r>
              <a:rPr lang="zh-CN" altLang="en-US" smtClean="0">
                <a:latin typeface="宋体" pitchFamily="2" charset="-122"/>
              </a:rPr>
              <a:t>公司发布</a:t>
            </a:r>
            <a:r>
              <a:rPr lang="en-US" altLang="zh-CN" smtClean="0">
                <a:latin typeface="宋体" pitchFamily="2" charset="-122"/>
              </a:rPr>
              <a:t>RenderMan Artist Tools 6.5 </a:t>
            </a:r>
            <a:r>
              <a:rPr lang="zh-CN" altLang="en-US" smtClean="0">
                <a:latin typeface="宋体" pitchFamily="2" charset="-122"/>
              </a:rPr>
              <a:t>，支持</a:t>
            </a:r>
            <a:r>
              <a:rPr lang="en-US" altLang="zh-CN" smtClean="0">
                <a:latin typeface="宋体" pitchFamily="2" charset="-122"/>
              </a:rPr>
              <a:t>Maya 6.5</a:t>
            </a:r>
            <a:r>
              <a:rPr lang="zh-CN" altLang="en-US" smtClean="0">
                <a:latin typeface="宋体" pitchFamily="2" charset="-122"/>
              </a:rPr>
              <a:t>和</a:t>
            </a:r>
            <a:r>
              <a:rPr lang="en-US" altLang="zh-CN" smtClean="0">
                <a:latin typeface="宋体" pitchFamily="2" charset="-122"/>
              </a:rPr>
              <a:t>Mac OS X </a:t>
            </a:r>
            <a:r>
              <a:rPr lang="zh-CN" altLang="en-US" smtClean="0">
                <a:latin typeface="宋体" pitchFamily="2" charset="-122"/>
              </a:rPr>
              <a:t>，并已推出</a:t>
            </a:r>
            <a:r>
              <a:rPr lang="en-US" altLang="zh-CN" smtClean="0">
                <a:latin typeface="宋体" pitchFamily="2" charset="-122"/>
              </a:rPr>
              <a:t>Renderman</a:t>
            </a:r>
            <a:r>
              <a:rPr lang="zh-CN" altLang="en-US" smtClean="0">
                <a:latin typeface="宋体" pitchFamily="2" charset="-122"/>
              </a:rPr>
              <a:t>的</a:t>
            </a:r>
            <a:r>
              <a:rPr lang="en-US" altLang="zh-CN" smtClean="0">
                <a:latin typeface="宋体" pitchFamily="2" charset="-122"/>
              </a:rPr>
              <a:t>MAYA</a:t>
            </a:r>
            <a:r>
              <a:rPr lang="zh-CN" altLang="en-US" smtClean="0">
                <a:latin typeface="宋体" pitchFamily="2" charset="-122"/>
              </a:rPr>
              <a:t>专用插件</a:t>
            </a:r>
            <a:r>
              <a:rPr lang="en-US" altLang="zh-CN" smtClean="0">
                <a:latin typeface="宋体" pitchFamily="2" charset="-122"/>
              </a:rPr>
              <a:t>1.0</a:t>
            </a:r>
            <a:r>
              <a:rPr lang="zh-CN" altLang="en-US" smtClean="0">
                <a:latin typeface="宋体" pitchFamily="2" charset="-122"/>
              </a:rPr>
              <a:t>版本</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DBF209A-390C-4C4C-BA6F-DA4B2F6E4978}" type="slidenum">
              <a:rPr lang="en-US" altLang="zh-CN" smtClean="0">
                <a:latin typeface="Arial" pitchFamily="34" charset="0"/>
              </a:rPr>
              <a:pPr eaLnBrk="1" hangingPunct="1"/>
              <a:t>43</a:t>
            </a:fld>
            <a:endParaRPr lang="en-US" altLang="zh-CN" smtClean="0">
              <a:latin typeface="Arial" pitchFamily="34" charset="0"/>
            </a:endParaRPr>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8BD81AB-0064-48B7-B828-FE316AA3F59B}" type="slidenum">
              <a:rPr lang="en-US" altLang="zh-CN" smtClean="0">
                <a:latin typeface="Arial" pitchFamily="34" charset="0"/>
              </a:rPr>
              <a:pPr eaLnBrk="1" hangingPunct="1"/>
              <a:t>44</a:t>
            </a:fld>
            <a:endParaRPr lang="en-US" altLang="zh-CN" smtClean="0">
              <a:latin typeface="Arial" pitchFamily="34" charset="0"/>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F0CB499-FC8F-4DC8-BF07-1D7979BD3190}" type="slidenum">
              <a:rPr lang="en-US" altLang="zh-CN" smtClean="0">
                <a:latin typeface="Arial" pitchFamily="34" charset="0"/>
              </a:rPr>
              <a:pPr eaLnBrk="1" hangingPunct="1"/>
              <a:t>46</a:t>
            </a:fld>
            <a:endParaRPr lang="en-US" altLang="zh-CN" smtClean="0">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51E3D5D-F415-4E58-AF81-F180FD474F92}" type="slidenum">
              <a:rPr lang="en-US" altLang="zh-CN" smtClean="0">
                <a:latin typeface="Arial" pitchFamily="34" charset="0"/>
              </a:rPr>
              <a:pPr eaLnBrk="1" hangingPunct="1"/>
              <a:t>47</a:t>
            </a:fld>
            <a:endParaRPr lang="en-US" altLang="zh-CN" smtClean="0">
              <a:latin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A216079-9863-420F-AB8A-3B60DECDCB66}" type="slidenum">
              <a:rPr lang="en-US" altLang="zh-CN" smtClean="0">
                <a:latin typeface="Arial" pitchFamily="34" charset="0"/>
              </a:rPr>
              <a:pPr eaLnBrk="1" hangingPunct="1"/>
              <a:t>48</a:t>
            </a:fld>
            <a:endParaRPr lang="en-US" altLang="zh-CN" smtClean="0">
              <a:latin typeface="Arial" pitchFamily="34" charset="0"/>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A77475B-410D-4ABF-B94F-3366AEEB2BAB}" type="slidenum">
              <a:rPr lang="en-US" altLang="zh-CN" smtClean="0">
                <a:latin typeface="Arial" pitchFamily="34" charset="0"/>
              </a:rPr>
              <a:pPr eaLnBrk="1" hangingPunct="1"/>
              <a:t>49</a:t>
            </a:fld>
            <a:endParaRPr lang="en-US" altLang="zh-CN" smtClean="0">
              <a:latin typeface="Arial" pitchFamily="34" charset="0"/>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15B0E24-99C1-4E98-9681-9A958083CE93}" type="slidenum">
              <a:rPr lang="en-US" altLang="zh-CN" smtClean="0">
                <a:latin typeface="Arial" pitchFamily="34" charset="0"/>
              </a:rPr>
              <a:pPr eaLnBrk="1" hangingPunct="1"/>
              <a:t>50</a:t>
            </a:fld>
            <a:endParaRPr lang="en-US" altLang="zh-CN" smtClean="0">
              <a:latin typeface="Arial" pitchFamily="34"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itchFamily="34" charset="0"/>
              </a:rPr>
              <a:t>GLUT</a:t>
            </a:r>
            <a:r>
              <a:rPr lang="zh-CN" altLang="en-US" smtClean="0">
                <a:latin typeface="Arial" pitchFamily="34" charset="0"/>
              </a:rPr>
              <a:t>采用一种函数注册的机制来实现</a:t>
            </a:r>
            <a:r>
              <a:rPr lang="en-US" altLang="zh-CN" smtClean="0">
                <a:latin typeface="Arial" pitchFamily="34" charset="0"/>
              </a:rPr>
              <a:t>OpenGL</a:t>
            </a:r>
            <a:r>
              <a:rPr lang="zh-CN" altLang="en-US" smtClean="0">
                <a:latin typeface="Arial" pitchFamily="34" charset="0"/>
              </a:rPr>
              <a:t>绘图。</a:t>
            </a:r>
          </a:p>
          <a:p>
            <a:pPr eaLnBrk="1" hangingPunct="1"/>
            <a:r>
              <a:rPr lang="zh-CN" altLang="en-US" smtClean="0">
                <a:latin typeface="Arial" pitchFamily="34" charset="0"/>
              </a:rPr>
              <a:t>它的一般流程是：</a:t>
            </a:r>
          </a:p>
          <a:p>
            <a:pPr eaLnBrk="1" hangingPunct="1">
              <a:buFontTx/>
              <a:buChar char="•"/>
            </a:pPr>
            <a:r>
              <a:rPr lang="zh-CN" altLang="en-US" smtClean="0">
                <a:latin typeface="Arial" pitchFamily="34" charset="0"/>
              </a:rPr>
              <a:t>先是初始化函数，定义窗口，然后执行</a:t>
            </a:r>
            <a:r>
              <a:rPr lang="en-US" altLang="zh-CN" smtClean="0">
                <a:latin typeface="Arial" pitchFamily="34" charset="0"/>
              </a:rPr>
              <a:t>OpenGL</a:t>
            </a:r>
            <a:r>
              <a:rPr lang="zh-CN" altLang="en-US" smtClean="0">
                <a:latin typeface="Arial" pitchFamily="34" charset="0"/>
              </a:rPr>
              <a:t>初始化程序，这主要是一些需要全局设置的环境变量。</a:t>
            </a:r>
          </a:p>
          <a:p>
            <a:pPr eaLnBrk="1" hangingPunct="1">
              <a:buFontTx/>
              <a:buChar char="•"/>
            </a:pPr>
            <a:r>
              <a:rPr lang="zh-CN" altLang="en-US" smtClean="0">
                <a:latin typeface="Arial" pitchFamily="34" charset="0"/>
              </a:rPr>
              <a:t>接下来是注册响应事件的函数，包括完成实际绘图工作的绘制程序、改变</a:t>
            </a:r>
            <a:r>
              <a:rPr lang="en-US" altLang="zh-CN" smtClean="0">
                <a:latin typeface="Arial" pitchFamily="34" charset="0"/>
              </a:rPr>
              <a:t>OpenGL</a:t>
            </a:r>
            <a:r>
              <a:rPr lang="zh-CN" altLang="en-US" smtClean="0">
                <a:latin typeface="Arial" pitchFamily="34" charset="0"/>
              </a:rPr>
              <a:t>窗口大小时的响应函数</a:t>
            </a:r>
            <a:r>
              <a:rPr lang="en-US" altLang="zh-CN" smtClean="0">
                <a:solidFill>
                  <a:srgbClr val="FFCCFF"/>
                </a:solidFill>
                <a:latin typeface="Arial" pitchFamily="34" charset="0"/>
              </a:rPr>
              <a:t>reshape()</a:t>
            </a:r>
            <a:r>
              <a:rPr lang="zh-CN" altLang="en-US" smtClean="0">
                <a:latin typeface="Arial" pitchFamily="34" charset="0"/>
              </a:rPr>
              <a:t>、键盘事件的响应函数</a:t>
            </a:r>
            <a:r>
              <a:rPr lang="en-US" altLang="zh-CN" smtClean="0">
                <a:solidFill>
                  <a:srgbClr val="FFCCFF"/>
                </a:solidFill>
                <a:latin typeface="Arial" pitchFamily="34" charset="0"/>
              </a:rPr>
              <a:t>keyboard()</a:t>
            </a:r>
            <a:r>
              <a:rPr lang="zh-CN" altLang="en-US" smtClean="0">
                <a:latin typeface="Arial" pitchFamily="34" charset="0"/>
              </a:rPr>
              <a:t>和鼠标事件的响应函数</a:t>
            </a:r>
            <a:r>
              <a:rPr lang="en-US" altLang="zh-CN" smtClean="0">
                <a:solidFill>
                  <a:srgbClr val="FFCCFF"/>
                </a:solidFill>
                <a:latin typeface="Arial" pitchFamily="34" charset="0"/>
              </a:rPr>
              <a:t>movelight</a:t>
            </a:r>
            <a:r>
              <a:rPr lang="zh-CN" altLang="en-US" smtClean="0">
                <a:solidFill>
                  <a:srgbClr val="FFCCFF"/>
                </a:solidFill>
                <a:latin typeface="Arial" pitchFamily="34" charset="0"/>
              </a:rPr>
              <a:t>（）</a:t>
            </a:r>
            <a:r>
              <a:rPr lang="zh-CN" altLang="en-US" smtClean="0">
                <a:latin typeface="Arial" pitchFamily="34" charset="0"/>
              </a:rPr>
              <a:t>等。</a:t>
            </a:r>
          </a:p>
          <a:p>
            <a:pPr eaLnBrk="1" hangingPunct="1">
              <a:buFontTx/>
              <a:buChar char="•"/>
            </a:pPr>
            <a:r>
              <a:rPr lang="zh-CN" altLang="en-US" smtClean="0">
                <a:latin typeface="Arial" pitchFamily="34" charset="0"/>
              </a:rPr>
              <a:t>最后调用</a:t>
            </a:r>
            <a:r>
              <a:rPr lang="en-US" altLang="zh-CN" smtClean="0">
                <a:latin typeface="Arial" pitchFamily="34" charset="0"/>
              </a:rPr>
              <a:t>glutMainLoop</a:t>
            </a:r>
            <a:r>
              <a:rPr lang="zh-CN" altLang="en-US" smtClean="0">
                <a:latin typeface="Arial" pitchFamily="34" charset="0"/>
              </a:rPr>
              <a:t>（）函数，执行在</a:t>
            </a:r>
            <a:r>
              <a:rPr lang="en-US" altLang="zh-CN" smtClean="0">
                <a:latin typeface="Arial" pitchFamily="34" charset="0"/>
              </a:rPr>
              <a:t>glutReshapeFunc</a:t>
            </a:r>
            <a:r>
              <a:rPr lang="zh-CN" altLang="en-US" smtClean="0">
                <a:latin typeface="Arial" pitchFamily="34" charset="0"/>
              </a:rPr>
              <a:t>和</a:t>
            </a:r>
            <a:r>
              <a:rPr lang="en-US" altLang="zh-CN" smtClean="0">
                <a:latin typeface="Arial" pitchFamily="34" charset="0"/>
              </a:rPr>
              <a:t>glutDisplayFunc</a:t>
            </a:r>
            <a:r>
              <a:rPr lang="zh-CN" altLang="en-US" smtClean="0">
                <a:latin typeface="Arial" pitchFamily="34" charset="0"/>
              </a:rPr>
              <a:t>中注册的函数，进入消息循环。当用户通过键盘和鼠标进行交互操作时，它即调用相应的函数。</a:t>
            </a:r>
            <a:br>
              <a:rPr lang="zh-CN" altLang="en-US" smtClean="0">
                <a:latin typeface="Arial" pitchFamily="34" charset="0"/>
              </a:rPr>
            </a:br>
            <a:endParaRPr lang="zh-CN" alt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F29C233-A134-4974-A008-009D7D8DC44E}" type="slidenum">
              <a:rPr lang="en-US" altLang="zh-CN" smtClean="0">
                <a:latin typeface="Arial" pitchFamily="34" charset="0"/>
              </a:rPr>
              <a:pPr eaLnBrk="1" hangingPunct="1"/>
              <a:t>51</a:t>
            </a:fld>
            <a:endParaRPr lang="en-US" altLang="zh-CN" smtClean="0">
              <a:latin typeface="Arial" pitchFamily="34" charset="0"/>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54D2ACC-3DEE-4387-AF37-4BAF7F39CBB9}" type="slidenum">
              <a:rPr lang="en-US" altLang="zh-CN" smtClean="0">
                <a:latin typeface="Arial" pitchFamily="34" charset="0"/>
              </a:rPr>
              <a:pPr eaLnBrk="1" hangingPunct="1"/>
              <a:t>52</a:t>
            </a:fld>
            <a:endParaRPr lang="en-US" altLang="zh-CN" smtClean="0">
              <a:latin typeface="Arial" pitchFamily="34" charset="0"/>
            </a:endParaRPr>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A5CF304-99DB-4FF4-84BE-E9392CBAA46C}" type="slidenum">
              <a:rPr lang="en-US" altLang="zh-CN" smtClean="0">
                <a:latin typeface="Arial" pitchFamily="34" charset="0"/>
              </a:rPr>
              <a:pPr eaLnBrk="1" hangingPunct="1"/>
              <a:t>53</a:t>
            </a:fld>
            <a:endParaRPr lang="en-US" altLang="zh-CN" smtClean="0">
              <a:latin typeface="Arial" pitchFamily="34" charset="0"/>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itchFamily="34" charset="0"/>
              </a:rPr>
              <a:t>帧缓存记录每个像素的颜色值，而深度缓存每一可见像素的深度值，是一个独立的缓冲器。计算准备写入帧缓存中的像素的深度值，并与当前深度缓存中相应像素的深度进行比较，如果新像素位于帧缓存上原来像素的前面，则将新像素的颜色值写入帧缓存，同时更新深度缓存中的值。</a:t>
            </a:r>
          </a:p>
          <a:p>
            <a:pPr eaLnBrk="1" hangingPunct="1"/>
            <a:r>
              <a:rPr lang="zh-CN" altLang="en-US" smtClean="0">
                <a:latin typeface="Arial" pitchFamily="34" charset="0"/>
              </a:rPr>
              <a:t>模板缓存：把绘制操作限制在屏幕上的某个区域，如同在屏幕上覆盖了一个有图案的模板，然后将颜色喷涂到模板上。这样，模板上的图案被保留在屏幕上，图案以外的区域则没有喷涂图象</a:t>
            </a:r>
          </a:p>
          <a:p>
            <a:pPr eaLnBrk="1" hangingPunct="1"/>
            <a:r>
              <a:rPr lang="zh-CN" altLang="en-US" smtClean="0">
                <a:latin typeface="Arial" pitchFamily="34" charset="0"/>
              </a:rPr>
              <a:t>累加缓存：存储</a:t>
            </a:r>
            <a:r>
              <a:rPr lang="en-US" altLang="zh-CN" smtClean="0">
                <a:latin typeface="Arial" pitchFamily="34" charset="0"/>
              </a:rPr>
              <a:t>RGBA</a:t>
            </a:r>
            <a:r>
              <a:rPr lang="zh-CN" altLang="en-US" smtClean="0">
                <a:latin typeface="Arial" pitchFamily="34" charset="0"/>
              </a:rPr>
              <a:t>颜色数据，但不能存储颜色索引数据。可以使用累加缓存把一系列图象合成，可以对场景执行反走样。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08900D4-244C-4594-A016-38B464BBFD31}" type="slidenum">
              <a:rPr lang="en-US" altLang="zh-CN" smtClean="0">
                <a:latin typeface="Arial" pitchFamily="34" charset="0"/>
              </a:rPr>
              <a:pPr eaLnBrk="1" hangingPunct="1"/>
              <a:t>7</a:t>
            </a:fld>
            <a:endParaRPr lang="en-US" altLang="zh-CN" smtClean="0">
              <a:latin typeface="Arial" pitchFamily="34" charset="0"/>
            </a:endParaRPr>
          </a:p>
        </p:txBody>
      </p:sp>
      <p:sp>
        <p:nvSpPr>
          <p:cNvPr id="289795" name="Rectangle 2"/>
          <p:cNvSpPr>
            <a:spLocks noGrp="1" noRot="1" noChangeAspect="1" noChangeArrowheads="1" noTextEdit="1"/>
          </p:cNvSpPr>
          <p:nvPr>
            <p:ph type="sldImg"/>
          </p:nvPr>
        </p:nvSpPr>
        <p:spPr>
          <a:xfrm>
            <a:off x="381000" y="685800"/>
            <a:ext cx="6096000" cy="3429000"/>
          </a:xfrm>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spcBef>
                <a:spcPct val="70000"/>
              </a:spcBef>
            </a:pPr>
            <a:r>
              <a:rPr lang="zh-CN" altLang="en-US" dirty="0" smtClean="0">
                <a:latin typeface="宋体" pitchFamily="2" charset="-122"/>
              </a:rPr>
              <a:t>现已发行</a:t>
            </a:r>
            <a:r>
              <a:rPr lang="en-US" altLang="zh-CN" dirty="0" smtClean="0">
                <a:latin typeface="宋体" pitchFamily="2" charset="-122"/>
              </a:rPr>
              <a:t>Pixar </a:t>
            </a:r>
            <a:r>
              <a:rPr lang="en-US" altLang="zh-CN" dirty="0" err="1" smtClean="0">
                <a:latin typeface="宋体" pitchFamily="2" charset="-122"/>
              </a:rPr>
              <a:t>PhotoRealistic</a:t>
            </a:r>
            <a:r>
              <a:rPr lang="en-US" altLang="zh-CN" dirty="0" smtClean="0">
                <a:latin typeface="宋体" pitchFamily="2" charset="-122"/>
              </a:rPr>
              <a:t> </a:t>
            </a:r>
            <a:r>
              <a:rPr lang="en-US" altLang="zh-CN" dirty="0" err="1" smtClean="0">
                <a:latin typeface="宋体" pitchFamily="2" charset="-122"/>
              </a:rPr>
              <a:t>RenderMan</a:t>
            </a:r>
            <a:r>
              <a:rPr lang="en-US" altLang="zh-CN" dirty="0" smtClean="0">
                <a:latin typeface="宋体" pitchFamily="2" charset="-122"/>
              </a:rPr>
              <a:t> release 11</a:t>
            </a:r>
          </a:p>
          <a:p>
            <a:pPr lvl="3" eaLnBrk="1" hangingPunct="1">
              <a:spcBef>
                <a:spcPct val="70000"/>
              </a:spcBef>
            </a:pPr>
            <a:r>
              <a:rPr lang="en-US" altLang="zh-CN" dirty="0" smtClean="0">
                <a:latin typeface="宋体" pitchFamily="2" charset="-122"/>
              </a:rPr>
              <a:t>2005</a:t>
            </a:r>
            <a:r>
              <a:rPr lang="zh-CN" altLang="en-US" dirty="0" smtClean="0">
                <a:latin typeface="宋体" pitchFamily="2" charset="-122"/>
              </a:rPr>
              <a:t>年</a:t>
            </a:r>
            <a:r>
              <a:rPr lang="en-US" altLang="zh-CN" dirty="0" smtClean="0">
                <a:latin typeface="宋体" pitchFamily="2" charset="-122"/>
              </a:rPr>
              <a:t>7</a:t>
            </a:r>
            <a:r>
              <a:rPr lang="zh-CN" altLang="en-US" dirty="0" smtClean="0">
                <a:latin typeface="宋体" pitchFamily="2" charset="-122"/>
              </a:rPr>
              <a:t>月</a:t>
            </a:r>
            <a:r>
              <a:rPr lang="en-US" altLang="zh-CN" dirty="0" smtClean="0">
                <a:latin typeface="宋体" pitchFamily="2" charset="-122"/>
              </a:rPr>
              <a:t>Pixar</a:t>
            </a:r>
            <a:r>
              <a:rPr lang="zh-CN" altLang="en-US" dirty="0" smtClean="0">
                <a:latin typeface="宋体" pitchFamily="2" charset="-122"/>
              </a:rPr>
              <a:t>公司发布</a:t>
            </a:r>
            <a:r>
              <a:rPr lang="en-US" altLang="zh-CN" dirty="0" err="1" smtClean="0">
                <a:latin typeface="宋体" pitchFamily="2" charset="-122"/>
              </a:rPr>
              <a:t>RenderMan</a:t>
            </a:r>
            <a:r>
              <a:rPr lang="en-US" altLang="zh-CN" dirty="0" smtClean="0">
                <a:latin typeface="宋体" pitchFamily="2" charset="-122"/>
              </a:rPr>
              <a:t> Artist Tools 6.5 </a:t>
            </a:r>
            <a:r>
              <a:rPr lang="zh-CN" altLang="en-US" dirty="0" smtClean="0">
                <a:latin typeface="宋体" pitchFamily="2" charset="-122"/>
              </a:rPr>
              <a:t>，支持</a:t>
            </a:r>
            <a:r>
              <a:rPr lang="en-US" altLang="zh-CN" dirty="0" smtClean="0">
                <a:latin typeface="宋体" pitchFamily="2" charset="-122"/>
              </a:rPr>
              <a:t>Maya 6.5</a:t>
            </a:r>
            <a:r>
              <a:rPr lang="zh-CN" altLang="en-US" dirty="0" smtClean="0">
                <a:latin typeface="宋体" pitchFamily="2" charset="-122"/>
              </a:rPr>
              <a:t>和</a:t>
            </a:r>
            <a:r>
              <a:rPr lang="en-US" altLang="zh-CN" dirty="0" smtClean="0">
                <a:latin typeface="宋体" pitchFamily="2" charset="-122"/>
              </a:rPr>
              <a:t>Mac OS X </a:t>
            </a:r>
            <a:r>
              <a:rPr lang="zh-CN" altLang="en-US" dirty="0" smtClean="0">
                <a:latin typeface="宋体" pitchFamily="2" charset="-122"/>
              </a:rPr>
              <a:t>，并已推出</a:t>
            </a:r>
            <a:r>
              <a:rPr lang="en-US" altLang="zh-CN" dirty="0" err="1" smtClean="0">
                <a:latin typeface="宋体" pitchFamily="2" charset="-122"/>
              </a:rPr>
              <a:t>Renderman</a:t>
            </a:r>
            <a:r>
              <a:rPr lang="zh-CN" altLang="en-US" dirty="0" smtClean="0">
                <a:latin typeface="宋体" pitchFamily="2" charset="-122"/>
              </a:rPr>
              <a:t>的</a:t>
            </a:r>
            <a:r>
              <a:rPr lang="en-US" altLang="zh-CN" dirty="0" smtClean="0">
                <a:latin typeface="宋体" pitchFamily="2" charset="-122"/>
              </a:rPr>
              <a:t>MAYA</a:t>
            </a:r>
            <a:r>
              <a:rPr lang="zh-CN" altLang="en-US" dirty="0" smtClean="0">
                <a:latin typeface="宋体" pitchFamily="2" charset="-122"/>
              </a:rPr>
              <a:t>专用插件</a:t>
            </a:r>
            <a:r>
              <a:rPr lang="en-US" altLang="zh-CN" dirty="0" smtClean="0">
                <a:latin typeface="宋体" pitchFamily="2" charset="-122"/>
              </a:rPr>
              <a:t>1.0</a:t>
            </a:r>
            <a:r>
              <a:rPr lang="zh-CN" altLang="en-US" dirty="0" smtClean="0">
                <a:latin typeface="宋体" pitchFamily="2" charset="-122"/>
              </a:rPr>
              <a:t>版本</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7099100-B3C8-431D-B298-033101B29C4E}" type="slidenum">
              <a:rPr lang="en-US" altLang="zh-CN" smtClean="0">
                <a:latin typeface="Arial" pitchFamily="34" charset="0"/>
              </a:rPr>
              <a:pPr eaLnBrk="1" hangingPunct="1"/>
              <a:t>54</a:t>
            </a:fld>
            <a:endParaRPr lang="en-US" altLang="zh-CN" smtClean="0">
              <a:latin typeface="Arial" pitchFamily="34" charset="0"/>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177DCBE-7862-4EC0-8AC1-A7AFD34241EE}" type="slidenum">
              <a:rPr lang="en-US" altLang="zh-CN" smtClean="0">
                <a:latin typeface="Arial" pitchFamily="34" charset="0"/>
              </a:rPr>
              <a:pPr eaLnBrk="1" hangingPunct="1"/>
              <a:t>55</a:t>
            </a:fld>
            <a:endParaRPr lang="en-US" altLang="zh-CN" smtClean="0">
              <a:latin typeface="Arial" pitchFamily="34" charset="0"/>
            </a:endParaRPr>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3C8309C-AAA8-473A-BFC4-EBBDE17CF3DF}" type="slidenum">
              <a:rPr lang="en-US" altLang="zh-CN" smtClean="0">
                <a:latin typeface="Arial" pitchFamily="34" charset="0"/>
              </a:rPr>
              <a:pPr eaLnBrk="1" hangingPunct="1"/>
              <a:t>56</a:t>
            </a:fld>
            <a:endParaRPr lang="en-US" altLang="zh-CN" smtClean="0">
              <a:latin typeface="Arial" pitchFamily="34" charset="0"/>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72C617D-0A14-4403-9A98-B8DE4FC420AA}" type="slidenum">
              <a:rPr lang="en-US" altLang="zh-CN" smtClean="0">
                <a:latin typeface="Arial" pitchFamily="34" charset="0"/>
              </a:rPr>
              <a:pPr eaLnBrk="1" hangingPunct="1"/>
              <a:t>57</a:t>
            </a:fld>
            <a:endParaRPr lang="en-US" altLang="zh-CN" smtClean="0">
              <a:latin typeface="Arial" pitchFamily="34" charset="0"/>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81B794E-647C-46B7-B228-463343065BF6}" type="slidenum">
              <a:rPr lang="en-US" altLang="zh-CN" smtClean="0">
                <a:latin typeface="Arial" pitchFamily="34" charset="0"/>
              </a:rPr>
              <a:pPr eaLnBrk="1" hangingPunct="1"/>
              <a:t>58</a:t>
            </a:fld>
            <a:endParaRPr lang="en-US" altLang="zh-CN" smtClean="0">
              <a:latin typeface="Arial" pitchFamily="34" charset="0"/>
            </a:endParaRPr>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A78F0C7-8675-4868-85FE-CFD6A4EA13C6}" type="slidenum">
              <a:rPr lang="en-US" altLang="zh-CN" smtClean="0">
                <a:latin typeface="Arial" pitchFamily="34" charset="0"/>
              </a:rPr>
              <a:pPr eaLnBrk="1" hangingPunct="1"/>
              <a:t>59</a:t>
            </a:fld>
            <a:endParaRPr lang="en-US" altLang="zh-CN" smtClean="0">
              <a:latin typeface="Arial" pitchFamily="34" charset="0"/>
            </a:endParaRPr>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5520FA7-FC5F-42AC-9404-4AD874072B4B}" type="slidenum">
              <a:rPr lang="en-US" altLang="zh-CN" smtClean="0">
                <a:latin typeface="Arial" pitchFamily="34" charset="0"/>
              </a:rPr>
              <a:pPr eaLnBrk="1" hangingPunct="1"/>
              <a:t>60</a:t>
            </a:fld>
            <a:endParaRPr lang="en-US" altLang="zh-CN" smtClean="0">
              <a:latin typeface="Arial" pitchFamily="34" charset="0"/>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085B5FA-3A90-409A-89C0-3702C6C627F2}" type="slidenum">
              <a:rPr lang="en-US" altLang="zh-CN" smtClean="0">
                <a:latin typeface="Arial" pitchFamily="34" charset="0"/>
              </a:rPr>
              <a:pPr eaLnBrk="1" hangingPunct="1"/>
              <a:t>61</a:t>
            </a:fld>
            <a:endParaRPr lang="en-US" altLang="zh-CN" smtClean="0">
              <a:latin typeface="Arial" pitchFamily="34" charset="0"/>
            </a:endParaRPr>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B2A2FDB-00BD-4C49-BBAD-230F16687F3C}" type="slidenum">
              <a:rPr lang="en-US" altLang="zh-CN" smtClean="0">
                <a:latin typeface="Arial" pitchFamily="34" charset="0"/>
              </a:rPr>
              <a:pPr eaLnBrk="1" hangingPunct="1"/>
              <a:t>62</a:t>
            </a:fld>
            <a:endParaRPr lang="en-US" altLang="zh-CN" smtClean="0">
              <a:latin typeface="Arial" pitchFamily="34" charset="0"/>
            </a:endParaRPr>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F38FA81-642B-4080-AD53-A2E2FE3D01F3}" type="slidenum">
              <a:rPr lang="en-US" altLang="zh-CN" smtClean="0">
                <a:latin typeface="Arial" pitchFamily="34" charset="0"/>
              </a:rPr>
              <a:pPr eaLnBrk="1" hangingPunct="1"/>
              <a:t>63</a:t>
            </a:fld>
            <a:endParaRPr lang="en-US" altLang="zh-CN" smtClean="0">
              <a:latin typeface="Arial" pitchFamily="34" charset="0"/>
            </a:endParaRPr>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3B8EA35-A2C9-47A4-9103-F2291FFD222B}" type="slidenum">
              <a:rPr lang="en-US" altLang="zh-CN" smtClean="0">
                <a:latin typeface="Arial" pitchFamily="34" charset="0"/>
              </a:rPr>
              <a:pPr eaLnBrk="1" hangingPunct="1"/>
              <a:t>8</a:t>
            </a:fld>
            <a:endParaRPr lang="en-US" altLang="zh-CN" smtClean="0">
              <a:latin typeface="Arial" pitchFamily="34" charset="0"/>
            </a:endParaRPr>
          </a:p>
        </p:txBody>
      </p:sp>
      <p:sp>
        <p:nvSpPr>
          <p:cNvPr id="290819" name="Rectangle 2"/>
          <p:cNvSpPr>
            <a:spLocks noGrp="1" noRot="1" noChangeAspect="1" noChangeArrowheads="1" noTextEdit="1"/>
          </p:cNvSpPr>
          <p:nvPr>
            <p:ph type="sldImg"/>
          </p:nvPr>
        </p:nvSpPr>
        <p:spPr>
          <a:xfrm>
            <a:off x="381000" y="685800"/>
            <a:ext cx="6096000" cy="3429000"/>
          </a:xfrm>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spcBef>
                <a:spcPct val="70000"/>
              </a:spcBef>
            </a:pPr>
            <a:endParaRPr lang="zh-CN" altLang="en-US" smtClean="0">
              <a:latin typeface="宋体"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C9D4EA5-44B0-4E21-9457-34B2C23FA93B}" type="slidenum">
              <a:rPr lang="en-US" altLang="zh-CN" smtClean="0">
                <a:latin typeface="Arial" pitchFamily="34" charset="0"/>
              </a:rPr>
              <a:pPr eaLnBrk="1" hangingPunct="1"/>
              <a:t>64</a:t>
            </a:fld>
            <a:endParaRPr lang="en-US" altLang="zh-CN" smtClean="0">
              <a:latin typeface="Arial" pitchFamily="34" charset="0"/>
            </a:endParaRPr>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535DE01-C2CD-4373-A8DD-E681D77B0635}" type="slidenum">
              <a:rPr lang="en-US" altLang="zh-CN" smtClean="0">
                <a:latin typeface="Arial" pitchFamily="34" charset="0"/>
              </a:rPr>
              <a:pPr eaLnBrk="1" hangingPunct="1"/>
              <a:t>65</a:t>
            </a:fld>
            <a:endParaRPr lang="en-US" altLang="zh-CN" smtClean="0">
              <a:latin typeface="Arial" pitchFamily="34" charset="0"/>
            </a:endParaRPr>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5F3948A-E0D2-480E-AD63-A18F9DEFA1AF}" type="slidenum">
              <a:rPr lang="en-US" altLang="zh-CN" smtClean="0">
                <a:latin typeface="Arial" pitchFamily="34" charset="0"/>
              </a:rPr>
              <a:pPr eaLnBrk="1" hangingPunct="1"/>
              <a:t>66</a:t>
            </a:fld>
            <a:endParaRPr lang="en-US" altLang="zh-CN" smtClean="0">
              <a:latin typeface="Arial" pitchFamily="34" charset="0"/>
            </a:endParaRPr>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E073271-3CD8-418B-A0A8-48DF0DDBDA51}" type="slidenum">
              <a:rPr lang="en-US" altLang="zh-CN" smtClean="0">
                <a:latin typeface="Arial" pitchFamily="34" charset="0"/>
              </a:rPr>
              <a:pPr eaLnBrk="1" hangingPunct="1"/>
              <a:t>67</a:t>
            </a:fld>
            <a:endParaRPr lang="en-US" altLang="zh-CN" smtClean="0">
              <a:latin typeface="Arial" pitchFamily="34" charset="0"/>
            </a:endParaRPr>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C44A71B-B73F-48D7-9E5A-5722ED4A3D17}" type="slidenum">
              <a:rPr lang="en-US" altLang="zh-CN" smtClean="0">
                <a:latin typeface="Arial" pitchFamily="34" charset="0"/>
              </a:rPr>
              <a:pPr eaLnBrk="1" hangingPunct="1"/>
              <a:t>9</a:t>
            </a:fld>
            <a:endParaRPr lang="en-US" altLang="zh-CN" smtClean="0">
              <a:latin typeface="Arial" pitchFamily="34" charset="0"/>
            </a:endParaRPr>
          </a:p>
        </p:txBody>
      </p:sp>
      <p:sp>
        <p:nvSpPr>
          <p:cNvPr id="291843" name="Rectangle 2"/>
          <p:cNvSpPr>
            <a:spLocks noGrp="1" noRot="1" noChangeAspect="1" noChangeArrowheads="1" noTextEdit="1"/>
          </p:cNvSpPr>
          <p:nvPr>
            <p:ph type="sldImg"/>
          </p:nvPr>
        </p:nvSpPr>
        <p:spPr>
          <a:xfrm>
            <a:off x="381000" y="685800"/>
            <a:ext cx="6096000" cy="3429000"/>
          </a:xfrm>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spcBef>
                <a:spcPct val="70000"/>
              </a:spcBef>
            </a:pPr>
            <a:endParaRPr lang="zh-CN" altLang="en-US" smtClean="0">
              <a:latin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C8D3012-CAD6-4D95-BB64-2B222643BCBE}" type="slidenum">
              <a:rPr lang="en-US" altLang="zh-CN" smtClean="0">
                <a:latin typeface="Arial" pitchFamily="34" charset="0"/>
              </a:rPr>
              <a:pPr eaLnBrk="1" hangingPunct="1"/>
              <a:t>10</a:t>
            </a:fld>
            <a:endParaRPr lang="en-US" altLang="zh-CN" smtClean="0">
              <a:latin typeface="Arial" pitchFamily="34" charset="0"/>
            </a:endParaRPr>
          </a:p>
        </p:txBody>
      </p:sp>
      <p:sp>
        <p:nvSpPr>
          <p:cNvPr id="292867" name="Rectangle 2"/>
          <p:cNvSpPr>
            <a:spLocks noGrp="1" noRot="1" noChangeAspect="1" noChangeArrowheads="1" noTextEdit="1"/>
          </p:cNvSpPr>
          <p:nvPr>
            <p:ph type="sldImg"/>
          </p:nvPr>
        </p:nvSpPr>
        <p:spPr>
          <a:xfrm>
            <a:off x="381000" y="685800"/>
            <a:ext cx="6096000" cy="3429000"/>
          </a:xfrm>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70000"/>
              </a:spcBef>
            </a:pPr>
            <a:r>
              <a:rPr lang="en-US" altLang="zh-CN" b="1" smtClean="0">
                <a:latin typeface="Arial" pitchFamily="34" charset="0"/>
              </a:rPr>
              <a:t>mental image</a:t>
            </a:r>
            <a:r>
              <a:rPr lang="zh-CN" altLang="en-US" b="1" smtClean="0">
                <a:latin typeface="Arial" pitchFamily="34" charset="0"/>
              </a:rPr>
              <a:t>现已成为</a:t>
            </a:r>
            <a:r>
              <a:rPr lang="en-US" altLang="zh-CN" b="1" smtClean="0">
                <a:latin typeface="Arial" pitchFamily="34" charset="0"/>
              </a:rPr>
              <a:t>NVIDIA</a:t>
            </a:r>
            <a:r>
              <a:rPr lang="zh-CN" altLang="en-US" b="1" smtClean="0">
                <a:latin typeface="Arial" pitchFamily="34" charset="0"/>
              </a:rPr>
              <a:t>公司之全资子公司</a:t>
            </a:r>
            <a:r>
              <a:rPr lang="zh-CN" altLang="en-US" smtClean="0">
                <a:latin typeface="Arial" pitchFamily="34" charset="0"/>
              </a:rPr>
              <a:t> </a:t>
            </a:r>
            <a:endParaRPr lang="zh-CN" altLang="en-US" sz="1400" b="1" smtClean="0">
              <a:latin typeface="Times New Roman" pitchFamily="18" charset="0"/>
            </a:endParaRPr>
          </a:p>
          <a:p>
            <a:pPr lvl="3" eaLnBrk="1" hangingPunct="1"/>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E0F681F-98DD-484E-8F00-D2A7858D2C35}" type="slidenum">
              <a:rPr lang="en-US" altLang="zh-CN" smtClean="0">
                <a:latin typeface="Arial" pitchFamily="34" charset="0"/>
              </a:rPr>
              <a:pPr eaLnBrk="1" hangingPunct="1"/>
              <a:t>11</a:t>
            </a:fld>
            <a:endParaRPr lang="en-US" altLang="zh-CN" smtClean="0">
              <a:latin typeface="Arial" pitchFamily="34" charset="0"/>
            </a:endParaRPr>
          </a:p>
        </p:txBody>
      </p:sp>
      <p:sp>
        <p:nvSpPr>
          <p:cNvPr id="293891" name="Rectangle 2"/>
          <p:cNvSpPr>
            <a:spLocks noGrp="1" noRot="1" noChangeAspect="1" noChangeArrowheads="1" noTextEdit="1"/>
          </p:cNvSpPr>
          <p:nvPr>
            <p:ph type="sldImg"/>
          </p:nvPr>
        </p:nvSpPr>
        <p:spPr>
          <a:xfrm>
            <a:off x="381000" y="685800"/>
            <a:ext cx="6096000" cy="3429000"/>
          </a:xfrm>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endParaRPr lang="zh-CN"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grpSp>
        <p:nvGrpSpPr>
          <p:cNvPr id="44" name="Group 44"/>
          <p:cNvGrpSpPr/>
          <p:nvPr/>
        </p:nvGrpSpPr>
        <p:grpSpPr>
          <a:xfrm>
            <a:off x="0" y="-1664915"/>
            <a:ext cx="12192000" cy="10492847"/>
            <a:chOff x="0" y="0"/>
            <a:chExt cx="12192000" cy="10492846"/>
          </a:xfrm>
        </p:grpSpPr>
        <p:grpSp>
          <p:nvGrpSpPr>
            <p:cNvPr id="37" name="Group 37"/>
            <p:cNvGrpSpPr/>
            <p:nvPr/>
          </p:nvGrpSpPr>
          <p:grpSpPr>
            <a:xfrm>
              <a:off x="0" y="9172046"/>
              <a:ext cx="12192000" cy="1320801"/>
              <a:chOff x="0" y="0"/>
              <a:chExt cx="12192000" cy="1320800"/>
            </a:xfrm>
          </p:grpSpPr>
          <p:sp>
            <p:nvSpPr>
              <p:cNvPr id="32" name="Shape 3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3" name="Shape 3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34" name="Shape 3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 name="Shape 3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36" name="Shape 3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43" name="Group 43"/>
            <p:cNvGrpSpPr/>
            <p:nvPr/>
          </p:nvGrpSpPr>
          <p:grpSpPr>
            <a:xfrm>
              <a:off x="0" y="0"/>
              <a:ext cx="12192000" cy="1320801"/>
              <a:chOff x="0" y="0"/>
              <a:chExt cx="12192000" cy="1320800"/>
            </a:xfrm>
          </p:grpSpPr>
          <p:sp>
            <p:nvSpPr>
              <p:cNvPr id="38" name="Shape 3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9" name="Shape 39"/>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0" name="Shape 4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Shape 41"/>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42" name="Shape 4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45" name="image2.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grpSp>
        <p:nvGrpSpPr>
          <p:cNvPr id="65" name="Group 65"/>
          <p:cNvGrpSpPr/>
          <p:nvPr/>
        </p:nvGrpSpPr>
        <p:grpSpPr>
          <a:xfrm>
            <a:off x="0" y="-1664915"/>
            <a:ext cx="12192000" cy="10492847"/>
            <a:chOff x="0" y="0"/>
            <a:chExt cx="12192000" cy="10492846"/>
          </a:xfrm>
        </p:grpSpPr>
        <p:grpSp>
          <p:nvGrpSpPr>
            <p:cNvPr id="58" name="Group 58"/>
            <p:cNvGrpSpPr/>
            <p:nvPr/>
          </p:nvGrpSpPr>
          <p:grpSpPr>
            <a:xfrm>
              <a:off x="0" y="9172046"/>
              <a:ext cx="12192000" cy="1320801"/>
              <a:chOff x="0" y="0"/>
              <a:chExt cx="12192000" cy="1320800"/>
            </a:xfrm>
          </p:grpSpPr>
          <p:sp>
            <p:nvSpPr>
              <p:cNvPr id="53" name="Shape 53"/>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54" name="Shape 54"/>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55" name="Shape 55"/>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Shape 56"/>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57" name="Shape 57"/>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64" name="Group 64"/>
            <p:cNvGrpSpPr/>
            <p:nvPr/>
          </p:nvGrpSpPr>
          <p:grpSpPr>
            <a:xfrm>
              <a:off x="0" y="0"/>
              <a:ext cx="12192000" cy="1320801"/>
              <a:chOff x="0" y="0"/>
              <a:chExt cx="12192000" cy="1320800"/>
            </a:xfrm>
          </p:grpSpPr>
          <p:sp>
            <p:nvSpPr>
              <p:cNvPr id="59" name="Shape 59"/>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60" name="Shape 60"/>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61" name="Shape 61"/>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Shape 62"/>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3" name="Shape 63"/>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66" name="image3.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grpSp>
        <p:nvGrpSpPr>
          <p:cNvPr id="107" name="Group 107"/>
          <p:cNvGrpSpPr/>
          <p:nvPr/>
        </p:nvGrpSpPr>
        <p:grpSpPr>
          <a:xfrm>
            <a:off x="0" y="-1664915"/>
            <a:ext cx="12192000" cy="10492847"/>
            <a:chOff x="0" y="0"/>
            <a:chExt cx="12192000" cy="10492846"/>
          </a:xfrm>
        </p:grpSpPr>
        <p:grpSp>
          <p:nvGrpSpPr>
            <p:cNvPr id="100" name="Group 100"/>
            <p:cNvGrpSpPr/>
            <p:nvPr/>
          </p:nvGrpSpPr>
          <p:grpSpPr>
            <a:xfrm>
              <a:off x="0" y="9172046"/>
              <a:ext cx="12192000" cy="1320801"/>
              <a:chOff x="0" y="0"/>
              <a:chExt cx="12192000" cy="1320800"/>
            </a:xfrm>
          </p:grpSpPr>
          <p:sp>
            <p:nvSpPr>
              <p:cNvPr id="95" name="Shape 9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6" name="Shape 96"/>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97" name="Shape 9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Shape 98"/>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99" name="Shape 9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06" name="Group 106"/>
            <p:cNvGrpSpPr/>
            <p:nvPr/>
          </p:nvGrpSpPr>
          <p:grpSpPr>
            <a:xfrm>
              <a:off x="0" y="0"/>
              <a:ext cx="12192000" cy="1320801"/>
              <a:chOff x="0" y="0"/>
              <a:chExt cx="12192000" cy="1320800"/>
            </a:xfrm>
          </p:grpSpPr>
          <p:sp>
            <p:nvSpPr>
              <p:cNvPr id="101" name="Shape 101"/>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02" name="Shape 102"/>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3" name="Shape 103"/>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Shape 104"/>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05" name="Shape 105"/>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108" name="Shape 108"/>
          <p:cNvSpPr>
            <a:spLocks noGrp="1"/>
          </p:cNvSpPr>
          <p:nvPr>
            <p:ph type="title"/>
          </p:nvPr>
        </p:nvSpPr>
        <p:spPr>
          <a:xfrm>
            <a:off x="838418" y="365125"/>
            <a:ext cx="10515164" cy="1325563"/>
          </a:xfrm>
          <a:prstGeom prst="rect">
            <a:avLst/>
          </a:prstGeom>
          <a:extLst>
            <a:ext uri="{C572A759-6A51-4108-AA02-DFA0A04FC94B}">
              <ma14:wrappingTextBoxFlag xmlns="" xmlns:ma14="http://schemas.microsoft.com/office/mac/drawingml/2011/main" val="1"/>
            </a:ext>
          </a:extLst>
        </p:spPr>
        <p:txBody>
          <a:bodyPr/>
          <a:lstStyle/>
          <a:p>
            <a:r>
              <a:t>单击此处编辑母版标题样式</a:t>
            </a:r>
          </a:p>
        </p:txBody>
      </p:sp>
      <p:sp>
        <p:nvSpPr>
          <p:cNvPr id="109" name="Shape 109"/>
          <p:cNvSpPr>
            <a:spLocks noGrp="1"/>
          </p:cNvSpPr>
          <p:nvPr>
            <p:ph type="body" idx="1"/>
          </p:nvPr>
        </p:nvSpPr>
        <p:spPr>
          <a:xfrm>
            <a:off x="838200" y="1825625"/>
            <a:ext cx="10515601" cy="4351338"/>
          </a:xfrm>
          <a:prstGeom prst="rect">
            <a:avLst/>
          </a:prstGeom>
          <a:extLst>
            <a:ext uri="{C572A759-6A51-4108-AA02-DFA0A04FC94B}">
              <ma14:wrappingTextBoxFlag xmlns="" xmlns:ma14="http://schemas.microsoft.com/office/mac/drawingml/2011/main" val="1"/>
            </a:ext>
          </a:extLst>
        </p:spPr>
        <p:txBody>
          <a:bodyPr/>
          <a:lstStyle/>
          <a:p>
            <a:r>
              <a:t>单击此处编辑母版文本样式</a:t>
            </a:r>
          </a:p>
          <a:p>
            <a:pPr lvl="1"/>
            <a:r>
              <a:t>第二级</a:t>
            </a:r>
          </a:p>
          <a:p>
            <a:pPr lvl="2"/>
            <a:r>
              <a:t>第三级</a:t>
            </a:r>
          </a:p>
          <a:p>
            <a:pPr lvl="3"/>
            <a:r>
              <a:t>第四级</a:t>
            </a:r>
          </a:p>
          <a:p>
            <a:pPr lvl="4"/>
            <a:r>
              <a:t>第五级</a:t>
            </a:r>
          </a:p>
        </p:txBody>
      </p:sp>
      <p:sp>
        <p:nvSpPr>
          <p:cNvPr id="110" name="Shape 110"/>
          <p:cNvSpPr>
            <a:spLocks noGrp="1"/>
          </p:cNvSpPr>
          <p:nvPr>
            <p:ph type="sldNum" sz="quarter" idx="2"/>
          </p:nvPr>
        </p:nvSpPr>
        <p:spPr>
          <a:xfrm>
            <a:off x="0" y="0"/>
            <a:ext cx="358413" cy="370840"/>
          </a:xfrm>
          <a:prstGeom prst="rect">
            <a:avLst/>
          </a:prstGeom>
        </p:spPr>
        <p:txBody>
          <a:bodyPr anchor="t"/>
          <a:lstStyle>
            <a:lvl1pPr algn="l">
              <a:defRPr sz="1800"/>
            </a:lvl1pPr>
          </a:lstStyle>
          <a:p>
            <a:fld id="{86CB4B4D-7CA3-9044-876B-883B54F8677D}" type="slidenum">
              <a:t>‹#›</a:t>
            </a:fld>
            <a:endParaRPr/>
          </a:p>
        </p:txBody>
      </p:sp>
      <p:pic>
        <p:nvPicPr>
          <p:cNvPr id="111" name="image4.png"/>
          <p:cNvPicPr>
            <a:picLocks noChangeAspect="1"/>
          </p:cNvPicPr>
          <p:nvPr/>
        </p:nvPicPr>
        <p:blipFill>
          <a:blip r:embed="rId2">
            <a:extLst/>
          </a:blip>
          <a:stretch>
            <a:fillRect/>
          </a:stretch>
        </p:blipFill>
        <p:spPr>
          <a:xfrm rot="20711862" flipH="1">
            <a:off x="10720365" y="5324678"/>
            <a:ext cx="3778605" cy="3778811"/>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xfrm>
            <a:off x="609600" y="6251575"/>
            <a:ext cx="2844800" cy="476250"/>
          </a:xfrm>
          <a:prstGeom prst="rect">
            <a:avLst/>
          </a:prstGeom>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D6B4C21A-920A-4594-8AE2-FEA147B740E2}" type="slidenum">
              <a:rPr lang="en-US" altLang="zh-CN"/>
              <a:pPr>
                <a:defRPr/>
              </a:pPr>
              <a:t>‹#›</a:t>
            </a:fld>
            <a:endParaRPr lang="en-US" altLang="zh-CN"/>
          </a:p>
        </p:txBody>
      </p:sp>
      <p:sp>
        <p:nvSpPr>
          <p:cNvPr id="7" name="Rectangle 14"/>
          <p:cNvSpPr>
            <a:spLocks noGrp="1" noChangeArrowheads="1"/>
          </p:cNvSpPr>
          <p:nvPr>
            <p:ph type="ftr" sz="quarter" idx="12"/>
          </p:nvPr>
        </p:nvSpPr>
        <p:spPr>
          <a:xfrm>
            <a:off x="4165600" y="6248400"/>
            <a:ext cx="3860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425596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dt" sz="half" idx="10"/>
          </p:nvPr>
        </p:nvSpPr>
        <p:spPr>
          <a:xfrm>
            <a:off x="609600" y="6251575"/>
            <a:ext cx="2844800" cy="476250"/>
          </a:xfrm>
          <a:prstGeom prst="rect">
            <a:avLst/>
          </a:prstGeom>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CD9C8B4E-0378-4369-A4B5-B303D15F0A81}" type="slidenum">
              <a:rPr lang="en-US" altLang="zh-CN"/>
              <a:pPr>
                <a:defRPr/>
              </a:pPr>
              <a:t>‹#›</a:t>
            </a:fld>
            <a:endParaRPr lang="en-US" altLang="zh-CN"/>
          </a:p>
        </p:txBody>
      </p:sp>
      <p:sp>
        <p:nvSpPr>
          <p:cNvPr id="8" name="Rectangle 14"/>
          <p:cNvSpPr>
            <a:spLocks noGrp="1" noChangeArrowheads="1"/>
          </p:cNvSpPr>
          <p:nvPr>
            <p:ph type="ftr" sz="quarter" idx="12"/>
          </p:nvPr>
        </p:nvSpPr>
        <p:spPr>
          <a:xfrm>
            <a:off x="4165600" y="6248400"/>
            <a:ext cx="3860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67385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xfrm>
            <a:off x="609600" y="6251575"/>
            <a:ext cx="2844800" cy="476250"/>
          </a:xfrm>
          <a:prstGeom prst="rect">
            <a:avLst/>
          </a:prstGeom>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A6EBB618-F8B9-43CC-B386-E64B0504ABC6}" type="slidenum">
              <a:rPr lang="en-US" altLang="zh-CN"/>
              <a:pPr>
                <a:defRPr/>
              </a:pPr>
              <a:t>‹#›</a:t>
            </a:fld>
            <a:endParaRPr lang="en-US" altLang="zh-CN"/>
          </a:p>
        </p:txBody>
      </p:sp>
      <p:sp>
        <p:nvSpPr>
          <p:cNvPr id="4" name="Rectangle 14"/>
          <p:cNvSpPr>
            <a:spLocks noGrp="1" noChangeArrowheads="1"/>
          </p:cNvSpPr>
          <p:nvPr>
            <p:ph type="ftr" sz="quarter" idx="12"/>
          </p:nvPr>
        </p:nvSpPr>
        <p:spPr>
          <a:xfrm>
            <a:off x="4165600" y="6248400"/>
            <a:ext cx="3860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194685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4"/>
          <p:cNvGrpSpPr/>
          <p:nvPr/>
        </p:nvGrpSpPr>
        <p:grpSpPr>
          <a:xfrm>
            <a:off x="0" y="-1664915"/>
            <a:ext cx="12192000" cy="10492847"/>
            <a:chOff x="0" y="0"/>
            <a:chExt cx="12192000" cy="10492846"/>
          </a:xfrm>
        </p:grpSpPr>
        <p:grpSp>
          <p:nvGrpSpPr>
            <p:cNvPr id="7" name="Group 7"/>
            <p:cNvGrpSpPr/>
            <p:nvPr/>
          </p:nvGrpSpPr>
          <p:grpSpPr>
            <a:xfrm>
              <a:off x="0" y="9172046"/>
              <a:ext cx="12192000" cy="1320801"/>
              <a:chOff x="0" y="0"/>
              <a:chExt cx="12192000" cy="1320800"/>
            </a:xfrm>
          </p:grpSpPr>
          <p:sp>
            <p:nvSpPr>
              <p:cNvPr id="2" name="Shape 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 name="Shape 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 name="Shape 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 name="Shape 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 name="Shape 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3" name="Group 13"/>
            <p:cNvGrpSpPr/>
            <p:nvPr/>
          </p:nvGrpSpPr>
          <p:grpSpPr>
            <a:xfrm>
              <a:off x="0" y="0"/>
              <a:ext cx="12192000" cy="1320801"/>
              <a:chOff x="0" y="0"/>
              <a:chExt cx="12192000" cy="1320800"/>
            </a:xfrm>
          </p:grpSpPr>
          <p:sp>
            <p:nvSpPr>
              <p:cNvPr id="8" name="Shape 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 name="Shape 9"/>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 name="Shape 1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11"/>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2" name="Shape 1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15" name="image1.png"/>
          <p:cNvPicPr>
            <a:picLocks noChangeAspect="1"/>
          </p:cNvPicPr>
          <p:nvPr/>
        </p:nvPicPr>
        <p:blipFill>
          <a:blip r:embed="rId8">
            <a:extLst/>
          </a:blip>
          <a:stretch>
            <a:fillRect/>
          </a:stretch>
        </p:blipFill>
        <p:spPr>
          <a:xfrm>
            <a:off x="4334931" y="0"/>
            <a:ext cx="7857068" cy="4419600"/>
          </a:xfrm>
          <a:prstGeom prst="rect">
            <a:avLst/>
          </a:prstGeom>
          <a:ln w="12700">
            <a:miter lim="400000"/>
          </a:ln>
        </p:spPr>
      </p:pic>
      <p:sp>
        <p:nvSpPr>
          <p:cNvPr id="16" name="Shape 16"/>
          <p:cNvSpPr>
            <a:spLocks noGrp="1"/>
          </p:cNvSpPr>
          <p:nvPr>
            <p:ph type="title"/>
          </p:nvPr>
        </p:nvSpPr>
        <p:spPr>
          <a:xfrm>
            <a:off x="609600" y="92074"/>
            <a:ext cx="10972800" cy="1508127"/>
          </a:xfrm>
          <a:prstGeom prst="rect">
            <a:avLst/>
          </a:prstGeom>
          <a:ln w="12700">
            <a:miter lim="400000"/>
          </a:ln>
        </p:spPr>
        <p:txBody>
          <a:bodyPr lIns="45719" rIns="45719" anchor="ctr">
            <a:normAutofit/>
          </a:bodyPr>
          <a:lstStyle/>
          <a:p>
            <a:endParaRPr/>
          </a:p>
        </p:txBody>
      </p:sp>
      <p:sp>
        <p:nvSpPr>
          <p:cNvPr id="17" name="Shape 17"/>
          <p:cNvSpPr>
            <a:spLocks noGrp="1"/>
          </p:cNvSpPr>
          <p:nvPr>
            <p:ph type="body" idx="1"/>
          </p:nvPr>
        </p:nvSpPr>
        <p:spPr>
          <a:xfrm>
            <a:off x="609600" y="1600200"/>
            <a:ext cx="10972800" cy="5257800"/>
          </a:xfrm>
          <a:prstGeom prst="rect">
            <a:avLst/>
          </a:prstGeom>
          <a:ln w="12700">
            <a:miter lim="400000"/>
          </a:ln>
        </p:spPr>
        <p:txBody>
          <a:bodyPr lIns="91421" tIns="91421" rIns="91421" bIns="91421">
            <a:normAutofit/>
          </a:bodyPr>
          <a:lstStyle/>
          <a:p>
            <a:endParaRPr/>
          </a:p>
        </p:txBody>
      </p:sp>
      <p:sp>
        <p:nvSpPr>
          <p:cNvPr id="18" name="Shape 18"/>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7" r:id="rId4"/>
    <p:sldLayoutId id="2147483658" r:id="rId5"/>
    <p:sldLayoutId id="2147483659" r:id="rId6"/>
  </p:sldLayoutIdLst>
  <p:transition spd="med"/>
  <p:txStyles>
    <p:title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p:titleStyle>
    <p:body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www.opengl.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www.opengl.org/wiki/index.php/Main_"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download.csdn.net/detail/brillianteagle/9541959"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04526" y="620688"/>
            <a:ext cx="6249466" cy="769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b="1">
                <a:solidFill>
                  <a:srgbClr val="000000"/>
                </a:solidFill>
                <a:latin typeface="Agency FB"/>
                <a:ea typeface="Agency FB"/>
                <a:cs typeface="Agency FB"/>
                <a:sym typeface="Agency FB"/>
              </a:defRPr>
            </a:lvl1pPr>
          </a:lstStyle>
          <a:p>
            <a:r>
              <a:rPr lang="en-US" altLang="zh-CN" sz="4400" b="0" dirty="0" smtClean="0">
                <a:latin typeface="Impact" panose="020B0806030902050204" pitchFamily="34" charset="0"/>
              </a:rPr>
              <a:t>SE344   </a:t>
            </a:r>
            <a:r>
              <a:rPr lang="en-US" altLang="zh-CN" sz="4400" b="0" dirty="0" smtClean="0">
                <a:solidFill>
                  <a:schemeClr val="accent5">
                    <a:lumMod val="50000"/>
                  </a:schemeClr>
                </a:solidFill>
                <a:latin typeface="Impact" pitchFamily="34" charset="0"/>
              </a:rPr>
              <a:t>Computer </a:t>
            </a:r>
            <a:r>
              <a:rPr lang="en-US" altLang="zh-CN" sz="4400" b="0" dirty="0">
                <a:solidFill>
                  <a:schemeClr val="accent5">
                    <a:lumMod val="50000"/>
                  </a:schemeClr>
                </a:solidFill>
                <a:latin typeface="Impact" pitchFamily="34" charset="0"/>
              </a:rPr>
              <a:t>Graphics</a:t>
            </a:r>
            <a:endParaRPr sz="4400" dirty="0">
              <a:solidFill>
                <a:schemeClr val="accent5">
                  <a:lumMod val="50000"/>
                </a:schemeClr>
              </a:solidFill>
            </a:endParaRPr>
          </a:p>
        </p:txBody>
      </p:sp>
      <p:sp>
        <p:nvSpPr>
          <p:cNvPr id="10" name="Rectangle 3"/>
          <p:cNvSpPr txBox="1">
            <a:spLocks noChangeArrowheads="1"/>
          </p:cNvSpPr>
          <p:nvPr/>
        </p:nvSpPr>
        <p:spPr>
          <a:xfrm>
            <a:off x="2135560" y="2492896"/>
            <a:ext cx="6719888" cy="1800225"/>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a:defRPr/>
            </a:pPr>
            <a:r>
              <a:rPr lang="zh-CN" altLang="en-US" sz="4400" b="1" dirty="0" smtClean="0">
                <a:solidFill>
                  <a:schemeClr val="accent5">
                    <a:lumMod val="50000"/>
                  </a:schemeClr>
                </a:solidFill>
                <a:latin typeface="宋体" pitchFamily="2" charset="-122"/>
              </a:rPr>
              <a:t>第一章 </a:t>
            </a:r>
            <a:r>
              <a:rPr lang="zh-CN" altLang="en-US" sz="4400" b="1" dirty="0" smtClean="0">
                <a:solidFill>
                  <a:schemeClr val="accent5">
                    <a:lumMod val="50000"/>
                  </a:schemeClr>
                </a:solidFill>
                <a:latin typeface="楷体_GB2312" pitchFamily="49" charset="-122"/>
                <a:ea typeface="楷体_GB2312" pitchFamily="49" charset="-122"/>
              </a:rPr>
              <a:t>计算机图形学</a:t>
            </a:r>
            <a:r>
              <a:rPr lang="zh-CN" altLang="en-US" sz="4400" b="1" dirty="0">
                <a:solidFill>
                  <a:schemeClr val="accent5">
                    <a:lumMod val="50000"/>
                  </a:schemeClr>
                </a:solidFill>
                <a:latin typeface="楷体_GB2312" pitchFamily="49" charset="-122"/>
                <a:ea typeface="楷体_GB2312" pitchFamily="49" charset="-122"/>
              </a:rPr>
              <a:t>入门</a:t>
            </a:r>
            <a:endParaRPr lang="en-US" altLang="zh-CN" sz="4400" b="1" dirty="0" smtClean="0">
              <a:solidFill>
                <a:schemeClr val="accent5">
                  <a:lumMod val="50000"/>
                </a:schemeClr>
              </a:solidFill>
              <a:latin typeface="楷体_GB2312" pitchFamily="49" charset="-122"/>
              <a:ea typeface="楷体_GB2312" pitchFamily="49" charset="-122"/>
            </a:endParaRPr>
          </a:p>
          <a:p>
            <a:pPr>
              <a:defRPr/>
            </a:pPr>
            <a:endParaRPr lang="en-US" altLang="zh-CN" sz="3200" b="1" dirty="0" smtClean="0">
              <a:solidFill>
                <a:schemeClr val="accent5">
                  <a:lumMod val="50000"/>
                </a:schemeClr>
              </a:solidFill>
              <a:latin typeface="楷体_GB2312" pitchFamily="49" charset="-122"/>
              <a:ea typeface="楷体_GB2312" pitchFamily="49" charset="-122"/>
            </a:endParaRPr>
          </a:p>
          <a:p>
            <a:pPr>
              <a:defRPr/>
            </a:pPr>
            <a:r>
              <a:rPr lang="zh-CN" altLang="en-US" sz="3200" b="1" dirty="0" smtClean="0">
                <a:solidFill>
                  <a:schemeClr val="accent5">
                    <a:lumMod val="50000"/>
                  </a:schemeClr>
                </a:solidFill>
                <a:latin typeface="楷体_GB2312" pitchFamily="49" charset="-122"/>
                <a:ea typeface="楷体_GB2312" pitchFamily="49" charset="-122"/>
              </a:rPr>
              <a:t>          </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rPr>
              <a:t>1</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）计算机绘图基础</a:t>
            </a:r>
            <a:endParaRPr lang="en-US" altLang="zh-CN" sz="4400" b="1" dirty="0" smtClean="0">
              <a:solidFill>
                <a:srgbClr val="FFCC99"/>
              </a:solidFill>
              <a:latin typeface="楷体_GB2312" pitchFamily="49" charset="-122"/>
              <a:ea typeface="楷体_GB2312" pitchFamily="49" charset="-122"/>
            </a:endParaRPr>
          </a:p>
          <a:p>
            <a:pPr>
              <a:defRPr/>
            </a:pPr>
            <a:endParaRPr lang="en-US" altLang="zh-CN" sz="2000" b="1" dirty="0" smtClean="0">
              <a:solidFill>
                <a:srgbClr val="FFCC99"/>
              </a:solidFill>
              <a:latin typeface="楷体_GB2312" pitchFamily="49" charset="-122"/>
              <a:ea typeface="楷体_GB2312" pitchFamily="49" charset="-122"/>
            </a:endParaRPr>
          </a:p>
          <a:p>
            <a:pPr>
              <a:defRPr/>
            </a:pPr>
            <a:endParaRPr lang="zh-CN" altLang="en-US" sz="2000" b="1" dirty="0" smtClean="0">
              <a:solidFill>
                <a:srgbClr val="FFCC99"/>
              </a:solidFill>
              <a:latin typeface="楷体_GB2312" pitchFamily="49" charset="-122"/>
              <a:ea typeface="楷体_GB2312" pitchFamily="49" charset="-122"/>
            </a:endParaRPr>
          </a:p>
          <a:p>
            <a:pPr>
              <a:defRPr/>
            </a:pPr>
            <a:r>
              <a:rPr lang="zh-CN" altLang="en-US" sz="2000" b="1" dirty="0" smtClean="0">
                <a:solidFill>
                  <a:schemeClr val="accent6">
                    <a:lumMod val="50000"/>
                  </a:schemeClr>
                </a:solidFill>
                <a:latin typeface="楷体_GB2312" pitchFamily="49" charset="-122"/>
                <a:ea typeface="楷体_GB2312" pitchFamily="49" charset="-122"/>
              </a:rPr>
              <a:t>主讲教师　肖双九  </a:t>
            </a: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en-US" altLang="zh-CN" sz="2000" b="1" dirty="0" smtClean="0">
                <a:solidFill>
                  <a:schemeClr val="accent6">
                    <a:lumMod val="50000"/>
                  </a:schemeClr>
                </a:solidFill>
                <a:latin typeface="楷体_GB2312" pitchFamily="49" charset="-122"/>
                <a:ea typeface="楷体_GB2312" pitchFamily="49" charset="-122"/>
              </a:rPr>
              <a:t>xsjiu99@cs.sjtu.edu.cn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blinds(horizontal)">
                                      <p:cBhvr>
                                        <p:cTn id="15" dur="500"/>
                                        <p:tgtEl>
                                          <p:spTgt spid="10">
                                            <p:txEl>
                                              <p:pRg st="5" end="5"/>
                                            </p:txEl>
                                          </p:spTgt>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blinds(horizontal)">
                                      <p:cBhvr>
                                        <p:cTn id="19"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Rot="1" noChangeArrowheads="1"/>
          </p:cNvSpPr>
          <p:nvPr>
            <p:ph type="title"/>
          </p:nvPr>
        </p:nvSpPr>
        <p:spPr/>
        <p:txBody>
          <a:bodyPr>
            <a:normAutofit/>
          </a:bodyPr>
          <a:lstStyle/>
          <a:p>
            <a:pP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高级图形渲染器</a:t>
            </a:r>
          </a:p>
        </p:txBody>
      </p:sp>
      <p:sp>
        <p:nvSpPr>
          <p:cNvPr id="716803" name="Rectangle 3"/>
          <p:cNvSpPr>
            <a:spLocks noGrp="1" noChangeArrowheads="1"/>
          </p:cNvSpPr>
          <p:nvPr>
            <p:ph type="body" idx="1"/>
          </p:nvPr>
        </p:nvSpPr>
        <p:spPr>
          <a:xfrm>
            <a:off x="609600" y="1628776"/>
            <a:ext cx="10972800" cy="5229225"/>
          </a:xfrm>
        </p:spPr>
        <p:txBody>
          <a:bodyPr>
            <a:normAutofit fontScale="92500" lnSpcReduction="10000"/>
          </a:bodyPr>
          <a:lstStyle/>
          <a:p>
            <a:pPr marL="457200" lvl="2" indent="-457200">
              <a:lnSpc>
                <a:spcPct val="120000"/>
              </a:lnSpc>
              <a:spcBef>
                <a:spcPct val="70000"/>
              </a:spcBef>
              <a:buFont typeface="Arial" panose="020B0604020202020204" pitchFamily="34" charset="0"/>
              <a:buChar char="•"/>
              <a:defRPr/>
            </a:pPr>
            <a:r>
              <a:rPr lang="en-US" altLang="zh-CN" sz="2800" b="1" dirty="0" err="1" smtClean="0">
                <a:solidFill>
                  <a:schemeClr val="accent5">
                    <a:lumMod val="50000"/>
                  </a:schemeClr>
                </a:solidFill>
                <a:latin typeface="微软雅黑" panose="020B0503020204020204" pitchFamily="34" charset="-122"/>
                <a:ea typeface="微软雅黑" panose="020B0503020204020204" pitchFamily="34" charset="-122"/>
              </a:rPr>
              <a:t>MentalRay</a:t>
            </a: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渲染器</a:t>
            </a:r>
          </a:p>
          <a:p>
            <a:pPr marL="900113" lvl="3" indent="-457200" defTabSz="431800" eaLnBrk="1" hangingPunct="1">
              <a:lnSpc>
                <a:spcPct val="11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德国的</a:t>
            </a:r>
            <a:r>
              <a:rPr lang="en-US" altLang="zh-CN" sz="3000" b="1" dirty="0">
                <a:solidFill>
                  <a:schemeClr val="accent5">
                    <a:lumMod val="50000"/>
                  </a:schemeClr>
                </a:solidFill>
                <a:latin typeface="Times New Roman" pitchFamily="18" charset="0"/>
              </a:rPr>
              <a:t>mental image</a:t>
            </a:r>
            <a:r>
              <a:rPr lang="zh-CN" altLang="en-US" sz="3000" b="1" dirty="0">
                <a:solidFill>
                  <a:schemeClr val="accent5">
                    <a:lumMod val="50000"/>
                  </a:schemeClr>
                </a:solidFill>
                <a:latin typeface="Times New Roman" pitchFamily="18" charset="0"/>
              </a:rPr>
              <a:t>公司推出</a:t>
            </a:r>
            <a:r>
              <a:rPr lang="en-US" altLang="zh-CN" sz="3000" b="1" dirty="0">
                <a:solidFill>
                  <a:schemeClr val="accent5">
                    <a:lumMod val="50000"/>
                  </a:schemeClr>
                </a:solidFill>
                <a:latin typeface="Times New Roman" pitchFamily="18" charset="0"/>
              </a:rPr>
              <a:t>(</a:t>
            </a:r>
            <a:r>
              <a:rPr lang="zh-CN" altLang="en-US" sz="2200" b="1" dirty="0">
                <a:solidFill>
                  <a:schemeClr val="accent5">
                    <a:lumMod val="50000"/>
                  </a:schemeClr>
                </a:solidFill>
                <a:latin typeface="Times New Roman" pitchFamily="18" charset="0"/>
              </a:rPr>
              <a:t>现已成为</a:t>
            </a:r>
            <a:r>
              <a:rPr lang="en-US" altLang="zh-CN" sz="2200" b="1" dirty="0">
                <a:solidFill>
                  <a:schemeClr val="accent5">
                    <a:lumMod val="50000"/>
                  </a:schemeClr>
                </a:solidFill>
                <a:latin typeface="Times New Roman" pitchFamily="18" charset="0"/>
              </a:rPr>
              <a:t>NVIDIA</a:t>
            </a:r>
            <a:r>
              <a:rPr lang="zh-CN" altLang="en-US" sz="2200" b="1" dirty="0">
                <a:solidFill>
                  <a:schemeClr val="accent5">
                    <a:lumMod val="50000"/>
                  </a:schemeClr>
                </a:solidFill>
                <a:latin typeface="Times New Roman" pitchFamily="18" charset="0"/>
              </a:rPr>
              <a:t>公司之全资子公司 </a:t>
            </a:r>
            <a:r>
              <a:rPr lang="en-US" altLang="zh-CN" sz="3000" b="1" dirty="0">
                <a:solidFill>
                  <a:schemeClr val="accent5">
                    <a:lumMod val="50000"/>
                  </a:schemeClr>
                </a:solidFill>
                <a:latin typeface="Times New Roman" pitchFamily="18" charset="0"/>
              </a:rPr>
              <a:t>)</a:t>
            </a:r>
            <a:endParaRPr lang="zh-CN" altLang="en-US" sz="3000" b="1" dirty="0">
              <a:solidFill>
                <a:schemeClr val="accent5">
                  <a:lumMod val="50000"/>
                </a:schemeClr>
              </a:solidFill>
              <a:latin typeface="Times New Roman" pitchFamily="18" charset="0"/>
            </a:endParaRPr>
          </a:p>
          <a:p>
            <a:pPr marL="1438275" lvl="4" indent="-342900">
              <a:lnSpc>
                <a:spcPct val="110000"/>
              </a:lnSpc>
              <a:spcBef>
                <a:spcPts val="1200"/>
              </a:spcBef>
              <a:buFont typeface="Arial" panose="020B0604020202020204" pitchFamily="34" charset="0"/>
              <a:buChar char="•"/>
              <a:defRPr/>
            </a:pP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光线跟踪</a:t>
            </a:r>
          </a:p>
          <a:p>
            <a:pPr marL="1438275" lvl="4" indent="-342900" eaLnBrk="1" hangingPunct="1">
              <a:lnSpc>
                <a:spcPct val="110000"/>
              </a:lnSpc>
              <a:spcBef>
                <a:spcPts val="1200"/>
              </a:spcBef>
              <a:buFont typeface="Arial" panose="020B0604020202020204" pitchFamily="34" charset="0"/>
              <a:buChar char="•"/>
              <a:defRPr/>
            </a:pP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全局光照</a:t>
            </a:r>
          </a:p>
          <a:p>
            <a:pPr marL="1438275" lvl="4" indent="-342900" eaLnBrk="1" hangingPunct="1">
              <a:lnSpc>
                <a:spcPct val="110000"/>
              </a:lnSpc>
              <a:spcBef>
                <a:spcPts val="1200"/>
              </a:spcBef>
              <a:buFont typeface="Arial" panose="020B0604020202020204" pitchFamily="34" charset="0"/>
              <a:buChar char="•"/>
              <a:defRPr/>
            </a:pP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基于物理的间接照明</a:t>
            </a:r>
          </a:p>
          <a:p>
            <a:pPr marL="1438275" lvl="4" indent="-342900" eaLnBrk="1" hangingPunct="1">
              <a:lnSpc>
                <a:spcPct val="110000"/>
              </a:lnSpc>
              <a:spcBef>
                <a:spcPts val="1200"/>
              </a:spcBef>
              <a:buFont typeface="Arial" panose="020B0604020202020204" pitchFamily="34" charset="0"/>
              <a:buChar char="•"/>
              <a:defRPr/>
            </a:pP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运动模糊</a:t>
            </a:r>
          </a:p>
          <a:p>
            <a:pPr marL="1438275" lvl="4" indent="-342900" eaLnBrk="1" hangingPunct="1">
              <a:lnSpc>
                <a:spcPct val="110000"/>
              </a:lnSpc>
              <a:spcBef>
                <a:spcPts val="1200"/>
              </a:spcBef>
              <a:buFont typeface="Arial" panose="020B0604020202020204" pitchFamily="34" charset="0"/>
              <a:buChar char="•"/>
              <a:defRPr/>
            </a:pP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HDRI</a:t>
            </a:r>
          </a:p>
          <a:p>
            <a:pPr marL="1438275" lvl="4" indent="-342900" eaLnBrk="1" hangingPunct="1">
              <a:lnSpc>
                <a:spcPct val="110000"/>
              </a:lnSpc>
              <a:spcBef>
                <a:spcPts val="1200"/>
              </a:spcBef>
              <a:buFont typeface="Arial" panose="020B0604020202020204" pitchFamily="34" charset="0"/>
              <a:buChar char="•"/>
              <a:defRPr/>
            </a:pP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多种阴影技术</a:t>
            </a:r>
          </a:p>
          <a:p>
            <a:pPr marL="1438275" lvl="4" indent="-342900" eaLnBrk="1" hangingPunct="1">
              <a:lnSpc>
                <a:spcPct val="110000"/>
              </a:lnSpc>
              <a:spcBef>
                <a:spcPts val="1200"/>
              </a:spcBef>
              <a:buFont typeface="Arial" panose="020B0604020202020204" pitchFamily="34" charset="0"/>
              <a:buChar char="•"/>
              <a:defRPr/>
            </a:pP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a:t>
            </a:r>
          </a:p>
          <a:p>
            <a:pPr lvl="1" eaLnBrk="1" hangingPunct="1">
              <a:lnSpc>
                <a:spcPct val="90000"/>
              </a:lnSpc>
              <a:defRPr/>
            </a:pPr>
            <a:endParaRPr lang="en-US" altLang="zh-CN" sz="2400" b="1" dirty="0" smtClean="0"/>
          </a:p>
          <a:p>
            <a:pPr lvl="1" eaLnBrk="1" hangingPunct="1">
              <a:lnSpc>
                <a:spcPct val="90000"/>
              </a:lnSpc>
              <a:defRPr/>
            </a:pPr>
            <a:endParaRPr lang="en-US" altLang="zh-CN" sz="2400" b="1" dirty="0" smtClean="0"/>
          </a:p>
          <a:p>
            <a:pPr lvl="1" eaLnBrk="1" hangingPunct="1">
              <a:lnSpc>
                <a:spcPct val="90000"/>
              </a:lnSpc>
              <a:defRPr/>
            </a:pPr>
            <a:endParaRPr lang="en-US" altLang="zh-CN" sz="2400" dirty="0" smtClean="0"/>
          </a:p>
        </p:txBody>
      </p:sp>
    </p:spTree>
    <p:extLst>
      <p:ext uri="{BB962C8B-B14F-4D97-AF65-F5344CB8AC3E}">
        <p14:creationId xmlns:p14="http://schemas.microsoft.com/office/powerpoint/2010/main" val="2522758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0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Rot="1" noChangeArrowheads="1"/>
          </p:cNvSpPr>
          <p:nvPr>
            <p:ph type="title"/>
          </p:nvPr>
        </p:nvSpPr>
        <p:spPr/>
        <p:txBody>
          <a:bodyPr>
            <a:normAutofit/>
          </a:bodyPr>
          <a:lstStyle/>
          <a:p>
            <a:pPr eaLnBrk="1" hangingPunct="1">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高级图形渲染器</a:t>
            </a:r>
          </a:p>
        </p:txBody>
      </p:sp>
      <p:sp>
        <p:nvSpPr>
          <p:cNvPr id="718851" name="Rectangle 3"/>
          <p:cNvSpPr>
            <a:spLocks noGrp="1" noChangeArrowheads="1"/>
          </p:cNvSpPr>
          <p:nvPr>
            <p:ph type="body" sz="half" idx="1"/>
          </p:nvPr>
        </p:nvSpPr>
        <p:spPr>
          <a:xfrm>
            <a:off x="670985" y="1628775"/>
            <a:ext cx="8367183" cy="4110038"/>
          </a:xfrm>
        </p:spPr>
        <p:txBody>
          <a:bodyPr/>
          <a:lstStyle/>
          <a:p>
            <a:pPr marL="457200" lvl="2" indent="-457200" eaLnBrk="1" hangingPunct="1">
              <a:lnSpc>
                <a:spcPct val="100000"/>
              </a:lnSpc>
              <a:spcBef>
                <a:spcPct val="70000"/>
              </a:spcBef>
              <a:buFont typeface="Arial" panose="020B0604020202020204" pitchFamily="34" charset="0"/>
              <a:buChar char="•"/>
              <a:defRPr/>
            </a:pPr>
            <a:r>
              <a:rPr lang="en-US" altLang="zh-CN" sz="2600" b="1" dirty="0" err="1" smtClean="0">
                <a:solidFill>
                  <a:schemeClr val="accent5">
                    <a:lumMod val="50000"/>
                  </a:schemeClr>
                </a:solidFill>
                <a:latin typeface="微软雅黑" panose="020B0503020204020204" pitchFamily="34" charset="-122"/>
                <a:ea typeface="微软雅黑" panose="020B0503020204020204" pitchFamily="34" charset="-122"/>
              </a:rPr>
              <a:t>MentalRay</a:t>
            </a: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渲染器</a:t>
            </a:r>
          </a:p>
          <a:p>
            <a:pPr lvl="1" eaLnBrk="1" hangingPunct="1">
              <a:defRPr/>
            </a:pPr>
            <a:endParaRPr lang="zh-CN" altLang="en-US" sz="2400" b="1" dirty="0" smtClean="0"/>
          </a:p>
          <a:p>
            <a:pPr lvl="1" eaLnBrk="1" hangingPunct="1">
              <a:defRPr/>
            </a:pPr>
            <a:endParaRPr lang="zh-CN" altLang="en-US" sz="2400" dirty="0" smtClean="0"/>
          </a:p>
          <a:p>
            <a:pPr lvl="1" eaLnBrk="1" hangingPunct="1">
              <a:defRPr/>
            </a:pPr>
            <a:endParaRPr lang="en-US" altLang="zh-CN" sz="2400" dirty="0" smtClean="0"/>
          </a:p>
        </p:txBody>
      </p:sp>
      <p:pic>
        <p:nvPicPr>
          <p:cNvPr id="144388" name="Picture 4" descr="MentalRay-MAYA-GlassBottl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44234" y="2349500"/>
            <a:ext cx="7393517" cy="4294188"/>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3269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Rot="1" noChangeArrowheads="1"/>
          </p:cNvSpPr>
          <p:nvPr>
            <p:ph type="title"/>
          </p:nvPr>
        </p:nvSpPr>
        <p:spPr/>
        <p:txBody>
          <a:bodyPr>
            <a:normAutofit/>
          </a:bodyPr>
          <a:lstStyle/>
          <a:p>
            <a:pP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高级图形渲染器</a:t>
            </a:r>
          </a:p>
        </p:txBody>
      </p:sp>
      <p:sp>
        <p:nvSpPr>
          <p:cNvPr id="720899" name="Rectangle 3"/>
          <p:cNvSpPr>
            <a:spLocks noGrp="1" noChangeArrowheads="1"/>
          </p:cNvSpPr>
          <p:nvPr>
            <p:ph type="body" idx="1"/>
          </p:nvPr>
        </p:nvSpPr>
        <p:spPr>
          <a:xfrm>
            <a:off x="609600" y="1628776"/>
            <a:ext cx="10972800" cy="5580063"/>
          </a:xfrm>
        </p:spPr>
        <p:txBody>
          <a:bodyPr>
            <a:normAutofit fontScale="92500" lnSpcReduction="20000"/>
          </a:bodyPr>
          <a:lstStyle/>
          <a:p>
            <a:pPr marL="457200" lvl="2" indent="-457200">
              <a:lnSpc>
                <a:spcPct val="100000"/>
              </a:lnSpc>
              <a:spcBef>
                <a:spcPct val="70000"/>
              </a:spcBef>
              <a:buFont typeface="Arial" panose="020B0604020202020204" pitchFamily="34" charset="0"/>
              <a:buChar char="•"/>
              <a:defRPr/>
            </a:pPr>
            <a:r>
              <a:rPr lang="zh-CN" altLang="en-US" sz="3400" b="1" dirty="0" smtClean="0">
                <a:solidFill>
                  <a:schemeClr val="accent5">
                    <a:lumMod val="50000"/>
                  </a:schemeClr>
                </a:solidFill>
                <a:latin typeface="微软雅黑" panose="020B0503020204020204" pitchFamily="34" charset="-122"/>
                <a:ea typeface="微软雅黑" panose="020B0503020204020204" pitchFamily="34" charset="-122"/>
              </a:rPr>
              <a:t>其他</a:t>
            </a:r>
            <a:r>
              <a:rPr lang="zh-CN" altLang="en-US" sz="3400" b="1" dirty="0">
                <a:solidFill>
                  <a:schemeClr val="accent5">
                    <a:lumMod val="50000"/>
                  </a:schemeClr>
                </a:solidFill>
                <a:latin typeface="微软雅黑" panose="020B0503020204020204" pitchFamily="34" charset="-122"/>
                <a:ea typeface="微软雅黑" panose="020B0503020204020204" pitchFamily="34" charset="-122"/>
              </a:rPr>
              <a:t>渲染器</a:t>
            </a:r>
          </a:p>
          <a:p>
            <a:pPr marL="900113" lvl="3" indent="-457200" defTabSz="431800">
              <a:spcBef>
                <a:spcPts val="1800"/>
              </a:spcBef>
              <a:buFont typeface="Wingdings" panose="05000000000000000000" pitchFamily="2" charset="2"/>
              <a:buChar char="Ø"/>
              <a:defRPr/>
            </a:pPr>
            <a:r>
              <a:rPr lang="en-US" altLang="zh-CN" sz="2900" b="1" dirty="0" err="1">
                <a:solidFill>
                  <a:schemeClr val="accent5">
                    <a:lumMod val="50000"/>
                  </a:schemeClr>
                </a:solidFill>
                <a:latin typeface="Times New Roman" pitchFamily="18" charset="0"/>
              </a:rPr>
              <a:t>Vray</a:t>
            </a:r>
            <a:r>
              <a:rPr lang="zh-CN" altLang="en-US" sz="2900" b="1" dirty="0">
                <a:solidFill>
                  <a:schemeClr val="accent5">
                    <a:lumMod val="50000"/>
                  </a:schemeClr>
                </a:solidFill>
                <a:latin typeface="Times New Roman" pitchFamily="18" charset="0"/>
              </a:rPr>
              <a:t>－</a:t>
            </a:r>
            <a:r>
              <a:rPr lang="en-US" altLang="zh-CN" sz="2900" b="1" dirty="0">
                <a:solidFill>
                  <a:schemeClr val="accent5">
                    <a:lumMod val="50000"/>
                  </a:schemeClr>
                </a:solidFill>
                <a:latin typeface="Times New Roman" pitchFamily="18" charset="0"/>
              </a:rPr>
              <a:t>Chaos Group</a:t>
            </a:r>
            <a:r>
              <a:rPr lang="zh-CN" altLang="en-US" sz="2900" b="1" dirty="0">
                <a:solidFill>
                  <a:schemeClr val="accent5">
                    <a:lumMod val="50000"/>
                  </a:schemeClr>
                </a:solidFill>
                <a:latin typeface="Times New Roman" pitchFamily="18" charset="0"/>
              </a:rPr>
              <a:t>公司产品</a:t>
            </a:r>
          </a:p>
          <a:p>
            <a:pPr marL="900113" lvl="3" indent="-457200" defTabSz="431800">
              <a:spcBef>
                <a:spcPts val="1800"/>
              </a:spcBef>
              <a:buFont typeface="Wingdings" panose="05000000000000000000" pitchFamily="2" charset="2"/>
              <a:buChar char="Ø"/>
              <a:defRPr/>
            </a:pPr>
            <a:r>
              <a:rPr lang="en-US" altLang="zh-CN" sz="2900" b="1" dirty="0">
                <a:solidFill>
                  <a:schemeClr val="accent5">
                    <a:lumMod val="50000"/>
                  </a:schemeClr>
                </a:solidFill>
                <a:latin typeface="Times New Roman" pitchFamily="18" charset="0"/>
              </a:rPr>
              <a:t>Brazil</a:t>
            </a:r>
            <a:r>
              <a:rPr lang="zh-CN" altLang="en-US" sz="2900" b="1" dirty="0">
                <a:solidFill>
                  <a:schemeClr val="accent5">
                    <a:lumMod val="50000"/>
                  </a:schemeClr>
                </a:solidFill>
                <a:latin typeface="Times New Roman" pitchFamily="18" charset="0"/>
              </a:rPr>
              <a:t>－巴西渲染器，</a:t>
            </a:r>
            <a:r>
              <a:rPr lang="en-US" altLang="zh-CN" sz="2900" b="1" dirty="0" err="1">
                <a:solidFill>
                  <a:schemeClr val="accent5">
                    <a:lumMod val="50000"/>
                  </a:schemeClr>
                </a:solidFill>
                <a:latin typeface="Times New Roman" pitchFamily="18" charset="0"/>
              </a:rPr>
              <a:t>SplutterFish</a:t>
            </a:r>
            <a:r>
              <a:rPr lang="zh-CN" altLang="en-US" sz="2900" b="1" dirty="0">
                <a:solidFill>
                  <a:schemeClr val="accent5">
                    <a:lumMod val="50000"/>
                  </a:schemeClr>
                </a:solidFill>
                <a:latin typeface="Times New Roman" pitchFamily="18" charset="0"/>
              </a:rPr>
              <a:t>公司 </a:t>
            </a:r>
          </a:p>
          <a:p>
            <a:pPr marL="900113" lvl="3" indent="-457200" defTabSz="431800">
              <a:spcBef>
                <a:spcPts val="1800"/>
              </a:spcBef>
              <a:buFont typeface="Wingdings" panose="05000000000000000000" pitchFamily="2" charset="2"/>
              <a:buChar char="Ø"/>
              <a:defRPr/>
            </a:pPr>
            <a:r>
              <a:rPr lang="en-US" altLang="zh-CN" sz="2900" b="1" dirty="0" err="1">
                <a:solidFill>
                  <a:schemeClr val="accent5">
                    <a:lumMod val="50000"/>
                  </a:schemeClr>
                </a:solidFill>
                <a:latin typeface="Times New Roman" pitchFamily="18" charset="0"/>
              </a:rPr>
              <a:t>FinalRender</a:t>
            </a:r>
            <a:r>
              <a:rPr lang="zh-CN" altLang="en-US" sz="2900" b="1" dirty="0">
                <a:solidFill>
                  <a:schemeClr val="accent5">
                    <a:lumMod val="50000"/>
                  </a:schemeClr>
                </a:solidFill>
                <a:latin typeface="Times New Roman" pitchFamily="18" charset="0"/>
              </a:rPr>
              <a:t>－德国</a:t>
            </a:r>
            <a:r>
              <a:rPr lang="en-US" altLang="zh-CN" sz="2900" b="1" dirty="0" err="1">
                <a:solidFill>
                  <a:schemeClr val="accent5">
                    <a:lumMod val="50000"/>
                  </a:schemeClr>
                </a:solidFill>
                <a:latin typeface="Times New Roman" pitchFamily="18" charset="0"/>
              </a:rPr>
              <a:t>Cebas</a:t>
            </a:r>
            <a:r>
              <a:rPr lang="zh-CN" altLang="en-US" sz="2900" b="1" dirty="0">
                <a:solidFill>
                  <a:schemeClr val="accent5">
                    <a:lumMod val="50000"/>
                  </a:schemeClr>
                </a:solidFill>
                <a:latin typeface="Times New Roman" pitchFamily="18" charset="0"/>
              </a:rPr>
              <a:t>公司 </a:t>
            </a:r>
          </a:p>
          <a:p>
            <a:pPr marL="900113" lvl="3" indent="-457200" defTabSz="431800">
              <a:spcBef>
                <a:spcPts val="1800"/>
              </a:spcBef>
              <a:buFont typeface="Wingdings" panose="05000000000000000000" pitchFamily="2" charset="2"/>
              <a:buChar char="Ø"/>
              <a:defRPr/>
            </a:pPr>
            <a:r>
              <a:rPr lang="en-US" altLang="zh-CN" sz="2900" b="1" dirty="0" err="1">
                <a:solidFill>
                  <a:schemeClr val="accent5">
                    <a:lumMod val="50000"/>
                  </a:schemeClr>
                </a:solidFill>
                <a:latin typeface="Times New Roman" pitchFamily="18" charset="0"/>
              </a:rPr>
              <a:t>Artlantis</a:t>
            </a:r>
            <a:r>
              <a:rPr lang="zh-CN" altLang="en-US" sz="2900" b="1" dirty="0">
                <a:solidFill>
                  <a:schemeClr val="accent5">
                    <a:lumMod val="50000"/>
                  </a:schemeClr>
                </a:solidFill>
                <a:latin typeface="Times New Roman" pitchFamily="18" charset="0"/>
              </a:rPr>
              <a:t>渲染器－法国</a:t>
            </a:r>
            <a:r>
              <a:rPr lang="en-US" altLang="zh-CN" sz="2900" b="1" dirty="0">
                <a:solidFill>
                  <a:schemeClr val="accent5">
                    <a:lumMod val="50000"/>
                  </a:schemeClr>
                </a:solidFill>
                <a:latin typeface="Times New Roman" pitchFamily="18" charset="0"/>
              </a:rPr>
              <a:t>Advent</a:t>
            </a:r>
            <a:r>
              <a:rPr lang="zh-CN" altLang="en-US" sz="2900" b="1" dirty="0">
                <a:solidFill>
                  <a:schemeClr val="accent5">
                    <a:lumMod val="50000"/>
                  </a:schemeClr>
                </a:solidFill>
                <a:latin typeface="Times New Roman" pitchFamily="18" charset="0"/>
              </a:rPr>
              <a:t>公司重量级渲染引擎  </a:t>
            </a:r>
          </a:p>
          <a:p>
            <a:pPr marL="900113" lvl="3" indent="-457200" defTabSz="431800">
              <a:spcBef>
                <a:spcPts val="1800"/>
              </a:spcBef>
              <a:buFont typeface="Wingdings" panose="05000000000000000000" pitchFamily="2" charset="2"/>
              <a:buChar char="Ø"/>
              <a:defRPr/>
            </a:pPr>
            <a:r>
              <a:rPr lang="en-US" altLang="zh-CN" sz="2900" b="1" dirty="0">
                <a:solidFill>
                  <a:schemeClr val="accent5">
                    <a:lumMod val="50000"/>
                  </a:schemeClr>
                </a:solidFill>
                <a:latin typeface="Times New Roman" pitchFamily="18" charset="0"/>
              </a:rPr>
              <a:t>Cartoon</a:t>
            </a:r>
            <a:r>
              <a:rPr lang="zh-CN" altLang="en-US" sz="2900" b="1" dirty="0">
                <a:solidFill>
                  <a:schemeClr val="accent5">
                    <a:lumMod val="50000"/>
                  </a:schemeClr>
                </a:solidFill>
                <a:latin typeface="Times New Roman" pitchFamily="18" charset="0"/>
              </a:rPr>
              <a:t>渲染器</a:t>
            </a:r>
          </a:p>
          <a:p>
            <a:pPr marL="1438275" lvl="4" indent="-342900" eaLnBrk="1" hangingPunct="1">
              <a:lnSpc>
                <a:spcPct val="110000"/>
              </a:lnSpc>
              <a:spcBef>
                <a:spcPts val="1200"/>
              </a:spcBef>
              <a:buFont typeface="Arial" panose="020B0604020202020204" pitchFamily="34" charset="0"/>
              <a:buChar char="•"/>
              <a:defRPr/>
            </a:pP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3ds Max</a:t>
            </a: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平台上的卡通渲染器插件</a:t>
            </a: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DavidGould_IIIustrate_v5.3</a:t>
            </a: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 </a:t>
            </a: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Liquid 1.3 and Pencil 1.2</a:t>
            </a: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 </a:t>
            </a:r>
            <a:r>
              <a:rPr lang="en-US" altLang="zh-CN" sz="2600" dirty="0" err="1">
                <a:solidFill>
                  <a:schemeClr val="accent5">
                    <a:lumMod val="50000"/>
                  </a:schemeClr>
                </a:solidFill>
                <a:latin typeface="微软雅黑" panose="020B0503020204020204" pitchFamily="34" charset="-122"/>
                <a:ea typeface="微软雅黑" panose="020B0503020204020204" pitchFamily="34" charset="-122"/>
              </a:rPr>
              <a:t>FinalToon</a:t>
            </a:r>
            <a:endParaRPr lang="en-US" altLang="zh-CN" sz="2600" dirty="0">
              <a:solidFill>
                <a:schemeClr val="accent5">
                  <a:lumMod val="50000"/>
                </a:schemeClr>
              </a:solidFill>
              <a:latin typeface="微软雅黑" panose="020B0503020204020204" pitchFamily="34" charset="-122"/>
              <a:ea typeface="微软雅黑" panose="020B0503020204020204" pitchFamily="34" charset="-122"/>
            </a:endParaRPr>
          </a:p>
          <a:p>
            <a:pPr marL="1438275" lvl="4" indent="-342900" eaLnBrk="1" hangingPunct="1">
              <a:lnSpc>
                <a:spcPct val="110000"/>
              </a:lnSpc>
              <a:spcBef>
                <a:spcPts val="1200"/>
              </a:spcBef>
              <a:buFont typeface="Arial" panose="020B0604020202020204" pitchFamily="34" charset="0"/>
              <a:buChar char="•"/>
              <a:defRPr/>
            </a:pP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Maya</a:t>
            </a: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平台上的</a:t>
            </a:r>
            <a:r>
              <a:rPr lang="en-US" altLang="zh-CN" sz="2600" dirty="0" err="1">
                <a:solidFill>
                  <a:schemeClr val="accent5">
                    <a:lumMod val="50000"/>
                  </a:schemeClr>
                </a:solidFill>
                <a:latin typeface="微软雅黑" panose="020B0503020204020204" pitchFamily="34" charset="-122"/>
                <a:ea typeface="微软雅黑" panose="020B0503020204020204" pitchFamily="34" charset="-122"/>
              </a:rPr>
              <a:t>CratoonShader</a:t>
            </a: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 V3.92  </a:t>
            </a: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 </a:t>
            </a: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Vector</a:t>
            </a: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矢量渲染器</a:t>
            </a:r>
          </a:p>
          <a:p>
            <a:pPr marL="1438275" lvl="4" indent="-342900" eaLnBrk="1" hangingPunct="1">
              <a:lnSpc>
                <a:spcPct val="110000"/>
              </a:lnSpc>
              <a:spcBef>
                <a:spcPts val="1200"/>
              </a:spcBef>
              <a:buFont typeface="Arial" panose="020B0604020202020204" pitchFamily="34" charset="0"/>
              <a:buChar char="•"/>
              <a:defRPr/>
            </a:pP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Softimage/XSI</a:t>
            </a:r>
            <a:r>
              <a:rPr lang="zh-CN" altLang="en-US" sz="2600" dirty="0">
                <a:solidFill>
                  <a:schemeClr val="accent5">
                    <a:lumMod val="50000"/>
                  </a:schemeClr>
                </a:solidFill>
                <a:latin typeface="微软雅黑" panose="020B0503020204020204" pitchFamily="34" charset="-122"/>
                <a:ea typeface="微软雅黑" panose="020B0503020204020204" pitchFamily="34" charset="-122"/>
              </a:rPr>
              <a:t>平台上的卡通</a:t>
            </a:r>
            <a:r>
              <a:rPr lang="en-US" altLang="zh-CN" sz="2600" dirty="0">
                <a:solidFill>
                  <a:schemeClr val="accent5">
                    <a:lumMod val="50000"/>
                  </a:schemeClr>
                </a:solidFill>
                <a:latin typeface="微软雅黑" panose="020B0503020204020204" pitchFamily="34" charset="-122"/>
                <a:ea typeface="微软雅黑" panose="020B0503020204020204" pitchFamily="34" charset="-122"/>
              </a:rPr>
              <a:t>mental ray</a:t>
            </a:r>
            <a:br>
              <a:rPr lang="en-US" altLang="zh-CN" sz="2600" dirty="0">
                <a:solidFill>
                  <a:schemeClr val="accent5">
                    <a:lumMod val="50000"/>
                  </a:schemeClr>
                </a:solidFill>
                <a:latin typeface="微软雅黑" panose="020B0503020204020204" pitchFamily="34" charset="-122"/>
                <a:ea typeface="微软雅黑" panose="020B0503020204020204" pitchFamily="34" charset="-122"/>
              </a:rPr>
            </a:br>
            <a:endParaRPr lang="en-US" altLang="zh-CN" sz="2600" dirty="0">
              <a:solidFill>
                <a:schemeClr val="accent5">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sz="2400" b="1" dirty="0" smtClean="0"/>
          </a:p>
        </p:txBody>
      </p:sp>
    </p:spTree>
    <p:extLst>
      <p:ext uri="{BB962C8B-B14F-4D97-AF65-F5344CB8AC3E}">
        <p14:creationId xmlns:p14="http://schemas.microsoft.com/office/powerpoint/2010/main" val="40017819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0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0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0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08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089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0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08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Rot="1" noChangeArrowheads="1"/>
          </p:cNvSpPr>
          <p:nvPr>
            <p:ph type="title"/>
          </p:nvPr>
        </p:nvSpPr>
        <p:spPr/>
        <p:txBody>
          <a:bodyPr>
            <a:normAutofit/>
          </a:bodyPr>
          <a:lstStyle/>
          <a:p>
            <a:pP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3.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游戏引擎与图形</a:t>
            </a: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API</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的关系</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20899" name="Rectangle 3"/>
          <p:cNvSpPr>
            <a:spLocks noGrp="1" noChangeArrowheads="1"/>
          </p:cNvSpPr>
          <p:nvPr>
            <p:ph type="body" idx="1"/>
          </p:nvPr>
        </p:nvSpPr>
        <p:spPr>
          <a:xfrm>
            <a:off x="609600" y="1628776"/>
            <a:ext cx="10972800" cy="5580063"/>
          </a:xfrm>
        </p:spPr>
        <p:txBody>
          <a:bodyPr>
            <a:normAutofit/>
          </a:bodyPr>
          <a:lstStyle/>
          <a:p>
            <a:pPr marL="457200" lvl="2" indent="-457200">
              <a:lnSpc>
                <a:spcPct val="100000"/>
              </a:lnSpc>
              <a:spcBef>
                <a:spcPct val="70000"/>
              </a:spcBef>
              <a:buFont typeface="Arial" panose="020B0604020202020204" pitchFamily="34" charset="0"/>
              <a:buChar char="•"/>
              <a:defRPr/>
            </a:pPr>
            <a:r>
              <a:rPr lang="en-US" altLang="zh-CN" sz="3400" b="1" dirty="0" smtClean="0">
                <a:solidFill>
                  <a:schemeClr val="accent5">
                    <a:lumMod val="50000"/>
                  </a:schemeClr>
                </a:solidFill>
                <a:latin typeface="微软雅黑" panose="020B0503020204020204" pitchFamily="34" charset="-122"/>
                <a:ea typeface="微软雅黑" panose="020B0503020204020204" pitchFamily="34" charset="-122"/>
              </a:rPr>
              <a:t>Unity3D</a:t>
            </a:r>
            <a:endParaRPr lang="zh-CN" altLang="en-US" sz="3400" b="1" dirty="0">
              <a:solidFill>
                <a:schemeClr val="accent5">
                  <a:lumMod val="50000"/>
                </a:schemeClr>
              </a:solidFill>
              <a:latin typeface="微软雅黑" panose="020B0503020204020204" pitchFamily="34" charset="-122"/>
              <a:ea typeface="微软雅黑" panose="020B0503020204020204" pitchFamily="34" charset="-122"/>
            </a:endParaRPr>
          </a:p>
          <a:p>
            <a:pPr marL="900113" lvl="3" indent="-457200" defTabSz="431800">
              <a:spcBef>
                <a:spcPts val="1800"/>
              </a:spcBef>
              <a:buFont typeface="Wingdings" panose="05000000000000000000" pitchFamily="2" charset="2"/>
              <a:buChar char="Ø"/>
              <a:defRPr/>
            </a:pPr>
            <a:r>
              <a:rPr lang="zh-CN" altLang="en-US" sz="2900" b="1" dirty="0" smtClean="0">
                <a:solidFill>
                  <a:schemeClr val="accent5">
                    <a:lumMod val="50000"/>
                  </a:schemeClr>
                </a:solidFill>
                <a:latin typeface="Times New Roman" pitchFamily="18" charset="0"/>
              </a:rPr>
              <a:t>是一个在</a:t>
            </a:r>
            <a:r>
              <a:rPr lang="en-US" altLang="zh-CN" sz="2900" b="1" dirty="0" smtClean="0">
                <a:solidFill>
                  <a:schemeClr val="accent5">
                    <a:lumMod val="50000"/>
                  </a:schemeClr>
                </a:solidFill>
                <a:latin typeface="Times New Roman" pitchFamily="18" charset="0"/>
              </a:rPr>
              <a:t>DirectX</a:t>
            </a:r>
            <a:r>
              <a:rPr lang="zh-CN" altLang="en-US" sz="2900" b="1" dirty="0">
                <a:solidFill>
                  <a:schemeClr val="accent5">
                    <a:lumMod val="50000"/>
                  </a:schemeClr>
                </a:solidFill>
                <a:latin typeface="Times New Roman" pitchFamily="18" charset="0"/>
              </a:rPr>
              <a:t>和</a:t>
            </a:r>
            <a:r>
              <a:rPr lang="en-US" altLang="zh-CN" sz="2900" b="1" dirty="0">
                <a:solidFill>
                  <a:schemeClr val="accent5">
                    <a:lumMod val="50000"/>
                  </a:schemeClr>
                </a:solidFill>
                <a:latin typeface="Times New Roman" pitchFamily="18" charset="0"/>
              </a:rPr>
              <a:t>OpenGL</a:t>
            </a:r>
            <a:r>
              <a:rPr lang="zh-CN" altLang="en-US" sz="2900" b="1" dirty="0">
                <a:solidFill>
                  <a:schemeClr val="accent5">
                    <a:lumMod val="50000"/>
                  </a:schemeClr>
                </a:solidFill>
                <a:latin typeface="Times New Roman" pitchFamily="18" charset="0"/>
              </a:rPr>
              <a:t>图形</a:t>
            </a:r>
            <a:r>
              <a:rPr lang="en-US" altLang="zh-CN" sz="2900" b="1" dirty="0" smtClean="0">
                <a:solidFill>
                  <a:schemeClr val="accent5">
                    <a:lumMod val="50000"/>
                  </a:schemeClr>
                </a:solidFill>
                <a:latin typeface="Times New Roman" pitchFamily="18" charset="0"/>
              </a:rPr>
              <a:t>API</a:t>
            </a:r>
            <a:r>
              <a:rPr lang="zh-CN" altLang="en-US" sz="2900" b="1" dirty="0" smtClean="0">
                <a:solidFill>
                  <a:schemeClr val="accent5">
                    <a:lumMod val="50000"/>
                  </a:schemeClr>
                </a:solidFill>
                <a:latin typeface="Times New Roman" pitchFamily="18" charset="0"/>
              </a:rPr>
              <a:t>基础上构建的游戏引擎</a:t>
            </a:r>
            <a:endParaRPr lang="zh-CN" altLang="en-US" sz="2900" b="1" dirty="0">
              <a:solidFill>
                <a:schemeClr val="accent5">
                  <a:lumMod val="50000"/>
                </a:schemeClr>
              </a:solidFill>
              <a:latin typeface="Times New Roman" pitchFamily="18" charset="0"/>
            </a:endParaRPr>
          </a:p>
          <a:p>
            <a:pPr marL="900113" lvl="3" indent="-457200" defTabSz="431800">
              <a:spcBef>
                <a:spcPts val="1800"/>
              </a:spcBef>
              <a:buFont typeface="Wingdings" panose="05000000000000000000" pitchFamily="2" charset="2"/>
              <a:buChar char="Ø"/>
              <a:defRPr/>
            </a:pPr>
            <a:r>
              <a:rPr lang="zh-CN" altLang="en-US" sz="2900" b="1" dirty="0">
                <a:solidFill>
                  <a:schemeClr val="accent5">
                    <a:lumMod val="50000"/>
                  </a:schemeClr>
                </a:solidFill>
                <a:latin typeface="Times New Roman" pitchFamily="18" charset="0"/>
              </a:rPr>
              <a:t>虽然图形是最重要的部分，但游戏引擎还要支持游戏</a:t>
            </a:r>
            <a:r>
              <a:rPr lang="zh-CN" altLang="en-US" sz="2900" b="1" dirty="0" smtClean="0">
                <a:solidFill>
                  <a:schemeClr val="accent5">
                    <a:lumMod val="50000"/>
                  </a:schemeClr>
                </a:solidFill>
                <a:latin typeface="Times New Roman" pitchFamily="18" charset="0"/>
              </a:rPr>
              <a:t>资源、游戏</a:t>
            </a:r>
            <a:r>
              <a:rPr lang="en-US" altLang="zh-CN" sz="2900" b="1" dirty="0" smtClean="0">
                <a:solidFill>
                  <a:schemeClr val="accent5">
                    <a:lumMod val="50000"/>
                  </a:schemeClr>
                </a:solidFill>
                <a:latin typeface="Times New Roman" pitchFamily="18" charset="0"/>
              </a:rPr>
              <a:t>AI</a:t>
            </a:r>
            <a:r>
              <a:rPr lang="zh-CN" altLang="en-US" sz="2900" b="1" dirty="0" smtClean="0">
                <a:solidFill>
                  <a:schemeClr val="accent5">
                    <a:lumMod val="50000"/>
                  </a:schemeClr>
                </a:solidFill>
                <a:latin typeface="Times New Roman" pitchFamily="18" charset="0"/>
              </a:rPr>
              <a:t>、交互逻辑、</a:t>
            </a:r>
            <a:r>
              <a:rPr lang="en-US" altLang="zh-CN" sz="2900" b="1" dirty="0" smtClean="0">
                <a:solidFill>
                  <a:schemeClr val="accent5">
                    <a:lumMod val="50000"/>
                  </a:schemeClr>
                </a:solidFill>
                <a:latin typeface="Times New Roman" pitchFamily="18" charset="0"/>
              </a:rPr>
              <a:t>GUI</a:t>
            </a:r>
            <a:r>
              <a:rPr lang="zh-CN" altLang="en-US" sz="2900" b="1" dirty="0" smtClean="0">
                <a:solidFill>
                  <a:schemeClr val="accent5">
                    <a:lumMod val="50000"/>
                  </a:schemeClr>
                </a:solidFill>
                <a:latin typeface="Times New Roman" pitchFamily="18" charset="0"/>
              </a:rPr>
              <a:t>、音视频、版本控制和发布等的管理和开发</a:t>
            </a:r>
            <a:endParaRPr lang="en-US" altLang="zh-CN" sz="2900" b="1" dirty="0" smtClean="0">
              <a:solidFill>
                <a:schemeClr val="accent5">
                  <a:lumMod val="50000"/>
                </a:schemeClr>
              </a:solidFill>
              <a:latin typeface="Times New Roman" pitchFamily="18" charset="0"/>
            </a:endParaRPr>
          </a:p>
          <a:p>
            <a:pPr marL="900113" lvl="3" indent="-457200" defTabSz="431800">
              <a:spcBef>
                <a:spcPts val="1800"/>
              </a:spcBef>
              <a:buFont typeface="Wingdings" panose="05000000000000000000" pitchFamily="2" charset="2"/>
              <a:buChar char="Ø"/>
              <a:defRPr/>
            </a:pPr>
            <a:r>
              <a:rPr lang="zh-CN" altLang="en-US" sz="2900" b="1" dirty="0" smtClean="0">
                <a:solidFill>
                  <a:schemeClr val="accent5">
                    <a:lumMod val="50000"/>
                  </a:schemeClr>
                </a:solidFill>
                <a:latin typeface="Times New Roman" pitchFamily="18" charset="0"/>
              </a:rPr>
              <a:t>图形</a:t>
            </a:r>
            <a:r>
              <a:rPr lang="en-US" altLang="zh-CN" sz="2900" b="1" dirty="0" smtClean="0">
                <a:solidFill>
                  <a:schemeClr val="accent5">
                    <a:lumMod val="50000"/>
                  </a:schemeClr>
                </a:solidFill>
                <a:latin typeface="Times New Roman" pitchFamily="18" charset="0"/>
              </a:rPr>
              <a:t>API</a:t>
            </a:r>
            <a:r>
              <a:rPr lang="zh-CN" altLang="en-US" sz="2900" b="1" dirty="0" smtClean="0">
                <a:solidFill>
                  <a:schemeClr val="accent5">
                    <a:lumMod val="50000"/>
                  </a:schemeClr>
                </a:solidFill>
                <a:latin typeface="Times New Roman" pitchFamily="18" charset="0"/>
              </a:rPr>
              <a:t>帮助游戏引擎能够更方便地进行模型、动画、光照、镜头等的调度，而不必处理底层的图形事务</a:t>
            </a:r>
            <a:r>
              <a:rPr lang="en-US" altLang="zh-CN" sz="2900" b="1" dirty="0">
                <a:solidFill>
                  <a:schemeClr val="accent5">
                    <a:lumMod val="50000"/>
                  </a:schemeClr>
                </a:solidFill>
                <a:latin typeface="Times New Roman" pitchFamily="18" charset="0"/>
              </a:rPr>
              <a:t/>
            </a:r>
            <a:br>
              <a:rPr lang="en-US" altLang="zh-CN" sz="2900" b="1" dirty="0">
                <a:solidFill>
                  <a:schemeClr val="accent5">
                    <a:lumMod val="50000"/>
                  </a:schemeClr>
                </a:solidFill>
                <a:latin typeface="Times New Roman" pitchFamily="18" charset="0"/>
              </a:rPr>
            </a:br>
            <a:endParaRPr lang="en-US" altLang="zh-CN" sz="2900" b="1" dirty="0">
              <a:solidFill>
                <a:schemeClr val="accent5">
                  <a:lumMod val="50000"/>
                </a:schemeClr>
              </a:solidFill>
              <a:latin typeface="Times New Roman" pitchFamily="18" charset="0"/>
            </a:endParaRPr>
          </a:p>
          <a:p>
            <a:pPr lvl="1" eaLnBrk="1" hangingPunct="1">
              <a:defRPr/>
            </a:pPr>
            <a:endParaRPr lang="en-US" altLang="zh-CN" sz="2400" b="1" dirty="0" smtClean="0"/>
          </a:p>
        </p:txBody>
      </p:sp>
    </p:spTree>
    <p:extLst>
      <p:ext uri="{BB962C8B-B14F-4D97-AF65-F5344CB8AC3E}">
        <p14:creationId xmlns:p14="http://schemas.microsoft.com/office/powerpoint/2010/main" val="4225825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Rot="1" noChangeArrowheads="1"/>
          </p:cNvSpPr>
          <p:nvPr>
            <p:ph type="title"/>
          </p:nvPr>
        </p:nvSpPr>
        <p:spPr/>
        <p:txBody>
          <a:bodyPr>
            <a:normAutofit/>
          </a:bodyPr>
          <a:lstStyle/>
          <a:p>
            <a:pP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3.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游戏引擎</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20899" name="Rectangle 3"/>
          <p:cNvSpPr>
            <a:spLocks noGrp="1" noChangeArrowheads="1"/>
          </p:cNvSpPr>
          <p:nvPr>
            <p:ph type="body" idx="1"/>
          </p:nvPr>
        </p:nvSpPr>
        <p:spPr>
          <a:xfrm>
            <a:off x="609600" y="1628776"/>
            <a:ext cx="10972800" cy="5580063"/>
          </a:xfrm>
        </p:spPr>
        <p:txBody>
          <a:bodyPr>
            <a:normAutofit/>
          </a:bodyPr>
          <a:lstStyle/>
          <a:p>
            <a:pPr marL="457200" lvl="2" indent="-457200">
              <a:lnSpc>
                <a:spcPct val="100000"/>
              </a:lnSpc>
              <a:spcBef>
                <a:spcPct val="70000"/>
              </a:spcBef>
              <a:buFont typeface="Arial" panose="020B0604020202020204" pitchFamily="34" charset="0"/>
              <a:buChar char="•"/>
              <a:defRPr/>
            </a:pPr>
            <a:r>
              <a:rPr lang="en-US" altLang="zh-CN" sz="3400" b="1" dirty="0">
                <a:solidFill>
                  <a:schemeClr val="accent5">
                    <a:lumMod val="50000"/>
                  </a:schemeClr>
                </a:solidFill>
                <a:latin typeface="微软雅黑" panose="020B0503020204020204" pitchFamily="34" charset="-122"/>
                <a:ea typeface="微软雅黑" panose="020B0503020204020204" pitchFamily="34" charset="-122"/>
              </a:rPr>
              <a:t>Unreal </a:t>
            </a:r>
            <a:r>
              <a:rPr lang="en-US" altLang="zh-CN" sz="3400" b="1" dirty="0" smtClean="0">
                <a:solidFill>
                  <a:schemeClr val="accent5">
                    <a:lumMod val="50000"/>
                  </a:schemeClr>
                </a:solidFill>
                <a:latin typeface="微软雅黑" panose="020B0503020204020204" pitchFamily="34" charset="-122"/>
                <a:ea typeface="微软雅黑" panose="020B0503020204020204" pitchFamily="34" charset="-122"/>
              </a:rPr>
              <a:t>Engine</a:t>
            </a:r>
            <a:r>
              <a:rPr lang="zh-CN" altLang="en-US" sz="34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3400" b="1" dirty="0" smtClean="0">
                <a:solidFill>
                  <a:schemeClr val="accent5">
                    <a:lumMod val="50000"/>
                  </a:schemeClr>
                </a:solidFill>
                <a:latin typeface="微软雅黑" panose="020B0503020204020204" pitchFamily="34" charset="-122"/>
                <a:ea typeface="微软雅黑" panose="020B0503020204020204" pitchFamily="34" charset="-122"/>
              </a:rPr>
              <a:t>UE</a:t>
            </a:r>
            <a:r>
              <a:rPr lang="zh-CN" altLang="en-US" sz="3400" b="1" dirty="0" smtClean="0">
                <a:solidFill>
                  <a:schemeClr val="accent5">
                    <a:lumMod val="50000"/>
                  </a:schemeClr>
                </a:solidFill>
                <a:latin typeface="微软雅黑" panose="020B0503020204020204" pitchFamily="34" charset="-122"/>
                <a:ea typeface="微软雅黑" panose="020B0503020204020204" pitchFamily="34" charset="-122"/>
              </a:rPr>
              <a:t>）</a:t>
            </a:r>
            <a:endParaRPr lang="en-US" altLang="zh-CN" sz="3400" b="1" dirty="0" smtClean="0">
              <a:solidFill>
                <a:schemeClr val="accent5">
                  <a:lumMod val="50000"/>
                </a:schemeClr>
              </a:solidFill>
              <a:latin typeface="微软雅黑" panose="020B0503020204020204" pitchFamily="34" charset="-122"/>
              <a:ea typeface="微软雅黑" panose="020B0503020204020204" pitchFamily="34" charset="-122"/>
            </a:endParaRPr>
          </a:p>
          <a:p>
            <a:pPr marL="900113" lvl="3" indent="-457200" defTabSz="431800">
              <a:spcBef>
                <a:spcPts val="3000"/>
              </a:spcBef>
              <a:buFont typeface="Wingdings" panose="05000000000000000000" pitchFamily="2" charset="2"/>
              <a:buChar char="Ø"/>
              <a:defRPr/>
            </a:pPr>
            <a:r>
              <a:rPr lang="zh-CN" altLang="en-US" sz="2900" b="1" dirty="0">
                <a:solidFill>
                  <a:schemeClr val="accent5">
                    <a:lumMod val="50000"/>
                  </a:schemeClr>
                </a:solidFill>
                <a:latin typeface="Times New Roman" pitchFamily="18" charset="0"/>
              </a:rPr>
              <a:t>底层图形</a:t>
            </a:r>
            <a:r>
              <a:rPr lang="en-US" altLang="zh-CN" sz="2900" b="1" dirty="0">
                <a:solidFill>
                  <a:schemeClr val="accent5">
                    <a:lumMod val="50000"/>
                  </a:schemeClr>
                </a:solidFill>
                <a:latin typeface="Times New Roman" pitchFamily="18" charset="0"/>
              </a:rPr>
              <a:t>API</a:t>
            </a:r>
            <a:r>
              <a:rPr lang="zh-CN" altLang="en-US" sz="2900" b="1" dirty="0">
                <a:solidFill>
                  <a:schemeClr val="accent5">
                    <a:lumMod val="50000"/>
                  </a:schemeClr>
                </a:solidFill>
                <a:latin typeface="Times New Roman" pitchFamily="18" charset="0"/>
              </a:rPr>
              <a:t>包括</a:t>
            </a:r>
            <a:r>
              <a:rPr lang="en-US" altLang="zh-CN" sz="2900" b="1" dirty="0">
                <a:solidFill>
                  <a:schemeClr val="accent5">
                    <a:lumMod val="50000"/>
                  </a:schemeClr>
                </a:solidFill>
                <a:latin typeface="Times New Roman" pitchFamily="18" charset="0"/>
              </a:rPr>
              <a:t>DX</a:t>
            </a:r>
            <a:r>
              <a:rPr lang="zh-CN" altLang="en-US" sz="2900" b="1" dirty="0">
                <a:solidFill>
                  <a:schemeClr val="accent5">
                    <a:lumMod val="50000"/>
                  </a:schemeClr>
                </a:solidFill>
                <a:latin typeface="Times New Roman" pitchFamily="18" charset="0"/>
              </a:rPr>
              <a:t>和</a:t>
            </a:r>
            <a:r>
              <a:rPr lang="en-US" altLang="zh-CN" sz="2900" b="1" dirty="0">
                <a:solidFill>
                  <a:schemeClr val="accent5">
                    <a:lumMod val="50000"/>
                  </a:schemeClr>
                </a:solidFill>
                <a:latin typeface="Times New Roman" pitchFamily="18" charset="0"/>
              </a:rPr>
              <a:t>OpenGL </a:t>
            </a:r>
          </a:p>
          <a:p>
            <a:pPr marL="457200" lvl="2" indent="-457200">
              <a:lnSpc>
                <a:spcPct val="100000"/>
              </a:lnSpc>
              <a:spcBef>
                <a:spcPct val="70000"/>
              </a:spcBef>
              <a:buFont typeface="Arial" panose="020B0604020202020204" pitchFamily="34" charset="0"/>
              <a:buChar char="•"/>
              <a:defRPr/>
            </a:pPr>
            <a:r>
              <a:rPr lang="en-US" altLang="zh-CN" sz="3400" b="1" dirty="0" err="1">
                <a:solidFill>
                  <a:schemeClr val="accent5">
                    <a:lumMod val="50000"/>
                  </a:schemeClr>
                </a:solidFill>
                <a:latin typeface="微软雅黑" panose="020B0503020204020204" pitchFamily="34" charset="-122"/>
                <a:ea typeface="微软雅黑" panose="020B0503020204020204" pitchFamily="34" charset="-122"/>
              </a:rPr>
              <a:t>CryEngine</a:t>
            </a:r>
            <a:endParaRPr lang="en-US" altLang="zh-CN" sz="3400" b="1" dirty="0">
              <a:solidFill>
                <a:schemeClr val="accent5">
                  <a:lumMod val="50000"/>
                </a:schemeClr>
              </a:solidFill>
              <a:latin typeface="微软雅黑" panose="020B0503020204020204" pitchFamily="34" charset="-122"/>
              <a:ea typeface="微软雅黑" panose="020B0503020204020204" pitchFamily="34" charset="-122"/>
            </a:endParaRPr>
          </a:p>
          <a:p>
            <a:pPr marL="900113" lvl="3" indent="-457200" defTabSz="431800">
              <a:spcBef>
                <a:spcPts val="3000"/>
              </a:spcBef>
              <a:buFont typeface="Wingdings" panose="05000000000000000000" pitchFamily="2" charset="2"/>
              <a:buChar char="Ø"/>
              <a:defRPr/>
            </a:pPr>
            <a:r>
              <a:rPr lang="zh-CN" altLang="en-US" sz="2900" b="1" dirty="0">
                <a:solidFill>
                  <a:schemeClr val="accent5">
                    <a:lumMod val="50000"/>
                  </a:schemeClr>
                </a:solidFill>
                <a:latin typeface="Times New Roman" pitchFamily="18" charset="0"/>
              </a:rPr>
              <a:t>底层图形</a:t>
            </a:r>
            <a:r>
              <a:rPr lang="en-US" altLang="zh-CN" sz="2900" b="1" dirty="0">
                <a:solidFill>
                  <a:schemeClr val="accent5">
                    <a:lumMod val="50000"/>
                  </a:schemeClr>
                </a:solidFill>
                <a:latin typeface="Times New Roman" pitchFamily="18" charset="0"/>
              </a:rPr>
              <a:t>API</a:t>
            </a:r>
            <a:r>
              <a:rPr lang="zh-CN" altLang="en-US" sz="2900" b="1" dirty="0">
                <a:solidFill>
                  <a:schemeClr val="accent5">
                    <a:lumMod val="50000"/>
                  </a:schemeClr>
                </a:solidFill>
                <a:latin typeface="Times New Roman" pitchFamily="18" charset="0"/>
              </a:rPr>
              <a:t>包括</a:t>
            </a:r>
            <a:r>
              <a:rPr lang="en-US" altLang="zh-CN" sz="2900" b="1" dirty="0">
                <a:solidFill>
                  <a:schemeClr val="accent5">
                    <a:lumMod val="50000"/>
                  </a:schemeClr>
                </a:solidFill>
                <a:latin typeface="Times New Roman" pitchFamily="18" charset="0"/>
              </a:rPr>
              <a:t>DX</a:t>
            </a:r>
            <a:r>
              <a:rPr lang="zh-CN" altLang="en-US" sz="2900" b="1" dirty="0">
                <a:solidFill>
                  <a:schemeClr val="accent5">
                    <a:lumMod val="50000"/>
                  </a:schemeClr>
                </a:solidFill>
                <a:latin typeface="Times New Roman" pitchFamily="18" charset="0"/>
              </a:rPr>
              <a:t>和</a:t>
            </a:r>
            <a:r>
              <a:rPr lang="en-US" altLang="zh-CN" sz="2900" b="1" dirty="0">
                <a:solidFill>
                  <a:schemeClr val="accent5">
                    <a:lumMod val="50000"/>
                  </a:schemeClr>
                </a:solidFill>
                <a:latin typeface="Times New Roman" pitchFamily="18" charset="0"/>
              </a:rPr>
              <a:t>OpenGL</a:t>
            </a:r>
          </a:p>
          <a:p>
            <a:pPr marL="457200" lvl="2" indent="-457200">
              <a:lnSpc>
                <a:spcPct val="100000"/>
              </a:lnSpc>
              <a:spcBef>
                <a:spcPct val="70000"/>
              </a:spcBef>
              <a:buFont typeface="Arial" panose="020B0604020202020204" pitchFamily="34" charset="0"/>
              <a:buChar char="•"/>
              <a:defRPr/>
            </a:pPr>
            <a:r>
              <a:rPr lang="en-US" altLang="zh-CN" sz="3400" b="1" dirty="0" smtClean="0">
                <a:solidFill>
                  <a:schemeClr val="accent5">
                    <a:lumMod val="50000"/>
                  </a:schemeClr>
                </a:solidFill>
                <a:latin typeface="微软雅黑" panose="020B0503020204020204" pitchFamily="34" charset="-122"/>
                <a:ea typeface="微软雅黑" panose="020B0503020204020204" pitchFamily="34" charset="-122"/>
              </a:rPr>
              <a:t>Cocos2dx</a:t>
            </a:r>
          </a:p>
          <a:p>
            <a:pPr marL="900113" lvl="3" indent="-457200" defTabSz="431800">
              <a:spcBef>
                <a:spcPts val="3000"/>
              </a:spcBef>
              <a:buFont typeface="Wingdings" panose="05000000000000000000" pitchFamily="2" charset="2"/>
              <a:buChar char="Ø"/>
              <a:defRPr/>
            </a:pPr>
            <a:r>
              <a:rPr lang="zh-CN" altLang="en-US" sz="2900" b="1" dirty="0">
                <a:solidFill>
                  <a:schemeClr val="accent5">
                    <a:lumMod val="50000"/>
                  </a:schemeClr>
                </a:solidFill>
                <a:latin typeface="Times New Roman" pitchFamily="18" charset="0"/>
              </a:rPr>
              <a:t>开源</a:t>
            </a:r>
            <a:r>
              <a:rPr lang="zh-CN" altLang="en-US" sz="2900" b="1" dirty="0" smtClean="0">
                <a:solidFill>
                  <a:schemeClr val="accent5">
                    <a:lumMod val="50000"/>
                  </a:schemeClr>
                </a:solidFill>
                <a:latin typeface="Times New Roman" pitchFamily="18" charset="0"/>
              </a:rPr>
              <a:t>的跨平台</a:t>
            </a:r>
            <a:r>
              <a:rPr lang="en-US" altLang="zh-CN" sz="2900" b="1" dirty="0" smtClean="0">
                <a:solidFill>
                  <a:schemeClr val="accent5">
                    <a:lumMod val="50000"/>
                  </a:schemeClr>
                </a:solidFill>
                <a:latin typeface="Times New Roman" pitchFamily="18" charset="0"/>
              </a:rPr>
              <a:t>2D</a:t>
            </a:r>
            <a:r>
              <a:rPr lang="zh-CN" altLang="en-US" sz="2900" b="1" dirty="0" smtClean="0">
                <a:solidFill>
                  <a:schemeClr val="accent5">
                    <a:lumMod val="50000"/>
                  </a:schemeClr>
                </a:solidFill>
                <a:latin typeface="Times New Roman" pitchFamily="18" charset="0"/>
              </a:rPr>
              <a:t>手机游戏引擎</a:t>
            </a:r>
            <a:r>
              <a:rPr lang="zh-CN" altLang="en-US" sz="2900" b="1" dirty="0">
                <a:solidFill>
                  <a:schemeClr val="accent5">
                    <a:lumMod val="50000"/>
                  </a:schemeClr>
                </a:solidFill>
                <a:latin typeface="Times New Roman" pitchFamily="18" charset="0"/>
              </a:rPr>
              <a:t>，底层图形</a:t>
            </a:r>
            <a:r>
              <a:rPr lang="en-US" altLang="zh-CN" sz="2900" b="1" dirty="0">
                <a:solidFill>
                  <a:schemeClr val="accent5">
                    <a:lumMod val="50000"/>
                  </a:schemeClr>
                </a:solidFill>
                <a:latin typeface="Times New Roman" pitchFamily="18" charset="0"/>
              </a:rPr>
              <a:t>API</a:t>
            </a:r>
            <a:r>
              <a:rPr lang="zh-CN" altLang="en-US" sz="2900" b="1" dirty="0">
                <a:solidFill>
                  <a:schemeClr val="accent5">
                    <a:lumMod val="50000"/>
                  </a:schemeClr>
                </a:solidFill>
                <a:latin typeface="Times New Roman" pitchFamily="18" charset="0"/>
              </a:rPr>
              <a:t>是</a:t>
            </a:r>
            <a:r>
              <a:rPr lang="en-US" altLang="zh-CN" sz="2900" b="1" dirty="0" smtClean="0">
                <a:solidFill>
                  <a:schemeClr val="accent5">
                    <a:lumMod val="50000"/>
                  </a:schemeClr>
                </a:solidFill>
                <a:latin typeface="Times New Roman" pitchFamily="18" charset="0"/>
              </a:rPr>
              <a:t>OpenGL</a:t>
            </a:r>
          </a:p>
        </p:txBody>
      </p:sp>
    </p:spTree>
    <p:extLst>
      <p:ext uri="{BB962C8B-B14F-4D97-AF65-F5344CB8AC3E}">
        <p14:creationId xmlns:p14="http://schemas.microsoft.com/office/powerpoint/2010/main" val="194801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08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08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08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089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68"/>
          <p:cNvGrpSpPr/>
          <p:nvPr/>
        </p:nvGrpSpPr>
        <p:grpSpPr>
          <a:xfrm>
            <a:off x="0" y="-1664915"/>
            <a:ext cx="12192000" cy="10492847"/>
            <a:chOff x="0" y="0"/>
            <a:chExt cx="12192000" cy="10492846"/>
          </a:xfrm>
        </p:grpSpPr>
        <p:grpSp>
          <p:nvGrpSpPr>
            <p:cNvPr id="261" name="Group 261"/>
            <p:cNvGrpSpPr/>
            <p:nvPr/>
          </p:nvGrpSpPr>
          <p:grpSpPr>
            <a:xfrm>
              <a:off x="0" y="9172046"/>
              <a:ext cx="12192000" cy="1320801"/>
              <a:chOff x="0" y="0"/>
              <a:chExt cx="12192000" cy="1320800"/>
            </a:xfrm>
          </p:grpSpPr>
          <p:sp>
            <p:nvSpPr>
              <p:cNvPr id="256" name="Shape 256"/>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57" name="Shape 257"/>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58" name="Shape 258"/>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0" name="Shape 260"/>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267" name="Group 267"/>
            <p:cNvGrpSpPr/>
            <p:nvPr/>
          </p:nvGrpSpPr>
          <p:grpSpPr>
            <a:xfrm>
              <a:off x="0" y="0"/>
              <a:ext cx="12192000" cy="1320801"/>
              <a:chOff x="0" y="0"/>
              <a:chExt cx="12192000" cy="1320800"/>
            </a:xfrm>
          </p:grpSpPr>
          <p:sp>
            <p:nvSpPr>
              <p:cNvPr id="262" name="Shape 26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63" name="Shape 26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64" name="Shape 26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Shape 26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6" name="Shape 26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269" name="Shape 26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425998" y="3881442"/>
            <a:ext cx="3340015"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a:solidFill>
                  <a:srgbClr val="404040"/>
                </a:solidFill>
              </a:defRPr>
            </a:lvl1pPr>
          </a:lstStyle>
          <a:p>
            <a:r>
              <a:rPr lang="en-US" altLang="zh-CN" b="1" dirty="0" smtClean="0"/>
              <a:t>OpenGL</a:t>
            </a:r>
            <a:r>
              <a:rPr lang="zh-CN" altLang="en-US" b="1" dirty="0" smtClean="0"/>
              <a:t>编程基础</a:t>
            </a:r>
            <a:endParaRPr b="1" dirty="0"/>
          </a:p>
        </p:txBody>
      </p:sp>
      <p:grpSp>
        <p:nvGrpSpPr>
          <p:cNvPr id="272" name="Group 27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1" cy="1714897"/>
            <a:chOff x="0" y="0"/>
            <a:chExt cx="1989279" cy="1714895"/>
          </a:xfrm>
        </p:grpSpPr>
        <p:sp>
          <p:nvSpPr>
            <p:cNvPr id="270" name="Shape 270"/>
            <p:cNvSpPr/>
            <p:nvPr/>
          </p:nvSpPr>
          <p:spPr>
            <a:xfrm>
              <a:off x="0" y="0"/>
              <a:ext cx="1989279"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271" name="Shape 271"/>
            <p:cNvSpPr/>
            <p:nvPr/>
          </p:nvSpPr>
          <p:spPr>
            <a:xfrm>
              <a:off x="308680" y="257285"/>
              <a:ext cx="1371919" cy="1200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4</a:t>
              </a:r>
              <a:endParaRPr dirty="0"/>
            </a:p>
          </p:txBody>
        </p:sp>
      </p:grpSp>
    </p:spTree>
    <p:extLst>
      <p:ext uri="{BB962C8B-B14F-4D97-AF65-F5344CB8AC3E}">
        <p14:creationId xmlns:p14="http://schemas.microsoft.com/office/powerpoint/2010/main" val="158230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normAutofit/>
          </a:bodyPr>
          <a:lstStyle/>
          <a:p>
            <a:pPr eaLnBrk="1" hangingPunct="1">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 OpenGL</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简介</a:t>
            </a:r>
          </a:p>
        </p:txBody>
      </p:sp>
      <p:sp>
        <p:nvSpPr>
          <p:cNvPr id="4099" name="Rectangle 3"/>
          <p:cNvSpPr>
            <a:spLocks noGrp="1" noChangeArrowheads="1"/>
          </p:cNvSpPr>
          <p:nvPr>
            <p:ph type="body" idx="1"/>
          </p:nvPr>
        </p:nvSpPr>
        <p:spPr>
          <a:xfrm>
            <a:off x="609600" y="1700214"/>
            <a:ext cx="11006667" cy="5157787"/>
          </a:xfrm>
        </p:spPr>
        <p:txBody>
          <a:bodyPr>
            <a:normAutofit fontScale="92500" lnSpcReduction="10000"/>
          </a:bodyPr>
          <a:lstStyle/>
          <a:p>
            <a:pPr marL="457200" lvl="2" indent="-457200" eaLnBrk="1" hangingPunct="1">
              <a:lnSpc>
                <a:spcPct val="100000"/>
              </a:lnSpc>
              <a:spcBef>
                <a:spcPct val="70000"/>
              </a:spcBef>
              <a:buFont typeface="Arial" panose="020B0604020202020204" pitchFamily="34" charset="0"/>
              <a:buChar char="•"/>
              <a:defRPr/>
            </a:pPr>
            <a:r>
              <a:rPr lang="en-US" altLang="zh-CN" sz="3000" b="1" dirty="0">
                <a:solidFill>
                  <a:schemeClr val="accent5">
                    <a:lumMod val="50000"/>
                  </a:schemeClr>
                </a:solidFill>
                <a:latin typeface="微软雅黑" panose="020B0503020204020204" pitchFamily="34" charset="-122"/>
                <a:ea typeface="微软雅黑" panose="020B0503020204020204" pitchFamily="34" charset="-122"/>
              </a:rPr>
              <a:t>OpenGL</a:t>
            </a:r>
            <a:r>
              <a:rPr lang="zh-CN" altLang="en-US" sz="3000" b="1" dirty="0">
                <a:solidFill>
                  <a:schemeClr val="accent5">
                    <a:lumMod val="50000"/>
                  </a:schemeClr>
                </a:solidFill>
                <a:latin typeface="微软雅黑" panose="020B0503020204020204" pitchFamily="34" charset="-122"/>
                <a:ea typeface="微软雅黑" panose="020B0503020204020204" pitchFamily="34" charset="-122"/>
              </a:rPr>
              <a:t>是什么？</a:t>
            </a:r>
          </a:p>
          <a:p>
            <a:pPr marL="900113" lvl="3" indent="-457200" defTabSz="431800">
              <a:spcBef>
                <a:spcPts val="3000"/>
              </a:spcBef>
              <a:buFont typeface="Wingdings" panose="05000000000000000000" pitchFamily="2" charset="2"/>
              <a:buChar char="Ø"/>
              <a:defRPr/>
            </a:pPr>
            <a:r>
              <a:rPr lang="zh-CN" altLang="en-US" sz="2800" b="1" dirty="0">
                <a:solidFill>
                  <a:schemeClr val="accent5">
                    <a:lumMod val="50000"/>
                  </a:schemeClr>
                </a:solidFill>
                <a:latin typeface="Times New Roman" pitchFamily="18" charset="0"/>
              </a:rPr>
              <a:t>是一个开放的</a:t>
            </a:r>
            <a:r>
              <a:rPr lang="zh-CN" altLang="en-US" sz="2800" b="1" dirty="0" smtClean="0">
                <a:solidFill>
                  <a:schemeClr val="accent5">
                    <a:lumMod val="50000"/>
                  </a:schemeClr>
                </a:solidFill>
                <a:latin typeface="Times New Roman" pitchFamily="18" charset="0"/>
              </a:rPr>
              <a:t>图形</a:t>
            </a:r>
            <a:r>
              <a:rPr lang="en-US" altLang="zh-CN" sz="2800" b="1" dirty="0" smtClean="0">
                <a:solidFill>
                  <a:schemeClr val="accent5">
                    <a:lumMod val="50000"/>
                  </a:schemeClr>
                </a:solidFill>
                <a:latin typeface="Times New Roman" pitchFamily="18" charset="0"/>
              </a:rPr>
              <a:t>API</a:t>
            </a:r>
            <a:r>
              <a:rPr lang="zh-CN" altLang="en-US" sz="2800" b="1" dirty="0" smtClean="0">
                <a:solidFill>
                  <a:schemeClr val="accent5">
                    <a:lumMod val="50000"/>
                  </a:schemeClr>
                </a:solidFill>
                <a:latin typeface="Times New Roman" pitchFamily="18" charset="0"/>
              </a:rPr>
              <a:t>，是一套工业标准</a:t>
            </a:r>
            <a:endParaRPr lang="zh-CN" altLang="en-US" sz="2800" b="1" dirty="0">
              <a:solidFill>
                <a:schemeClr val="accent5">
                  <a:lumMod val="50000"/>
                </a:schemeClr>
              </a:solidFill>
              <a:latin typeface="Times New Roman" pitchFamily="18" charset="0"/>
            </a:endParaRPr>
          </a:p>
          <a:p>
            <a:pPr marL="900113" lvl="3" indent="-457200" defTabSz="431800">
              <a:spcBef>
                <a:spcPts val="3000"/>
              </a:spcBef>
              <a:buFont typeface="Wingdings" panose="05000000000000000000" pitchFamily="2" charset="2"/>
              <a:buChar char="Ø"/>
              <a:defRPr/>
            </a:pPr>
            <a:r>
              <a:rPr lang="zh-CN" altLang="en-US" sz="2800" b="1" dirty="0">
                <a:solidFill>
                  <a:schemeClr val="accent5">
                    <a:lumMod val="50000"/>
                  </a:schemeClr>
                </a:solidFill>
                <a:latin typeface="Times New Roman" pitchFamily="18" charset="0"/>
              </a:rPr>
              <a:t>是图形硬件的软件接口</a:t>
            </a:r>
          </a:p>
          <a:p>
            <a:pPr marL="900113" lvl="3" indent="-457200" defTabSz="431800">
              <a:spcBef>
                <a:spcPts val="3000"/>
              </a:spcBef>
              <a:buFont typeface="Wingdings" panose="05000000000000000000" pitchFamily="2" charset="2"/>
              <a:buChar char="Ø"/>
              <a:defRPr/>
            </a:pPr>
            <a:r>
              <a:rPr lang="zh-CN" altLang="en-US" sz="2800" b="1" dirty="0">
                <a:solidFill>
                  <a:schemeClr val="accent5">
                    <a:lumMod val="50000"/>
                  </a:schemeClr>
                </a:solidFill>
                <a:latin typeface="Times New Roman" pitchFamily="18" charset="0"/>
              </a:rPr>
              <a:t>是完全独立于窗口系统、操作系统和硬件系统环境的图形开发环境</a:t>
            </a:r>
          </a:p>
          <a:p>
            <a:pPr marL="900113" lvl="3" indent="-457200" defTabSz="431800">
              <a:spcBef>
                <a:spcPts val="3000"/>
              </a:spcBef>
              <a:buFont typeface="Wingdings" panose="05000000000000000000" pitchFamily="2" charset="2"/>
              <a:buChar char="Ø"/>
              <a:defRPr/>
            </a:pPr>
            <a:r>
              <a:rPr lang="zh-CN" altLang="en-US" sz="2800" b="1" dirty="0">
                <a:solidFill>
                  <a:schemeClr val="accent5">
                    <a:lumMod val="50000"/>
                  </a:schemeClr>
                </a:solidFill>
                <a:latin typeface="Times New Roman" pitchFamily="18" charset="0"/>
              </a:rPr>
              <a:t>将</a:t>
            </a:r>
            <a:r>
              <a:rPr lang="en-US" altLang="zh-CN" sz="2800" b="1" dirty="0">
                <a:solidFill>
                  <a:schemeClr val="accent5">
                    <a:lumMod val="50000"/>
                  </a:schemeClr>
                </a:solidFill>
                <a:latin typeface="Times New Roman" pitchFamily="18" charset="0"/>
              </a:rPr>
              <a:t>2D</a:t>
            </a:r>
            <a:r>
              <a:rPr lang="zh-CN" altLang="en-US" sz="2800" b="1" dirty="0">
                <a:solidFill>
                  <a:schemeClr val="accent5">
                    <a:lumMod val="50000"/>
                  </a:schemeClr>
                </a:solidFill>
                <a:latin typeface="Times New Roman" pitchFamily="18" charset="0"/>
              </a:rPr>
              <a:t>或</a:t>
            </a:r>
            <a:r>
              <a:rPr lang="en-US" altLang="zh-CN" sz="2800" b="1" dirty="0">
                <a:solidFill>
                  <a:schemeClr val="accent5">
                    <a:lumMod val="50000"/>
                  </a:schemeClr>
                </a:solidFill>
                <a:latin typeface="Times New Roman" pitchFamily="18" charset="0"/>
              </a:rPr>
              <a:t>3D</a:t>
            </a:r>
            <a:r>
              <a:rPr lang="zh-CN" altLang="en-US" sz="2800" b="1" dirty="0">
                <a:solidFill>
                  <a:schemeClr val="accent5">
                    <a:lumMod val="50000"/>
                  </a:schemeClr>
                </a:solidFill>
                <a:latin typeface="Times New Roman" pitchFamily="18" charset="0"/>
              </a:rPr>
              <a:t>对象绘入帧缓存中</a:t>
            </a:r>
          </a:p>
          <a:p>
            <a:pPr marL="900113" lvl="3" indent="-457200" defTabSz="431800">
              <a:lnSpc>
                <a:spcPct val="160000"/>
              </a:lnSpc>
              <a:spcBef>
                <a:spcPts val="3000"/>
              </a:spcBef>
              <a:buFont typeface="Wingdings" panose="05000000000000000000" pitchFamily="2" charset="2"/>
              <a:buChar char="Ø"/>
              <a:defRPr/>
            </a:pPr>
            <a:r>
              <a:rPr lang="zh-CN" altLang="en-US" sz="2800" b="1" dirty="0" smtClean="0">
                <a:solidFill>
                  <a:schemeClr val="accent5">
                    <a:lumMod val="50000"/>
                  </a:schemeClr>
                </a:solidFill>
                <a:latin typeface="Times New Roman" pitchFamily="18" charset="0"/>
              </a:rPr>
              <a:t>不</a:t>
            </a:r>
            <a:r>
              <a:rPr lang="zh-CN" altLang="en-US" sz="2800" b="1" dirty="0">
                <a:solidFill>
                  <a:schemeClr val="accent5">
                    <a:lumMod val="50000"/>
                  </a:schemeClr>
                </a:solidFill>
                <a:latin typeface="Times New Roman" pitchFamily="18" charset="0"/>
              </a:rPr>
              <a:t>提供构建复杂三维模型的高层命令或函数，一切模型的绘制都从点、线、面开始</a:t>
            </a:r>
          </a:p>
        </p:txBody>
      </p:sp>
      <p:pic>
        <p:nvPicPr>
          <p:cNvPr id="6148" name="图片 3" descr="【转帖】OpenGL的版本历史和发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764704"/>
            <a:ext cx="4897967"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0920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479376" y="548680"/>
            <a:ext cx="10972800" cy="5619750"/>
          </a:xfrm>
        </p:spPr>
        <p:txBody>
          <a:bodyPr>
            <a:normAutofit fontScale="85000" lnSpcReduction="20000"/>
          </a:bodyPr>
          <a:lstStyle/>
          <a:p>
            <a:pPr marL="457200" lvl="2" indent="-457200">
              <a:spcBef>
                <a:spcPct val="70000"/>
              </a:spcBef>
              <a:buFont typeface="Arial" panose="020B0604020202020204" pitchFamily="34" charset="0"/>
              <a:buChar char="•"/>
              <a:defRPr/>
            </a:pPr>
            <a:r>
              <a:rPr lang="en-US" altLang="zh-CN" sz="3000" b="1" dirty="0" smtClean="0">
                <a:solidFill>
                  <a:schemeClr val="accent5">
                    <a:lumMod val="50000"/>
                  </a:schemeClr>
                </a:solidFill>
                <a:latin typeface="微软雅黑" panose="020B0503020204020204" pitchFamily="34" charset="-122"/>
                <a:ea typeface="微软雅黑" panose="020B0503020204020204" pitchFamily="34" charset="-122"/>
              </a:rPr>
              <a:t>OpenGL</a:t>
            </a:r>
            <a:r>
              <a:rPr lang="zh-CN" altLang="en-US" sz="3000" b="1" dirty="0">
                <a:solidFill>
                  <a:schemeClr val="accent5">
                    <a:lumMod val="50000"/>
                  </a:schemeClr>
                </a:solidFill>
                <a:latin typeface="微软雅黑" panose="020B0503020204020204" pitchFamily="34" charset="-122"/>
                <a:ea typeface="微软雅黑" panose="020B0503020204020204" pitchFamily="34" charset="-122"/>
              </a:rPr>
              <a:t>能做什么？</a:t>
            </a:r>
          </a:p>
          <a:p>
            <a:pPr marL="900113" lvl="3" indent="-457200" defTabSz="431800">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创建二维和三维物体</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布置场景并以适当的角度观察场景</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在场景中引入光线</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纹理映射</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实现特殊效果</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绘制位图和图像</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制作平滑动画</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3000" b="1" dirty="0">
                <a:solidFill>
                  <a:schemeClr val="accent5">
                    <a:lumMod val="50000"/>
                  </a:schemeClr>
                </a:solidFill>
                <a:latin typeface="Times New Roman" pitchFamily="18" charset="0"/>
              </a:rPr>
              <a:t>提供实现交互技术的机制</a:t>
            </a:r>
          </a:p>
          <a:p>
            <a:pPr lvl="1" eaLnBrk="1" hangingPunct="1">
              <a:defRPr/>
            </a:pPr>
            <a:endParaRPr lang="zh-CN" altLang="en-US" sz="2400" b="1" dirty="0" smtClean="0"/>
          </a:p>
          <a:p>
            <a:pPr eaLnBrk="1" hangingPunct="1">
              <a:defRPr/>
            </a:pPr>
            <a:endParaRPr lang="en-US" altLang="zh-CN" sz="2400" dirty="0" smtClean="0"/>
          </a:p>
        </p:txBody>
      </p:sp>
    </p:spTree>
    <p:extLst>
      <p:ext uri="{BB962C8B-B14F-4D97-AF65-F5344CB8AC3E}">
        <p14:creationId xmlns:p14="http://schemas.microsoft.com/office/powerpoint/2010/main" val="23273986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695400" y="1052736"/>
            <a:ext cx="10972800" cy="4968552"/>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endParaRPr lang="en-US" altLang="zh-CN" sz="2800" b="1" dirty="0">
              <a:solidFill>
                <a:srgbClr val="FFFF99"/>
              </a:solidFill>
              <a:effectLst>
                <a:outerShdw blurRad="38100" dist="38100" dir="2700000" algn="tl">
                  <a:srgbClr val="000000"/>
                </a:outerShdw>
              </a:effectLst>
            </a:endParaRPr>
          </a:p>
          <a:p>
            <a:pPr marL="457200" lvl="1" indent="-457200" hangingPunct="1">
              <a:lnSpc>
                <a:spcPct val="150000"/>
              </a:lnSpc>
              <a:spcBef>
                <a:spcPts val="1800"/>
              </a:spcBef>
              <a:buFont typeface="Wingdings" panose="05000000000000000000" pitchFamily="2" charset="2"/>
              <a:buChar char="n"/>
              <a:defRPr/>
            </a:pPr>
            <a:r>
              <a:rPr lang="zh-CN" altLang="en-US" sz="2800" b="1" dirty="0">
                <a:solidFill>
                  <a:schemeClr val="accent5">
                    <a:lumMod val="50000"/>
                  </a:schemeClr>
                </a:solidFill>
              </a:rPr>
              <a:t>工业标准</a:t>
            </a:r>
            <a:r>
              <a:rPr lang="en-US" altLang="zh-CN" sz="2800" b="1" dirty="0">
                <a:solidFill>
                  <a:schemeClr val="accent5">
                    <a:lumMod val="50000"/>
                  </a:schemeClr>
                </a:solidFill>
                <a:latin typeface="Arial"/>
              </a:rPr>
              <a:t>——</a:t>
            </a:r>
            <a:r>
              <a:rPr lang="zh-CN" altLang="en-US" sz="2800" b="1" dirty="0">
                <a:solidFill>
                  <a:schemeClr val="accent5">
                    <a:lumMod val="50000"/>
                  </a:schemeClr>
                </a:solidFill>
              </a:rPr>
              <a:t>其规范由独立的国际协会（</a:t>
            </a:r>
            <a:r>
              <a:rPr lang="en-US" altLang="zh-CN" sz="2800" b="1" dirty="0">
                <a:solidFill>
                  <a:schemeClr val="accent5">
                    <a:lumMod val="50000"/>
                  </a:schemeClr>
                </a:solidFill>
                <a:latin typeface="Times New Roman" pitchFamily="18" charset="0"/>
              </a:rPr>
              <a:t>OpenGL</a:t>
            </a:r>
            <a:r>
              <a:rPr lang="zh-CN" altLang="en-US" sz="2800" b="1" dirty="0">
                <a:solidFill>
                  <a:schemeClr val="accent5">
                    <a:lumMod val="50000"/>
                  </a:schemeClr>
                </a:solidFill>
              </a:rPr>
              <a:t>体系结构审查委员会，即</a:t>
            </a:r>
            <a:r>
              <a:rPr lang="en-US" altLang="zh-CN" sz="2800" b="1" dirty="0">
                <a:solidFill>
                  <a:schemeClr val="accent5">
                    <a:lumMod val="50000"/>
                  </a:schemeClr>
                </a:solidFill>
                <a:latin typeface="Times New Roman" pitchFamily="18" charset="0"/>
              </a:rPr>
              <a:t>OpenGL ARB </a:t>
            </a:r>
            <a:r>
              <a:rPr lang="zh-CN" altLang="en-US" sz="2800" b="1" dirty="0">
                <a:solidFill>
                  <a:schemeClr val="accent5">
                    <a:lumMod val="50000"/>
                  </a:schemeClr>
                </a:solidFill>
              </a:rPr>
              <a:t>）进行指导；</a:t>
            </a:r>
            <a:endParaRPr lang="en-US" altLang="zh-CN" sz="2800" b="1" dirty="0">
              <a:solidFill>
                <a:schemeClr val="accent5">
                  <a:lumMod val="50000"/>
                </a:schemeClr>
              </a:solidFill>
            </a:endParaRPr>
          </a:p>
          <a:p>
            <a:pPr marL="457200" lvl="1" indent="-457200" hangingPunct="1">
              <a:lnSpc>
                <a:spcPct val="150000"/>
              </a:lnSpc>
              <a:spcBef>
                <a:spcPts val="1800"/>
              </a:spcBef>
              <a:buFont typeface="Wingdings" panose="05000000000000000000" pitchFamily="2" charset="2"/>
              <a:buChar char="n"/>
              <a:defRPr/>
            </a:pPr>
            <a:r>
              <a:rPr lang="zh-CN" altLang="en-US" sz="2800" b="1" dirty="0" smtClean="0">
                <a:solidFill>
                  <a:schemeClr val="accent5">
                    <a:lumMod val="50000"/>
                  </a:schemeClr>
                </a:solidFill>
              </a:rPr>
              <a:t>稳定性</a:t>
            </a:r>
            <a:r>
              <a:rPr lang="en-US" altLang="zh-CN" sz="2800" b="1" dirty="0" smtClean="0">
                <a:solidFill>
                  <a:schemeClr val="accent5">
                    <a:lumMod val="50000"/>
                  </a:schemeClr>
                </a:solidFill>
                <a:latin typeface="Arial"/>
              </a:rPr>
              <a:t>——</a:t>
            </a:r>
            <a:r>
              <a:rPr lang="zh-CN" altLang="en-US" sz="2800" b="1" dirty="0">
                <a:solidFill>
                  <a:schemeClr val="accent5">
                    <a:lumMod val="50000"/>
                  </a:schemeClr>
                </a:solidFill>
              </a:rPr>
              <a:t>向后兼容，确保已有的应用程序在新版本上的运行；</a:t>
            </a:r>
          </a:p>
          <a:p>
            <a:pPr marL="457200" lvl="1" indent="-457200" hangingPunct="1">
              <a:lnSpc>
                <a:spcPct val="150000"/>
              </a:lnSpc>
              <a:spcBef>
                <a:spcPts val="1800"/>
              </a:spcBef>
              <a:buFont typeface="Wingdings" panose="05000000000000000000" pitchFamily="2" charset="2"/>
              <a:buChar char="n"/>
              <a:defRPr/>
            </a:pPr>
            <a:r>
              <a:rPr lang="zh-CN" altLang="en-US" sz="2800" b="1" dirty="0">
                <a:solidFill>
                  <a:schemeClr val="accent5">
                    <a:lumMod val="50000"/>
                  </a:schemeClr>
                </a:solidFill>
              </a:rPr>
              <a:t>可靠性</a:t>
            </a:r>
            <a:r>
              <a:rPr lang="en-US" altLang="zh-CN" sz="2800" b="1" dirty="0">
                <a:solidFill>
                  <a:schemeClr val="accent5">
                    <a:lumMod val="50000"/>
                  </a:schemeClr>
                </a:solidFill>
                <a:latin typeface="Arial"/>
              </a:rPr>
              <a:t>——</a:t>
            </a:r>
            <a:r>
              <a:rPr lang="zh-CN" altLang="en-US" sz="2800" b="1" dirty="0">
                <a:solidFill>
                  <a:schemeClr val="accent5">
                    <a:lumMod val="50000"/>
                  </a:schemeClr>
                </a:solidFill>
              </a:rPr>
              <a:t>在任何操作系统、窗口系统，任何</a:t>
            </a:r>
            <a:r>
              <a:rPr lang="en-US" altLang="zh-CN" sz="2800" b="1" dirty="0">
                <a:solidFill>
                  <a:schemeClr val="accent5">
                    <a:lumMod val="50000"/>
                  </a:schemeClr>
                </a:solidFill>
                <a:latin typeface="Times New Roman" pitchFamily="18" charset="0"/>
              </a:rPr>
              <a:t>OpenGL</a:t>
            </a:r>
            <a:r>
              <a:rPr lang="zh-CN" altLang="en-US" sz="2800" b="1" dirty="0">
                <a:solidFill>
                  <a:schemeClr val="accent5">
                    <a:lumMod val="50000"/>
                  </a:schemeClr>
                </a:solidFill>
                <a:latin typeface="Times New Roman" pitchFamily="18" charset="0"/>
              </a:rPr>
              <a:t>的应用程序在任何兼容的</a:t>
            </a:r>
            <a:r>
              <a:rPr lang="en-US" altLang="zh-CN" sz="2800" b="1" dirty="0">
                <a:solidFill>
                  <a:schemeClr val="accent5">
                    <a:lumMod val="50000"/>
                  </a:schemeClr>
                </a:solidFill>
                <a:latin typeface="Times New Roman" pitchFamily="18" charset="0"/>
              </a:rPr>
              <a:t>OpenGL API</a:t>
            </a:r>
            <a:r>
              <a:rPr lang="zh-CN" altLang="en-US" sz="2800" b="1" dirty="0">
                <a:solidFill>
                  <a:schemeClr val="accent5">
                    <a:lumMod val="50000"/>
                  </a:schemeClr>
                </a:solidFill>
                <a:latin typeface="Times New Roman" pitchFamily="18" charset="0"/>
              </a:rPr>
              <a:t>的硬件上都显示一致的视觉效果；</a:t>
            </a:r>
            <a:endParaRPr lang="zh-CN" altLang="en-US" sz="2800" b="1" dirty="0">
              <a:solidFill>
                <a:schemeClr val="accent5">
                  <a:lumMod val="50000"/>
                </a:schemeClr>
              </a:solidFill>
            </a:endParaRPr>
          </a:p>
          <a:p>
            <a:pPr marL="342900" indent="-342900">
              <a:spcBef>
                <a:spcPct val="25000"/>
              </a:spcBef>
              <a:buClr>
                <a:schemeClr val="hlink"/>
              </a:buClr>
              <a:buSzPct val="70000"/>
              <a:buFont typeface="Wingdings" pitchFamily="2" charset="2"/>
              <a:buChar char="n"/>
              <a:defRPr/>
            </a:pPr>
            <a:endParaRPr lang="en-US" altLang="zh-CN" sz="2400" b="1" dirty="0">
              <a:effectLst>
                <a:outerShdw blurRad="38100" dist="38100" dir="2700000" algn="tl">
                  <a:srgbClr val="000000"/>
                </a:outerShdw>
              </a:effectLst>
            </a:endParaRPr>
          </a:p>
        </p:txBody>
      </p:sp>
      <p:sp>
        <p:nvSpPr>
          <p:cNvPr id="7" name="Rectangle 2"/>
          <p:cNvSpPr txBox="1">
            <a:spLocks noChangeArrowheads="1"/>
          </p:cNvSpPr>
          <p:nvPr/>
        </p:nvSpPr>
        <p:spPr>
          <a:xfrm>
            <a:off x="624417" y="548605"/>
            <a:ext cx="10972800" cy="792163"/>
          </a:xfrm>
          <a:prstGeom prst="rect">
            <a:avLst/>
          </a:prstGeom>
          <a:ln w="12700">
            <a:miter lim="400000"/>
          </a:ln>
          <a:extLst>
            <a:ext uri="{C572A759-6A51-4108-AA02-DFA0A04FC94B}">
              <ma14:wrappingTextBoxFlag xmlns="" xmlns:ma14="http://schemas.microsoft.com/office/mac/drawingml/2011/main" val="1"/>
            </a:ext>
          </a:extLst>
        </p:spPr>
        <p:txBody>
          <a:bodyPr lIns="91421" tIns="91421" rIns="91421" bIns="91421">
            <a:normAutofit/>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457200" lvl="2" indent="-457200">
              <a:lnSpc>
                <a:spcPct val="70000"/>
              </a:lnSpc>
              <a:spcBef>
                <a:spcPct val="70000"/>
              </a:spcBef>
              <a:buFont typeface="Arial" panose="020B0604020202020204" pitchFamily="34" charset="0"/>
              <a:buChar char="•"/>
              <a:defRPr/>
            </a:pPr>
            <a:r>
              <a:rPr lang="en-US" altLang="zh-CN" sz="2800" b="1" smtClean="0">
                <a:solidFill>
                  <a:schemeClr val="accent5">
                    <a:lumMod val="50000"/>
                  </a:schemeClr>
                </a:solidFill>
                <a:latin typeface="微软雅黑" panose="020B0503020204020204" pitchFamily="34" charset="-122"/>
                <a:ea typeface="微软雅黑" panose="020B0503020204020204" pitchFamily="34" charset="-122"/>
              </a:rPr>
              <a:t>OpenGL</a:t>
            </a:r>
            <a:r>
              <a:rPr lang="zh-CN" altLang="en-US" sz="2800" b="1" smtClean="0">
                <a:solidFill>
                  <a:schemeClr val="accent5">
                    <a:lumMod val="50000"/>
                  </a:schemeClr>
                </a:solidFill>
                <a:latin typeface="微软雅黑" panose="020B0503020204020204" pitchFamily="34" charset="-122"/>
                <a:ea typeface="微软雅黑" panose="020B0503020204020204" pitchFamily="34" charset="-122"/>
              </a:rPr>
              <a:t>有何特点？</a:t>
            </a:r>
          </a:p>
          <a:p>
            <a:pPr>
              <a:spcBef>
                <a:spcPct val="25000"/>
              </a:spcBef>
              <a:defRPr/>
            </a:pPr>
            <a:endParaRPr lang="en-US" altLang="zh-CN" sz="2800" b="1" dirty="0" smtClean="0"/>
          </a:p>
        </p:txBody>
      </p:sp>
    </p:spTree>
    <p:extLst>
      <p:ext uri="{BB962C8B-B14F-4D97-AF65-F5344CB8AC3E}">
        <p14:creationId xmlns:p14="http://schemas.microsoft.com/office/powerpoint/2010/main" val="2795383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695400" y="1512441"/>
            <a:ext cx="10972800" cy="4652863"/>
          </a:xfrm>
          <a:prstGeom prst="rect">
            <a:avLst/>
          </a:prstGeom>
          <a:noFill/>
          <a:ln w="9525">
            <a:noFill/>
            <a:miter lim="800000"/>
            <a:headEnd/>
            <a:tailEnd/>
          </a:ln>
          <a:effectLst/>
        </p:spPr>
        <p:txBody>
          <a:bodyPr/>
          <a:lstStyle/>
          <a:p>
            <a:pPr marL="457200" lvl="1" indent="-457200" hangingPunct="1">
              <a:lnSpc>
                <a:spcPct val="150000"/>
              </a:lnSpc>
              <a:spcBef>
                <a:spcPts val="1800"/>
              </a:spcBef>
              <a:buFont typeface="Wingdings" panose="05000000000000000000" pitchFamily="2" charset="2"/>
              <a:buChar char="n"/>
              <a:defRPr/>
            </a:pPr>
            <a:r>
              <a:rPr lang="zh-CN" altLang="en-US" sz="2800" b="1" dirty="0">
                <a:solidFill>
                  <a:schemeClr val="accent5">
                    <a:lumMod val="50000"/>
                  </a:schemeClr>
                </a:solidFill>
              </a:rPr>
              <a:t>可扩展性</a:t>
            </a:r>
            <a:r>
              <a:rPr lang="en-US" altLang="zh-CN" sz="2800" b="1" dirty="0">
                <a:solidFill>
                  <a:schemeClr val="accent5">
                    <a:lumMod val="50000"/>
                  </a:schemeClr>
                </a:solidFill>
              </a:rPr>
              <a:t>——OpenGL API</a:t>
            </a:r>
            <a:r>
              <a:rPr lang="zh-CN" altLang="en-US" sz="2800" b="1" dirty="0">
                <a:solidFill>
                  <a:schemeClr val="accent5">
                    <a:lumMod val="50000"/>
                  </a:schemeClr>
                </a:solidFill>
              </a:rPr>
              <a:t>的扩充机制支持硬件的各种新特征；</a:t>
            </a:r>
            <a:endParaRPr lang="en-US" altLang="zh-CN" sz="2800" b="1" dirty="0">
              <a:solidFill>
                <a:schemeClr val="accent5">
                  <a:lumMod val="50000"/>
                </a:schemeClr>
              </a:solidFill>
            </a:endParaRPr>
          </a:p>
          <a:p>
            <a:pPr marL="457200" lvl="1" indent="-457200" hangingPunct="1">
              <a:lnSpc>
                <a:spcPct val="150000"/>
              </a:lnSpc>
              <a:spcBef>
                <a:spcPts val="1800"/>
              </a:spcBef>
              <a:buFont typeface="Wingdings" panose="05000000000000000000" pitchFamily="2" charset="2"/>
              <a:buChar char="n"/>
              <a:defRPr/>
            </a:pPr>
            <a:r>
              <a:rPr lang="zh-CN" altLang="en-US" sz="2800" b="1" dirty="0" smtClean="0">
                <a:solidFill>
                  <a:schemeClr val="accent5">
                    <a:lumMod val="50000"/>
                  </a:schemeClr>
                </a:solidFill>
              </a:rPr>
              <a:t>可扩充性</a:t>
            </a:r>
            <a:r>
              <a:rPr lang="en-US" altLang="zh-CN" sz="2800" b="1" dirty="0">
                <a:solidFill>
                  <a:schemeClr val="accent5">
                    <a:lumMod val="50000"/>
                  </a:schemeClr>
                </a:solidFill>
              </a:rPr>
              <a:t>——OpenGL</a:t>
            </a:r>
            <a:r>
              <a:rPr lang="zh-CN" altLang="en-US" sz="2800" b="1" dirty="0">
                <a:solidFill>
                  <a:schemeClr val="accent5">
                    <a:lumMod val="50000"/>
                  </a:schemeClr>
                </a:solidFill>
              </a:rPr>
              <a:t>程序可以扩充到开发者选择的任何机器类型上运行；</a:t>
            </a:r>
            <a:endParaRPr lang="en-US" altLang="zh-CN" sz="2800" b="1" dirty="0">
              <a:solidFill>
                <a:schemeClr val="accent5">
                  <a:lumMod val="50000"/>
                </a:schemeClr>
              </a:solidFill>
            </a:endParaRPr>
          </a:p>
          <a:p>
            <a:pPr marL="457200" lvl="1" indent="-457200" hangingPunct="1">
              <a:lnSpc>
                <a:spcPct val="150000"/>
              </a:lnSpc>
              <a:spcBef>
                <a:spcPts val="1800"/>
              </a:spcBef>
              <a:buFont typeface="Wingdings" panose="05000000000000000000" pitchFamily="2" charset="2"/>
              <a:buChar char="n"/>
              <a:defRPr/>
            </a:pPr>
            <a:r>
              <a:rPr lang="zh-CN" altLang="en-US" sz="2800" b="1" dirty="0" smtClean="0">
                <a:solidFill>
                  <a:schemeClr val="accent5">
                    <a:lumMod val="50000"/>
                  </a:schemeClr>
                </a:solidFill>
              </a:rPr>
              <a:t>易</a:t>
            </a:r>
            <a:r>
              <a:rPr lang="zh-CN" altLang="en-US" sz="2800" b="1" dirty="0">
                <a:solidFill>
                  <a:schemeClr val="accent5">
                    <a:lumMod val="50000"/>
                  </a:schemeClr>
                </a:solidFill>
              </a:rPr>
              <a:t>用性</a:t>
            </a:r>
            <a:r>
              <a:rPr lang="en-US" altLang="zh-CN" sz="2800" b="1" dirty="0">
                <a:solidFill>
                  <a:schemeClr val="accent5">
                    <a:lumMod val="50000"/>
                  </a:schemeClr>
                </a:solidFill>
              </a:rPr>
              <a:t>——OpenGL</a:t>
            </a:r>
            <a:r>
              <a:rPr lang="zh-CN" altLang="en-US" sz="2800" b="1" dirty="0">
                <a:solidFill>
                  <a:schemeClr val="accent5">
                    <a:lumMod val="50000"/>
                  </a:schemeClr>
                </a:solidFill>
              </a:rPr>
              <a:t>函数具有和强的逻辑性，代码量小，程序员不必考虑指定硬件的特性。</a:t>
            </a:r>
          </a:p>
          <a:p>
            <a:pPr marL="342900" indent="-342900">
              <a:spcBef>
                <a:spcPct val="25000"/>
              </a:spcBef>
              <a:buClr>
                <a:schemeClr val="hlink"/>
              </a:buClr>
              <a:buSzPct val="70000"/>
              <a:buFont typeface="Wingdings" pitchFamily="2" charset="2"/>
              <a:buChar char="n"/>
              <a:defRPr/>
            </a:pPr>
            <a:endParaRPr lang="en-US" altLang="zh-CN" sz="2400" b="1" dirty="0">
              <a:effectLst>
                <a:outerShdw blurRad="38100" dist="38100" dir="2700000" algn="tl">
                  <a:srgbClr val="000000"/>
                </a:outerShdw>
              </a:effectLst>
            </a:endParaRPr>
          </a:p>
        </p:txBody>
      </p:sp>
      <p:sp>
        <p:nvSpPr>
          <p:cNvPr id="5" name="Rectangle 2"/>
          <p:cNvSpPr txBox="1">
            <a:spLocks noChangeArrowheads="1"/>
          </p:cNvSpPr>
          <p:nvPr/>
        </p:nvSpPr>
        <p:spPr>
          <a:xfrm>
            <a:off x="624417" y="548605"/>
            <a:ext cx="10972800" cy="792163"/>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457200" lvl="2" indent="-457200">
              <a:lnSpc>
                <a:spcPct val="70000"/>
              </a:lnSpc>
              <a:spcBef>
                <a:spcPct val="70000"/>
              </a:spcBef>
              <a:buFont typeface="Arial" panose="020B0604020202020204" pitchFamily="34" charset="0"/>
              <a:buChar char="•"/>
              <a:defRPr/>
            </a:pPr>
            <a:r>
              <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rPr>
              <a:t>OpenGL</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有何特点？</a:t>
            </a:r>
          </a:p>
          <a:p>
            <a:pPr>
              <a:spcBef>
                <a:spcPct val="25000"/>
              </a:spcBef>
              <a:defRPr/>
            </a:pPr>
            <a:endParaRPr lang="en-US" altLang="zh-CN" sz="2800" b="1" dirty="0" smtClean="0"/>
          </a:p>
        </p:txBody>
      </p:sp>
    </p:spTree>
    <p:extLst>
      <p:ext uri="{BB962C8B-B14F-4D97-AF65-F5344CB8AC3E}">
        <p14:creationId xmlns:p14="http://schemas.microsoft.com/office/powerpoint/2010/main" val="207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rrowheads="1"/>
          </p:cNvSpPr>
          <p:nvPr>
            <p:ph type="title"/>
          </p:nvPr>
        </p:nvSpPr>
        <p:spPr/>
        <p:txBody>
          <a:bodyPr>
            <a:normAutofit/>
          </a:bodyPr>
          <a:lstStyle/>
          <a:p>
            <a:pPr lvl="1">
              <a:spcBef>
                <a:spcPts val="3000"/>
              </a:spcBef>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第一章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计算机图形学</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入门</a:t>
            </a: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
            </a:r>
            <a:b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b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44771" name="Rectangle 3"/>
          <p:cNvSpPr>
            <a:spLocks noGrp="1" noChangeArrowheads="1"/>
          </p:cNvSpPr>
          <p:nvPr>
            <p:ph type="body" idx="1"/>
          </p:nvPr>
        </p:nvSpPr>
        <p:spPr>
          <a:xfrm>
            <a:off x="839416" y="1916832"/>
            <a:ext cx="4752528" cy="3528392"/>
          </a:xfrm>
        </p:spPr>
        <p:txBody>
          <a:bodyPr>
            <a:noAutofit/>
          </a:bodyPr>
          <a:lstStyle/>
          <a:p>
            <a:pPr eaLnBrk="1" hangingPunct="1">
              <a:spcBef>
                <a:spcPts val="120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1.1</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计算机绘图基础</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974725" lvl="1" indent="-271463" eaLnBrk="1" hangingPunct="1">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计算机绘图</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974725" lvl="1" indent="-271463">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计算机图形硬件</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974725" lvl="1" indent="-271463">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计算机图形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API</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marL="974725" lvl="1" indent="-271463">
              <a:spcBef>
                <a:spcPts val="1800"/>
              </a:spcBef>
              <a:buFont typeface="Arial" panose="020B0604020202020204" pitchFamily="34" charset="0"/>
              <a:buChar char="•"/>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编程基础</a:t>
            </a:r>
            <a:endParaRPr lang="en-US" altLang="zh-CN" b="1" dirty="0" smtClean="0">
              <a:solidFill>
                <a:schemeClr val="accent6">
                  <a:lumMod val="50000"/>
                </a:schemeClr>
              </a:solidFill>
              <a:latin typeface="微软雅黑" panose="020B0503020204020204" pitchFamily="34" charset="-122"/>
              <a:ea typeface="微软雅黑" panose="020B0503020204020204" pitchFamily="34" charset="-122"/>
            </a:endParaRPr>
          </a:p>
          <a:p>
            <a:pPr lvl="1" indent="0">
              <a:spcBef>
                <a:spcPts val="1200"/>
              </a:spcBef>
              <a:defRPr/>
            </a:pP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a:p>
            <a:pPr marL="457200" lvl="1" indent="-457200" eaLnBrk="1" hangingPunct="1">
              <a:spcBef>
                <a:spcPts val="1800"/>
              </a:spcBef>
              <a:buFont typeface="Arial" panose="020B0604020202020204" pitchFamily="34" charset="0"/>
              <a:buChar char="•"/>
              <a:defRPr/>
            </a:pPr>
            <a:endPar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endParaRPr>
          </a:p>
          <a:p>
            <a:pPr marL="457200" lvl="1" indent="-457200" eaLnBrk="1" hangingPunct="1">
              <a:spcBef>
                <a:spcPts val="1800"/>
              </a:spcBef>
              <a:buFont typeface="Arial" panose="020B0604020202020204" pitchFamily="34" charset="0"/>
              <a:buChar char="•"/>
              <a:defRPr/>
            </a:pP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5782409" y="1916832"/>
            <a:ext cx="5950497" cy="3528392"/>
          </a:xfrm>
          <a:prstGeom prst="rect">
            <a:avLst/>
          </a:prstGeom>
          <a:ln w="12700">
            <a:miter lim="400000"/>
          </a:ln>
          <a:extLst>
            <a:ext uri="{C572A759-6A51-4108-AA02-DFA0A04FC94B}">
              <ma14:wrappingTextBoxFlag xmlns:ma14="http://schemas.microsoft.com/office/mac/drawingml/2011/main" xmlns="" val="1"/>
            </a:ext>
          </a:extLst>
        </p:spPr>
        <p:txBody>
          <a:bodyPr lIns="91421" tIns="91421" rIns="91421" bIns="91421">
            <a:noAutofit/>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lvl="1" indent="0">
              <a:spcBef>
                <a:spcPts val="1200"/>
              </a:spcBef>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计算机图形学基础</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974725" lvl="1" indent="-271463" hangingPunct="1">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计算机图形学定义及研究范畴</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974725" lvl="1" indent="-271463" hangingPunct="1">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几何学概览</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974725" lvl="1" indent="-271463">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计算机图形学的发展及应用</a:t>
            </a:r>
          </a:p>
          <a:p>
            <a:pPr marL="974725" lvl="1" indent="-271463">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图形的表示、显示与存储</a:t>
            </a:r>
          </a:p>
          <a:p>
            <a:pPr marL="974725" lvl="1" indent="-271463">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图形处理管线</a:t>
            </a:r>
          </a:p>
          <a:p>
            <a:pPr lvl="1" indent="0">
              <a:spcBef>
                <a:spcPts val="1200"/>
              </a:spcBef>
              <a:defRPr/>
            </a:pPr>
            <a:endPar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endParaRPr>
          </a:p>
          <a:p>
            <a:pPr marL="457200" lvl="1" indent="-457200">
              <a:spcBef>
                <a:spcPts val="1800"/>
              </a:spcBef>
              <a:buFont typeface="Arial" panose="020B0604020202020204" pitchFamily="34" charset="0"/>
              <a:buChar char="•"/>
              <a:defRPr/>
            </a:pPr>
            <a:endPar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endParaRPr>
          </a:p>
          <a:p>
            <a:pPr marL="457200" lvl="1" indent="-457200">
              <a:spcBef>
                <a:spcPts val="1800"/>
              </a:spcBef>
              <a:buFont typeface="Arial" panose="020B0604020202020204" pitchFamily="34" charset="0"/>
              <a:buChar char="•"/>
              <a:defRPr/>
            </a:pP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5879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4771">
                                            <p:bg/>
                                          </p:spTgt>
                                        </p:tgtEl>
                                        <p:attrNameLst>
                                          <p:attrName>style.visibility</p:attrName>
                                        </p:attrNameLst>
                                      </p:cBhvr>
                                      <p:to>
                                        <p:strVal val="visible"/>
                                      </p:to>
                                    </p:set>
                                    <p:animEffect transition="in" filter="fade">
                                      <p:cBhvr>
                                        <p:cTn id="7" dur="500"/>
                                        <p:tgtEl>
                                          <p:spTgt spid="54477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4771">
                                            <p:txEl>
                                              <p:pRg st="0" end="0"/>
                                            </p:txEl>
                                          </p:spTgt>
                                        </p:tgtEl>
                                        <p:attrNameLst>
                                          <p:attrName>style.visibility</p:attrName>
                                        </p:attrNameLst>
                                      </p:cBhvr>
                                      <p:to>
                                        <p:strVal val="visible"/>
                                      </p:to>
                                    </p:set>
                                    <p:animEffect transition="in" filter="fade">
                                      <p:cBhvr>
                                        <p:cTn id="12" dur="500"/>
                                        <p:tgtEl>
                                          <p:spTgt spid="54477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4771">
                                            <p:txEl>
                                              <p:pRg st="1" end="1"/>
                                            </p:txEl>
                                          </p:spTgt>
                                        </p:tgtEl>
                                        <p:attrNameLst>
                                          <p:attrName>style.visibility</p:attrName>
                                        </p:attrNameLst>
                                      </p:cBhvr>
                                      <p:to>
                                        <p:strVal val="visible"/>
                                      </p:to>
                                    </p:set>
                                    <p:animEffect transition="in" filter="fade">
                                      <p:cBhvr>
                                        <p:cTn id="15" dur="500"/>
                                        <p:tgtEl>
                                          <p:spTgt spid="54477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4771">
                                            <p:txEl>
                                              <p:pRg st="2" end="2"/>
                                            </p:txEl>
                                          </p:spTgt>
                                        </p:tgtEl>
                                        <p:attrNameLst>
                                          <p:attrName>style.visibility</p:attrName>
                                        </p:attrNameLst>
                                      </p:cBhvr>
                                      <p:to>
                                        <p:strVal val="visible"/>
                                      </p:to>
                                    </p:set>
                                    <p:animEffect transition="in" filter="fade">
                                      <p:cBhvr>
                                        <p:cTn id="18" dur="500"/>
                                        <p:tgtEl>
                                          <p:spTgt spid="54477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4771">
                                            <p:txEl>
                                              <p:pRg st="3" end="3"/>
                                            </p:txEl>
                                          </p:spTgt>
                                        </p:tgtEl>
                                        <p:attrNameLst>
                                          <p:attrName>style.visibility</p:attrName>
                                        </p:attrNameLst>
                                      </p:cBhvr>
                                      <p:to>
                                        <p:strVal val="visible"/>
                                      </p:to>
                                    </p:set>
                                    <p:animEffect transition="in" filter="fade">
                                      <p:cBhvr>
                                        <p:cTn id="21" dur="500"/>
                                        <p:tgtEl>
                                          <p:spTgt spid="54477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4771">
                                            <p:txEl>
                                              <p:pRg st="4" end="4"/>
                                            </p:txEl>
                                          </p:spTgt>
                                        </p:tgtEl>
                                        <p:attrNameLst>
                                          <p:attrName>style.visibility</p:attrName>
                                        </p:attrNameLst>
                                      </p:cBhvr>
                                      <p:to>
                                        <p:strVal val="visible"/>
                                      </p:to>
                                    </p:set>
                                    <p:animEffect transition="in" filter="fade">
                                      <p:cBhvr>
                                        <p:cTn id="24" dur="500"/>
                                        <p:tgtEl>
                                          <p:spTgt spid="54477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pP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工作流程</a:t>
            </a:r>
          </a:p>
        </p:txBody>
      </p:sp>
      <p:grpSp>
        <p:nvGrpSpPr>
          <p:cNvPr id="2" name="Group 103"/>
          <p:cNvGrpSpPr>
            <a:grpSpLocks/>
          </p:cNvGrpSpPr>
          <p:nvPr/>
        </p:nvGrpSpPr>
        <p:grpSpPr bwMode="auto">
          <a:xfrm>
            <a:off x="220133" y="2197101"/>
            <a:ext cx="11578167" cy="3313112"/>
            <a:chOff x="98" y="1797"/>
            <a:chExt cx="5470" cy="2087"/>
          </a:xfrm>
        </p:grpSpPr>
        <p:grpSp>
          <p:nvGrpSpPr>
            <p:cNvPr id="10245" name="Group 92"/>
            <p:cNvGrpSpPr>
              <a:grpSpLocks/>
            </p:cNvGrpSpPr>
            <p:nvPr/>
          </p:nvGrpSpPr>
          <p:grpSpPr bwMode="auto">
            <a:xfrm>
              <a:off x="3278" y="2863"/>
              <a:ext cx="32" cy="516"/>
              <a:chOff x="3278" y="2863"/>
              <a:chExt cx="32" cy="516"/>
            </a:xfrm>
          </p:grpSpPr>
          <p:sp>
            <p:nvSpPr>
              <p:cNvPr id="10327" name="Line 74"/>
              <p:cNvSpPr>
                <a:spLocks noChangeShapeType="1"/>
              </p:cNvSpPr>
              <p:nvPr/>
            </p:nvSpPr>
            <p:spPr bwMode="auto">
              <a:xfrm flipV="1">
                <a:off x="3310" y="2903"/>
                <a:ext cx="0" cy="476"/>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28" name="Line 26"/>
              <p:cNvSpPr>
                <a:spLocks noChangeShapeType="1"/>
              </p:cNvSpPr>
              <p:nvPr/>
            </p:nvSpPr>
            <p:spPr bwMode="auto">
              <a:xfrm flipV="1">
                <a:off x="3278" y="2863"/>
                <a:ext cx="0" cy="4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46" name="Group 90"/>
            <p:cNvGrpSpPr>
              <a:grpSpLocks/>
            </p:cNvGrpSpPr>
            <p:nvPr/>
          </p:nvGrpSpPr>
          <p:grpSpPr bwMode="auto">
            <a:xfrm>
              <a:off x="2484" y="2750"/>
              <a:ext cx="372" cy="811"/>
              <a:chOff x="2484" y="2750"/>
              <a:chExt cx="372" cy="811"/>
            </a:xfrm>
          </p:grpSpPr>
          <p:sp>
            <p:nvSpPr>
              <p:cNvPr id="10323" name="Line 71"/>
              <p:cNvSpPr>
                <a:spLocks noChangeShapeType="1"/>
              </p:cNvSpPr>
              <p:nvPr/>
            </p:nvSpPr>
            <p:spPr bwMode="auto">
              <a:xfrm flipV="1">
                <a:off x="2516" y="2790"/>
                <a:ext cx="0" cy="771"/>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4" name="Line 72"/>
              <p:cNvSpPr>
                <a:spLocks noChangeShapeType="1"/>
              </p:cNvSpPr>
              <p:nvPr/>
            </p:nvSpPr>
            <p:spPr bwMode="auto">
              <a:xfrm>
                <a:off x="2516" y="2790"/>
                <a:ext cx="340" cy="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25" name="Line 22"/>
              <p:cNvSpPr>
                <a:spLocks noChangeShapeType="1"/>
              </p:cNvSpPr>
              <p:nvPr/>
            </p:nvSpPr>
            <p:spPr bwMode="auto">
              <a:xfrm flipV="1">
                <a:off x="2484" y="2750"/>
                <a:ext cx="0" cy="7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6" name="Line 23"/>
              <p:cNvSpPr>
                <a:spLocks noChangeShapeType="1"/>
              </p:cNvSpPr>
              <p:nvPr/>
            </p:nvSpPr>
            <p:spPr bwMode="auto">
              <a:xfrm>
                <a:off x="2484" y="2750"/>
                <a:ext cx="3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47" name="Group 82"/>
            <p:cNvGrpSpPr>
              <a:grpSpLocks/>
            </p:cNvGrpSpPr>
            <p:nvPr/>
          </p:nvGrpSpPr>
          <p:grpSpPr bwMode="auto">
            <a:xfrm>
              <a:off x="692" y="1913"/>
              <a:ext cx="1455" cy="997"/>
              <a:chOff x="692" y="1913"/>
              <a:chExt cx="1455" cy="997"/>
            </a:xfrm>
          </p:grpSpPr>
          <p:grpSp>
            <p:nvGrpSpPr>
              <p:cNvPr id="10313" name="Group 81"/>
              <p:cNvGrpSpPr>
                <a:grpSpLocks/>
              </p:cNvGrpSpPr>
              <p:nvPr/>
            </p:nvGrpSpPr>
            <p:grpSpPr bwMode="auto">
              <a:xfrm>
                <a:off x="692" y="2092"/>
                <a:ext cx="740" cy="818"/>
                <a:chOff x="692" y="2092"/>
                <a:chExt cx="740" cy="818"/>
              </a:xfrm>
            </p:grpSpPr>
            <p:grpSp>
              <p:nvGrpSpPr>
                <p:cNvPr id="10317" name="Group 45"/>
                <p:cNvGrpSpPr>
                  <a:grpSpLocks/>
                </p:cNvGrpSpPr>
                <p:nvPr/>
              </p:nvGrpSpPr>
              <p:grpSpPr bwMode="auto">
                <a:xfrm>
                  <a:off x="729" y="2139"/>
                  <a:ext cx="703" cy="771"/>
                  <a:chOff x="612" y="2092"/>
                  <a:chExt cx="703" cy="771"/>
                </a:xfrm>
              </p:grpSpPr>
              <p:sp>
                <p:nvSpPr>
                  <p:cNvPr id="10321" name="Line 46"/>
                  <p:cNvSpPr>
                    <a:spLocks noChangeShapeType="1"/>
                  </p:cNvSpPr>
                  <p:nvPr/>
                </p:nvSpPr>
                <p:spPr bwMode="auto">
                  <a:xfrm flipV="1">
                    <a:off x="612" y="2092"/>
                    <a:ext cx="0" cy="771"/>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2" name="Line 47"/>
                  <p:cNvSpPr>
                    <a:spLocks noChangeShapeType="1"/>
                  </p:cNvSpPr>
                  <p:nvPr/>
                </p:nvSpPr>
                <p:spPr bwMode="auto">
                  <a:xfrm>
                    <a:off x="612" y="2092"/>
                    <a:ext cx="703" cy="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318" name="Group 33"/>
                <p:cNvGrpSpPr>
                  <a:grpSpLocks/>
                </p:cNvGrpSpPr>
                <p:nvPr/>
              </p:nvGrpSpPr>
              <p:grpSpPr bwMode="auto">
                <a:xfrm>
                  <a:off x="692" y="2092"/>
                  <a:ext cx="703" cy="771"/>
                  <a:chOff x="612" y="2092"/>
                  <a:chExt cx="703" cy="771"/>
                </a:xfrm>
              </p:grpSpPr>
              <p:sp>
                <p:nvSpPr>
                  <p:cNvPr id="10319" name="Line 8"/>
                  <p:cNvSpPr>
                    <a:spLocks noChangeShapeType="1"/>
                  </p:cNvSpPr>
                  <p:nvPr/>
                </p:nvSpPr>
                <p:spPr bwMode="auto">
                  <a:xfrm flipV="1">
                    <a:off x="612" y="2092"/>
                    <a:ext cx="0" cy="7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0" name="Line 9"/>
                  <p:cNvSpPr>
                    <a:spLocks noChangeShapeType="1"/>
                  </p:cNvSpPr>
                  <p:nvPr/>
                </p:nvSpPr>
                <p:spPr bwMode="auto">
                  <a:xfrm>
                    <a:off x="612" y="2092"/>
                    <a:ext cx="70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314" name="Group 41"/>
              <p:cNvGrpSpPr>
                <a:grpSpLocks/>
              </p:cNvGrpSpPr>
              <p:nvPr/>
            </p:nvGrpSpPr>
            <p:grpSpPr bwMode="auto">
              <a:xfrm>
                <a:off x="1375" y="1913"/>
                <a:ext cx="772" cy="293"/>
                <a:chOff x="1037" y="2094"/>
                <a:chExt cx="726" cy="293"/>
              </a:xfrm>
            </p:grpSpPr>
            <p:sp>
              <p:nvSpPr>
                <p:cNvPr id="10315" name="AutoShape 40" descr="信纸"/>
                <p:cNvSpPr>
                  <a:spLocks noChangeArrowheads="1"/>
                </p:cNvSpPr>
                <p:nvPr/>
              </p:nvSpPr>
              <p:spPr bwMode="auto">
                <a:xfrm>
                  <a:off x="1066" y="2094"/>
                  <a:ext cx="680" cy="293"/>
                </a:xfrm>
                <a:prstGeom prst="bevel">
                  <a:avLst>
                    <a:gd name="adj" fmla="val 12500"/>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0316" name="Text Box 10"/>
                <p:cNvSpPr txBox="1">
                  <a:spLocks noChangeArrowheads="1"/>
                </p:cNvSpPr>
                <p:nvPr/>
              </p:nvSpPr>
              <p:spPr bwMode="auto">
                <a:xfrm>
                  <a:off x="1037" y="2125"/>
                  <a:ext cx="726" cy="231"/>
                </a:xfrm>
                <a:prstGeom prst="rect">
                  <a:avLst/>
                </a:prstGeom>
                <a:noFill/>
                <a:ln>
                  <a:noFill/>
                </a:ln>
                <a:extLst/>
              </p:spPr>
              <p:style>
                <a:lnRef idx="1">
                  <a:schemeClr val="accent6"/>
                </a:lnRef>
                <a:fillRef idx="3">
                  <a:schemeClr val="accent6"/>
                </a:fillRef>
                <a:effectRef idx="2">
                  <a:schemeClr val="accent6"/>
                </a:effectRef>
                <a:fontRef idx="minor">
                  <a:schemeClr val="lt1"/>
                </a:fontRef>
              </p:style>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dirty="0">
                      <a:solidFill>
                        <a:schemeClr val="accent5">
                          <a:lumMod val="50000"/>
                        </a:schemeClr>
                      </a:solidFill>
                      <a:latin typeface="Tahoma" pitchFamily="34" charset="0"/>
                    </a:rPr>
                    <a:t>求值器</a:t>
                  </a:r>
                </a:p>
              </p:txBody>
            </p:sp>
          </p:grpSp>
        </p:grpSp>
        <p:grpSp>
          <p:nvGrpSpPr>
            <p:cNvPr id="10248" name="Group 86"/>
            <p:cNvGrpSpPr>
              <a:grpSpLocks/>
            </p:cNvGrpSpPr>
            <p:nvPr/>
          </p:nvGrpSpPr>
          <p:grpSpPr bwMode="auto">
            <a:xfrm>
              <a:off x="1622" y="2205"/>
              <a:ext cx="191" cy="1306"/>
              <a:chOff x="1622" y="2205"/>
              <a:chExt cx="191" cy="1306"/>
            </a:xfrm>
          </p:grpSpPr>
          <p:grpSp>
            <p:nvGrpSpPr>
              <p:cNvPr id="10303" name="Group 51"/>
              <p:cNvGrpSpPr>
                <a:grpSpLocks/>
              </p:cNvGrpSpPr>
              <p:nvPr/>
            </p:nvGrpSpPr>
            <p:grpSpPr bwMode="auto">
              <a:xfrm>
                <a:off x="1654" y="2245"/>
                <a:ext cx="159" cy="1266"/>
                <a:chOff x="1542" y="2205"/>
                <a:chExt cx="159" cy="1266"/>
              </a:xfrm>
            </p:grpSpPr>
            <p:sp>
              <p:nvSpPr>
                <p:cNvPr id="10309" name="Line 52"/>
                <p:cNvSpPr>
                  <a:spLocks noChangeShapeType="1"/>
                </p:cNvSpPr>
                <p:nvPr/>
              </p:nvSpPr>
              <p:spPr bwMode="auto">
                <a:xfrm flipV="1">
                  <a:off x="1701" y="2205"/>
                  <a:ext cx="0" cy="612"/>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10" name="Line 53"/>
                <p:cNvSpPr>
                  <a:spLocks noChangeShapeType="1"/>
                </p:cNvSpPr>
                <p:nvPr/>
              </p:nvSpPr>
              <p:spPr bwMode="auto">
                <a:xfrm>
                  <a:off x="1701" y="2927"/>
                  <a:ext cx="0" cy="544"/>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11" name="Line 54"/>
                <p:cNvSpPr>
                  <a:spLocks noChangeShapeType="1"/>
                </p:cNvSpPr>
                <p:nvPr/>
              </p:nvSpPr>
              <p:spPr bwMode="auto">
                <a:xfrm>
                  <a:off x="1542" y="2818"/>
                  <a:ext cx="159"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2" name="Line 55"/>
                <p:cNvSpPr>
                  <a:spLocks noChangeShapeType="1"/>
                </p:cNvSpPr>
                <p:nvPr/>
              </p:nvSpPr>
              <p:spPr bwMode="auto">
                <a:xfrm>
                  <a:off x="1542" y="2931"/>
                  <a:ext cx="159"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04" name="Group 37"/>
              <p:cNvGrpSpPr>
                <a:grpSpLocks/>
              </p:cNvGrpSpPr>
              <p:nvPr/>
            </p:nvGrpSpPr>
            <p:grpSpPr bwMode="auto">
              <a:xfrm>
                <a:off x="1622" y="2205"/>
                <a:ext cx="159" cy="1266"/>
                <a:chOff x="1542" y="2205"/>
                <a:chExt cx="159" cy="1266"/>
              </a:xfrm>
            </p:grpSpPr>
            <p:sp>
              <p:nvSpPr>
                <p:cNvPr id="10305" name="Line 15"/>
                <p:cNvSpPr>
                  <a:spLocks noChangeShapeType="1"/>
                </p:cNvSpPr>
                <p:nvPr/>
              </p:nvSpPr>
              <p:spPr bwMode="auto">
                <a:xfrm flipV="1">
                  <a:off x="1701" y="2205"/>
                  <a:ext cx="0" cy="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06" name="Line 16"/>
                <p:cNvSpPr>
                  <a:spLocks noChangeShapeType="1"/>
                </p:cNvSpPr>
                <p:nvPr/>
              </p:nvSpPr>
              <p:spPr bwMode="auto">
                <a:xfrm>
                  <a:off x="1701" y="2927"/>
                  <a:ext cx="0"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07" name="Line 17"/>
                <p:cNvSpPr>
                  <a:spLocks noChangeShapeType="1"/>
                </p:cNvSpPr>
                <p:nvPr/>
              </p:nvSpPr>
              <p:spPr bwMode="auto">
                <a:xfrm>
                  <a:off x="1542" y="2818"/>
                  <a:ext cx="1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8" name="Line 18"/>
                <p:cNvSpPr>
                  <a:spLocks noChangeShapeType="1"/>
                </p:cNvSpPr>
                <p:nvPr/>
              </p:nvSpPr>
              <p:spPr bwMode="auto">
                <a:xfrm>
                  <a:off x="1542" y="2931"/>
                  <a:ext cx="1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249" name="AutoShape 42" descr="绿色大理石"/>
            <p:cNvSpPr>
              <a:spLocks noChangeArrowheads="1"/>
            </p:cNvSpPr>
            <p:nvPr/>
          </p:nvSpPr>
          <p:spPr bwMode="auto">
            <a:xfrm>
              <a:off x="876" y="2728"/>
              <a:ext cx="771" cy="273"/>
            </a:xfrm>
            <a:prstGeom prst="bevel">
              <a:avLst>
                <a:gd name="adj" fmla="val 12500"/>
              </a:avLst>
            </a:prstGeom>
            <a:ln/>
            <a:extLst/>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0250" name="Text Box 5"/>
            <p:cNvSpPr txBox="1">
              <a:spLocks noChangeArrowheads="1"/>
            </p:cNvSpPr>
            <p:nvPr/>
          </p:nvSpPr>
          <p:spPr bwMode="auto">
            <a:xfrm>
              <a:off x="98" y="2704"/>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en-US" altLang="zh-CN" sz="2400" b="1">
                  <a:solidFill>
                    <a:schemeClr val="accent5">
                      <a:lumMod val="50000"/>
                    </a:schemeClr>
                  </a:solidFill>
                  <a:latin typeface="Times New Roman" pitchFamily="18" charset="0"/>
                </a:rPr>
                <a:t>CPU</a:t>
              </a:r>
            </a:p>
          </p:txBody>
        </p:sp>
        <p:grpSp>
          <p:nvGrpSpPr>
            <p:cNvPr id="10251" name="Group 84"/>
            <p:cNvGrpSpPr>
              <a:grpSpLocks/>
            </p:cNvGrpSpPr>
            <p:nvPr/>
          </p:nvGrpSpPr>
          <p:grpSpPr bwMode="auto">
            <a:xfrm>
              <a:off x="556" y="2754"/>
              <a:ext cx="1061" cy="231"/>
              <a:chOff x="556" y="2754"/>
              <a:chExt cx="1061" cy="231"/>
            </a:xfrm>
          </p:grpSpPr>
          <p:sp>
            <p:nvSpPr>
              <p:cNvPr id="10302" name="Line 6"/>
              <p:cNvSpPr>
                <a:spLocks noChangeShapeType="1"/>
              </p:cNvSpPr>
              <p:nvPr/>
            </p:nvSpPr>
            <p:spPr bwMode="auto">
              <a:xfrm>
                <a:off x="556" y="2863"/>
                <a:ext cx="31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00" name="Text Box 7"/>
              <p:cNvSpPr txBox="1">
                <a:spLocks noChangeArrowheads="1"/>
              </p:cNvSpPr>
              <p:nvPr/>
            </p:nvSpPr>
            <p:spPr bwMode="auto">
              <a:xfrm>
                <a:off x="891" y="2754"/>
                <a:ext cx="726" cy="231"/>
              </a:xfrm>
              <a:prstGeom prst="rect">
                <a:avLst/>
              </a:prstGeom>
              <a:noFill/>
              <a:ln>
                <a:noFill/>
              </a:ln>
              <a:extLst/>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dirty="0">
                    <a:solidFill>
                      <a:schemeClr val="accent5">
                        <a:lumMod val="50000"/>
                      </a:schemeClr>
                    </a:solidFill>
                    <a:latin typeface="Tahoma" pitchFamily="34" charset="0"/>
                  </a:rPr>
                  <a:t>显示列表</a:t>
                </a:r>
              </a:p>
            </p:txBody>
          </p:sp>
        </p:grpSp>
        <p:grpSp>
          <p:nvGrpSpPr>
            <p:cNvPr id="10252" name="Group 87"/>
            <p:cNvGrpSpPr>
              <a:grpSpLocks/>
            </p:cNvGrpSpPr>
            <p:nvPr/>
          </p:nvGrpSpPr>
          <p:grpSpPr bwMode="auto">
            <a:xfrm>
              <a:off x="2121" y="1842"/>
              <a:ext cx="1330" cy="499"/>
              <a:chOff x="2121" y="1842"/>
              <a:chExt cx="1330" cy="499"/>
            </a:xfrm>
          </p:grpSpPr>
          <p:sp>
            <p:nvSpPr>
              <p:cNvPr id="10294" name="Line 60"/>
              <p:cNvSpPr>
                <a:spLocks noChangeShapeType="1"/>
              </p:cNvSpPr>
              <p:nvPr/>
            </p:nvSpPr>
            <p:spPr bwMode="auto">
              <a:xfrm>
                <a:off x="2133" y="2131"/>
                <a:ext cx="272" cy="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95" name="Group 66"/>
              <p:cNvGrpSpPr>
                <a:grpSpLocks/>
              </p:cNvGrpSpPr>
              <p:nvPr/>
            </p:nvGrpSpPr>
            <p:grpSpPr bwMode="auto">
              <a:xfrm>
                <a:off x="2408" y="1842"/>
                <a:ext cx="1043" cy="499"/>
                <a:chOff x="2328" y="1842"/>
                <a:chExt cx="1043" cy="499"/>
              </a:xfrm>
            </p:grpSpPr>
            <p:sp>
              <p:nvSpPr>
                <p:cNvPr id="10297" name="AutoShape 61" descr="新闻纸"/>
                <p:cNvSpPr>
                  <a:spLocks noChangeArrowheads="1"/>
                </p:cNvSpPr>
                <p:nvPr/>
              </p:nvSpPr>
              <p:spPr bwMode="auto">
                <a:xfrm>
                  <a:off x="2328" y="1842"/>
                  <a:ext cx="1043" cy="499"/>
                </a:xfrm>
                <a:prstGeom prst="bevel">
                  <a:avLst>
                    <a:gd name="adj" fmla="val 12500"/>
                  </a:avLst>
                </a:prstGeom>
                <a:ln/>
                <a:extLst/>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10298" name="Text Box 14"/>
                <p:cNvSpPr txBox="1">
                  <a:spLocks noChangeArrowheads="1"/>
                </p:cNvSpPr>
                <p:nvPr/>
              </p:nvSpPr>
              <p:spPr bwMode="auto">
                <a:xfrm>
                  <a:off x="2396" y="1888"/>
                  <a:ext cx="907" cy="404"/>
                </a:xfrm>
                <a:prstGeom prst="rect">
                  <a:avLst/>
                </a:prstGeom>
                <a:noFill/>
                <a:ln w="9525">
                  <a:noFill/>
                  <a:miter lim="800000"/>
                  <a:headEnd/>
                  <a:tailEnd/>
                </a:ln>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dirty="0">
                      <a:solidFill>
                        <a:schemeClr val="accent5">
                          <a:lumMod val="50000"/>
                        </a:schemeClr>
                      </a:solidFill>
                      <a:latin typeface="Tahoma" pitchFamily="34" charset="0"/>
                    </a:rPr>
                    <a:t>逐点操作和图元组装</a:t>
                  </a:r>
                </a:p>
              </p:txBody>
            </p:sp>
          </p:grpSp>
          <p:sp>
            <p:nvSpPr>
              <p:cNvPr id="10296" name="Line 19"/>
              <p:cNvSpPr>
                <a:spLocks noChangeShapeType="1"/>
              </p:cNvSpPr>
              <p:nvPr/>
            </p:nvSpPr>
            <p:spPr bwMode="auto">
              <a:xfrm>
                <a:off x="2121" y="2087"/>
                <a:ext cx="2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53" name="Group 88"/>
            <p:cNvGrpSpPr>
              <a:grpSpLocks/>
            </p:cNvGrpSpPr>
            <p:nvPr/>
          </p:nvGrpSpPr>
          <p:grpSpPr bwMode="auto">
            <a:xfrm>
              <a:off x="2804" y="2309"/>
              <a:ext cx="726" cy="577"/>
              <a:chOff x="2804" y="2309"/>
              <a:chExt cx="726" cy="577"/>
            </a:xfrm>
          </p:grpSpPr>
          <p:sp>
            <p:nvSpPr>
              <p:cNvPr id="10289" name="Line 73"/>
              <p:cNvSpPr>
                <a:spLocks noChangeShapeType="1"/>
              </p:cNvSpPr>
              <p:nvPr/>
            </p:nvSpPr>
            <p:spPr bwMode="auto">
              <a:xfrm>
                <a:off x="3189" y="2349"/>
                <a:ext cx="0" cy="273"/>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90" name="Group 67"/>
              <p:cNvGrpSpPr>
                <a:grpSpLocks/>
              </p:cNvGrpSpPr>
              <p:nvPr/>
            </p:nvGrpSpPr>
            <p:grpSpPr bwMode="auto">
              <a:xfrm>
                <a:off x="2804" y="2568"/>
                <a:ext cx="726" cy="318"/>
                <a:chOff x="2748" y="2568"/>
                <a:chExt cx="726" cy="318"/>
              </a:xfrm>
            </p:grpSpPr>
            <p:sp>
              <p:nvSpPr>
                <p:cNvPr id="10292" name="AutoShape 62" descr="花束"/>
                <p:cNvSpPr>
                  <a:spLocks noChangeArrowheads="1"/>
                </p:cNvSpPr>
                <p:nvPr/>
              </p:nvSpPr>
              <p:spPr bwMode="auto">
                <a:xfrm>
                  <a:off x="2783" y="2568"/>
                  <a:ext cx="680" cy="318"/>
                </a:xfrm>
                <a:prstGeom prst="bevel">
                  <a:avLst>
                    <a:gd name="adj" fmla="val 12500"/>
                  </a:avLst>
                </a:prstGeom>
                <a:ln/>
                <a:extLst/>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10293" name="Text Box 20"/>
                <p:cNvSpPr txBox="1">
                  <a:spLocks noChangeArrowheads="1"/>
                </p:cNvSpPr>
                <p:nvPr/>
              </p:nvSpPr>
              <p:spPr bwMode="auto">
                <a:xfrm>
                  <a:off x="2748" y="2624"/>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dirty="0">
                      <a:solidFill>
                        <a:schemeClr val="accent5">
                          <a:lumMod val="50000"/>
                        </a:schemeClr>
                      </a:solidFill>
                      <a:latin typeface="Tahoma" pitchFamily="34" charset="0"/>
                    </a:rPr>
                    <a:t>光栅化</a:t>
                  </a:r>
                </a:p>
              </p:txBody>
            </p:sp>
          </p:grpSp>
          <p:sp>
            <p:nvSpPr>
              <p:cNvPr id="10291" name="Line 24"/>
              <p:cNvSpPr>
                <a:spLocks noChangeShapeType="1"/>
              </p:cNvSpPr>
              <p:nvPr/>
            </p:nvSpPr>
            <p:spPr bwMode="auto">
              <a:xfrm>
                <a:off x="3157" y="2309"/>
                <a:ext cx="0" cy="2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54" name="Group 93"/>
            <p:cNvGrpSpPr>
              <a:grpSpLocks/>
            </p:cNvGrpSpPr>
            <p:nvPr/>
          </p:nvGrpSpPr>
          <p:grpSpPr bwMode="auto">
            <a:xfrm>
              <a:off x="2144" y="3342"/>
              <a:ext cx="1587" cy="363"/>
              <a:chOff x="2144" y="3342"/>
              <a:chExt cx="1587" cy="363"/>
            </a:xfrm>
          </p:grpSpPr>
          <p:grpSp>
            <p:nvGrpSpPr>
              <p:cNvPr id="10283" name="Group 89"/>
              <p:cNvGrpSpPr>
                <a:grpSpLocks/>
              </p:cNvGrpSpPr>
              <p:nvPr/>
            </p:nvGrpSpPr>
            <p:grpSpPr bwMode="auto">
              <a:xfrm>
                <a:off x="2144" y="3526"/>
                <a:ext cx="803" cy="40"/>
                <a:chOff x="2144" y="3526"/>
                <a:chExt cx="803" cy="40"/>
              </a:xfrm>
            </p:grpSpPr>
            <p:sp>
              <p:nvSpPr>
                <p:cNvPr id="10287" name="Line 70"/>
                <p:cNvSpPr>
                  <a:spLocks noChangeShapeType="1"/>
                </p:cNvSpPr>
                <p:nvPr/>
              </p:nvSpPr>
              <p:spPr bwMode="auto">
                <a:xfrm>
                  <a:off x="2176" y="3566"/>
                  <a:ext cx="771" cy="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8" name="Line 21"/>
                <p:cNvSpPr>
                  <a:spLocks noChangeShapeType="1"/>
                </p:cNvSpPr>
                <p:nvPr/>
              </p:nvSpPr>
              <p:spPr bwMode="auto">
                <a:xfrm>
                  <a:off x="2144" y="3526"/>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84" name="Group 91"/>
              <p:cNvGrpSpPr>
                <a:grpSpLocks/>
              </p:cNvGrpSpPr>
              <p:nvPr/>
            </p:nvGrpSpPr>
            <p:grpSpPr bwMode="auto">
              <a:xfrm>
                <a:off x="2915" y="3342"/>
                <a:ext cx="816" cy="363"/>
                <a:chOff x="2915" y="3342"/>
                <a:chExt cx="816" cy="363"/>
              </a:xfrm>
            </p:grpSpPr>
            <p:sp>
              <p:nvSpPr>
                <p:cNvPr id="10285" name="AutoShape 63" descr="棕色大理石"/>
                <p:cNvSpPr>
                  <a:spLocks noChangeArrowheads="1"/>
                </p:cNvSpPr>
                <p:nvPr/>
              </p:nvSpPr>
              <p:spPr bwMode="auto">
                <a:xfrm>
                  <a:off x="2915" y="3342"/>
                  <a:ext cx="816" cy="363"/>
                </a:xfrm>
                <a:prstGeom prst="bevel">
                  <a:avLst>
                    <a:gd name="adj" fmla="val 12500"/>
                  </a:avLst>
                </a:prstGeom>
                <a:ln/>
                <a:extLst/>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10286" name="Text Box 25"/>
                <p:cNvSpPr txBox="1">
                  <a:spLocks noChangeArrowheads="1"/>
                </p:cNvSpPr>
                <p:nvPr/>
              </p:nvSpPr>
              <p:spPr bwMode="auto">
                <a:xfrm>
                  <a:off x="2976" y="3395"/>
                  <a:ext cx="726" cy="231"/>
                </a:xfrm>
                <a:prstGeom prst="rect">
                  <a:avLst/>
                </a:prstGeom>
                <a:solidFill>
                  <a:srgbClr val="FFFFFF"/>
                </a:solidFill>
                <a:ln w="9525">
                  <a:solidFill>
                    <a:srgbClr val="000000"/>
                  </a:solidFill>
                  <a:miter lim="800000"/>
                  <a:headEnd/>
                  <a:tailEnd/>
                </a:ln>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a:solidFill>
                        <a:schemeClr val="accent5">
                          <a:lumMod val="50000"/>
                        </a:schemeClr>
                      </a:solidFill>
                      <a:latin typeface="Tahoma" pitchFamily="34" charset="0"/>
                    </a:rPr>
                    <a:t>纹理组装</a:t>
                  </a:r>
                </a:p>
              </p:txBody>
            </p:sp>
          </p:grpSp>
        </p:grpSp>
        <p:grpSp>
          <p:nvGrpSpPr>
            <p:cNvPr id="10255" name="Group 94"/>
            <p:cNvGrpSpPr>
              <a:grpSpLocks/>
            </p:cNvGrpSpPr>
            <p:nvPr/>
          </p:nvGrpSpPr>
          <p:grpSpPr bwMode="auto">
            <a:xfrm>
              <a:off x="3530" y="2432"/>
              <a:ext cx="1092" cy="590"/>
              <a:chOff x="3530" y="2432"/>
              <a:chExt cx="1092" cy="590"/>
            </a:xfrm>
          </p:grpSpPr>
          <p:sp>
            <p:nvSpPr>
              <p:cNvPr id="10278" name="Line 75"/>
              <p:cNvSpPr>
                <a:spLocks noChangeShapeType="1"/>
              </p:cNvSpPr>
              <p:nvPr/>
            </p:nvSpPr>
            <p:spPr bwMode="auto">
              <a:xfrm>
                <a:off x="3562" y="2790"/>
                <a:ext cx="272" cy="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79" name="Group 68"/>
              <p:cNvGrpSpPr>
                <a:grpSpLocks/>
              </p:cNvGrpSpPr>
              <p:nvPr/>
            </p:nvGrpSpPr>
            <p:grpSpPr bwMode="auto">
              <a:xfrm>
                <a:off x="3806" y="2432"/>
                <a:ext cx="816" cy="590"/>
                <a:chOff x="3726" y="2432"/>
                <a:chExt cx="816" cy="590"/>
              </a:xfrm>
            </p:grpSpPr>
            <p:sp>
              <p:nvSpPr>
                <p:cNvPr id="10281" name="AutoShape 64" descr="羊皮纸"/>
                <p:cNvSpPr>
                  <a:spLocks noChangeArrowheads="1"/>
                </p:cNvSpPr>
                <p:nvPr/>
              </p:nvSpPr>
              <p:spPr bwMode="auto">
                <a:xfrm>
                  <a:off x="3726" y="2432"/>
                  <a:ext cx="816" cy="590"/>
                </a:xfrm>
                <a:prstGeom prst="bevel">
                  <a:avLst>
                    <a:gd name="adj" fmla="val 12500"/>
                  </a:avLst>
                </a:prstGeom>
                <a:ln/>
                <a:extLst/>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10282" name="Text Box 27"/>
                <p:cNvSpPr txBox="1">
                  <a:spLocks noChangeArrowheads="1"/>
                </p:cNvSpPr>
                <p:nvPr/>
              </p:nvSpPr>
              <p:spPr bwMode="auto">
                <a:xfrm>
                  <a:off x="3769" y="2537"/>
                  <a:ext cx="726" cy="404"/>
                </a:xfrm>
                <a:prstGeom prst="rect">
                  <a:avLst/>
                </a:prstGeom>
                <a:solidFill>
                  <a:srgbClr val="FFFFFF"/>
                </a:solidFill>
                <a:ln w="9525">
                  <a:solidFill>
                    <a:srgbClr val="000000"/>
                  </a:solidFill>
                  <a:miter lim="800000"/>
                  <a:headEnd/>
                  <a:tailEnd/>
                </a:ln>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dirty="0">
                      <a:solidFill>
                        <a:schemeClr val="accent5">
                          <a:lumMod val="50000"/>
                        </a:schemeClr>
                      </a:solidFill>
                      <a:latin typeface="Tahoma" pitchFamily="34" charset="0"/>
                    </a:rPr>
                    <a:t>每个片元的操作</a:t>
                  </a:r>
                </a:p>
              </p:txBody>
            </p:sp>
          </p:grpSp>
          <p:sp>
            <p:nvSpPr>
              <p:cNvPr id="10280" name="Line 28"/>
              <p:cNvSpPr>
                <a:spLocks noChangeShapeType="1"/>
              </p:cNvSpPr>
              <p:nvPr/>
            </p:nvSpPr>
            <p:spPr bwMode="auto">
              <a:xfrm>
                <a:off x="3530" y="2750"/>
                <a:ext cx="2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56" name="Group 95"/>
            <p:cNvGrpSpPr>
              <a:grpSpLocks/>
            </p:cNvGrpSpPr>
            <p:nvPr/>
          </p:nvGrpSpPr>
          <p:grpSpPr bwMode="auto">
            <a:xfrm>
              <a:off x="4616" y="2523"/>
              <a:ext cx="952" cy="453"/>
              <a:chOff x="4616" y="2523"/>
              <a:chExt cx="952" cy="453"/>
            </a:xfrm>
          </p:grpSpPr>
          <p:sp>
            <p:nvSpPr>
              <p:cNvPr id="10273" name="Line 76"/>
              <p:cNvSpPr>
                <a:spLocks noChangeShapeType="1"/>
              </p:cNvSpPr>
              <p:nvPr/>
            </p:nvSpPr>
            <p:spPr bwMode="auto">
              <a:xfrm>
                <a:off x="4648" y="2790"/>
                <a:ext cx="226" cy="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74" name="Group 69"/>
              <p:cNvGrpSpPr>
                <a:grpSpLocks/>
              </p:cNvGrpSpPr>
              <p:nvPr/>
            </p:nvGrpSpPr>
            <p:grpSpPr bwMode="auto">
              <a:xfrm>
                <a:off x="4820" y="2523"/>
                <a:ext cx="748" cy="453"/>
                <a:chOff x="4740" y="2523"/>
                <a:chExt cx="748" cy="453"/>
              </a:xfrm>
            </p:grpSpPr>
            <p:sp>
              <p:nvSpPr>
                <p:cNvPr id="10276" name="AutoShape 65"/>
                <p:cNvSpPr>
                  <a:spLocks noChangeArrowheads="1"/>
                </p:cNvSpPr>
                <p:nvPr/>
              </p:nvSpPr>
              <p:spPr bwMode="auto">
                <a:xfrm>
                  <a:off x="4740" y="2523"/>
                  <a:ext cx="725" cy="453"/>
                </a:xfrm>
                <a:prstGeom prst="bevel">
                  <a:avLst>
                    <a:gd name="adj" fmla="val 125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7" name="Text Box 29"/>
                <p:cNvSpPr txBox="1">
                  <a:spLocks noChangeArrowheads="1"/>
                </p:cNvSpPr>
                <p:nvPr/>
              </p:nvSpPr>
              <p:spPr bwMode="auto">
                <a:xfrm>
                  <a:off x="4762" y="2636"/>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dirty="0">
                      <a:solidFill>
                        <a:schemeClr val="bg1"/>
                      </a:solidFill>
                      <a:latin typeface="Tahoma" pitchFamily="34" charset="0"/>
                    </a:rPr>
                    <a:t>帧缓存</a:t>
                  </a:r>
                </a:p>
              </p:txBody>
            </p:sp>
          </p:grpSp>
          <p:sp>
            <p:nvSpPr>
              <p:cNvPr id="10275" name="Line 30"/>
              <p:cNvSpPr>
                <a:spLocks noChangeShapeType="1"/>
              </p:cNvSpPr>
              <p:nvPr/>
            </p:nvSpPr>
            <p:spPr bwMode="auto">
              <a:xfrm>
                <a:off x="4616" y="2750"/>
                <a:ext cx="2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57" name="Group 96"/>
            <p:cNvGrpSpPr>
              <a:grpSpLocks/>
            </p:cNvGrpSpPr>
            <p:nvPr/>
          </p:nvGrpSpPr>
          <p:grpSpPr bwMode="auto">
            <a:xfrm>
              <a:off x="2144" y="2976"/>
              <a:ext cx="3039" cy="772"/>
              <a:chOff x="2144" y="2976"/>
              <a:chExt cx="3039" cy="772"/>
            </a:xfrm>
          </p:grpSpPr>
          <p:sp>
            <p:nvSpPr>
              <p:cNvPr id="10271" name="Line 31"/>
              <p:cNvSpPr>
                <a:spLocks noChangeShapeType="1"/>
              </p:cNvSpPr>
              <p:nvPr/>
            </p:nvSpPr>
            <p:spPr bwMode="auto">
              <a:xfrm>
                <a:off x="5183" y="2976"/>
                <a:ext cx="0" cy="704"/>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Line 32"/>
              <p:cNvSpPr>
                <a:spLocks noChangeShapeType="1"/>
              </p:cNvSpPr>
              <p:nvPr/>
            </p:nvSpPr>
            <p:spPr bwMode="auto">
              <a:xfrm flipH="1">
                <a:off x="2144" y="3748"/>
                <a:ext cx="3039"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58" name="Group 85"/>
            <p:cNvGrpSpPr>
              <a:grpSpLocks/>
            </p:cNvGrpSpPr>
            <p:nvPr/>
          </p:nvGrpSpPr>
          <p:grpSpPr bwMode="auto">
            <a:xfrm>
              <a:off x="624" y="2863"/>
              <a:ext cx="1523" cy="975"/>
              <a:chOff x="624" y="2863"/>
              <a:chExt cx="1523" cy="975"/>
            </a:xfrm>
          </p:grpSpPr>
          <p:grpSp>
            <p:nvGrpSpPr>
              <p:cNvPr id="10261" name="Group 80"/>
              <p:cNvGrpSpPr>
                <a:grpSpLocks/>
              </p:cNvGrpSpPr>
              <p:nvPr/>
            </p:nvGrpSpPr>
            <p:grpSpPr bwMode="auto">
              <a:xfrm>
                <a:off x="624" y="2863"/>
                <a:ext cx="830" cy="800"/>
                <a:chOff x="624" y="2863"/>
                <a:chExt cx="830" cy="800"/>
              </a:xfrm>
            </p:grpSpPr>
            <p:grpSp>
              <p:nvGrpSpPr>
                <p:cNvPr id="10265" name="Group 48"/>
                <p:cNvGrpSpPr>
                  <a:grpSpLocks/>
                </p:cNvGrpSpPr>
                <p:nvPr/>
              </p:nvGrpSpPr>
              <p:grpSpPr bwMode="auto">
                <a:xfrm>
                  <a:off x="661" y="2910"/>
                  <a:ext cx="793" cy="753"/>
                  <a:chOff x="544" y="2863"/>
                  <a:chExt cx="793" cy="753"/>
                </a:xfrm>
              </p:grpSpPr>
              <p:sp>
                <p:nvSpPr>
                  <p:cNvPr id="10269" name="Line 49"/>
                  <p:cNvSpPr>
                    <a:spLocks noChangeShapeType="1"/>
                  </p:cNvSpPr>
                  <p:nvPr/>
                </p:nvSpPr>
                <p:spPr bwMode="auto">
                  <a:xfrm flipV="1">
                    <a:off x="553" y="2863"/>
                    <a:ext cx="0" cy="749"/>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0" name="Line 50"/>
                  <p:cNvSpPr>
                    <a:spLocks noChangeShapeType="1"/>
                  </p:cNvSpPr>
                  <p:nvPr/>
                </p:nvSpPr>
                <p:spPr bwMode="auto">
                  <a:xfrm flipV="1">
                    <a:off x="544" y="3616"/>
                    <a:ext cx="793" cy="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66" name="Group 34"/>
                <p:cNvGrpSpPr>
                  <a:grpSpLocks/>
                </p:cNvGrpSpPr>
                <p:nvPr/>
              </p:nvGrpSpPr>
              <p:grpSpPr bwMode="auto">
                <a:xfrm>
                  <a:off x="624" y="2863"/>
                  <a:ext cx="793" cy="753"/>
                  <a:chOff x="544" y="2863"/>
                  <a:chExt cx="793" cy="753"/>
                </a:xfrm>
              </p:grpSpPr>
              <p:sp>
                <p:nvSpPr>
                  <p:cNvPr id="10267" name="Line 11"/>
                  <p:cNvSpPr>
                    <a:spLocks noChangeShapeType="1"/>
                  </p:cNvSpPr>
                  <p:nvPr/>
                </p:nvSpPr>
                <p:spPr bwMode="auto">
                  <a:xfrm flipV="1">
                    <a:off x="553" y="2863"/>
                    <a:ext cx="0" cy="74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8" name="Line 12"/>
                  <p:cNvSpPr>
                    <a:spLocks noChangeShapeType="1"/>
                  </p:cNvSpPr>
                  <p:nvPr/>
                </p:nvSpPr>
                <p:spPr bwMode="auto">
                  <a:xfrm flipV="1">
                    <a:off x="544" y="3616"/>
                    <a:ext cx="79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262" name="Group 78"/>
              <p:cNvGrpSpPr>
                <a:grpSpLocks/>
              </p:cNvGrpSpPr>
              <p:nvPr/>
            </p:nvGrpSpPr>
            <p:grpSpPr bwMode="auto">
              <a:xfrm>
                <a:off x="1415" y="3475"/>
                <a:ext cx="732" cy="363"/>
                <a:chOff x="1415" y="3475"/>
                <a:chExt cx="732" cy="363"/>
              </a:xfrm>
            </p:grpSpPr>
            <p:sp>
              <p:nvSpPr>
                <p:cNvPr id="10263" name="AutoShape 59" descr="粉色面巾纸"/>
                <p:cNvSpPr>
                  <a:spLocks noChangeArrowheads="1"/>
                </p:cNvSpPr>
                <p:nvPr/>
              </p:nvSpPr>
              <p:spPr bwMode="auto">
                <a:xfrm>
                  <a:off x="1418" y="3475"/>
                  <a:ext cx="726" cy="363"/>
                </a:xfrm>
                <a:prstGeom prst="bevel">
                  <a:avLst>
                    <a:gd name="adj" fmla="val 12500"/>
                  </a:avLst>
                </a:prstGeom>
                <a:ln/>
                <a:extLst/>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0264" name="Text Box 13"/>
                <p:cNvSpPr txBox="1">
                  <a:spLocks noChangeArrowheads="1"/>
                </p:cNvSpPr>
                <p:nvPr/>
              </p:nvSpPr>
              <p:spPr bwMode="auto">
                <a:xfrm>
                  <a:off x="1415" y="3531"/>
                  <a:ext cx="732" cy="231"/>
                </a:xfrm>
                <a:prstGeom prst="rect">
                  <a:avLst/>
                </a:prstGeom>
                <a:noFill/>
                <a:ln w="9525">
                  <a:noFill/>
                  <a:miter lim="800000"/>
                  <a:headEnd/>
                  <a:tailEnd/>
                </a:ln>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en-US" b="1" dirty="0">
                      <a:solidFill>
                        <a:schemeClr val="accent5">
                          <a:lumMod val="50000"/>
                        </a:schemeClr>
                      </a:solidFill>
                      <a:latin typeface="Tahoma" pitchFamily="34" charset="0"/>
                    </a:rPr>
                    <a:t>像素操作</a:t>
                  </a:r>
                </a:p>
              </p:txBody>
            </p:sp>
          </p:grpSp>
        </p:grpSp>
        <p:sp>
          <p:nvSpPr>
            <p:cNvPr id="10259" name="Text Box 101"/>
            <p:cNvSpPr txBox="1">
              <a:spLocks noChangeArrowheads="1"/>
            </p:cNvSpPr>
            <p:nvPr/>
          </p:nvSpPr>
          <p:spPr bwMode="auto">
            <a:xfrm>
              <a:off x="567" y="1797"/>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lang="zh-CN" altLang="en-US" b="1" dirty="0">
                  <a:solidFill>
                    <a:schemeClr val="accent5">
                      <a:lumMod val="50000"/>
                    </a:schemeClr>
                  </a:solidFill>
                  <a:latin typeface="Tahoma" pitchFamily="34" charset="0"/>
                </a:rPr>
                <a:t>几何数据</a:t>
              </a:r>
            </a:p>
          </p:txBody>
        </p:sp>
        <p:sp>
          <p:nvSpPr>
            <p:cNvPr id="10260" name="Text Box 102"/>
            <p:cNvSpPr txBox="1">
              <a:spLocks noChangeArrowheads="1"/>
            </p:cNvSpPr>
            <p:nvPr/>
          </p:nvSpPr>
          <p:spPr bwMode="auto">
            <a:xfrm>
              <a:off x="612" y="3653"/>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lang="zh-CN" altLang="en-US" b="1" dirty="0">
                  <a:solidFill>
                    <a:schemeClr val="accent5">
                      <a:lumMod val="50000"/>
                    </a:schemeClr>
                  </a:solidFill>
                  <a:latin typeface="Tahoma" pitchFamily="34" charset="0"/>
                </a:rPr>
                <a:t>像素数据</a:t>
              </a:r>
            </a:p>
          </p:txBody>
        </p:sp>
      </p:grpSp>
    </p:spTree>
    <p:extLst>
      <p:ext uri="{BB962C8B-B14F-4D97-AF65-F5344CB8AC3E}">
        <p14:creationId xmlns:p14="http://schemas.microsoft.com/office/powerpoint/2010/main" val="24011409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8"/>
          <p:cNvSpPr>
            <a:spLocks noChangeArrowheads="1"/>
          </p:cNvSpPr>
          <p:nvPr/>
        </p:nvSpPr>
        <p:spPr bwMode="auto">
          <a:xfrm>
            <a:off x="523799" y="568324"/>
            <a:ext cx="10972801" cy="5957019"/>
          </a:xfrm>
          <a:prstGeom prst="rect">
            <a:avLst/>
          </a:prstGeom>
          <a:noFill/>
          <a:ln w="9525">
            <a:noFill/>
            <a:miter lim="800000"/>
            <a:headEnd/>
            <a:tailEnd/>
          </a:ln>
          <a:effectLst/>
        </p:spPr>
        <p:txBody>
          <a:bodyPr/>
          <a:lstStyle/>
          <a:p>
            <a:pPr marL="1143000" lvl="2" indent="-228600">
              <a:spcBef>
                <a:spcPct val="20000"/>
              </a:spcBef>
              <a:buClr>
                <a:schemeClr val="tx2"/>
              </a:buClr>
              <a:buSzPct val="70000"/>
              <a:buFont typeface="Wingdings" pitchFamily="2" charset="2"/>
              <a:buChar char="n"/>
              <a:defRPr/>
            </a:pPr>
            <a:r>
              <a:rPr lang="zh-CN" altLang="en-US" sz="2800" b="1" dirty="0">
                <a:solidFill>
                  <a:schemeClr val="accent5">
                    <a:lumMod val="50000"/>
                  </a:schemeClr>
                </a:solidFill>
              </a:rPr>
              <a:t>图形数据处理的对象</a:t>
            </a:r>
          </a:p>
          <a:p>
            <a:pPr marL="1600200" lvl="3" indent="-228600">
              <a:spcBef>
                <a:spcPct val="20000"/>
              </a:spcBef>
              <a:buClr>
                <a:schemeClr val="accent2"/>
              </a:buClr>
              <a:buSzPct val="70000"/>
              <a:buFont typeface="Wingdings" pitchFamily="2" charset="2"/>
              <a:buChar char="n"/>
              <a:defRPr/>
            </a:pPr>
            <a:r>
              <a:rPr lang="zh-CN" altLang="en-US" sz="2800" b="1" dirty="0">
                <a:solidFill>
                  <a:schemeClr val="accent5">
                    <a:lumMod val="50000"/>
                  </a:schemeClr>
                </a:solidFill>
              </a:rPr>
              <a:t>顶点</a:t>
            </a:r>
            <a:r>
              <a:rPr lang="zh-CN" altLang="en-US" sz="2400" b="1" dirty="0" smtClean="0">
                <a:solidFill>
                  <a:schemeClr val="accent5">
                    <a:lumMod val="50000"/>
                  </a:schemeClr>
                </a:solidFill>
              </a:rPr>
              <a:t>几何数据 </a:t>
            </a:r>
            <a:r>
              <a:rPr lang="en-US" altLang="zh-CN" sz="2400" b="1" dirty="0" smtClean="0">
                <a:solidFill>
                  <a:schemeClr val="accent5">
                    <a:lumMod val="50000"/>
                  </a:schemeClr>
                </a:solidFill>
              </a:rPr>
              <a:t>Vertex</a:t>
            </a:r>
            <a:endParaRPr lang="zh-CN" altLang="en-US" sz="2400" b="1" dirty="0">
              <a:solidFill>
                <a:schemeClr val="accent5">
                  <a:lumMod val="50000"/>
                </a:schemeClr>
              </a:solidFill>
            </a:endParaRPr>
          </a:p>
          <a:p>
            <a:pPr marL="1600200" lvl="3" indent="-228600">
              <a:spcBef>
                <a:spcPct val="20000"/>
              </a:spcBef>
              <a:buClr>
                <a:schemeClr val="accent2"/>
              </a:buClr>
              <a:buSzPct val="70000"/>
              <a:buFont typeface="Wingdings" pitchFamily="2" charset="2"/>
              <a:buChar char="n"/>
              <a:defRPr/>
            </a:pPr>
            <a:r>
              <a:rPr lang="zh-CN" altLang="en-US" sz="2400" b="1" dirty="0">
                <a:solidFill>
                  <a:schemeClr val="accent5">
                    <a:lumMod val="50000"/>
                  </a:schemeClr>
                </a:solidFill>
              </a:rPr>
              <a:t>像素</a:t>
            </a:r>
            <a:r>
              <a:rPr lang="zh-CN" altLang="en-US" sz="2400" b="1" dirty="0" smtClean="0">
                <a:solidFill>
                  <a:schemeClr val="accent5">
                    <a:lumMod val="50000"/>
                  </a:schemeClr>
                </a:solidFill>
              </a:rPr>
              <a:t>数据 </a:t>
            </a:r>
            <a:r>
              <a:rPr lang="en-US" altLang="zh-CN" sz="2400" b="1" dirty="0" smtClean="0">
                <a:solidFill>
                  <a:schemeClr val="accent5">
                    <a:lumMod val="50000"/>
                  </a:schemeClr>
                </a:solidFill>
              </a:rPr>
              <a:t>Pixel</a:t>
            </a:r>
          </a:p>
          <a:p>
            <a:pPr marL="1143000" lvl="2" indent="-228600">
              <a:lnSpc>
                <a:spcPct val="90000"/>
              </a:lnSpc>
              <a:spcBef>
                <a:spcPts val="1800"/>
              </a:spcBef>
              <a:buClr>
                <a:schemeClr val="tx2"/>
              </a:buClr>
              <a:buSzPct val="70000"/>
              <a:buFont typeface="Wingdings" pitchFamily="2" charset="2"/>
              <a:buChar char="n"/>
              <a:defRPr/>
            </a:pPr>
            <a:r>
              <a:rPr lang="zh-CN" altLang="en-US" sz="2800" b="1" dirty="0">
                <a:solidFill>
                  <a:schemeClr val="accent5">
                    <a:lumMod val="50000"/>
                  </a:schemeClr>
                </a:solidFill>
              </a:rPr>
              <a:t>顶点</a:t>
            </a:r>
            <a:r>
              <a:rPr lang="zh-CN" altLang="en-US" sz="2800" b="1" dirty="0" smtClean="0">
                <a:solidFill>
                  <a:schemeClr val="accent5">
                    <a:lumMod val="50000"/>
                  </a:schemeClr>
                </a:solidFill>
              </a:rPr>
              <a:t>几何数据</a:t>
            </a:r>
            <a:r>
              <a:rPr lang="zh-CN" altLang="en-US" sz="2800" b="1" dirty="0">
                <a:solidFill>
                  <a:schemeClr val="accent5">
                    <a:lumMod val="50000"/>
                  </a:schemeClr>
                </a:solidFill>
              </a:rPr>
              <a:t>包括：</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5">
                    <a:lumMod val="50000"/>
                  </a:schemeClr>
                </a:solidFill>
              </a:rPr>
              <a:t>位置坐标</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5">
                    <a:lumMod val="50000"/>
                  </a:schemeClr>
                </a:solidFill>
              </a:rPr>
              <a:t>法向量 </a:t>
            </a:r>
          </a:p>
          <a:p>
            <a:pPr marL="1600200" lvl="3" indent="-228600">
              <a:lnSpc>
                <a:spcPct val="90000"/>
              </a:lnSpc>
              <a:spcBef>
                <a:spcPct val="20000"/>
              </a:spcBef>
              <a:buClr>
                <a:schemeClr val="accent2"/>
              </a:buClr>
              <a:buSzPct val="70000"/>
              <a:buFont typeface="Wingdings" pitchFamily="2" charset="2"/>
              <a:buChar char="n"/>
              <a:defRPr/>
            </a:pPr>
            <a:r>
              <a:rPr lang="en-US" altLang="zh-CN" sz="2400" b="1" dirty="0">
                <a:solidFill>
                  <a:schemeClr val="accent5">
                    <a:lumMod val="50000"/>
                  </a:schemeClr>
                </a:solidFill>
              </a:rPr>
              <a:t>RGB</a:t>
            </a:r>
            <a:r>
              <a:rPr lang="zh-CN" altLang="en-US" sz="2400" b="1" dirty="0">
                <a:solidFill>
                  <a:schemeClr val="accent5">
                    <a:lumMod val="50000"/>
                  </a:schemeClr>
                </a:solidFill>
              </a:rPr>
              <a:t>颜色值</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5">
                    <a:lumMod val="50000"/>
                  </a:schemeClr>
                </a:solidFill>
              </a:rPr>
              <a:t>纹理坐标等</a:t>
            </a:r>
            <a:endParaRPr lang="en-US" altLang="zh-CN" sz="2400" b="1" dirty="0">
              <a:solidFill>
                <a:schemeClr val="accent5">
                  <a:lumMod val="50000"/>
                </a:schemeClr>
              </a:solidFill>
            </a:endParaRPr>
          </a:p>
          <a:p>
            <a:pPr marL="1143000" lvl="2" indent="-228600">
              <a:lnSpc>
                <a:spcPct val="90000"/>
              </a:lnSpc>
              <a:spcBef>
                <a:spcPts val="1800"/>
              </a:spcBef>
              <a:buClr>
                <a:schemeClr val="tx2"/>
              </a:buClr>
              <a:buSzPct val="70000"/>
              <a:buFont typeface="Wingdings" pitchFamily="2" charset="2"/>
              <a:buChar char="n"/>
              <a:defRPr/>
            </a:pPr>
            <a:r>
              <a:rPr lang="zh-CN" altLang="en-US" sz="2800" b="1" dirty="0">
                <a:solidFill>
                  <a:schemeClr val="accent5">
                    <a:lumMod val="50000"/>
                  </a:schemeClr>
                </a:solidFill>
              </a:rPr>
              <a:t>像素数据包括：</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5">
                    <a:lumMod val="50000"/>
                  </a:schemeClr>
                </a:solidFill>
              </a:rPr>
              <a:t>像素</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5">
                    <a:lumMod val="50000"/>
                  </a:schemeClr>
                </a:solidFill>
              </a:rPr>
              <a:t>位图</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5">
                    <a:lumMod val="50000"/>
                  </a:schemeClr>
                </a:solidFill>
              </a:rPr>
              <a:t>图像</a:t>
            </a:r>
          </a:p>
        </p:txBody>
      </p:sp>
      <p:grpSp>
        <p:nvGrpSpPr>
          <p:cNvPr id="2" name="Group 19"/>
          <p:cNvGrpSpPr>
            <a:grpSpLocks/>
          </p:cNvGrpSpPr>
          <p:nvPr/>
        </p:nvGrpSpPr>
        <p:grpSpPr bwMode="auto">
          <a:xfrm>
            <a:off x="6614783" y="2582464"/>
            <a:ext cx="4150250" cy="1998038"/>
            <a:chOff x="2744" y="1896"/>
            <a:chExt cx="2631" cy="993"/>
          </a:xfrm>
        </p:grpSpPr>
        <p:sp>
          <p:nvSpPr>
            <p:cNvPr id="11271" name="AutoShape 12" descr="画布"/>
            <p:cNvSpPr>
              <a:spLocks noChangeArrowheads="1"/>
            </p:cNvSpPr>
            <p:nvPr/>
          </p:nvSpPr>
          <p:spPr bwMode="auto">
            <a:xfrm>
              <a:off x="2744" y="1896"/>
              <a:ext cx="2631" cy="993"/>
            </a:xfrm>
            <a:prstGeom prst="foldedCorner">
              <a:avLst>
                <a:gd name="adj" fmla="val 125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w="38100">
              <a:solidFill>
                <a:schemeClr val="accent2"/>
              </a:solidFill>
              <a:round/>
              <a:headEnd/>
              <a:tailEnd/>
            </a:ln>
          </p:spPr>
          <p:txBody>
            <a:bodyPr wrap="none" anchor="ctr"/>
            <a:lstStyle/>
            <a:p>
              <a:endParaRPr lang="zh-CN" altLang="en-US"/>
            </a:p>
          </p:txBody>
        </p:sp>
        <p:sp>
          <p:nvSpPr>
            <p:cNvPr id="15373" name="Text Box 13"/>
            <p:cNvSpPr txBox="1">
              <a:spLocks noChangeArrowheads="1"/>
            </p:cNvSpPr>
            <p:nvPr/>
          </p:nvSpPr>
          <p:spPr bwMode="auto">
            <a:xfrm>
              <a:off x="2823" y="2050"/>
              <a:ext cx="2450" cy="601"/>
            </a:xfrm>
            <a:prstGeom prst="rect">
              <a:avLst/>
            </a:prstGeom>
            <a:noFill/>
            <a:ln w="9525">
              <a:noFill/>
              <a:miter lim="800000"/>
              <a:headEnd/>
              <a:tailEnd/>
            </a:ln>
            <a:effectLst/>
          </p:spPr>
          <p:txBody>
            <a:bodyPr>
              <a:spAutoFit/>
            </a:bodyPr>
            <a:lstStyle/>
            <a:p>
              <a:pPr>
                <a:spcBef>
                  <a:spcPct val="50000"/>
                </a:spcBef>
                <a:defRPr/>
              </a:pPr>
              <a:r>
                <a:rPr lang="en-US" altLang="zh-CN" sz="2800" b="1" dirty="0">
                  <a:solidFill>
                    <a:schemeClr val="accent5">
                      <a:lumMod val="50000"/>
                    </a:schemeClr>
                  </a:solidFill>
                  <a:latin typeface="Times New Roman" pitchFamily="18" charset="0"/>
                </a:rPr>
                <a:t>     OpenGL</a:t>
              </a:r>
              <a:r>
                <a:rPr lang="zh-CN" altLang="en-US" sz="2800" b="1" dirty="0">
                  <a:solidFill>
                    <a:schemeClr val="accent5">
                      <a:lumMod val="50000"/>
                    </a:schemeClr>
                  </a:solidFill>
                  <a:latin typeface="Times New Roman" pitchFamily="18" charset="0"/>
                </a:rPr>
                <a:t>几何图元（点、线和多边形）最终都是由顶点描述的</a:t>
              </a:r>
            </a:p>
          </p:txBody>
        </p:sp>
      </p:grpSp>
      <p:grpSp>
        <p:nvGrpSpPr>
          <p:cNvPr id="9" name="Group 436"/>
          <p:cNvGrpSpPr/>
          <p:nvPr/>
        </p:nvGrpSpPr>
        <p:grpSpPr>
          <a:xfrm>
            <a:off x="5396396" y="3919343"/>
            <a:ext cx="1123968" cy="1111888"/>
            <a:chOff x="0" y="0"/>
            <a:chExt cx="3834177" cy="4065521"/>
          </a:xfrm>
        </p:grpSpPr>
        <p:sp>
          <p:nvSpPr>
            <p:cNvPr id="10" name="Shape 386"/>
            <p:cNvSpPr/>
            <p:nvPr/>
          </p:nvSpPr>
          <p:spPr>
            <a:xfrm>
              <a:off x="942030" y="3278411"/>
              <a:ext cx="870477" cy="7871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603" y="0"/>
                  </a:lnTo>
                  <a:lnTo>
                    <a:pt x="18997" y="0"/>
                  </a:lnTo>
                  <a:lnTo>
                    <a:pt x="21600" y="21600"/>
                  </a:lnTo>
                  <a:close/>
                </a:path>
              </a:pathLst>
            </a:custGeom>
            <a:solidFill>
              <a:srgbClr val="666666"/>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1" name="Shape 387"/>
            <p:cNvSpPr/>
            <p:nvPr/>
          </p:nvSpPr>
          <p:spPr>
            <a:xfrm>
              <a:off x="974681" y="3278411"/>
              <a:ext cx="803090" cy="5342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713" y="0"/>
                  </a:lnTo>
                  <a:lnTo>
                    <a:pt x="1943" y="0"/>
                  </a:lnTo>
                  <a:lnTo>
                    <a:pt x="0" y="21600"/>
                  </a:lnTo>
                  <a:lnTo>
                    <a:pt x="21600" y="21600"/>
                  </a:lnTo>
                  <a:close/>
                </a:path>
              </a:pathLst>
            </a:custGeom>
            <a:solidFill>
              <a:srgbClr val="4D4D4D"/>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2" name="Shape 388"/>
            <p:cNvSpPr/>
            <p:nvPr/>
          </p:nvSpPr>
          <p:spPr>
            <a:xfrm>
              <a:off x="0" y="1540240"/>
              <a:ext cx="2753843" cy="2018836"/>
            </a:xfrm>
            <a:custGeom>
              <a:avLst/>
              <a:gdLst/>
              <a:ahLst/>
              <a:cxnLst>
                <a:cxn ang="0">
                  <a:pos x="wd2" y="hd2"/>
                </a:cxn>
                <a:cxn ang="5400000">
                  <a:pos x="wd2" y="hd2"/>
                </a:cxn>
                <a:cxn ang="10800000">
                  <a:pos x="wd2" y="hd2"/>
                </a:cxn>
                <a:cxn ang="16200000">
                  <a:pos x="wd2" y="hd2"/>
                </a:cxn>
              </a:cxnLst>
              <a:rect l="0" t="0" r="r" b="b"/>
              <a:pathLst>
                <a:path w="21600" h="21600" extrusionOk="0">
                  <a:moveTo>
                    <a:pt x="21600" y="21020"/>
                  </a:moveTo>
                  <a:cubicBezTo>
                    <a:pt x="21600" y="21336"/>
                    <a:pt x="21407" y="21600"/>
                    <a:pt x="21175" y="21600"/>
                  </a:cubicBezTo>
                  <a:cubicBezTo>
                    <a:pt x="425" y="21600"/>
                    <a:pt x="425" y="21600"/>
                    <a:pt x="425" y="21600"/>
                  </a:cubicBezTo>
                  <a:cubicBezTo>
                    <a:pt x="193" y="21600"/>
                    <a:pt x="0" y="21336"/>
                    <a:pt x="0" y="21020"/>
                  </a:cubicBezTo>
                  <a:cubicBezTo>
                    <a:pt x="0" y="562"/>
                    <a:pt x="0" y="562"/>
                    <a:pt x="0" y="562"/>
                  </a:cubicBezTo>
                  <a:cubicBezTo>
                    <a:pt x="0" y="264"/>
                    <a:pt x="193" y="0"/>
                    <a:pt x="425" y="0"/>
                  </a:cubicBezTo>
                  <a:cubicBezTo>
                    <a:pt x="21175" y="0"/>
                    <a:pt x="21175" y="0"/>
                    <a:pt x="21175" y="0"/>
                  </a:cubicBezTo>
                  <a:cubicBezTo>
                    <a:pt x="21407" y="0"/>
                    <a:pt x="21600" y="264"/>
                    <a:pt x="21600" y="562"/>
                  </a:cubicBezTo>
                  <a:lnTo>
                    <a:pt x="21600" y="21020"/>
                  </a:lnTo>
                  <a:close/>
                </a:path>
              </a:pathLst>
            </a:custGeom>
            <a:solidFill>
              <a:srgbClr val="333333"/>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3" name="Shape 389"/>
            <p:cNvSpPr/>
            <p:nvPr/>
          </p:nvSpPr>
          <p:spPr>
            <a:xfrm>
              <a:off x="0" y="3199214"/>
              <a:ext cx="2753843" cy="3598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8345"/>
                    <a:pt x="0" y="18345"/>
                    <a:pt x="0" y="18345"/>
                  </a:cubicBezTo>
                  <a:cubicBezTo>
                    <a:pt x="0" y="20121"/>
                    <a:pt x="193" y="21600"/>
                    <a:pt x="425" y="21600"/>
                  </a:cubicBezTo>
                  <a:cubicBezTo>
                    <a:pt x="21175" y="21600"/>
                    <a:pt x="21175" y="21600"/>
                    <a:pt x="21175" y="21600"/>
                  </a:cubicBezTo>
                  <a:cubicBezTo>
                    <a:pt x="21407" y="21600"/>
                    <a:pt x="21600" y="20121"/>
                    <a:pt x="21600" y="18345"/>
                  </a:cubicBezTo>
                  <a:cubicBezTo>
                    <a:pt x="21600" y="0"/>
                    <a:pt x="21600" y="0"/>
                    <a:pt x="21600" y="0"/>
                  </a:cubicBezTo>
                  <a:lnTo>
                    <a:pt x="0" y="0"/>
                  </a:lnTo>
                  <a:close/>
                </a:path>
              </a:pathLst>
            </a:custGeom>
            <a:solidFill>
              <a:srgbClr val="666666"/>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4" name="Shape 390"/>
            <p:cNvSpPr/>
            <p:nvPr/>
          </p:nvSpPr>
          <p:spPr>
            <a:xfrm>
              <a:off x="128521" y="1640279"/>
              <a:ext cx="2497494" cy="1558936"/>
            </a:xfrm>
            <a:prstGeom prst="rect">
              <a:avLst/>
            </a:pr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5" name="Shape 391"/>
            <p:cNvSpPr/>
            <p:nvPr/>
          </p:nvSpPr>
          <p:spPr>
            <a:xfrm>
              <a:off x="783635" y="4017585"/>
              <a:ext cx="1186571" cy="47936"/>
            </a:xfrm>
            <a:custGeom>
              <a:avLst/>
              <a:gdLst/>
              <a:ahLst/>
              <a:cxnLst>
                <a:cxn ang="0">
                  <a:pos x="wd2" y="hd2"/>
                </a:cxn>
                <a:cxn ang="5400000">
                  <a:pos x="wd2" y="hd2"/>
                </a:cxn>
                <a:cxn ang="10800000">
                  <a:pos x="wd2" y="hd2"/>
                </a:cxn>
                <a:cxn ang="16200000">
                  <a:pos x="wd2" y="hd2"/>
                </a:cxn>
              </a:cxnLst>
              <a:rect l="0" t="0" r="r" b="b"/>
              <a:pathLst>
                <a:path w="21600" h="21600" extrusionOk="0">
                  <a:moveTo>
                    <a:pt x="20732" y="0"/>
                  </a:moveTo>
                  <a:cubicBezTo>
                    <a:pt x="868" y="0"/>
                    <a:pt x="868" y="0"/>
                    <a:pt x="868" y="0"/>
                  </a:cubicBezTo>
                  <a:cubicBezTo>
                    <a:pt x="389" y="0"/>
                    <a:pt x="0" y="9683"/>
                    <a:pt x="0" y="21600"/>
                  </a:cubicBezTo>
                  <a:cubicBezTo>
                    <a:pt x="21600" y="21600"/>
                    <a:pt x="21600" y="21600"/>
                    <a:pt x="21600" y="21600"/>
                  </a:cubicBezTo>
                  <a:cubicBezTo>
                    <a:pt x="21600" y="9683"/>
                    <a:pt x="21211" y="0"/>
                    <a:pt x="20732" y="0"/>
                  </a:cubicBezTo>
                  <a:close/>
                </a:path>
              </a:pathLst>
            </a:custGeom>
            <a:solidFill>
              <a:srgbClr val="4D4D4D"/>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6" name="Shape 392"/>
            <p:cNvSpPr/>
            <p:nvPr/>
          </p:nvSpPr>
          <p:spPr>
            <a:xfrm>
              <a:off x="69791" y="2026030"/>
              <a:ext cx="2623933" cy="1172676"/>
            </a:xfrm>
            <a:custGeom>
              <a:avLst/>
              <a:gdLst/>
              <a:ahLst/>
              <a:cxnLst>
                <a:cxn ang="0">
                  <a:pos x="wd2" y="hd2"/>
                </a:cxn>
                <a:cxn ang="5400000">
                  <a:pos x="wd2" y="hd2"/>
                </a:cxn>
                <a:cxn ang="10800000">
                  <a:pos x="wd2" y="hd2"/>
                </a:cxn>
                <a:cxn ang="16200000">
                  <a:pos x="wd2" y="hd2"/>
                </a:cxn>
              </a:cxnLst>
              <a:rect l="0" t="0" r="r" b="b"/>
              <a:pathLst>
                <a:path w="21600" h="21600" extrusionOk="0">
                  <a:moveTo>
                    <a:pt x="20734" y="14279"/>
                  </a:moveTo>
                  <a:cubicBezTo>
                    <a:pt x="20748" y="14158"/>
                    <a:pt x="20748" y="14007"/>
                    <a:pt x="20748" y="13886"/>
                  </a:cubicBezTo>
                  <a:cubicBezTo>
                    <a:pt x="20748" y="11677"/>
                    <a:pt x="19909" y="9923"/>
                    <a:pt x="18881" y="9923"/>
                  </a:cubicBezTo>
                  <a:cubicBezTo>
                    <a:pt x="18259" y="9923"/>
                    <a:pt x="17718" y="10558"/>
                    <a:pt x="17380" y="11526"/>
                  </a:cubicBezTo>
                  <a:cubicBezTo>
                    <a:pt x="17299" y="11466"/>
                    <a:pt x="17218" y="11405"/>
                    <a:pt x="17123" y="11375"/>
                  </a:cubicBezTo>
                  <a:cubicBezTo>
                    <a:pt x="17028" y="9045"/>
                    <a:pt x="16095" y="7200"/>
                    <a:pt x="14973" y="7200"/>
                  </a:cubicBezTo>
                  <a:cubicBezTo>
                    <a:pt x="14459" y="7200"/>
                    <a:pt x="13999" y="7593"/>
                    <a:pt x="13634" y="8198"/>
                  </a:cubicBezTo>
                  <a:cubicBezTo>
                    <a:pt x="13336" y="7049"/>
                    <a:pt x="12781" y="6292"/>
                    <a:pt x="12119" y="6292"/>
                  </a:cubicBezTo>
                  <a:cubicBezTo>
                    <a:pt x="11875" y="6292"/>
                    <a:pt x="11645" y="6383"/>
                    <a:pt x="11442" y="6595"/>
                  </a:cubicBezTo>
                  <a:cubicBezTo>
                    <a:pt x="11294" y="4689"/>
                    <a:pt x="10509" y="3237"/>
                    <a:pt x="9562" y="3237"/>
                  </a:cubicBezTo>
                  <a:cubicBezTo>
                    <a:pt x="9495" y="3237"/>
                    <a:pt x="9414" y="3237"/>
                    <a:pt x="9332" y="3267"/>
                  </a:cubicBezTo>
                  <a:cubicBezTo>
                    <a:pt x="9332" y="1452"/>
                    <a:pt x="8629" y="0"/>
                    <a:pt x="7777" y="0"/>
                  </a:cubicBezTo>
                  <a:cubicBezTo>
                    <a:pt x="7168" y="0"/>
                    <a:pt x="6641" y="756"/>
                    <a:pt x="6384" y="1845"/>
                  </a:cubicBezTo>
                  <a:cubicBezTo>
                    <a:pt x="6330" y="1815"/>
                    <a:pt x="6276" y="1785"/>
                    <a:pt x="6222" y="1785"/>
                  </a:cubicBezTo>
                  <a:cubicBezTo>
                    <a:pt x="5775" y="1785"/>
                    <a:pt x="5410" y="2571"/>
                    <a:pt x="5410" y="3509"/>
                  </a:cubicBezTo>
                  <a:cubicBezTo>
                    <a:pt x="5410" y="3691"/>
                    <a:pt x="5424" y="3842"/>
                    <a:pt x="5437" y="4024"/>
                  </a:cubicBezTo>
                  <a:cubicBezTo>
                    <a:pt x="5004" y="4508"/>
                    <a:pt x="4666" y="5355"/>
                    <a:pt x="4504" y="6353"/>
                  </a:cubicBezTo>
                  <a:cubicBezTo>
                    <a:pt x="4409" y="6323"/>
                    <a:pt x="4315" y="6292"/>
                    <a:pt x="4206" y="6292"/>
                  </a:cubicBezTo>
                  <a:cubicBezTo>
                    <a:pt x="3544" y="6292"/>
                    <a:pt x="2989" y="7321"/>
                    <a:pt x="2881" y="8652"/>
                  </a:cubicBezTo>
                  <a:cubicBezTo>
                    <a:pt x="2042" y="9439"/>
                    <a:pt x="1474" y="11193"/>
                    <a:pt x="1474" y="13220"/>
                  </a:cubicBezTo>
                  <a:cubicBezTo>
                    <a:pt x="1474" y="13371"/>
                    <a:pt x="1474" y="13492"/>
                    <a:pt x="1474" y="13644"/>
                  </a:cubicBezTo>
                  <a:cubicBezTo>
                    <a:pt x="595" y="14763"/>
                    <a:pt x="0" y="16790"/>
                    <a:pt x="0" y="19150"/>
                  </a:cubicBezTo>
                  <a:cubicBezTo>
                    <a:pt x="0" y="19997"/>
                    <a:pt x="81" y="20844"/>
                    <a:pt x="230" y="21600"/>
                  </a:cubicBezTo>
                  <a:cubicBezTo>
                    <a:pt x="20910" y="21600"/>
                    <a:pt x="20910" y="21600"/>
                    <a:pt x="20910" y="21600"/>
                  </a:cubicBezTo>
                  <a:cubicBezTo>
                    <a:pt x="21343" y="20692"/>
                    <a:pt x="21600" y="19482"/>
                    <a:pt x="21600" y="18091"/>
                  </a:cubicBezTo>
                  <a:cubicBezTo>
                    <a:pt x="21600" y="16548"/>
                    <a:pt x="21262" y="15187"/>
                    <a:pt x="20734" y="14279"/>
                  </a:cubicBezTo>
                  <a:close/>
                  <a:moveTo>
                    <a:pt x="7858" y="11798"/>
                  </a:moveTo>
                  <a:cubicBezTo>
                    <a:pt x="7818" y="11405"/>
                    <a:pt x="7737" y="11042"/>
                    <a:pt x="7628" y="10770"/>
                  </a:cubicBezTo>
                  <a:cubicBezTo>
                    <a:pt x="7791" y="10437"/>
                    <a:pt x="7939" y="10074"/>
                    <a:pt x="8048" y="9650"/>
                  </a:cubicBezTo>
                  <a:cubicBezTo>
                    <a:pt x="8129" y="9892"/>
                    <a:pt x="8223" y="10104"/>
                    <a:pt x="8318" y="10286"/>
                  </a:cubicBezTo>
                  <a:cubicBezTo>
                    <a:pt x="8264" y="10618"/>
                    <a:pt x="8237" y="10982"/>
                    <a:pt x="8237" y="11375"/>
                  </a:cubicBezTo>
                  <a:cubicBezTo>
                    <a:pt x="8237" y="11435"/>
                    <a:pt x="8250" y="11496"/>
                    <a:pt x="8250" y="11556"/>
                  </a:cubicBezTo>
                  <a:cubicBezTo>
                    <a:pt x="8115" y="11617"/>
                    <a:pt x="7980" y="11677"/>
                    <a:pt x="7858" y="11798"/>
                  </a:cubicBezTo>
                  <a:close/>
                </a:path>
              </a:pathLst>
            </a:custGeom>
            <a:solidFill>
              <a:srgbClr val="F1F1F1"/>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7" name="Shape 393"/>
            <p:cNvSpPr/>
            <p:nvPr/>
          </p:nvSpPr>
          <p:spPr>
            <a:xfrm>
              <a:off x="887147" y="997669"/>
              <a:ext cx="1950755" cy="2057046"/>
            </a:xfrm>
            <a:custGeom>
              <a:avLst/>
              <a:gdLst/>
              <a:ahLst/>
              <a:cxnLst>
                <a:cxn ang="0">
                  <a:pos x="wd2" y="hd2"/>
                </a:cxn>
                <a:cxn ang="5400000">
                  <a:pos x="wd2" y="hd2"/>
                </a:cxn>
                <a:cxn ang="10800000">
                  <a:pos x="wd2" y="hd2"/>
                </a:cxn>
                <a:cxn ang="16200000">
                  <a:pos x="wd2" y="hd2"/>
                </a:cxn>
              </a:cxnLst>
              <a:rect l="0" t="0" r="r" b="b"/>
              <a:pathLst>
                <a:path w="21600" h="21600" extrusionOk="0">
                  <a:moveTo>
                    <a:pt x="19289" y="0"/>
                  </a:moveTo>
                  <a:cubicBezTo>
                    <a:pt x="19289" y="0"/>
                    <a:pt x="18980" y="276"/>
                    <a:pt x="15140" y="3934"/>
                  </a:cubicBezTo>
                  <a:cubicBezTo>
                    <a:pt x="14576" y="4451"/>
                    <a:pt x="13939" y="4934"/>
                    <a:pt x="13266" y="5383"/>
                  </a:cubicBezTo>
                  <a:cubicBezTo>
                    <a:pt x="12065" y="6176"/>
                    <a:pt x="10700" y="6832"/>
                    <a:pt x="9317" y="7453"/>
                  </a:cubicBezTo>
                  <a:cubicBezTo>
                    <a:pt x="8280" y="7919"/>
                    <a:pt x="7224" y="8350"/>
                    <a:pt x="6223" y="8781"/>
                  </a:cubicBezTo>
                  <a:cubicBezTo>
                    <a:pt x="5459" y="9109"/>
                    <a:pt x="4731" y="9437"/>
                    <a:pt x="4040" y="9799"/>
                  </a:cubicBezTo>
                  <a:cubicBezTo>
                    <a:pt x="3530" y="10075"/>
                    <a:pt x="3039" y="10351"/>
                    <a:pt x="2566" y="10679"/>
                  </a:cubicBezTo>
                  <a:cubicBezTo>
                    <a:pt x="2220" y="10921"/>
                    <a:pt x="1893" y="11180"/>
                    <a:pt x="1601" y="11456"/>
                  </a:cubicBezTo>
                  <a:cubicBezTo>
                    <a:pt x="1365" y="11680"/>
                    <a:pt x="1146" y="11904"/>
                    <a:pt x="964" y="12146"/>
                  </a:cubicBezTo>
                  <a:cubicBezTo>
                    <a:pt x="673" y="12525"/>
                    <a:pt x="437" y="12957"/>
                    <a:pt x="255" y="13405"/>
                  </a:cubicBezTo>
                  <a:cubicBezTo>
                    <a:pt x="91" y="13871"/>
                    <a:pt x="0" y="14371"/>
                    <a:pt x="0" y="14872"/>
                  </a:cubicBezTo>
                  <a:cubicBezTo>
                    <a:pt x="0" y="15406"/>
                    <a:pt x="91" y="15924"/>
                    <a:pt x="273" y="16459"/>
                  </a:cubicBezTo>
                  <a:cubicBezTo>
                    <a:pt x="528" y="17252"/>
                    <a:pt x="946" y="18046"/>
                    <a:pt x="1529" y="18891"/>
                  </a:cubicBezTo>
                  <a:cubicBezTo>
                    <a:pt x="2111" y="19737"/>
                    <a:pt x="2875" y="20634"/>
                    <a:pt x="3821" y="21600"/>
                  </a:cubicBezTo>
                  <a:cubicBezTo>
                    <a:pt x="6223" y="19478"/>
                    <a:pt x="6223" y="19478"/>
                    <a:pt x="6223" y="19478"/>
                  </a:cubicBezTo>
                  <a:cubicBezTo>
                    <a:pt x="5641" y="18909"/>
                    <a:pt x="5168" y="18374"/>
                    <a:pt x="4786" y="17873"/>
                  </a:cubicBezTo>
                  <a:cubicBezTo>
                    <a:pt x="4204" y="17149"/>
                    <a:pt x="3803" y="16528"/>
                    <a:pt x="3585" y="16027"/>
                  </a:cubicBezTo>
                  <a:cubicBezTo>
                    <a:pt x="3476" y="15769"/>
                    <a:pt x="3385" y="15544"/>
                    <a:pt x="3348" y="15355"/>
                  </a:cubicBezTo>
                  <a:cubicBezTo>
                    <a:pt x="3294" y="15165"/>
                    <a:pt x="3275" y="15010"/>
                    <a:pt x="3275" y="14872"/>
                  </a:cubicBezTo>
                  <a:cubicBezTo>
                    <a:pt x="3275" y="14734"/>
                    <a:pt x="3294" y="14613"/>
                    <a:pt x="3330" y="14509"/>
                  </a:cubicBezTo>
                  <a:cubicBezTo>
                    <a:pt x="3366" y="14388"/>
                    <a:pt x="3403" y="14302"/>
                    <a:pt x="3476" y="14181"/>
                  </a:cubicBezTo>
                  <a:cubicBezTo>
                    <a:pt x="3530" y="14078"/>
                    <a:pt x="3603" y="13974"/>
                    <a:pt x="3712" y="13854"/>
                  </a:cubicBezTo>
                  <a:cubicBezTo>
                    <a:pt x="3894" y="13647"/>
                    <a:pt x="4167" y="13405"/>
                    <a:pt x="4531" y="13164"/>
                  </a:cubicBezTo>
                  <a:cubicBezTo>
                    <a:pt x="4840" y="12957"/>
                    <a:pt x="5204" y="12732"/>
                    <a:pt x="5623" y="12525"/>
                  </a:cubicBezTo>
                  <a:cubicBezTo>
                    <a:pt x="6351" y="12128"/>
                    <a:pt x="7242" y="11749"/>
                    <a:pt x="8207" y="11335"/>
                  </a:cubicBezTo>
                  <a:cubicBezTo>
                    <a:pt x="9644" y="10714"/>
                    <a:pt x="11264" y="10058"/>
                    <a:pt x="12865" y="9230"/>
                  </a:cubicBezTo>
                  <a:cubicBezTo>
                    <a:pt x="13684" y="8833"/>
                    <a:pt x="14485" y="8367"/>
                    <a:pt x="15249" y="7867"/>
                  </a:cubicBezTo>
                  <a:cubicBezTo>
                    <a:pt x="16013" y="7350"/>
                    <a:pt x="16760" y="6780"/>
                    <a:pt x="17451" y="6125"/>
                  </a:cubicBezTo>
                  <a:cubicBezTo>
                    <a:pt x="19380" y="4296"/>
                    <a:pt x="20417" y="3312"/>
                    <a:pt x="20963" y="2795"/>
                  </a:cubicBezTo>
                  <a:cubicBezTo>
                    <a:pt x="21254" y="2519"/>
                    <a:pt x="21400" y="2381"/>
                    <a:pt x="21491" y="2295"/>
                  </a:cubicBezTo>
                  <a:cubicBezTo>
                    <a:pt x="21582" y="2208"/>
                    <a:pt x="21600" y="2191"/>
                    <a:pt x="21600" y="2191"/>
                  </a:cubicBezTo>
                  <a:lnTo>
                    <a:pt x="19289" y="0"/>
                  </a:lnTo>
                  <a:close/>
                </a:path>
              </a:pathLst>
            </a:custGeom>
            <a:solidFill>
              <a:srgbClr val="F1F1F1"/>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8" name="Shape 394"/>
            <p:cNvSpPr/>
            <p:nvPr/>
          </p:nvSpPr>
          <p:spPr>
            <a:xfrm>
              <a:off x="251485" y="2576751"/>
              <a:ext cx="1981324" cy="622464"/>
            </a:xfrm>
            <a:custGeom>
              <a:avLst/>
              <a:gdLst/>
              <a:ahLst/>
              <a:cxnLst>
                <a:cxn ang="0">
                  <a:pos x="wd2" y="hd2"/>
                </a:cxn>
                <a:cxn ang="5400000">
                  <a:pos x="wd2" y="hd2"/>
                </a:cxn>
                <a:cxn ang="10800000">
                  <a:pos x="wd2" y="hd2"/>
                </a:cxn>
                <a:cxn ang="16200000">
                  <a:pos x="wd2" y="hd2"/>
                </a:cxn>
              </a:cxnLst>
              <a:rect l="0" t="0" r="r" b="b"/>
              <a:pathLst>
                <a:path w="21600" h="21600" extrusionOk="0">
                  <a:moveTo>
                    <a:pt x="681" y="21600"/>
                  </a:moveTo>
                  <a:cubicBezTo>
                    <a:pt x="269" y="20232"/>
                    <a:pt x="0" y="18408"/>
                    <a:pt x="0" y="16357"/>
                  </a:cubicBezTo>
                  <a:cubicBezTo>
                    <a:pt x="0" y="14020"/>
                    <a:pt x="340" y="11968"/>
                    <a:pt x="860" y="10601"/>
                  </a:cubicBezTo>
                  <a:cubicBezTo>
                    <a:pt x="860" y="10430"/>
                    <a:pt x="860" y="10202"/>
                    <a:pt x="860" y="10031"/>
                  </a:cubicBezTo>
                  <a:cubicBezTo>
                    <a:pt x="860" y="6725"/>
                    <a:pt x="1684" y="4046"/>
                    <a:pt x="2722" y="4046"/>
                  </a:cubicBezTo>
                  <a:cubicBezTo>
                    <a:pt x="3331" y="4046"/>
                    <a:pt x="3887" y="5015"/>
                    <a:pt x="4227" y="6497"/>
                  </a:cubicBezTo>
                  <a:cubicBezTo>
                    <a:pt x="4299" y="6383"/>
                    <a:pt x="4388" y="6326"/>
                    <a:pt x="4478" y="6269"/>
                  </a:cubicBezTo>
                  <a:cubicBezTo>
                    <a:pt x="4585" y="2793"/>
                    <a:pt x="5499" y="0"/>
                    <a:pt x="6627" y="0"/>
                  </a:cubicBezTo>
                  <a:cubicBezTo>
                    <a:pt x="7648" y="0"/>
                    <a:pt x="8490" y="2223"/>
                    <a:pt x="8722" y="5186"/>
                  </a:cubicBezTo>
                  <a:cubicBezTo>
                    <a:pt x="8812" y="5129"/>
                    <a:pt x="8884" y="5072"/>
                    <a:pt x="8973" y="5072"/>
                  </a:cubicBezTo>
                  <a:cubicBezTo>
                    <a:pt x="9331" y="5072"/>
                    <a:pt x="9654" y="5528"/>
                    <a:pt x="9887" y="6269"/>
                  </a:cubicBezTo>
                  <a:cubicBezTo>
                    <a:pt x="9887" y="6269"/>
                    <a:pt x="9887" y="6269"/>
                    <a:pt x="9887" y="6269"/>
                  </a:cubicBezTo>
                  <a:cubicBezTo>
                    <a:pt x="9887" y="3192"/>
                    <a:pt x="10675" y="741"/>
                    <a:pt x="11624" y="741"/>
                  </a:cubicBezTo>
                  <a:cubicBezTo>
                    <a:pt x="12591" y="741"/>
                    <a:pt x="13361" y="3192"/>
                    <a:pt x="13361" y="6269"/>
                  </a:cubicBezTo>
                  <a:cubicBezTo>
                    <a:pt x="13361" y="6326"/>
                    <a:pt x="13361" y="6440"/>
                    <a:pt x="13361" y="6554"/>
                  </a:cubicBezTo>
                  <a:cubicBezTo>
                    <a:pt x="13487" y="6611"/>
                    <a:pt x="13612" y="6725"/>
                    <a:pt x="13737" y="6896"/>
                  </a:cubicBezTo>
                  <a:cubicBezTo>
                    <a:pt x="13845" y="5300"/>
                    <a:pt x="14275" y="4046"/>
                    <a:pt x="14812" y="4046"/>
                  </a:cubicBezTo>
                  <a:cubicBezTo>
                    <a:pt x="15188" y="4046"/>
                    <a:pt x="15510" y="4673"/>
                    <a:pt x="15707" y="5585"/>
                  </a:cubicBezTo>
                  <a:cubicBezTo>
                    <a:pt x="16101" y="3192"/>
                    <a:pt x="16890" y="1539"/>
                    <a:pt x="17785" y="1539"/>
                  </a:cubicBezTo>
                  <a:cubicBezTo>
                    <a:pt x="19075" y="1539"/>
                    <a:pt x="20131" y="4901"/>
                    <a:pt x="20131" y="9005"/>
                  </a:cubicBezTo>
                  <a:cubicBezTo>
                    <a:pt x="20131" y="9233"/>
                    <a:pt x="20131" y="9461"/>
                    <a:pt x="20113" y="9689"/>
                  </a:cubicBezTo>
                  <a:cubicBezTo>
                    <a:pt x="21009" y="11341"/>
                    <a:pt x="21600" y="14419"/>
                    <a:pt x="21600" y="17896"/>
                  </a:cubicBezTo>
                  <a:cubicBezTo>
                    <a:pt x="21600" y="19206"/>
                    <a:pt x="21510" y="20460"/>
                    <a:pt x="21367" y="21600"/>
                  </a:cubicBezTo>
                  <a:lnTo>
                    <a:pt x="681" y="21600"/>
                  </a:lnTo>
                  <a:close/>
                </a:path>
              </a:pathLst>
            </a:custGeom>
            <a:solidFill>
              <a:srgbClr val="E5E5E5"/>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19" name="Shape 395"/>
            <p:cNvSpPr/>
            <p:nvPr/>
          </p:nvSpPr>
          <p:spPr>
            <a:xfrm>
              <a:off x="923968" y="1022679"/>
              <a:ext cx="1887536" cy="2007721"/>
            </a:xfrm>
            <a:custGeom>
              <a:avLst/>
              <a:gdLst/>
              <a:ahLst/>
              <a:cxnLst>
                <a:cxn ang="0">
                  <a:pos x="wd2" y="hd2"/>
                </a:cxn>
                <a:cxn ang="5400000">
                  <a:pos x="wd2" y="hd2"/>
                </a:cxn>
                <a:cxn ang="10800000">
                  <a:pos x="wd2" y="hd2"/>
                </a:cxn>
                <a:cxn ang="16200000">
                  <a:pos x="wd2" y="hd2"/>
                </a:cxn>
              </a:cxnLst>
              <a:rect l="0" t="0" r="r" b="b"/>
              <a:pathLst>
                <a:path w="21600" h="21600" extrusionOk="0">
                  <a:moveTo>
                    <a:pt x="19795" y="0"/>
                  </a:moveTo>
                  <a:cubicBezTo>
                    <a:pt x="19795" y="0"/>
                    <a:pt x="19495" y="300"/>
                    <a:pt x="15509" y="4030"/>
                  </a:cubicBezTo>
                  <a:cubicBezTo>
                    <a:pt x="14325" y="5161"/>
                    <a:pt x="12821" y="6081"/>
                    <a:pt x="11223" y="6876"/>
                  </a:cubicBezTo>
                  <a:cubicBezTo>
                    <a:pt x="10020" y="7477"/>
                    <a:pt x="8760" y="8007"/>
                    <a:pt x="7538" y="8502"/>
                  </a:cubicBezTo>
                  <a:cubicBezTo>
                    <a:pt x="6617" y="8891"/>
                    <a:pt x="5734" y="9262"/>
                    <a:pt x="4888" y="9669"/>
                  </a:cubicBezTo>
                  <a:cubicBezTo>
                    <a:pt x="4249" y="9952"/>
                    <a:pt x="3647" y="10270"/>
                    <a:pt x="3102" y="10606"/>
                  </a:cubicBezTo>
                  <a:cubicBezTo>
                    <a:pt x="2669" y="10853"/>
                    <a:pt x="2275" y="11118"/>
                    <a:pt x="1917" y="11401"/>
                  </a:cubicBezTo>
                  <a:cubicBezTo>
                    <a:pt x="1654" y="11631"/>
                    <a:pt x="1391" y="11861"/>
                    <a:pt x="1166" y="12126"/>
                  </a:cubicBezTo>
                  <a:cubicBezTo>
                    <a:pt x="827" y="12497"/>
                    <a:pt x="526" y="12939"/>
                    <a:pt x="320" y="13416"/>
                  </a:cubicBezTo>
                  <a:cubicBezTo>
                    <a:pt x="113" y="13893"/>
                    <a:pt x="0" y="14424"/>
                    <a:pt x="0" y="14972"/>
                  </a:cubicBezTo>
                  <a:cubicBezTo>
                    <a:pt x="0" y="15466"/>
                    <a:pt x="94" y="15979"/>
                    <a:pt x="263" y="16492"/>
                  </a:cubicBezTo>
                  <a:cubicBezTo>
                    <a:pt x="508" y="17252"/>
                    <a:pt x="921" y="18047"/>
                    <a:pt x="1504" y="18878"/>
                  </a:cubicBezTo>
                  <a:cubicBezTo>
                    <a:pt x="2105" y="19726"/>
                    <a:pt x="2876" y="20610"/>
                    <a:pt x="3835" y="21600"/>
                  </a:cubicBezTo>
                  <a:cubicBezTo>
                    <a:pt x="5715" y="19956"/>
                    <a:pt x="5715" y="19956"/>
                    <a:pt x="5715" y="19956"/>
                  </a:cubicBezTo>
                  <a:cubicBezTo>
                    <a:pt x="5113" y="19355"/>
                    <a:pt x="4606" y="18807"/>
                    <a:pt x="4192" y="18295"/>
                  </a:cubicBezTo>
                  <a:cubicBezTo>
                    <a:pt x="3572" y="17517"/>
                    <a:pt x="3158" y="16863"/>
                    <a:pt x="2914" y="16297"/>
                  </a:cubicBezTo>
                  <a:cubicBezTo>
                    <a:pt x="2782" y="16032"/>
                    <a:pt x="2688" y="15785"/>
                    <a:pt x="2632" y="15555"/>
                  </a:cubicBezTo>
                  <a:cubicBezTo>
                    <a:pt x="2594" y="15343"/>
                    <a:pt x="2557" y="15148"/>
                    <a:pt x="2557" y="14972"/>
                  </a:cubicBezTo>
                  <a:cubicBezTo>
                    <a:pt x="2557" y="14795"/>
                    <a:pt x="2594" y="14636"/>
                    <a:pt x="2632" y="14494"/>
                  </a:cubicBezTo>
                  <a:cubicBezTo>
                    <a:pt x="2669" y="14353"/>
                    <a:pt x="2726" y="14211"/>
                    <a:pt x="2820" y="14088"/>
                  </a:cubicBezTo>
                  <a:cubicBezTo>
                    <a:pt x="2895" y="13946"/>
                    <a:pt x="2989" y="13823"/>
                    <a:pt x="3102" y="13681"/>
                  </a:cubicBezTo>
                  <a:cubicBezTo>
                    <a:pt x="3327" y="13434"/>
                    <a:pt x="3628" y="13169"/>
                    <a:pt x="4023" y="12921"/>
                  </a:cubicBezTo>
                  <a:cubicBezTo>
                    <a:pt x="4361" y="12674"/>
                    <a:pt x="4756" y="12444"/>
                    <a:pt x="5189" y="12214"/>
                  </a:cubicBezTo>
                  <a:cubicBezTo>
                    <a:pt x="5978" y="11825"/>
                    <a:pt x="6899" y="11419"/>
                    <a:pt x="7896" y="10994"/>
                  </a:cubicBezTo>
                  <a:cubicBezTo>
                    <a:pt x="9381" y="10358"/>
                    <a:pt x="11054" y="9686"/>
                    <a:pt x="12689" y="8856"/>
                  </a:cubicBezTo>
                  <a:cubicBezTo>
                    <a:pt x="14325" y="8025"/>
                    <a:pt x="15942" y="7035"/>
                    <a:pt x="17333" y="5727"/>
                  </a:cubicBezTo>
                  <a:cubicBezTo>
                    <a:pt x="19307" y="3871"/>
                    <a:pt x="20378" y="2864"/>
                    <a:pt x="20961" y="2316"/>
                  </a:cubicBezTo>
                  <a:cubicBezTo>
                    <a:pt x="21243" y="2050"/>
                    <a:pt x="21412" y="1891"/>
                    <a:pt x="21506" y="1803"/>
                  </a:cubicBezTo>
                  <a:cubicBezTo>
                    <a:pt x="21581" y="1715"/>
                    <a:pt x="21600" y="1697"/>
                    <a:pt x="21600" y="1697"/>
                  </a:cubicBezTo>
                  <a:lnTo>
                    <a:pt x="19795" y="0"/>
                  </a:lnTo>
                  <a:close/>
                </a:path>
              </a:pathLst>
            </a:custGeom>
            <a:solidFill>
              <a:srgbClr val="E5E5E5"/>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0" name="Shape 396"/>
            <p:cNvSpPr/>
            <p:nvPr/>
          </p:nvSpPr>
          <p:spPr>
            <a:xfrm>
              <a:off x="972598" y="1056719"/>
              <a:ext cx="1804171" cy="1938945"/>
            </a:xfrm>
            <a:custGeom>
              <a:avLst/>
              <a:gdLst/>
              <a:ahLst/>
              <a:cxnLst>
                <a:cxn ang="0">
                  <a:pos x="wd2" y="hd2"/>
                </a:cxn>
                <a:cxn ang="5400000">
                  <a:pos x="wd2" y="hd2"/>
                </a:cxn>
                <a:cxn ang="10800000">
                  <a:pos x="wd2" y="hd2"/>
                </a:cxn>
                <a:cxn ang="16200000">
                  <a:pos x="wd2" y="hd2"/>
                </a:cxn>
              </a:cxnLst>
              <a:rect l="0" t="0" r="r" b="b"/>
              <a:pathLst>
                <a:path w="21600" h="21600" extrusionOk="0">
                  <a:moveTo>
                    <a:pt x="20557" y="0"/>
                  </a:moveTo>
                  <a:cubicBezTo>
                    <a:pt x="20557" y="0"/>
                    <a:pt x="20223" y="311"/>
                    <a:pt x="16072" y="4174"/>
                  </a:cubicBezTo>
                  <a:cubicBezTo>
                    <a:pt x="14754" y="5400"/>
                    <a:pt x="13121" y="6370"/>
                    <a:pt x="11430" y="7212"/>
                  </a:cubicBezTo>
                  <a:cubicBezTo>
                    <a:pt x="10151" y="7853"/>
                    <a:pt x="8813" y="8402"/>
                    <a:pt x="7534" y="8933"/>
                  </a:cubicBezTo>
                  <a:cubicBezTo>
                    <a:pt x="6570" y="9336"/>
                    <a:pt x="5646" y="9720"/>
                    <a:pt x="4780" y="10123"/>
                  </a:cubicBezTo>
                  <a:cubicBezTo>
                    <a:pt x="4131" y="10416"/>
                    <a:pt x="3521" y="10727"/>
                    <a:pt x="2970" y="11056"/>
                  </a:cubicBezTo>
                  <a:cubicBezTo>
                    <a:pt x="2125" y="11551"/>
                    <a:pt x="1397" y="12100"/>
                    <a:pt x="866" y="12759"/>
                  </a:cubicBezTo>
                  <a:cubicBezTo>
                    <a:pt x="610" y="13106"/>
                    <a:pt x="393" y="13473"/>
                    <a:pt x="236" y="13857"/>
                  </a:cubicBezTo>
                  <a:cubicBezTo>
                    <a:pt x="79" y="14260"/>
                    <a:pt x="0" y="14681"/>
                    <a:pt x="0" y="15120"/>
                  </a:cubicBezTo>
                  <a:cubicBezTo>
                    <a:pt x="0" y="15578"/>
                    <a:pt x="79" y="16035"/>
                    <a:pt x="236" y="16529"/>
                  </a:cubicBezTo>
                  <a:cubicBezTo>
                    <a:pt x="472" y="17262"/>
                    <a:pt x="885" y="18031"/>
                    <a:pt x="1475" y="18873"/>
                  </a:cubicBezTo>
                  <a:cubicBezTo>
                    <a:pt x="2085" y="19696"/>
                    <a:pt x="2852" y="20612"/>
                    <a:pt x="3856" y="21600"/>
                  </a:cubicBezTo>
                  <a:cubicBezTo>
                    <a:pt x="4957" y="20666"/>
                    <a:pt x="4957" y="20666"/>
                    <a:pt x="4957" y="20666"/>
                  </a:cubicBezTo>
                  <a:cubicBezTo>
                    <a:pt x="3679" y="19385"/>
                    <a:pt x="2813" y="18287"/>
                    <a:pt x="2262" y="17372"/>
                  </a:cubicBezTo>
                  <a:cubicBezTo>
                    <a:pt x="1987" y="16914"/>
                    <a:pt x="1790" y="16493"/>
                    <a:pt x="1672" y="16127"/>
                  </a:cubicBezTo>
                  <a:cubicBezTo>
                    <a:pt x="1554" y="15761"/>
                    <a:pt x="1495" y="15431"/>
                    <a:pt x="1495" y="15120"/>
                  </a:cubicBezTo>
                  <a:cubicBezTo>
                    <a:pt x="1495" y="14900"/>
                    <a:pt x="1534" y="14681"/>
                    <a:pt x="1593" y="14479"/>
                  </a:cubicBezTo>
                  <a:cubicBezTo>
                    <a:pt x="1711" y="14095"/>
                    <a:pt x="1908" y="13747"/>
                    <a:pt x="2223" y="13399"/>
                  </a:cubicBezTo>
                  <a:cubicBezTo>
                    <a:pt x="2518" y="13106"/>
                    <a:pt x="2872" y="12814"/>
                    <a:pt x="3305" y="12521"/>
                  </a:cubicBezTo>
                  <a:cubicBezTo>
                    <a:pt x="4072" y="12008"/>
                    <a:pt x="5056" y="11532"/>
                    <a:pt x="6177" y="11038"/>
                  </a:cubicBezTo>
                  <a:cubicBezTo>
                    <a:pt x="7830" y="10306"/>
                    <a:pt x="9777" y="9555"/>
                    <a:pt x="11705" y="8640"/>
                  </a:cubicBezTo>
                  <a:cubicBezTo>
                    <a:pt x="13633" y="7725"/>
                    <a:pt x="15541" y="6626"/>
                    <a:pt x="17115" y="5162"/>
                  </a:cubicBezTo>
                  <a:cubicBezTo>
                    <a:pt x="21285" y="1300"/>
                    <a:pt x="21600" y="988"/>
                    <a:pt x="21600" y="988"/>
                  </a:cubicBezTo>
                  <a:lnTo>
                    <a:pt x="20557" y="0"/>
                  </a:lnTo>
                  <a:close/>
                </a:path>
              </a:pathLst>
            </a:custGeom>
            <a:solidFill>
              <a:srgbClr val="F1F1F1"/>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1" name="Shape 397"/>
            <p:cNvSpPr/>
            <p:nvPr/>
          </p:nvSpPr>
          <p:spPr>
            <a:xfrm>
              <a:off x="2357855" y="1099792"/>
              <a:ext cx="377925" cy="375840"/>
            </a:xfrm>
            <a:custGeom>
              <a:avLst/>
              <a:gdLst/>
              <a:ahLst/>
              <a:cxnLst>
                <a:cxn ang="0">
                  <a:pos x="wd2" y="hd2"/>
                </a:cxn>
                <a:cxn ang="5400000">
                  <a:pos x="wd2" y="hd2"/>
                </a:cxn>
                <a:cxn ang="10800000">
                  <a:pos x="wd2" y="hd2"/>
                </a:cxn>
                <a:cxn ang="16200000">
                  <a:pos x="wd2" y="hd2"/>
                </a:cxn>
              </a:cxnLst>
              <a:rect l="0" t="0" r="r" b="b"/>
              <a:pathLst>
                <a:path w="21600" h="21600" extrusionOk="0">
                  <a:moveTo>
                    <a:pt x="21600" y="11885"/>
                  </a:moveTo>
                  <a:cubicBezTo>
                    <a:pt x="16623" y="4999"/>
                    <a:pt x="16623" y="4999"/>
                    <a:pt x="16623" y="4999"/>
                  </a:cubicBezTo>
                  <a:cubicBezTo>
                    <a:pt x="9767" y="0"/>
                    <a:pt x="9767" y="0"/>
                    <a:pt x="9767" y="0"/>
                  </a:cubicBezTo>
                  <a:cubicBezTo>
                    <a:pt x="9767" y="0"/>
                    <a:pt x="0" y="9055"/>
                    <a:pt x="0" y="21600"/>
                  </a:cubicBezTo>
                  <a:cubicBezTo>
                    <a:pt x="12584" y="21600"/>
                    <a:pt x="21600" y="11885"/>
                    <a:pt x="21600" y="11885"/>
                  </a:cubicBezTo>
                  <a:close/>
                </a:path>
              </a:pathLst>
            </a:custGeom>
            <a:solidFill>
              <a:srgbClr val="F6921E"/>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2" name="Shape 398"/>
            <p:cNvSpPr/>
            <p:nvPr/>
          </p:nvSpPr>
          <p:spPr>
            <a:xfrm>
              <a:off x="2439831" y="1124107"/>
              <a:ext cx="271634" cy="269549"/>
            </a:xfrm>
            <a:custGeom>
              <a:avLst/>
              <a:gdLst/>
              <a:ahLst/>
              <a:cxnLst>
                <a:cxn ang="0">
                  <a:pos x="wd2" y="hd2"/>
                </a:cxn>
                <a:cxn ang="5400000">
                  <a:pos x="wd2" y="hd2"/>
                </a:cxn>
                <a:cxn ang="10800000">
                  <a:pos x="wd2" y="hd2"/>
                </a:cxn>
                <a:cxn ang="16200000">
                  <a:pos x="wd2" y="hd2"/>
                </a:cxn>
              </a:cxnLst>
              <a:rect l="0" t="0" r="r" b="b"/>
              <a:pathLst>
                <a:path w="21600" h="21600" extrusionOk="0">
                  <a:moveTo>
                    <a:pt x="21600" y="11854"/>
                  </a:moveTo>
                  <a:cubicBezTo>
                    <a:pt x="16625" y="5005"/>
                    <a:pt x="16625" y="5005"/>
                    <a:pt x="16625" y="5005"/>
                  </a:cubicBezTo>
                  <a:cubicBezTo>
                    <a:pt x="9818" y="0"/>
                    <a:pt x="9818" y="0"/>
                    <a:pt x="9818" y="0"/>
                  </a:cubicBezTo>
                  <a:cubicBezTo>
                    <a:pt x="9818" y="0"/>
                    <a:pt x="0" y="9088"/>
                    <a:pt x="0" y="21600"/>
                  </a:cubicBezTo>
                  <a:cubicBezTo>
                    <a:pt x="12567" y="21600"/>
                    <a:pt x="21600" y="11854"/>
                    <a:pt x="21600" y="11854"/>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3" name="Shape 399"/>
            <p:cNvSpPr/>
            <p:nvPr/>
          </p:nvSpPr>
          <p:spPr>
            <a:xfrm>
              <a:off x="2507219" y="1144254"/>
              <a:ext cx="184100" cy="184100"/>
            </a:xfrm>
            <a:custGeom>
              <a:avLst/>
              <a:gdLst/>
              <a:ahLst/>
              <a:cxnLst>
                <a:cxn ang="0">
                  <a:pos x="wd2" y="hd2"/>
                </a:cxn>
                <a:cxn ang="5400000">
                  <a:pos x="wd2" y="hd2"/>
                </a:cxn>
                <a:cxn ang="10800000">
                  <a:pos x="wd2" y="hd2"/>
                </a:cxn>
                <a:cxn ang="16200000">
                  <a:pos x="wd2" y="hd2"/>
                </a:cxn>
              </a:cxnLst>
              <a:rect l="0" t="0" r="r" b="b"/>
              <a:pathLst>
                <a:path w="21600" h="21600" extrusionOk="0">
                  <a:moveTo>
                    <a:pt x="21600" y="11764"/>
                  </a:moveTo>
                  <a:cubicBezTo>
                    <a:pt x="16586" y="5014"/>
                    <a:pt x="16586" y="5014"/>
                    <a:pt x="16586" y="5014"/>
                  </a:cubicBezTo>
                  <a:cubicBezTo>
                    <a:pt x="9643" y="0"/>
                    <a:pt x="9643" y="0"/>
                    <a:pt x="9643" y="0"/>
                  </a:cubicBezTo>
                  <a:cubicBezTo>
                    <a:pt x="9643" y="0"/>
                    <a:pt x="0" y="9064"/>
                    <a:pt x="0" y="21600"/>
                  </a:cubicBezTo>
                  <a:cubicBezTo>
                    <a:pt x="12536" y="21600"/>
                    <a:pt x="21600" y="11764"/>
                    <a:pt x="21600" y="11764"/>
                  </a:cubicBezTo>
                  <a:close/>
                </a:path>
              </a:pathLst>
            </a:custGeom>
            <a:solidFill>
              <a:srgbClr val="FBED21"/>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4" name="Shape 400"/>
            <p:cNvSpPr/>
            <p:nvPr/>
          </p:nvSpPr>
          <p:spPr>
            <a:xfrm>
              <a:off x="2290469" y="660649"/>
              <a:ext cx="525898" cy="407817"/>
            </a:xfrm>
            <a:custGeom>
              <a:avLst/>
              <a:gdLst/>
              <a:ahLst/>
              <a:cxnLst>
                <a:cxn ang="0">
                  <a:pos x="wd2" y="hd2"/>
                </a:cxn>
                <a:cxn ang="5400000">
                  <a:pos x="wd2" y="hd2"/>
                </a:cxn>
                <a:cxn ang="10800000">
                  <a:pos x="wd2" y="hd2"/>
                </a:cxn>
                <a:cxn ang="16200000">
                  <a:pos x="wd2" y="hd2"/>
                </a:cxn>
              </a:cxnLst>
              <a:rect l="0" t="0" r="r" b="b"/>
              <a:pathLst>
                <a:path w="21600" h="16597" extrusionOk="0">
                  <a:moveTo>
                    <a:pt x="21600" y="280"/>
                  </a:moveTo>
                  <a:cubicBezTo>
                    <a:pt x="21600" y="280"/>
                    <a:pt x="18158" y="-1325"/>
                    <a:pt x="13568" y="3155"/>
                  </a:cubicBezTo>
                  <a:cubicBezTo>
                    <a:pt x="9045" y="7636"/>
                    <a:pt x="0" y="16597"/>
                    <a:pt x="0" y="16597"/>
                  </a:cubicBezTo>
                  <a:cubicBezTo>
                    <a:pt x="0" y="16597"/>
                    <a:pt x="7560" y="11180"/>
                    <a:pt x="12150" y="15728"/>
                  </a:cubicBezTo>
                  <a:cubicBezTo>
                    <a:pt x="16740" y="20275"/>
                    <a:pt x="21600" y="280"/>
                    <a:pt x="21600" y="280"/>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5" name="Shape 401"/>
            <p:cNvSpPr/>
            <p:nvPr/>
          </p:nvSpPr>
          <p:spPr>
            <a:xfrm>
              <a:off x="2767106" y="1017816"/>
              <a:ext cx="406806" cy="525204"/>
            </a:xfrm>
            <a:custGeom>
              <a:avLst/>
              <a:gdLst/>
              <a:ahLst/>
              <a:cxnLst>
                <a:cxn ang="0">
                  <a:pos x="wd2" y="hd2"/>
                </a:cxn>
                <a:cxn ang="5400000">
                  <a:pos x="wd2" y="hd2"/>
                </a:cxn>
                <a:cxn ang="10800000">
                  <a:pos x="wd2" y="hd2"/>
                </a:cxn>
                <a:cxn ang="16200000">
                  <a:pos x="wd2" y="hd2"/>
                </a:cxn>
              </a:cxnLst>
              <a:rect l="0" t="0" r="r" b="b"/>
              <a:pathLst>
                <a:path w="16555" h="21600" extrusionOk="0">
                  <a:moveTo>
                    <a:pt x="16250" y="0"/>
                  </a:moveTo>
                  <a:cubicBezTo>
                    <a:pt x="16250" y="0"/>
                    <a:pt x="17922" y="3510"/>
                    <a:pt x="13442" y="8032"/>
                  </a:cubicBezTo>
                  <a:cubicBezTo>
                    <a:pt x="8961" y="12555"/>
                    <a:pt x="0" y="21600"/>
                    <a:pt x="0" y="21600"/>
                  </a:cubicBezTo>
                  <a:cubicBezTo>
                    <a:pt x="0" y="21600"/>
                    <a:pt x="5417" y="14108"/>
                    <a:pt x="869" y="9518"/>
                  </a:cubicBezTo>
                  <a:cubicBezTo>
                    <a:pt x="-3678" y="4927"/>
                    <a:pt x="16250" y="0"/>
                    <a:pt x="16250" y="0"/>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6" name="Shape 402"/>
            <p:cNvSpPr/>
            <p:nvPr/>
          </p:nvSpPr>
          <p:spPr>
            <a:xfrm>
              <a:off x="2528755" y="989333"/>
              <a:ext cx="315401" cy="317485"/>
            </a:xfrm>
            <a:custGeom>
              <a:avLst/>
              <a:gdLst/>
              <a:ahLst/>
              <a:cxnLst>
                <a:cxn ang="0">
                  <a:pos x="wd2" y="hd2"/>
                </a:cxn>
                <a:cxn ang="5400000">
                  <a:pos x="wd2" y="hd2"/>
                </a:cxn>
                <a:cxn ang="10800000">
                  <a:pos x="wd2" y="hd2"/>
                </a:cxn>
                <a:cxn ang="16200000">
                  <a:pos x="wd2" y="hd2"/>
                </a:cxn>
              </a:cxnLst>
              <a:rect l="0" t="0" r="r" b="b"/>
              <a:pathLst>
                <a:path w="21600" h="21600" extrusionOk="0">
                  <a:moveTo>
                    <a:pt x="14178" y="21600"/>
                  </a:moveTo>
                  <a:lnTo>
                    <a:pt x="0" y="7515"/>
                  </a:lnTo>
                  <a:lnTo>
                    <a:pt x="7422" y="0"/>
                  </a:lnTo>
                  <a:lnTo>
                    <a:pt x="21600" y="14085"/>
                  </a:lnTo>
                  <a:lnTo>
                    <a:pt x="14178" y="21600"/>
                  </a:lnTo>
                  <a:close/>
                </a:path>
              </a:pathLst>
            </a:custGeom>
            <a:solidFill>
              <a:srgbClr val="E5E5E5"/>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7" name="Shape 403"/>
            <p:cNvSpPr/>
            <p:nvPr/>
          </p:nvSpPr>
          <p:spPr>
            <a:xfrm>
              <a:off x="2528755" y="989333"/>
              <a:ext cx="115323" cy="115323"/>
            </a:xfrm>
            <a:custGeom>
              <a:avLst/>
              <a:gdLst/>
              <a:ahLst/>
              <a:cxnLst>
                <a:cxn ang="0">
                  <a:pos x="wd2" y="hd2"/>
                </a:cxn>
                <a:cxn ang="5400000">
                  <a:pos x="wd2" y="hd2"/>
                </a:cxn>
                <a:cxn ang="10800000">
                  <a:pos x="wd2" y="hd2"/>
                </a:cxn>
                <a:cxn ang="16200000">
                  <a:pos x="wd2" y="hd2"/>
                </a:cxn>
              </a:cxnLst>
              <a:rect l="0" t="0" r="r" b="b"/>
              <a:pathLst>
                <a:path w="21600" h="21600" extrusionOk="0">
                  <a:moveTo>
                    <a:pt x="1301" y="21600"/>
                  </a:moveTo>
                  <a:lnTo>
                    <a:pt x="0" y="20689"/>
                  </a:lnTo>
                  <a:lnTo>
                    <a:pt x="20299" y="0"/>
                  </a:lnTo>
                  <a:lnTo>
                    <a:pt x="21600" y="1301"/>
                  </a:lnTo>
                  <a:lnTo>
                    <a:pt x="130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8" name="Shape 404"/>
            <p:cNvSpPr/>
            <p:nvPr/>
          </p:nvSpPr>
          <p:spPr>
            <a:xfrm>
              <a:off x="2545428" y="1006006"/>
              <a:ext cx="113239" cy="115323"/>
            </a:xfrm>
            <a:custGeom>
              <a:avLst/>
              <a:gdLst/>
              <a:ahLst/>
              <a:cxnLst>
                <a:cxn ang="0">
                  <a:pos x="wd2" y="hd2"/>
                </a:cxn>
                <a:cxn ang="5400000">
                  <a:pos x="wd2" y="hd2"/>
                </a:cxn>
                <a:cxn ang="10800000">
                  <a:pos x="wd2" y="hd2"/>
                </a:cxn>
                <a:cxn ang="16200000">
                  <a:pos x="wd2" y="hd2"/>
                </a:cxn>
              </a:cxnLst>
              <a:rect l="0" t="0" r="r" b="b"/>
              <a:pathLst>
                <a:path w="21600" h="21600" extrusionOk="0">
                  <a:moveTo>
                    <a:pt x="928" y="21600"/>
                  </a:moveTo>
                  <a:lnTo>
                    <a:pt x="0" y="20299"/>
                  </a:lnTo>
                  <a:lnTo>
                    <a:pt x="20672" y="0"/>
                  </a:lnTo>
                  <a:lnTo>
                    <a:pt x="21600" y="911"/>
                  </a:lnTo>
                  <a:lnTo>
                    <a:pt x="928"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29" name="Shape 405"/>
            <p:cNvSpPr/>
            <p:nvPr/>
          </p:nvSpPr>
          <p:spPr>
            <a:xfrm>
              <a:off x="2560017" y="1020594"/>
              <a:ext cx="115323" cy="115323"/>
            </a:xfrm>
            <a:custGeom>
              <a:avLst/>
              <a:gdLst/>
              <a:ahLst/>
              <a:cxnLst>
                <a:cxn ang="0">
                  <a:pos x="wd2" y="hd2"/>
                </a:cxn>
                <a:cxn ang="5400000">
                  <a:pos x="wd2" y="hd2"/>
                </a:cxn>
                <a:cxn ang="10800000">
                  <a:pos x="wd2" y="hd2"/>
                </a:cxn>
                <a:cxn ang="16200000">
                  <a:pos x="wd2" y="hd2"/>
                </a:cxn>
              </a:cxnLst>
              <a:rect l="0" t="0" r="r" b="b"/>
              <a:pathLst>
                <a:path w="21600" h="21600" extrusionOk="0">
                  <a:moveTo>
                    <a:pt x="911" y="21600"/>
                  </a:moveTo>
                  <a:lnTo>
                    <a:pt x="0" y="20689"/>
                  </a:lnTo>
                  <a:lnTo>
                    <a:pt x="20299" y="0"/>
                  </a:lnTo>
                  <a:lnTo>
                    <a:pt x="21600" y="1301"/>
                  </a:lnTo>
                  <a:lnTo>
                    <a:pt x="91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0" name="Shape 406"/>
            <p:cNvSpPr/>
            <p:nvPr/>
          </p:nvSpPr>
          <p:spPr>
            <a:xfrm>
              <a:off x="2574606" y="1037267"/>
              <a:ext cx="115323" cy="113240"/>
            </a:xfrm>
            <a:custGeom>
              <a:avLst/>
              <a:gdLst/>
              <a:ahLst/>
              <a:cxnLst>
                <a:cxn ang="0">
                  <a:pos x="wd2" y="hd2"/>
                </a:cxn>
                <a:cxn ang="5400000">
                  <a:pos x="wd2" y="hd2"/>
                </a:cxn>
                <a:cxn ang="10800000">
                  <a:pos x="wd2" y="hd2"/>
                </a:cxn>
                <a:cxn ang="16200000">
                  <a:pos x="wd2" y="hd2"/>
                </a:cxn>
              </a:cxnLst>
              <a:rect l="0" t="0" r="r" b="b"/>
              <a:pathLst>
                <a:path w="21600" h="21600" extrusionOk="0">
                  <a:moveTo>
                    <a:pt x="1301" y="21600"/>
                  </a:moveTo>
                  <a:lnTo>
                    <a:pt x="0" y="20672"/>
                  </a:lnTo>
                  <a:lnTo>
                    <a:pt x="20689" y="0"/>
                  </a:lnTo>
                  <a:lnTo>
                    <a:pt x="21600" y="928"/>
                  </a:lnTo>
                  <a:lnTo>
                    <a:pt x="130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1" name="Shape 407"/>
            <p:cNvSpPr/>
            <p:nvPr/>
          </p:nvSpPr>
          <p:spPr>
            <a:xfrm>
              <a:off x="2591279" y="1051857"/>
              <a:ext cx="115323" cy="115323"/>
            </a:xfrm>
            <a:custGeom>
              <a:avLst/>
              <a:gdLst/>
              <a:ahLst/>
              <a:cxnLst>
                <a:cxn ang="0">
                  <a:pos x="wd2" y="hd2"/>
                </a:cxn>
                <a:cxn ang="5400000">
                  <a:pos x="wd2" y="hd2"/>
                </a:cxn>
                <a:cxn ang="10800000">
                  <a:pos x="wd2" y="hd2"/>
                </a:cxn>
                <a:cxn ang="16200000">
                  <a:pos x="wd2" y="hd2"/>
                </a:cxn>
              </a:cxnLst>
              <a:rect l="0" t="0" r="r" b="b"/>
              <a:pathLst>
                <a:path w="21600" h="21600" extrusionOk="0">
                  <a:moveTo>
                    <a:pt x="911" y="21600"/>
                  </a:moveTo>
                  <a:lnTo>
                    <a:pt x="0" y="20299"/>
                  </a:lnTo>
                  <a:lnTo>
                    <a:pt x="20299" y="0"/>
                  </a:lnTo>
                  <a:lnTo>
                    <a:pt x="21600" y="911"/>
                  </a:lnTo>
                  <a:lnTo>
                    <a:pt x="91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2" name="Shape 408"/>
            <p:cNvSpPr/>
            <p:nvPr/>
          </p:nvSpPr>
          <p:spPr>
            <a:xfrm>
              <a:off x="2605868" y="1066446"/>
              <a:ext cx="115323" cy="115323"/>
            </a:xfrm>
            <a:custGeom>
              <a:avLst/>
              <a:gdLst/>
              <a:ahLst/>
              <a:cxnLst>
                <a:cxn ang="0">
                  <a:pos x="wd2" y="hd2"/>
                </a:cxn>
                <a:cxn ang="5400000">
                  <a:pos x="wd2" y="hd2"/>
                </a:cxn>
                <a:cxn ang="10800000">
                  <a:pos x="wd2" y="hd2"/>
                </a:cxn>
                <a:cxn ang="16200000">
                  <a:pos x="wd2" y="hd2"/>
                </a:cxn>
              </a:cxnLst>
              <a:rect l="0" t="0" r="r" b="b"/>
              <a:pathLst>
                <a:path w="21600" h="21600" extrusionOk="0">
                  <a:moveTo>
                    <a:pt x="1301" y="21600"/>
                  </a:moveTo>
                  <a:lnTo>
                    <a:pt x="0" y="20689"/>
                  </a:lnTo>
                  <a:lnTo>
                    <a:pt x="20689" y="0"/>
                  </a:lnTo>
                  <a:lnTo>
                    <a:pt x="21600" y="1301"/>
                  </a:lnTo>
                  <a:lnTo>
                    <a:pt x="130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3" name="Shape 409"/>
            <p:cNvSpPr/>
            <p:nvPr/>
          </p:nvSpPr>
          <p:spPr>
            <a:xfrm>
              <a:off x="2622542" y="1083119"/>
              <a:ext cx="113239" cy="115323"/>
            </a:xfrm>
            <a:custGeom>
              <a:avLst/>
              <a:gdLst/>
              <a:ahLst/>
              <a:cxnLst>
                <a:cxn ang="0">
                  <a:pos x="wd2" y="hd2"/>
                </a:cxn>
                <a:cxn ang="5400000">
                  <a:pos x="wd2" y="hd2"/>
                </a:cxn>
                <a:cxn ang="10800000">
                  <a:pos x="wd2" y="hd2"/>
                </a:cxn>
                <a:cxn ang="16200000">
                  <a:pos x="wd2" y="hd2"/>
                </a:cxn>
              </a:cxnLst>
              <a:rect l="0" t="0" r="r" b="b"/>
              <a:pathLst>
                <a:path w="21600" h="21600" extrusionOk="0">
                  <a:moveTo>
                    <a:pt x="928" y="21600"/>
                  </a:moveTo>
                  <a:lnTo>
                    <a:pt x="0" y="20299"/>
                  </a:lnTo>
                  <a:lnTo>
                    <a:pt x="20672" y="0"/>
                  </a:lnTo>
                  <a:lnTo>
                    <a:pt x="21600" y="911"/>
                  </a:lnTo>
                  <a:lnTo>
                    <a:pt x="928"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4" name="Shape 410"/>
            <p:cNvSpPr/>
            <p:nvPr/>
          </p:nvSpPr>
          <p:spPr>
            <a:xfrm>
              <a:off x="2637130" y="1097707"/>
              <a:ext cx="115323" cy="115323"/>
            </a:xfrm>
            <a:custGeom>
              <a:avLst/>
              <a:gdLst/>
              <a:ahLst/>
              <a:cxnLst>
                <a:cxn ang="0">
                  <a:pos x="wd2" y="hd2"/>
                </a:cxn>
                <a:cxn ang="5400000">
                  <a:pos x="wd2" y="hd2"/>
                </a:cxn>
                <a:cxn ang="10800000">
                  <a:pos x="wd2" y="hd2"/>
                </a:cxn>
                <a:cxn ang="16200000">
                  <a:pos x="wd2" y="hd2"/>
                </a:cxn>
              </a:cxnLst>
              <a:rect l="0" t="0" r="r" b="b"/>
              <a:pathLst>
                <a:path w="21600" h="21600" extrusionOk="0">
                  <a:moveTo>
                    <a:pt x="911" y="21600"/>
                  </a:moveTo>
                  <a:lnTo>
                    <a:pt x="0" y="20689"/>
                  </a:lnTo>
                  <a:lnTo>
                    <a:pt x="20299" y="0"/>
                  </a:lnTo>
                  <a:lnTo>
                    <a:pt x="21600" y="1301"/>
                  </a:lnTo>
                  <a:lnTo>
                    <a:pt x="91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5" name="Shape 411"/>
            <p:cNvSpPr/>
            <p:nvPr/>
          </p:nvSpPr>
          <p:spPr>
            <a:xfrm>
              <a:off x="2651719" y="1114381"/>
              <a:ext cx="115323" cy="113240"/>
            </a:xfrm>
            <a:custGeom>
              <a:avLst/>
              <a:gdLst/>
              <a:ahLst/>
              <a:cxnLst>
                <a:cxn ang="0">
                  <a:pos x="wd2" y="hd2"/>
                </a:cxn>
                <a:cxn ang="5400000">
                  <a:pos x="wd2" y="hd2"/>
                </a:cxn>
                <a:cxn ang="10800000">
                  <a:pos x="wd2" y="hd2"/>
                </a:cxn>
                <a:cxn ang="16200000">
                  <a:pos x="wd2" y="hd2"/>
                </a:cxn>
              </a:cxnLst>
              <a:rect l="0" t="0" r="r" b="b"/>
              <a:pathLst>
                <a:path w="21600" h="21600" extrusionOk="0">
                  <a:moveTo>
                    <a:pt x="1301" y="21600"/>
                  </a:moveTo>
                  <a:lnTo>
                    <a:pt x="0" y="20672"/>
                  </a:lnTo>
                  <a:lnTo>
                    <a:pt x="20689" y="0"/>
                  </a:lnTo>
                  <a:lnTo>
                    <a:pt x="21600" y="928"/>
                  </a:lnTo>
                  <a:lnTo>
                    <a:pt x="130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6" name="Shape 412"/>
            <p:cNvSpPr/>
            <p:nvPr/>
          </p:nvSpPr>
          <p:spPr>
            <a:xfrm>
              <a:off x="2668392" y="1128970"/>
              <a:ext cx="115323" cy="115323"/>
            </a:xfrm>
            <a:custGeom>
              <a:avLst/>
              <a:gdLst/>
              <a:ahLst/>
              <a:cxnLst>
                <a:cxn ang="0">
                  <a:pos x="wd2" y="hd2"/>
                </a:cxn>
                <a:cxn ang="5400000">
                  <a:pos x="wd2" y="hd2"/>
                </a:cxn>
                <a:cxn ang="10800000">
                  <a:pos x="wd2" y="hd2"/>
                </a:cxn>
                <a:cxn ang="16200000">
                  <a:pos x="wd2" y="hd2"/>
                </a:cxn>
              </a:cxnLst>
              <a:rect l="0" t="0" r="r" b="b"/>
              <a:pathLst>
                <a:path w="21600" h="21600" extrusionOk="0">
                  <a:moveTo>
                    <a:pt x="911" y="21600"/>
                  </a:moveTo>
                  <a:lnTo>
                    <a:pt x="0" y="20689"/>
                  </a:lnTo>
                  <a:lnTo>
                    <a:pt x="20299" y="0"/>
                  </a:lnTo>
                  <a:lnTo>
                    <a:pt x="21600" y="1301"/>
                  </a:lnTo>
                  <a:lnTo>
                    <a:pt x="91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7" name="Shape 413"/>
            <p:cNvSpPr/>
            <p:nvPr/>
          </p:nvSpPr>
          <p:spPr>
            <a:xfrm>
              <a:off x="2682981" y="1145643"/>
              <a:ext cx="115323" cy="113239"/>
            </a:xfrm>
            <a:custGeom>
              <a:avLst/>
              <a:gdLst/>
              <a:ahLst/>
              <a:cxnLst>
                <a:cxn ang="0">
                  <a:pos x="wd2" y="hd2"/>
                </a:cxn>
                <a:cxn ang="5400000">
                  <a:pos x="wd2" y="hd2"/>
                </a:cxn>
                <a:cxn ang="10800000">
                  <a:pos x="wd2" y="hd2"/>
                </a:cxn>
                <a:cxn ang="16200000">
                  <a:pos x="wd2" y="hd2"/>
                </a:cxn>
              </a:cxnLst>
              <a:rect l="0" t="0" r="r" b="b"/>
              <a:pathLst>
                <a:path w="21600" h="21600" extrusionOk="0">
                  <a:moveTo>
                    <a:pt x="1301" y="21600"/>
                  </a:moveTo>
                  <a:lnTo>
                    <a:pt x="0" y="20672"/>
                  </a:lnTo>
                  <a:lnTo>
                    <a:pt x="20689" y="0"/>
                  </a:lnTo>
                  <a:lnTo>
                    <a:pt x="21600" y="928"/>
                  </a:lnTo>
                  <a:lnTo>
                    <a:pt x="130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8" name="Shape 414"/>
            <p:cNvSpPr/>
            <p:nvPr/>
          </p:nvSpPr>
          <p:spPr>
            <a:xfrm>
              <a:off x="2699654" y="1160231"/>
              <a:ext cx="115323" cy="115323"/>
            </a:xfrm>
            <a:custGeom>
              <a:avLst/>
              <a:gdLst/>
              <a:ahLst/>
              <a:cxnLst>
                <a:cxn ang="0">
                  <a:pos x="wd2" y="hd2"/>
                </a:cxn>
                <a:cxn ang="5400000">
                  <a:pos x="wd2" y="hd2"/>
                </a:cxn>
                <a:cxn ang="10800000">
                  <a:pos x="wd2" y="hd2"/>
                </a:cxn>
                <a:cxn ang="16200000">
                  <a:pos x="wd2" y="hd2"/>
                </a:cxn>
              </a:cxnLst>
              <a:rect l="0" t="0" r="r" b="b"/>
              <a:pathLst>
                <a:path w="21600" h="21600" extrusionOk="0">
                  <a:moveTo>
                    <a:pt x="911" y="21600"/>
                  </a:moveTo>
                  <a:lnTo>
                    <a:pt x="0" y="20299"/>
                  </a:lnTo>
                  <a:lnTo>
                    <a:pt x="20299" y="0"/>
                  </a:lnTo>
                  <a:lnTo>
                    <a:pt x="21600" y="911"/>
                  </a:lnTo>
                  <a:lnTo>
                    <a:pt x="91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39" name="Shape 415"/>
            <p:cNvSpPr/>
            <p:nvPr/>
          </p:nvSpPr>
          <p:spPr>
            <a:xfrm>
              <a:off x="2714243" y="1175516"/>
              <a:ext cx="115323" cy="114628"/>
            </a:xfrm>
            <a:custGeom>
              <a:avLst/>
              <a:gdLst/>
              <a:ahLst/>
              <a:cxnLst>
                <a:cxn ang="0">
                  <a:pos x="wd2" y="hd2"/>
                </a:cxn>
                <a:cxn ang="5400000">
                  <a:pos x="wd2" y="hd2"/>
                </a:cxn>
                <a:cxn ang="10800000">
                  <a:pos x="wd2" y="hd2"/>
                </a:cxn>
                <a:cxn ang="16200000">
                  <a:pos x="wd2" y="hd2"/>
                </a:cxn>
              </a:cxnLst>
              <a:rect l="0" t="0" r="r" b="b"/>
              <a:pathLst>
                <a:path w="21600" h="21600" extrusionOk="0">
                  <a:moveTo>
                    <a:pt x="1301" y="21600"/>
                  </a:moveTo>
                  <a:lnTo>
                    <a:pt x="0" y="20684"/>
                  </a:lnTo>
                  <a:lnTo>
                    <a:pt x="20689" y="0"/>
                  </a:lnTo>
                  <a:lnTo>
                    <a:pt x="21600" y="1178"/>
                  </a:lnTo>
                  <a:lnTo>
                    <a:pt x="1301"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0" name="Shape 416"/>
            <p:cNvSpPr/>
            <p:nvPr/>
          </p:nvSpPr>
          <p:spPr>
            <a:xfrm>
              <a:off x="2730916" y="1191494"/>
              <a:ext cx="113240" cy="115323"/>
            </a:xfrm>
            <a:custGeom>
              <a:avLst/>
              <a:gdLst/>
              <a:ahLst/>
              <a:cxnLst>
                <a:cxn ang="0">
                  <a:pos x="wd2" y="hd2"/>
                </a:cxn>
                <a:cxn ang="5400000">
                  <a:pos x="wd2" y="hd2"/>
                </a:cxn>
                <a:cxn ang="10800000">
                  <a:pos x="wd2" y="hd2"/>
                </a:cxn>
                <a:cxn ang="16200000">
                  <a:pos x="wd2" y="hd2"/>
                </a:cxn>
              </a:cxnLst>
              <a:rect l="0" t="0" r="r" b="b"/>
              <a:pathLst>
                <a:path w="21600" h="21600" extrusionOk="0">
                  <a:moveTo>
                    <a:pt x="928" y="21600"/>
                  </a:moveTo>
                  <a:lnTo>
                    <a:pt x="0" y="20299"/>
                  </a:lnTo>
                  <a:lnTo>
                    <a:pt x="20672" y="0"/>
                  </a:lnTo>
                  <a:lnTo>
                    <a:pt x="21600" y="911"/>
                  </a:lnTo>
                  <a:lnTo>
                    <a:pt x="928" y="21600"/>
                  </a:lnTo>
                  <a:close/>
                </a:path>
              </a:pathLst>
            </a:custGeom>
            <a:solidFill>
              <a:srgbClr val="CBCBCB"/>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1" name="Shape 417"/>
            <p:cNvSpPr/>
            <p:nvPr/>
          </p:nvSpPr>
          <p:spPr>
            <a:xfrm>
              <a:off x="2555154" y="0"/>
              <a:ext cx="1279024" cy="1280419"/>
            </a:xfrm>
            <a:custGeom>
              <a:avLst/>
              <a:gdLst/>
              <a:ahLst/>
              <a:cxnLst>
                <a:cxn ang="0">
                  <a:pos x="wd2" y="hd2"/>
                </a:cxn>
                <a:cxn ang="5400000">
                  <a:pos x="wd2" y="hd2"/>
                </a:cxn>
                <a:cxn ang="10800000">
                  <a:pos x="wd2" y="hd2"/>
                </a:cxn>
                <a:cxn ang="16200000">
                  <a:pos x="wd2" y="hd2"/>
                </a:cxn>
              </a:cxnLst>
              <a:rect l="0" t="0" r="r" b="b"/>
              <a:pathLst>
                <a:path w="20404" h="20405" extrusionOk="0">
                  <a:moveTo>
                    <a:pt x="3696" y="20405"/>
                  </a:moveTo>
                  <a:cubicBezTo>
                    <a:pt x="6213" y="19174"/>
                    <a:pt x="9463" y="16740"/>
                    <a:pt x="12635" y="13572"/>
                  </a:cubicBezTo>
                  <a:cubicBezTo>
                    <a:pt x="18297" y="7916"/>
                    <a:pt x="21600" y="2025"/>
                    <a:pt x="20001" y="402"/>
                  </a:cubicBezTo>
                  <a:cubicBezTo>
                    <a:pt x="18402" y="-1195"/>
                    <a:pt x="12504" y="2104"/>
                    <a:pt x="6842" y="7785"/>
                  </a:cubicBezTo>
                  <a:cubicBezTo>
                    <a:pt x="3670" y="10953"/>
                    <a:pt x="1232" y="14174"/>
                    <a:pt x="0" y="16687"/>
                  </a:cubicBezTo>
                  <a:cubicBezTo>
                    <a:pt x="3696" y="20405"/>
                    <a:pt x="3696" y="20405"/>
                    <a:pt x="3696" y="20405"/>
                  </a:cubicBezTo>
                </a:path>
              </a:pathLst>
            </a:custGeom>
            <a:solidFill>
              <a:srgbClr val="CCCCCC"/>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2" name="Shape 418"/>
            <p:cNvSpPr/>
            <p:nvPr/>
          </p:nvSpPr>
          <p:spPr>
            <a:xfrm>
              <a:off x="2699034" y="667681"/>
              <a:ext cx="467468" cy="468867"/>
            </a:xfrm>
            <a:custGeom>
              <a:avLst/>
              <a:gdLst/>
              <a:ahLst/>
              <a:cxnLst>
                <a:cxn ang="0">
                  <a:pos x="wd2" y="hd2"/>
                </a:cxn>
                <a:cxn ang="5400000">
                  <a:pos x="wd2" y="hd2"/>
                </a:cxn>
                <a:cxn ang="10800000">
                  <a:pos x="wd2" y="hd2"/>
                </a:cxn>
                <a:cxn ang="16200000">
                  <a:pos x="wd2" y="hd2"/>
                </a:cxn>
              </a:cxnLst>
              <a:rect l="0" t="0" r="r" b="b"/>
              <a:pathLst>
                <a:path w="20823" h="20826" extrusionOk="0">
                  <a:moveTo>
                    <a:pt x="14233" y="20797"/>
                  </a:moveTo>
                  <a:cubicBezTo>
                    <a:pt x="16430" y="19192"/>
                    <a:pt x="18626" y="17514"/>
                    <a:pt x="20823" y="15543"/>
                  </a:cubicBezTo>
                  <a:cubicBezTo>
                    <a:pt x="20823" y="15543"/>
                    <a:pt x="19798" y="16419"/>
                    <a:pt x="12110" y="8757"/>
                  </a:cubicBezTo>
                  <a:cubicBezTo>
                    <a:pt x="4422" y="1095"/>
                    <a:pt x="5227" y="0"/>
                    <a:pt x="5227" y="0"/>
                  </a:cubicBezTo>
                  <a:cubicBezTo>
                    <a:pt x="3323" y="2262"/>
                    <a:pt x="1566" y="4451"/>
                    <a:pt x="28" y="6568"/>
                  </a:cubicBezTo>
                  <a:cubicBezTo>
                    <a:pt x="28" y="6568"/>
                    <a:pt x="-777" y="7662"/>
                    <a:pt x="6179" y="14668"/>
                  </a:cubicBezTo>
                  <a:cubicBezTo>
                    <a:pt x="13135" y="21600"/>
                    <a:pt x="14233" y="20797"/>
                    <a:pt x="14233" y="20797"/>
                  </a:cubicBezTo>
                  <a:close/>
                </a:path>
              </a:pathLst>
            </a:custGeom>
            <a:solidFill>
              <a:schemeClr val="accent2"/>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3" name="Shape 419"/>
            <p:cNvSpPr/>
            <p:nvPr/>
          </p:nvSpPr>
          <p:spPr>
            <a:xfrm>
              <a:off x="3332538" y="100"/>
              <a:ext cx="501374" cy="502934"/>
            </a:xfrm>
            <a:custGeom>
              <a:avLst/>
              <a:gdLst/>
              <a:ahLst/>
              <a:cxnLst>
                <a:cxn ang="0">
                  <a:pos x="wd2" y="hd2"/>
                </a:cxn>
                <a:cxn ang="5400000">
                  <a:pos x="wd2" y="hd2"/>
                </a:cxn>
                <a:cxn ang="10800000">
                  <a:pos x="wd2" y="hd2"/>
                </a:cxn>
                <a:cxn ang="16200000">
                  <a:pos x="wd2" y="hd2"/>
                </a:cxn>
              </a:cxnLst>
              <a:rect l="0" t="0" r="r" b="b"/>
              <a:pathLst>
                <a:path w="19934" h="19971" extrusionOk="0">
                  <a:moveTo>
                    <a:pt x="12464" y="19971"/>
                  </a:moveTo>
                  <a:cubicBezTo>
                    <a:pt x="18794" y="11096"/>
                    <a:pt x="21600" y="3657"/>
                    <a:pt x="18924" y="981"/>
                  </a:cubicBezTo>
                  <a:cubicBezTo>
                    <a:pt x="16249" y="-1629"/>
                    <a:pt x="8810" y="1112"/>
                    <a:pt x="0" y="7507"/>
                  </a:cubicBezTo>
                  <a:cubicBezTo>
                    <a:pt x="0" y="7507"/>
                    <a:pt x="1305" y="11553"/>
                    <a:pt x="4894" y="15077"/>
                  </a:cubicBezTo>
                  <a:cubicBezTo>
                    <a:pt x="8418" y="18601"/>
                    <a:pt x="12464" y="19971"/>
                    <a:pt x="12464" y="19971"/>
                  </a:cubicBezTo>
                  <a:close/>
                </a:path>
              </a:pathLst>
            </a:custGeom>
            <a:solidFill>
              <a:schemeClr val="accent4"/>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4" name="Shape 420"/>
            <p:cNvSpPr/>
            <p:nvPr/>
          </p:nvSpPr>
          <p:spPr>
            <a:xfrm>
              <a:off x="3170730" y="379424"/>
              <a:ext cx="284019" cy="285430"/>
            </a:xfrm>
            <a:custGeom>
              <a:avLst/>
              <a:gdLst/>
              <a:ahLst/>
              <a:cxnLst>
                <a:cxn ang="0">
                  <a:pos x="wd2" y="hd2"/>
                </a:cxn>
                <a:cxn ang="5400000">
                  <a:pos x="wd2" y="hd2"/>
                </a:cxn>
                <a:cxn ang="10800000">
                  <a:pos x="wd2" y="hd2"/>
                </a:cxn>
                <a:cxn ang="16200000">
                  <a:pos x="wd2" y="hd2"/>
                </a:cxn>
              </a:cxnLst>
              <a:rect l="0" t="0" r="r" b="b"/>
              <a:pathLst>
                <a:path w="19667" h="19677" extrusionOk="0">
                  <a:moveTo>
                    <a:pt x="16769" y="16794"/>
                  </a:moveTo>
                  <a:cubicBezTo>
                    <a:pt x="12903" y="20639"/>
                    <a:pt x="6765" y="20639"/>
                    <a:pt x="2899" y="16794"/>
                  </a:cubicBezTo>
                  <a:cubicBezTo>
                    <a:pt x="-966" y="12949"/>
                    <a:pt x="-966" y="6729"/>
                    <a:pt x="2899" y="2884"/>
                  </a:cubicBezTo>
                  <a:cubicBezTo>
                    <a:pt x="6765" y="-961"/>
                    <a:pt x="12903" y="-961"/>
                    <a:pt x="16769" y="2884"/>
                  </a:cubicBezTo>
                  <a:cubicBezTo>
                    <a:pt x="20634" y="6729"/>
                    <a:pt x="20634" y="12949"/>
                    <a:pt x="16769" y="16794"/>
                  </a:cubicBezTo>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5" name="Shape 421"/>
            <p:cNvSpPr/>
            <p:nvPr/>
          </p:nvSpPr>
          <p:spPr>
            <a:xfrm>
              <a:off x="3200312" y="409658"/>
              <a:ext cx="224855" cy="225619"/>
            </a:xfrm>
            <a:custGeom>
              <a:avLst/>
              <a:gdLst/>
              <a:ahLst/>
              <a:cxnLst>
                <a:cxn ang="0">
                  <a:pos x="wd2" y="hd2"/>
                </a:cxn>
                <a:cxn ang="5400000">
                  <a:pos x="wd2" y="hd2"/>
                </a:cxn>
                <a:cxn ang="10800000">
                  <a:pos x="wd2" y="hd2"/>
                </a:cxn>
                <a:cxn ang="16200000">
                  <a:pos x="wd2" y="hd2"/>
                </a:cxn>
              </a:cxnLst>
              <a:rect l="0" t="0" r="r" b="b"/>
              <a:pathLst>
                <a:path w="18946" h="18908" extrusionOk="0">
                  <a:moveTo>
                    <a:pt x="13488" y="18026"/>
                  </a:moveTo>
                  <a:cubicBezTo>
                    <a:pt x="8781" y="20227"/>
                    <a:pt x="3104" y="18163"/>
                    <a:pt x="888" y="13486"/>
                  </a:cubicBezTo>
                  <a:cubicBezTo>
                    <a:pt x="-1327" y="8670"/>
                    <a:pt x="750" y="3167"/>
                    <a:pt x="5458" y="966"/>
                  </a:cubicBezTo>
                  <a:cubicBezTo>
                    <a:pt x="10165" y="-1373"/>
                    <a:pt x="15842" y="691"/>
                    <a:pt x="18058" y="5506"/>
                  </a:cubicBezTo>
                  <a:cubicBezTo>
                    <a:pt x="20273" y="10184"/>
                    <a:pt x="18196" y="15824"/>
                    <a:pt x="13488" y="18026"/>
                  </a:cubicBezTo>
                </a:path>
              </a:pathLst>
            </a:custGeom>
            <a:solidFill>
              <a:srgbClr val="FFFFFF"/>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6" name="Shape 422"/>
            <p:cNvSpPr/>
            <p:nvPr/>
          </p:nvSpPr>
          <p:spPr>
            <a:xfrm>
              <a:off x="3393788" y="422273"/>
              <a:ext cx="17832" cy="17427"/>
            </a:xfrm>
            <a:custGeom>
              <a:avLst/>
              <a:gdLst/>
              <a:ahLst/>
              <a:cxnLst>
                <a:cxn ang="0">
                  <a:pos x="wd2" y="hd2"/>
                </a:cxn>
                <a:cxn ang="5400000">
                  <a:pos x="wd2" y="hd2"/>
                </a:cxn>
                <a:cxn ang="10800000">
                  <a:pos x="wd2" y="hd2"/>
                </a:cxn>
                <a:cxn ang="16200000">
                  <a:pos x="wd2" y="hd2"/>
                </a:cxn>
              </a:cxnLst>
              <a:rect l="0" t="0" r="r" b="b"/>
              <a:pathLst>
                <a:path w="19800" h="19350" extrusionOk="0">
                  <a:moveTo>
                    <a:pt x="17100" y="16650"/>
                  </a:moveTo>
                  <a:cubicBezTo>
                    <a:pt x="13500" y="20250"/>
                    <a:pt x="6300" y="20250"/>
                    <a:pt x="2700" y="16650"/>
                  </a:cubicBezTo>
                  <a:cubicBezTo>
                    <a:pt x="-900" y="13050"/>
                    <a:pt x="-900" y="7650"/>
                    <a:pt x="2700" y="4050"/>
                  </a:cubicBezTo>
                  <a:cubicBezTo>
                    <a:pt x="6300" y="-1350"/>
                    <a:pt x="13500" y="-1350"/>
                    <a:pt x="17100" y="4050"/>
                  </a:cubicBezTo>
                  <a:cubicBezTo>
                    <a:pt x="20700" y="7650"/>
                    <a:pt x="20700" y="13050"/>
                    <a:pt x="17100" y="16650"/>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7" name="Shape 423"/>
            <p:cNvSpPr/>
            <p:nvPr/>
          </p:nvSpPr>
          <p:spPr>
            <a:xfrm>
              <a:off x="3336559" y="389605"/>
              <a:ext cx="18905" cy="18254"/>
            </a:xfrm>
            <a:custGeom>
              <a:avLst/>
              <a:gdLst/>
              <a:ahLst/>
              <a:cxnLst>
                <a:cxn ang="0">
                  <a:pos x="wd2" y="hd2"/>
                </a:cxn>
                <a:cxn ang="5400000">
                  <a:pos x="wd2" y="hd2"/>
                </a:cxn>
                <a:cxn ang="10800000">
                  <a:pos x="wd2" y="hd2"/>
                </a:cxn>
                <a:cxn ang="16200000">
                  <a:pos x="wd2" y="hd2"/>
                </a:cxn>
              </a:cxnLst>
              <a:rect l="0" t="0" r="r" b="b"/>
              <a:pathLst>
                <a:path w="20268" h="20268" extrusionOk="0">
                  <a:moveTo>
                    <a:pt x="20268" y="13068"/>
                  </a:moveTo>
                  <a:cubicBezTo>
                    <a:pt x="18468" y="18468"/>
                    <a:pt x="13068" y="20268"/>
                    <a:pt x="7668" y="20268"/>
                  </a:cubicBezTo>
                  <a:cubicBezTo>
                    <a:pt x="2268" y="18468"/>
                    <a:pt x="-1332" y="13068"/>
                    <a:pt x="468" y="7668"/>
                  </a:cubicBezTo>
                  <a:cubicBezTo>
                    <a:pt x="2268" y="2268"/>
                    <a:pt x="7668" y="-1332"/>
                    <a:pt x="13068" y="468"/>
                  </a:cubicBezTo>
                  <a:cubicBezTo>
                    <a:pt x="18468" y="2268"/>
                    <a:pt x="20268" y="7668"/>
                    <a:pt x="20268" y="13068"/>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8" name="Shape 424"/>
            <p:cNvSpPr/>
            <p:nvPr/>
          </p:nvSpPr>
          <p:spPr>
            <a:xfrm>
              <a:off x="3270013" y="389605"/>
              <a:ext cx="18254" cy="18254"/>
            </a:xfrm>
            <a:custGeom>
              <a:avLst/>
              <a:gdLst/>
              <a:ahLst/>
              <a:cxnLst>
                <a:cxn ang="0">
                  <a:pos x="wd2" y="hd2"/>
                </a:cxn>
                <a:cxn ang="5400000">
                  <a:pos x="wd2" y="hd2"/>
                </a:cxn>
                <a:cxn ang="10800000">
                  <a:pos x="wd2" y="hd2"/>
                </a:cxn>
                <a:cxn ang="16200000">
                  <a:pos x="wd2" y="hd2"/>
                </a:cxn>
              </a:cxnLst>
              <a:rect l="0" t="0" r="r" b="b"/>
              <a:pathLst>
                <a:path w="20268" h="20268" extrusionOk="0">
                  <a:moveTo>
                    <a:pt x="19800" y="7668"/>
                  </a:moveTo>
                  <a:cubicBezTo>
                    <a:pt x="21600" y="13068"/>
                    <a:pt x="18000" y="18468"/>
                    <a:pt x="12600" y="20268"/>
                  </a:cubicBezTo>
                  <a:cubicBezTo>
                    <a:pt x="7200" y="20268"/>
                    <a:pt x="1800" y="18468"/>
                    <a:pt x="0" y="13068"/>
                  </a:cubicBezTo>
                  <a:cubicBezTo>
                    <a:pt x="0" y="7668"/>
                    <a:pt x="1800" y="2268"/>
                    <a:pt x="7200" y="468"/>
                  </a:cubicBezTo>
                  <a:cubicBezTo>
                    <a:pt x="12600" y="-1332"/>
                    <a:pt x="18000" y="2268"/>
                    <a:pt x="19800" y="7668"/>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49" name="Shape 425"/>
            <p:cNvSpPr/>
            <p:nvPr/>
          </p:nvSpPr>
          <p:spPr>
            <a:xfrm>
              <a:off x="3213163" y="422273"/>
              <a:ext cx="17832" cy="17427"/>
            </a:xfrm>
            <a:custGeom>
              <a:avLst/>
              <a:gdLst/>
              <a:ahLst/>
              <a:cxnLst>
                <a:cxn ang="0">
                  <a:pos x="wd2" y="hd2"/>
                </a:cxn>
                <a:cxn ang="5400000">
                  <a:pos x="wd2" y="hd2"/>
                </a:cxn>
                <a:cxn ang="10800000">
                  <a:pos x="wd2" y="hd2"/>
                </a:cxn>
                <a:cxn ang="16200000">
                  <a:pos x="wd2" y="hd2"/>
                </a:cxn>
              </a:cxnLst>
              <a:rect l="0" t="0" r="r" b="b"/>
              <a:pathLst>
                <a:path w="19800" h="19350" extrusionOk="0">
                  <a:moveTo>
                    <a:pt x="17100" y="4050"/>
                  </a:moveTo>
                  <a:cubicBezTo>
                    <a:pt x="20700" y="7650"/>
                    <a:pt x="20700" y="13050"/>
                    <a:pt x="17100" y="16650"/>
                  </a:cubicBezTo>
                  <a:cubicBezTo>
                    <a:pt x="13500" y="20250"/>
                    <a:pt x="6300" y="20250"/>
                    <a:pt x="2700" y="16650"/>
                  </a:cubicBezTo>
                  <a:cubicBezTo>
                    <a:pt x="-900" y="13050"/>
                    <a:pt x="-900" y="7650"/>
                    <a:pt x="2700" y="4050"/>
                  </a:cubicBezTo>
                  <a:cubicBezTo>
                    <a:pt x="6300" y="-1350"/>
                    <a:pt x="13500" y="-1350"/>
                    <a:pt x="17100" y="4050"/>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0" name="Shape 426"/>
            <p:cNvSpPr/>
            <p:nvPr/>
          </p:nvSpPr>
          <p:spPr>
            <a:xfrm>
              <a:off x="3178842" y="479905"/>
              <a:ext cx="19086" cy="18470"/>
            </a:xfrm>
            <a:custGeom>
              <a:avLst/>
              <a:gdLst/>
              <a:ahLst/>
              <a:cxnLst>
                <a:cxn ang="0">
                  <a:pos x="wd2" y="hd2"/>
                </a:cxn>
                <a:cxn ang="5400000">
                  <a:pos x="wd2" y="hd2"/>
                </a:cxn>
                <a:cxn ang="10800000">
                  <a:pos x="wd2" y="hd2"/>
                </a:cxn>
                <a:cxn ang="16200000">
                  <a:pos x="wd2" y="hd2"/>
                </a:cxn>
              </a:cxnLst>
              <a:rect l="0" t="0" r="r" b="b"/>
              <a:pathLst>
                <a:path w="19141" h="19141" extrusionOk="0">
                  <a:moveTo>
                    <a:pt x="12063" y="433"/>
                  </a:moveTo>
                  <a:cubicBezTo>
                    <a:pt x="17048" y="2094"/>
                    <a:pt x="20371" y="7079"/>
                    <a:pt x="18709" y="12063"/>
                  </a:cubicBezTo>
                  <a:cubicBezTo>
                    <a:pt x="17048" y="17048"/>
                    <a:pt x="12063" y="20371"/>
                    <a:pt x="7079" y="18709"/>
                  </a:cubicBezTo>
                  <a:cubicBezTo>
                    <a:pt x="2094" y="17048"/>
                    <a:pt x="-1229" y="12063"/>
                    <a:pt x="433" y="7079"/>
                  </a:cubicBezTo>
                  <a:cubicBezTo>
                    <a:pt x="2094" y="2094"/>
                    <a:pt x="7079" y="-1229"/>
                    <a:pt x="12063" y="433"/>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1" name="Shape 427"/>
            <p:cNvSpPr/>
            <p:nvPr/>
          </p:nvSpPr>
          <p:spPr>
            <a:xfrm>
              <a:off x="3178842" y="547296"/>
              <a:ext cx="19086" cy="17063"/>
            </a:xfrm>
            <a:custGeom>
              <a:avLst/>
              <a:gdLst/>
              <a:ahLst/>
              <a:cxnLst>
                <a:cxn ang="0">
                  <a:pos x="wd2" y="hd2"/>
                </a:cxn>
                <a:cxn ang="5400000">
                  <a:pos x="wd2" y="hd2"/>
                </a:cxn>
                <a:cxn ang="10800000">
                  <a:pos x="wd2" y="hd2"/>
                </a:cxn>
                <a:cxn ang="16200000">
                  <a:pos x="wd2" y="hd2"/>
                </a:cxn>
              </a:cxnLst>
              <a:rect l="0" t="0" r="r" b="b"/>
              <a:pathLst>
                <a:path w="19141" h="18947" extrusionOk="0">
                  <a:moveTo>
                    <a:pt x="7079" y="479"/>
                  </a:moveTo>
                  <a:cubicBezTo>
                    <a:pt x="12063" y="-1321"/>
                    <a:pt x="17048" y="2279"/>
                    <a:pt x="18709" y="5879"/>
                  </a:cubicBezTo>
                  <a:cubicBezTo>
                    <a:pt x="20371" y="11279"/>
                    <a:pt x="17048" y="16679"/>
                    <a:pt x="12063" y="18479"/>
                  </a:cubicBezTo>
                  <a:cubicBezTo>
                    <a:pt x="7079" y="20279"/>
                    <a:pt x="2094" y="16679"/>
                    <a:pt x="433" y="11279"/>
                  </a:cubicBezTo>
                  <a:cubicBezTo>
                    <a:pt x="-1229" y="5879"/>
                    <a:pt x="2094" y="479"/>
                    <a:pt x="7079" y="479"/>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2" name="Shape 428"/>
            <p:cNvSpPr/>
            <p:nvPr/>
          </p:nvSpPr>
          <p:spPr>
            <a:xfrm>
              <a:off x="3213163" y="603912"/>
              <a:ext cx="17832" cy="18468"/>
            </a:xfrm>
            <a:custGeom>
              <a:avLst/>
              <a:gdLst/>
              <a:ahLst/>
              <a:cxnLst>
                <a:cxn ang="0">
                  <a:pos x="wd2" y="hd2"/>
                </a:cxn>
                <a:cxn ang="5400000">
                  <a:pos x="wd2" y="hd2"/>
                </a:cxn>
                <a:cxn ang="10800000">
                  <a:pos x="wd2" y="hd2"/>
                </a:cxn>
                <a:cxn ang="16200000">
                  <a:pos x="wd2" y="hd2"/>
                </a:cxn>
              </a:cxnLst>
              <a:rect l="0" t="0" r="r" b="b"/>
              <a:pathLst>
                <a:path w="19800" h="19800" extrusionOk="0">
                  <a:moveTo>
                    <a:pt x="2700" y="2700"/>
                  </a:moveTo>
                  <a:cubicBezTo>
                    <a:pt x="6300" y="-900"/>
                    <a:pt x="13500" y="-900"/>
                    <a:pt x="17100" y="2700"/>
                  </a:cubicBezTo>
                  <a:cubicBezTo>
                    <a:pt x="20700" y="6300"/>
                    <a:pt x="20700" y="13500"/>
                    <a:pt x="17100" y="17100"/>
                  </a:cubicBezTo>
                  <a:cubicBezTo>
                    <a:pt x="13500" y="20700"/>
                    <a:pt x="6300" y="20700"/>
                    <a:pt x="2700" y="17100"/>
                  </a:cubicBezTo>
                  <a:cubicBezTo>
                    <a:pt x="-900" y="13500"/>
                    <a:pt x="-900" y="6300"/>
                    <a:pt x="2700" y="2700"/>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3" name="Shape 429"/>
            <p:cNvSpPr/>
            <p:nvPr/>
          </p:nvSpPr>
          <p:spPr>
            <a:xfrm>
              <a:off x="3270013" y="637618"/>
              <a:ext cx="18254" cy="17063"/>
            </a:xfrm>
            <a:custGeom>
              <a:avLst/>
              <a:gdLst/>
              <a:ahLst/>
              <a:cxnLst>
                <a:cxn ang="0">
                  <a:pos x="wd2" y="hd2"/>
                </a:cxn>
                <a:cxn ang="5400000">
                  <a:pos x="wd2" y="hd2"/>
                </a:cxn>
                <a:cxn ang="10800000">
                  <a:pos x="wd2" y="hd2"/>
                </a:cxn>
                <a:cxn ang="16200000">
                  <a:pos x="wd2" y="hd2"/>
                </a:cxn>
              </a:cxnLst>
              <a:rect l="0" t="0" r="r" b="b"/>
              <a:pathLst>
                <a:path w="20268" h="18947" extrusionOk="0">
                  <a:moveTo>
                    <a:pt x="0" y="7668"/>
                  </a:moveTo>
                  <a:cubicBezTo>
                    <a:pt x="1800" y="2268"/>
                    <a:pt x="7200" y="-1332"/>
                    <a:pt x="12600" y="468"/>
                  </a:cubicBezTo>
                  <a:cubicBezTo>
                    <a:pt x="18000" y="2268"/>
                    <a:pt x="21600" y="7668"/>
                    <a:pt x="19800" y="13068"/>
                  </a:cubicBezTo>
                  <a:cubicBezTo>
                    <a:pt x="18000" y="16668"/>
                    <a:pt x="12600" y="20268"/>
                    <a:pt x="7200" y="18468"/>
                  </a:cubicBezTo>
                  <a:cubicBezTo>
                    <a:pt x="1800" y="18468"/>
                    <a:pt x="0" y="13068"/>
                    <a:pt x="0" y="7668"/>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4" name="Shape 430"/>
            <p:cNvSpPr/>
            <p:nvPr/>
          </p:nvSpPr>
          <p:spPr>
            <a:xfrm>
              <a:off x="3336559" y="637618"/>
              <a:ext cx="18905" cy="17063"/>
            </a:xfrm>
            <a:custGeom>
              <a:avLst/>
              <a:gdLst/>
              <a:ahLst/>
              <a:cxnLst>
                <a:cxn ang="0">
                  <a:pos x="wd2" y="hd2"/>
                </a:cxn>
                <a:cxn ang="5400000">
                  <a:pos x="wd2" y="hd2"/>
                </a:cxn>
                <a:cxn ang="10800000">
                  <a:pos x="wd2" y="hd2"/>
                </a:cxn>
                <a:cxn ang="16200000">
                  <a:pos x="wd2" y="hd2"/>
                </a:cxn>
              </a:cxnLst>
              <a:rect l="0" t="0" r="r" b="b"/>
              <a:pathLst>
                <a:path w="20268" h="18947" extrusionOk="0">
                  <a:moveTo>
                    <a:pt x="468" y="13068"/>
                  </a:moveTo>
                  <a:cubicBezTo>
                    <a:pt x="-1332" y="7668"/>
                    <a:pt x="2268" y="2268"/>
                    <a:pt x="7668" y="468"/>
                  </a:cubicBezTo>
                  <a:cubicBezTo>
                    <a:pt x="13068" y="-1332"/>
                    <a:pt x="18468" y="2268"/>
                    <a:pt x="20268" y="7668"/>
                  </a:cubicBezTo>
                  <a:cubicBezTo>
                    <a:pt x="20268" y="13068"/>
                    <a:pt x="18468" y="18468"/>
                    <a:pt x="13068" y="18468"/>
                  </a:cubicBezTo>
                  <a:cubicBezTo>
                    <a:pt x="7668" y="20268"/>
                    <a:pt x="2268" y="16668"/>
                    <a:pt x="468" y="13068"/>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5" name="Shape 431"/>
            <p:cNvSpPr/>
            <p:nvPr/>
          </p:nvSpPr>
          <p:spPr>
            <a:xfrm>
              <a:off x="3393788" y="603912"/>
              <a:ext cx="17832" cy="18468"/>
            </a:xfrm>
            <a:custGeom>
              <a:avLst/>
              <a:gdLst/>
              <a:ahLst/>
              <a:cxnLst>
                <a:cxn ang="0">
                  <a:pos x="wd2" y="hd2"/>
                </a:cxn>
                <a:cxn ang="5400000">
                  <a:pos x="wd2" y="hd2"/>
                </a:cxn>
                <a:cxn ang="10800000">
                  <a:pos x="wd2" y="hd2"/>
                </a:cxn>
                <a:cxn ang="16200000">
                  <a:pos x="wd2" y="hd2"/>
                </a:cxn>
              </a:cxnLst>
              <a:rect l="0" t="0" r="r" b="b"/>
              <a:pathLst>
                <a:path w="19800" h="19800" extrusionOk="0">
                  <a:moveTo>
                    <a:pt x="2700" y="17100"/>
                  </a:moveTo>
                  <a:cubicBezTo>
                    <a:pt x="-900" y="13500"/>
                    <a:pt x="-900" y="6300"/>
                    <a:pt x="2700" y="2700"/>
                  </a:cubicBezTo>
                  <a:cubicBezTo>
                    <a:pt x="6300" y="-900"/>
                    <a:pt x="13500" y="-900"/>
                    <a:pt x="17100" y="2700"/>
                  </a:cubicBezTo>
                  <a:cubicBezTo>
                    <a:pt x="20700" y="6300"/>
                    <a:pt x="20700" y="13500"/>
                    <a:pt x="17100" y="17100"/>
                  </a:cubicBezTo>
                  <a:cubicBezTo>
                    <a:pt x="13500" y="20700"/>
                    <a:pt x="6300" y="20700"/>
                    <a:pt x="2700" y="17100"/>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6" name="Shape 432"/>
            <p:cNvSpPr/>
            <p:nvPr/>
          </p:nvSpPr>
          <p:spPr>
            <a:xfrm>
              <a:off x="3426855" y="547296"/>
              <a:ext cx="19085" cy="17063"/>
            </a:xfrm>
            <a:custGeom>
              <a:avLst/>
              <a:gdLst/>
              <a:ahLst/>
              <a:cxnLst>
                <a:cxn ang="0">
                  <a:pos x="wd2" y="hd2"/>
                </a:cxn>
                <a:cxn ang="5400000">
                  <a:pos x="wd2" y="hd2"/>
                </a:cxn>
                <a:cxn ang="10800000">
                  <a:pos x="wd2" y="hd2"/>
                </a:cxn>
                <a:cxn ang="16200000">
                  <a:pos x="wd2" y="hd2"/>
                </a:cxn>
              </a:cxnLst>
              <a:rect l="0" t="0" r="r" b="b"/>
              <a:pathLst>
                <a:path w="19141" h="18947" extrusionOk="0">
                  <a:moveTo>
                    <a:pt x="7079" y="18479"/>
                  </a:moveTo>
                  <a:cubicBezTo>
                    <a:pt x="2094" y="16679"/>
                    <a:pt x="-1229" y="11279"/>
                    <a:pt x="433" y="5879"/>
                  </a:cubicBezTo>
                  <a:cubicBezTo>
                    <a:pt x="2094" y="2279"/>
                    <a:pt x="7079" y="-1321"/>
                    <a:pt x="12063" y="479"/>
                  </a:cubicBezTo>
                  <a:cubicBezTo>
                    <a:pt x="17048" y="479"/>
                    <a:pt x="20371" y="5879"/>
                    <a:pt x="18709" y="11279"/>
                  </a:cubicBezTo>
                  <a:cubicBezTo>
                    <a:pt x="17048" y="16679"/>
                    <a:pt x="12063" y="20279"/>
                    <a:pt x="7079" y="18479"/>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7" name="Shape 433"/>
            <p:cNvSpPr/>
            <p:nvPr/>
          </p:nvSpPr>
          <p:spPr>
            <a:xfrm>
              <a:off x="3426855" y="479905"/>
              <a:ext cx="19085" cy="18470"/>
            </a:xfrm>
            <a:custGeom>
              <a:avLst/>
              <a:gdLst/>
              <a:ahLst/>
              <a:cxnLst>
                <a:cxn ang="0">
                  <a:pos x="wd2" y="hd2"/>
                </a:cxn>
                <a:cxn ang="5400000">
                  <a:pos x="wd2" y="hd2"/>
                </a:cxn>
                <a:cxn ang="10800000">
                  <a:pos x="wd2" y="hd2"/>
                </a:cxn>
                <a:cxn ang="16200000">
                  <a:pos x="wd2" y="hd2"/>
                </a:cxn>
              </a:cxnLst>
              <a:rect l="0" t="0" r="r" b="b"/>
              <a:pathLst>
                <a:path w="19141" h="19141" extrusionOk="0">
                  <a:moveTo>
                    <a:pt x="12063" y="18709"/>
                  </a:moveTo>
                  <a:cubicBezTo>
                    <a:pt x="7079" y="20371"/>
                    <a:pt x="2094" y="17048"/>
                    <a:pt x="433" y="12063"/>
                  </a:cubicBezTo>
                  <a:cubicBezTo>
                    <a:pt x="-1229" y="7079"/>
                    <a:pt x="2094" y="2094"/>
                    <a:pt x="7079" y="433"/>
                  </a:cubicBezTo>
                  <a:cubicBezTo>
                    <a:pt x="12063" y="-1229"/>
                    <a:pt x="17048" y="2094"/>
                    <a:pt x="18709" y="7079"/>
                  </a:cubicBezTo>
                  <a:cubicBezTo>
                    <a:pt x="20371" y="12063"/>
                    <a:pt x="17048" y="17048"/>
                    <a:pt x="12063" y="18709"/>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8" name="Shape 434"/>
            <p:cNvSpPr/>
            <p:nvPr/>
          </p:nvSpPr>
          <p:spPr>
            <a:xfrm>
              <a:off x="2528066" y="896229"/>
              <a:ext cx="411259" cy="411278"/>
            </a:xfrm>
            <a:custGeom>
              <a:avLst/>
              <a:gdLst/>
              <a:ahLst/>
              <a:cxnLst>
                <a:cxn ang="0">
                  <a:pos x="wd2" y="hd2"/>
                </a:cxn>
                <a:cxn ang="5400000">
                  <a:pos x="wd2" y="hd2"/>
                </a:cxn>
                <a:cxn ang="10800000">
                  <a:pos x="wd2" y="hd2"/>
                </a:cxn>
                <a:cxn ang="16200000">
                  <a:pos x="wd2" y="hd2"/>
                </a:cxn>
              </a:cxnLst>
              <a:rect l="0" t="0" r="r" b="b"/>
              <a:pathLst>
                <a:path w="20558" h="20559" extrusionOk="0">
                  <a:moveTo>
                    <a:pt x="11306" y="11307"/>
                  </a:moveTo>
                  <a:cubicBezTo>
                    <a:pt x="5721" y="16974"/>
                    <a:pt x="629" y="21080"/>
                    <a:pt x="54" y="20505"/>
                  </a:cubicBezTo>
                  <a:cubicBezTo>
                    <a:pt x="-521" y="19930"/>
                    <a:pt x="3585" y="14838"/>
                    <a:pt x="9170" y="9171"/>
                  </a:cubicBezTo>
                  <a:cubicBezTo>
                    <a:pt x="14837" y="3504"/>
                    <a:pt x="19929" y="-520"/>
                    <a:pt x="20504" y="55"/>
                  </a:cubicBezTo>
                  <a:cubicBezTo>
                    <a:pt x="21079" y="630"/>
                    <a:pt x="16973" y="5722"/>
                    <a:pt x="11306" y="11307"/>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sp>
          <p:nvSpPr>
            <p:cNvPr id="59" name="Shape 435"/>
            <p:cNvSpPr/>
            <p:nvPr/>
          </p:nvSpPr>
          <p:spPr>
            <a:xfrm>
              <a:off x="494635" y="2708052"/>
              <a:ext cx="1562411" cy="491163"/>
            </a:xfrm>
            <a:custGeom>
              <a:avLst/>
              <a:gdLst/>
              <a:ahLst/>
              <a:cxnLst>
                <a:cxn ang="0">
                  <a:pos x="wd2" y="hd2"/>
                </a:cxn>
                <a:cxn ang="5400000">
                  <a:pos x="wd2" y="hd2"/>
                </a:cxn>
                <a:cxn ang="10800000">
                  <a:pos x="wd2" y="hd2"/>
                </a:cxn>
                <a:cxn ang="16200000">
                  <a:pos x="wd2" y="hd2"/>
                </a:cxn>
              </a:cxnLst>
              <a:rect l="0" t="0" r="r" b="b"/>
              <a:pathLst>
                <a:path w="21600" h="21600" extrusionOk="0">
                  <a:moveTo>
                    <a:pt x="20919" y="21600"/>
                  </a:moveTo>
                  <a:cubicBezTo>
                    <a:pt x="21327" y="20227"/>
                    <a:pt x="21600" y="18421"/>
                    <a:pt x="21600" y="16326"/>
                  </a:cubicBezTo>
                  <a:cubicBezTo>
                    <a:pt x="21600" y="14015"/>
                    <a:pt x="21259" y="11992"/>
                    <a:pt x="20737" y="10619"/>
                  </a:cubicBezTo>
                  <a:cubicBezTo>
                    <a:pt x="20737" y="10403"/>
                    <a:pt x="20737" y="10186"/>
                    <a:pt x="20737" y="10041"/>
                  </a:cubicBezTo>
                  <a:cubicBezTo>
                    <a:pt x="20737" y="6718"/>
                    <a:pt x="19897" y="4045"/>
                    <a:pt x="18874" y="4045"/>
                  </a:cubicBezTo>
                  <a:cubicBezTo>
                    <a:pt x="18261" y="4045"/>
                    <a:pt x="17716" y="4985"/>
                    <a:pt x="17375" y="6502"/>
                  </a:cubicBezTo>
                  <a:cubicBezTo>
                    <a:pt x="17285" y="6357"/>
                    <a:pt x="17216" y="6285"/>
                    <a:pt x="17126" y="6285"/>
                  </a:cubicBezTo>
                  <a:cubicBezTo>
                    <a:pt x="17012" y="2745"/>
                    <a:pt x="16081" y="0"/>
                    <a:pt x="14968" y="0"/>
                  </a:cubicBezTo>
                  <a:cubicBezTo>
                    <a:pt x="13946" y="0"/>
                    <a:pt x="13105" y="2239"/>
                    <a:pt x="12856" y="5129"/>
                  </a:cubicBezTo>
                  <a:cubicBezTo>
                    <a:pt x="12787" y="5129"/>
                    <a:pt x="12697" y="5129"/>
                    <a:pt x="12628" y="5129"/>
                  </a:cubicBezTo>
                  <a:cubicBezTo>
                    <a:pt x="12265" y="5129"/>
                    <a:pt x="11947" y="5563"/>
                    <a:pt x="11697" y="6285"/>
                  </a:cubicBezTo>
                  <a:cubicBezTo>
                    <a:pt x="11697" y="6213"/>
                    <a:pt x="11697" y="6213"/>
                    <a:pt x="11697" y="6213"/>
                  </a:cubicBezTo>
                  <a:cubicBezTo>
                    <a:pt x="11697" y="3179"/>
                    <a:pt x="10925" y="722"/>
                    <a:pt x="9971" y="722"/>
                  </a:cubicBezTo>
                  <a:cubicBezTo>
                    <a:pt x="9017" y="722"/>
                    <a:pt x="8245" y="3179"/>
                    <a:pt x="8245" y="6213"/>
                  </a:cubicBezTo>
                  <a:cubicBezTo>
                    <a:pt x="8245" y="6357"/>
                    <a:pt x="8245" y="6429"/>
                    <a:pt x="8245" y="6502"/>
                  </a:cubicBezTo>
                  <a:cubicBezTo>
                    <a:pt x="8109" y="6574"/>
                    <a:pt x="7972" y="6718"/>
                    <a:pt x="7859" y="6863"/>
                  </a:cubicBezTo>
                  <a:cubicBezTo>
                    <a:pt x="7745" y="5274"/>
                    <a:pt x="7314" y="4045"/>
                    <a:pt x="6791" y="4045"/>
                  </a:cubicBezTo>
                  <a:cubicBezTo>
                    <a:pt x="6405" y="4045"/>
                    <a:pt x="6087" y="4696"/>
                    <a:pt x="5883" y="5563"/>
                  </a:cubicBezTo>
                  <a:cubicBezTo>
                    <a:pt x="5497" y="3179"/>
                    <a:pt x="4702" y="1589"/>
                    <a:pt x="3793" y="1589"/>
                  </a:cubicBezTo>
                  <a:cubicBezTo>
                    <a:pt x="2498" y="1589"/>
                    <a:pt x="1454" y="4912"/>
                    <a:pt x="1454" y="9030"/>
                  </a:cubicBezTo>
                  <a:cubicBezTo>
                    <a:pt x="1454" y="9247"/>
                    <a:pt x="1454" y="9464"/>
                    <a:pt x="1476" y="9680"/>
                  </a:cubicBezTo>
                  <a:cubicBezTo>
                    <a:pt x="591" y="11342"/>
                    <a:pt x="0" y="14376"/>
                    <a:pt x="0" y="17916"/>
                  </a:cubicBezTo>
                  <a:cubicBezTo>
                    <a:pt x="0" y="19216"/>
                    <a:pt x="68" y="20444"/>
                    <a:pt x="227" y="21600"/>
                  </a:cubicBezTo>
                  <a:lnTo>
                    <a:pt x="20919" y="21600"/>
                  </a:lnTo>
                  <a:close/>
                </a:path>
              </a:pathLst>
            </a:custGeom>
            <a:solidFill>
              <a:srgbClr val="F1F1F1"/>
            </a:solidFill>
            <a:ln w="12700" cap="flat">
              <a:noFill/>
              <a:miter lim="400000"/>
            </a:ln>
            <a:effectLst/>
          </p:spPr>
          <p:txBody>
            <a:bodyPr wrap="square" lIns="45719" tIns="45719" rIns="45719" bIns="45719" numCol="1" anchor="t">
              <a:noAutofit/>
            </a:bodyPr>
            <a:lstStyle/>
            <a:p>
              <a:pPr algn="just">
                <a:lnSpc>
                  <a:spcPct val="120000"/>
                </a:lnSpc>
                <a:defRPr sz="900">
                  <a:latin typeface="Arial"/>
                  <a:ea typeface="Arial"/>
                  <a:cs typeface="Arial"/>
                  <a:sym typeface="Arial"/>
                </a:defRPr>
              </a:pPr>
              <a:endParaRPr/>
            </a:p>
          </p:txBody>
        </p:sp>
      </p:grpSp>
    </p:spTree>
    <p:extLst>
      <p:ext uri="{BB962C8B-B14F-4D97-AF65-F5344CB8AC3E}">
        <p14:creationId xmlns:p14="http://schemas.microsoft.com/office/powerpoint/2010/main" val="24342841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8">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ChangeArrowheads="1"/>
          </p:cNvSpPr>
          <p:nvPr/>
        </p:nvSpPr>
        <p:spPr bwMode="auto">
          <a:xfrm>
            <a:off x="527051" y="692150"/>
            <a:ext cx="10972800" cy="5833194"/>
          </a:xfrm>
          <a:prstGeom prst="rect">
            <a:avLst/>
          </a:prstGeom>
          <a:noFill/>
          <a:ln w="9525">
            <a:noFill/>
            <a:miter lim="800000"/>
            <a:headEnd/>
            <a:tailEnd/>
          </a:ln>
          <a:effectLst/>
        </p:spPr>
        <p:txBody>
          <a:bodyPr/>
          <a:lstStyle/>
          <a:p>
            <a:pPr marL="1143000" lvl="2" indent="-228600">
              <a:lnSpc>
                <a:spcPct val="90000"/>
              </a:lnSpc>
              <a:spcBef>
                <a:spcPct val="20000"/>
              </a:spcBef>
              <a:buClr>
                <a:schemeClr val="tx2"/>
              </a:buClr>
              <a:buSzPct val="70000"/>
              <a:buFont typeface="Wingdings" pitchFamily="2" charset="2"/>
              <a:buChar char="n"/>
              <a:defRPr/>
            </a:pPr>
            <a:r>
              <a:rPr lang="zh-CN" altLang="en-US" sz="2800" b="1" dirty="0">
                <a:solidFill>
                  <a:schemeClr val="accent6">
                    <a:lumMod val="50000"/>
                  </a:schemeClr>
                </a:solidFill>
              </a:rPr>
              <a:t>几何数据经过的操作：</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求值器计算</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逐点操作和图元组装</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光栅化</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片元操作</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送入帧缓存，显示</a:t>
            </a:r>
            <a:endParaRPr lang="en-US" altLang="zh-CN" sz="2400" b="1" dirty="0">
              <a:solidFill>
                <a:schemeClr val="accent6">
                  <a:lumMod val="50000"/>
                </a:schemeClr>
              </a:solidFill>
            </a:endParaRPr>
          </a:p>
          <a:p>
            <a:pPr marL="1143000" lvl="2" indent="-228600">
              <a:lnSpc>
                <a:spcPct val="90000"/>
              </a:lnSpc>
              <a:spcBef>
                <a:spcPts val="1800"/>
              </a:spcBef>
              <a:buClr>
                <a:schemeClr val="tx2"/>
              </a:buClr>
              <a:buSzPct val="70000"/>
              <a:buFont typeface="Wingdings" pitchFamily="2" charset="2"/>
              <a:buChar char="n"/>
              <a:defRPr/>
            </a:pPr>
            <a:r>
              <a:rPr lang="zh-CN" altLang="en-US" sz="2800" b="1" dirty="0">
                <a:solidFill>
                  <a:schemeClr val="accent6">
                    <a:lumMod val="50000"/>
                  </a:schemeClr>
                </a:solidFill>
              </a:rPr>
              <a:t>像素数据经过的像素操作：</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缩放</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偏置</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映射</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纹理组装</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光栅化</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片元操作</a:t>
            </a:r>
          </a:p>
          <a:p>
            <a:pPr marL="1600200" lvl="3" indent="-228600">
              <a:lnSpc>
                <a:spcPct val="90000"/>
              </a:lnSpc>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rPr>
              <a:t>送入帧缓存，显示</a:t>
            </a:r>
          </a:p>
          <a:p>
            <a:pPr marL="1600200" lvl="3" indent="-228600">
              <a:lnSpc>
                <a:spcPct val="90000"/>
              </a:lnSpc>
              <a:spcBef>
                <a:spcPct val="20000"/>
              </a:spcBef>
              <a:buClr>
                <a:schemeClr val="accent2"/>
              </a:buClr>
              <a:buSzPct val="70000"/>
              <a:buFont typeface="Wingdings" pitchFamily="2" charset="2"/>
              <a:buChar char="n"/>
              <a:defRPr/>
            </a:pPr>
            <a:endParaRPr lang="zh-CN" altLang="en-US" sz="2400" b="1" dirty="0">
              <a:solidFill>
                <a:schemeClr val="hlink"/>
              </a:solidFill>
              <a:effectLst>
                <a:outerShdw blurRad="38100" dist="38100" dir="2700000" algn="tl">
                  <a:srgbClr val="000000"/>
                </a:outerShdw>
              </a:effectLst>
            </a:endParaRPr>
          </a:p>
          <a:p>
            <a:pPr eaLnBrk="1" hangingPunct="1"/>
            <a:endParaRPr lang="zh-CN" altLang="zh-CN" dirty="0">
              <a:latin typeface="Arial" pitchFamily="34" charset="0"/>
            </a:endParaRPr>
          </a:p>
        </p:txBody>
      </p:sp>
      <p:pic>
        <p:nvPicPr>
          <p:cNvPr id="4" name="Picture 6" descr="mountain mod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869" y="64596"/>
            <a:ext cx="5964765" cy="295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mountain mode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1" y="64596"/>
            <a:ext cx="5987205" cy="295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mountain model-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5238" y="3952474"/>
            <a:ext cx="5930483" cy="290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3770" y="1237658"/>
            <a:ext cx="5390822" cy="4521336"/>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2598" y="1237658"/>
            <a:ext cx="5964685" cy="4521336"/>
          </a:xfrm>
          <a:prstGeom prst="rect">
            <a:avLst/>
          </a:prstGeom>
        </p:spPr>
      </p:pic>
    </p:spTree>
    <p:extLst>
      <p:ext uri="{BB962C8B-B14F-4D97-AF65-F5344CB8AC3E}">
        <p14:creationId xmlns:p14="http://schemas.microsoft.com/office/powerpoint/2010/main" val="3322802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1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609600" y="657225"/>
            <a:ext cx="10972800" cy="827088"/>
          </a:xfrm>
        </p:spPr>
        <p:txBody>
          <a:bodyPr>
            <a:normAutofit/>
          </a:bodyPr>
          <a:lstStyle/>
          <a:p>
            <a:pPr marL="457200" lvl="2" indent="-457200" eaLnBrk="1" hangingPunct="0">
              <a:lnSpc>
                <a:spcPct val="70000"/>
              </a:lnSpc>
              <a:spcBef>
                <a:spcPct val="70000"/>
              </a:spcBef>
              <a:buFont typeface="Arial" panose="020B0604020202020204" pitchFamily="34" charset="0"/>
              <a:buChar char="•"/>
              <a:defRPr/>
            </a:pPr>
            <a:r>
              <a:rPr lang="en-US" altLang="zh-CN" sz="2800" b="1" dirty="0">
                <a:solidFill>
                  <a:schemeClr val="accent5">
                    <a:lumMod val="50000"/>
                  </a:schemeClr>
                </a:solidFill>
                <a:latin typeface="微软雅黑" panose="020B0503020204020204" pitchFamily="34" charset="-122"/>
                <a:ea typeface="微软雅黑" panose="020B0503020204020204" pitchFamily="34" charset="-122"/>
              </a:rPr>
              <a:t>OpenGL</a:t>
            </a: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图形的具体操作步骤</a:t>
            </a:r>
          </a:p>
        </p:txBody>
      </p:sp>
      <p:sp>
        <p:nvSpPr>
          <p:cNvPr id="8195" name="Rectangle 3"/>
          <p:cNvSpPr>
            <a:spLocks noChangeArrowheads="1"/>
          </p:cNvSpPr>
          <p:nvPr/>
        </p:nvSpPr>
        <p:spPr bwMode="auto">
          <a:xfrm>
            <a:off x="695400" y="1556792"/>
            <a:ext cx="11017224" cy="5040560"/>
          </a:xfrm>
          <a:prstGeom prst="rect">
            <a:avLst/>
          </a:prstGeom>
          <a:noFill/>
          <a:ln w="9525">
            <a:noFill/>
            <a:miter lim="800000"/>
            <a:headEnd/>
            <a:tailEnd/>
          </a:ln>
          <a:effectLst/>
        </p:spPr>
        <p:txBody>
          <a:bodyPr/>
          <a:lstStyle/>
          <a:p>
            <a:pPr marL="457200" lvl="1" indent="-457200" hangingPunct="1">
              <a:lnSpc>
                <a:spcPct val="150000"/>
              </a:lnSpc>
              <a:spcBef>
                <a:spcPts val="1800"/>
              </a:spcBef>
              <a:buFont typeface="Wingdings" panose="05000000000000000000" pitchFamily="2" charset="2"/>
              <a:buChar char="n"/>
              <a:defRPr/>
            </a:pPr>
            <a:r>
              <a:rPr lang="zh-CN" altLang="en-US" sz="2800" b="1" dirty="0">
                <a:solidFill>
                  <a:schemeClr val="accent5">
                    <a:lumMod val="50000"/>
                  </a:schemeClr>
                </a:solidFill>
              </a:rPr>
              <a:t>利用几何图元（点、线、多边形）构造物体模型，建立物体的数学描述</a:t>
            </a:r>
            <a:endParaRPr lang="en-US" altLang="zh-CN" sz="2800" b="1" dirty="0">
              <a:solidFill>
                <a:schemeClr val="accent5">
                  <a:lumMod val="50000"/>
                </a:schemeClr>
              </a:solidFill>
            </a:endParaRPr>
          </a:p>
          <a:p>
            <a:pPr marL="457200" lvl="1" indent="-457200" hangingPunct="1">
              <a:lnSpc>
                <a:spcPct val="150000"/>
              </a:lnSpc>
              <a:spcBef>
                <a:spcPts val="1800"/>
              </a:spcBef>
              <a:buFont typeface="Wingdings" panose="05000000000000000000" pitchFamily="2" charset="2"/>
              <a:buChar char="n"/>
              <a:defRPr/>
            </a:pPr>
            <a:r>
              <a:rPr lang="zh-CN" altLang="en-US" sz="2800" b="1" dirty="0">
                <a:solidFill>
                  <a:schemeClr val="accent5">
                    <a:lumMod val="50000"/>
                  </a:schemeClr>
                </a:solidFill>
              </a:rPr>
              <a:t>在三维空间中选择合适的位置放置物体，并确定观看场景的视点</a:t>
            </a:r>
            <a:endParaRPr lang="en-US" altLang="zh-CN" sz="2800" b="1" dirty="0">
              <a:solidFill>
                <a:schemeClr val="accent5">
                  <a:lumMod val="50000"/>
                </a:schemeClr>
              </a:solidFill>
            </a:endParaRPr>
          </a:p>
          <a:p>
            <a:pPr marL="457200" lvl="1" indent="-457200" hangingPunct="1">
              <a:lnSpc>
                <a:spcPct val="150000"/>
              </a:lnSpc>
              <a:spcBef>
                <a:spcPts val="1800"/>
              </a:spcBef>
              <a:buFont typeface="Wingdings" panose="05000000000000000000" pitchFamily="2" charset="2"/>
              <a:buChar char="n"/>
              <a:defRPr/>
            </a:pPr>
            <a:r>
              <a:rPr lang="zh-CN" altLang="en-US" sz="2800" b="1" dirty="0">
                <a:solidFill>
                  <a:schemeClr val="accent5">
                    <a:lumMod val="50000"/>
                  </a:schemeClr>
                </a:solidFill>
              </a:rPr>
              <a:t>计算场景中所有物体的颜色，包括光照和纹理映射</a:t>
            </a:r>
            <a:endParaRPr lang="en-US" altLang="zh-CN" sz="2800" b="1" dirty="0">
              <a:solidFill>
                <a:schemeClr val="accent5">
                  <a:lumMod val="50000"/>
                </a:schemeClr>
              </a:solidFill>
            </a:endParaRPr>
          </a:p>
          <a:p>
            <a:pPr marL="457200" lvl="1" indent="-457200" hangingPunct="1">
              <a:lnSpc>
                <a:spcPct val="150000"/>
              </a:lnSpc>
              <a:spcBef>
                <a:spcPts val="1800"/>
              </a:spcBef>
              <a:buFont typeface="Wingdings" panose="05000000000000000000" pitchFamily="2" charset="2"/>
              <a:buChar char="n"/>
              <a:defRPr/>
            </a:pPr>
            <a:r>
              <a:rPr lang="zh-CN" altLang="en-US" sz="2800" b="1" dirty="0">
                <a:solidFill>
                  <a:schemeClr val="accent5">
                    <a:lumMod val="50000"/>
                  </a:schemeClr>
                </a:solidFill>
              </a:rPr>
              <a:t>把场景中物体模型的数学描述和颜色信息进行光栅化，在显示器上显示</a:t>
            </a:r>
          </a:p>
          <a:p>
            <a:pPr marL="342900" indent="-342900">
              <a:spcBef>
                <a:spcPct val="20000"/>
              </a:spcBef>
              <a:buClr>
                <a:schemeClr val="hlink"/>
              </a:buClr>
              <a:buSzPct val="70000"/>
              <a:buFont typeface="Wingdings" pitchFamily="2" charset="2"/>
              <a:buChar char="n"/>
              <a:defRPr/>
            </a:pPr>
            <a:endParaRPr lang="en-US" altLang="zh-CN" sz="2800" b="1" dirty="0">
              <a:solidFill>
                <a:srgbClr val="FFFF99"/>
              </a:solidFill>
              <a:effectLst>
                <a:outerShdw blurRad="38100" dist="38100" dir="2700000" algn="tl">
                  <a:srgbClr val="000000"/>
                </a:outerShdw>
              </a:effectLst>
            </a:endParaRPr>
          </a:p>
        </p:txBody>
      </p:sp>
    </p:spTree>
    <p:extLst>
      <p:ext uri="{BB962C8B-B14F-4D97-AF65-F5344CB8AC3E}">
        <p14:creationId xmlns:p14="http://schemas.microsoft.com/office/powerpoint/2010/main" val="286212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479376" y="548680"/>
            <a:ext cx="12192000" cy="6597650"/>
          </a:xfrm>
        </p:spPr>
        <p:txBody>
          <a:bodyPr/>
          <a:lstStyle/>
          <a:p>
            <a:pPr>
              <a:spcBef>
                <a:spcPts val="0"/>
              </a:spcBef>
              <a:defRPr/>
            </a:pPr>
            <a:r>
              <a:rPr lang="en-US" altLang="zh-CN" sz="3000" b="1" dirty="0" smtClean="0">
                <a:solidFill>
                  <a:schemeClr val="accent6">
                    <a:lumMod val="50000"/>
                  </a:schemeClr>
                </a:solidFill>
                <a:latin typeface="微软雅黑" panose="020B0503020204020204" pitchFamily="34" charset="-122"/>
                <a:ea typeface="微软雅黑" panose="020B0503020204020204" pitchFamily="34" charset="-122"/>
              </a:rPr>
              <a:t>3. </a:t>
            </a:r>
            <a:r>
              <a:rPr lang="en-US" altLang="zh-CN" sz="30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编程的基本设置</a:t>
            </a:r>
          </a:p>
          <a:p>
            <a:pPr marL="457200" lvl="1" indent="-457200" defTabSz="914400" eaLnBrk="1">
              <a:lnSpc>
                <a:spcPct val="150000"/>
              </a:lnSpc>
              <a:spcBef>
                <a:spcPts val="1800"/>
              </a:spcBef>
              <a:buFont typeface="Wingdings" panose="05000000000000000000" pitchFamily="2" charset="2"/>
              <a:buChar char="n"/>
              <a:defRPr/>
            </a:pPr>
            <a:r>
              <a:rPr lang="en-US" altLang="zh-CN" sz="2800" b="1" dirty="0">
                <a:solidFill>
                  <a:schemeClr val="accent5">
                    <a:lumMod val="50000"/>
                  </a:schemeClr>
                </a:solidFill>
                <a:latin typeface="Lato Light"/>
                <a:ea typeface="Lato Light"/>
                <a:cs typeface="Lato Light"/>
                <a:sym typeface="Lato Light"/>
              </a:rPr>
              <a:t>OpenGL</a:t>
            </a:r>
            <a:r>
              <a:rPr lang="zh-CN" altLang="en-US" sz="2800" b="1" dirty="0">
                <a:solidFill>
                  <a:schemeClr val="accent5">
                    <a:lumMod val="50000"/>
                  </a:schemeClr>
                </a:solidFill>
                <a:latin typeface="Lato Light"/>
                <a:ea typeface="Lato Light"/>
                <a:cs typeface="Lato Light"/>
                <a:sym typeface="Lato Light"/>
              </a:rPr>
              <a:t>的库函数</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rPr>
              <a:t>核心库</a:t>
            </a:r>
            <a:r>
              <a:rPr lang="en-US" altLang="zh-CN" sz="2600" b="1" dirty="0">
                <a:solidFill>
                  <a:schemeClr val="accent5">
                    <a:lumMod val="50000"/>
                  </a:schemeClr>
                </a:solidFill>
                <a:latin typeface="Times New Roman" pitchFamily="18" charset="0"/>
              </a:rPr>
              <a:t>(GL)</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rPr>
              <a:t>实用库</a:t>
            </a:r>
            <a:r>
              <a:rPr lang="en-US" altLang="zh-CN" sz="2600" b="1" dirty="0">
                <a:solidFill>
                  <a:schemeClr val="accent5">
                    <a:lumMod val="50000"/>
                  </a:schemeClr>
                </a:solidFill>
                <a:latin typeface="Times New Roman" pitchFamily="18" charset="0"/>
              </a:rPr>
              <a:t>(GLU)</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rPr>
              <a:t>辅助库</a:t>
            </a:r>
            <a:r>
              <a:rPr lang="en-US" altLang="zh-CN" sz="2600" b="1" dirty="0">
                <a:solidFill>
                  <a:schemeClr val="accent5">
                    <a:lumMod val="50000"/>
                  </a:schemeClr>
                </a:solidFill>
                <a:latin typeface="Times New Roman" pitchFamily="18" charset="0"/>
              </a:rPr>
              <a:t>(GLAUX)</a:t>
            </a:r>
          </a:p>
          <a:p>
            <a:pPr marL="900113" lvl="3" indent="-457200" defTabSz="431800" eaLnBrk="1" hangingPunct="1">
              <a:lnSpc>
                <a:spcPct val="80000"/>
              </a:lnSpc>
              <a:spcBef>
                <a:spcPts val="30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rPr>
              <a:t>工具库</a:t>
            </a:r>
            <a:r>
              <a:rPr lang="en-US" altLang="zh-CN" sz="2600" b="1" dirty="0">
                <a:solidFill>
                  <a:schemeClr val="accent5">
                    <a:lumMod val="50000"/>
                  </a:schemeClr>
                </a:solidFill>
                <a:latin typeface="Times New Roman" pitchFamily="18" charset="0"/>
              </a:rPr>
              <a:t>( GLUT )</a:t>
            </a:r>
          </a:p>
          <a:p>
            <a:pPr marL="900113" lvl="3" indent="-457200" defTabSz="431800" eaLnBrk="1" hangingPunct="1">
              <a:lnSpc>
                <a:spcPct val="80000"/>
              </a:lnSpc>
              <a:spcBef>
                <a:spcPts val="3000"/>
              </a:spcBef>
              <a:buFont typeface="Wingdings" panose="05000000000000000000" pitchFamily="2" charset="2"/>
              <a:buChar char="Ø"/>
              <a:defRPr/>
            </a:pPr>
            <a:r>
              <a:rPr lang="en-US" altLang="zh-CN" sz="2600" b="1" dirty="0">
                <a:solidFill>
                  <a:schemeClr val="accent5">
                    <a:lumMod val="50000"/>
                  </a:schemeClr>
                </a:solidFill>
                <a:latin typeface="Times New Roman" pitchFamily="18" charset="0"/>
              </a:rPr>
              <a:t>OpenGL</a:t>
            </a:r>
            <a:r>
              <a:rPr lang="zh-CN" altLang="en-US" sz="2600" b="1" dirty="0">
                <a:solidFill>
                  <a:schemeClr val="accent5">
                    <a:lumMod val="50000"/>
                  </a:schemeClr>
                </a:solidFill>
                <a:latin typeface="Times New Roman" pitchFamily="18" charset="0"/>
              </a:rPr>
              <a:t>扩展 </a:t>
            </a:r>
            <a:r>
              <a:rPr lang="en-US" altLang="zh-CN" sz="2600" b="1" dirty="0">
                <a:solidFill>
                  <a:schemeClr val="accent5">
                    <a:lumMod val="50000"/>
                  </a:schemeClr>
                </a:solidFill>
                <a:latin typeface="Times New Roman" pitchFamily="18" charset="0"/>
              </a:rPr>
              <a:t>(GLEX/GLEW/GLEE)</a:t>
            </a:r>
          </a:p>
        </p:txBody>
      </p:sp>
    </p:spTree>
    <p:extLst>
      <p:ext uri="{BB962C8B-B14F-4D97-AF65-F5344CB8AC3E}">
        <p14:creationId xmlns:p14="http://schemas.microsoft.com/office/powerpoint/2010/main" val="3716955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animEffect transition="in" filter="wipe(left)">
                                      <p:cBhvr>
                                        <p:cTn id="11" dur="500"/>
                                        <p:tgtEl>
                                          <p:spTgt spid="10445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4450">
                                            <p:txEl>
                                              <p:pRg st="2" end="2"/>
                                            </p:txEl>
                                          </p:spTgt>
                                        </p:tgtEl>
                                        <p:attrNameLst>
                                          <p:attrName>style.visibility</p:attrName>
                                        </p:attrNameLst>
                                      </p:cBhvr>
                                      <p:to>
                                        <p:strVal val="visible"/>
                                      </p:to>
                                    </p:set>
                                    <p:animEffect transition="in" filter="wipe(up)">
                                      <p:cBhvr>
                                        <p:cTn id="16" dur="500"/>
                                        <p:tgtEl>
                                          <p:spTgt spid="10445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4450">
                                            <p:txEl>
                                              <p:pRg st="3" end="3"/>
                                            </p:txEl>
                                          </p:spTgt>
                                        </p:tgtEl>
                                        <p:attrNameLst>
                                          <p:attrName>style.visibility</p:attrName>
                                        </p:attrNameLst>
                                      </p:cBhvr>
                                      <p:to>
                                        <p:strVal val="visible"/>
                                      </p:to>
                                    </p:set>
                                    <p:animEffect transition="in" filter="wipe(up)">
                                      <p:cBhvr>
                                        <p:cTn id="21" dur="500"/>
                                        <p:tgtEl>
                                          <p:spTgt spid="10445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4450">
                                            <p:txEl>
                                              <p:pRg st="4" end="4"/>
                                            </p:txEl>
                                          </p:spTgt>
                                        </p:tgtEl>
                                        <p:attrNameLst>
                                          <p:attrName>style.visibility</p:attrName>
                                        </p:attrNameLst>
                                      </p:cBhvr>
                                      <p:to>
                                        <p:strVal val="visible"/>
                                      </p:to>
                                    </p:set>
                                    <p:animEffect transition="in" filter="wipe(up)">
                                      <p:cBhvr>
                                        <p:cTn id="26" dur="500"/>
                                        <p:tgtEl>
                                          <p:spTgt spid="10445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4450">
                                            <p:txEl>
                                              <p:pRg st="5" end="5"/>
                                            </p:txEl>
                                          </p:spTgt>
                                        </p:tgtEl>
                                        <p:attrNameLst>
                                          <p:attrName>style.visibility</p:attrName>
                                        </p:attrNameLst>
                                      </p:cBhvr>
                                      <p:to>
                                        <p:strVal val="visible"/>
                                      </p:to>
                                    </p:set>
                                    <p:animEffect transition="in" filter="wipe(up)">
                                      <p:cBhvr>
                                        <p:cTn id="31" dur="500"/>
                                        <p:tgtEl>
                                          <p:spTgt spid="104450">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4450">
                                            <p:txEl>
                                              <p:pRg st="6" end="6"/>
                                            </p:txEl>
                                          </p:spTgt>
                                        </p:tgtEl>
                                        <p:attrNameLst>
                                          <p:attrName>style.visibility</p:attrName>
                                        </p:attrNameLst>
                                      </p:cBhvr>
                                      <p:to>
                                        <p:strVal val="visible"/>
                                      </p:to>
                                    </p:set>
                                    <p:animEffect transition="in" filter="wipe(up)">
                                      <p:cBhvr>
                                        <p:cTn id="36" dur="500"/>
                                        <p:tgtEl>
                                          <p:spTgt spid="1044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95400" y="404664"/>
            <a:ext cx="12192000" cy="6597650"/>
          </a:xfrm>
        </p:spPr>
        <p:txBody>
          <a:bodyPr>
            <a:normAutofit fontScale="92500" lnSpcReduction="10000"/>
          </a:bodyPr>
          <a:lstStyle/>
          <a:p>
            <a:pPr>
              <a:lnSpc>
                <a:spcPct val="100000"/>
              </a:lnSpc>
              <a:spcBef>
                <a:spcPts val="0"/>
              </a:spcBef>
              <a:defRPr/>
            </a:pPr>
            <a:r>
              <a:rPr lang="en-US" altLang="zh-CN" sz="3000" b="1" dirty="0">
                <a:solidFill>
                  <a:schemeClr val="accent6">
                    <a:lumMod val="50000"/>
                  </a:schemeClr>
                </a:solidFill>
                <a:latin typeface="微软雅黑" panose="020B0503020204020204" pitchFamily="34" charset="-122"/>
                <a:ea typeface="微软雅黑" panose="020B0503020204020204" pitchFamily="34" charset="-122"/>
              </a:rPr>
              <a:t>3. OpenGL</a:t>
            </a: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编程的基本设置</a:t>
            </a:r>
          </a:p>
          <a:p>
            <a:pPr marL="457200" lvl="1" indent="-457200" defTabSz="914400" hangingPunct="1">
              <a:lnSpc>
                <a:spcPct val="160000"/>
              </a:lnSpc>
              <a:spcBef>
                <a:spcPts val="1800"/>
              </a:spcBef>
              <a:buFont typeface="Wingdings" panose="05000000000000000000" pitchFamily="2" charset="2"/>
              <a:buChar char="n"/>
              <a:defRPr/>
            </a:pPr>
            <a:r>
              <a:rPr lang="en-US" altLang="zh-CN" sz="2800" b="1" dirty="0" smtClean="0">
                <a:solidFill>
                  <a:schemeClr val="accent5">
                    <a:lumMod val="50000"/>
                  </a:schemeClr>
                </a:solidFill>
                <a:latin typeface="Lato Light"/>
                <a:ea typeface="Lato Light"/>
                <a:cs typeface="Lato Light"/>
              </a:rPr>
              <a:t>OpenGL</a:t>
            </a:r>
            <a:r>
              <a:rPr lang="zh-CN" altLang="en-US" sz="2800" b="1" dirty="0">
                <a:solidFill>
                  <a:schemeClr val="accent5">
                    <a:lumMod val="50000"/>
                  </a:schemeClr>
                </a:solidFill>
                <a:latin typeface="Lato Light"/>
                <a:ea typeface="Lato Light"/>
                <a:cs typeface="Lato Light"/>
              </a:rPr>
              <a:t>的库函数</a:t>
            </a:r>
          </a:p>
          <a:p>
            <a:pPr marL="900113" lvl="3" indent="-457200" defTabSz="431800">
              <a:spcBef>
                <a:spcPts val="1800"/>
              </a:spcBef>
              <a:buFont typeface="Wingdings" panose="05000000000000000000" pitchFamily="2" charset="2"/>
              <a:buChar char="Ø"/>
              <a:defRPr/>
            </a:pPr>
            <a:r>
              <a:rPr lang="zh-CN" altLang="en-US" sz="2800" b="1" dirty="0">
                <a:solidFill>
                  <a:schemeClr val="accent5">
                    <a:lumMod val="50000"/>
                  </a:schemeClr>
                </a:solidFill>
                <a:latin typeface="Times New Roman" pitchFamily="18" charset="0"/>
              </a:rPr>
              <a:t>核心库</a:t>
            </a:r>
            <a:r>
              <a:rPr lang="en-US" altLang="zh-CN" sz="2800" b="1" dirty="0">
                <a:solidFill>
                  <a:schemeClr val="accent5">
                    <a:lumMod val="50000"/>
                  </a:schemeClr>
                </a:solidFill>
                <a:latin typeface="Times New Roman" pitchFamily="18" charset="0"/>
              </a:rPr>
              <a:t>(GL)</a:t>
            </a:r>
          </a:p>
          <a:p>
            <a:pPr marL="1257300" lvl="3" indent="-342900" eaLnBrk="1" hangingPunct="1">
              <a:lnSpc>
                <a:spcPct val="90000"/>
              </a:lnSpc>
              <a:buFont typeface="Arial" panose="020B0604020202020204" pitchFamily="34" charset="0"/>
              <a:buChar char="•"/>
              <a:defRPr/>
            </a:pPr>
            <a:r>
              <a:rPr lang="en-US" altLang="zh-CN" sz="2400" b="1" dirty="0" smtClean="0">
                <a:solidFill>
                  <a:schemeClr val="accent6">
                    <a:lumMod val="50000"/>
                  </a:schemeClr>
                </a:solidFill>
                <a:latin typeface="Times New Roman" pitchFamily="18" charset="0"/>
              </a:rPr>
              <a:t>OpenGL</a:t>
            </a:r>
            <a:r>
              <a:rPr lang="zh-CN" altLang="en-US" sz="2400" b="1" dirty="0" smtClean="0">
                <a:solidFill>
                  <a:schemeClr val="accent6">
                    <a:lumMod val="50000"/>
                  </a:schemeClr>
                </a:solidFill>
                <a:latin typeface="Times New Roman" pitchFamily="18" charset="0"/>
              </a:rPr>
              <a:t>最基本的函数库</a:t>
            </a:r>
            <a:endParaRPr lang="en-US" altLang="zh-CN" sz="2400" b="1" dirty="0" smtClean="0">
              <a:solidFill>
                <a:schemeClr val="accent6">
                  <a:lumMod val="50000"/>
                </a:schemeClr>
              </a:solidFill>
              <a:latin typeface="Times New Roman" pitchFamily="18" charset="0"/>
            </a:endParaRP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顶点操作</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定义光照及颜色</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生成纹理坐标</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执行矩阵转换</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像素操作</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计算多项式</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使用显示列表</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获取</a:t>
            </a:r>
            <a:r>
              <a:rPr lang="en-US" altLang="zh-CN" sz="2400" b="1" dirty="0" smtClean="0">
                <a:solidFill>
                  <a:schemeClr val="accent6">
                    <a:lumMod val="50000"/>
                  </a:schemeClr>
                </a:solidFill>
                <a:latin typeface="Times New Roman" pitchFamily="18" charset="0"/>
              </a:rPr>
              <a:t>OpenGL</a:t>
            </a:r>
            <a:r>
              <a:rPr lang="zh-CN" altLang="en-US" sz="2400" b="1" dirty="0" smtClean="0">
                <a:solidFill>
                  <a:schemeClr val="accent6">
                    <a:lumMod val="50000"/>
                  </a:schemeClr>
                </a:solidFill>
                <a:latin typeface="Times New Roman" pitchFamily="18" charset="0"/>
              </a:rPr>
              <a:t>状态变量</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对应的头文件和库文件：</a:t>
            </a:r>
            <a:r>
              <a:rPr lang="en-US" altLang="zh-CN" sz="2400" b="1" dirty="0" err="1" smtClean="0">
                <a:solidFill>
                  <a:schemeClr val="accent6">
                    <a:lumMod val="50000"/>
                  </a:schemeClr>
                </a:solidFill>
                <a:latin typeface="Times New Roman" pitchFamily="18" charset="0"/>
              </a:rPr>
              <a:t>gl.h</a:t>
            </a:r>
            <a:r>
              <a:rPr lang="en-US" altLang="zh-CN" sz="2400" b="1" dirty="0" smtClean="0">
                <a:solidFill>
                  <a:schemeClr val="accent6">
                    <a:lumMod val="50000"/>
                  </a:schemeClr>
                </a:solidFill>
                <a:latin typeface="Times New Roman" pitchFamily="18" charset="0"/>
              </a:rPr>
              <a:t>/opengl32.lib/opengl32.dll</a:t>
            </a:r>
          </a:p>
          <a:p>
            <a:pPr marL="1257300" lvl="3" indent="-342900" eaLnBrk="1" hangingPunct="1">
              <a:lnSpc>
                <a:spcPct val="90000"/>
              </a:lnSpc>
              <a:buFont typeface="Arial" panose="020B0604020202020204" pitchFamily="34" charset="0"/>
              <a:buChar char="•"/>
              <a:defRPr/>
            </a:pPr>
            <a:r>
              <a:rPr lang="zh-CN" altLang="en-US" sz="2400" b="1" dirty="0" smtClean="0">
                <a:solidFill>
                  <a:schemeClr val="accent6">
                    <a:lumMod val="50000"/>
                  </a:schemeClr>
                </a:solidFill>
                <a:latin typeface="Times New Roman" pitchFamily="18" charset="0"/>
              </a:rPr>
              <a:t>核心函数均以</a:t>
            </a:r>
            <a:r>
              <a:rPr lang="en-US" altLang="zh-CN" sz="2400" b="1" dirty="0" err="1" smtClean="0">
                <a:solidFill>
                  <a:schemeClr val="accent6">
                    <a:lumMod val="50000"/>
                  </a:schemeClr>
                </a:solidFill>
                <a:latin typeface="Times New Roman" pitchFamily="18" charset="0"/>
              </a:rPr>
              <a:t>gl</a:t>
            </a:r>
            <a:r>
              <a:rPr lang="zh-CN" altLang="en-US" sz="2400" b="1" dirty="0" smtClean="0">
                <a:solidFill>
                  <a:schemeClr val="accent6">
                    <a:lumMod val="50000"/>
                  </a:schemeClr>
                </a:solidFill>
                <a:latin typeface="Times New Roman" pitchFamily="18" charset="0"/>
              </a:rPr>
              <a:t>开头，如：</a:t>
            </a:r>
            <a:r>
              <a:rPr lang="en-US" altLang="zh-CN" b="1" dirty="0" err="1" smtClean="0">
                <a:solidFill>
                  <a:schemeClr val="accent6">
                    <a:lumMod val="50000"/>
                  </a:schemeClr>
                </a:solidFill>
                <a:latin typeface="Times New Roman" pitchFamily="18" charset="0"/>
              </a:rPr>
              <a:t>glLineStripple</a:t>
            </a:r>
            <a:r>
              <a:rPr lang="en-US" altLang="zh-CN" b="1" dirty="0" smtClean="0">
                <a:solidFill>
                  <a:schemeClr val="accent6">
                    <a:lumMod val="50000"/>
                  </a:schemeClr>
                </a:solidFill>
                <a:latin typeface="Times New Roman" pitchFamily="18" charset="0"/>
              </a:rPr>
              <a:t>()    </a:t>
            </a:r>
            <a:r>
              <a:rPr lang="en-US" altLang="zh-CN" sz="2400" b="1" dirty="0" smtClean="0">
                <a:solidFill>
                  <a:schemeClr val="accent6">
                    <a:lumMod val="50000"/>
                  </a:schemeClr>
                </a:solidFill>
                <a:latin typeface="Times New Roman" pitchFamily="18" charset="0"/>
              </a:rPr>
              <a:t> /*</a:t>
            </a:r>
            <a:r>
              <a:rPr lang="zh-CN" altLang="en-US" sz="2400" b="1" dirty="0" smtClean="0">
                <a:solidFill>
                  <a:schemeClr val="accent6">
                    <a:lumMod val="50000"/>
                  </a:schemeClr>
                </a:solidFill>
                <a:latin typeface="Times New Roman" pitchFamily="18" charset="0"/>
              </a:rPr>
              <a:t>长划线*</a:t>
            </a:r>
            <a:r>
              <a:rPr lang="en-US" altLang="zh-CN" sz="2400" b="1" dirty="0" smtClean="0">
                <a:solidFill>
                  <a:schemeClr val="accent6">
                    <a:lumMod val="50000"/>
                  </a:schemeClr>
                </a:solidFill>
                <a:latin typeface="Times New Roman" pitchFamily="18" charset="0"/>
              </a:rPr>
              <a:t>/</a:t>
            </a:r>
            <a:endParaRPr lang="en-US" altLang="zh-CN" b="1" dirty="0" smtClean="0">
              <a:solidFill>
                <a:schemeClr val="accent6">
                  <a:lumMod val="50000"/>
                </a:schemeClr>
              </a:solidFill>
            </a:endParaRPr>
          </a:p>
          <a:p>
            <a:pPr lvl="2" eaLnBrk="1" hangingPunct="1">
              <a:defRPr/>
            </a:pPr>
            <a:endParaRPr lang="en-US" altLang="zh-CN" dirty="0" smtClean="0">
              <a:solidFill>
                <a:srgbClr val="FFFF99"/>
              </a:solidFill>
            </a:endParaRPr>
          </a:p>
        </p:txBody>
      </p:sp>
    </p:spTree>
    <p:extLst>
      <p:ext uri="{BB962C8B-B14F-4D97-AF65-F5344CB8AC3E}">
        <p14:creationId xmlns:p14="http://schemas.microsoft.com/office/powerpoint/2010/main" val="2416234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551384" y="332656"/>
            <a:ext cx="12289367" cy="6525344"/>
          </a:xfrm>
        </p:spPr>
        <p:txBody>
          <a:bodyPr>
            <a:normAutofit fontScale="92500" lnSpcReduction="20000"/>
          </a:bodyPr>
          <a:lstStyle/>
          <a:p>
            <a:pPr>
              <a:lnSpc>
                <a:spcPct val="100000"/>
              </a:lnSpc>
              <a:spcBef>
                <a:spcPts val="0"/>
              </a:spcBef>
              <a:defRPr/>
            </a:pPr>
            <a:r>
              <a:rPr lang="en-US" altLang="zh-CN" sz="3000" b="1" dirty="0">
                <a:solidFill>
                  <a:schemeClr val="accent6">
                    <a:lumMod val="50000"/>
                  </a:schemeClr>
                </a:solidFill>
                <a:latin typeface="微软雅黑" panose="020B0503020204020204" pitchFamily="34" charset="-122"/>
                <a:ea typeface="微软雅黑" panose="020B0503020204020204" pitchFamily="34" charset="-122"/>
              </a:rPr>
              <a:t>3. OpenGL</a:t>
            </a: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编程的基本设置</a:t>
            </a:r>
          </a:p>
          <a:p>
            <a:pPr marL="457200" lvl="1" indent="-457200" defTabSz="914400" hangingPunct="1">
              <a:lnSpc>
                <a:spcPct val="160000"/>
              </a:lnSpc>
              <a:spcBef>
                <a:spcPts val="1800"/>
              </a:spcBef>
              <a:buFont typeface="Wingdings" panose="05000000000000000000" pitchFamily="2" charset="2"/>
              <a:buChar char="n"/>
              <a:defRPr/>
            </a:pPr>
            <a:r>
              <a:rPr lang="en-US" altLang="zh-CN" sz="2800" b="1" dirty="0">
                <a:solidFill>
                  <a:schemeClr val="accent5">
                    <a:lumMod val="50000"/>
                  </a:schemeClr>
                </a:solidFill>
                <a:latin typeface="Lato Light"/>
                <a:ea typeface="Lato Light"/>
                <a:cs typeface="Lato Light"/>
              </a:rPr>
              <a:t>OpenGL</a:t>
            </a:r>
            <a:r>
              <a:rPr lang="zh-CN" altLang="en-US" sz="2800" b="1" dirty="0">
                <a:solidFill>
                  <a:schemeClr val="accent5">
                    <a:lumMod val="50000"/>
                  </a:schemeClr>
                </a:solidFill>
                <a:latin typeface="Lato Light"/>
                <a:ea typeface="Lato Light"/>
                <a:cs typeface="Lato Light"/>
              </a:rPr>
              <a:t>的库</a:t>
            </a:r>
            <a:r>
              <a:rPr lang="zh-CN" altLang="en-US" sz="2800" b="1" dirty="0" smtClean="0">
                <a:solidFill>
                  <a:schemeClr val="accent5">
                    <a:lumMod val="50000"/>
                  </a:schemeClr>
                </a:solidFill>
                <a:latin typeface="Lato Light"/>
                <a:ea typeface="Lato Light"/>
                <a:cs typeface="Lato Light"/>
              </a:rPr>
              <a:t>函数</a:t>
            </a:r>
            <a:endParaRPr lang="en-US" altLang="zh-CN" sz="2800" b="1" dirty="0" smtClean="0">
              <a:solidFill>
                <a:schemeClr val="accent5">
                  <a:lumMod val="50000"/>
                </a:schemeClr>
              </a:solidFill>
              <a:latin typeface="Lato Light"/>
              <a:ea typeface="Lato Light"/>
              <a:cs typeface="Lato Light"/>
            </a:endParaRPr>
          </a:p>
          <a:p>
            <a:pPr marL="900113" lvl="3" indent="-457200" defTabSz="431800" hangingPunct="1">
              <a:lnSpc>
                <a:spcPct val="100000"/>
              </a:lnSpc>
              <a:spcBef>
                <a:spcPts val="1800"/>
              </a:spcBef>
              <a:buFont typeface="Wingdings" panose="05000000000000000000" pitchFamily="2" charset="2"/>
              <a:buChar char="Ø"/>
              <a:defRPr/>
            </a:pPr>
            <a:r>
              <a:rPr lang="zh-CN" altLang="en-US" sz="2800" b="1" dirty="0">
                <a:solidFill>
                  <a:schemeClr val="accent5">
                    <a:lumMod val="50000"/>
                  </a:schemeClr>
                </a:solidFill>
                <a:latin typeface="Times New Roman" pitchFamily="18" charset="0"/>
              </a:rPr>
              <a:t>实用库</a:t>
            </a:r>
            <a:r>
              <a:rPr lang="en-US" altLang="zh-CN" sz="2800" b="1" dirty="0">
                <a:solidFill>
                  <a:schemeClr val="accent5">
                    <a:lumMod val="50000"/>
                  </a:schemeClr>
                </a:solidFill>
                <a:latin typeface="Times New Roman" pitchFamily="18" charset="0"/>
              </a:rPr>
              <a:t>(GLU)</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比核心库更上层的库函数，包括</a:t>
            </a:r>
            <a:r>
              <a:rPr lang="en-US" altLang="zh-CN" b="1" dirty="0">
                <a:solidFill>
                  <a:schemeClr val="accent6">
                    <a:lumMod val="50000"/>
                  </a:schemeClr>
                </a:solidFill>
                <a:latin typeface="Times New Roman" pitchFamily="18" charset="0"/>
              </a:rPr>
              <a:t>43</a:t>
            </a:r>
            <a:r>
              <a:rPr lang="zh-CN" altLang="en-US" b="1" dirty="0">
                <a:solidFill>
                  <a:schemeClr val="accent6">
                    <a:lumMod val="50000"/>
                  </a:schemeClr>
                </a:solidFill>
                <a:latin typeface="Times New Roman" pitchFamily="18" charset="0"/>
              </a:rPr>
              <a:t>个函数</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纹理映射</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坐标变换</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绘制</a:t>
            </a:r>
            <a:r>
              <a:rPr lang="en-US" altLang="zh-CN" b="1" dirty="0">
                <a:solidFill>
                  <a:schemeClr val="accent6">
                    <a:lumMod val="50000"/>
                  </a:schemeClr>
                </a:solidFill>
                <a:latin typeface="Times New Roman" pitchFamily="18" charset="0"/>
              </a:rPr>
              <a:t>NURBS</a:t>
            </a:r>
            <a:r>
              <a:rPr lang="zh-CN" altLang="en-US" b="1" dirty="0">
                <a:solidFill>
                  <a:schemeClr val="accent6">
                    <a:lumMod val="50000"/>
                  </a:schemeClr>
                </a:solidFill>
                <a:latin typeface="Times New Roman" pitchFamily="18" charset="0"/>
              </a:rPr>
              <a:t>曲线和曲面</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绘制球体、圆柱体和圆盘等简单几何形体</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对应的头文件和库文件：</a:t>
            </a:r>
          </a:p>
          <a:p>
            <a:pPr lvl="3" eaLnBrk="1" hangingPunct="1">
              <a:buFont typeface="Wingdings" pitchFamily="2" charset="2"/>
              <a:buNone/>
              <a:defRPr/>
            </a:pPr>
            <a:r>
              <a:rPr lang="zh-CN" altLang="en-US" sz="2400" b="1" dirty="0" smtClean="0">
                <a:solidFill>
                  <a:schemeClr val="accent6">
                    <a:lumMod val="50000"/>
                  </a:schemeClr>
                </a:solidFill>
                <a:latin typeface="Times New Roman" pitchFamily="18" charset="0"/>
              </a:rPr>
              <a:t>                 </a:t>
            </a:r>
            <a:r>
              <a:rPr lang="en-US" altLang="zh-CN" sz="2400" b="1" dirty="0" err="1" smtClean="0">
                <a:solidFill>
                  <a:schemeClr val="accent6">
                    <a:lumMod val="50000"/>
                  </a:schemeClr>
                </a:solidFill>
                <a:latin typeface="Times New Roman" pitchFamily="18" charset="0"/>
              </a:rPr>
              <a:t>glu.h</a:t>
            </a:r>
            <a:endParaRPr lang="en-US" altLang="zh-CN" sz="2400" b="1" dirty="0" smtClean="0">
              <a:solidFill>
                <a:schemeClr val="accent6">
                  <a:lumMod val="50000"/>
                </a:schemeClr>
              </a:solidFill>
              <a:latin typeface="Times New Roman" pitchFamily="18" charset="0"/>
            </a:endParaRPr>
          </a:p>
          <a:p>
            <a:pPr lvl="3" eaLnBrk="1" hangingPunct="1">
              <a:buFont typeface="Wingdings" pitchFamily="2" charset="2"/>
              <a:buNone/>
              <a:defRPr/>
            </a:pPr>
            <a:r>
              <a:rPr lang="en-US" altLang="zh-CN" sz="2400" b="1" dirty="0" smtClean="0">
                <a:solidFill>
                  <a:schemeClr val="accent6">
                    <a:lumMod val="50000"/>
                  </a:schemeClr>
                </a:solidFill>
                <a:latin typeface="Times New Roman" pitchFamily="18" charset="0"/>
              </a:rPr>
              <a:t>                 glu32.lib</a:t>
            </a:r>
          </a:p>
          <a:p>
            <a:pPr lvl="3" eaLnBrk="1" hangingPunct="1">
              <a:buFont typeface="Wingdings" pitchFamily="2" charset="2"/>
              <a:buNone/>
              <a:defRPr/>
            </a:pPr>
            <a:r>
              <a:rPr lang="en-US" altLang="zh-CN" sz="2400" b="1" dirty="0" smtClean="0">
                <a:solidFill>
                  <a:schemeClr val="accent6">
                    <a:lumMod val="50000"/>
                  </a:schemeClr>
                </a:solidFill>
                <a:latin typeface="Times New Roman" pitchFamily="18" charset="0"/>
              </a:rPr>
              <a:t>                 glu32.dll</a:t>
            </a:r>
          </a:p>
          <a:p>
            <a:pPr marL="1257300" lvl="3" indent="-342900" eaLnBrk="1" hangingPunct="1">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库函数均以</a:t>
            </a:r>
            <a:r>
              <a:rPr lang="en-US" altLang="zh-CN" b="1" dirty="0" err="1">
                <a:solidFill>
                  <a:schemeClr val="accent6">
                    <a:lumMod val="50000"/>
                  </a:schemeClr>
                </a:solidFill>
                <a:latin typeface="Times New Roman" pitchFamily="18" charset="0"/>
              </a:rPr>
              <a:t>glu</a:t>
            </a:r>
            <a:r>
              <a:rPr lang="zh-CN" altLang="en-US" b="1" dirty="0">
                <a:solidFill>
                  <a:schemeClr val="accent6">
                    <a:lumMod val="50000"/>
                  </a:schemeClr>
                </a:solidFill>
                <a:latin typeface="Times New Roman" pitchFamily="18" charset="0"/>
              </a:rPr>
              <a:t>为前缀，如：</a:t>
            </a:r>
          </a:p>
          <a:p>
            <a:pPr lvl="3" eaLnBrk="1" hangingPunct="1">
              <a:buFont typeface="Wingdings" pitchFamily="2" charset="2"/>
              <a:buNone/>
              <a:defRPr/>
            </a:pPr>
            <a:r>
              <a:rPr lang="zh-CN" altLang="en-US" sz="2400" b="1" dirty="0" smtClean="0">
                <a:solidFill>
                  <a:schemeClr val="accent6">
                    <a:lumMod val="50000"/>
                  </a:schemeClr>
                </a:solidFill>
                <a:latin typeface="Times New Roman" pitchFamily="18" charset="0"/>
              </a:rPr>
              <a:t>                 </a:t>
            </a:r>
            <a:r>
              <a:rPr lang="en-US" altLang="zh-CN" b="1" dirty="0" err="1" smtClean="0">
                <a:solidFill>
                  <a:schemeClr val="accent6">
                    <a:lumMod val="50000"/>
                  </a:schemeClr>
                </a:solidFill>
                <a:latin typeface="Times New Roman" pitchFamily="18" charset="0"/>
              </a:rPr>
              <a:t>gluPerspective</a:t>
            </a:r>
            <a:r>
              <a:rPr lang="en-US" altLang="zh-CN" b="1" dirty="0" smtClean="0">
                <a:solidFill>
                  <a:schemeClr val="accent6">
                    <a:lumMod val="50000"/>
                  </a:schemeClr>
                </a:solidFill>
                <a:latin typeface="Times New Roman" pitchFamily="18" charset="0"/>
              </a:rPr>
              <a:t>()</a:t>
            </a:r>
            <a:r>
              <a:rPr lang="en-US" altLang="zh-CN" sz="2400" b="1" dirty="0" smtClean="0">
                <a:solidFill>
                  <a:schemeClr val="accent6">
                    <a:lumMod val="50000"/>
                  </a:schemeClr>
                </a:solidFill>
                <a:latin typeface="Times New Roman" pitchFamily="18" charset="0"/>
              </a:rPr>
              <a:t>           /*</a:t>
            </a:r>
            <a:r>
              <a:rPr lang="zh-CN" altLang="en-US" sz="2400" b="1" dirty="0" smtClean="0">
                <a:solidFill>
                  <a:schemeClr val="accent6">
                    <a:lumMod val="50000"/>
                  </a:schemeClr>
                </a:solidFill>
                <a:latin typeface="Times New Roman" pitchFamily="18" charset="0"/>
              </a:rPr>
              <a:t>定义视景体*</a:t>
            </a:r>
            <a:r>
              <a:rPr lang="en-US" altLang="zh-CN" sz="2400" b="1" dirty="0" smtClean="0">
                <a:solidFill>
                  <a:schemeClr val="accent6">
                    <a:lumMod val="50000"/>
                  </a:schemeClr>
                </a:solidFill>
                <a:latin typeface="Times New Roman" pitchFamily="18" charset="0"/>
              </a:rPr>
              <a:t>/</a:t>
            </a:r>
          </a:p>
          <a:p>
            <a:pPr lvl="3" eaLnBrk="1" hangingPunct="1">
              <a:buFont typeface="Wingdings" pitchFamily="2" charset="2"/>
              <a:buNone/>
              <a:defRPr/>
            </a:pPr>
            <a:r>
              <a:rPr lang="en-US" altLang="zh-CN" sz="2400" b="1" dirty="0" smtClean="0">
                <a:solidFill>
                  <a:schemeClr val="accent6">
                    <a:lumMod val="50000"/>
                  </a:schemeClr>
                </a:solidFill>
                <a:latin typeface="Times New Roman" pitchFamily="18" charset="0"/>
              </a:rPr>
              <a:t>                 </a:t>
            </a:r>
            <a:r>
              <a:rPr lang="en-US" altLang="zh-CN" b="1" dirty="0" err="1" smtClean="0">
                <a:solidFill>
                  <a:schemeClr val="accent6">
                    <a:lumMod val="50000"/>
                  </a:schemeClr>
                </a:solidFill>
                <a:latin typeface="Times New Roman" pitchFamily="18" charset="0"/>
              </a:rPr>
              <a:t>gluLookAt</a:t>
            </a:r>
            <a:r>
              <a:rPr lang="en-US" altLang="zh-CN" b="1" dirty="0" smtClean="0">
                <a:solidFill>
                  <a:schemeClr val="accent6">
                    <a:lumMod val="50000"/>
                  </a:schemeClr>
                </a:solidFill>
                <a:latin typeface="Times New Roman" pitchFamily="18" charset="0"/>
              </a:rPr>
              <a:t>()</a:t>
            </a:r>
            <a:r>
              <a:rPr lang="en-US" altLang="zh-CN" sz="2400" b="1" dirty="0" smtClean="0">
                <a:solidFill>
                  <a:schemeClr val="accent6">
                    <a:lumMod val="50000"/>
                  </a:schemeClr>
                </a:solidFill>
                <a:latin typeface="Times New Roman" pitchFamily="18" charset="0"/>
              </a:rPr>
              <a:t>                  /*</a:t>
            </a:r>
            <a:r>
              <a:rPr lang="zh-CN" altLang="en-US" sz="2400" b="1" dirty="0" smtClean="0">
                <a:solidFill>
                  <a:schemeClr val="accent6">
                    <a:lumMod val="50000"/>
                  </a:schemeClr>
                </a:solidFill>
                <a:latin typeface="Times New Roman" pitchFamily="18" charset="0"/>
              </a:rPr>
              <a:t>定义视点*</a:t>
            </a:r>
            <a:r>
              <a:rPr lang="en-US" altLang="zh-CN" sz="2400" b="1" dirty="0" smtClean="0">
                <a:solidFill>
                  <a:schemeClr val="accent6">
                    <a:lumMod val="50000"/>
                  </a:schemeClr>
                </a:solidFill>
                <a:latin typeface="Times New Roman" pitchFamily="18" charset="0"/>
              </a:rPr>
              <a:t>/</a:t>
            </a:r>
          </a:p>
        </p:txBody>
      </p:sp>
    </p:spTree>
    <p:extLst>
      <p:ext uri="{BB962C8B-B14F-4D97-AF65-F5344CB8AC3E}">
        <p14:creationId xmlns:p14="http://schemas.microsoft.com/office/powerpoint/2010/main" val="25773614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1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18">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8">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18">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body" idx="1"/>
          </p:nvPr>
        </p:nvSpPr>
        <p:spPr>
          <a:xfrm>
            <a:off x="551384" y="764704"/>
            <a:ext cx="10657184" cy="5688632"/>
          </a:xfrm>
        </p:spPr>
        <p:txBody>
          <a:bodyPr>
            <a:normAutofit fontScale="92500" lnSpcReduction="20000"/>
          </a:bodyPr>
          <a:lstStyle/>
          <a:p>
            <a:pPr>
              <a:lnSpc>
                <a:spcPct val="100000"/>
              </a:lnSpc>
              <a:spcBef>
                <a:spcPts val="0"/>
              </a:spcBef>
              <a:defRPr/>
            </a:pPr>
            <a:r>
              <a:rPr lang="en-US" altLang="zh-CN" sz="3000" b="1" dirty="0">
                <a:solidFill>
                  <a:schemeClr val="accent6">
                    <a:lumMod val="50000"/>
                  </a:schemeClr>
                </a:solidFill>
                <a:latin typeface="微软雅黑" panose="020B0503020204020204" pitchFamily="34" charset="-122"/>
                <a:ea typeface="微软雅黑" panose="020B0503020204020204" pitchFamily="34" charset="-122"/>
              </a:rPr>
              <a:t>3. OpenGL</a:t>
            </a: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编程的基本设置</a:t>
            </a:r>
          </a:p>
          <a:p>
            <a:pPr marL="457200" lvl="1" indent="-457200" defTabSz="914400" hangingPunct="1">
              <a:lnSpc>
                <a:spcPct val="160000"/>
              </a:lnSpc>
              <a:spcBef>
                <a:spcPts val="1800"/>
              </a:spcBef>
              <a:buFont typeface="Wingdings" panose="05000000000000000000" pitchFamily="2" charset="2"/>
              <a:buChar char="n"/>
              <a:defRPr/>
            </a:pPr>
            <a:r>
              <a:rPr lang="en-US" altLang="zh-CN" sz="2800" b="1" dirty="0">
                <a:solidFill>
                  <a:schemeClr val="accent5">
                    <a:lumMod val="50000"/>
                  </a:schemeClr>
                </a:solidFill>
                <a:latin typeface="Lato Light"/>
                <a:ea typeface="Lato Light"/>
                <a:cs typeface="Lato Light"/>
              </a:rPr>
              <a:t>OpenGL</a:t>
            </a:r>
            <a:r>
              <a:rPr lang="zh-CN" altLang="en-US" sz="2800" b="1" dirty="0">
                <a:solidFill>
                  <a:schemeClr val="accent5">
                    <a:lumMod val="50000"/>
                  </a:schemeClr>
                </a:solidFill>
                <a:latin typeface="Lato Light"/>
                <a:ea typeface="Lato Light"/>
                <a:cs typeface="Lato Light"/>
              </a:rPr>
              <a:t>的库函数</a:t>
            </a:r>
            <a:endParaRPr lang="en-US" altLang="zh-CN" sz="2800" b="1" dirty="0">
              <a:solidFill>
                <a:schemeClr val="accent5">
                  <a:lumMod val="50000"/>
                </a:schemeClr>
              </a:solidFill>
              <a:latin typeface="Lato Light"/>
              <a:ea typeface="Lato Light"/>
              <a:cs typeface="Lato Light"/>
            </a:endParaRPr>
          </a:p>
          <a:p>
            <a:pPr marL="900113" lvl="3" indent="-457200" defTabSz="431800" eaLnBrk="1">
              <a:lnSpc>
                <a:spcPct val="80000"/>
              </a:lnSpc>
              <a:spcBef>
                <a:spcPts val="1800"/>
              </a:spcBef>
              <a:buFont typeface="Wingdings" panose="05000000000000000000" pitchFamily="2" charset="2"/>
              <a:buChar char="Ø"/>
              <a:defRPr/>
            </a:pPr>
            <a:r>
              <a:rPr lang="zh-CN" altLang="en-US" sz="2600" b="1" dirty="0" smtClean="0">
                <a:solidFill>
                  <a:schemeClr val="accent5">
                    <a:lumMod val="50000"/>
                  </a:schemeClr>
                </a:solidFill>
                <a:latin typeface="Times New Roman" pitchFamily="18" charset="0"/>
              </a:rPr>
              <a:t>辅助</a:t>
            </a:r>
            <a:r>
              <a:rPr lang="zh-CN" altLang="en-US" sz="2600" b="1" dirty="0">
                <a:solidFill>
                  <a:schemeClr val="accent5">
                    <a:lumMod val="50000"/>
                  </a:schemeClr>
                </a:solidFill>
                <a:latin typeface="Times New Roman" pitchFamily="18" charset="0"/>
              </a:rPr>
              <a:t>库</a:t>
            </a:r>
            <a:r>
              <a:rPr lang="en-US" altLang="zh-CN" sz="2600" b="1" dirty="0">
                <a:solidFill>
                  <a:schemeClr val="accent5">
                    <a:lumMod val="50000"/>
                  </a:schemeClr>
                </a:solidFill>
                <a:latin typeface="Times New Roman" pitchFamily="18" charset="0"/>
              </a:rPr>
              <a:t>(GLAUX)</a:t>
            </a:r>
          </a:p>
          <a:p>
            <a:pPr marL="1257300" lvl="3" indent="-342900" eaLnBrk="1" hangingPunct="1">
              <a:lnSpc>
                <a:spcPct val="16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提供基本的窗口管理函数，如初始化窗口，处理窗口和事件输入</a:t>
            </a:r>
            <a:r>
              <a:rPr lang="zh-CN" altLang="en-US" sz="2200" b="1" dirty="0" smtClean="0">
                <a:solidFill>
                  <a:schemeClr val="accent6">
                    <a:lumMod val="50000"/>
                  </a:schemeClr>
                </a:solidFill>
                <a:latin typeface="Times New Roman" pitchFamily="18" charset="0"/>
              </a:rPr>
              <a:t>等</a:t>
            </a:r>
            <a:endParaRPr lang="zh-CN" altLang="en-US" sz="2200" b="1" dirty="0">
              <a:solidFill>
                <a:schemeClr val="accent6">
                  <a:lumMod val="50000"/>
                </a:schemeClr>
              </a:solidFill>
              <a:latin typeface="Times New Roman" pitchFamily="18" charset="0"/>
            </a:endParaRPr>
          </a:p>
          <a:p>
            <a:pPr marL="1257300" lvl="3" indent="-342900" eaLnBrk="1" hangingPunct="1">
              <a:lnSpc>
                <a:spcPct val="16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提供简单形体的命令函数，如：球体、圆环、圆柱体、立方体等</a:t>
            </a:r>
          </a:p>
          <a:p>
            <a:pPr marL="1257300" lvl="3" indent="-342900" eaLnBrk="1" hangingPunct="1">
              <a:lnSpc>
                <a:spcPct val="16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对应的头文件和库文件：</a:t>
            </a:r>
          </a:p>
          <a:p>
            <a:pPr lvl="3">
              <a:defRPr/>
            </a:pPr>
            <a:r>
              <a:rPr lang="en-US" altLang="zh-CN" sz="2200" b="1" dirty="0" smtClean="0">
                <a:solidFill>
                  <a:schemeClr val="accent6">
                    <a:lumMod val="50000"/>
                  </a:schemeClr>
                </a:solidFill>
                <a:latin typeface="Times New Roman" pitchFamily="18" charset="0"/>
              </a:rPr>
              <a:t>	             </a:t>
            </a:r>
            <a:r>
              <a:rPr lang="en-US" altLang="zh-CN" sz="2200" b="1" dirty="0" err="1" smtClean="0">
                <a:solidFill>
                  <a:schemeClr val="accent6">
                    <a:lumMod val="50000"/>
                  </a:schemeClr>
                </a:solidFill>
                <a:latin typeface="Times New Roman" pitchFamily="18" charset="0"/>
              </a:rPr>
              <a:t>glaux.h</a:t>
            </a:r>
            <a:endParaRPr lang="en-US" altLang="zh-CN" sz="2200" b="1" dirty="0">
              <a:solidFill>
                <a:schemeClr val="accent6">
                  <a:lumMod val="50000"/>
                </a:schemeClr>
              </a:solidFill>
              <a:latin typeface="Times New Roman" pitchFamily="18" charset="0"/>
            </a:endParaRPr>
          </a:p>
          <a:p>
            <a:pPr lvl="3">
              <a:defRPr/>
            </a:pPr>
            <a:r>
              <a:rPr lang="en-US" altLang="zh-CN" sz="2200" b="1" dirty="0">
                <a:solidFill>
                  <a:schemeClr val="accent6">
                    <a:lumMod val="50000"/>
                  </a:schemeClr>
                </a:solidFill>
                <a:latin typeface="Times New Roman" pitchFamily="18" charset="0"/>
              </a:rPr>
              <a:t>                    glaux.lib</a:t>
            </a:r>
          </a:p>
          <a:p>
            <a:pPr lvl="3">
              <a:defRPr/>
            </a:pPr>
            <a:r>
              <a:rPr lang="en-US" altLang="zh-CN" sz="2200" b="1" dirty="0">
                <a:solidFill>
                  <a:schemeClr val="accent6">
                    <a:lumMod val="50000"/>
                  </a:schemeClr>
                </a:solidFill>
                <a:latin typeface="Times New Roman" pitchFamily="18" charset="0"/>
              </a:rPr>
              <a:t>                    glaux.dll</a:t>
            </a:r>
          </a:p>
          <a:p>
            <a:pPr marL="1257300" lvl="3" indent="-342900">
              <a:lnSpc>
                <a:spcPct val="8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库函数均以</a:t>
            </a:r>
            <a:r>
              <a:rPr lang="en-US" altLang="zh-CN" sz="2200" b="1" dirty="0">
                <a:solidFill>
                  <a:schemeClr val="accent6">
                    <a:lumMod val="50000"/>
                  </a:schemeClr>
                </a:solidFill>
                <a:latin typeface="Times New Roman" pitchFamily="18" charset="0"/>
              </a:rPr>
              <a:t>aux</a:t>
            </a:r>
            <a:r>
              <a:rPr lang="zh-CN" altLang="en-US" sz="2200" b="1" dirty="0">
                <a:solidFill>
                  <a:schemeClr val="accent6">
                    <a:lumMod val="50000"/>
                  </a:schemeClr>
                </a:solidFill>
                <a:latin typeface="Times New Roman" pitchFamily="18" charset="0"/>
              </a:rPr>
              <a:t>为前缀，如：</a:t>
            </a:r>
          </a:p>
          <a:p>
            <a:pPr lvl="3" eaLnBrk="1" hangingPunct="1">
              <a:defRPr/>
            </a:pPr>
            <a:r>
              <a:rPr lang="zh-CN" altLang="en-US" sz="2200" b="1" dirty="0">
                <a:solidFill>
                  <a:schemeClr val="accent6">
                    <a:lumMod val="50000"/>
                  </a:schemeClr>
                </a:solidFill>
                <a:latin typeface="Times New Roman" pitchFamily="18" charset="0"/>
              </a:rPr>
              <a:t>          </a:t>
            </a:r>
            <a:r>
              <a:rPr lang="en-US" altLang="zh-CN" sz="2200" b="1" dirty="0" err="1">
                <a:solidFill>
                  <a:schemeClr val="accent6">
                    <a:lumMod val="50000"/>
                  </a:schemeClr>
                </a:solidFill>
                <a:latin typeface="Times New Roman" pitchFamily="18" charset="0"/>
              </a:rPr>
              <a:t>auxInitDisplayMode</a:t>
            </a:r>
            <a:r>
              <a:rPr lang="zh-CN" altLang="en-US" sz="2200" b="1" dirty="0">
                <a:solidFill>
                  <a:schemeClr val="accent6">
                    <a:lumMod val="50000"/>
                  </a:schemeClr>
                </a:solidFill>
                <a:latin typeface="Times New Roman" pitchFamily="18" charset="0"/>
              </a:rPr>
              <a:t>（）           </a:t>
            </a:r>
            <a:r>
              <a:rPr lang="en-US" altLang="zh-CN" sz="2200" b="1" dirty="0">
                <a:solidFill>
                  <a:schemeClr val="accent6">
                    <a:lumMod val="50000"/>
                  </a:schemeClr>
                </a:solidFill>
                <a:latin typeface="Times New Roman" pitchFamily="18" charset="0"/>
              </a:rPr>
              <a:t>/*</a:t>
            </a:r>
            <a:r>
              <a:rPr lang="zh-CN" altLang="en-US" sz="2200" b="1" dirty="0">
                <a:solidFill>
                  <a:schemeClr val="accent6">
                    <a:lumMod val="50000"/>
                  </a:schemeClr>
                </a:solidFill>
                <a:latin typeface="Times New Roman" pitchFamily="18" charset="0"/>
              </a:rPr>
              <a:t>初始化显示模式*</a:t>
            </a:r>
            <a:r>
              <a:rPr lang="en-US" altLang="zh-CN" sz="2200" b="1" dirty="0">
                <a:solidFill>
                  <a:schemeClr val="accent6">
                    <a:lumMod val="50000"/>
                  </a:schemeClr>
                </a:solidFill>
                <a:latin typeface="Times New Roman" pitchFamily="18" charset="0"/>
              </a:rPr>
              <a:t>/</a:t>
            </a:r>
          </a:p>
          <a:p>
            <a:pPr lvl="3" eaLnBrk="1" hangingPunct="1">
              <a:defRPr/>
            </a:pPr>
            <a:r>
              <a:rPr lang="en-US" altLang="zh-CN" sz="2200" b="1" dirty="0">
                <a:solidFill>
                  <a:schemeClr val="accent6">
                    <a:lumMod val="50000"/>
                  </a:schemeClr>
                </a:solidFill>
                <a:latin typeface="Times New Roman" pitchFamily="18" charset="0"/>
              </a:rPr>
              <a:t>         </a:t>
            </a:r>
            <a:r>
              <a:rPr lang="en-US" altLang="zh-CN" sz="2200" b="1" dirty="0" smtClean="0">
                <a:solidFill>
                  <a:schemeClr val="accent6">
                    <a:lumMod val="50000"/>
                  </a:schemeClr>
                </a:solidFill>
                <a:latin typeface="Times New Roman" pitchFamily="18" charset="0"/>
              </a:rPr>
              <a:t> </a:t>
            </a:r>
            <a:r>
              <a:rPr lang="en-US" altLang="zh-CN" sz="2200" b="1" dirty="0" err="1" smtClean="0">
                <a:solidFill>
                  <a:schemeClr val="accent6">
                    <a:lumMod val="50000"/>
                  </a:schemeClr>
                </a:solidFill>
                <a:latin typeface="Times New Roman" pitchFamily="18" charset="0"/>
              </a:rPr>
              <a:t>auxDIBImageLoad</a:t>
            </a:r>
            <a:r>
              <a:rPr lang="en-US" altLang="zh-CN" sz="2200" b="1" dirty="0">
                <a:solidFill>
                  <a:schemeClr val="accent6">
                    <a:lumMod val="50000"/>
                  </a:schemeClr>
                </a:solidFill>
                <a:latin typeface="Times New Roman" pitchFamily="18" charset="0"/>
              </a:rPr>
              <a:t>( );                /*</a:t>
            </a:r>
            <a:r>
              <a:rPr lang="zh-CN" altLang="en-US" sz="2200" b="1" dirty="0">
                <a:solidFill>
                  <a:schemeClr val="accent6">
                    <a:lumMod val="50000"/>
                  </a:schemeClr>
                </a:solidFill>
                <a:latin typeface="Times New Roman" pitchFamily="18" charset="0"/>
              </a:rPr>
              <a:t>返回读入的图像*</a:t>
            </a:r>
            <a:r>
              <a:rPr lang="en-US" altLang="zh-CN" sz="2200" b="1" dirty="0">
                <a:solidFill>
                  <a:schemeClr val="accent6">
                    <a:lumMod val="50000"/>
                  </a:schemeClr>
                </a:solidFill>
                <a:latin typeface="Times New Roman" pitchFamily="18" charset="0"/>
              </a:rPr>
              <a:t>/</a:t>
            </a:r>
          </a:p>
        </p:txBody>
      </p:sp>
    </p:spTree>
    <p:extLst>
      <p:ext uri="{BB962C8B-B14F-4D97-AF65-F5344CB8AC3E}">
        <p14:creationId xmlns:p14="http://schemas.microsoft.com/office/powerpoint/2010/main" val="3187967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53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4528" y="332358"/>
            <a:ext cx="10177976" cy="6841058"/>
          </a:xfrm>
        </p:spPr>
        <p:txBody>
          <a:bodyPr>
            <a:normAutofit fontScale="47500" lnSpcReduction="20000"/>
          </a:bodyPr>
          <a:lstStyle/>
          <a:p>
            <a:pPr>
              <a:lnSpc>
                <a:spcPct val="100000"/>
              </a:lnSpc>
              <a:spcBef>
                <a:spcPts val="0"/>
              </a:spcBef>
              <a:defRPr/>
            </a:pPr>
            <a:r>
              <a:rPr lang="en-US" altLang="zh-CN" sz="5900" b="1" dirty="0" smtClean="0">
                <a:solidFill>
                  <a:schemeClr val="accent6">
                    <a:lumMod val="50000"/>
                  </a:schemeClr>
                </a:solidFill>
                <a:latin typeface="微软雅黑" panose="020B0503020204020204" pitchFamily="34" charset="-122"/>
                <a:ea typeface="微软雅黑" panose="020B0503020204020204" pitchFamily="34" charset="-122"/>
              </a:rPr>
              <a:t>3. </a:t>
            </a:r>
            <a:r>
              <a:rPr lang="en-US" altLang="zh-CN" sz="59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5900" b="1" dirty="0">
                <a:solidFill>
                  <a:schemeClr val="accent6">
                    <a:lumMod val="50000"/>
                  </a:schemeClr>
                </a:solidFill>
                <a:latin typeface="微软雅黑" panose="020B0503020204020204" pitchFamily="34" charset="-122"/>
                <a:ea typeface="微软雅黑" panose="020B0503020204020204" pitchFamily="34" charset="-122"/>
              </a:rPr>
              <a:t>编程的基本设置</a:t>
            </a:r>
          </a:p>
          <a:p>
            <a:pPr marL="457200" lvl="1" indent="-457200" defTabSz="914400">
              <a:lnSpc>
                <a:spcPct val="160000"/>
              </a:lnSpc>
              <a:spcBef>
                <a:spcPts val="1800"/>
              </a:spcBef>
              <a:buFont typeface="Wingdings" panose="05000000000000000000" pitchFamily="2" charset="2"/>
              <a:buChar char="n"/>
              <a:defRPr/>
            </a:pPr>
            <a:r>
              <a:rPr lang="en-US" altLang="zh-CN" sz="5500" b="1" dirty="0">
                <a:solidFill>
                  <a:schemeClr val="accent5">
                    <a:lumMod val="50000"/>
                  </a:schemeClr>
                </a:solidFill>
                <a:latin typeface="Lato Light"/>
                <a:ea typeface="Lato Light"/>
                <a:cs typeface="Lato Light"/>
              </a:rPr>
              <a:t>OpenGL</a:t>
            </a:r>
            <a:r>
              <a:rPr lang="zh-CN" altLang="en-US" sz="5500" b="1" dirty="0">
                <a:solidFill>
                  <a:schemeClr val="accent5">
                    <a:lumMod val="50000"/>
                  </a:schemeClr>
                </a:solidFill>
                <a:latin typeface="Lato Light"/>
                <a:ea typeface="Lato Light"/>
                <a:cs typeface="Lato Light"/>
              </a:rPr>
              <a:t>的库函数</a:t>
            </a:r>
            <a:endParaRPr lang="en-US" altLang="zh-CN" sz="5500" b="1" dirty="0">
              <a:solidFill>
                <a:schemeClr val="accent5">
                  <a:lumMod val="50000"/>
                </a:schemeClr>
              </a:solidFill>
              <a:latin typeface="Lato Light"/>
              <a:ea typeface="Lato Light"/>
              <a:cs typeface="Lato Light"/>
            </a:endParaRPr>
          </a:p>
          <a:p>
            <a:pPr marL="900113" lvl="3" indent="-457200" defTabSz="431800" hangingPunct="1">
              <a:lnSpc>
                <a:spcPct val="80000"/>
              </a:lnSpc>
              <a:spcBef>
                <a:spcPts val="1800"/>
              </a:spcBef>
              <a:buFont typeface="Wingdings" panose="05000000000000000000" pitchFamily="2" charset="2"/>
              <a:buChar char="Ø"/>
              <a:defRPr/>
            </a:pPr>
            <a:r>
              <a:rPr lang="zh-CN" altLang="en-US" sz="5100" b="1" dirty="0">
                <a:solidFill>
                  <a:schemeClr val="accent5">
                    <a:lumMod val="50000"/>
                  </a:schemeClr>
                </a:solidFill>
                <a:latin typeface="Times New Roman" pitchFamily="18" charset="0"/>
              </a:rPr>
              <a:t>工具库</a:t>
            </a:r>
            <a:r>
              <a:rPr lang="en-US" altLang="zh-CN" sz="5100" b="1" dirty="0">
                <a:solidFill>
                  <a:schemeClr val="accent5">
                    <a:lumMod val="50000"/>
                  </a:schemeClr>
                </a:solidFill>
                <a:latin typeface="Times New Roman" pitchFamily="18" charset="0"/>
              </a:rPr>
              <a:t>GLUT</a:t>
            </a: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与窗口系统独立的工具包，提供管理事件的命令</a:t>
            </a:r>
            <a:r>
              <a:rPr lang="zh-CN" altLang="en-US" sz="4000" b="1" dirty="0" smtClean="0">
                <a:solidFill>
                  <a:schemeClr val="accent6">
                    <a:lumMod val="50000"/>
                  </a:schemeClr>
                </a:solidFill>
                <a:latin typeface="Times New Roman" pitchFamily="18" charset="0"/>
              </a:rPr>
              <a:t>函数</a:t>
            </a:r>
            <a:endParaRPr lang="zh-CN" altLang="en-US" sz="4000" b="1" dirty="0">
              <a:solidFill>
                <a:schemeClr val="accent6">
                  <a:lumMod val="50000"/>
                </a:schemeClr>
              </a:solidFill>
              <a:latin typeface="Times New Roman" pitchFamily="18" charset="0"/>
            </a:endParaRP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多窗口</a:t>
            </a:r>
            <a:r>
              <a:rPr lang="zh-CN" altLang="en-US" sz="4000" b="1" dirty="0" smtClean="0">
                <a:solidFill>
                  <a:schemeClr val="accent6">
                    <a:lumMod val="50000"/>
                  </a:schemeClr>
                </a:solidFill>
                <a:latin typeface="Times New Roman" pitchFamily="18" charset="0"/>
              </a:rPr>
              <a:t>绘制、处理</a:t>
            </a:r>
            <a:r>
              <a:rPr lang="zh-CN" altLang="en-US" sz="4000" b="1" dirty="0">
                <a:solidFill>
                  <a:schemeClr val="accent6">
                    <a:lumMod val="50000"/>
                  </a:schemeClr>
                </a:solidFill>
                <a:latin typeface="Times New Roman" pitchFamily="18" charset="0"/>
              </a:rPr>
              <a:t>回调驱动事件</a:t>
            </a: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复杂的输入</a:t>
            </a:r>
            <a:r>
              <a:rPr lang="zh-CN" altLang="en-US" sz="4000" b="1" dirty="0" smtClean="0">
                <a:solidFill>
                  <a:schemeClr val="accent6">
                    <a:lumMod val="50000"/>
                  </a:schemeClr>
                </a:solidFill>
                <a:latin typeface="Times New Roman" pitchFamily="18" charset="0"/>
              </a:rPr>
              <a:t>装置、空闲</a:t>
            </a:r>
            <a:r>
              <a:rPr lang="zh-CN" altLang="en-US" sz="4000" b="1" dirty="0">
                <a:solidFill>
                  <a:schemeClr val="accent6">
                    <a:lumMod val="50000"/>
                  </a:schemeClr>
                </a:solidFill>
                <a:latin typeface="Times New Roman" pitchFamily="18" charset="0"/>
              </a:rPr>
              <a:t>函数和时钟</a:t>
            </a: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简单的层叠式弹出菜单功能</a:t>
            </a: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生成复杂实体模型和线框模型，如茶壶、球体等</a:t>
            </a: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支持位图字体和笔画字体</a:t>
            </a: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窗口管理函数</a:t>
            </a:r>
          </a:p>
          <a:p>
            <a:pPr marL="1257300" lvl="3" indent="-342900">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对应的头文件和库文件：</a:t>
            </a:r>
          </a:p>
          <a:p>
            <a:pPr lvl="3">
              <a:defRPr/>
            </a:pPr>
            <a:r>
              <a:rPr lang="zh-CN" altLang="en-US" sz="4600" b="1" dirty="0">
                <a:solidFill>
                  <a:schemeClr val="accent6">
                    <a:lumMod val="50000"/>
                  </a:schemeClr>
                </a:solidFill>
                <a:latin typeface="Times New Roman" pitchFamily="18" charset="0"/>
              </a:rPr>
              <a:t>                    </a:t>
            </a:r>
            <a:r>
              <a:rPr lang="en-US" altLang="zh-CN" sz="4600" b="1" dirty="0" err="1">
                <a:solidFill>
                  <a:schemeClr val="accent6">
                    <a:lumMod val="50000"/>
                  </a:schemeClr>
                </a:solidFill>
                <a:latin typeface="Times New Roman" pitchFamily="18" charset="0"/>
              </a:rPr>
              <a:t>glut.h</a:t>
            </a:r>
            <a:endParaRPr lang="en-US" altLang="zh-CN" sz="4600" b="1" dirty="0">
              <a:solidFill>
                <a:schemeClr val="accent6">
                  <a:lumMod val="50000"/>
                </a:schemeClr>
              </a:solidFill>
              <a:latin typeface="Times New Roman" pitchFamily="18" charset="0"/>
            </a:endParaRPr>
          </a:p>
          <a:p>
            <a:pPr lvl="3">
              <a:defRPr/>
            </a:pPr>
            <a:r>
              <a:rPr lang="en-US" altLang="zh-CN" sz="4600" b="1" dirty="0">
                <a:solidFill>
                  <a:schemeClr val="accent6">
                    <a:lumMod val="50000"/>
                  </a:schemeClr>
                </a:solidFill>
                <a:latin typeface="Times New Roman" pitchFamily="18" charset="0"/>
              </a:rPr>
              <a:t>                    glut32.lib</a:t>
            </a:r>
          </a:p>
          <a:p>
            <a:pPr lvl="3">
              <a:defRPr/>
            </a:pPr>
            <a:r>
              <a:rPr lang="en-US" altLang="zh-CN" sz="4600" b="1" dirty="0">
                <a:solidFill>
                  <a:schemeClr val="accent6">
                    <a:lumMod val="50000"/>
                  </a:schemeClr>
                </a:solidFill>
                <a:latin typeface="Times New Roman" pitchFamily="18" charset="0"/>
              </a:rPr>
              <a:t>                    glut32.dll</a:t>
            </a:r>
          </a:p>
          <a:p>
            <a:pPr marL="1257300" lvl="3" indent="-342900" eaLnBrk="1" hangingPunct="1">
              <a:lnSpc>
                <a:spcPct val="100000"/>
              </a:lnSpc>
              <a:buFont typeface="Arial" panose="020B0604020202020204" pitchFamily="34" charset="0"/>
              <a:buChar char="•"/>
              <a:defRPr/>
            </a:pPr>
            <a:r>
              <a:rPr lang="zh-CN" altLang="en-US" sz="4000" b="1" dirty="0">
                <a:solidFill>
                  <a:schemeClr val="accent6">
                    <a:lumMod val="50000"/>
                  </a:schemeClr>
                </a:solidFill>
                <a:latin typeface="Times New Roman" pitchFamily="18" charset="0"/>
              </a:rPr>
              <a:t>库函数均以</a:t>
            </a:r>
            <a:r>
              <a:rPr lang="en-US" altLang="zh-CN" sz="4000" b="1" dirty="0">
                <a:solidFill>
                  <a:schemeClr val="accent6">
                    <a:lumMod val="50000"/>
                  </a:schemeClr>
                </a:solidFill>
                <a:latin typeface="Times New Roman" pitchFamily="18" charset="0"/>
              </a:rPr>
              <a:t>glut</a:t>
            </a:r>
            <a:r>
              <a:rPr lang="zh-CN" altLang="en-US" sz="4000" b="1" dirty="0">
                <a:solidFill>
                  <a:schemeClr val="accent6">
                    <a:lumMod val="50000"/>
                  </a:schemeClr>
                </a:solidFill>
                <a:latin typeface="Times New Roman" pitchFamily="18" charset="0"/>
              </a:rPr>
              <a:t>为前缀，如</a:t>
            </a:r>
          </a:p>
          <a:p>
            <a:pPr lvl="3" eaLnBrk="1" hangingPunct="1">
              <a:defRPr/>
            </a:pPr>
            <a:r>
              <a:rPr lang="zh-CN" altLang="en-US" sz="2200" b="1" dirty="0">
                <a:solidFill>
                  <a:schemeClr val="accent6">
                    <a:lumMod val="50000"/>
                  </a:schemeClr>
                </a:solidFill>
                <a:latin typeface="Times New Roman" pitchFamily="18" charset="0"/>
              </a:rPr>
              <a:t>                   </a:t>
            </a:r>
            <a:r>
              <a:rPr lang="en-US" altLang="zh-CN" sz="4600" b="1" dirty="0" err="1">
                <a:solidFill>
                  <a:schemeClr val="accent6">
                    <a:lumMod val="50000"/>
                  </a:schemeClr>
                </a:solidFill>
                <a:latin typeface="Times New Roman" pitchFamily="18" charset="0"/>
              </a:rPr>
              <a:t>glutCreateWindow</a:t>
            </a:r>
            <a:r>
              <a:rPr lang="en-US" altLang="zh-CN" sz="4600" b="1" dirty="0">
                <a:solidFill>
                  <a:schemeClr val="accent6">
                    <a:lumMod val="50000"/>
                  </a:schemeClr>
                </a:solidFill>
                <a:latin typeface="Times New Roman" pitchFamily="18" charset="0"/>
              </a:rPr>
              <a:t>()        /*</a:t>
            </a:r>
            <a:r>
              <a:rPr lang="zh-CN" altLang="en-US" sz="4600" b="1" dirty="0">
                <a:solidFill>
                  <a:schemeClr val="accent6">
                    <a:lumMod val="50000"/>
                  </a:schemeClr>
                </a:solidFill>
                <a:latin typeface="Times New Roman" pitchFamily="18" charset="0"/>
              </a:rPr>
              <a:t>初始化窗口*</a:t>
            </a:r>
            <a:r>
              <a:rPr lang="en-US" altLang="zh-CN" sz="4600" b="1" dirty="0" smtClean="0">
                <a:solidFill>
                  <a:schemeClr val="accent6">
                    <a:lumMod val="50000"/>
                  </a:schemeClr>
                </a:solidFill>
                <a:latin typeface="Times New Roman" pitchFamily="18" charset="0"/>
              </a:rPr>
              <a:t>/</a:t>
            </a:r>
            <a:endParaRPr lang="en-US" altLang="zh-CN" sz="2400" b="1" dirty="0" smtClean="0"/>
          </a:p>
        </p:txBody>
      </p:sp>
    </p:spTree>
    <p:extLst>
      <p:ext uri="{BB962C8B-B14F-4D97-AF65-F5344CB8AC3E}">
        <p14:creationId xmlns:p14="http://schemas.microsoft.com/office/powerpoint/2010/main" val="29594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0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0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0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507">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0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1055440" y="287734"/>
            <a:ext cx="7944719" cy="6597650"/>
          </a:xfrm>
        </p:spPr>
        <p:txBody>
          <a:bodyPr>
            <a:normAutofit lnSpcReduction="10000"/>
          </a:bodyPr>
          <a:lstStyle/>
          <a:p>
            <a:pPr>
              <a:lnSpc>
                <a:spcPct val="100000"/>
              </a:lnSpc>
              <a:spcBef>
                <a:spcPts val="0"/>
              </a:spcBef>
              <a:defRPr/>
            </a:pPr>
            <a:r>
              <a:rPr lang="en-US" altLang="zh-CN" sz="3000" b="1" dirty="0">
                <a:solidFill>
                  <a:schemeClr val="accent6">
                    <a:lumMod val="50000"/>
                  </a:schemeClr>
                </a:solidFill>
                <a:latin typeface="微软雅黑" panose="020B0503020204020204" pitchFamily="34" charset="-122"/>
                <a:ea typeface="微软雅黑" panose="020B0503020204020204" pitchFamily="34" charset="-122"/>
              </a:rPr>
              <a:t>3.OpenGL</a:t>
            </a: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编程的基本设置</a:t>
            </a:r>
          </a:p>
          <a:p>
            <a:pPr marL="457200" lvl="1" indent="-457200" defTabSz="914400">
              <a:lnSpc>
                <a:spcPct val="160000"/>
              </a:lnSpc>
              <a:spcBef>
                <a:spcPts val="1800"/>
              </a:spcBef>
              <a:buFont typeface="Wingdings" panose="05000000000000000000" pitchFamily="2" charset="2"/>
              <a:buChar char="n"/>
              <a:defRPr/>
            </a:pPr>
            <a:r>
              <a:rPr lang="en-US" altLang="zh-CN" sz="3100" b="1" dirty="0">
                <a:solidFill>
                  <a:schemeClr val="accent5">
                    <a:lumMod val="50000"/>
                  </a:schemeClr>
                </a:solidFill>
                <a:latin typeface="Lato Light"/>
                <a:ea typeface="Lato Light"/>
                <a:cs typeface="Lato Light"/>
              </a:rPr>
              <a:t>OpenGL</a:t>
            </a:r>
            <a:r>
              <a:rPr lang="zh-CN" altLang="en-US" sz="3100" b="1" dirty="0">
                <a:solidFill>
                  <a:schemeClr val="accent5">
                    <a:lumMod val="50000"/>
                  </a:schemeClr>
                </a:solidFill>
                <a:latin typeface="Lato Light"/>
                <a:ea typeface="Lato Light"/>
                <a:cs typeface="Lato Light"/>
              </a:rPr>
              <a:t>的库函数</a:t>
            </a:r>
            <a:endParaRPr lang="en-US" altLang="zh-CN" sz="3100" b="1" dirty="0">
              <a:solidFill>
                <a:schemeClr val="accent5">
                  <a:lumMod val="50000"/>
                </a:schemeClr>
              </a:solidFill>
              <a:latin typeface="Lato Light"/>
              <a:ea typeface="Lato Light"/>
              <a:cs typeface="Lato Light"/>
            </a:endParaRPr>
          </a:p>
          <a:p>
            <a:pPr marL="900113" lvl="3" indent="-457200" defTabSz="431800" eaLnBrk="1">
              <a:lnSpc>
                <a:spcPct val="80000"/>
              </a:lnSpc>
              <a:spcBef>
                <a:spcPts val="1800"/>
              </a:spcBef>
              <a:buFont typeface="Wingdings" panose="05000000000000000000" pitchFamily="2" charset="2"/>
              <a:buChar char="Ø"/>
              <a:defRPr/>
            </a:pPr>
            <a:r>
              <a:rPr lang="zh-CN" altLang="en-US" sz="2800" b="1" dirty="0" smtClean="0">
                <a:solidFill>
                  <a:schemeClr val="accent5">
                    <a:lumMod val="50000"/>
                  </a:schemeClr>
                </a:solidFill>
                <a:latin typeface="Times New Roman" pitchFamily="18" charset="0"/>
              </a:rPr>
              <a:t>工具</a:t>
            </a:r>
            <a:r>
              <a:rPr lang="zh-CN" altLang="en-US" sz="2800" b="1" dirty="0">
                <a:solidFill>
                  <a:schemeClr val="accent5">
                    <a:lumMod val="50000"/>
                  </a:schemeClr>
                </a:solidFill>
                <a:latin typeface="Times New Roman" pitchFamily="18" charset="0"/>
              </a:rPr>
              <a:t>库</a:t>
            </a:r>
            <a:r>
              <a:rPr lang="en-US" altLang="zh-CN" sz="2800" b="1" dirty="0">
                <a:solidFill>
                  <a:schemeClr val="accent5">
                    <a:lumMod val="50000"/>
                  </a:schemeClr>
                </a:solidFill>
                <a:latin typeface="Times New Roman" pitchFamily="18" charset="0"/>
              </a:rPr>
              <a:t>GLUT</a:t>
            </a:r>
          </a:p>
          <a:p>
            <a:pPr marL="1257300" lvl="3" indent="-342900">
              <a:lnSpc>
                <a:spcPct val="100000"/>
              </a:lnSpc>
              <a:buFont typeface="Arial" panose="020B0604020202020204" pitchFamily="34" charset="0"/>
              <a:buChar char="•"/>
              <a:defRPr/>
            </a:pPr>
            <a:r>
              <a:rPr lang="en-US" altLang="zh-CN" b="1" dirty="0" smtClean="0">
                <a:solidFill>
                  <a:schemeClr val="accent6">
                    <a:lumMod val="50000"/>
                  </a:schemeClr>
                </a:solidFill>
                <a:latin typeface="Times New Roman" pitchFamily="18" charset="0"/>
              </a:rPr>
              <a:t>GLUI</a:t>
            </a:r>
            <a:r>
              <a:rPr lang="zh-CN" altLang="en-US" b="1" dirty="0" smtClean="0">
                <a:solidFill>
                  <a:schemeClr val="accent6">
                    <a:lumMod val="50000"/>
                  </a:schemeClr>
                </a:solidFill>
                <a:latin typeface="Times New Roman" pitchFamily="18" charset="0"/>
              </a:rPr>
              <a:t>是</a:t>
            </a:r>
            <a:r>
              <a:rPr lang="zh-CN" altLang="en-US" b="1" dirty="0">
                <a:solidFill>
                  <a:schemeClr val="accent6">
                    <a:lumMod val="50000"/>
                  </a:schemeClr>
                </a:solidFill>
                <a:latin typeface="Times New Roman" pitchFamily="18" charset="0"/>
              </a:rPr>
              <a:t>一个基于</a:t>
            </a:r>
            <a:r>
              <a:rPr lang="en-US" altLang="zh-CN" b="1" dirty="0">
                <a:solidFill>
                  <a:schemeClr val="accent6">
                    <a:lumMod val="50000"/>
                  </a:schemeClr>
                </a:solidFill>
                <a:latin typeface="Times New Roman" pitchFamily="18" charset="0"/>
              </a:rPr>
              <a:t>GLUT</a:t>
            </a:r>
            <a:r>
              <a:rPr lang="zh-CN" altLang="en-US" b="1" dirty="0">
                <a:solidFill>
                  <a:schemeClr val="accent6">
                    <a:lumMod val="50000"/>
                  </a:schemeClr>
                </a:solidFill>
                <a:latin typeface="Times New Roman" pitchFamily="18" charset="0"/>
              </a:rPr>
              <a:t>的用户界面开发库</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提供更复杂多样的界面开发工具</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多窗口</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按钮</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单选及复选框</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微调控制器</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静态文本框</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控件面板</a:t>
            </a:r>
          </a:p>
          <a:p>
            <a:pPr marL="1257300" lvl="3" indent="-342900">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虚线分区</a:t>
            </a:r>
          </a:p>
          <a:p>
            <a:pPr eaLnBrk="1" hangingPunct="1">
              <a:defRPr/>
            </a:pPr>
            <a:endParaRPr lang="en-US" altLang="zh-CN" sz="2400" b="1" dirty="0" smtClean="0"/>
          </a:p>
        </p:txBody>
      </p:sp>
    </p:spTree>
    <p:extLst>
      <p:ext uri="{BB962C8B-B14F-4D97-AF65-F5344CB8AC3E}">
        <p14:creationId xmlns:p14="http://schemas.microsoft.com/office/powerpoint/2010/main" val="21252713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2034">
                                            <p:txEl>
                                              <p:pRg st="3" end="3"/>
                                            </p:txEl>
                                          </p:spTgt>
                                        </p:tgtEl>
                                        <p:attrNameLst>
                                          <p:attrName>style.visibility</p:attrName>
                                        </p:attrNameLst>
                                      </p:cBhvr>
                                      <p:to>
                                        <p:strVal val="visible"/>
                                      </p:to>
                                    </p:set>
                                    <p:animEffect transition="in" filter="wipe(up)">
                                      <p:cBhvr>
                                        <p:cTn id="7" dur="500"/>
                                        <p:tgtEl>
                                          <p:spTgt spid="172034">
                                            <p:txEl>
                                              <p:pRg st="3" end="3"/>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2034">
                                            <p:txEl>
                                              <p:pRg st="4" end="4"/>
                                            </p:txEl>
                                          </p:spTgt>
                                        </p:tgtEl>
                                        <p:attrNameLst>
                                          <p:attrName>style.visibility</p:attrName>
                                        </p:attrNameLst>
                                      </p:cBhvr>
                                      <p:to>
                                        <p:strVal val="visible"/>
                                      </p:to>
                                    </p:set>
                                    <p:animEffect transition="in" filter="wipe(up)">
                                      <p:cBhvr>
                                        <p:cTn id="10" dur="500"/>
                                        <p:tgtEl>
                                          <p:spTgt spid="172034">
                                            <p:txEl>
                                              <p:pRg st="4" end="4"/>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2034">
                                            <p:txEl>
                                              <p:pRg st="5" end="5"/>
                                            </p:txEl>
                                          </p:spTgt>
                                        </p:tgtEl>
                                        <p:attrNameLst>
                                          <p:attrName>style.visibility</p:attrName>
                                        </p:attrNameLst>
                                      </p:cBhvr>
                                      <p:to>
                                        <p:strVal val="visible"/>
                                      </p:to>
                                    </p:set>
                                    <p:animEffect transition="in" filter="wipe(up)">
                                      <p:cBhvr>
                                        <p:cTn id="13" dur="500"/>
                                        <p:tgtEl>
                                          <p:spTgt spid="172034">
                                            <p:txEl>
                                              <p:pRg st="5" end="5"/>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2034">
                                            <p:txEl>
                                              <p:pRg st="6" end="6"/>
                                            </p:txEl>
                                          </p:spTgt>
                                        </p:tgtEl>
                                        <p:attrNameLst>
                                          <p:attrName>style.visibility</p:attrName>
                                        </p:attrNameLst>
                                      </p:cBhvr>
                                      <p:to>
                                        <p:strVal val="visible"/>
                                      </p:to>
                                    </p:set>
                                    <p:animEffect transition="in" filter="wipe(up)">
                                      <p:cBhvr>
                                        <p:cTn id="16" dur="500"/>
                                        <p:tgtEl>
                                          <p:spTgt spid="172034">
                                            <p:txEl>
                                              <p:pRg st="6" end="6"/>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72034">
                                            <p:txEl>
                                              <p:pRg st="7" end="7"/>
                                            </p:txEl>
                                          </p:spTgt>
                                        </p:tgtEl>
                                        <p:attrNameLst>
                                          <p:attrName>style.visibility</p:attrName>
                                        </p:attrNameLst>
                                      </p:cBhvr>
                                      <p:to>
                                        <p:strVal val="visible"/>
                                      </p:to>
                                    </p:set>
                                    <p:animEffect transition="in" filter="wipe(up)">
                                      <p:cBhvr>
                                        <p:cTn id="19" dur="500"/>
                                        <p:tgtEl>
                                          <p:spTgt spid="172034">
                                            <p:txEl>
                                              <p:pRg st="7" end="7"/>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2034">
                                            <p:txEl>
                                              <p:pRg st="8" end="8"/>
                                            </p:txEl>
                                          </p:spTgt>
                                        </p:tgtEl>
                                        <p:attrNameLst>
                                          <p:attrName>style.visibility</p:attrName>
                                        </p:attrNameLst>
                                      </p:cBhvr>
                                      <p:to>
                                        <p:strVal val="visible"/>
                                      </p:to>
                                    </p:set>
                                    <p:animEffect transition="in" filter="wipe(up)">
                                      <p:cBhvr>
                                        <p:cTn id="22" dur="500"/>
                                        <p:tgtEl>
                                          <p:spTgt spid="172034">
                                            <p:txEl>
                                              <p:pRg st="8" end="8"/>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72034">
                                            <p:txEl>
                                              <p:pRg st="9" end="9"/>
                                            </p:txEl>
                                          </p:spTgt>
                                        </p:tgtEl>
                                        <p:attrNameLst>
                                          <p:attrName>style.visibility</p:attrName>
                                        </p:attrNameLst>
                                      </p:cBhvr>
                                      <p:to>
                                        <p:strVal val="visible"/>
                                      </p:to>
                                    </p:set>
                                    <p:animEffect transition="in" filter="wipe(up)">
                                      <p:cBhvr>
                                        <p:cTn id="25" dur="500"/>
                                        <p:tgtEl>
                                          <p:spTgt spid="172034">
                                            <p:txEl>
                                              <p:pRg st="9" end="9"/>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72034">
                                            <p:txEl>
                                              <p:pRg st="10" end="10"/>
                                            </p:txEl>
                                          </p:spTgt>
                                        </p:tgtEl>
                                        <p:attrNameLst>
                                          <p:attrName>style.visibility</p:attrName>
                                        </p:attrNameLst>
                                      </p:cBhvr>
                                      <p:to>
                                        <p:strVal val="visible"/>
                                      </p:to>
                                    </p:set>
                                    <p:animEffect transition="in" filter="wipe(up)">
                                      <p:cBhvr>
                                        <p:cTn id="28" dur="500"/>
                                        <p:tgtEl>
                                          <p:spTgt spid="172034">
                                            <p:txEl>
                                              <p:pRg st="10" end="10"/>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72034">
                                            <p:txEl>
                                              <p:pRg st="11" end="11"/>
                                            </p:txEl>
                                          </p:spTgt>
                                        </p:tgtEl>
                                        <p:attrNameLst>
                                          <p:attrName>style.visibility</p:attrName>
                                        </p:attrNameLst>
                                      </p:cBhvr>
                                      <p:to>
                                        <p:strVal val="visible"/>
                                      </p:to>
                                    </p:set>
                                    <p:animEffect transition="in" filter="wipe(up)">
                                      <p:cBhvr>
                                        <p:cTn id="31" dur="500"/>
                                        <p:tgtEl>
                                          <p:spTgt spid="17203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68"/>
          <p:cNvGrpSpPr/>
          <p:nvPr/>
        </p:nvGrpSpPr>
        <p:grpSpPr>
          <a:xfrm>
            <a:off x="0" y="-1664915"/>
            <a:ext cx="12192000" cy="10492847"/>
            <a:chOff x="0" y="0"/>
            <a:chExt cx="12192000" cy="10492846"/>
          </a:xfrm>
        </p:grpSpPr>
        <p:grpSp>
          <p:nvGrpSpPr>
            <p:cNvPr id="261" name="Group 261"/>
            <p:cNvGrpSpPr/>
            <p:nvPr/>
          </p:nvGrpSpPr>
          <p:grpSpPr>
            <a:xfrm>
              <a:off x="0" y="9172046"/>
              <a:ext cx="12192000" cy="1320801"/>
              <a:chOff x="0" y="0"/>
              <a:chExt cx="12192000" cy="1320800"/>
            </a:xfrm>
          </p:grpSpPr>
          <p:sp>
            <p:nvSpPr>
              <p:cNvPr id="256" name="Shape 256"/>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57" name="Shape 257"/>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58" name="Shape 258"/>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0" name="Shape 260"/>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267" name="Group 267"/>
            <p:cNvGrpSpPr/>
            <p:nvPr/>
          </p:nvGrpSpPr>
          <p:grpSpPr>
            <a:xfrm>
              <a:off x="0" y="0"/>
              <a:ext cx="12192000" cy="1320801"/>
              <a:chOff x="0" y="0"/>
              <a:chExt cx="12192000" cy="1320800"/>
            </a:xfrm>
          </p:grpSpPr>
          <p:sp>
            <p:nvSpPr>
              <p:cNvPr id="262" name="Shape 26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63" name="Shape 26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64" name="Shape 26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Shape 26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6" name="Shape 26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269" name="Shape 26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543018" y="3881442"/>
            <a:ext cx="310597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a:solidFill>
                  <a:srgbClr val="404040"/>
                </a:solidFill>
              </a:defRPr>
            </a:lvl1pPr>
          </a:lstStyle>
          <a:p>
            <a:r>
              <a:rPr lang="zh-CN" altLang="en-US" b="1" dirty="0" smtClean="0"/>
              <a:t>计算机图形</a:t>
            </a:r>
            <a:r>
              <a:rPr lang="en-US" altLang="zh-CN" b="1" dirty="0" smtClean="0"/>
              <a:t>API</a:t>
            </a:r>
            <a:endParaRPr b="1" dirty="0"/>
          </a:p>
        </p:txBody>
      </p:sp>
      <p:grpSp>
        <p:nvGrpSpPr>
          <p:cNvPr id="272" name="Group 27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1" cy="1714897"/>
            <a:chOff x="0" y="0"/>
            <a:chExt cx="1989279" cy="1714895"/>
          </a:xfrm>
        </p:grpSpPr>
        <p:sp>
          <p:nvSpPr>
            <p:cNvPr id="270" name="Shape 270"/>
            <p:cNvSpPr/>
            <p:nvPr/>
          </p:nvSpPr>
          <p:spPr>
            <a:xfrm>
              <a:off x="0" y="0"/>
              <a:ext cx="1989279"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271" name="Shape 271"/>
            <p:cNvSpPr/>
            <p:nvPr/>
          </p:nvSpPr>
          <p:spPr>
            <a:xfrm>
              <a:off x="308680" y="257285"/>
              <a:ext cx="1371919" cy="1200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3</a:t>
              </a:r>
              <a:endParaRPr dirty="0"/>
            </a:p>
          </p:txBody>
        </p:sp>
      </p:grpSp>
    </p:spTree>
    <p:extLst>
      <p:ext uri="{BB962C8B-B14F-4D97-AF65-F5344CB8AC3E}">
        <p14:creationId xmlns:p14="http://schemas.microsoft.com/office/powerpoint/2010/main" val="39702499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sz="half" idx="1"/>
          </p:nvPr>
        </p:nvSpPr>
        <p:spPr>
          <a:xfrm>
            <a:off x="-47576" y="359742"/>
            <a:ext cx="11760200" cy="6597650"/>
          </a:xfrm>
        </p:spPr>
        <p:txBody>
          <a:bodyPr/>
          <a:lstStyle/>
          <a:p>
            <a:pPr marL="900113" lvl="3" indent="-457200" defTabSz="431800" eaLnBrk="1">
              <a:lnSpc>
                <a:spcPct val="60000"/>
              </a:lnSpc>
              <a:spcBef>
                <a:spcPts val="1800"/>
              </a:spcBef>
              <a:buFont typeface="Wingdings" panose="05000000000000000000" pitchFamily="2" charset="2"/>
              <a:buChar char="Ø"/>
              <a:defRPr/>
            </a:pPr>
            <a:r>
              <a:rPr lang="zh-CN" altLang="en-US" b="1" dirty="0">
                <a:solidFill>
                  <a:schemeClr val="accent5">
                    <a:lumMod val="50000"/>
                  </a:schemeClr>
                </a:solidFill>
                <a:latin typeface="Times New Roman" pitchFamily="18" charset="0"/>
              </a:rPr>
              <a:t>工具库</a:t>
            </a:r>
            <a:r>
              <a:rPr lang="en-US" altLang="zh-CN" b="1" dirty="0">
                <a:solidFill>
                  <a:schemeClr val="accent5">
                    <a:lumMod val="50000"/>
                  </a:schemeClr>
                </a:solidFill>
                <a:latin typeface="Times New Roman" pitchFamily="18" charset="0"/>
              </a:rPr>
              <a:t>GLUT</a:t>
            </a:r>
          </a:p>
          <a:p>
            <a:pPr lvl="3" eaLnBrk="1" hangingPunct="1">
              <a:spcBef>
                <a:spcPct val="60000"/>
              </a:spcBef>
              <a:defRPr/>
            </a:pPr>
            <a:r>
              <a:rPr lang="en-US" altLang="zh-CN" b="1" dirty="0" smtClean="0">
                <a:solidFill>
                  <a:schemeClr val="accent6">
                    <a:lumMod val="50000"/>
                  </a:schemeClr>
                </a:solidFill>
                <a:latin typeface="Times New Roman" pitchFamily="18" charset="0"/>
              </a:rPr>
              <a:t>GLUI</a:t>
            </a:r>
            <a:r>
              <a:rPr lang="zh-CN" altLang="en-US" b="1" dirty="0" smtClean="0">
                <a:solidFill>
                  <a:schemeClr val="accent6">
                    <a:lumMod val="50000"/>
                  </a:schemeClr>
                </a:solidFill>
                <a:latin typeface="Times New Roman" pitchFamily="18" charset="0"/>
              </a:rPr>
              <a:t>界面开发实例</a:t>
            </a:r>
            <a:endParaRPr lang="zh-CN" altLang="en-US" sz="1400" b="1" dirty="0" smtClean="0">
              <a:solidFill>
                <a:schemeClr val="accent6">
                  <a:lumMod val="50000"/>
                </a:schemeClr>
              </a:solidFill>
            </a:endParaRPr>
          </a:p>
        </p:txBody>
      </p:sp>
      <p:pic>
        <p:nvPicPr>
          <p:cNvPr id="21507" name="Picture 3" descr="GLUI界面实例"/>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343472" y="1340768"/>
            <a:ext cx="9215967" cy="53721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373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695400" y="332656"/>
            <a:ext cx="10972800" cy="6525344"/>
          </a:xfrm>
        </p:spPr>
        <p:txBody>
          <a:bodyPr>
            <a:normAutofit fontScale="92500" lnSpcReduction="20000"/>
          </a:bodyPr>
          <a:lstStyle/>
          <a:p>
            <a:pPr>
              <a:lnSpc>
                <a:spcPct val="100000"/>
              </a:lnSpc>
              <a:spcBef>
                <a:spcPts val="0"/>
              </a:spcBef>
              <a:defRPr/>
            </a:pPr>
            <a:r>
              <a:rPr lang="en-US" altLang="zh-CN" sz="3000" b="1" dirty="0">
                <a:solidFill>
                  <a:schemeClr val="accent6">
                    <a:lumMod val="50000"/>
                  </a:schemeClr>
                </a:solidFill>
                <a:latin typeface="微软雅黑" panose="020B0503020204020204" pitchFamily="34" charset="-122"/>
                <a:ea typeface="微软雅黑" panose="020B0503020204020204" pitchFamily="34" charset="-122"/>
              </a:rPr>
              <a:t>3.OpenGL</a:t>
            </a:r>
            <a:r>
              <a:rPr lang="zh-CN" altLang="en-US" sz="3000" b="1" dirty="0">
                <a:solidFill>
                  <a:schemeClr val="accent6">
                    <a:lumMod val="50000"/>
                  </a:schemeClr>
                </a:solidFill>
                <a:latin typeface="微软雅黑" panose="020B0503020204020204" pitchFamily="34" charset="-122"/>
                <a:ea typeface="微软雅黑" panose="020B0503020204020204" pitchFamily="34" charset="-122"/>
              </a:rPr>
              <a:t>编程的基本设置</a:t>
            </a:r>
          </a:p>
          <a:p>
            <a:pPr marL="457200" lvl="1" indent="-457200" defTabSz="914400">
              <a:lnSpc>
                <a:spcPct val="160000"/>
              </a:lnSpc>
              <a:spcBef>
                <a:spcPts val="1800"/>
              </a:spcBef>
              <a:buFont typeface="Wingdings" panose="05000000000000000000" pitchFamily="2" charset="2"/>
              <a:buChar char="n"/>
              <a:defRPr/>
            </a:pPr>
            <a:r>
              <a:rPr lang="en-US" altLang="zh-CN" sz="3100" b="1" dirty="0">
                <a:solidFill>
                  <a:schemeClr val="accent5">
                    <a:lumMod val="50000"/>
                  </a:schemeClr>
                </a:solidFill>
                <a:latin typeface="Lato Light"/>
                <a:ea typeface="Lato Light"/>
                <a:cs typeface="Lato Light"/>
              </a:rPr>
              <a:t>OpenGL</a:t>
            </a:r>
            <a:r>
              <a:rPr lang="zh-CN" altLang="en-US" sz="3100" b="1" dirty="0">
                <a:solidFill>
                  <a:schemeClr val="accent5">
                    <a:lumMod val="50000"/>
                  </a:schemeClr>
                </a:solidFill>
                <a:latin typeface="Lato Light"/>
                <a:ea typeface="Lato Light"/>
                <a:cs typeface="Lato Light"/>
              </a:rPr>
              <a:t>的库函数</a:t>
            </a:r>
            <a:endParaRPr lang="en-US" altLang="zh-CN" sz="3100" b="1" dirty="0">
              <a:solidFill>
                <a:schemeClr val="accent5">
                  <a:lumMod val="50000"/>
                </a:schemeClr>
              </a:solidFill>
              <a:latin typeface="Lato Light"/>
              <a:ea typeface="Lato Light"/>
              <a:cs typeface="Lato Light"/>
            </a:endParaRPr>
          </a:p>
          <a:p>
            <a:pPr marL="900113" lvl="3" indent="-457200" defTabSz="431800" hangingPunct="1">
              <a:spcBef>
                <a:spcPts val="1800"/>
              </a:spcBef>
              <a:buFont typeface="Wingdings" panose="05000000000000000000" pitchFamily="2" charset="2"/>
              <a:buChar char="Ø"/>
              <a:defRPr/>
            </a:pPr>
            <a:r>
              <a:rPr lang="zh-CN" altLang="en-US" sz="2800" b="1" dirty="0" smtClean="0">
                <a:solidFill>
                  <a:schemeClr val="accent5">
                    <a:lumMod val="50000"/>
                  </a:schemeClr>
                </a:solidFill>
                <a:latin typeface="Times New Roman" pitchFamily="18" charset="0"/>
              </a:rPr>
              <a:t>对</a:t>
            </a:r>
            <a:r>
              <a:rPr lang="en-US" altLang="zh-CN" sz="2800" b="1" dirty="0">
                <a:solidFill>
                  <a:schemeClr val="accent5">
                    <a:lumMod val="50000"/>
                  </a:schemeClr>
                </a:solidFill>
                <a:latin typeface="Times New Roman" pitchFamily="18" charset="0"/>
              </a:rPr>
              <a:t>Windows95/98/NT</a:t>
            </a:r>
            <a:r>
              <a:rPr lang="zh-CN" altLang="en-US" sz="2800" b="1" dirty="0">
                <a:solidFill>
                  <a:schemeClr val="accent5">
                    <a:lumMod val="50000"/>
                  </a:schemeClr>
                </a:solidFill>
                <a:latin typeface="Times New Roman" pitchFamily="18" charset="0"/>
              </a:rPr>
              <a:t>窗口系统的扩展（</a:t>
            </a:r>
            <a:r>
              <a:rPr lang="en-US" altLang="zh-CN" sz="2800" b="1" dirty="0">
                <a:solidFill>
                  <a:schemeClr val="accent5">
                    <a:lumMod val="50000"/>
                  </a:schemeClr>
                </a:solidFill>
                <a:latin typeface="Times New Roman" pitchFamily="18" charset="0"/>
              </a:rPr>
              <a:t>WGL</a:t>
            </a:r>
            <a:r>
              <a:rPr lang="zh-CN" altLang="en-US" sz="2800" b="1" dirty="0">
                <a:solidFill>
                  <a:schemeClr val="accent5">
                    <a:lumMod val="50000"/>
                  </a:schemeClr>
                </a:solidFill>
                <a:latin typeface="Times New Roman" pitchFamily="18" charset="0"/>
              </a:rPr>
              <a:t>）</a:t>
            </a:r>
          </a:p>
          <a:p>
            <a:pPr marL="1257300" lvl="3" indent="-342900" eaLnBrk="1" hangingPunct="1">
              <a:lnSpc>
                <a:spcPct val="100000"/>
              </a:lnSpc>
              <a:buFont typeface="Arial" panose="020B0604020202020204" pitchFamily="34" charset="0"/>
              <a:buChar char="•"/>
              <a:defRPr/>
            </a:pPr>
            <a:r>
              <a:rPr lang="zh-CN" altLang="en-US" b="1" dirty="0" smtClean="0">
                <a:solidFill>
                  <a:schemeClr val="accent6">
                    <a:lumMod val="50000"/>
                  </a:schemeClr>
                </a:solidFill>
                <a:latin typeface="Times New Roman" pitchFamily="18" charset="0"/>
              </a:rPr>
              <a:t>包括</a:t>
            </a:r>
            <a:r>
              <a:rPr lang="en-US" altLang="zh-CN" b="1" dirty="0" smtClean="0">
                <a:solidFill>
                  <a:schemeClr val="accent6">
                    <a:lumMod val="50000"/>
                  </a:schemeClr>
                </a:solidFill>
                <a:latin typeface="Times New Roman" pitchFamily="18" charset="0"/>
              </a:rPr>
              <a:t>WGL</a:t>
            </a:r>
            <a:r>
              <a:rPr lang="zh-CN" altLang="en-US" b="1" dirty="0">
                <a:solidFill>
                  <a:schemeClr val="accent6">
                    <a:lumMod val="50000"/>
                  </a:schemeClr>
                </a:solidFill>
                <a:latin typeface="Times New Roman" pitchFamily="18" charset="0"/>
              </a:rPr>
              <a:t>函数</a:t>
            </a:r>
            <a:r>
              <a:rPr lang="zh-CN" altLang="en-US" b="1" dirty="0" smtClean="0">
                <a:solidFill>
                  <a:schemeClr val="accent6">
                    <a:lumMod val="50000"/>
                  </a:schemeClr>
                </a:solidFill>
                <a:latin typeface="Times New Roman" pitchFamily="18" charset="0"/>
              </a:rPr>
              <a:t>和</a:t>
            </a:r>
            <a:r>
              <a:rPr lang="en-US" altLang="zh-CN" b="1" dirty="0" smtClean="0">
                <a:solidFill>
                  <a:schemeClr val="accent6">
                    <a:lumMod val="50000"/>
                  </a:schemeClr>
                </a:solidFill>
                <a:latin typeface="Times New Roman" pitchFamily="18" charset="0"/>
              </a:rPr>
              <a:t>Win32 </a:t>
            </a:r>
            <a:r>
              <a:rPr lang="en-US" altLang="zh-CN" b="1" dirty="0">
                <a:solidFill>
                  <a:schemeClr val="accent6">
                    <a:lumMod val="50000"/>
                  </a:schemeClr>
                </a:solidFill>
                <a:latin typeface="Times New Roman" pitchFamily="18" charset="0"/>
              </a:rPr>
              <a:t>API</a:t>
            </a:r>
            <a:r>
              <a:rPr lang="zh-CN" altLang="en-US" b="1" dirty="0">
                <a:solidFill>
                  <a:schemeClr val="accent6">
                    <a:lumMod val="50000"/>
                  </a:schemeClr>
                </a:solidFill>
                <a:latin typeface="Times New Roman" pitchFamily="18" charset="0"/>
              </a:rPr>
              <a:t>函数</a:t>
            </a:r>
          </a:p>
          <a:p>
            <a:pPr marL="1257300" lvl="3" indent="-342900" eaLnBrk="1" hangingPunct="1">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创建绘制描述表（</a:t>
            </a:r>
            <a:r>
              <a:rPr lang="en-US" altLang="zh-CN" b="1" dirty="0">
                <a:solidFill>
                  <a:schemeClr val="accent6">
                    <a:lumMod val="50000"/>
                  </a:schemeClr>
                </a:solidFill>
                <a:latin typeface="Times New Roman" pitchFamily="18" charset="0"/>
              </a:rPr>
              <a:t>Render Context</a:t>
            </a:r>
            <a:r>
              <a:rPr lang="zh-CN" altLang="en-US" b="1" dirty="0">
                <a:solidFill>
                  <a:schemeClr val="accent6">
                    <a:lumMod val="50000"/>
                  </a:schemeClr>
                </a:solidFill>
                <a:latin typeface="Times New Roman" pitchFamily="18" charset="0"/>
              </a:rPr>
              <a:t>，即设备描述表</a:t>
            </a:r>
            <a:r>
              <a:rPr lang="en-US" altLang="zh-CN" b="1" dirty="0">
                <a:solidFill>
                  <a:schemeClr val="accent6">
                    <a:lumMod val="50000"/>
                  </a:schemeClr>
                </a:solidFill>
                <a:latin typeface="Times New Roman" pitchFamily="18" charset="0"/>
              </a:rPr>
              <a:t>Devise Context</a:t>
            </a:r>
            <a:r>
              <a:rPr lang="zh-CN" altLang="en-US" b="1" dirty="0">
                <a:solidFill>
                  <a:schemeClr val="accent6">
                    <a:lumMod val="50000"/>
                  </a:schemeClr>
                </a:solidFill>
                <a:latin typeface="Times New Roman" pitchFamily="18" charset="0"/>
              </a:rPr>
              <a:t>的</a:t>
            </a:r>
            <a:r>
              <a:rPr lang="en-US" altLang="zh-CN" b="1" dirty="0">
                <a:solidFill>
                  <a:schemeClr val="accent6">
                    <a:lumMod val="50000"/>
                  </a:schemeClr>
                </a:solidFill>
                <a:latin typeface="Times New Roman" pitchFamily="18" charset="0"/>
              </a:rPr>
              <a:t>OpenGL</a:t>
            </a:r>
            <a:r>
              <a:rPr lang="zh-CN" altLang="en-US" b="1" dirty="0">
                <a:solidFill>
                  <a:schemeClr val="accent6">
                    <a:lumMod val="50000"/>
                  </a:schemeClr>
                </a:solidFill>
                <a:latin typeface="Times New Roman" pitchFamily="18" charset="0"/>
              </a:rPr>
              <a:t>形式）</a:t>
            </a:r>
          </a:p>
          <a:p>
            <a:pPr marL="1257300" lvl="3" indent="-342900" eaLnBrk="1" hangingPunct="1">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创建位图字体，使用位图和轮廓字体</a:t>
            </a:r>
          </a:p>
          <a:p>
            <a:pPr marL="1257300" lvl="3" indent="-342900" eaLnBrk="1" hangingPunct="1">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交换前后帧缓存</a:t>
            </a:r>
          </a:p>
          <a:p>
            <a:pPr marL="1257300" lvl="3" indent="-342900" eaLnBrk="1" hangingPunct="1">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查找颜色调色板</a:t>
            </a:r>
          </a:p>
          <a:p>
            <a:pPr marL="1257300" lvl="3" indent="-342900" eaLnBrk="1" hangingPunct="1">
              <a:lnSpc>
                <a:spcPct val="100000"/>
              </a:lnSpc>
              <a:buFont typeface="Arial" panose="020B0604020202020204" pitchFamily="34" charset="0"/>
              <a:buChar char="•"/>
              <a:defRPr/>
            </a:pPr>
            <a:r>
              <a:rPr lang="en-US" altLang="zh-CN" b="1" dirty="0">
                <a:solidFill>
                  <a:schemeClr val="accent6">
                    <a:lumMod val="50000"/>
                  </a:schemeClr>
                </a:solidFill>
                <a:latin typeface="Times New Roman" pitchFamily="18" charset="0"/>
              </a:rPr>
              <a:t>Win32</a:t>
            </a:r>
            <a:r>
              <a:rPr lang="zh-CN" altLang="en-US" b="1" dirty="0">
                <a:solidFill>
                  <a:schemeClr val="accent6">
                    <a:lumMod val="50000"/>
                  </a:schemeClr>
                </a:solidFill>
                <a:latin typeface="Times New Roman" pitchFamily="18" charset="0"/>
              </a:rPr>
              <a:t>库函数用以初始化像素格式、控制绘制，提供访问</a:t>
            </a:r>
            <a:r>
              <a:rPr lang="en-US" altLang="zh-CN" b="1" dirty="0">
                <a:solidFill>
                  <a:schemeClr val="accent6">
                    <a:lumMod val="50000"/>
                  </a:schemeClr>
                </a:solidFill>
                <a:latin typeface="Times New Roman" pitchFamily="18" charset="0"/>
              </a:rPr>
              <a:t>WGL</a:t>
            </a:r>
            <a:r>
              <a:rPr lang="zh-CN" altLang="en-US" b="1" dirty="0">
                <a:solidFill>
                  <a:schemeClr val="accent6">
                    <a:lumMod val="50000"/>
                  </a:schemeClr>
                </a:solidFill>
                <a:latin typeface="Times New Roman" pitchFamily="18" charset="0"/>
              </a:rPr>
              <a:t>的相应设置</a:t>
            </a:r>
          </a:p>
          <a:p>
            <a:pPr marL="1257300" lvl="3" indent="-342900" eaLnBrk="1" hangingPunct="1">
              <a:lnSpc>
                <a:spcPct val="100000"/>
              </a:lnSpc>
              <a:buFont typeface="Arial" panose="020B0604020202020204" pitchFamily="34" charset="0"/>
              <a:buChar char="•"/>
              <a:defRPr/>
            </a:pPr>
            <a:r>
              <a:rPr lang="zh-CN" altLang="en-US" b="1" dirty="0">
                <a:solidFill>
                  <a:schemeClr val="accent6">
                    <a:lumMod val="50000"/>
                  </a:schemeClr>
                </a:solidFill>
                <a:latin typeface="Times New Roman" pitchFamily="18" charset="0"/>
              </a:rPr>
              <a:t>对应的头文件：</a:t>
            </a:r>
            <a:r>
              <a:rPr lang="en-US" altLang="zh-CN" b="1" dirty="0" err="1">
                <a:solidFill>
                  <a:schemeClr val="accent6">
                    <a:lumMod val="50000"/>
                  </a:schemeClr>
                </a:solidFill>
                <a:latin typeface="Times New Roman" pitchFamily="18" charset="0"/>
              </a:rPr>
              <a:t>wgl.h</a:t>
            </a:r>
            <a:endParaRPr lang="en-US" altLang="zh-CN" b="1" dirty="0">
              <a:solidFill>
                <a:schemeClr val="accent6">
                  <a:lumMod val="50000"/>
                </a:schemeClr>
              </a:solidFill>
              <a:latin typeface="Times New Roman" pitchFamily="18" charset="0"/>
            </a:endParaRPr>
          </a:p>
          <a:p>
            <a:pPr marL="1257300" lvl="3" indent="-342900" eaLnBrk="1" hangingPunct="1">
              <a:lnSpc>
                <a:spcPct val="100000"/>
              </a:lnSpc>
              <a:buFont typeface="Arial" panose="020B0604020202020204" pitchFamily="34" charset="0"/>
              <a:buChar char="•"/>
              <a:defRPr/>
            </a:pPr>
            <a:r>
              <a:rPr lang="en-US" altLang="zh-CN" b="1" dirty="0">
                <a:solidFill>
                  <a:schemeClr val="accent6">
                    <a:lumMod val="50000"/>
                  </a:schemeClr>
                </a:solidFill>
                <a:latin typeface="Times New Roman" pitchFamily="18" charset="0"/>
              </a:rPr>
              <a:t>WGL</a:t>
            </a:r>
            <a:r>
              <a:rPr lang="zh-CN" altLang="en-US" b="1" dirty="0">
                <a:solidFill>
                  <a:schemeClr val="accent6">
                    <a:lumMod val="50000"/>
                  </a:schemeClr>
                </a:solidFill>
                <a:latin typeface="Times New Roman" pitchFamily="18" charset="0"/>
              </a:rPr>
              <a:t>库函数均以</a:t>
            </a:r>
            <a:r>
              <a:rPr lang="en-US" altLang="zh-CN" b="1" dirty="0" err="1">
                <a:solidFill>
                  <a:schemeClr val="accent6">
                    <a:lumMod val="50000"/>
                  </a:schemeClr>
                </a:solidFill>
                <a:latin typeface="Times New Roman" pitchFamily="18" charset="0"/>
              </a:rPr>
              <a:t>wgl</a:t>
            </a:r>
            <a:r>
              <a:rPr lang="zh-CN" altLang="en-US" b="1" dirty="0">
                <a:solidFill>
                  <a:schemeClr val="accent6">
                    <a:lumMod val="50000"/>
                  </a:schemeClr>
                </a:solidFill>
                <a:latin typeface="Times New Roman" pitchFamily="18" charset="0"/>
              </a:rPr>
              <a:t>开头，如：</a:t>
            </a:r>
          </a:p>
          <a:p>
            <a:pPr lvl="3">
              <a:defRPr/>
            </a:pPr>
            <a:r>
              <a:rPr lang="zh-CN" altLang="en-US" sz="2400" b="1" dirty="0" smtClean="0">
                <a:latin typeface="Times New Roman" pitchFamily="18" charset="0"/>
              </a:rPr>
              <a:t>	</a:t>
            </a:r>
            <a:r>
              <a:rPr lang="en-US" altLang="zh-CN" sz="2200" b="1" dirty="0" err="1">
                <a:solidFill>
                  <a:schemeClr val="accent6">
                    <a:lumMod val="50000"/>
                  </a:schemeClr>
                </a:solidFill>
                <a:latin typeface="Times New Roman" pitchFamily="18" charset="0"/>
              </a:rPr>
              <a:t>wglCreateContext</a:t>
            </a:r>
            <a:r>
              <a:rPr lang="en-US" altLang="zh-CN" sz="2200" b="1" dirty="0">
                <a:solidFill>
                  <a:schemeClr val="accent6">
                    <a:lumMod val="50000"/>
                  </a:schemeClr>
                </a:solidFill>
                <a:latin typeface="Times New Roman" pitchFamily="18" charset="0"/>
              </a:rPr>
              <a:t>();         /*</a:t>
            </a:r>
            <a:r>
              <a:rPr lang="zh-CN" altLang="en-US" sz="2200" b="1" dirty="0">
                <a:solidFill>
                  <a:schemeClr val="accent6">
                    <a:lumMod val="50000"/>
                  </a:schemeClr>
                </a:solidFill>
                <a:latin typeface="Times New Roman" pitchFamily="18" charset="0"/>
              </a:rPr>
              <a:t>创建绘制描述表*</a:t>
            </a:r>
            <a:r>
              <a:rPr lang="en-US" altLang="zh-CN" sz="2200" b="1" dirty="0">
                <a:solidFill>
                  <a:schemeClr val="accent6">
                    <a:lumMod val="50000"/>
                  </a:schemeClr>
                </a:solidFill>
                <a:latin typeface="Times New Roman" pitchFamily="18" charset="0"/>
              </a:rPr>
              <a:t>/</a:t>
            </a:r>
          </a:p>
          <a:p>
            <a:pPr lvl="3">
              <a:defRPr/>
            </a:pPr>
            <a:r>
              <a:rPr lang="en-US" altLang="zh-CN" sz="2200" b="1" dirty="0">
                <a:solidFill>
                  <a:schemeClr val="accent6">
                    <a:lumMod val="50000"/>
                  </a:schemeClr>
                </a:solidFill>
                <a:latin typeface="Times New Roman" pitchFamily="18" charset="0"/>
              </a:rPr>
              <a:t>  </a:t>
            </a:r>
            <a:r>
              <a:rPr lang="en-US" altLang="zh-CN" sz="2200" b="1" dirty="0" smtClean="0">
                <a:solidFill>
                  <a:schemeClr val="accent6">
                    <a:lumMod val="50000"/>
                  </a:schemeClr>
                </a:solidFill>
                <a:latin typeface="Times New Roman" pitchFamily="18" charset="0"/>
              </a:rPr>
              <a:t>     </a:t>
            </a:r>
            <a:r>
              <a:rPr lang="en-US" altLang="zh-CN" sz="2200" b="1" dirty="0" err="1">
                <a:solidFill>
                  <a:schemeClr val="accent6">
                    <a:lumMod val="50000"/>
                  </a:schemeClr>
                </a:solidFill>
                <a:latin typeface="Times New Roman" pitchFamily="18" charset="0"/>
              </a:rPr>
              <a:t>wglDeleteContext</a:t>
            </a:r>
            <a:r>
              <a:rPr lang="en-US" altLang="zh-CN" sz="2200" b="1" dirty="0">
                <a:solidFill>
                  <a:schemeClr val="accent6">
                    <a:lumMod val="50000"/>
                  </a:schemeClr>
                </a:solidFill>
                <a:latin typeface="Times New Roman" pitchFamily="18" charset="0"/>
              </a:rPr>
              <a:t>();         /*</a:t>
            </a:r>
            <a:r>
              <a:rPr lang="zh-CN" altLang="en-US" sz="2200" b="1" dirty="0">
                <a:solidFill>
                  <a:schemeClr val="accent6">
                    <a:lumMod val="50000"/>
                  </a:schemeClr>
                </a:solidFill>
                <a:latin typeface="Times New Roman" pitchFamily="18" charset="0"/>
              </a:rPr>
              <a:t>删除绘制描述表*</a:t>
            </a:r>
            <a:r>
              <a:rPr lang="en-US" altLang="zh-CN" sz="2200" b="1" dirty="0">
                <a:solidFill>
                  <a:schemeClr val="accent6">
                    <a:lumMod val="50000"/>
                  </a:schemeClr>
                </a:solidFill>
                <a:latin typeface="Times New Roman" pitchFamily="18" charset="0"/>
              </a:rPr>
              <a:t>/</a:t>
            </a:r>
          </a:p>
          <a:p>
            <a:pPr marL="1257300" lvl="3" indent="-342900">
              <a:lnSpc>
                <a:spcPct val="100000"/>
              </a:lnSpc>
              <a:buFont typeface="Arial" panose="020B0604020202020204" pitchFamily="34" charset="0"/>
              <a:buChar char="•"/>
              <a:defRPr/>
            </a:pPr>
            <a:r>
              <a:rPr lang="en-US" altLang="zh-CN" b="1" dirty="0">
                <a:solidFill>
                  <a:schemeClr val="accent6">
                    <a:lumMod val="50000"/>
                  </a:schemeClr>
                </a:solidFill>
                <a:latin typeface="Times New Roman" pitchFamily="18" charset="0"/>
              </a:rPr>
              <a:t>Win32 API</a:t>
            </a:r>
            <a:r>
              <a:rPr lang="zh-CN" altLang="en-US" b="1" dirty="0">
                <a:solidFill>
                  <a:schemeClr val="accent6">
                    <a:lumMod val="50000"/>
                  </a:schemeClr>
                </a:solidFill>
                <a:latin typeface="Times New Roman" pitchFamily="18" charset="0"/>
              </a:rPr>
              <a:t>函数无前缀</a:t>
            </a:r>
          </a:p>
          <a:p>
            <a:pPr eaLnBrk="1" hangingPunct="1">
              <a:lnSpc>
                <a:spcPct val="90000"/>
              </a:lnSpc>
              <a:defRPr/>
            </a:pPr>
            <a:endParaRPr lang="en-US" altLang="zh-CN" dirty="0" smtClean="0"/>
          </a:p>
        </p:txBody>
      </p:sp>
    </p:spTree>
    <p:extLst>
      <p:ext uri="{BB962C8B-B14F-4D97-AF65-F5344CB8AC3E}">
        <p14:creationId xmlns:p14="http://schemas.microsoft.com/office/powerpoint/2010/main" val="2870309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5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0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5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0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695400" y="620688"/>
            <a:ext cx="10585176" cy="5256584"/>
          </a:xfrm>
        </p:spPr>
        <p:txBody>
          <a:bodyPr/>
          <a:lstStyle/>
          <a:p>
            <a:pPr lvl="2" indent="0">
              <a:spcBef>
                <a:spcPts val="0"/>
              </a:spcBef>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4.OpenGL</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扩展</a:t>
            </a:r>
          </a:p>
          <a:p>
            <a:pPr lvl="3" eaLnBrk="1" hangingPunct="1">
              <a:defRPr/>
            </a:pPr>
            <a:endParaRPr lang="zh-CN" altLang="en-US" b="1" dirty="0" smtClean="0"/>
          </a:p>
          <a:p>
            <a:pPr marL="900113" lvl="3" indent="-457200" defTabSz="431800" hangingPunct="1">
              <a:lnSpc>
                <a:spcPct val="150000"/>
              </a:lnSpc>
              <a:spcBef>
                <a:spcPts val="1800"/>
              </a:spcBef>
              <a:buFont typeface="Wingdings" panose="05000000000000000000" pitchFamily="2" charset="2"/>
              <a:buChar char="Ø"/>
              <a:defRPr/>
            </a:pPr>
            <a:r>
              <a:rPr lang="en-US" altLang="zh-CN" sz="2600" b="1" dirty="0" smtClean="0">
                <a:solidFill>
                  <a:schemeClr val="accent5">
                    <a:lumMod val="50000"/>
                  </a:schemeClr>
                </a:solidFill>
                <a:latin typeface="Times New Roman" pitchFamily="18" charset="0"/>
              </a:rPr>
              <a:t>Windows</a:t>
            </a:r>
            <a:r>
              <a:rPr lang="zh-CN" altLang="en-US" sz="2600" b="1" dirty="0">
                <a:solidFill>
                  <a:schemeClr val="accent5">
                    <a:lumMod val="50000"/>
                  </a:schemeClr>
                </a:solidFill>
                <a:latin typeface="Times New Roman" pitchFamily="18" charset="0"/>
              </a:rPr>
              <a:t>目前只支持</a:t>
            </a:r>
            <a:r>
              <a:rPr lang="en-US" altLang="zh-CN" sz="2600" b="1" dirty="0">
                <a:solidFill>
                  <a:schemeClr val="accent5">
                    <a:lumMod val="50000"/>
                  </a:schemeClr>
                </a:solidFill>
                <a:latin typeface="Times New Roman" pitchFamily="18" charset="0"/>
              </a:rPr>
              <a:t>OpenGL1.1</a:t>
            </a:r>
            <a:r>
              <a:rPr lang="zh-CN" altLang="en-US" sz="2600" b="1" dirty="0">
                <a:solidFill>
                  <a:schemeClr val="accent5">
                    <a:lumMod val="50000"/>
                  </a:schemeClr>
                </a:solidFill>
                <a:latin typeface="Times New Roman" pitchFamily="18" charset="0"/>
              </a:rPr>
              <a:t>的函数，要使用这些</a:t>
            </a:r>
            <a:r>
              <a:rPr lang="en-US" altLang="zh-CN" sz="2600" b="1" dirty="0">
                <a:solidFill>
                  <a:schemeClr val="accent5">
                    <a:lumMod val="50000"/>
                  </a:schemeClr>
                </a:solidFill>
                <a:latin typeface="Times New Roman" pitchFamily="18" charset="0"/>
              </a:rPr>
              <a:t>OpenGL</a:t>
            </a:r>
            <a:r>
              <a:rPr lang="zh-CN" altLang="en-US" sz="2600" b="1" dirty="0">
                <a:solidFill>
                  <a:schemeClr val="accent5">
                    <a:lumMod val="50000"/>
                  </a:schemeClr>
                </a:solidFill>
                <a:latin typeface="Times New Roman" pitchFamily="18" charset="0"/>
              </a:rPr>
              <a:t>以上版本的高级特性，就必须下载最新的扩展</a:t>
            </a:r>
          </a:p>
          <a:p>
            <a:pPr marL="900113" lvl="3" indent="-457200" defTabSz="431800" hangingPunct="1">
              <a:lnSpc>
                <a:spcPct val="150000"/>
              </a:lnSpc>
              <a:spcBef>
                <a:spcPts val="0"/>
              </a:spcBef>
              <a:buFont typeface="Wingdings" panose="05000000000000000000" pitchFamily="2" charset="2"/>
              <a:buChar char="Ø"/>
              <a:defRPr/>
            </a:pPr>
            <a:endParaRPr lang="zh-CN" altLang="en-US" sz="1000" b="1" dirty="0">
              <a:solidFill>
                <a:schemeClr val="accent5">
                  <a:lumMod val="50000"/>
                </a:schemeClr>
              </a:solidFill>
              <a:latin typeface="Times New Roman" pitchFamily="18" charset="0"/>
            </a:endParaRPr>
          </a:p>
          <a:p>
            <a:pPr marL="900113" lvl="3" indent="-457200" defTabSz="431800" hangingPunct="1">
              <a:lnSpc>
                <a:spcPct val="150000"/>
              </a:lnSpc>
              <a:spcBef>
                <a:spcPts val="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rPr>
              <a:t>不同的显卡公司，也会发布一些只有自家显卡才支 持的扩展函数</a:t>
            </a:r>
            <a:endParaRPr lang="en-US" altLang="zh-CN" sz="2600" b="1" dirty="0">
              <a:solidFill>
                <a:schemeClr val="accent5">
                  <a:lumMod val="50000"/>
                </a:schemeClr>
              </a:solidFill>
              <a:latin typeface="Times New Roman" pitchFamily="18" charset="0"/>
            </a:endParaRPr>
          </a:p>
          <a:p>
            <a:pPr marL="900113" lvl="3" indent="-457200" defTabSz="431800" hangingPunct="1">
              <a:lnSpc>
                <a:spcPct val="150000"/>
              </a:lnSpc>
              <a:spcBef>
                <a:spcPts val="0"/>
              </a:spcBef>
              <a:buFont typeface="Wingdings" panose="05000000000000000000" pitchFamily="2" charset="2"/>
              <a:buChar char="Ø"/>
              <a:defRPr/>
            </a:pPr>
            <a:endParaRPr lang="en-US" altLang="zh-CN" sz="1000" b="1" dirty="0">
              <a:solidFill>
                <a:schemeClr val="accent5">
                  <a:lumMod val="50000"/>
                </a:schemeClr>
              </a:solidFill>
              <a:latin typeface="Times New Roman" pitchFamily="18" charset="0"/>
            </a:endParaRPr>
          </a:p>
          <a:p>
            <a:pPr marL="900113" lvl="3" indent="-457200" defTabSz="431800" hangingPunct="1">
              <a:lnSpc>
                <a:spcPct val="150000"/>
              </a:lnSpc>
              <a:spcBef>
                <a:spcPts val="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rPr>
              <a:t>并没有一个统一的标准，可以使用</a:t>
            </a:r>
            <a:r>
              <a:rPr lang="en-US" altLang="zh-CN" sz="2600" b="1" dirty="0" err="1">
                <a:solidFill>
                  <a:schemeClr val="accent5">
                    <a:lumMod val="50000"/>
                  </a:schemeClr>
                </a:solidFill>
                <a:latin typeface="Times New Roman" pitchFamily="18" charset="0"/>
              </a:rPr>
              <a:t>glex</a:t>
            </a:r>
            <a:r>
              <a:rPr lang="zh-CN" altLang="en-US" sz="2600" b="1" dirty="0">
                <a:solidFill>
                  <a:schemeClr val="accent5">
                    <a:lumMod val="50000"/>
                  </a:schemeClr>
                </a:solidFill>
                <a:latin typeface="Times New Roman" pitchFamily="18" charset="0"/>
              </a:rPr>
              <a:t>，</a:t>
            </a:r>
            <a:r>
              <a:rPr lang="en-US" altLang="zh-CN" sz="2600" b="1" dirty="0" err="1">
                <a:solidFill>
                  <a:schemeClr val="accent5">
                    <a:lumMod val="50000"/>
                  </a:schemeClr>
                </a:solidFill>
                <a:latin typeface="Times New Roman" pitchFamily="18" charset="0"/>
              </a:rPr>
              <a:t>glew</a:t>
            </a:r>
            <a:r>
              <a:rPr lang="zh-CN" altLang="en-US" sz="2600" b="1" dirty="0">
                <a:solidFill>
                  <a:schemeClr val="accent5">
                    <a:lumMod val="50000"/>
                  </a:schemeClr>
                </a:solidFill>
                <a:latin typeface="Times New Roman" pitchFamily="18" charset="0"/>
              </a:rPr>
              <a:t>，</a:t>
            </a:r>
            <a:r>
              <a:rPr lang="en-US" altLang="zh-CN" sz="2600" b="1" dirty="0">
                <a:solidFill>
                  <a:schemeClr val="accent5">
                    <a:lumMod val="50000"/>
                  </a:schemeClr>
                </a:solidFill>
                <a:latin typeface="Times New Roman" pitchFamily="18" charset="0"/>
              </a:rPr>
              <a:t>glee</a:t>
            </a:r>
            <a:endParaRPr lang="zh-CN" altLang="en-US" sz="2600" b="1" dirty="0">
              <a:solidFill>
                <a:schemeClr val="accent5">
                  <a:lumMod val="50000"/>
                </a:schemeClr>
              </a:solidFill>
              <a:latin typeface="Times New Roman" pitchFamily="18" charset="0"/>
            </a:endParaRPr>
          </a:p>
          <a:p>
            <a:pPr lvl="3" eaLnBrk="1" hangingPunct="1">
              <a:spcBef>
                <a:spcPts val="0"/>
              </a:spcBef>
              <a:defRPr/>
            </a:pPr>
            <a:endParaRPr lang="zh-CN" altLang="en-US" sz="2400" b="1" dirty="0" smtClean="0"/>
          </a:p>
          <a:p>
            <a:pPr lvl="3" eaLnBrk="1" hangingPunct="1">
              <a:defRPr/>
            </a:pPr>
            <a:endParaRPr lang="zh-CN" altLang="en-US" sz="2400" b="1" dirty="0" smtClean="0"/>
          </a:p>
          <a:p>
            <a:pPr lvl="3" eaLnBrk="1" hangingPunct="1">
              <a:defRPr/>
            </a:pPr>
            <a:endParaRPr lang="zh-CN" altLang="en-US" b="1" dirty="0" smtClean="0"/>
          </a:p>
          <a:p>
            <a:pPr lvl="3" eaLnBrk="1" hangingPunct="1">
              <a:defRPr/>
            </a:pPr>
            <a:endParaRPr lang="zh-CN" altLang="en-US" b="1" dirty="0" smtClean="0"/>
          </a:p>
          <a:p>
            <a:pPr lvl="3" eaLnBrk="1" hangingPunct="1">
              <a:buFont typeface="Wingdings" pitchFamily="2" charset="2"/>
              <a:buNone/>
              <a:defRPr/>
            </a:pPr>
            <a:endParaRPr lang="en-US" altLang="zh-CN" b="1" dirty="0" smtClean="0"/>
          </a:p>
        </p:txBody>
      </p:sp>
    </p:spTree>
    <p:extLst>
      <p:ext uri="{BB962C8B-B14F-4D97-AF65-F5344CB8AC3E}">
        <p14:creationId xmlns:p14="http://schemas.microsoft.com/office/powerpoint/2010/main" val="39074110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8658">
                                            <p:txEl>
                                              <p:pRg st="2" end="2"/>
                                            </p:txEl>
                                          </p:spTgt>
                                        </p:tgtEl>
                                        <p:attrNameLst>
                                          <p:attrName>style.visibility</p:attrName>
                                        </p:attrNameLst>
                                      </p:cBhvr>
                                      <p:to>
                                        <p:strVal val="visible"/>
                                      </p:to>
                                    </p:set>
                                    <p:animEffect transition="in" filter="wipe(up)">
                                      <p:cBhvr>
                                        <p:cTn id="7" dur="500"/>
                                        <p:tgtEl>
                                          <p:spTgt spid="19865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58">
                                            <p:txEl>
                                              <p:pRg st="4" end="4"/>
                                            </p:txEl>
                                          </p:spTgt>
                                        </p:tgtEl>
                                        <p:attrNameLst>
                                          <p:attrName>style.visibility</p:attrName>
                                        </p:attrNameLst>
                                      </p:cBhvr>
                                      <p:to>
                                        <p:strVal val="visible"/>
                                      </p:to>
                                    </p:set>
                                    <p:animEffect transition="in" filter="wipe(up)">
                                      <p:cBhvr>
                                        <p:cTn id="12" dur="500"/>
                                        <p:tgtEl>
                                          <p:spTgt spid="19865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8658">
                                            <p:txEl>
                                              <p:pRg st="6" end="6"/>
                                            </p:txEl>
                                          </p:spTgt>
                                        </p:tgtEl>
                                        <p:attrNameLst>
                                          <p:attrName>style.visibility</p:attrName>
                                        </p:attrNameLst>
                                      </p:cBhvr>
                                      <p:to>
                                        <p:strVal val="visible"/>
                                      </p:to>
                                    </p:set>
                                    <p:animEffect transition="in" filter="wipe(up)">
                                      <p:cBhvr>
                                        <p:cTn id="17" dur="500"/>
                                        <p:tgtEl>
                                          <p:spTgt spid="1986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695400" y="548680"/>
            <a:ext cx="10585176" cy="6120680"/>
          </a:xfrm>
        </p:spPr>
        <p:txBody>
          <a:bodyPr>
            <a:normAutofit fontScale="55000" lnSpcReduction="20000"/>
          </a:bodyPr>
          <a:lstStyle/>
          <a:p>
            <a:pPr lvl="2" indent="0">
              <a:lnSpc>
                <a:spcPct val="110000"/>
              </a:lnSpc>
              <a:spcBef>
                <a:spcPts val="0"/>
              </a:spcBef>
              <a:defRPr/>
            </a:pPr>
            <a:r>
              <a:rPr lang="en-US" altLang="zh-CN" sz="4700" b="1" dirty="0" smtClean="0">
                <a:solidFill>
                  <a:schemeClr val="accent6">
                    <a:lumMod val="50000"/>
                  </a:schemeClr>
                </a:solidFill>
                <a:latin typeface="微软雅黑" panose="020B0503020204020204" pitchFamily="34" charset="-122"/>
                <a:ea typeface="微软雅黑" panose="020B0503020204020204" pitchFamily="34" charset="-122"/>
              </a:rPr>
              <a:t>4.OpenGL</a:t>
            </a:r>
            <a:r>
              <a:rPr lang="zh-CN" altLang="en-US" sz="4700" b="1" dirty="0">
                <a:solidFill>
                  <a:schemeClr val="accent6">
                    <a:lumMod val="50000"/>
                  </a:schemeClr>
                </a:solidFill>
                <a:latin typeface="微软雅黑" panose="020B0503020204020204" pitchFamily="34" charset="-122"/>
                <a:ea typeface="微软雅黑" panose="020B0503020204020204" pitchFamily="34" charset="-122"/>
              </a:rPr>
              <a:t>扩展</a:t>
            </a:r>
          </a:p>
          <a:p>
            <a:pPr marL="900113" lvl="3" indent="-457200" defTabSz="431800">
              <a:lnSpc>
                <a:spcPct val="120000"/>
              </a:lnSpc>
              <a:spcBef>
                <a:spcPts val="1800"/>
              </a:spcBef>
              <a:buFont typeface="Wingdings" panose="05000000000000000000" pitchFamily="2" charset="2"/>
              <a:buChar char="Ø"/>
              <a:defRPr/>
            </a:pPr>
            <a:r>
              <a:rPr lang="zh-CN" altLang="en-US" sz="5100" b="1" dirty="0">
                <a:solidFill>
                  <a:schemeClr val="accent5">
                    <a:lumMod val="50000"/>
                  </a:schemeClr>
                </a:solidFill>
                <a:latin typeface="Times New Roman" pitchFamily="18" charset="0"/>
              </a:rPr>
              <a:t>使用</a:t>
            </a:r>
            <a:r>
              <a:rPr lang="en-US" altLang="zh-CN" sz="5100" b="1" dirty="0">
                <a:solidFill>
                  <a:schemeClr val="accent5">
                    <a:lumMod val="50000"/>
                  </a:schemeClr>
                </a:solidFill>
                <a:latin typeface="Times New Roman" pitchFamily="18" charset="0"/>
              </a:rPr>
              <a:t>OpenGL</a:t>
            </a:r>
            <a:r>
              <a:rPr lang="zh-CN" altLang="en-US" sz="5100" b="1" dirty="0">
                <a:solidFill>
                  <a:schemeClr val="accent5">
                    <a:lumMod val="50000"/>
                  </a:schemeClr>
                </a:solidFill>
                <a:latin typeface="Times New Roman" pitchFamily="18" charset="0"/>
              </a:rPr>
              <a:t>扩展</a:t>
            </a:r>
            <a:r>
              <a:rPr lang="en-US" altLang="zh-CN" sz="5100" b="1" dirty="0">
                <a:solidFill>
                  <a:schemeClr val="accent5">
                    <a:lumMod val="50000"/>
                  </a:schemeClr>
                </a:solidFill>
                <a:latin typeface="Times New Roman" pitchFamily="18" charset="0"/>
              </a:rPr>
              <a:t>,</a:t>
            </a:r>
            <a:r>
              <a:rPr lang="zh-CN" altLang="en-US" sz="5100" b="1" dirty="0">
                <a:solidFill>
                  <a:schemeClr val="accent5">
                    <a:lumMod val="50000"/>
                  </a:schemeClr>
                </a:solidFill>
                <a:latin typeface="Times New Roman" pitchFamily="18" charset="0"/>
              </a:rPr>
              <a:t>首先要判断显卡支持的扩展</a:t>
            </a:r>
          </a:p>
          <a:p>
            <a:pPr lvl="3">
              <a:defRPr/>
            </a:pPr>
            <a:endParaRPr lang="zh-CN" altLang="en-US" b="1" dirty="0"/>
          </a:p>
          <a:p>
            <a:pPr marL="1257300" lvl="3" indent="-342900">
              <a:lnSpc>
                <a:spcPct val="120000"/>
              </a:lnSpc>
              <a:spcBef>
                <a:spcPts val="600"/>
              </a:spcBef>
              <a:buFont typeface="Arial" panose="020B0604020202020204" pitchFamily="34" charset="0"/>
              <a:buChar char="•"/>
              <a:defRPr/>
            </a:pPr>
            <a:r>
              <a:rPr lang="zh-CN" altLang="en-US" sz="4600" b="1" dirty="0" smtClean="0">
                <a:solidFill>
                  <a:schemeClr val="accent6">
                    <a:lumMod val="50000"/>
                  </a:schemeClr>
                </a:solidFill>
                <a:latin typeface="Times New Roman" pitchFamily="18" charset="0"/>
              </a:rPr>
              <a:t>以</a:t>
            </a:r>
            <a:r>
              <a:rPr lang="en-US" altLang="zh-CN" sz="4600" b="1" dirty="0">
                <a:solidFill>
                  <a:schemeClr val="accent6">
                    <a:lumMod val="50000"/>
                  </a:schemeClr>
                </a:solidFill>
                <a:latin typeface="Times New Roman" pitchFamily="18" charset="0"/>
              </a:rPr>
              <a:t>GL_EXTENSIONS</a:t>
            </a:r>
            <a:r>
              <a:rPr lang="zh-CN" altLang="en-US" sz="4600" b="1" dirty="0">
                <a:solidFill>
                  <a:schemeClr val="accent6">
                    <a:lumMod val="50000"/>
                  </a:schemeClr>
                </a:solidFill>
                <a:latin typeface="Times New Roman" pitchFamily="18" charset="0"/>
              </a:rPr>
              <a:t>为参数调用</a:t>
            </a:r>
            <a:r>
              <a:rPr lang="en-US" altLang="zh-CN" sz="4600" b="1" dirty="0" err="1">
                <a:solidFill>
                  <a:schemeClr val="accent6">
                    <a:lumMod val="50000"/>
                  </a:schemeClr>
                </a:solidFill>
                <a:latin typeface="Times New Roman" pitchFamily="18" charset="0"/>
              </a:rPr>
              <a:t>glGetString</a:t>
            </a:r>
            <a:r>
              <a:rPr lang="en-US" altLang="zh-CN" sz="4600" b="1" dirty="0">
                <a:solidFill>
                  <a:schemeClr val="accent6">
                    <a:lumMod val="50000"/>
                  </a:schemeClr>
                </a:solidFill>
                <a:latin typeface="Times New Roman" pitchFamily="18" charset="0"/>
              </a:rPr>
              <a:t>()</a:t>
            </a:r>
            <a:r>
              <a:rPr lang="zh-CN" altLang="en-US" sz="4600" b="1" dirty="0">
                <a:solidFill>
                  <a:schemeClr val="accent6">
                    <a:lumMod val="50000"/>
                  </a:schemeClr>
                </a:solidFill>
                <a:latin typeface="Times New Roman" pitchFamily="18" charset="0"/>
              </a:rPr>
              <a:t>函数，就能获得当前显卡所支持的</a:t>
            </a:r>
            <a:r>
              <a:rPr lang="en-US" altLang="zh-CN" sz="4600" b="1" dirty="0" err="1">
                <a:solidFill>
                  <a:schemeClr val="accent6">
                    <a:lumMod val="50000"/>
                  </a:schemeClr>
                </a:solidFill>
                <a:latin typeface="Times New Roman" pitchFamily="18" charset="0"/>
              </a:rPr>
              <a:t>gl</a:t>
            </a:r>
            <a:r>
              <a:rPr lang="zh-CN" altLang="en-US" sz="4600" b="1" dirty="0">
                <a:solidFill>
                  <a:schemeClr val="accent6">
                    <a:lumMod val="50000"/>
                  </a:schemeClr>
                </a:solidFill>
                <a:latin typeface="Times New Roman" pitchFamily="18" charset="0"/>
              </a:rPr>
              <a:t>扩展</a:t>
            </a:r>
          </a:p>
          <a:p>
            <a:pPr marL="1441450" lvl="3" indent="0">
              <a:lnSpc>
                <a:spcPct val="120000"/>
              </a:lnSpc>
              <a:spcBef>
                <a:spcPts val="600"/>
              </a:spcBef>
              <a:defRPr/>
            </a:pPr>
            <a:r>
              <a:rPr lang="en-US" altLang="zh-CN" sz="4600" b="1" dirty="0" err="1" smtClean="0">
                <a:solidFill>
                  <a:schemeClr val="accent6">
                    <a:lumMod val="50000"/>
                  </a:schemeClr>
                </a:solidFill>
                <a:latin typeface="Times New Roman" pitchFamily="18" charset="0"/>
              </a:rPr>
              <a:t>const</a:t>
            </a:r>
            <a:r>
              <a:rPr lang="en-US" altLang="zh-CN" sz="4600" b="1" dirty="0" smtClean="0">
                <a:solidFill>
                  <a:schemeClr val="accent6">
                    <a:lumMod val="50000"/>
                  </a:schemeClr>
                </a:solidFill>
                <a:latin typeface="Times New Roman" pitchFamily="18" charset="0"/>
              </a:rPr>
              <a:t> </a:t>
            </a:r>
            <a:r>
              <a:rPr lang="en-US" altLang="zh-CN" sz="4600" b="1" dirty="0" err="1">
                <a:solidFill>
                  <a:schemeClr val="accent6">
                    <a:lumMod val="50000"/>
                  </a:schemeClr>
                </a:solidFill>
                <a:latin typeface="Times New Roman" pitchFamily="18" charset="0"/>
              </a:rPr>
              <a:t>GLubyte</a:t>
            </a:r>
            <a:r>
              <a:rPr lang="en-US" altLang="zh-CN" sz="4600" b="1" dirty="0">
                <a:solidFill>
                  <a:schemeClr val="accent6">
                    <a:lumMod val="50000"/>
                  </a:schemeClr>
                </a:solidFill>
                <a:latin typeface="Times New Roman" pitchFamily="18" charset="0"/>
              </a:rPr>
              <a:t> *</a:t>
            </a:r>
            <a:r>
              <a:rPr lang="en-US" altLang="zh-CN" sz="4600" b="1" dirty="0" err="1">
                <a:solidFill>
                  <a:schemeClr val="accent6">
                    <a:lumMod val="50000"/>
                  </a:schemeClr>
                </a:solidFill>
                <a:latin typeface="Times New Roman" pitchFamily="18" charset="0"/>
              </a:rPr>
              <a:t>str</a:t>
            </a:r>
            <a:r>
              <a:rPr lang="en-US" altLang="zh-CN" sz="4600" b="1" dirty="0">
                <a:solidFill>
                  <a:schemeClr val="accent6">
                    <a:lumMod val="50000"/>
                  </a:schemeClr>
                </a:solidFill>
                <a:latin typeface="Times New Roman" pitchFamily="18" charset="0"/>
              </a:rPr>
              <a:t> = </a:t>
            </a:r>
            <a:r>
              <a:rPr lang="en-US" altLang="zh-CN" sz="4600" b="1" dirty="0" err="1">
                <a:solidFill>
                  <a:schemeClr val="accent6">
                    <a:lumMod val="50000"/>
                  </a:schemeClr>
                </a:solidFill>
                <a:latin typeface="Times New Roman" pitchFamily="18" charset="0"/>
              </a:rPr>
              <a:t>glGetString</a:t>
            </a:r>
            <a:r>
              <a:rPr lang="en-US" altLang="zh-CN" sz="4600" b="1" dirty="0">
                <a:solidFill>
                  <a:schemeClr val="accent6">
                    <a:lumMod val="50000"/>
                  </a:schemeClr>
                </a:solidFill>
                <a:latin typeface="Times New Roman" pitchFamily="18" charset="0"/>
              </a:rPr>
              <a:t>(GL_EXTENSIONS) ;</a:t>
            </a:r>
          </a:p>
          <a:p>
            <a:pPr marL="1441450" lvl="3" indent="0">
              <a:lnSpc>
                <a:spcPct val="120000"/>
              </a:lnSpc>
              <a:spcBef>
                <a:spcPts val="600"/>
              </a:spcBef>
              <a:defRPr/>
            </a:pPr>
            <a:r>
              <a:rPr lang="en-US" altLang="zh-CN" sz="4600" b="1" dirty="0" err="1">
                <a:solidFill>
                  <a:schemeClr val="accent6">
                    <a:lumMod val="50000"/>
                  </a:schemeClr>
                </a:solidFill>
                <a:latin typeface="Times New Roman" pitchFamily="18" charset="0"/>
              </a:rPr>
              <a:t>cout</a:t>
            </a:r>
            <a:r>
              <a:rPr lang="en-US" altLang="zh-CN" sz="4600" b="1" dirty="0">
                <a:solidFill>
                  <a:schemeClr val="accent6">
                    <a:lumMod val="50000"/>
                  </a:schemeClr>
                </a:solidFill>
                <a:latin typeface="Times New Roman" pitchFamily="18" charset="0"/>
              </a:rPr>
              <a:t> &lt;&lt; </a:t>
            </a:r>
            <a:r>
              <a:rPr lang="en-US" altLang="zh-CN" sz="4600" b="1" dirty="0" err="1">
                <a:solidFill>
                  <a:schemeClr val="accent6">
                    <a:lumMod val="50000"/>
                  </a:schemeClr>
                </a:solidFill>
                <a:latin typeface="Times New Roman" pitchFamily="18" charset="0"/>
              </a:rPr>
              <a:t>str</a:t>
            </a:r>
            <a:r>
              <a:rPr lang="en-US" altLang="zh-CN" sz="4600" b="1" dirty="0">
                <a:solidFill>
                  <a:schemeClr val="accent6">
                    <a:lumMod val="50000"/>
                  </a:schemeClr>
                </a:solidFill>
                <a:latin typeface="Times New Roman" pitchFamily="18" charset="0"/>
              </a:rPr>
              <a:t> &lt;&lt; </a:t>
            </a:r>
            <a:r>
              <a:rPr lang="en-US" altLang="zh-CN" sz="4600" b="1" dirty="0" err="1">
                <a:solidFill>
                  <a:schemeClr val="accent6">
                    <a:lumMod val="50000"/>
                  </a:schemeClr>
                </a:solidFill>
                <a:latin typeface="Times New Roman" pitchFamily="18" charset="0"/>
              </a:rPr>
              <a:t>endl</a:t>
            </a:r>
            <a:r>
              <a:rPr lang="en-US" altLang="zh-CN" sz="4600" b="1" dirty="0">
                <a:solidFill>
                  <a:schemeClr val="accent6">
                    <a:lumMod val="50000"/>
                  </a:schemeClr>
                </a:solidFill>
                <a:latin typeface="Times New Roman" pitchFamily="18" charset="0"/>
              </a:rPr>
              <a:t> ;</a:t>
            </a:r>
          </a:p>
          <a:p>
            <a:pPr marL="1257300" lvl="3" indent="-342900">
              <a:lnSpc>
                <a:spcPct val="120000"/>
              </a:lnSpc>
              <a:spcBef>
                <a:spcPts val="600"/>
              </a:spcBef>
              <a:buFont typeface="Arial" panose="020B0604020202020204" pitchFamily="34" charset="0"/>
              <a:buChar char="•"/>
              <a:defRPr/>
            </a:pPr>
            <a:r>
              <a:rPr lang="zh-CN" altLang="en-US" sz="4500" b="1" dirty="0">
                <a:solidFill>
                  <a:schemeClr val="accent6">
                    <a:lumMod val="50000"/>
                  </a:schemeClr>
                </a:solidFill>
                <a:latin typeface="Times New Roman" pitchFamily="18" charset="0"/>
              </a:rPr>
              <a:t>用</a:t>
            </a:r>
            <a:r>
              <a:rPr lang="en-US" altLang="zh-CN" sz="4500" b="1" dirty="0">
                <a:solidFill>
                  <a:schemeClr val="accent6">
                    <a:lumMod val="50000"/>
                  </a:schemeClr>
                </a:solidFill>
                <a:latin typeface="Times New Roman" pitchFamily="18" charset="0"/>
              </a:rPr>
              <a:t>GLU_EXTENSIONS</a:t>
            </a:r>
            <a:r>
              <a:rPr lang="zh-CN" altLang="en-US" sz="4500" b="1" dirty="0">
                <a:solidFill>
                  <a:schemeClr val="accent6">
                    <a:lumMod val="50000"/>
                  </a:schemeClr>
                </a:solidFill>
                <a:latin typeface="Times New Roman" pitchFamily="18" charset="0"/>
              </a:rPr>
              <a:t>获取显卡支持的</a:t>
            </a:r>
            <a:r>
              <a:rPr lang="en-US" altLang="zh-CN" sz="4500" b="1" dirty="0">
                <a:solidFill>
                  <a:schemeClr val="accent6">
                    <a:lumMod val="50000"/>
                  </a:schemeClr>
                </a:solidFill>
                <a:latin typeface="Times New Roman" pitchFamily="18" charset="0"/>
              </a:rPr>
              <a:t>GLU</a:t>
            </a:r>
            <a:r>
              <a:rPr lang="zh-CN" altLang="en-US" sz="4500" b="1" dirty="0">
                <a:solidFill>
                  <a:schemeClr val="accent6">
                    <a:lumMod val="50000"/>
                  </a:schemeClr>
                </a:solidFill>
                <a:latin typeface="Times New Roman" pitchFamily="18" charset="0"/>
              </a:rPr>
              <a:t>扩展</a:t>
            </a:r>
          </a:p>
          <a:p>
            <a:pPr marL="900113" lvl="3" indent="-457200" defTabSz="431800">
              <a:lnSpc>
                <a:spcPct val="120000"/>
              </a:lnSpc>
              <a:spcBef>
                <a:spcPts val="1200"/>
              </a:spcBef>
              <a:buFont typeface="Wingdings" panose="05000000000000000000" pitchFamily="2" charset="2"/>
              <a:buChar char="Ø"/>
              <a:defRPr/>
            </a:pPr>
            <a:r>
              <a:rPr lang="zh-CN" altLang="en-US" sz="5100" b="1" dirty="0">
                <a:solidFill>
                  <a:schemeClr val="accent5">
                    <a:lumMod val="50000"/>
                  </a:schemeClr>
                </a:solidFill>
                <a:latin typeface="Times New Roman" pitchFamily="18" charset="0"/>
              </a:rPr>
              <a:t>然后调用扩展函数</a:t>
            </a:r>
          </a:p>
          <a:p>
            <a:pPr marL="1257300" lvl="3" indent="-342900">
              <a:lnSpc>
                <a:spcPct val="120000"/>
              </a:lnSpc>
              <a:spcBef>
                <a:spcPts val="600"/>
              </a:spcBef>
              <a:buFont typeface="Arial" panose="020B0604020202020204" pitchFamily="34" charset="0"/>
              <a:buChar char="•"/>
              <a:defRPr/>
            </a:pPr>
            <a:r>
              <a:rPr lang="zh-CN" altLang="en-US" sz="4500" b="1" dirty="0">
                <a:solidFill>
                  <a:schemeClr val="accent6">
                    <a:lumMod val="50000"/>
                  </a:schemeClr>
                </a:solidFill>
                <a:latin typeface="Times New Roman" pitchFamily="18" charset="0"/>
              </a:rPr>
              <a:t>不同扩展库的调用方法是不同的</a:t>
            </a:r>
          </a:p>
          <a:p>
            <a:pPr marL="1257300" lvl="3" indent="-342900">
              <a:lnSpc>
                <a:spcPct val="120000"/>
              </a:lnSpc>
              <a:spcBef>
                <a:spcPts val="600"/>
              </a:spcBef>
              <a:buFont typeface="Arial" panose="020B0604020202020204" pitchFamily="34" charset="0"/>
              <a:buChar char="•"/>
              <a:defRPr/>
            </a:pPr>
            <a:r>
              <a:rPr lang="zh-CN" altLang="en-US" sz="4500" b="1" dirty="0">
                <a:solidFill>
                  <a:schemeClr val="accent6">
                    <a:lumMod val="50000"/>
                  </a:schemeClr>
                </a:solidFill>
                <a:latin typeface="Times New Roman" pitchFamily="18" charset="0"/>
              </a:rPr>
              <a:t>扩展头文件</a:t>
            </a:r>
            <a:r>
              <a:rPr lang="en-US" altLang="zh-CN" sz="4500" b="1" dirty="0" err="1">
                <a:solidFill>
                  <a:schemeClr val="accent6">
                    <a:lumMod val="50000"/>
                  </a:schemeClr>
                </a:solidFill>
                <a:latin typeface="Times New Roman" pitchFamily="18" charset="0"/>
              </a:rPr>
              <a:t>glext.h</a:t>
            </a:r>
            <a:r>
              <a:rPr lang="en-US" altLang="zh-CN" sz="4500" b="1" dirty="0">
                <a:solidFill>
                  <a:schemeClr val="accent6">
                    <a:lumMod val="50000"/>
                  </a:schemeClr>
                </a:solidFill>
                <a:latin typeface="Times New Roman" pitchFamily="18" charset="0"/>
              </a:rPr>
              <a:t> ,</a:t>
            </a:r>
            <a:r>
              <a:rPr lang="zh-CN" altLang="en-US" sz="4500" b="1" dirty="0">
                <a:solidFill>
                  <a:schemeClr val="accent6">
                    <a:lumMod val="50000"/>
                  </a:schemeClr>
                </a:solidFill>
                <a:latin typeface="Times New Roman" pitchFamily="18" charset="0"/>
              </a:rPr>
              <a:t>提供高版本</a:t>
            </a:r>
            <a:r>
              <a:rPr lang="en-US" altLang="zh-CN" sz="4500" b="1" dirty="0">
                <a:solidFill>
                  <a:schemeClr val="accent6">
                    <a:lumMod val="50000"/>
                  </a:schemeClr>
                </a:solidFill>
                <a:latin typeface="Times New Roman" pitchFamily="18" charset="0"/>
              </a:rPr>
              <a:t>OpenGL</a:t>
            </a:r>
            <a:r>
              <a:rPr lang="zh-CN" altLang="en-US" sz="4500" b="1" dirty="0">
                <a:solidFill>
                  <a:schemeClr val="accent6">
                    <a:lumMod val="50000"/>
                  </a:schemeClr>
                </a:solidFill>
                <a:latin typeface="Times New Roman" pitchFamily="18" charset="0"/>
              </a:rPr>
              <a:t>所需要的各种常数声明以及函数指针声明</a:t>
            </a:r>
            <a:endParaRPr lang="en-US" altLang="zh-CN" sz="4500" b="1" dirty="0">
              <a:solidFill>
                <a:schemeClr val="accent6">
                  <a:lumMod val="50000"/>
                </a:schemeClr>
              </a:solidFill>
              <a:latin typeface="Times New Roman" pitchFamily="18" charset="0"/>
            </a:endParaRPr>
          </a:p>
        </p:txBody>
      </p:sp>
    </p:spTree>
    <p:extLst>
      <p:ext uri="{BB962C8B-B14F-4D97-AF65-F5344CB8AC3E}">
        <p14:creationId xmlns:p14="http://schemas.microsoft.com/office/powerpoint/2010/main" val="36698404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5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86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65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5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65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65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86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839416" y="304800"/>
            <a:ext cx="10585176" cy="6553200"/>
          </a:xfrm>
        </p:spPr>
        <p:txBody>
          <a:bodyPr>
            <a:normAutofit lnSpcReduction="10000"/>
          </a:bodyPr>
          <a:lstStyle/>
          <a:p>
            <a:pPr lvl="2" indent="0">
              <a:spcBef>
                <a:spcPts val="0"/>
              </a:spcBef>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4.OpenGL</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扩展</a:t>
            </a:r>
          </a:p>
          <a:p>
            <a:pPr marL="900113" lvl="3" indent="-457200" defTabSz="431800" eaLnBrk="1" hangingPunct="1">
              <a:lnSpc>
                <a:spcPct val="100000"/>
              </a:lnSpc>
              <a:spcBef>
                <a:spcPts val="1800"/>
              </a:spcBef>
              <a:buFont typeface="Wingdings" panose="05000000000000000000" pitchFamily="2" charset="2"/>
              <a:buChar char="Ø"/>
              <a:defRPr/>
            </a:pPr>
            <a:r>
              <a:rPr lang="en-US" altLang="zh-CN" sz="2800" b="1" dirty="0" smtClean="0">
                <a:solidFill>
                  <a:schemeClr val="accent5">
                    <a:lumMod val="50000"/>
                  </a:schemeClr>
                </a:solidFill>
                <a:latin typeface="Times New Roman" pitchFamily="18" charset="0"/>
              </a:rPr>
              <a:t>OpenGL</a:t>
            </a:r>
            <a:r>
              <a:rPr lang="zh-CN" altLang="en-US" sz="2800" b="1" dirty="0">
                <a:solidFill>
                  <a:schemeClr val="accent5">
                    <a:lumMod val="50000"/>
                  </a:schemeClr>
                </a:solidFill>
                <a:latin typeface="Times New Roman" pitchFamily="18" charset="0"/>
              </a:rPr>
              <a:t>扩展库</a:t>
            </a:r>
          </a:p>
          <a:p>
            <a:pPr marL="1257300" lvl="3" indent="-342900" eaLnBrk="1" hangingPunct="1">
              <a:lnSpc>
                <a:spcPct val="150000"/>
              </a:lnSpc>
              <a:spcBef>
                <a:spcPts val="1200"/>
              </a:spcBef>
              <a:buFont typeface="Arial" panose="020B0604020202020204" pitchFamily="34" charset="0"/>
              <a:buChar char="•"/>
              <a:defRPr/>
            </a:pPr>
            <a:r>
              <a:rPr lang="en-US" altLang="zh-CN" b="1" dirty="0">
                <a:solidFill>
                  <a:schemeClr val="accent6">
                    <a:lumMod val="50000"/>
                  </a:schemeClr>
                </a:solidFill>
                <a:latin typeface="Times New Roman" pitchFamily="18" charset="0"/>
              </a:rPr>
              <a:t>GLEW</a:t>
            </a:r>
            <a:r>
              <a:rPr lang="zh-CN" altLang="en-US" b="1" dirty="0">
                <a:solidFill>
                  <a:schemeClr val="accent6">
                    <a:lumMod val="50000"/>
                  </a:schemeClr>
                </a:solidFill>
                <a:latin typeface="Times New Roman" pitchFamily="18" charset="0"/>
              </a:rPr>
              <a:t>是一个跨平台的扩展库</a:t>
            </a:r>
            <a:r>
              <a:rPr lang="en-US" altLang="zh-CN" b="1" dirty="0">
                <a:solidFill>
                  <a:schemeClr val="accent6">
                    <a:lumMod val="50000"/>
                  </a:schemeClr>
                </a:solidFill>
                <a:latin typeface="Times New Roman" pitchFamily="18" charset="0"/>
              </a:rPr>
              <a:t>,</a:t>
            </a:r>
            <a:r>
              <a:rPr lang="zh-CN" altLang="en-US" b="1" dirty="0">
                <a:solidFill>
                  <a:schemeClr val="accent6">
                    <a:lumMod val="50000"/>
                  </a:schemeClr>
                </a:solidFill>
                <a:latin typeface="Times New Roman" pitchFamily="18" charset="0"/>
              </a:rPr>
              <a:t>能自动识 别平台所支持的全部</a:t>
            </a:r>
            <a:r>
              <a:rPr lang="en-US" altLang="zh-CN" b="1" dirty="0">
                <a:solidFill>
                  <a:schemeClr val="accent6">
                    <a:lumMod val="50000"/>
                  </a:schemeClr>
                </a:solidFill>
                <a:latin typeface="Times New Roman" pitchFamily="18" charset="0"/>
              </a:rPr>
              <a:t>OpenGL</a:t>
            </a:r>
            <a:r>
              <a:rPr lang="zh-CN" altLang="en-US" b="1" dirty="0">
                <a:solidFill>
                  <a:schemeClr val="accent6">
                    <a:lumMod val="50000"/>
                  </a:schemeClr>
                </a:solidFill>
                <a:latin typeface="Times New Roman" pitchFamily="18" charset="0"/>
              </a:rPr>
              <a:t>高级扩展函数</a:t>
            </a:r>
          </a:p>
          <a:p>
            <a:pPr marL="1257300" lvl="3" indent="-342900" eaLnBrk="1" hangingPunct="1">
              <a:lnSpc>
                <a:spcPct val="150000"/>
              </a:lnSpc>
              <a:spcBef>
                <a:spcPts val="1200"/>
              </a:spcBef>
              <a:buFont typeface="Arial" panose="020B0604020202020204" pitchFamily="34" charset="0"/>
              <a:buChar char="•"/>
              <a:defRPr/>
            </a:pPr>
            <a:r>
              <a:rPr lang="zh-CN" altLang="en-US" b="1" dirty="0">
                <a:solidFill>
                  <a:schemeClr val="accent6">
                    <a:lumMod val="50000"/>
                  </a:schemeClr>
                </a:solidFill>
                <a:latin typeface="Times New Roman" pitchFamily="18" charset="0"/>
              </a:rPr>
              <a:t>只要包含一个</a:t>
            </a:r>
            <a:r>
              <a:rPr lang="en-US" altLang="zh-CN" b="1" dirty="0" err="1">
                <a:solidFill>
                  <a:schemeClr val="accent6">
                    <a:lumMod val="50000"/>
                  </a:schemeClr>
                </a:solidFill>
                <a:latin typeface="Times New Roman" pitchFamily="18" charset="0"/>
              </a:rPr>
              <a:t>glew.h</a:t>
            </a:r>
            <a:r>
              <a:rPr lang="zh-CN" altLang="en-US" b="1" dirty="0">
                <a:solidFill>
                  <a:schemeClr val="accent6">
                    <a:lumMod val="50000"/>
                  </a:schemeClr>
                </a:solidFill>
                <a:latin typeface="Times New Roman" pitchFamily="18" charset="0"/>
              </a:rPr>
              <a:t>头文件，就能使用</a:t>
            </a:r>
            <a:r>
              <a:rPr lang="en-US" altLang="zh-CN" b="1" dirty="0" err="1">
                <a:solidFill>
                  <a:schemeClr val="accent6">
                    <a:lumMod val="50000"/>
                  </a:schemeClr>
                </a:solidFill>
                <a:latin typeface="Times New Roman" pitchFamily="18" charset="0"/>
              </a:rPr>
              <a:t>gl,glu,glext,wgl,glx</a:t>
            </a:r>
            <a:r>
              <a:rPr lang="zh-CN" altLang="en-US" b="1" dirty="0">
                <a:solidFill>
                  <a:schemeClr val="accent6">
                    <a:lumMod val="50000"/>
                  </a:schemeClr>
                </a:solidFill>
                <a:latin typeface="Times New Roman" pitchFamily="18" charset="0"/>
              </a:rPr>
              <a:t>的全 部函数</a:t>
            </a:r>
          </a:p>
          <a:p>
            <a:pPr marL="1257300" lvl="3" indent="-342900" eaLnBrk="1" hangingPunct="1">
              <a:lnSpc>
                <a:spcPct val="150000"/>
              </a:lnSpc>
              <a:spcBef>
                <a:spcPts val="1200"/>
              </a:spcBef>
              <a:buFont typeface="Arial" panose="020B0604020202020204" pitchFamily="34" charset="0"/>
              <a:buChar char="•"/>
              <a:defRPr/>
            </a:pPr>
            <a:r>
              <a:rPr lang="en-US" altLang="zh-CN" b="1" dirty="0">
                <a:solidFill>
                  <a:schemeClr val="accent6">
                    <a:lumMod val="50000"/>
                  </a:schemeClr>
                </a:solidFill>
                <a:latin typeface="Times New Roman" pitchFamily="18" charset="0"/>
              </a:rPr>
              <a:t>GLEW</a:t>
            </a:r>
            <a:r>
              <a:rPr lang="zh-CN" altLang="en-US" b="1" dirty="0">
                <a:solidFill>
                  <a:schemeClr val="accent6">
                    <a:lumMod val="50000"/>
                  </a:schemeClr>
                </a:solidFill>
                <a:latin typeface="Times New Roman" pitchFamily="18" charset="0"/>
              </a:rPr>
              <a:t>支持目前流行的各种操作系统（ </a:t>
            </a:r>
            <a:r>
              <a:rPr lang="en-US" altLang="zh-CN" b="1" dirty="0">
                <a:solidFill>
                  <a:schemeClr val="accent6">
                    <a:lumMod val="50000"/>
                  </a:schemeClr>
                </a:solidFill>
                <a:latin typeface="Times New Roman" pitchFamily="18" charset="0"/>
              </a:rPr>
              <a:t>Windows, Linux, Mac OS X, FreeBSD, </a:t>
            </a:r>
            <a:r>
              <a:rPr lang="en-US" altLang="zh-CN" b="1" dirty="0" err="1">
                <a:solidFill>
                  <a:schemeClr val="accent6">
                    <a:lumMod val="50000"/>
                  </a:schemeClr>
                </a:solidFill>
                <a:latin typeface="Times New Roman" pitchFamily="18" charset="0"/>
              </a:rPr>
              <a:t>Irix</a:t>
            </a:r>
            <a:r>
              <a:rPr lang="en-US" altLang="zh-CN" b="1" dirty="0">
                <a:solidFill>
                  <a:schemeClr val="accent6">
                    <a:lumMod val="50000"/>
                  </a:schemeClr>
                </a:solidFill>
                <a:latin typeface="Times New Roman" pitchFamily="18" charset="0"/>
              </a:rPr>
              <a:t>, and Solaris</a:t>
            </a:r>
            <a:r>
              <a:rPr lang="zh-CN" altLang="en-US" b="1" dirty="0" smtClean="0">
                <a:solidFill>
                  <a:schemeClr val="accent6">
                    <a:lumMod val="50000"/>
                  </a:schemeClr>
                </a:solidFill>
                <a:latin typeface="Times New Roman" pitchFamily="18" charset="0"/>
              </a:rPr>
              <a:t>）</a:t>
            </a:r>
          </a:p>
          <a:p>
            <a:pPr marL="1257300" lvl="3" indent="-342900" eaLnBrk="1" hangingPunct="1">
              <a:lnSpc>
                <a:spcPct val="150000"/>
              </a:lnSpc>
              <a:spcBef>
                <a:spcPts val="1200"/>
              </a:spcBef>
              <a:buFont typeface="Arial" panose="020B0604020202020204" pitchFamily="34" charset="0"/>
              <a:buChar char="•"/>
              <a:defRPr/>
            </a:pPr>
            <a:r>
              <a:rPr lang="en-US" altLang="zh-CN" b="1" dirty="0" smtClean="0">
                <a:solidFill>
                  <a:schemeClr val="accent6">
                    <a:lumMod val="50000"/>
                  </a:schemeClr>
                </a:solidFill>
                <a:latin typeface="Times New Roman" pitchFamily="18" charset="0"/>
              </a:rPr>
              <a:t>GLEE</a:t>
            </a:r>
            <a:r>
              <a:rPr lang="zh-CN" altLang="en-US" b="1" dirty="0" smtClean="0">
                <a:solidFill>
                  <a:schemeClr val="accent6">
                    <a:lumMod val="50000"/>
                  </a:schemeClr>
                </a:solidFill>
                <a:latin typeface="Times New Roman" pitchFamily="18" charset="0"/>
              </a:rPr>
              <a:t>也是一个跨平台的 </a:t>
            </a:r>
            <a:r>
              <a:rPr lang="en-US" altLang="zh-CN" b="1" dirty="0" smtClean="0">
                <a:solidFill>
                  <a:schemeClr val="accent6">
                    <a:lumMod val="50000"/>
                  </a:schemeClr>
                </a:solidFill>
                <a:latin typeface="Times New Roman" pitchFamily="18" charset="0"/>
              </a:rPr>
              <a:t>OpenGL</a:t>
            </a:r>
            <a:r>
              <a:rPr lang="zh-CN" altLang="en-US" b="1" dirty="0" smtClean="0">
                <a:solidFill>
                  <a:schemeClr val="accent6">
                    <a:lumMod val="50000"/>
                  </a:schemeClr>
                </a:solidFill>
                <a:latin typeface="Times New Roman" pitchFamily="18" charset="0"/>
              </a:rPr>
              <a:t>扩展函数库，用于载入</a:t>
            </a:r>
            <a:r>
              <a:rPr lang="en-US" altLang="zh-CN" b="1" dirty="0" smtClean="0">
                <a:solidFill>
                  <a:schemeClr val="accent6">
                    <a:lumMod val="50000"/>
                  </a:schemeClr>
                </a:solidFill>
                <a:latin typeface="Times New Roman" pitchFamily="18" charset="0"/>
              </a:rPr>
              <a:t>OpenGL</a:t>
            </a:r>
            <a:r>
              <a:rPr lang="zh-CN" altLang="en-US" b="1" dirty="0" smtClean="0">
                <a:solidFill>
                  <a:schemeClr val="accent6">
                    <a:lumMod val="50000"/>
                  </a:schemeClr>
                </a:solidFill>
                <a:latin typeface="Times New Roman" pitchFamily="18" charset="0"/>
              </a:rPr>
              <a:t>的高级扩展函数，以方便程序员使用显卡的最新扩展功能。和</a:t>
            </a:r>
            <a:r>
              <a:rPr lang="en-US" altLang="zh-CN" b="1" dirty="0" err="1" smtClean="0">
                <a:solidFill>
                  <a:schemeClr val="accent6">
                    <a:lumMod val="50000"/>
                  </a:schemeClr>
                </a:solidFill>
                <a:latin typeface="Times New Roman" pitchFamily="18" charset="0"/>
              </a:rPr>
              <a:t>glew</a:t>
            </a:r>
            <a:r>
              <a:rPr lang="zh-CN" altLang="en-US" b="1" dirty="0" smtClean="0">
                <a:solidFill>
                  <a:schemeClr val="accent6">
                    <a:lumMod val="50000"/>
                  </a:schemeClr>
                </a:solidFill>
                <a:latin typeface="Times New Roman" pitchFamily="18" charset="0"/>
              </a:rPr>
              <a:t>库的作用差不多</a:t>
            </a:r>
            <a:r>
              <a:rPr lang="en-US" altLang="zh-CN" b="1" dirty="0" smtClean="0">
                <a:solidFill>
                  <a:schemeClr val="accent6">
                    <a:lumMod val="50000"/>
                  </a:schemeClr>
                </a:solidFill>
                <a:latin typeface="Times New Roman" pitchFamily="18" charset="0"/>
              </a:rPr>
              <a:t>,</a:t>
            </a:r>
            <a:r>
              <a:rPr lang="zh-CN" altLang="en-US" b="1" dirty="0" smtClean="0">
                <a:solidFill>
                  <a:schemeClr val="accent6">
                    <a:lumMod val="50000"/>
                  </a:schemeClr>
                </a:solidFill>
                <a:latin typeface="Times New Roman" pitchFamily="18" charset="0"/>
              </a:rPr>
              <a:t>是一个比</a:t>
            </a:r>
            <a:r>
              <a:rPr lang="en-US" altLang="zh-CN" b="1" dirty="0" err="1" smtClean="0">
                <a:solidFill>
                  <a:schemeClr val="accent6">
                    <a:lumMod val="50000"/>
                  </a:schemeClr>
                </a:solidFill>
                <a:latin typeface="Times New Roman" pitchFamily="18" charset="0"/>
              </a:rPr>
              <a:t>glew</a:t>
            </a:r>
            <a:r>
              <a:rPr lang="zh-CN" altLang="en-US" b="1" dirty="0" smtClean="0">
                <a:solidFill>
                  <a:schemeClr val="accent6">
                    <a:lumMod val="50000"/>
                  </a:schemeClr>
                </a:solidFill>
                <a:latin typeface="Times New Roman" pitchFamily="18" charset="0"/>
              </a:rPr>
              <a:t>更轻量级的扩展使用方式 </a:t>
            </a:r>
            <a:endParaRPr lang="zh-CN" altLang="en-US" b="1" dirty="0">
              <a:solidFill>
                <a:schemeClr val="accent6">
                  <a:lumMod val="50000"/>
                </a:schemeClr>
              </a:solidFill>
              <a:latin typeface="Times New Roman" pitchFamily="18" charset="0"/>
            </a:endParaRPr>
          </a:p>
        </p:txBody>
      </p:sp>
    </p:spTree>
    <p:extLst>
      <p:ext uri="{BB962C8B-B14F-4D97-AF65-F5344CB8AC3E}">
        <p14:creationId xmlns:p14="http://schemas.microsoft.com/office/powerpoint/2010/main" val="28056689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Effect transition="in" filter="wipe(up)">
                                      <p:cBhvr>
                                        <p:cTn id="7" dur="500"/>
                                        <p:tgtEl>
                                          <p:spTgt spid="20275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2754">
                                            <p:txEl>
                                              <p:pRg st="1" end="1"/>
                                            </p:txEl>
                                          </p:spTgt>
                                        </p:tgtEl>
                                        <p:attrNameLst>
                                          <p:attrName>style.visibility</p:attrName>
                                        </p:attrNameLst>
                                      </p:cBhvr>
                                      <p:to>
                                        <p:strVal val="visible"/>
                                      </p:to>
                                    </p:set>
                                    <p:animEffect transition="in" filter="wipe(up)">
                                      <p:cBhvr>
                                        <p:cTn id="10" dur="500"/>
                                        <p:tgtEl>
                                          <p:spTgt spid="20275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2754">
                                            <p:txEl>
                                              <p:pRg st="2" end="2"/>
                                            </p:txEl>
                                          </p:spTgt>
                                        </p:tgtEl>
                                        <p:attrNameLst>
                                          <p:attrName>style.visibility</p:attrName>
                                        </p:attrNameLst>
                                      </p:cBhvr>
                                      <p:to>
                                        <p:strVal val="visible"/>
                                      </p:to>
                                    </p:set>
                                    <p:animEffect transition="in" filter="wipe(up)">
                                      <p:cBhvr>
                                        <p:cTn id="13" dur="500"/>
                                        <p:tgtEl>
                                          <p:spTgt spid="202754">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2754">
                                            <p:txEl>
                                              <p:pRg st="3" end="3"/>
                                            </p:txEl>
                                          </p:spTgt>
                                        </p:tgtEl>
                                        <p:attrNameLst>
                                          <p:attrName>style.visibility</p:attrName>
                                        </p:attrNameLst>
                                      </p:cBhvr>
                                      <p:to>
                                        <p:strVal val="visible"/>
                                      </p:to>
                                    </p:set>
                                    <p:animEffect transition="in" filter="wipe(up)">
                                      <p:cBhvr>
                                        <p:cTn id="16" dur="500"/>
                                        <p:tgtEl>
                                          <p:spTgt spid="20275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2754">
                                            <p:txEl>
                                              <p:pRg st="4" end="4"/>
                                            </p:txEl>
                                          </p:spTgt>
                                        </p:tgtEl>
                                        <p:attrNameLst>
                                          <p:attrName>style.visibility</p:attrName>
                                        </p:attrNameLst>
                                      </p:cBhvr>
                                      <p:to>
                                        <p:strVal val="visible"/>
                                      </p:to>
                                    </p:set>
                                    <p:animEffect transition="in" filter="wipe(up)">
                                      <p:cBhvr>
                                        <p:cTn id="19" dur="500"/>
                                        <p:tgtEl>
                                          <p:spTgt spid="20275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02754">
                                            <p:txEl>
                                              <p:pRg st="5" end="5"/>
                                            </p:txEl>
                                          </p:spTgt>
                                        </p:tgtEl>
                                        <p:attrNameLst>
                                          <p:attrName>style.visibility</p:attrName>
                                        </p:attrNameLst>
                                      </p:cBhvr>
                                      <p:to>
                                        <p:strVal val="visible"/>
                                      </p:to>
                                    </p:set>
                                    <p:animEffect transition="in" filter="wipe(up)">
                                      <p:cBhvr>
                                        <p:cTn id="22" dur="500"/>
                                        <p:tgtEl>
                                          <p:spTgt spid="2027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767408" y="404664"/>
            <a:ext cx="10873208" cy="6696075"/>
          </a:xfrm>
        </p:spPr>
        <p:txBody>
          <a:bodyPr>
            <a:normAutofit fontScale="92500" lnSpcReduction="10000"/>
          </a:bodyPr>
          <a:lstStyle/>
          <a:p>
            <a:pPr lvl="2" indent="0" eaLnBrk="1" hangingPunct="1">
              <a:lnSpc>
                <a:spcPct val="100000"/>
              </a:lnSpc>
              <a:spcBef>
                <a:spcPts val="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5.OpenGL</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的版本升级</a:t>
            </a:r>
          </a:p>
          <a:p>
            <a:pPr lvl="3" eaLnBrk="1" hangingPunct="1">
              <a:lnSpc>
                <a:spcPct val="90000"/>
              </a:lnSpc>
              <a:defRPr/>
            </a:pPr>
            <a:endParaRPr lang="zh-CN" altLang="en-US" sz="2800" b="1" dirty="0" smtClean="0"/>
          </a:p>
          <a:p>
            <a:pPr marL="900113" lvl="3" indent="-457200" defTabSz="431800" hangingPunct="1">
              <a:lnSpc>
                <a:spcPct val="80000"/>
              </a:lnSpc>
              <a:spcBef>
                <a:spcPts val="18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OpenGL 1.0 </a:t>
            </a:r>
            <a:r>
              <a:rPr lang="zh-CN" altLang="en-US" sz="2800" b="1" dirty="0">
                <a:solidFill>
                  <a:schemeClr val="accent5">
                    <a:lumMod val="50000"/>
                  </a:schemeClr>
                </a:solidFill>
                <a:latin typeface="Times New Roman" pitchFamily="18" charset="0"/>
              </a:rPr>
              <a:t>（</a:t>
            </a:r>
            <a:r>
              <a:rPr lang="en-US" altLang="zh-CN" sz="2800" b="1" dirty="0">
                <a:solidFill>
                  <a:schemeClr val="accent5">
                    <a:lumMod val="50000"/>
                  </a:schemeClr>
                </a:solidFill>
                <a:latin typeface="Times New Roman" pitchFamily="18" charset="0"/>
              </a:rPr>
              <a:t>1992</a:t>
            </a:r>
            <a:r>
              <a:rPr lang="zh-CN" altLang="en-US" sz="2800" b="1" dirty="0">
                <a:solidFill>
                  <a:schemeClr val="accent5">
                    <a:lumMod val="50000"/>
                  </a:schemeClr>
                </a:solidFill>
                <a:latin typeface="Times New Roman" pitchFamily="18" charset="0"/>
              </a:rPr>
              <a:t>年）</a:t>
            </a:r>
            <a:endParaRPr lang="en-US" altLang="zh-CN" sz="2800" b="1" dirty="0">
              <a:solidFill>
                <a:schemeClr val="accent5">
                  <a:lumMod val="50000"/>
                </a:schemeClr>
              </a:solidFill>
              <a:latin typeface="Times New Roman" pitchFamily="18" charset="0"/>
            </a:endParaRPr>
          </a:p>
          <a:p>
            <a:pPr marL="900113" lvl="3" indent="-457200" defTabSz="431800" hangingPunct="1">
              <a:lnSpc>
                <a:spcPct val="80000"/>
              </a:lnSpc>
              <a:spcBef>
                <a:spcPts val="18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OpenGL 1.1 </a:t>
            </a:r>
            <a:r>
              <a:rPr lang="zh-CN" altLang="en-US" sz="2800" b="1" dirty="0">
                <a:solidFill>
                  <a:schemeClr val="accent5">
                    <a:lumMod val="50000"/>
                  </a:schemeClr>
                </a:solidFill>
                <a:latin typeface="Times New Roman" pitchFamily="18" charset="0"/>
              </a:rPr>
              <a:t>（</a:t>
            </a:r>
            <a:r>
              <a:rPr lang="en-US" altLang="zh-CN" sz="2800" b="1" dirty="0">
                <a:solidFill>
                  <a:schemeClr val="accent5">
                    <a:lumMod val="50000"/>
                  </a:schemeClr>
                </a:solidFill>
                <a:latin typeface="Times New Roman" pitchFamily="18" charset="0"/>
              </a:rPr>
              <a:t>1997</a:t>
            </a:r>
            <a:r>
              <a:rPr lang="zh-CN" altLang="en-US" sz="2800" b="1" dirty="0">
                <a:solidFill>
                  <a:schemeClr val="accent5">
                    <a:lumMod val="50000"/>
                  </a:schemeClr>
                </a:solidFill>
                <a:latin typeface="Times New Roman" pitchFamily="18" charset="0"/>
              </a:rPr>
              <a:t>年）</a:t>
            </a:r>
          </a:p>
          <a:p>
            <a:pPr marL="1257300" lvl="3" indent="-342900">
              <a:buFont typeface="Arial" panose="020B0604020202020204" pitchFamily="34" charset="0"/>
              <a:buChar char="•"/>
              <a:defRPr/>
            </a:pPr>
            <a:r>
              <a:rPr lang="zh-CN" altLang="en-US" b="1" dirty="0">
                <a:solidFill>
                  <a:schemeClr val="accent6">
                    <a:lumMod val="50000"/>
                  </a:schemeClr>
                </a:solidFill>
                <a:latin typeface="Times New Roman" pitchFamily="18" charset="0"/>
              </a:rPr>
              <a:t>其中包括改进打印机支持，在增强元文件中包含</a:t>
            </a:r>
            <a:r>
              <a:rPr lang="en-US" altLang="zh-CN" b="1" dirty="0">
                <a:solidFill>
                  <a:schemeClr val="accent6">
                    <a:lumMod val="50000"/>
                  </a:schemeClr>
                </a:solidFill>
                <a:latin typeface="Times New Roman" pitchFamily="18" charset="0"/>
              </a:rPr>
              <a:t>OpenGL</a:t>
            </a:r>
            <a:r>
              <a:rPr lang="zh-CN" altLang="en-US" b="1" dirty="0">
                <a:solidFill>
                  <a:schemeClr val="accent6">
                    <a:lumMod val="50000"/>
                  </a:schemeClr>
                </a:solidFill>
                <a:latin typeface="Times New Roman" pitchFamily="18" charset="0"/>
              </a:rPr>
              <a:t>的调用，顶点数组的新特性，提高顶点位置、法线、颜色、色彩指数、纹理坐标、多边形边缘标识的传输速度，引入了新的纹理特性等</a:t>
            </a:r>
          </a:p>
          <a:p>
            <a:pPr lvl="3" eaLnBrk="1" hangingPunct="1">
              <a:lnSpc>
                <a:spcPct val="90000"/>
              </a:lnSpc>
              <a:defRPr/>
            </a:pPr>
            <a:endParaRPr lang="zh-CN" altLang="en-US" sz="2400" b="1" dirty="0" smtClean="0"/>
          </a:p>
          <a:p>
            <a:pPr marL="900113" lvl="3" indent="-457200" defTabSz="431800" eaLnBrk="1">
              <a:lnSpc>
                <a:spcPct val="80000"/>
              </a:lnSpc>
              <a:spcBef>
                <a:spcPts val="18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OpenGL 1.3</a:t>
            </a:r>
            <a:r>
              <a:rPr lang="zh-CN" altLang="en-US" sz="2800" b="1" dirty="0">
                <a:solidFill>
                  <a:schemeClr val="accent5">
                    <a:lumMod val="50000"/>
                  </a:schemeClr>
                </a:solidFill>
                <a:latin typeface="Times New Roman" pitchFamily="18" charset="0"/>
              </a:rPr>
              <a:t>（</a:t>
            </a:r>
            <a:r>
              <a:rPr lang="en-US" altLang="zh-CN" sz="2800" b="1" dirty="0">
                <a:solidFill>
                  <a:schemeClr val="accent5">
                    <a:lumMod val="50000"/>
                  </a:schemeClr>
                </a:solidFill>
                <a:latin typeface="Times New Roman" pitchFamily="18" charset="0"/>
              </a:rPr>
              <a:t>2001</a:t>
            </a:r>
            <a:r>
              <a:rPr lang="zh-CN" altLang="en-US" sz="2800" b="1" dirty="0">
                <a:solidFill>
                  <a:schemeClr val="accent5">
                    <a:lumMod val="50000"/>
                  </a:schemeClr>
                </a:solidFill>
                <a:latin typeface="Times New Roman" pitchFamily="18" charset="0"/>
              </a:rPr>
              <a:t>）</a:t>
            </a:r>
          </a:p>
          <a:p>
            <a:pPr marL="1257300" lvl="3" indent="-342900" eaLnBrk="1" hangingPunct="1">
              <a:buFont typeface="Arial" panose="020B0604020202020204" pitchFamily="34" charset="0"/>
              <a:buChar char="•"/>
              <a:defRPr/>
            </a:pPr>
            <a:r>
              <a:rPr lang="zh-CN" altLang="en-US" b="1" dirty="0">
                <a:solidFill>
                  <a:schemeClr val="accent6">
                    <a:lumMod val="50000"/>
                  </a:schemeClr>
                </a:solidFill>
                <a:latin typeface="Times New Roman" pitchFamily="18" charset="0"/>
              </a:rPr>
              <a:t>增加了三维纹理贴图、纹理环境、多重采样、纹理框架压缩等扩展指令</a:t>
            </a:r>
          </a:p>
          <a:p>
            <a:pPr lvl="3" eaLnBrk="1" hangingPunct="1">
              <a:lnSpc>
                <a:spcPct val="90000"/>
              </a:lnSpc>
              <a:defRPr/>
            </a:pPr>
            <a:endParaRPr lang="zh-CN" altLang="en-US" sz="2400" b="1" dirty="0" smtClean="0"/>
          </a:p>
          <a:p>
            <a:pPr marL="900113" lvl="3" indent="-457200" defTabSz="431800" hangingPunct="1">
              <a:lnSpc>
                <a:spcPct val="80000"/>
              </a:lnSpc>
              <a:spcBef>
                <a:spcPts val="18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OpenGL 1.4 </a:t>
            </a:r>
            <a:r>
              <a:rPr lang="zh-CN" altLang="en-US" sz="2800" b="1" dirty="0">
                <a:solidFill>
                  <a:schemeClr val="accent5">
                    <a:lumMod val="50000"/>
                  </a:schemeClr>
                </a:solidFill>
                <a:latin typeface="Times New Roman" pitchFamily="18" charset="0"/>
              </a:rPr>
              <a:t>（</a:t>
            </a:r>
            <a:r>
              <a:rPr lang="en-US" altLang="zh-CN" sz="2800" b="1" dirty="0">
                <a:solidFill>
                  <a:schemeClr val="accent5">
                    <a:lumMod val="50000"/>
                  </a:schemeClr>
                </a:solidFill>
                <a:latin typeface="Times New Roman" pitchFamily="18" charset="0"/>
              </a:rPr>
              <a:t>2002</a:t>
            </a:r>
            <a:r>
              <a:rPr lang="zh-CN" altLang="en-US" sz="2800" b="1" dirty="0">
                <a:solidFill>
                  <a:schemeClr val="accent5">
                    <a:lumMod val="50000"/>
                  </a:schemeClr>
                </a:solidFill>
                <a:latin typeface="Times New Roman" pitchFamily="18" charset="0"/>
              </a:rPr>
              <a:t>）</a:t>
            </a:r>
          </a:p>
          <a:p>
            <a:pPr marL="1257300" lvl="3" indent="-342900">
              <a:buFont typeface="Arial" panose="020B0604020202020204" pitchFamily="34" charset="0"/>
              <a:buChar char="•"/>
              <a:defRPr/>
            </a:pPr>
            <a:r>
              <a:rPr lang="zh-CN" altLang="en-US" b="1" dirty="0">
                <a:solidFill>
                  <a:schemeClr val="accent6">
                    <a:lumMod val="50000"/>
                  </a:schemeClr>
                </a:solidFill>
                <a:latin typeface="Times New Roman" pitchFamily="18" charset="0"/>
              </a:rPr>
              <a:t>加入了深度纹理／阴影纹理、顶点设计框架、自动纹理贴图等简单的功能</a:t>
            </a:r>
          </a:p>
          <a:p>
            <a:pPr lvl="3" eaLnBrk="1" hangingPunct="1">
              <a:lnSpc>
                <a:spcPct val="90000"/>
              </a:lnSpc>
              <a:defRPr/>
            </a:pPr>
            <a:endParaRPr lang="zh-CN" altLang="en-US" sz="2400" b="1" dirty="0" smtClean="0"/>
          </a:p>
          <a:p>
            <a:pPr lvl="3" eaLnBrk="1" hangingPunct="1">
              <a:lnSpc>
                <a:spcPct val="90000"/>
              </a:lnSpc>
              <a:defRPr/>
            </a:pPr>
            <a:r>
              <a:rPr lang="zh-CN" altLang="en-US" sz="1600" b="1" dirty="0" smtClean="0"/>
              <a:t/>
            </a:r>
            <a:br>
              <a:rPr lang="zh-CN" altLang="en-US" sz="1600" b="1" dirty="0" smtClean="0"/>
            </a:br>
            <a:endParaRPr lang="zh-CN" altLang="en-US" sz="1600" b="1" dirty="0" smtClean="0"/>
          </a:p>
          <a:p>
            <a:pPr lvl="3" eaLnBrk="1" hangingPunct="1">
              <a:lnSpc>
                <a:spcPct val="90000"/>
              </a:lnSpc>
              <a:defRPr/>
            </a:pPr>
            <a:endParaRPr lang="zh-CN" altLang="en-US" sz="1600" b="1" dirty="0" smtClean="0"/>
          </a:p>
          <a:p>
            <a:pPr lvl="3" eaLnBrk="1" hangingPunct="1">
              <a:lnSpc>
                <a:spcPct val="90000"/>
              </a:lnSpc>
              <a:defRPr/>
            </a:pPr>
            <a:endParaRPr lang="zh-CN" altLang="en-US" sz="1600" dirty="0" smtClean="0"/>
          </a:p>
          <a:p>
            <a:pPr lvl="3" eaLnBrk="1" hangingPunct="1">
              <a:lnSpc>
                <a:spcPct val="90000"/>
              </a:lnSpc>
              <a:defRPr/>
            </a:pPr>
            <a:endParaRPr lang="zh-CN" altLang="en-US" sz="1600" dirty="0" smtClean="0"/>
          </a:p>
          <a:p>
            <a:pPr lvl="3" eaLnBrk="1" hangingPunct="1">
              <a:lnSpc>
                <a:spcPct val="90000"/>
              </a:lnSpc>
              <a:defRPr/>
            </a:pPr>
            <a:endParaRPr lang="en-US" altLang="zh-CN" sz="1600" dirty="0" smtClean="0"/>
          </a:p>
        </p:txBody>
      </p:sp>
    </p:spTree>
    <p:extLst>
      <p:ext uri="{BB962C8B-B14F-4D97-AF65-F5344CB8AC3E}">
        <p14:creationId xmlns:p14="http://schemas.microsoft.com/office/powerpoint/2010/main" val="354651276"/>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2514">
                                            <p:txEl>
                                              <p:pRg st="0" end="0"/>
                                            </p:txEl>
                                          </p:spTgt>
                                        </p:tgtEl>
                                        <p:attrNameLst>
                                          <p:attrName>style.visibility</p:attrName>
                                        </p:attrNameLst>
                                      </p:cBhvr>
                                      <p:to>
                                        <p:strVal val="visible"/>
                                      </p:to>
                                    </p:set>
                                    <p:animEffect transition="in" filter="wipe(down)">
                                      <p:cBhvr>
                                        <p:cTn id="7" dur="500"/>
                                        <p:tgtEl>
                                          <p:spTgt spid="1925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2514">
                                            <p:txEl>
                                              <p:pRg st="2" end="2"/>
                                            </p:txEl>
                                          </p:spTgt>
                                        </p:tgtEl>
                                        <p:attrNameLst>
                                          <p:attrName>style.visibility</p:attrName>
                                        </p:attrNameLst>
                                      </p:cBhvr>
                                      <p:to>
                                        <p:strVal val="visible"/>
                                      </p:to>
                                    </p:set>
                                    <p:animEffect transition="in" filter="wipe(down)">
                                      <p:cBhvr>
                                        <p:cTn id="10" dur="500"/>
                                        <p:tgtEl>
                                          <p:spTgt spid="1925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2514">
                                            <p:txEl>
                                              <p:pRg st="3" end="3"/>
                                            </p:txEl>
                                          </p:spTgt>
                                        </p:tgtEl>
                                        <p:attrNameLst>
                                          <p:attrName>style.visibility</p:attrName>
                                        </p:attrNameLst>
                                      </p:cBhvr>
                                      <p:to>
                                        <p:strVal val="visible"/>
                                      </p:to>
                                    </p:set>
                                    <p:animEffect transition="in" filter="wipe(down)">
                                      <p:cBhvr>
                                        <p:cTn id="13" dur="500"/>
                                        <p:tgtEl>
                                          <p:spTgt spid="192514">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2514">
                                            <p:txEl>
                                              <p:pRg st="4" end="4"/>
                                            </p:txEl>
                                          </p:spTgt>
                                        </p:tgtEl>
                                        <p:attrNameLst>
                                          <p:attrName>style.visibility</p:attrName>
                                        </p:attrNameLst>
                                      </p:cBhvr>
                                      <p:to>
                                        <p:strVal val="visible"/>
                                      </p:to>
                                    </p:set>
                                    <p:animEffect transition="in" filter="wipe(down)">
                                      <p:cBhvr>
                                        <p:cTn id="16" dur="500"/>
                                        <p:tgtEl>
                                          <p:spTgt spid="192514">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2514">
                                            <p:txEl>
                                              <p:pRg st="6" end="6"/>
                                            </p:txEl>
                                          </p:spTgt>
                                        </p:tgtEl>
                                        <p:attrNameLst>
                                          <p:attrName>style.visibility</p:attrName>
                                        </p:attrNameLst>
                                      </p:cBhvr>
                                      <p:to>
                                        <p:strVal val="visible"/>
                                      </p:to>
                                    </p:set>
                                    <p:animEffect transition="in" filter="wipe(down)">
                                      <p:cBhvr>
                                        <p:cTn id="19" dur="500"/>
                                        <p:tgtEl>
                                          <p:spTgt spid="192514">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2514">
                                            <p:txEl>
                                              <p:pRg st="7" end="7"/>
                                            </p:txEl>
                                          </p:spTgt>
                                        </p:tgtEl>
                                        <p:attrNameLst>
                                          <p:attrName>style.visibility</p:attrName>
                                        </p:attrNameLst>
                                      </p:cBhvr>
                                      <p:to>
                                        <p:strVal val="visible"/>
                                      </p:to>
                                    </p:set>
                                    <p:animEffect transition="in" filter="wipe(down)">
                                      <p:cBhvr>
                                        <p:cTn id="22" dur="500"/>
                                        <p:tgtEl>
                                          <p:spTgt spid="192514">
                                            <p:txEl>
                                              <p:pRg st="7" end="7"/>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2514">
                                            <p:txEl>
                                              <p:pRg st="9" end="9"/>
                                            </p:txEl>
                                          </p:spTgt>
                                        </p:tgtEl>
                                        <p:attrNameLst>
                                          <p:attrName>style.visibility</p:attrName>
                                        </p:attrNameLst>
                                      </p:cBhvr>
                                      <p:to>
                                        <p:strVal val="visible"/>
                                      </p:to>
                                    </p:set>
                                    <p:animEffect transition="in" filter="wipe(down)">
                                      <p:cBhvr>
                                        <p:cTn id="25" dur="500"/>
                                        <p:tgtEl>
                                          <p:spTgt spid="192514">
                                            <p:txEl>
                                              <p:pRg st="9" end="9"/>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2514">
                                            <p:txEl>
                                              <p:pRg st="10" end="10"/>
                                            </p:txEl>
                                          </p:spTgt>
                                        </p:tgtEl>
                                        <p:attrNameLst>
                                          <p:attrName>style.visibility</p:attrName>
                                        </p:attrNameLst>
                                      </p:cBhvr>
                                      <p:to>
                                        <p:strVal val="visible"/>
                                      </p:to>
                                    </p:set>
                                    <p:animEffect transition="in" filter="wipe(down)">
                                      <p:cBhvr>
                                        <p:cTn id="28" dur="500"/>
                                        <p:tgtEl>
                                          <p:spTgt spid="192514">
                                            <p:txEl>
                                              <p:pRg st="10" end="1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92514">
                                            <p:txEl>
                                              <p:pRg st="12" end="12"/>
                                            </p:txEl>
                                          </p:spTgt>
                                        </p:tgtEl>
                                        <p:attrNameLst>
                                          <p:attrName>style.visibility</p:attrName>
                                        </p:attrNameLst>
                                      </p:cBhvr>
                                      <p:to>
                                        <p:strVal val="visible"/>
                                      </p:to>
                                    </p:set>
                                    <p:animEffect transition="in" filter="wipe(down)">
                                      <p:cBhvr>
                                        <p:cTn id="31" dur="500"/>
                                        <p:tgtEl>
                                          <p:spTgt spid="1925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623820" y="476251"/>
            <a:ext cx="11088804" cy="6697663"/>
          </a:xfrm>
        </p:spPr>
        <p:txBody>
          <a:bodyPr/>
          <a:lstStyle/>
          <a:p>
            <a:pPr lvl="2" indent="0" eaLnBrk="1" hangingPunct="1">
              <a:lnSpc>
                <a:spcPct val="100000"/>
              </a:lnSpc>
              <a:spcBef>
                <a:spcPts val="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5.OpenGL</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的版本升级</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marL="900113" lvl="3" indent="-457200" defTabSz="431800" eaLnBrk="1">
              <a:lnSpc>
                <a:spcPct val="70000"/>
              </a:lnSpc>
              <a:spcBef>
                <a:spcPts val="1800"/>
              </a:spcBef>
              <a:buFont typeface="Wingdings" panose="05000000000000000000" pitchFamily="2" charset="2"/>
              <a:buChar char="Ø"/>
              <a:defRPr/>
            </a:pPr>
            <a:r>
              <a:rPr lang="en-US" altLang="zh-CN" sz="2600" b="1" dirty="0">
                <a:solidFill>
                  <a:schemeClr val="accent5">
                    <a:lumMod val="50000"/>
                  </a:schemeClr>
                </a:solidFill>
                <a:latin typeface="Times New Roman" pitchFamily="18" charset="0"/>
              </a:rPr>
              <a:t>OpenGL 1.5</a:t>
            </a:r>
            <a:r>
              <a:rPr lang="zh-CN" altLang="en-US" sz="2600" b="1" dirty="0">
                <a:solidFill>
                  <a:schemeClr val="accent5">
                    <a:lumMod val="50000"/>
                  </a:schemeClr>
                </a:solidFill>
                <a:latin typeface="Times New Roman" pitchFamily="18" charset="0"/>
              </a:rPr>
              <a:t>（</a:t>
            </a:r>
            <a:r>
              <a:rPr lang="en-US" altLang="zh-CN" sz="2600" b="1" dirty="0">
                <a:solidFill>
                  <a:schemeClr val="accent5">
                    <a:lumMod val="50000"/>
                  </a:schemeClr>
                </a:solidFill>
                <a:latin typeface="Times New Roman" pitchFamily="18" charset="0"/>
              </a:rPr>
              <a:t>2003</a:t>
            </a:r>
            <a:r>
              <a:rPr lang="zh-CN" altLang="en-US" sz="2600" b="1" dirty="0">
                <a:solidFill>
                  <a:schemeClr val="accent5">
                    <a:lumMod val="50000"/>
                  </a:schemeClr>
                </a:solidFill>
                <a:latin typeface="Times New Roman" pitchFamily="18" charset="0"/>
              </a:rPr>
              <a:t>）</a:t>
            </a:r>
          </a:p>
          <a:p>
            <a:pPr marL="1257300" lvl="3" indent="-342900" eaLnBrk="1" hangingPunct="1">
              <a:lnSpc>
                <a:spcPct val="8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包含</a:t>
            </a:r>
            <a:r>
              <a:rPr lang="en-US" altLang="zh-CN" sz="2200" b="1" dirty="0">
                <a:solidFill>
                  <a:schemeClr val="accent6">
                    <a:lumMod val="50000"/>
                  </a:schemeClr>
                </a:solidFill>
                <a:latin typeface="Times New Roman" pitchFamily="18" charset="0"/>
              </a:rPr>
              <a:t>ARB</a:t>
            </a:r>
            <a:r>
              <a:rPr lang="zh-CN" altLang="en-US" sz="2200" b="1" dirty="0">
                <a:solidFill>
                  <a:schemeClr val="accent6">
                    <a:lumMod val="50000"/>
                  </a:schemeClr>
                </a:solidFill>
                <a:latin typeface="Times New Roman" pitchFamily="18" charset="0"/>
              </a:rPr>
              <a:t>制定的“正式扩展规格绘制语言”（</a:t>
            </a:r>
            <a:r>
              <a:rPr lang="en-US" altLang="zh-CN" sz="2200" b="1" dirty="0">
                <a:solidFill>
                  <a:schemeClr val="accent6">
                    <a:lumMod val="50000"/>
                  </a:schemeClr>
                </a:solidFill>
                <a:latin typeface="Times New Roman" pitchFamily="18" charset="0"/>
              </a:rPr>
              <a:t>OpenGL Shading Language v1.0</a:t>
            </a:r>
            <a:r>
              <a:rPr lang="zh-CN" altLang="en-US" sz="2200" b="1" dirty="0">
                <a:solidFill>
                  <a:schemeClr val="accent6">
                    <a:lumMod val="50000"/>
                  </a:schemeClr>
                </a:solidFill>
                <a:latin typeface="Times New Roman" pitchFamily="18" charset="0"/>
              </a:rPr>
              <a:t>），该语言用于着色对象、顶点着色、片断着色等扩展功能，同时也将作为下一代</a:t>
            </a:r>
            <a:r>
              <a:rPr lang="en-US" altLang="zh-CN" sz="2200" b="1" dirty="0">
                <a:solidFill>
                  <a:schemeClr val="accent6">
                    <a:lumMod val="50000"/>
                  </a:schemeClr>
                </a:solidFill>
                <a:latin typeface="Times New Roman" pitchFamily="18" charset="0"/>
              </a:rPr>
              <a:t>OpenGL 2.0</a:t>
            </a:r>
            <a:r>
              <a:rPr lang="zh-CN" altLang="en-US" sz="2200" b="1" dirty="0">
                <a:solidFill>
                  <a:schemeClr val="accent6">
                    <a:lumMod val="50000"/>
                  </a:schemeClr>
                </a:solidFill>
                <a:latin typeface="Times New Roman" pitchFamily="18" charset="0"/>
              </a:rPr>
              <a:t>版本的内核。还增加了顶点缓冲对象（可提高透视性能）、非乘方纹理</a:t>
            </a:r>
            <a:r>
              <a:rPr lang="en-US" altLang="zh-CN" sz="2200" b="1" dirty="0">
                <a:solidFill>
                  <a:schemeClr val="accent6">
                    <a:lumMod val="50000"/>
                  </a:schemeClr>
                </a:solidFill>
                <a:latin typeface="Times New Roman" pitchFamily="18" charset="0"/>
              </a:rPr>
              <a:t>(</a:t>
            </a:r>
            <a:r>
              <a:rPr lang="zh-CN" altLang="en-US" sz="2200" b="1" dirty="0">
                <a:solidFill>
                  <a:schemeClr val="accent6">
                    <a:lumMod val="50000"/>
                  </a:schemeClr>
                </a:solidFill>
                <a:latin typeface="Times New Roman" pitchFamily="18" charset="0"/>
              </a:rPr>
              <a:t>可提高纹理内存的使用效率</a:t>
            </a:r>
            <a:r>
              <a:rPr lang="en-US" altLang="zh-CN" sz="2200" b="1" dirty="0">
                <a:solidFill>
                  <a:schemeClr val="accent6">
                    <a:lumMod val="50000"/>
                  </a:schemeClr>
                </a:solidFill>
                <a:latin typeface="Times New Roman" pitchFamily="18" charset="0"/>
              </a:rPr>
              <a:t>)</a:t>
            </a:r>
            <a:r>
              <a:rPr lang="zh-CN" altLang="en-US" sz="2200" b="1" dirty="0">
                <a:solidFill>
                  <a:schemeClr val="accent6">
                    <a:lumMod val="50000"/>
                  </a:schemeClr>
                </a:solidFill>
                <a:latin typeface="Times New Roman" pitchFamily="18" charset="0"/>
              </a:rPr>
              <a:t>以及阴影功能、隐蔽查询功能等</a:t>
            </a:r>
          </a:p>
          <a:p>
            <a:pPr lvl="3" eaLnBrk="1" hangingPunct="1">
              <a:lnSpc>
                <a:spcPct val="90000"/>
              </a:lnSpc>
              <a:defRPr/>
            </a:pPr>
            <a:endParaRPr lang="zh-CN" altLang="en-US" sz="2400" b="1" dirty="0" smtClean="0"/>
          </a:p>
          <a:p>
            <a:pPr marL="900113" lvl="3" indent="-457200" defTabSz="431800" hangingPunct="1">
              <a:lnSpc>
                <a:spcPct val="70000"/>
              </a:lnSpc>
              <a:spcBef>
                <a:spcPts val="1800"/>
              </a:spcBef>
              <a:buFont typeface="Wingdings" panose="05000000000000000000" pitchFamily="2" charset="2"/>
              <a:buChar char="Ø"/>
              <a:defRPr/>
            </a:pPr>
            <a:r>
              <a:rPr lang="en-US" altLang="zh-CN" sz="2600" b="1" dirty="0">
                <a:solidFill>
                  <a:schemeClr val="accent5">
                    <a:lumMod val="50000"/>
                  </a:schemeClr>
                </a:solidFill>
                <a:latin typeface="Times New Roman" pitchFamily="18" charset="0"/>
              </a:rPr>
              <a:t>OpenGL 2.0</a:t>
            </a:r>
            <a:r>
              <a:rPr lang="zh-CN" altLang="en-US" sz="2600" b="1" dirty="0">
                <a:solidFill>
                  <a:schemeClr val="accent5">
                    <a:lumMod val="50000"/>
                  </a:schemeClr>
                </a:solidFill>
                <a:latin typeface="Times New Roman" pitchFamily="18" charset="0"/>
              </a:rPr>
              <a:t>（</a:t>
            </a:r>
            <a:r>
              <a:rPr lang="en-US" altLang="zh-CN" sz="2600" b="1" dirty="0">
                <a:solidFill>
                  <a:schemeClr val="accent5">
                    <a:lumMod val="50000"/>
                  </a:schemeClr>
                </a:solidFill>
                <a:latin typeface="Times New Roman" pitchFamily="18" charset="0"/>
              </a:rPr>
              <a:t>2004</a:t>
            </a:r>
            <a:r>
              <a:rPr lang="zh-CN" altLang="en-US" sz="2600" b="1" dirty="0">
                <a:solidFill>
                  <a:schemeClr val="accent5">
                    <a:lumMod val="50000"/>
                  </a:schemeClr>
                </a:solidFill>
                <a:latin typeface="Times New Roman" pitchFamily="18" charset="0"/>
              </a:rPr>
              <a:t>）</a:t>
            </a:r>
          </a:p>
          <a:p>
            <a:pPr marL="1257300" lvl="3" indent="-342900">
              <a:lnSpc>
                <a:spcPct val="8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复杂的核心被彻底精简；</a:t>
            </a:r>
          </a:p>
          <a:p>
            <a:pPr marL="1257300" lvl="3" indent="-342900">
              <a:lnSpc>
                <a:spcPct val="8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完全的硬件可编程能力；</a:t>
            </a:r>
          </a:p>
          <a:p>
            <a:pPr marL="1257300" lvl="3" indent="-342900">
              <a:lnSpc>
                <a:spcPct val="8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改进的内存管理机制、支持高级像素处理；</a:t>
            </a:r>
          </a:p>
          <a:p>
            <a:pPr marL="1257300" lvl="3" indent="-342900">
              <a:lnSpc>
                <a:spcPct val="8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扩展至数字媒体领域，使之跨越高端图形和多媒体范畴；</a:t>
            </a:r>
          </a:p>
          <a:p>
            <a:pPr marL="1257300" lvl="3" indent="-342900">
              <a:lnSpc>
                <a:spcPct val="8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支持嵌入式图形应用</a:t>
            </a:r>
            <a:br>
              <a:rPr lang="zh-CN" altLang="en-US" sz="2200" b="1" dirty="0">
                <a:solidFill>
                  <a:schemeClr val="accent6">
                    <a:lumMod val="50000"/>
                  </a:schemeClr>
                </a:solidFill>
                <a:latin typeface="Times New Roman" pitchFamily="18" charset="0"/>
              </a:rPr>
            </a:br>
            <a:endParaRPr lang="zh-CN" altLang="en-US" sz="2200" b="1" dirty="0">
              <a:solidFill>
                <a:schemeClr val="accent6">
                  <a:lumMod val="50000"/>
                </a:schemeClr>
              </a:solidFill>
              <a:latin typeface="Times New Roman" pitchFamily="18" charset="0"/>
            </a:endParaRPr>
          </a:p>
        </p:txBody>
      </p:sp>
    </p:spTree>
    <p:extLst>
      <p:ext uri="{BB962C8B-B14F-4D97-AF65-F5344CB8AC3E}">
        <p14:creationId xmlns:p14="http://schemas.microsoft.com/office/powerpoint/2010/main" val="3840605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562">
                                            <p:txEl>
                                              <p:pRg st="0" end="0"/>
                                            </p:txEl>
                                          </p:spTgt>
                                        </p:tgtEl>
                                        <p:attrNameLst>
                                          <p:attrName>style.visibility</p:attrName>
                                        </p:attrNameLst>
                                      </p:cBhvr>
                                      <p:to>
                                        <p:strVal val="visible"/>
                                      </p:to>
                                    </p:set>
                                    <p:animEffect transition="in" filter="wipe(down)">
                                      <p:cBhvr>
                                        <p:cTn id="7" dur="500"/>
                                        <p:tgtEl>
                                          <p:spTgt spid="19456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4562">
                                            <p:txEl>
                                              <p:pRg st="1" end="1"/>
                                            </p:txEl>
                                          </p:spTgt>
                                        </p:tgtEl>
                                        <p:attrNameLst>
                                          <p:attrName>style.visibility</p:attrName>
                                        </p:attrNameLst>
                                      </p:cBhvr>
                                      <p:to>
                                        <p:strVal val="visible"/>
                                      </p:to>
                                    </p:set>
                                    <p:animEffect transition="in" filter="wipe(down)">
                                      <p:cBhvr>
                                        <p:cTn id="10" dur="500"/>
                                        <p:tgtEl>
                                          <p:spTgt spid="19456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4562">
                                            <p:txEl>
                                              <p:pRg st="2" end="2"/>
                                            </p:txEl>
                                          </p:spTgt>
                                        </p:tgtEl>
                                        <p:attrNameLst>
                                          <p:attrName>style.visibility</p:attrName>
                                        </p:attrNameLst>
                                      </p:cBhvr>
                                      <p:to>
                                        <p:strVal val="visible"/>
                                      </p:to>
                                    </p:set>
                                    <p:animEffect transition="in" filter="wipe(down)">
                                      <p:cBhvr>
                                        <p:cTn id="13" dur="500"/>
                                        <p:tgtEl>
                                          <p:spTgt spid="19456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4562">
                                            <p:txEl>
                                              <p:pRg st="4" end="4"/>
                                            </p:txEl>
                                          </p:spTgt>
                                        </p:tgtEl>
                                        <p:attrNameLst>
                                          <p:attrName>style.visibility</p:attrName>
                                        </p:attrNameLst>
                                      </p:cBhvr>
                                      <p:to>
                                        <p:strVal val="visible"/>
                                      </p:to>
                                    </p:set>
                                    <p:animEffect transition="in" filter="wipe(down)">
                                      <p:cBhvr>
                                        <p:cTn id="16" dur="500"/>
                                        <p:tgtEl>
                                          <p:spTgt spid="194562">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4562">
                                            <p:txEl>
                                              <p:pRg st="5" end="5"/>
                                            </p:txEl>
                                          </p:spTgt>
                                        </p:tgtEl>
                                        <p:attrNameLst>
                                          <p:attrName>style.visibility</p:attrName>
                                        </p:attrNameLst>
                                      </p:cBhvr>
                                      <p:to>
                                        <p:strVal val="visible"/>
                                      </p:to>
                                    </p:set>
                                    <p:animEffect transition="in" filter="wipe(down)">
                                      <p:cBhvr>
                                        <p:cTn id="19" dur="500"/>
                                        <p:tgtEl>
                                          <p:spTgt spid="194562">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4562">
                                            <p:txEl>
                                              <p:pRg st="6" end="6"/>
                                            </p:txEl>
                                          </p:spTgt>
                                        </p:tgtEl>
                                        <p:attrNameLst>
                                          <p:attrName>style.visibility</p:attrName>
                                        </p:attrNameLst>
                                      </p:cBhvr>
                                      <p:to>
                                        <p:strVal val="visible"/>
                                      </p:to>
                                    </p:set>
                                    <p:animEffect transition="in" filter="wipe(down)">
                                      <p:cBhvr>
                                        <p:cTn id="22" dur="500"/>
                                        <p:tgtEl>
                                          <p:spTgt spid="194562">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4562">
                                            <p:txEl>
                                              <p:pRg st="7" end="7"/>
                                            </p:txEl>
                                          </p:spTgt>
                                        </p:tgtEl>
                                        <p:attrNameLst>
                                          <p:attrName>style.visibility</p:attrName>
                                        </p:attrNameLst>
                                      </p:cBhvr>
                                      <p:to>
                                        <p:strVal val="visible"/>
                                      </p:to>
                                    </p:set>
                                    <p:animEffect transition="in" filter="wipe(down)">
                                      <p:cBhvr>
                                        <p:cTn id="25" dur="500"/>
                                        <p:tgtEl>
                                          <p:spTgt spid="194562">
                                            <p:txEl>
                                              <p:pRg st="7" end="7"/>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4562">
                                            <p:txEl>
                                              <p:pRg st="8" end="8"/>
                                            </p:txEl>
                                          </p:spTgt>
                                        </p:tgtEl>
                                        <p:attrNameLst>
                                          <p:attrName>style.visibility</p:attrName>
                                        </p:attrNameLst>
                                      </p:cBhvr>
                                      <p:to>
                                        <p:strVal val="visible"/>
                                      </p:to>
                                    </p:set>
                                    <p:animEffect transition="in" filter="wipe(down)">
                                      <p:cBhvr>
                                        <p:cTn id="28" dur="500"/>
                                        <p:tgtEl>
                                          <p:spTgt spid="194562">
                                            <p:txEl>
                                              <p:pRg st="8" end="8"/>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94562">
                                            <p:txEl>
                                              <p:pRg st="9" end="9"/>
                                            </p:txEl>
                                          </p:spTgt>
                                        </p:tgtEl>
                                        <p:attrNameLst>
                                          <p:attrName>style.visibility</p:attrName>
                                        </p:attrNameLst>
                                      </p:cBhvr>
                                      <p:to>
                                        <p:strVal val="visible"/>
                                      </p:to>
                                    </p:set>
                                    <p:animEffect transition="in" filter="wipe(down)">
                                      <p:cBhvr>
                                        <p:cTn id="31" dur="500"/>
                                        <p:tgtEl>
                                          <p:spTgt spid="1945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551384" y="332656"/>
            <a:ext cx="10848445" cy="6697663"/>
          </a:xfrm>
        </p:spPr>
        <p:txBody>
          <a:bodyPr/>
          <a:lstStyle/>
          <a:p>
            <a:pPr lvl="2" indent="0" eaLnBrk="1" hangingPunct="1">
              <a:lnSpc>
                <a:spcPct val="100000"/>
              </a:lnSpc>
              <a:spcBef>
                <a:spcPts val="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5.OpenGL</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的版本升级</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lvl="3" eaLnBrk="1" hangingPunct="1">
              <a:defRPr/>
            </a:pPr>
            <a:endParaRPr lang="zh-CN" altLang="en-US" sz="2400" b="1" dirty="0" smtClean="0"/>
          </a:p>
          <a:p>
            <a:pPr marL="900113" lvl="3" indent="-457200" defTabSz="431800" eaLnBrk="1">
              <a:lnSpc>
                <a:spcPct val="70000"/>
              </a:lnSpc>
              <a:spcBef>
                <a:spcPts val="1800"/>
              </a:spcBef>
              <a:buFont typeface="Wingdings" panose="05000000000000000000" pitchFamily="2" charset="2"/>
              <a:buChar char="Ø"/>
              <a:defRPr/>
            </a:pPr>
            <a:r>
              <a:rPr lang="en-US" altLang="zh-CN" sz="2600" b="1" dirty="0">
                <a:solidFill>
                  <a:schemeClr val="accent5">
                    <a:lumMod val="50000"/>
                  </a:schemeClr>
                </a:solidFill>
                <a:latin typeface="Times New Roman" pitchFamily="18" charset="0"/>
              </a:rPr>
              <a:t>OpenGL3.0</a:t>
            </a:r>
            <a:r>
              <a:rPr lang="zh-CN" altLang="en-US" sz="2600" b="1" dirty="0">
                <a:solidFill>
                  <a:schemeClr val="accent5">
                    <a:lumMod val="50000"/>
                  </a:schemeClr>
                </a:solidFill>
                <a:latin typeface="Times New Roman" pitchFamily="18" charset="0"/>
              </a:rPr>
              <a:t>（</a:t>
            </a:r>
            <a:r>
              <a:rPr lang="en-US" altLang="zh-CN" sz="2600" b="1" dirty="0">
                <a:solidFill>
                  <a:schemeClr val="accent5">
                    <a:lumMod val="50000"/>
                  </a:schemeClr>
                </a:solidFill>
                <a:latin typeface="Times New Roman" pitchFamily="18" charset="0"/>
              </a:rPr>
              <a:t>2008</a:t>
            </a:r>
            <a:r>
              <a:rPr lang="zh-CN" altLang="en-US" sz="2600" b="1" dirty="0">
                <a:solidFill>
                  <a:schemeClr val="accent5">
                    <a:lumMod val="50000"/>
                  </a:schemeClr>
                </a:solidFill>
                <a:latin typeface="Times New Roman" pitchFamily="18" charset="0"/>
              </a:rPr>
              <a:t>）</a:t>
            </a:r>
          </a:p>
          <a:p>
            <a:pPr lvl="3" eaLnBrk="1" hangingPunct="1">
              <a:defRPr/>
            </a:pPr>
            <a:endParaRPr lang="zh-CN" altLang="en-US" sz="2400" b="1" dirty="0" smtClean="0"/>
          </a:p>
          <a:p>
            <a:pPr marL="1257300" lvl="3" indent="-342900" eaLnBrk="1" hangingPunct="1">
              <a:lnSpc>
                <a:spcPct val="15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增加几何着色渲染，整数指令集，统一缓存，原生支持非线性色彩空间等 </a:t>
            </a:r>
          </a:p>
          <a:p>
            <a:pPr marL="1257300" lvl="3" indent="-342900" eaLnBrk="1" hangingPunct="1">
              <a:lnSpc>
                <a:spcPct val="15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只是指令集的扩展</a:t>
            </a:r>
          </a:p>
          <a:p>
            <a:pPr marL="1257300" lvl="3" indent="-342900" eaLnBrk="1" hangingPunct="1">
              <a:lnSpc>
                <a:spcPct val="150000"/>
              </a:lnSpc>
              <a:buFont typeface="Arial" panose="020B0604020202020204" pitchFamily="34" charset="0"/>
              <a:buChar char="•"/>
              <a:defRPr/>
            </a:pPr>
            <a:r>
              <a:rPr lang="zh-CN" altLang="en-US" sz="2200" b="1" dirty="0">
                <a:solidFill>
                  <a:schemeClr val="accent6">
                    <a:lumMod val="50000"/>
                  </a:schemeClr>
                </a:solidFill>
                <a:latin typeface="Times New Roman" pitchFamily="18" charset="0"/>
              </a:rPr>
              <a:t>在</a:t>
            </a:r>
            <a:r>
              <a:rPr lang="en-US" altLang="zh-CN" sz="2200" b="1" dirty="0">
                <a:solidFill>
                  <a:schemeClr val="accent6">
                    <a:lumMod val="50000"/>
                  </a:schemeClr>
                </a:solidFill>
                <a:latin typeface="Times New Roman" pitchFamily="18" charset="0"/>
              </a:rPr>
              <a:t>2000</a:t>
            </a:r>
            <a:r>
              <a:rPr lang="zh-CN" altLang="en-US" sz="2200" b="1" dirty="0">
                <a:solidFill>
                  <a:schemeClr val="accent6">
                    <a:lumMod val="50000"/>
                  </a:schemeClr>
                </a:solidFill>
                <a:latin typeface="Times New Roman" pitchFamily="18" charset="0"/>
              </a:rPr>
              <a:t>年以前，</a:t>
            </a:r>
            <a:r>
              <a:rPr lang="en-US" altLang="zh-CN" sz="2200" b="1" dirty="0">
                <a:solidFill>
                  <a:schemeClr val="accent6">
                    <a:lumMod val="50000"/>
                  </a:schemeClr>
                </a:solidFill>
                <a:latin typeface="Times New Roman" pitchFamily="18" charset="0"/>
              </a:rPr>
              <a:t>3D</a:t>
            </a:r>
            <a:r>
              <a:rPr lang="zh-CN" altLang="en-US" sz="2200" b="1" dirty="0">
                <a:solidFill>
                  <a:schemeClr val="accent6">
                    <a:lumMod val="50000"/>
                  </a:schemeClr>
                </a:solidFill>
                <a:latin typeface="Times New Roman" pitchFamily="18" charset="0"/>
              </a:rPr>
              <a:t>游戏</a:t>
            </a:r>
            <a:r>
              <a:rPr lang="en-US" altLang="zh-CN" sz="2200" b="1" dirty="0">
                <a:solidFill>
                  <a:schemeClr val="accent6">
                    <a:lumMod val="50000"/>
                  </a:schemeClr>
                </a:solidFill>
                <a:latin typeface="Times New Roman" pitchFamily="18" charset="0"/>
              </a:rPr>
              <a:t>API</a:t>
            </a:r>
            <a:r>
              <a:rPr lang="zh-CN" altLang="en-US" sz="2200" b="1" dirty="0">
                <a:solidFill>
                  <a:schemeClr val="accent6">
                    <a:lumMod val="50000"/>
                  </a:schemeClr>
                </a:solidFill>
                <a:latin typeface="Times New Roman" pitchFamily="18" charset="0"/>
              </a:rPr>
              <a:t>领域是</a:t>
            </a:r>
            <a:r>
              <a:rPr lang="en-US" altLang="zh-CN" sz="2200" b="1" dirty="0">
                <a:solidFill>
                  <a:schemeClr val="accent6">
                    <a:lumMod val="50000"/>
                  </a:schemeClr>
                </a:solidFill>
                <a:latin typeface="Times New Roman" pitchFamily="18" charset="0"/>
              </a:rPr>
              <a:t>OpenGL</a:t>
            </a:r>
            <a:r>
              <a:rPr lang="zh-CN" altLang="en-US" sz="2200" b="1" dirty="0">
                <a:solidFill>
                  <a:schemeClr val="accent6">
                    <a:lumMod val="50000"/>
                  </a:schemeClr>
                </a:solidFill>
                <a:latin typeface="Times New Roman" pitchFamily="18" charset="0"/>
              </a:rPr>
              <a:t>和</a:t>
            </a:r>
            <a:r>
              <a:rPr lang="en-US" altLang="zh-CN" sz="2200" b="1" dirty="0">
                <a:solidFill>
                  <a:schemeClr val="accent6">
                    <a:lumMod val="50000"/>
                  </a:schemeClr>
                </a:solidFill>
                <a:latin typeface="Times New Roman" pitchFamily="18" charset="0"/>
              </a:rPr>
              <a:t>DirectX</a:t>
            </a:r>
            <a:r>
              <a:rPr lang="zh-CN" altLang="en-US" sz="2200" b="1" dirty="0">
                <a:solidFill>
                  <a:schemeClr val="accent6">
                    <a:lumMod val="50000"/>
                  </a:schemeClr>
                </a:solidFill>
                <a:latin typeface="Times New Roman" pitchFamily="18" charset="0"/>
              </a:rPr>
              <a:t>平分天下．</a:t>
            </a:r>
            <a:r>
              <a:rPr lang="en-US" altLang="zh-CN" sz="2200" b="1" dirty="0">
                <a:solidFill>
                  <a:schemeClr val="accent6">
                    <a:lumMod val="50000"/>
                  </a:schemeClr>
                </a:solidFill>
                <a:latin typeface="Times New Roman" pitchFamily="18" charset="0"/>
              </a:rPr>
              <a:t>OpenGL</a:t>
            </a:r>
            <a:r>
              <a:rPr lang="zh-CN" altLang="en-US" sz="2200" b="1" dirty="0">
                <a:solidFill>
                  <a:schemeClr val="accent6">
                    <a:lumMod val="50000"/>
                  </a:schemeClr>
                </a:solidFill>
                <a:latin typeface="Times New Roman" pitchFamily="18" charset="0"/>
              </a:rPr>
              <a:t>由于执行效率高，画面效果更出色，被更多游戏厂商所认可，但是接下来几年</a:t>
            </a:r>
            <a:r>
              <a:rPr lang="en-US" altLang="zh-CN" sz="2200" b="1" dirty="0">
                <a:solidFill>
                  <a:schemeClr val="accent6">
                    <a:lumMod val="50000"/>
                  </a:schemeClr>
                </a:solidFill>
                <a:latin typeface="Times New Roman" pitchFamily="18" charset="0"/>
              </a:rPr>
              <a:t>DirectX</a:t>
            </a:r>
            <a:r>
              <a:rPr lang="zh-CN" altLang="en-US" sz="2200" b="1" dirty="0">
                <a:solidFill>
                  <a:schemeClr val="accent6">
                    <a:lumMod val="50000"/>
                  </a:schemeClr>
                </a:solidFill>
                <a:latin typeface="Times New Roman" pitchFamily="18" charset="0"/>
              </a:rPr>
              <a:t>系列奋起直追，在消费</a:t>
            </a:r>
            <a:r>
              <a:rPr lang="en-US" altLang="zh-CN" sz="2200" b="1" dirty="0">
                <a:solidFill>
                  <a:schemeClr val="accent6">
                    <a:lumMod val="50000"/>
                  </a:schemeClr>
                </a:solidFill>
                <a:latin typeface="Times New Roman" pitchFamily="18" charset="0"/>
              </a:rPr>
              <a:t>3D</a:t>
            </a:r>
            <a:r>
              <a:rPr lang="zh-CN" altLang="en-US" sz="2200" b="1" dirty="0">
                <a:solidFill>
                  <a:schemeClr val="accent6">
                    <a:lumMod val="50000"/>
                  </a:schemeClr>
                </a:solidFill>
                <a:latin typeface="Times New Roman" pitchFamily="18" charset="0"/>
              </a:rPr>
              <a:t>领域将</a:t>
            </a:r>
            <a:r>
              <a:rPr lang="en-US" altLang="zh-CN" sz="2200" b="1" dirty="0">
                <a:solidFill>
                  <a:schemeClr val="accent6">
                    <a:lumMod val="50000"/>
                  </a:schemeClr>
                </a:solidFill>
                <a:latin typeface="Times New Roman" pitchFamily="18" charset="0"/>
              </a:rPr>
              <a:t>OpenGL</a:t>
            </a:r>
            <a:r>
              <a:rPr lang="zh-CN" altLang="en-US" sz="2200" b="1" dirty="0">
                <a:solidFill>
                  <a:schemeClr val="accent6">
                    <a:lumMod val="50000"/>
                  </a:schemeClr>
                </a:solidFill>
                <a:latin typeface="Times New Roman" pitchFamily="18" charset="0"/>
              </a:rPr>
              <a:t>远远的抛在了后头</a:t>
            </a:r>
          </a:p>
          <a:p>
            <a:pPr lvl="4" eaLnBrk="1" hangingPunct="1">
              <a:lnSpc>
                <a:spcPct val="150000"/>
              </a:lnSpc>
              <a:defRPr/>
            </a:pPr>
            <a:r>
              <a:rPr lang="zh-CN" altLang="en-US" b="1" dirty="0" smtClean="0">
                <a:latin typeface="Arial"/>
              </a:rPr>
              <a:t> </a:t>
            </a:r>
            <a:endParaRPr lang="zh-CN" altLang="en-US" b="1" dirty="0" smtClean="0"/>
          </a:p>
        </p:txBody>
      </p:sp>
    </p:spTree>
    <p:extLst>
      <p:ext uri="{BB962C8B-B14F-4D97-AF65-F5344CB8AC3E}">
        <p14:creationId xmlns:p14="http://schemas.microsoft.com/office/powerpoint/2010/main" val="11844911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6610">
                                            <p:txEl>
                                              <p:pRg st="2" end="2"/>
                                            </p:txEl>
                                          </p:spTgt>
                                        </p:tgtEl>
                                        <p:attrNameLst>
                                          <p:attrName>style.visibility</p:attrName>
                                        </p:attrNameLst>
                                      </p:cBhvr>
                                      <p:to>
                                        <p:strVal val="visible"/>
                                      </p:to>
                                    </p:set>
                                    <p:animEffect transition="in" filter="wipe(down)">
                                      <p:cBhvr>
                                        <p:cTn id="7" dur="500"/>
                                        <p:tgtEl>
                                          <p:spTgt spid="196610">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6610">
                                            <p:txEl>
                                              <p:pRg st="4" end="4"/>
                                            </p:txEl>
                                          </p:spTgt>
                                        </p:tgtEl>
                                        <p:attrNameLst>
                                          <p:attrName>style.visibility</p:attrName>
                                        </p:attrNameLst>
                                      </p:cBhvr>
                                      <p:to>
                                        <p:strVal val="visible"/>
                                      </p:to>
                                    </p:set>
                                    <p:animEffect transition="in" filter="wipe(down)">
                                      <p:cBhvr>
                                        <p:cTn id="10" dur="500"/>
                                        <p:tgtEl>
                                          <p:spTgt spid="196610">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6610">
                                            <p:txEl>
                                              <p:pRg st="5" end="5"/>
                                            </p:txEl>
                                          </p:spTgt>
                                        </p:tgtEl>
                                        <p:attrNameLst>
                                          <p:attrName>style.visibility</p:attrName>
                                        </p:attrNameLst>
                                      </p:cBhvr>
                                      <p:to>
                                        <p:strVal val="visible"/>
                                      </p:to>
                                    </p:set>
                                    <p:animEffect transition="in" filter="wipe(down)">
                                      <p:cBhvr>
                                        <p:cTn id="13" dur="500"/>
                                        <p:tgtEl>
                                          <p:spTgt spid="196610">
                                            <p:txEl>
                                              <p:pRg st="5" end="5"/>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6610">
                                            <p:txEl>
                                              <p:pRg st="6" end="6"/>
                                            </p:txEl>
                                          </p:spTgt>
                                        </p:tgtEl>
                                        <p:attrNameLst>
                                          <p:attrName>style.visibility</p:attrName>
                                        </p:attrNameLst>
                                      </p:cBhvr>
                                      <p:to>
                                        <p:strVal val="visible"/>
                                      </p:to>
                                    </p:set>
                                    <p:animEffect transition="in" filter="wipe(down)">
                                      <p:cBhvr>
                                        <p:cTn id="16" dur="500"/>
                                        <p:tgtEl>
                                          <p:spTgt spid="196610">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6610">
                                            <p:txEl>
                                              <p:pRg st="7" end="7"/>
                                            </p:txEl>
                                          </p:spTgt>
                                        </p:tgtEl>
                                        <p:attrNameLst>
                                          <p:attrName>style.visibility</p:attrName>
                                        </p:attrNameLst>
                                      </p:cBhvr>
                                      <p:to>
                                        <p:strVal val="visible"/>
                                      </p:to>
                                    </p:set>
                                    <p:animEffect transition="in" filter="wipe(down)">
                                      <p:cBhvr>
                                        <p:cTn id="19" dur="500"/>
                                        <p:tgtEl>
                                          <p:spTgt spid="1966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551812" y="404664"/>
            <a:ext cx="11304828" cy="6697663"/>
          </a:xfrm>
        </p:spPr>
        <p:txBody>
          <a:bodyPr/>
          <a:lstStyle/>
          <a:p>
            <a:pPr lvl="2" indent="0" eaLnBrk="1" hangingPunct="1">
              <a:lnSpc>
                <a:spcPct val="100000"/>
              </a:lnSpc>
              <a:spcBef>
                <a:spcPts val="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5.OpenGL</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的版本升级</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lvl="3" eaLnBrk="1" hangingPunct="1">
              <a:defRPr/>
            </a:pPr>
            <a:endParaRPr lang="zh-CN" altLang="en-US" sz="2400" b="1" dirty="0" smtClean="0"/>
          </a:p>
          <a:p>
            <a:pPr marL="900113" lvl="3" indent="-457200" defTabSz="431800" hangingPunct="1">
              <a:lnSpc>
                <a:spcPct val="70000"/>
              </a:lnSpc>
              <a:spcBef>
                <a:spcPts val="1800"/>
              </a:spcBef>
              <a:buFont typeface="Wingdings" panose="05000000000000000000" pitchFamily="2" charset="2"/>
              <a:buChar char="Ø"/>
              <a:defRPr/>
            </a:pPr>
            <a:r>
              <a:rPr lang="en-US" altLang="zh-CN" sz="2600" b="1" dirty="0">
                <a:solidFill>
                  <a:schemeClr val="accent5">
                    <a:lumMod val="50000"/>
                  </a:schemeClr>
                </a:solidFill>
                <a:latin typeface="Times New Roman" pitchFamily="18" charset="0"/>
              </a:rPr>
              <a:t>OpenGL4.0</a:t>
            </a:r>
            <a:r>
              <a:rPr lang="zh-CN" altLang="en-US" sz="2600" b="1" dirty="0">
                <a:solidFill>
                  <a:schemeClr val="accent5">
                    <a:lumMod val="50000"/>
                  </a:schemeClr>
                </a:solidFill>
                <a:latin typeface="Times New Roman" pitchFamily="18" charset="0"/>
              </a:rPr>
              <a:t>（</a:t>
            </a:r>
            <a:r>
              <a:rPr lang="en-US" altLang="zh-CN" sz="2600" b="1" dirty="0">
                <a:solidFill>
                  <a:schemeClr val="accent5">
                    <a:lumMod val="50000"/>
                  </a:schemeClr>
                </a:solidFill>
                <a:latin typeface="Times New Roman" pitchFamily="18" charset="0"/>
              </a:rPr>
              <a:t>2010</a:t>
            </a:r>
            <a:r>
              <a:rPr lang="zh-CN" altLang="en-US" sz="2600" b="1" dirty="0">
                <a:solidFill>
                  <a:schemeClr val="accent5">
                    <a:lumMod val="50000"/>
                  </a:schemeClr>
                </a:solidFill>
                <a:latin typeface="Times New Roman" pitchFamily="18" charset="0"/>
              </a:rPr>
              <a:t>）</a:t>
            </a:r>
          </a:p>
          <a:p>
            <a:pPr marL="1257300" lvl="3" indent="-342900">
              <a:lnSpc>
                <a:spcPct val="150000"/>
              </a:lnSpc>
              <a:buFont typeface="Arial" panose="020B0604020202020204" pitchFamily="34" charset="0"/>
              <a:buChar char="•"/>
              <a:defRPr/>
            </a:pPr>
            <a:r>
              <a:rPr lang="zh-CN" altLang="zh-CN" sz="2200" b="1" dirty="0">
                <a:solidFill>
                  <a:schemeClr val="accent6">
                    <a:lumMod val="50000"/>
                  </a:schemeClr>
                </a:solidFill>
                <a:latin typeface="Times New Roman" pitchFamily="18" charset="0"/>
              </a:rPr>
              <a:t>增加了</a:t>
            </a:r>
            <a:r>
              <a:rPr lang="en-US" altLang="zh-CN" sz="2200" b="1" dirty="0">
                <a:solidFill>
                  <a:schemeClr val="accent6">
                    <a:lumMod val="50000"/>
                  </a:schemeClr>
                </a:solidFill>
                <a:latin typeface="Times New Roman" pitchFamily="18" charset="0"/>
              </a:rPr>
              <a:t>Tessellation </a:t>
            </a:r>
            <a:r>
              <a:rPr lang="en-US" altLang="zh-CN" sz="2200" b="1" dirty="0" err="1">
                <a:solidFill>
                  <a:schemeClr val="accent6">
                    <a:lumMod val="50000"/>
                  </a:schemeClr>
                </a:solidFill>
                <a:latin typeface="Times New Roman" pitchFamily="18" charset="0"/>
              </a:rPr>
              <a:t>Shader</a:t>
            </a:r>
            <a:r>
              <a:rPr lang="zh-CN" altLang="zh-CN" sz="2200" b="1" dirty="0">
                <a:solidFill>
                  <a:schemeClr val="accent6">
                    <a:lumMod val="50000"/>
                  </a:schemeClr>
                </a:solidFill>
                <a:latin typeface="Times New Roman" pitchFamily="18" charset="0"/>
              </a:rPr>
              <a:t>；</a:t>
            </a:r>
            <a:r>
              <a:rPr lang="zh-CN" altLang="en-US" sz="2200" b="1" dirty="0">
                <a:solidFill>
                  <a:schemeClr val="accent6">
                    <a:lumMod val="50000"/>
                  </a:schemeClr>
                </a:solidFill>
                <a:latin typeface="Times New Roman" pitchFamily="18" charset="0"/>
              </a:rPr>
              <a:t>（同比</a:t>
            </a:r>
            <a:r>
              <a:rPr lang="en-US" altLang="zh-CN" sz="2200" b="1" dirty="0">
                <a:solidFill>
                  <a:schemeClr val="accent6">
                    <a:lumMod val="50000"/>
                  </a:schemeClr>
                </a:solidFill>
                <a:latin typeface="Times New Roman" pitchFamily="18" charset="0"/>
              </a:rPr>
              <a:t>DirectX11)</a:t>
            </a:r>
          </a:p>
          <a:p>
            <a:pPr marL="1257300" lvl="3" indent="-342900">
              <a:lnSpc>
                <a:spcPct val="150000"/>
              </a:lnSpc>
              <a:buFont typeface="Arial" panose="020B0604020202020204" pitchFamily="34" charset="0"/>
              <a:buChar char="•"/>
              <a:defRPr/>
            </a:pPr>
            <a:r>
              <a:rPr lang="en-US" altLang="zh-CN" sz="2200" b="1" dirty="0" err="1">
                <a:solidFill>
                  <a:schemeClr val="accent6">
                    <a:lumMod val="50000"/>
                  </a:schemeClr>
                </a:solidFill>
                <a:latin typeface="Times New Roman" pitchFamily="18" charset="0"/>
              </a:rPr>
              <a:t>Shader</a:t>
            </a:r>
            <a:r>
              <a:rPr lang="en-US" altLang="zh-CN" sz="2200" b="1" dirty="0">
                <a:solidFill>
                  <a:schemeClr val="accent6">
                    <a:lumMod val="50000"/>
                  </a:schemeClr>
                </a:solidFill>
                <a:latin typeface="Times New Roman" pitchFamily="18" charset="0"/>
              </a:rPr>
              <a:t> Language 4.00</a:t>
            </a:r>
            <a:r>
              <a:rPr lang="zh-CN" altLang="zh-CN" sz="2200" b="1" dirty="0">
                <a:solidFill>
                  <a:schemeClr val="accent6">
                    <a:lumMod val="50000"/>
                  </a:schemeClr>
                </a:solidFill>
                <a:latin typeface="Times New Roman" pitchFamily="18" charset="0"/>
              </a:rPr>
              <a:t>的</a:t>
            </a:r>
            <a:r>
              <a:rPr lang="en-US" altLang="zh-CN" sz="2200" b="1" dirty="0">
                <a:solidFill>
                  <a:schemeClr val="accent6">
                    <a:lumMod val="50000"/>
                  </a:schemeClr>
                </a:solidFill>
                <a:latin typeface="Times New Roman" pitchFamily="18" charset="0"/>
              </a:rPr>
              <a:t>subroutine</a:t>
            </a:r>
            <a:r>
              <a:rPr lang="zh-CN" altLang="zh-CN" sz="2200" b="1" dirty="0">
                <a:solidFill>
                  <a:schemeClr val="accent6">
                    <a:lumMod val="50000"/>
                  </a:schemeClr>
                </a:solidFill>
                <a:latin typeface="Times New Roman" pitchFamily="18" charset="0"/>
              </a:rPr>
              <a:t>提供了在运行时刻不需要切换着色器或者是重新编译或者使用</a:t>
            </a:r>
            <a:r>
              <a:rPr lang="en-US" altLang="zh-CN" sz="2200" b="1" dirty="0">
                <a:solidFill>
                  <a:schemeClr val="accent6">
                    <a:lumMod val="50000"/>
                  </a:schemeClr>
                </a:solidFill>
                <a:latin typeface="Times New Roman" pitchFamily="18" charset="0"/>
              </a:rPr>
              <a:t>if</a:t>
            </a:r>
            <a:r>
              <a:rPr lang="zh-CN" altLang="zh-CN" sz="2200" b="1" dirty="0">
                <a:solidFill>
                  <a:schemeClr val="accent6">
                    <a:lumMod val="50000"/>
                  </a:schemeClr>
                </a:solidFill>
                <a:latin typeface="Times New Roman" pitchFamily="18" charset="0"/>
              </a:rPr>
              <a:t>判断选择不同功能的方法，降低了切换着色器程序所带来的巨大开销（切换着色器的</a:t>
            </a:r>
            <a:r>
              <a:rPr lang="en-US" altLang="zh-CN" sz="2200" b="1" dirty="0">
                <a:solidFill>
                  <a:schemeClr val="accent6">
                    <a:lumMod val="50000"/>
                  </a:schemeClr>
                </a:solidFill>
                <a:latin typeface="Times New Roman" pitchFamily="18" charset="0"/>
              </a:rPr>
              <a:t>CPU</a:t>
            </a:r>
            <a:r>
              <a:rPr lang="zh-CN" altLang="zh-CN" sz="2200" b="1" dirty="0">
                <a:solidFill>
                  <a:schemeClr val="accent6">
                    <a:lumMod val="50000"/>
                  </a:schemeClr>
                </a:solidFill>
                <a:latin typeface="Times New Roman" pitchFamily="18" charset="0"/>
              </a:rPr>
              <a:t>循环消耗真的非常的惊人）；</a:t>
            </a:r>
            <a:endParaRPr lang="en-US" altLang="zh-CN" sz="2200" b="1" dirty="0">
              <a:solidFill>
                <a:schemeClr val="accent6">
                  <a:lumMod val="50000"/>
                </a:schemeClr>
              </a:solidFill>
              <a:latin typeface="Times New Roman" pitchFamily="18" charset="0"/>
            </a:endParaRPr>
          </a:p>
          <a:p>
            <a:pPr marL="900113" lvl="3" indent="-457200" defTabSz="431800" eaLnBrk="1">
              <a:lnSpc>
                <a:spcPct val="70000"/>
              </a:lnSpc>
              <a:spcBef>
                <a:spcPts val="1800"/>
              </a:spcBef>
              <a:buFont typeface="Wingdings" panose="05000000000000000000" pitchFamily="2" charset="2"/>
              <a:buChar char="Ø"/>
              <a:defRPr/>
            </a:pPr>
            <a:r>
              <a:rPr lang="en-US" altLang="zh-CN" sz="2600" b="1" dirty="0">
                <a:solidFill>
                  <a:schemeClr val="accent5">
                    <a:lumMod val="50000"/>
                  </a:schemeClr>
                </a:solidFill>
                <a:latin typeface="Times New Roman" pitchFamily="18" charset="0"/>
              </a:rPr>
              <a:t>OpenGL 4.3</a:t>
            </a:r>
            <a:r>
              <a:rPr lang="zh-CN" altLang="en-US" sz="2600" b="1" dirty="0">
                <a:solidFill>
                  <a:schemeClr val="accent5">
                    <a:lumMod val="50000"/>
                  </a:schemeClr>
                </a:solidFill>
                <a:latin typeface="Times New Roman" pitchFamily="18" charset="0"/>
              </a:rPr>
              <a:t>（</a:t>
            </a:r>
            <a:r>
              <a:rPr lang="en-US" altLang="zh-CN" sz="2600" b="1" dirty="0">
                <a:solidFill>
                  <a:schemeClr val="accent5">
                    <a:lumMod val="50000"/>
                  </a:schemeClr>
                </a:solidFill>
                <a:latin typeface="Times New Roman" pitchFamily="18" charset="0"/>
              </a:rPr>
              <a:t>2012</a:t>
            </a:r>
            <a:r>
              <a:rPr lang="zh-CN" altLang="en-US" sz="2600" b="1" dirty="0">
                <a:solidFill>
                  <a:schemeClr val="accent5">
                    <a:lumMod val="50000"/>
                  </a:schemeClr>
                </a:solidFill>
                <a:latin typeface="Times New Roman" pitchFamily="18" charset="0"/>
              </a:rPr>
              <a:t>）</a:t>
            </a:r>
            <a:endParaRPr lang="en-US" altLang="zh-CN" sz="2600" b="1" dirty="0">
              <a:solidFill>
                <a:schemeClr val="accent5">
                  <a:lumMod val="50000"/>
                </a:schemeClr>
              </a:solidFill>
              <a:latin typeface="Times New Roman" pitchFamily="18" charset="0"/>
            </a:endParaRPr>
          </a:p>
          <a:p>
            <a:pPr marL="1257300" lvl="3" indent="-342900" eaLnBrk="1" hangingPunct="1">
              <a:lnSpc>
                <a:spcPct val="150000"/>
              </a:lnSpc>
              <a:buFont typeface="Arial" panose="020B0604020202020204" pitchFamily="34" charset="0"/>
              <a:buChar char="•"/>
              <a:defRPr/>
            </a:pPr>
            <a:r>
              <a:rPr lang="zh-CN" altLang="zh-CN" sz="2200" b="1" dirty="0">
                <a:solidFill>
                  <a:schemeClr val="accent6">
                    <a:lumMod val="50000"/>
                  </a:schemeClr>
                </a:solidFill>
                <a:latin typeface="Times New Roman" pitchFamily="18" charset="0"/>
              </a:rPr>
              <a:t>支持</a:t>
            </a:r>
            <a:r>
              <a:rPr lang="en-US" altLang="zh-CN" sz="2200" b="1" dirty="0">
                <a:solidFill>
                  <a:schemeClr val="accent6">
                    <a:lumMod val="50000"/>
                  </a:schemeClr>
                </a:solidFill>
                <a:latin typeface="Times New Roman" pitchFamily="18" charset="0"/>
              </a:rPr>
              <a:t>Compressed pixel format transfer</a:t>
            </a:r>
            <a:r>
              <a:rPr lang="zh-CN" altLang="zh-CN" sz="2200" b="1" dirty="0">
                <a:solidFill>
                  <a:schemeClr val="accent6">
                    <a:lumMod val="50000"/>
                  </a:schemeClr>
                </a:solidFill>
                <a:latin typeface="Times New Roman" pitchFamily="18" charset="0"/>
              </a:rPr>
              <a:t>，而过去这是不允许的；</a:t>
            </a:r>
            <a:endParaRPr lang="en-US" altLang="zh-CN" sz="2200" b="1" dirty="0">
              <a:solidFill>
                <a:schemeClr val="accent6">
                  <a:lumMod val="50000"/>
                </a:schemeClr>
              </a:solidFill>
              <a:latin typeface="Times New Roman" pitchFamily="18" charset="0"/>
            </a:endParaRPr>
          </a:p>
          <a:p>
            <a:pPr marL="1257300" lvl="3" indent="-342900" eaLnBrk="1" hangingPunct="1">
              <a:lnSpc>
                <a:spcPct val="150000"/>
              </a:lnSpc>
              <a:buFont typeface="Arial" panose="020B0604020202020204" pitchFamily="34" charset="0"/>
              <a:buChar char="•"/>
              <a:defRPr/>
            </a:pPr>
            <a:r>
              <a:rPr lang="zh-CN" altLang="zh-CN" sz="2200" b="1" dirty="0">
                <a:solidFill>
                  <a:schemeClr val="accent6">
                    <a:lumMod val="50000"/>
                  </a:schemeClr>
                </a:solidFill>
                <a:latin typeface="Times New Roman" pitchFamily="18" charset="0"/>
              </a:rPr>
              <a:t>提供了</a:t>
            </a:r>
            <a:r>
              <a:rPr lang="en-US" altLang="zh-CN" sz="2200" b="1" dirty="0">
                <a:solidFill>
                  <a:schemeClr val="accent6">
                    <a:lumMod val="50000"/>
                  </a:schemeClr>
                </a:solidFill>
                <a:latin typeface="Times New Roman" pitchFamily="18" charset="0"/>
              </a:rPr>
              <a:t>immutable texture</a:t>
            </a:r>
            <a:r>
              <a:rPr lang="zh-CN" altLang="zh-CN" sz="2200" b="1" dirty="0">
                <a:solidFill>
                  <a:schemeClr val="accent6">
                    <a:lumMod val="50000"/>
                  </a:schemeClr>
                </a:solidFill>
                <a:latin typeface="Times New Roman" pitchFamily="18" charset="0"/>
              </a:rPr>
              <a:t>，可以调用一次</a:t>
            </a:r>
            <a:r>
              <a:rPr lang="en-US" altLang="zh-CN" sz="2200" b="1" dirty="0">
                <a:solidFill>
                  <a:schemeClr val="accent6">
                    <a:lumMod val="50000"/>
                  </a:schemeClr>
                </a:solidFill>
                <a:latin typeface="Times New Roman" pitchFamily="18" charset="0"/>
              </a:rPr>
              <a:t>API</a:t>
            </a:r>
            <a:r>
              <a:rPr lang="zh-CN" altLang="zh-CN" sz="2200" b="1" dirty="0">
                <a:solidFill>
                  <a:schemeClr val="accent6">
                    <a:lumMod val="50000"/>
                  </a:schemeClr>
                </a:solidFill>
                <a:latin typeface="Times New Roman" pitchFamily="18" charset="0"/>
              </a:rPr>
              <a:t>创建</a:t>
            </a:r>
            <a:r>
              <a:rPr lang="en-US" altLang="zh-CN" sz="2200" b="1" dirty="0">
                <a:solidFill>
                  <a:schemeClr val="accent6">
                    <a:lumMod val="50000"/>
                  </a:schemeClr>
                </a:solidFill>
                <a:latin typeface="Times New Roman" pitchFamily="18" charset="0"/>
              </a:rPr>
              <a:t>texture object</a:t>
            </a:r>
            <a:r>
              <a:rPr lang="zh-CN" altLang="zh-CN" sz="2200" b="1" dirty="0">
                <a:solidFill>
                  <a:schemeClr val="accent6">
                    <a:lumMod val="50000"/>
                  </a:schemeClr>
                </a:solidFill>
                <a:latin typeface="Times New Roman" pitchFamily="18" charset="0"/>
              </a:rPr>
              <a:t>而不是像过去一样要频繁地调用</a:t>
            </a:r>
            <a:r>
              <a:rPr lang="en-US" altLang="zh-CN" sz="2200" b="1" dirty="0">
                <a:solidFill>
                  <a:schemeClr val="accent6">
                    <a:lumMod val="50000"/>
                  </a:schemeClr>
                </a:solidFill>
                <a:latin typeface="Times New Roman" pitchFamily="18" charset="0"/>
              </a:rPr>
              <a:t>API</a:t>
            </a:r>
          </a:p>
          <a:p>
            <a:pPr lvl="4" eaLnBrk="1" hangingPunct="1">
              <a:defRPr/>
            </a:pPr>
            <a:endParaRPr lang="zh-CN" altLang="zh-CN" sz="2400" dirty="0">
              <a:effectLst/>
            </a:endParaRPr>
          </a:p>
          <a:p>
            <a:pPr lvl="4" eaLnBrk="1" hangingPunct="1">
              <a:defRPr/>
            </a:pPr>
            <a:endParaRPr lang="zh-CN" altLang="en-US" sz="2400" b="1" dirty="0" smtClean="0"/>
          </a:p>
        </p:txBody>
      </p:sp>
    </p:spTree>
    <p:extLst>
      <p:ext uri="{BB962C8B-B14F-4D97-AF65-F5344CB8AC3E}">
        <p14:creationId xmlns:p14="http://schemas.microsoft.com/office/powerpoint/2010/main" val="395312980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6610">
                                            <p:txEl>
                                              <p:pRg st="2" end="2"/>
                                            </p:txEl>
                                          </p:spTgt>
                                        </p:tgtEl>
                                        <p:attrNameLst>
                                          <p:attrName>style.visibility</p:attrName>
                                        </p:attrNameLst>
                                      </p:cBhvr>
                                      <p:to>
                                        <p:strVal val="visible"/>
                                      </p:to>
                                    </p:set>
                                    <p:animEffect transition="in" filter="wipe(down)">
                                      <p:cBhvr>
                                        <p:cTn id="7" dur="500"/>
                                        <p:tgtEl>
                                          <p:spTgt spid="196610">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6610">
                                            <p:txEl>
                                              <p:pRg st="3" end="3"/>
                                            </p:txEl>
                                          </p:spTgt>
                                        </p:tgtEl>
                                        <p:attrNameLst>
                                          <p:attrName>style.visibility</p:attrName>
                                        </p:attrNameLst>
                                      </p:cBhvr>
                                      <p:to>
                                        <p:strVal val="visible"/>
                                      </p:to>
                                    </p:set>
                                    <p:animEffect transition="in" filter="wipe(down)">
                                      <p:cBhvr>
                                        <p:cTn id="10" dur="500"/>
                                        <p:tgtEl>
                                          <p:spTgt spid="196610">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6610">
                                            <p:txEl>
                                              <p:pRg st="4" end="4"/>
                                            </p:txEl>
                                          </p:spTgt>
                                        </p:tgtEl>
                                        <p:attrNameLst>
                                          <p:attrName>style.visibility</p:attrName>
                                        </p:attrNameLst>
                                      </p:cBhvr>
                                      <p:to>
                                        <p:strVal val="visible"/>
                                      </p:to>
                                    </p:set>
                                    <p:animEffect transition="in" filter="wipe(down)">
                                      <p:cBhvr>
                                        <p:cTn id="13" dur="500"/>
                                        <p:tgtEl>
                                          <p:spTgt spid="196610">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6610">
                                            <p:txEl>
                                              <p:pRg st="5" end="5"/>
                                            </p:txEl>
                                          </p:spTgt>
                                        </p:tgtEl>
                                        <p:attrNameLst>
                                          <p:attrName>style.visibility</p:attrName>
                                        </p:attrNameLst>
                                      </p:cBhvr>
                                      <p:to>
                                        <p:strVal val="visible"/>
                                      </p:to>
                                    </p:set>
                                    <p:animEffect transition="in" filter="wipe(down)">
                                      <p:cBhvr>
                                        <p:cTn id="16" dur="500"/>
                                        <p:tgtEl>
                                          <p:spTgt spid="196610">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6610">
                                            <p:txEl>
                                              <p:pRg st="6" end="6"/>
                                            </p:txEl>
                                          </p:spTgt>
                                        </p:tgtEl>
                                        <p:attrNameLst>
                                          <p:attrName>style.visibility</p:attrName>
                                        </p:attrNameLst>
                                      </p:cBhvr>
                                      <p:to>
                                        <p:strVal val="visible"/>
                                      </p:to>
                                    </p:set>
                                    <p:animEffect transition="in" filter="wipe(down)">
                                      <p:cBhvr>
                                        <p:cTn id="19" dur="500"/>
                                        <p:tgtEl>
                                          <p:spTgt spid="196610">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6610">
                                            <p:txEl>
                                              <p:pRg st="7" end="7"/>
                                            </p:txEl>
                                          </p:spTgt>
                                        </p:tgtEl>
                                        <p:attrNameLst>
                                          <p:attrName>style.visibility</p:attrName>
                                        </p:attrNameLst>
                                      </p:cBhvr>
                                      <p:to>
                                        <p:strVal val="visible"/>
                                      </p:to>
                                    </p:set>
                                    <p:animEffect transition="in" filter="wipe(down)">
                                      <p:cBhvr>
                                        <p:cTn id="22" dur="500"/>
                                        <p:tgtEl>
                                          <p:spTgt spid="1966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551812" y="476251"/>
            <a:ext cx="11808884" cy="6697663"/>
          </a:xfrm>
        </p:spPr>
        <p:txBody>
          <a:bodyPr/>
          <a:lstStyle/>
          <a:p>
            <a:pPr lvl="2" indent="0" eaLnBrk="1" hangingPunct="1">
              <a:lnSpc>
                <a:spcPct val="100000"/>
              </a:lnSpc>
              <a:spcBef>
                <a:spcPts val="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5.OpenGL</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的版本升级</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a:p>
            <a:pPr lvl="3" eaLnBrk="1" hangingPunct="1">
              <a:defRPr/>
            </a:pPr>
            <a:endParaRPr lang="zh-CN" altLang="en-US" sz="2400" b="1" dirty="0" smtClean="0"/>
          </a:p>
          <a:p>
            <a:pPr marL="900113" lvl="3" indent="-457200" defTabSz="431800" eaLnBrk="1">
              <a:lnSpc>
                <a:spcPct val="70000"/>
              </a:lnSpc>
              <a:spcBef>
                <a:spcPts val="1800"/>
              </a:spcBef>
              <a:buFont typeface="Wingdings" panose="05000000000000000000" pitchFamily="2" charset="2"/>
              <a:buChar char="Ø"/>
              <a:defRPr/>
            </a:pPr>
            <a:r>
              <a:rPr lang="en-US" altLang="zh-CN" sz="2600" b="1" dirty="0">
                <a:solidFill>
                  <a:schemeClr val="accent5">
                    <a:lumMod val="50000"/>
                  </a:schemeClr>
                </a:solidFill>
                <a:latin typeface="Times New Roman" pitchFamily="18" charset="0"/>
              </a:rPr>
              <a:t>OpenGL 4.4 </a:t>
            </a:r>
            <a:r>
              <a:rPr lang="en-US" altLang="zh-CN" sz="2600" b="1" dirty="0" smtClean="0">
                <a:solidFill>
                  <a:schemeClr val="accent5">
                    <a:lumMod val="50000"/>
                  </a:schemeClr>
                </a:solidFill>
                <a:latin typeface="Times New Roman" pitchFamily="18" charset="0"/>
              </a:rPr>
              <a:t>Pipeline</a:t>
            </a:r>
            <a:r>
              <a:rPr lang="zh-CN" altLang="en-US" sz="2600" b="1" dirty="0" smtClean="0">
                <a:solidFill>
                  <a:schemeClr val="accent5">
                    <a:lumMod val="50000"/>
                  </a:schemeClr>
                </a:solidFill>
                <a:latin typeface="Times New Roman" pitchFamily="18" charset="0"/>
              </a:rPr>
              <a:t>（</a:t>
            </a:r>
            <a:r>
              <a:rPr lang="en-US" altLang="zh-CN" sz="2600" b="1" dirty="0" smtClean="0">
                <a:solidFill>
                  <a:schemeClr val="accent5">
                    <a:lumMod val="50000"/>
                  </a:schemeClr>
                </a:solidFill>
                <a:latin typeface="Times New Roman" pitchFamily="18" charset="0"/>
              </a:rPr>
              <a:t>2013</a:t>
            </a:r>
            <a:r>
              <a:rPr lang="zh-CN" altLang="en-US" sz="2600" b="1" dirty="0" smtClean="0">
                <a:solidFill>
                  <a:schemeClr val="accent5">
                    <a:lumMod val="50000"/>
                  </a:schemeClr>
                </a:solidFill>
                <a:latin typeface="Times New Roman" pitchFamily="18" charset="0"/>
              </a:rPr>
              <a:t>）</a:t>
            </a:r>
            <a:endParaRPr lang="zh-CN" altLang="zh-CN" sz="2600" b="1" dirty="0">
              <a:solidFill>
                <a:schemeClr val="accent5">
                  <a:lumMod val="50000"/>
                </a:schemeClr>
              </a:solidFill>
              <a:latin typeface="Times New Roman" pitchFamily="18" charset="0"/>
            </a:endParaRPr>
          </a:p>
          <a:p>
            <a:pPr lvl="4" eaLnBrk="1" hangingPunct="1">
              <a:defRPr/>
            </a:pPr>
            <a:endParaRPr lang="zh-CN" altLang="en-US" sz="2400" b="1" dirty="0" smtClean="0"/>
          </a:p>
        </p:txBody>
      </p:sp>
      <p:pic>
        <p:nvPicPr>
          <p:cNvPr id="27651" name="图片 2" descr="http://images.cnitblog.com/blog/439870/201307/23123522-87c4b50e5af949a4b4476d7aeb075a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284" y="1939925"/>
            <a:ext cx="10420349"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03085" y="4829175"/>
            <a:ext cx="7776633" cy="1728788"/>
          </a:xfrm>
          <a:prstGeom prst="rect">
            <a:avLst/>
          </a:prstGeom>
          <a:noFill/>
          <a:ln>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p:nvSpPr>
        <p:spPr>
          <a:xfrm>
            <a:off x="3490385" y="2060576"/>
            <a:ext cx="7776633" cy="2663825"/>
          </a:xfrm>
          <a:prstGeom prst="rect">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B050"/>
              </a:solidFill>
            </a:endParaRPr>
          </a:p>
        </p:txBody>
      </p:sp>
    </p:spTree>
    <p:extLst>
      <p:ext uri="{BB962C8B-B14F-4D97-AF65-F5344CB8AC3E}">
        <p14:creationId xmlns:p14="http://schemas.microsoft.com/office/powerpoint/2010/main" val="15654143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661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build="p"/>
      <p:bldP spid="2"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Rot="1" noChangeArrowheads="1"/>
          </p:cNvSpPr>
          <p:nvPr>
            <p:ph type="title"/>
          </p:nvPr>
        </p:nvSpPr>
        <p:spPr>
          <a:xfrm>
            <a:off x="839416" y="332656"/>
            <a:ext cx="10515164" cy="1325563"/>
          </a:xfrm>
        </p:spPr>
        <p:txBody>
          <a:bodyPr>
            <a:normAutofit/>
          </a:bodyPr>
          <a:lstStyle/>
          <a:p>
            <a:pPr lvl="1" eaLnBrk="1" hangingPunct="1">
              <a:spcBef>
                <a:spcPts val="3000"/>
              </a:spcBef>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a:t>
            </a: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图形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API</a:t>
            </a:r>
          </a:p>
        </p:txBody>
      </p:sp>
      <p:sp>
        <p:nvSpPr>
          <p:cNvPr id="706563" name="Rectangle 3"/>
          <p:cNvSpPr>
            <a:spLocks noGrp="1" noChangeArrowheads="1"/>
          </p:cNvSpPr>
          <p:nvPr>
            <p:ph type="body" idx="1"/>
          </p:nvPr>
        </p:nvSpPr>
        <p:spPr/>
        <p:txBody>
          <a:bodyPr/>
          <a:lstStyle/>
          <a:p>
            <a:pPr marL="457200" lvl="2" indent="-457200">
              <a:spcBef>
                <a:spcPts val="3000"/>
              </a:spcBef>
              <a:buFont typeface="Arial" panose="020B0604020202020204" pitchFamily="34" charset="0"/>
              <a:buChar char="•"/>
              <a:defRPr/>
            </a:pP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跨平台的通用图形</a:t>
            </a:r>
            <a:r>
              <a:rPr lang="en-US" altLang="zh-CN" sz="2600" b="1" dirty="0">
                <a:solidFill>
                  <a:schemeClr val="accent5">
                    <a:lumMod val="50000"/>
                  </a:schemeClr>
                </a:solidFill>
                <a:latin typeface="微软雅黑" panose="020B0503020204020204" pitchFamily="34" charset="-122"/>
                <a:ea typeface="微软雅黑" panose="020B0503020204020204" pitchFamily="34" charset="-122"/>
              </a:rPr>
              <a:t>API---OpenGL</a:t>
            </a:r>
          </a:p>
          <a:p>
            <a:pPr marL="457200" lvl="2" indent="-457200">
              <a:spcBef>
                <a:spcPts val="3000"/>
              </a:spcBef>
              <a:buFont typeface="Arial" panose="020B0604020202020204" pitchFamily="34" charset="0"/>
              <a:buChar char="•"/>
              <a:defRPr/>
            </a:pPr>
            <a:r>
              <a:rPr lang="en-US" altLang="zh-CN" sz="2600" b="1" dirty="0" smtClean="0">
                <a:solidFill>
                  <a:schemeClr val="accent5">
                    <a:lumMod val="50000"/>
                  </a:schemeClr>
                </a:solidFill>
                <a:latin typeface="微软雅黑" panose="020B0503020204020204" pitchFamily="34" charset="-122"/>
                <a:ea typeface="微软雅黑" panose="020B0503020204020204" pitchFamily="34" charset="-122"/>
              </a:rPr>
              <a:t>Microsoft</a:t>
            </a:r>
            <a:r>
              <a:rPr lang="zh-CN" altLang="en-US" sz="2600" b="1" dirty="0" smtClean="0">
                <a:solidFill>
                  <a:schemeClr val="accent5">
                    <a:lumMod val="50000"/>
                  </a:schemeClr>
                </a:solidFill>
                <a:latin typeface="微软雅黑" panose="020B0503020204020204" pitchFamily="34" charset="-122"/>
                <a:ea typeface="微软雅黑" panose="020B0503020204020204" pitchFamily="34" charset="-122"/>
              </a:rPr>
              <a:t>公司的图形</a:t>
            </a:r>
            <a:r>
              <a:rPr lang="en-US" altLang="zh-CN" sz="2600" b="1" dirty="0" smtClean="0">
                <a:solidFill>
                  <a:schemeClr val="accent5">
                    <a:lumMod val="50000"/>
                  </a:schemeClr>
                </a:solidFill>
                <a:latin typeface="微软雅黑" panose="020B0503020204020204" pitchFamily="34" charset="-122"/>
                <a:ea typeface="微软雅黑" panose="020B0503020204020204" pitchFamily="34" charset="-122"/>
              </a:rPr>
              <a:t>API---DirectX</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marL="457200" lvl="2" indent="-457200">
              <a:spcBef>
                <a:spcPts val="3000"/>
              </a:spcBef>
              <a:buFont typeface="Arial" panose="020B0604020202020204" pitchFamily="34" charset="0"/>
              <a:buChar char="•"/>
              <a:defRPr/>
            </a:pPr>
            <a:r>
              <a:rPr lang="zh-CN" altLang="en-US" sz="2600" b="1" dirty="0" smtClean="0">
                <a:solidFill>
                  <a:schemeClr val="accent5">
                    <a:lumMod val="50000"/>
                  </a:schemeClr>
                </a:solidFill>
                <a:latin typeface="微软雅黑" panose="020B0503020204020204" pitchFamily="34" charset="-122"/>
                <a:ea typeface="微软雅黑" panose="020B0503020204020204" pitchFamily="34" charset="-122"/>
              </a:rPr>
              <a:t>现在</a:t>
            </a: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的图形硬件</a:t>
            </a:r>
            <a:r>
              <a:rPr lang="zh-CN" altLang="en-US" sz="2600" b="1" dirty="0" smtClean="0">
                <a:solidFill>
                  <a:schemeClr val="accent5">
                    <a:lumMod val="50000"/>
                  </a:schemeClr>
                </a:solidFill>
                <a:latin typeface="微软雅黑" panose="020B0503020204020204" pitchFamily="34" charset="-122"/>
                <a:ea typeface="微软雅黑" panose="020B0503020204020204" pitchFamily="34" charset="-122"/>
              </a:rPr>
              <a:t>产品、图形应用引擎基本</a:t>
            </a: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都支持</a:t>
            </a:r>
            <a:r>
              <a:rPr lang="en-US" altLang="zh-CN" sz="2600" b="1" dirty="0">
                <a:solidFill>
                  <a:schemeClr val="accent5">
                    <a:lumMod val="50000"/>
                  </a:schemeClr>
                </a:solidFill>
                <a:latin typeface="微软雅黑" panose="020B0503020204020204" pitchFamily="34" charset="-122"/>
                <a:ea typeface="微软雅黑" panose="020B0503020204020204" pitchFamily="34" charset="-122"/>
              </a:rPr>
              <a:t>DirectX</a:t>
            </a:r>
            <a:r>
              <a:rPr lang="zh-CN" altLang="en-US" sz="2600" b="1" dirty="0" smtClean="0">
                <a:solidFill>
                  <a:schemeClr val="accent5">
                    <a:lumMod val="50000"/>
                  </a:schemeClr>
                </a:solidFill>
                <a:latin typeface="微软雅黑" panose="020B0503020204020204" pitchFamily="34" charset="-122"/>
                <a:ea typeface="微软雅黑" panose="020B0503020204020204" pitchFamily="34" charset="-122"/>
              </a:rPr>
              <a:t>和</a:t>
            </a:r>
            <a:r>
              <a:rPr lang="en-US" altLang="zh-CN" sz="2600" b="1" dirty="0" smtClean="0">
                <a:solidFill>
                  <a:schemeClr val="accent5">
                    <a:lumMod val="50000"/>
                  </a:schemeClr>
                </a:solidFill>
                <a:latin typeface="微软雅黑" panose="020B0503020204020204" pitchFamily="34" charset="-122"/>
                <a:ea typeface="微软雅黑" panose="020B0503020204020204" pitchFamily="34" charset="-122"/>
              </a:rPr>
              <a:t>OpenGL</a:t>
            </a: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标准</a:t>
            </a:r>
          </a:p>
          <a:p>
            <a:pPr lvl="1" eaLnBrk="1" hangingPunct="1">
              <a:defRPr/>
            </a:pPr>
            <a:endParaRPr lang="zh-CN" altLang="en-US" b="1" dirty="0" smtClean="0"/>
          </a:p>
          <a:p>
            <a:pPr lvl="1" eaLnBrk="1" hangingPunct="1">
              <a:defRPr/>
            </a:pPr>
            <a:endParaRPr lang="en-US" altLang="zh-CN" dirty="0" smtClean="0"/>
          </a:p>
        </p:txBody>
      </p:sp>
    </p:spTree>
    <p:extLst>
      <p:ext uri="{BB962C8B-B14F-4D97-AF65-F5344CB8AC3E}">
        <p14:creationId xmlns:p14="http://schemas.microsoft.com/office/powerpoint/2010/main" val="25701273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rrowheads="1"/>
          </p:cNvSpPr>
          <p:nvPr>
            <p:ph type="title"/>
          </p:nvPr>
        </p:nvSpPr>
        <p:spPr/>
        <p:txBody>
          <a:bodyPr>
            <a:normAutofit/>
          </a:bodyPr>
          <a:lstStyle/>
          <a:p>
            <a:pPr lvl="2" eaLnBrk="1" hangingPunct="1">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6. OpenGL</a:t>
            </a:r>
            <a:r>
              <a:rPr lang="zh-CN" altLang="en-US" sz="2600" b="1" dirty="0" smtClean="0">
                <a:solidFill>
                  <a:schemeClr val="accent6">
                    <a:lumMod val="50000"/>
                  </a:schemeClr>
                </a:solidFill>
                <a:latin typeface="微软雅黑" panose="020B0503020204020204" pitchFamily="34" charset="-122"/>
                <a:ea typeface="微软雅黑" panose="020B0503020204020204" pitchFamily="34" charset="-122"/>
              </a:rPr>
              <a:t>学习</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资源</a:t>
            </a:r>
            <a:endParaRPr lang="zh-CN" altLang="zh-CN" sz="26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87395" name="Rectangle 3"/>
          <p:cNvSpPr>
            <a:spLocks noGrp="1" noChangeArrowheads="1"/>
          </p:cNvSpPr>
          <p:nvPr>
            <p:ph type="body" idx="1"/>
          </p:nvPr>
        </p:nvSpPr>
        <p:spPr>
          <a:xfrm>
            <a:off x="1055440" y="1844824"/>
            <a:ext cx="10515601" cy="4351338"/>
          </a:xfrm>
        </p:spPr>
        <p:txBody>
          <a:bodyPr/>
          <a:lstStyle/>
          <a:p>
            <a:pPr marL="900113" lvl="3" indent="-457200" defTabSz="431800">
              <a:lnSpc>
                <a:spcPct val="100000"/>
              </a:lnSpc>
              <a:spcBef>
                <a:spcPts val="18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OpenGL</a:t>
            </a:r>
            <a:r>
              <a:rPr lang="zh-CN" altLang="en-US" sz="2800" b="1" dirty="0">
                <a:solidFill>
                  <a:schemeClr val="accent5">
                    <a:lumMod val="50000"/>
                  </a:schemeClr>
                </a:solidFill>
                <a:latin typeface="Times New Roman" pitchFamily="18" charset="0"/>
              </a:rPr>
              <a:t>学习</a:t>
            </a:r>
            <a:r>
              <a:rPr lang="zh-CN" altLang="en-US" sz="2800" b="1" dirty="0" smtClean="0">
                <a:solidFill>
                  <a:schemeClr val="accent5">
                    <a:lumMod val="50000"/>
                  </a:schemeClr>
                </a:solidFill>
                <a:latin typeface="Times New Roman" pitchFamily="18" charset="0"/>
              </a:rPr>
              <a:t>网站</a:t>
            </a:r>
            <a:endParaRPr lang="en-US" altLang="zh-CN" sz="2800" b="1" dirty="0" smtClean="0">
              <a:solidFill>
                <a:schemeClr val="accent5">
                  <a:lumMod val="50000"/>
                </a:schemeClr>
              </a:solidFill>
              <a:latin typeface="Times New Roman" pitchFamily="18" charset="0"/>
            </a:endParaRPr>
          </a:p>
          <a:p>
            <a:pPr marL="900113" lvl="3" indent="-457200" defTabSz="431800">
              <a:lnSpc>
                <a:spcPct val="100000"/>
              </a:lnSpc>
              <a:spcBef>
                <a:spcPts val="1800"/>
              </a:spcBef>
              <a:buFont typeface="Wingdings" panose="05000000000000000000" pitchFamily="2" charset="2"/>
              <a:buChar char="Ø"/>
              <a:defRPr/>
            </a:pPr>
            <a:endParaRPr lang="zh-CN" altLang="en-US" sz="2800" b="1" dirty="0">
              <a:solidFill>
                <a:schemeClr val="accent5">
                  <a:lumMod val="50000"/>
                </a:schemeClr>
              </a:solidFill>
              <a:latin typeface="Times New Roman" pitchFamily="18" charset="0"/>
            </a:endParaRPr>
          </a:p>
          <a:p>
            <a:pPr marL="720725" lvl="1" indent="455613" eaLnBrk="1" hangingPunct="1">
              <a:tabLst>
                <a:tab pos="539750" algn="l"/>
              </a:tabLst>
              <a:defRPr/>
            </a:pPr>
            <a:r>
              <a:rPr lang="en-US" altLang="zh-CN" b="1" dirty="0" smtClean="0">
                <a:hlinkClick r:id="rId3"/>
              </a:rPr>
              <a:t>http://www.opengl.org/</a:t>
            </a:r>
            <a:endParaRPr lang="en-US" altLang="zh-CN" b="1" dirty="0" smtClean="0"/>
          </a:p>
          <a:p>
            <a:pPr marL="720725" lvl="1" indent="455613" eaLnBrk="1" hangingPunct="1">
              <a:tabLst>
                <a:tab pos="539750" algn="l"/>
              </a:tabLst>
              <a:defRPr/>
            </a:pPr>
            <a:endParaRPr lang="en-US" altLang="zh-CN" b="1" dirty="0" smtClean="0"/>
          </a:p>
          <a:p>
            <a:pPr marL="720725" lvl="1" indent="455613" eaLnBrk="1" hangingPunct="1">
              <a:tabLst>
                <a:tab pos="539750" algn="l"/>
              </a:tabLst>
              <a:defRPr/>
            </a:pPr>
            <a:r>
              <a:rPr lang="en-US" altLang="zh-CN" b="1" dirty="0" smtClean="0">
                <a:hlinkClick r:id="rId4"/>
              </a:rPr>
              <a:t>http://www.opengl.org/wiki/index.php/Main</a:t>
            </a:r>
          </a:p>
          <a:p>
            <a:pPr marL="720725" lvl="1" indent="455613" eaLnBrk="1" hangingPunct="1">
              <a:tabLst>
                <a:tab pos="539750" algn="l"/>
              </a:tabLst>
              <a:defRPr/>
            </a:pPr>
            <a:endParaRPr lang="en-US" altLang="zh-CN" b="1" dirty="0">
              <a:hlinkClick r:id="rId4"/>
            </a:endParaRPr>
          </a:p>
        </p:txBody>
      </p:sp>
    </p:spTree>
    <p:extLst>
      <p:ext uri="{BB962C8B-B14F-4D97-AF65-F5344CB8AC3E}">
        <p14:creationId xmlns:p14="http://schemas.microsoft.com/office/powerpoint/2010/main" val="912225342"/>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a:xfrm>
            <a:off x="839416" y="1700808"/>
            <a:ext cx="10945216" cy="4351338"/>
          </a:xfrm>
        </p:spPr>
        <p:txBody>
          <a:bodyPr>
            <a:normAutofit lnSpcReduction="10000"/>
          </a:bodyPr>
          <a:lstStyle/>
          <a:p>
            <a:pPr marL="900113" lvl="3" indent="-457200" defTabSz="431800" eaLnBrk="1" hangingPunct="1">
              <a:lnSpc>
                <a:spcPct val="110000"/>
              </a:lnSpc>
              <a:spcBef>
                <a:spcPts val="18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OpenGL</a:t>
            </a:r>
            <a:r>
              <a:rPr lang="zh-CN" altLang="en-US" sz="2800" b="1" dirty="0">
                <a:solidFill>
                  <a:schemeClr val="accent5">
                    <a:lumMod val="50000"/>
                  </a:schemeClr>
                </a:solidFill>
                <a:latin typeface="Times New Roman" pitchFamily="18" charset="0"/>
              </a:rPr>
              <a:t>参考书</a:t>
            </a:r>
            <a:endParaRPr lang="en-US" altLang="zh-CN" sz="2800" b="1" dirty="0">
              <a:solidFill>
                <a:schemeClr val="accent5">
                  <a:lumMod val="50000"/>
                </a:schemeClr>
              </a:solidFill>
              <a:latin typeface="Times New Roman" pitchFamily="18" charset="0"/>
            </a:endParaRPr>
          </a:p>
          <a:p>
            <a:pPr marL="1257300" lvl="3" indent="-342900" eaLnBrk="1" hangingPunct="1">
              <a:lnSpc>
                <a:spcPct val="110000"/>
              </a:lnSpc>
              <a:spcBef>
                <a:spcPts val="600"/>
              </a:spcBef>
              <a:buFont typeface="Arial" panose="020B0604020202020204" pitchFamily="34" charset="0"/>
              <a:buChar char="•"/>
              <a:defRPr/>
            </a:pPr>
            <a:r>
              <a:rPr lang="zh-CN" altLang="zh-CN" sz="2500" b="1" dirty="0">
                <a:solidFill>
                  <a:schemeClr val="accent6">
                    <a:lumMod val="50000"/>
                  </a:schemeClr>
                </a:solidFill>
                <a:latin typeface="Times New Roman" pitchFamily="18" charset="0"/>
              </a:rPr>
              <a:t>《</a:t>
            </a:r>
            <a:r>
              <a:rPr lang="en-US" altLang="zh-CN" sz="2500" b="1" dirty="0">
                <a:solidFill>
                  <a:schemeClr val="accent6">
                    <a:lumMod val="50000"/>
                  </a:schemeClr>
                </a:solidFill>
                <a:latin typeface="Times New Roman" pitchFamily="18" charset="0"/>
              </a:rPr>
              <a:t>OpenGL </a:t>
            </a:r>
            <a:r>
              <a:rPr lang="en-US" altLang="zh-CN" sz="2500" b="1" dirty="0" err="1">
                <a:solidFill>
                  <a:schemeClr val="accent6">
                    <a:lumMod val="50000"/>
                  </a:schemeClr>
                </a:solidFill>
                <a:latin typeface="Times New Roman" pitchFamily="18" charset="0"/>
              </a:rPr>
              <a:t>Superbible</a:t>
            </a:r>
            <a:r>
              <a:rPr lang="zh-CN" altLang="zh-CN" sz="2500" b="1" dirty="0">
                <a:solidFill>
                  <a:schemeClr val="accent6">
                    <a:lumMod val="50000"/>
                  </a:schemeClr>
                </a:solidFill>
                <a:latin typeface="Times New Roman" pitchFamily="18" charset="0"/>
              </a:rPr>
              <a:t>》</a:t>
            </a:r>
            <a:endParaRPr lang="en-US" altLang="zh-CN" sz="2500" b="1" dirty="0">
              <a:solidFill>
                <a:schemeClr val="accent6">
                  <a:lumMod val="50000"/>
                </a:schemeClr>
              </a:solidFill>
              <a:latin typeface="Times New Roman" pitchFamily="18" charset="0"/>
            </a:endParaRPr>
          </a:p>
          <a:p>
            <a:pPr marL="1257300" lvl="3" indent="-342900" eaLnBrk="1" hangingPunct="1">
              <a:lnSpc>
                <a:spcPct val="110000"/>
              </a:lnSpc>
              <a:spcBef>
                <a:spcPts val="600"/>
              </a:spcBef>
              <a:buFont typeface="Arial" panose="020B0604020202020204" pitchFamily="34" charset="0"/>
              <a:buChar char="•"/>
              <a:defRPr/>
            </a:pPr>
            <a:r>
              <a:rPr lang="zh-CN" altLang="zh-CN" sz="2500" b="1" dirty="0">
                <a:solidFill>
                  <a:schemeClr val="accent6">
                    <a:lumMod val="50000"/>
                  </a:schemeClr>
                </a:solidFill>
                <a:latin typeface="Times New Roman" pitchFamily="18" charset="0"/>
              </a:rPr>
              <a:t>《</a:t>
            </a:r>
            <a:r>
              <a:rPr lang="en-US" altLang="zh-CN" sz="2500" b="1" dirty="0">
                <a:solidFill>
                  <a:schemeClr val="accent6">
                    <a:lumMod val="50000"/>
                  </a:schemeClr>
                </a:solidFill>
                <a:latin typeface="Times New Roman" pitchFamily="18" charset="0"/>
              </a:rPr>
              <a:t>OpenGL Shading Language Cookbook</a:t>
            </a:r>
            <a:r>
              <a:rPr lang="zh-CN" altLang="zh-CN" sz="2500" b="1" dirty="0">
                <a:solidFill>
                  <a:schemeClr val="accent6">
                    <a:lumMod val="50000"/>
                  </a:schemeClr>
                </a:solidFill>
                <a:latin typeface="Times New Roman" pitchFamily="18" charset="0"/>
              </a:rPr>
              <a:t>》</a:t>
            </a:r>
            <a:endParaRPr lang="en-US" altLang="zh-CN" sz="2500" b="1" dirty="0">
              <a:solidFill>
                <a:schemeClr val="accent6">
                  <a:lumMod val="50000"/>
                </a:schemeClr>
              </a:solidFill>
              <a:latin typeface="Times New Roman" pitchFamily="18" charset="0"/>
            </a:endParaRPr>
          </a:p>
          <a:p>
            <a:pPr marL="796925" lvl="1" indent="0" eaLnBrk="1" hangingPunct="1">
              <a:buFont typeface="Wingdings" pitchFamily="2" charset="2"/>
              <a:buNone/>
              <a:defRPr/>
            </a:pPr>
            <a:r>
              <a:rPr lang="zh-CN" altLang="en-US" sz="2400" dirty="0" smtClean="0">
                <a:solidFill>
                  <a:schemeClr val="accent6">
                    <a:lumMod val="50000"/>
                  </a:schemeClr>
                </a:solidFill>
                <a:effectLst/>
              </a:rPr>
              <a:t>     下载</a:t>
            </a:r>
            <a:r>
              <a:rPr lang="zh-CN" altLang="en-US" sz="2400" dirty="0">
                <a:solidFill>
                  <a:schemeClr val="accent6">
                    <a:lumMod val="50000"/>
                  </a:schemeClr>
                </a:solidFill>
                <a:effectLst/>
              </a:rPr>
              <a:t>地址：</a:t>
            </a:r>
            <a:r>
              <a:rPr lang="en-US" altLang="zh-CN" sz="2400" dirty="0">
                <a:effectLst/>
                <a:hlinkClick r:id="rId3"/>
              </a:rPr>
              <a:t>http://download.csdn.net/detail/brillianteagle/9541959</a:t>
            </a:r>
            <a:endParaRPr lang="en-US" altLang="zh-CN" sz="2400" kern="1200" dirty="0" smtClean="0">
              <a:effectLst/>
              <a:latin typeface="Arial" charset="0"/>
            </a:endParaRPr>
          </a:p>
          <a:p>
            <a:pPr marL="1257300" lvl="3" indent="-342900">
              <a:lnSpc>
                <a:spcPct val="120000"/>
              </a:lnSpc>
              <a:spcBef>
                <a:spcPts val="600"/>
              </a:spcBef>
              <a:buFont typeface="Arial" panose="020B0604020202020204" pitchFamily="34" charset="0"/>
              <a:buChar char="•"/>
              <a:defRPr/>
            </a:pPr>
            <a:r>
              <a:rPr lang="zh-CN" altLang="zh-CN" sz="2500" b="1" dirty="0">
                <a:solidFill>
                  <a:schemeClr val="accent6">
                    <a:lumMod val="50000"/>
                  </a:schemeClr>
                </a:solidFill>
                <a:latin typeface="Times New Roman" pitchFamily="18" charset="0"/>
              </a:rPr>
              <a:t>《</a:t>
            </a:r>
            <a:r>
              <a:rPr lang="en-US" altLang="zh-CN" sz="2500" b="1" dirty="0">
                <a:solidFill>
                  <a:schemeClr val="accent6">
                    <a:lumMod val="50000"/>
                  </a:schemeClr>
                </a:solidFill>
                <a:latin typeface="Times New Roman" pitchFamily="18" charset="0"/>
              </a:rPr>
              <a:t>OpenGL Insights</a:t>
            </a:r>
            <a:r>
              <a:rPr lang="zh-CN" altLang="zh-CN" sz="2500" b="1" dirty="0">
                <a:solidFill>
                  <a:schemeClr val="accent6">
                    <a:lumMod val="50000"/>
                  </a:schemeClr>
                </a:solidFill>
                <a:latin typeface="Times New Roman" pitchFamily="18" charset="0"/>
              </a:rPr>
              <a:t>》</a:t>
            </a:r>
            <a:r>
              <a:rPr lang="en-US" altLang="zh-CN" sz="2500" b="1" dirty="0">
                <a:solidFill>
                  <a:schemeClr val="accent6">
                    <a:lumMod val="50000"/>
                  </a:schemeClr>
                </a:solidFill>
                <a:latin typeface="Times New Roman" pitchFamily="18" charset="0"/>
              </a:rPr>
              <a:t> </a:t>
            </a:r>
          </a:p>
          <a:p>
            <a:pPr marL="1257300" lvl="3" indent="-342900">
              <a:lnSpc>
                <a:spcPct val="120000"/>
              </a:lnSpc>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rPr>
              <a:t>《Computer Graphics with OpenGL》</a:t>
            </a:r>
          </a:p>
          <a:p>
            <a:pPr marL="1257300" lvl="3" indent="-342900" eaLnBrk="1" hangingPunct="1">
              <a:lnSpc>
                <a:spcPct val="120000"/>
              </a:lnSpc>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rPr>
              <a:t>《</a:t>
            </a:r>
            <a:r>
              <a:rPr lang="zh-CN" altLang="en-US" sz="2500" b="1" dirty="0">
                <a:solidFill>
                  <a:schemeClr val="accent6">
                    <a:lumMod val="50000"/>
                  </a:schemeClr>
                </a:solidFill>
                <a:latin typeface="Times New Roman" pitchFamily="18" charset="0"/>
              </a:rPr>
              <a:t>计算机图形学（</a:t>
            </a:r>
            <a:r>
              <a:rPr lang="en-US" altLang="zh-CN" sz="2500" b="1" dirty="0">
                <a:solidFill>
                  <a:schemeClr val="accent6">
                    <a:lumMod val="50000"/>
                  </a:schemeClr>
                </a:solidFill>
                <a:latin typeface="Times New Roman" pitchFamily="18" charset="0"/>
              </a:rPr>
              <a:t>OpenGL</a:t>
            </a:r>
            <a:r>
              <a:rPr lang="zh-CN" altLang="en-US" sz="2500" b="1" dirty="0">
                <a:solidFill>
                  <a:schemeClr val="accent6">
                    <a:lumMod val="50000"/>
                  </a:schemeClr>
                </a:solidFill>
                <a:latin typeface="Times New Roman" pitchFamily="18" charset="0"/>
              </a:rPr>
              <a:t>版）</a:t>
            </a:r>
            <a:r>
              <a:rPr lang="en-US" altLang="zh-CN" sz="2500" b="1" dirty="0">
                <a:solidFill>
                  <a:schemeClr val="accent6">
                    <a:lumMod val="50000"/>
                  </a:schemeClr>
                </a:solidFill>
                <a:latin typeface="Times New Roman" pitchFamily="18" charset="0"/>
              </a:rPr>
              <a:t>》</a:t>
            </a:r>
            <a:r>
              <a:rPr lang="zh-CN" altLang="en-US" sz="2500" b="1" dirty="0">
                <a:solidFill>
                  <a:schemeClr val="accent6">
                    <a:lumMod val="50000"/>
                  </a:schemeClr>
                </a:solidFill>
                <a:latin typeface="Times New Roman" pitchFamily="18" charset="0"/>
              </a:rPr>
              <a:t>第</a:t>
            </a:r>
            <a:r>
              <a:rPr lang="en-US" altLang="zh-CN" sz="2500" b="1" dirty="0">
                <a:solidFill>
                  <a:schemeClr val="accent6">
                    <a:lumMod val="50000"/>
                  </a:schemeClr>
                </a:solidFill>
                <a:latin typeface="Times New Roman" pitchFamily="18" charset="0"/>
              </a:rPr>
              <a:t>4</a:t>
            </a:r>
            <a:r>
              <a:rPr lang="zh-CN" altLang="en-US" sz="2500" b="1" dirty="0">
                <a:solidFill>
                  <a:schemeClr val="accent6">
                    <a:lumMod val="50000"/>
                  </a:schemeClr>
                </a:solidFill>
                <a:latin typeface="Times New Roman" pitchFamily="18" charset="0"/>
              </a:rPr>
              <a:t>版（世界著名计算机教材精选）</a:t>
            </a:r>
          </a:p>
          <a:p>
            <a:pPr marL="806450" lvl="1" indent="0" eaLnBrk="1" hangingPunct="1">
              <a:buFont typeface="Wingdings" pitchFamily="2" charset="2"/>
              <a:buNone/>
              <a:defRPr/>
            </a:pPr>
            <a:r>
              <a:rPr lang="zh-CN" altLang="en-US" sz="2200" dirty="0" smtClean="0">
                <a:solidFill>
                  <a:schemeClr val="accent6">
                    <a:lumMod val="50000"/>
                  </a:schemeClr>
                </a:solidFill>
              </a:rPr>
              <a:t>    （</a:t>
            </a:r>
            <a:r>
              <a:rPr lang="zh-CN" altLang="en-US" sz="2200" dirty="0">
                <a:solidFill>
                  <a:schemeClr val="accent6">
                    <a:lumMod val="50000"/>
                  </a:schemeClr>
                </a:solidFill>
              </a:rPr>
              <a:t>美）希尔，（美）克雷 著，胡事民 等译 </a:t>
            </a:r>
            <a:r>
              <a:rPr lang="en-US" altLang="zh-CN" sz="2200" dirty="0">
                <a:solidFill>
                  <a:schemeClr val="accent6">
                    <a:lumMod val="50000"/>
                  </a:schemeClr>
                </a:solidFill>
              </a:rPr>
              <a:t>/2009-02-01 /</a:t>
            </a:r>
            <a:r>
              <a:rPr lang="zh-CN" altLang="en-US" sz="2200" dirty="0">
                <a:solidFill>
                  <a:schemeClr val="accent6">
                    <a:lumMod val="50000"/>
                  </a:schemeClr>
                </a:solidFill>
              </a:rPr>
              <a:t>清华大学出版社</a:t>
            </a:r>
            <a:endParaRPr lang="en-US" altLang="zh-CN" sz="2200" dirty="0" smtClean="0">
              <a:solidFill>
                <a:schemeClr val="accent6">
                  <a:lumMod val="50000"/>
                </a:schemeClr>
              </a:solidFill>
            </a:endParaRPr>
          </a:p>
          <a:p>
            <a:pPr lvl="1" eaLnBrk="1" hangingPunct="1">
              <a:defRPr/>
            </a:pPr>
            <a:endParaRPr lang="en-US" altLang="zh-CN" dirty="0" smtClean="0"/>
          </a:p>
        </p:txBody>
      </p:sp>
      <p:sp>
        <p:nvSpPr>
          <p:cNvPr id="5" name="Rectangle 2"/>
          <p:cNvSpPr>
            <a:spLocks noGrp="1" noRot="1" noChangeArrowheads="1"/>
          </p:cNvSpPr>
          <p:nvPr>
            <p:ph type="title"/>
          </p:nvPr>
        </p:nvSpPr>
        <p:spPr>
          <a:xfrm>
            <a:off x="838418" y="365125"/>
            <a:ext cx="10515164" cy="1325563"/>
          </a:xfrm>
        </p:spPr>
        <p:txBody>
          <a:bodyPr>
            <a:normAutofit/>
          </a:bodyPr>
          <a:lstStyle/>
          <a:p>
            <a:pPr lvl="2" eaLnBrk="1" hangingPunct="1">
              <a:defRPr/>
            </a:pPr>
            <a:r>
              <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rPr>
              <a:t>6. OpenGL</a:t>
            </a:r>
            <a:r>
              <a:rPr lang="zh-CN" altLang="en-US" sz="2600" b="1" dirty="0" smtClean="0">
                <a:solidFill>
                  <a:schemeClr val="accent6">
                    <a:lumMod val="50000"/>
                  </a:schemeClr>
                </a:solidFill>
                <a:latin typeface="微软雅黑" panose="020B0503020204020204" pitchFamily="34" charset="-122"/>
                <a:ea typeface="微软雅黑" panose="020B0503020204020204" pitchFamily="34" charset="-122"/>
              </a:rPr>
              <a:t>学习</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资源</a:t>
            </a:r>
            <a:endParaRPr lang="zh-CN" altLang="zh-CN" sz="26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4346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739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7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609600" y="548680"/>
            <a:ext cx="10972800" cy="792163"/>
          </a:xfrm>
        </p:spPr>
        <p:txBody>
          <a:bodyPr>
            <a:normAutofit/>
          </a:bodyPr>
          <a:lstStyle/>
          <a:p>
            <a:pPr lvl="2" indent="0">
              <a:spcBef>
                <a:spcPts val="0"/>
              </a:spcBef>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7.  OpenGL</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编程环境</a:t>
            </a:r>
          </a:p>
        </p:txBody>
      </p:sp>
      <p:sp>
        <p:nvSpPr>
          <p:cNvPr id="18437" name="Rectangle 5"/>
          <p:cNvSpPr>
            <a:spLocks noChangeArrowheads="1"/>
          </p:cNvSpPr>
          <p:nvPr/>
        </p:nvSpPr>
        <p:spPr bwMode="auto">
          <a:xfrm>
            <a:off x="884767" y="1124744"/>
            <a:ext cx="10972800" cy="5142184"/>
          </a:xfrm>
          <a:prstGeom prst="rect">
            <a:avLst/>
          </a:prstGeom>
          <a:noFill/>
          <a:ln w="9525">
            <a:noFill/>
            <a:miter lim="800000"/>
            <a:headEnd/>
            <a:tailEnd/>
          </a:ln>
          <a:effectLst/>
        </p:spPr>
        <p:txBody>
          <a:bodyPr/>
          <a:lstStyle/>
          <a:p>
            <a:pPr marL="900113" lvl="3" indent="-457200" defTabSz="431800" hangingPunct="1">
              <a:lnSpc>
                <a:spcPct val="150000"/>
              </a:lnSpc>
              <a:spcBef>
                <a:spcPts val="12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ea typeface="Montserrat Hairline"/>
                <a:cs typeface="Montserrat Hairline"/>
                <a:sym typeface="Montserrat Hairline"/>
              </a:rPr>
              <a:t>可工作在多种操作系统上</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sym typeface="Montserrat Hairline"/>
              </a:rPr>
              <a:t>Windows                  </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sym typeface="Montserrat Hairline"/>
              </a:rPr>
              <a:t>Unix</a:t>
            </a:r>
          </a:p>
          <a:p>
            <a:pPr marL="1257300" lvl="3" indent="-342900" defTabSz="914216">
              <a:spcBef>
                <a:spcPts val="600"/>
              </a:spcBef>
              <a:buFont typeface="Arial" panose="020B0604020202020204" pitchFamily="34" charset="0"/>
              <a:buChar char="•"/>
              <a:defRPr/>
            </a:pPr>
            <a:r>
              <a:rPr lang="en-US" altLang="zh-CN" sz="2500" b="1" dirty="0" err="1">
                <a:solidFill>
                  <a:schemeClr val="accent6">
                    <a:lumMod val="50000"/>
                  </a:schemeClr>
                </a:solidFill>
                <a:latin typeface="Times New Roman" pitchFamily="18" charset="0"/>
                <a:ea typeface="Montserrat Hairline"/>
                <a:cs typeface="Montserrat Hairline"/>
                <a:sym typeface="Montserrat Hairline"/>
              </a:rPr>
              <a:t>MacOS</a:t>
            </a:r>
            <a:r>
              <a:rPr lang="en-US" altLang="zh-CN" sz="2500" b="1" dirty="0">
                <a:solidFill>
                  <a:schemeClr val="accent6">
                    <a:lumMod val="50000"/>
                  </a:schemeClr>
                </a:solidFill>
                <a:latin typeface="Times New Roman" pitchFamily="18" charset="0"/>
                <a:ea typeface="Montserrat Hairline"/>
                <a:cs typeface="Montserrat Hairline"/>
                <a:sym typeface="Montserrat Hairline"/>
              </a:rPr>
              <a:t>  </a:t>
            </a:r>
          </a:p>
          <a:p>
            <a:pPr marL="900113" lvl="3" indent="-457200" defTabSz="431800" hangingPunct="1">
              <a:lnSpc>
                <a:spcPct val="150000"/>
              </a:lnSpc>
              <a:spcBef>
                <a:spcPts val="6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ea typeface="Montserrat Hairline"/>
                <a:cs typeface="Montserrat Hairline"/>
              </a:rPr>
              <a:t>支持</a:t>
            </a:r>
            <a:r>
              <a:rPr lang="en-US" altLang="zh-CN" sz="2600" b="1" dirty="0">
                <a:solidFill>
                  <a:schemeClr val="accent5">
                    <a:lumMod val="50000"/>
                  </a:schemeClr>
                </a:solidFill>
                <a:latin typeface="Times New Roman" pitchFamily="18" charset="0"/>
                <a:ea typeface="Montserrat Hairline"/>
                <a:cs typeface="Montserrat Hairline"/>
              </a:rPr>
              <a:t>OpenGL</a:t>
            </a:r>
            <a:r>
              <a:rPr lang="zh-CN" altLang="en-US" sz="2600" b="1" dirty="0">
                <a:solidFill>
                  <a:schemeClr val="accent5">
                    <a:lumMod val="50000"/>
                  </a:schemeClr>
                </a:solidFill>
                <a:latin typeface="Times New Roman" pitchFamily="18" charset="0"/>
                <a:ea typeface="Montserrat Hairline"/>
                <a:cs typeface="Montserrat Hairline"/>
              </a:rPr>
              <a:t>的语言有</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C/C++</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Fortran</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Ada</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Java</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Pascal</a:t>
            </a:r>
          </a:p>
          <a:p>
            <a:pPr marL="900113" lvl="3" indent="-457200" defTabSz="431800" hangingPunct="1">
              <a:lnSpc>
                <a:spcPct val="150000"/>
              </a:lnSpc>
              <a:spcBef>
                <a:spcPts val="6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ea typeface="Montserrat Hairline"/>
                <a:cs typeface="Montserrat Hairline"/>
              </a:rPr>
              <a:t>使用这些语言调用</a:t>
            </a:r>
            <a:r>
              <a:rPr lang="en-US" altLang="zh-CN" sz="2600" b="1" dirty="0">
                <a:solidFill>
                  <a:schemeClr val="accent5">
                    <a:lumMod val="50000"/>
                  </a:schemeClr>
                </a:solidFill>
                <a:latin typeface="Times New Roman" pitchFamily="18" charset="0"/>
                <a:ea typeface="Montserrat Hairline"/>
                <a:cs typeface="Montserrat Hairline"/>
              </a:rPr>
              <a:t>OpenGL</a:t>
            </a:r>
            <a:r>
              <a:rPr lang="zh-CN" altLang="en-US" sz="2600" b="1" dirty="0">
                <a:solidFill>
                  <a:schemeClr val="accent5">
                    <a:lumMod val="50000"/>
                  </a:schemeClr>
                </a:solidFill>
                <a:latin typeface="Times New Roman" pitchFamily="18" charset="0"/>
                <a:ea typeface="Montserrat Hairline"/>
                <a:cs typeface="Montserrat Hairline"/>
              </a:rPr>
              <a:t>的图形库函数</a:t>
            </a:r>
          </a:p>
          <a:p>
            <a:pPr marL="1143000" lvl="2" indent="-228600">
              <a:spcBef>
                <a:spcPct val="20000"/>
              </a:spcBef>
              <a:buClr>
                <a:schemeClr val="folHlink"/>
              </a:buClr>
              <a:buSzPct val="70000"/>
              <a:buFont typeface="Wingdings" pitchFamily="2" charset="2"/>
              <a:buChar char="n"/>
              <a:defRPr/>
            </a:pPr>
            <a:endParaRPr lang="en-US" altLang="zh-CN" sz="2400" b="1" dirty="0">
              <a:solidFill>
                <a:schemeClr val="tx2"/>
              </a:solidFill>
              <a:effectLst>
                <a:outerShdw blurRad="38100" dist="38100" dir="2700000" algn="tl">
                  <a:srgbClr val="000000"/>
                </a:outerShdw>
              </a:effectLst>
              <a:latin typeface="Times New Roman" pitchFamily="18" charset="0"/>
            </a:endParaRPr>
          </a:p>
        </p:txBody>
      </p:sp>
      <p:sp>
        <p:nvSpPr>
          <p:cNvPr id="18439" name="Rectangle 7"/>
          <p:cNvSpPr>
            <a:spLocks noChangeArrowheads="1"/>
          </p:cNvSpPr>
          <p:nvPr/>
        </p:nvSpPr>
        <p:spPr bwMode="auto">
          <a:xfrm>
            <a:off x="884767" y="5949951"/>
            <a:ext cx="10972800" cy="3457575"/>
          </a:xfrm>
          <a:prstGeom prst="rect">
            <a:avLst/>
          </a:prstGeom>
          <a:noFill/>
          <a:ln w="9525">
            <a:noFill/>
            <a:miter lim="800000"/>
            <a:headEnd/>
            <a:tailEnd/>
          </a:ln>
          <a:effectLst/>
        </p:spPr>
        <p:txBody>
          <a:bodyPr/>
          <a:lstStyle/>
          <a:p>
            <a:pPr marL="742950" lvl="1" indent="-285750">
              <a:spcBef>
                <a:spcPct val="20000"/>
              </a:spcBef>
              <a:buClr>
                <a:schemeClr val="accent2"/>
              </a:buClr>
              <a:buSzPct val="70000"/>
              <a:buFont typeface="Wingdings" pitchFamily="2" charset="2"/>
              <a:buChar char="n"/>
              <a:defRPr/>
            </a:pPr>
            <a:endParaRPr lang="zh-CN" altLang="en-US" sz="2400" b="1" dirty="0">
              <a:effectLst>
                <a:outerShdw blurRad="38100" dist="38100" dir="2700000" algn="tl">
                  <a:srgbClr val="000000"/>
                </a:outerShdw>
              </a:effectLst>
              <a:latin typeface="Times New Roman" pitchFamily="18" charset="0"/>
            </a:endParaRPr>
          </a:p>
        </p:txBody>
      </p:sp>
      <p:sp>
        <p:nvSpPr>
          <p:cNvPr id="6" name="Rectangle 5"/>
          <p:cNvSpPr>
            <a:spLocks noChangeArrowheads="1"/>
          </p:cNvSpPr>
          <p:nvPr/>
        </p:nvSpPr>
        <p:spPr bwMode="auto">
          <a:xfrm>
            <a:off x="4355219" y="1644622"/>
            <a:ext cx="4032251" cy="1901825"/>
          </a:xfrm>
          <a:prstGeom prst="rect">
            <a:avLst/>
          </a:prstGeom>
          <a:noFill/>
          <a:ln w="9525">
            <a:noFill/>
            <a:miter lim="800000"/>
            <a:headEnd/>
            <a:tailEnd/>
          </a:ln>
          <a:effectLst/>
        </p:spPr>
        <p:txBody>
          <a:bodyPr/>
          <a:lstStyle/>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Android</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IOS</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Blackberry</a:t>
            </a:r>
          </a:p>
          <a:p>
            <a:pPr marL="1257300" lvl="3" indent="-342900" defTabSz="914216">
              <a:spcBef>
                <a:spcPts val="600"/>
              </a:spcBef>
              <a:buFont typeface="Arial" panose="020B0604020202020204" pitchFamily="34" charset="0"/>
              <a:buChar char="•"/>
              <a:defRPr/>
            </a:pPr>
            <a:r>
              <a:rPr lang="en-US" altLang="zh-CN" sz="2500" b="1" dirty="0">
                <a:solidFill>
                  <a:schemeClr val="accent6">
                    <a:lumMod val="50000"/>
                  </a:schemeClr>
                </a:solidFill>
                <a:latin typeface="Times New Roman" pitchFamily="18" charset="0"/>
                <a:ea typeface="Montserrat Hairline"/>
                <a:cs typeface="Montserrat Hairline"/>
              </a:rPr>
              <a:t>…</a:t>
            </a:r>
          </a:p>
          <a:p>
            <a:pPr marL="914400" lvl="3" indent="-457200">
              <a:spcBef>
                <a:spcPct val="30000"/>
              </a:spcBef>
              <a:buFont typeface="Wingdings" panose="05000000000000000000" pitchFamily="2" charset="2"/>
              <a:buChar char="n"/>
              <a:defRPr/>
            </a:pPr>
            <a:endParaRPr lang="zh-CN" altLang="zh-CN" sz="2400" b="1" dirty="0">
              <a:solidFill>
                <a:schemeClr val="tx2"/>
              </a:solidFill>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7433295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wipe(left)">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43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437">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8437">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8437">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7">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8437">
                                            <p:txEl>
                                              <p:pRg st="5" end="5"/>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8437">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8437">
                                            <p:txEl>
                                              <p:pRg st="7" end="7"/>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8437">
                                            <p:txEl>
                                              <p:pRg st="8" end="8"/>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84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uiExpand="1" build="p"/>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0" y="1270001"/>
            <a:ext cx="10972800" cy="1871663"/>
          </a:xfrm>
          <a:prstGeom prst="rect">
            <a:avLst/>
          </a:prstGeom>
          <a:noFill/>
          <a:ln w="9525">
            <a:noFill/>
            <a:miter lim="800000"/>
            <a:headEnd/>
            <a:tailEnd/>
          </a:ln>
          <a:effectLst/>
        </p:spPr>
        <p:txBody>
          <a:bodyPr/>
          <a:lstStyle/>
          <a:p>
            <a:pPr marL="1143000" lvl="2" indent="-228600">
              <a:spcBef>
                <a:spcPct val="20000"/>
              </a:spcBef>
              <a:buClr>
                <a:schemeClr val="tx2"/>
              </a:buClr>
              <a:buSzPct val="70000"/>
              <a:buFont typeface="Wingdings" pitchFamily="2" charset="2"/>
              <a:buChar char="n"/>
              <a:defRPr/>
            </a:pPr>
            <a:r>
              <a:rPr lang="en-US" altLang="zh-CN" sz="2400" b="1" dirty="0">
                <a:solidFill>
                  <a:schemeClr val="accent6">
                    <a:lumMod val="50000"/>
                  </a:schemeClr>
                </a:solidFill>
                <a:latin typeface="Times New Roman" pitchFamily="18" charset="0"/>
              </a:rPr>
              <a:t>VC</a:t>
            </a:r>
            <a:r>
              <a:rPr lang="zh-CN" altLang="en-US" sz="2400" b="1" dirty="0">
                <a:solidFill>
                  <a:schemeClr val="accent6">
                    <a:lumMod val="50000"/>
                  </a:schemeClr>
                </a:solidFill>
                <a:latin typeface="Times New Roman" pitchFamily="18" charset="0"/>
              </a:rPr>
              <a:t>的安装目录下应包含</a:t>
            </a:r>
            <a:r>
              <a:rPr lang="en-US" altLang="zh-CN" sz="2400" b="1" dirty="0">
                <a:solidFill>
                  <a:schemeClr val="accent6">
                    <a:lumMod val="50000"/>
                  </a:schemeClr>
                </a:solidFill>
                <a:latin typeface="Times New Roman" pitchFamily="18" charset="0"/>
              </a:rPr>
              <a:t>OpenGL</a:t>
            </a:r>
            <a:r>
              <a:rPr lang="zh-CN" altLang="en-US" sz="2400" b="1" dirty="0">
                <a:solidFill>
                  <a:schemeClr val="accent6">
                    <a:lumMod val="50000"/>
                  </a:schemeClr>
                </a:solidFill>
                <a:latin typeface="Times New Roman" pitchFamily="18" charset="0"/>
              </a:rPr>
              <a:t>的静态库</a:t>
            </a:r>
          </a:p>
          <a:p>
            <a:pPr marL="1600200" lvl="3" indent="-228600">
              <a:spcBef>
                <a:spcPct val="20000"/>
              </a:spcBef>
              <a:buClr>
                <a:schemeClr val="accent2"/>
              </a:buClr>
              <a:buSzPct val="70000"/>
              <a:buFont typeface="Wingdings" pitchFamily="2" charset="2"/>
              <a:buChar char="n"/>
              <a:defRPr/>
            </a:pPr>
            <a:endParaRPr lang="en-US" altLang="zh-CN" sz="2000" b="1" dirty="0">
              <a:solidFill>
                <a:srgbClr val="99FFCC"/>
              </a:solidFill>
              <a:effectLst>
                <a:outerShdw blurRad="38100" dist="38100" dir="2700000" algn="tl">
                  <a:srgbClr val="000000"/>
                </a:outerShdw>
              </a:effectLst>
              <a:latin typeface="Times New Roman" pitchFamily="18" charset="0"/>
            </a:endParaRPr>
          </a:p>
        </p:txBody>
      </p:sp>
      <p:grpSp>
        <p:nvGrpSpPr>
          <p:cNvPr id="2" name="Group 9"/>
          <p:cNvGrpSpPr>
            <a:grpSpLocks/>
          </p:cNvGrpSpPr>
          <p:nvPr/>
        </p:nvGrpSpPr>
        <p:grpSpPr bwMode="auto">
          <a:xfrm>
            <a:off x="1488018" y="2060576"/>
            <a:ext cx="9313333" cy="576263"/>
            <a:chOff x="748" y="2387"/>
            <a:chExt cx="4400" cy="363"/>
          </a:xfrm>
        </p:grpSpPr>
        <p:sp>
          <p:nvSpPr>
            <p:cNvPr id="34821" name="AutoShape 7" descr="绿色大理石"/>
            <p:cNvSpPr>
              <a:spLocks noChangeArrowheads="1"/>
            </p:cNvSpPr>
            <p:nvPr/>
          </p:nvSpPr>
          <p:spPr bwMode="auto">
            <a:xfrm>
              <a:off x="748" y="2387"/>
              <a:ext cx="3810" cy="363"/>
            </a:xfrm>
            <a:prstGeom prst="bevel">
              <a:avLst>
                <a:gd name="adj" fmla="val 12500"/>
              </a:avLst>
            </a:prstGeom>
            <a:ln/>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25608" name="Text Box 8"/>
            <p:cNvSpPr txBox="1">
              <a:spLocks noChangeArrowheads="1"/>
            </p:cNvSpPr>
            <p:nvPr/>
          </p:nvSpPr>
          <p:spPr bwMode="auto">
            <a:xfrm>
              <a:off x="838" y="2442"/>
              <a:ext cx="4310" cy="250"/>
            </a:xfrm>
            <a:prstGeom prst="rect">
              <a:avLst/>
            </a:prstGeom>
            <a:noFill/>
            <a:ln w="9525">
              <a:noFill/>
              <a:miter lim="800000"/>
              <a:headEnd/>
              <a:tailEnd/>
            </a:ln>
            <a:effectLst/>
          </p:spPr>
          <p:txBody>
            <a:bodyPr>
              <a:spAutoFit/>
            </a:bodyPr>
            <a:lstStyle/>
            <a:p>
              <a:pPr>
                <a:spcBef>
                  <a:spcPct val="50000"/>
                </a:spcBef>
                <a:defRPr/>
              </a:pPr>
              <a:r>
                <a:rPr lang="en-US" altLang="zh-CN" b="1" dirty="0">
                  <a:solidFill>
                    <a:srgbClr val="FFFFCC"/>
                  </a:solidFill>
                  <a:effectLst>
                    <a:outerShdw blurRad="38100" dist="38100" dir="2700000" algn="tl">
                      <a:srgbClr val="000000"/>
                    </a:outerShdw>
                  </a:effectLst>
                  <a:latin typeface="Tahoma" pitchFamily="34" charset="0"/>
                </a:rPr>
                <a:t>VC</a:t>
              </a:r>
              <a:r>
                <a:rPr lang="zh-CN" altLang="en-US" b="1" dirty="0">
                  <a:solidFill>
                    <a:srgbClr val="FFFFCC"/>
                  </a:solidFill>
                  <a:effectLst>
                    <a:outerShdw blurRad="38100" dist="38100" dir="2700000" algn="tl">
                      <a:srgbClr val="000000"/>
                    </a:outerShdw>
                  </a:effectLst>
                  <a:latin typeface="Tahoma" pitchFamily="34" charset="0"/>
                </a:rPr>
                <a:t>安装目录   </a:t>
              </a:r>
              <a:r>
                <a:rPr lang="zh-CN" altLang="en-US" b="1" dirty="0">
                  <a:effectLst>
                    <a:outerShdw blurRad="38100" dist="38100" dir="2700000" algn="tl">
                      <a:srgbClr val="000000"/>
                    </a:outerShdw>
                  </a:effectLst>
                  <a:latin typeface="Tahoma" pitchFamily="34" charset="0"/>
                </a:rPr>
                <a:t> </a:t>
              </a:r>
              <a:r>
                <a:rPr lang="en-US" altLang="zh-CN" sz="2000" b="1" dirty="0">
                  <a:solidFill>
                    <a:schemeClr val="bg1"/>
                  </a:solidFill>
                  <a:latin typeface="Times New Roman" pitchFamily="18" charset="0"/>
                </a:rPr>
                <a:t>C:\Microsoft Visual Studio\VC\Lib</a:t>
              </a:r>
            </a:p>
          </p:txBody>
        </p:sp>
      </p:grpSp>
      <p:sp>
        <p:nvSpPr>
          <p:cNvPr id="25610" name="Rectangle 10"/>
          <p:cNvSpPr>
            <a:spLocks noChangeArrowheads="1"/>
          </p:cNvSpPr>
          <p:nvPr/>
        </p:nvSpPr>
        <p:spPr bwMode="auto">
          <a:xfrm>
            <a:off x="431801" y="2997201"/>
            <a:ext cx="9215967" cy="1871663"/>
          </a:xfrm>
          <a:prstGeom prst="rect">
            <a:avLst/>
          </a:prstGeom>
          <a:noFill/>
          <a:ln w="9525">
            <a:noFill/>
            <a:miter lim="800000"/>
            <a:headEnd/>
            <a:tailEnd/>
          </a:ln>
          <a:effectLst/>
        </p:spPr>
        <p:txBody>
          <a:bodyPr/>
          <a:lstStyle/>
          <a:p>
            <a:pPr marL="1600200" lvl="3" indent="-228600">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latin typeface="Times New Roman" pitchFamily="18" charset="0"/>
              </a:rPr>
              <a:t>缺省包含 </a:t>
            </a:r>
            <a:r>
              <a:rPr lang="en-US" altLang="zh-CN" sz="2400" b="1" dirty="0">
                <a:solidFill>
                  <a:schemeClr val="accent6">
                    <a:lumMod val="50000"/>
                  </a:schemeClr>
                </a:solidFill>
                <a:latin typeface="Times New Roman" pitchFamily="18" charset="0"/>
              </a:rPr>
              <a:t>Opengl32.lib </a:t>
            </a:r>
            <a:r>
              <a:rPr lang="zh-CN" altLang="en-US" sz="2400" b="1" dirty="0">
                <a:solidFill>
                  <a:schemeClr val="accent6">
                    <a:lumMod val="50000"/>
                  </a:schemeClr>
                </a:solidFill>
                <a:latin typeface="Times New Roman" pitchFamily="18" charset="0"/>
              </a:rPr>
              <a:t>和 </a:t>
            </a:r>
            <a:r>
              <a:rPr lang="en-US" altLang="zh-CN" sz="2400" b="1" dirty="0">
                <a:solidFill>
                  <a:schemeClr val="accent6">
                    <a:lumMod val="50000"/>
                  </a:schemeClr>
                </a:solidFill>
                <a:latin typeface="Times New Roman" pitchFamily="18" charset="0"/>
              </a:rPr>
              <a:t>glu32.lib</a:t>
            </a:r>
            <a:r>
              <a:rPr lang="zh-CN" altLang="en-US" sz="2400" b="1" dirty="0">
                <a:solidFill>
                  <a:schemeClr val="accent6">
                    <a:lumMod val="50000"/>
                  </a:schemeClr>
                </a:solidFill>
                <a:latin typeface="Times New Roman" pitchFamily="18" charset="0"/>
              </a:rPr>
              <a:t>（核心库和实用库）</a:t>
            </a:r>
          </a:p>
          <a:p>
            <a:pPr marL="1600200" lvl="3" indent="-228600">
              <a:spcBef>
                <a:spcPct val="20000"/>
              </a:spcBef>
              <a:buClr>
                <a:schemeClr val="accent2"/>
              </a:buClr>
              <a:buSzPct val="70000"/>
              <a:buFont typeface="Wingdings" pitchFamily="2" charset="2"/>
              <a:buChar char="n"/>
              <a:defRPr/>
            </a:pPr>
            <a:r>
              <a:rPr lang="zh-CN" altLang="en-US" sz="2400" b="1" dirty="0">
                <a:solidFill>
                  <a:schemeClr val="accent6">
                    <a:lumMod val="50000"/>
                  </a:schemeClr>
                </a:solidFill>
                <a:latin typeface="Times New Roman" pitchFamily="18" charset="0"/>
              </a:rPr>
              <a:t>可将</a:t>
            </a:r>
            <a:r>
              <a:rPr lang="en-US" altLang="zh-CN" sz="2400" b="1" dirty="0">
                <a:solidFill>
                  <a:schemeClr val="accent6">
                    <a:lumMod val="50000"/>
                  </a:schemeClr>
                </a:solidFill>
                <a:latin typeface="Times New Roman" pitchFamily="18" charset="0"/>
              </a:rPr>
              <a:t>glut.lib</a:t>
            </a:r>
            <a:r>
              <a:rPr lang="zh-CN" altLang="en-US" sz="2400" b="1" dirty="0">
                <a:solidFill>
                  <a:schemeClr val="accent6">
                    <a:lumMod val="50000"/>
                  </a:schemeClr>
                </a:solidFill>
                <a:latin typeface="Times New Roman" pitchFamily="18" charset="0"/>
              </a:rPr>
              <a:t>、</a:t>
            </a:r>
            <a:r>
              <a:rPr lang="en-US" altLang="zh-CN" sz="2400" b="1" dirty="0">
                <a:solidFill>
                  <a:schemeClr val="accent6">
                    <a:lumMod val="50000"/>
                  </a:schemeClr>
                </a:solidFill>
                <a:latin typeface="Times New Roman" pitchFamily="18" charset="0"/>
              </a:rPr>
              <a:t>glut32.lib</a:t>
            </a:r>
            <a:r>
              <a:rPr lang="zh-CN" altLang="en-US" sz="2400" b="1" dirty="0">
                <a:solidFill>
                  <a:schemeClr val="accent6">
                    <a:lumMod val="50000"/>
                  </a:schemeClr>
                </a:solidFill>
                <a:latin typeface="Times New Roman" pitchFamily="18" charset="0"/>
              </a:rPr>
              <a:t>、</a:t>
            </a:r>
            <a:r>
              <a:rPr lang="en-US" altLang="zh-CN" sz="2400" b="1" dirty="0">
                <a:solidFill>
                  <a:schemeClr val="accent6">
                    <a:lumMod val="50000"/>
                  </a:schemeClr>
                </a:solidFill>
                <a:latin typeface="Times New Roman" pitchFamily="18" charset="0"/>
              </a:rPr>
              <a:t>glaux.lib</a:t>
            </a:r>
            <a:r>
              <a:rPr lang="zh-CN" altLang="en-US" sz="2400" b="1" dirty="0">
                <a:solidFill>
                  <a:schemeClr val="accent6">
                    <a:lumMod val="50000"/>
                  </a:schemeClr>
                </a:solidFill>
                <a:latin typeface="Times New Roman" pitchFamily="18" charset="0"/>
              </a:rPr>
              <a:t>等其他</a:t>
            </a:r>
            <a:r>
              <a:rPr lang="en-US" altLang="zh-CN" sz="2400" b="1" dirty="0">
                <a:solidFill>
                  <a:schemeClr val="accent6">
                    <a:lumMod val="50000"/>
                  </a:schemeClr>
                </a:solidFill>
                <a:latin typeface="Times New Roman" pitchFamily="18" charset="0"/>
              </a:rPr>
              <a:t>OpenGL</a:t>
            </a:r>
            <a:r>
              <a:rPr lang="zh-CN" altLang="en-US" sz="2400" b="1" dirty="0">
                <a:solidFill>
                  <a:schemeClr val="accent6">
                    <a:lumMod val="50000"/>
                  </a:schemeClr>
                </a:solidFill>
                <a:latin typeface="Times New Roman" pitchFamily="18" charset="0"/>
              </a:rPr>
              <a:t>的静态库拷贝到该目录</a:t>
            </a:r>
          </a:p>
        </p:txBody>
      </p:sp>
    </p:spTree>
    <p:extLst>
      <p:ext uri="{BB962C8B-B14F-4D97-AF65-F5344CB8AC3E}">
        <p14:creationId xmlns:p14="http://schemas.microsoft.com/office/powerpoint/2010/main" val="3270511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up)">
                                      <p:cBhvr>
                                        <p:cTn id="7" dur="5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5610"/>
                                        </p:tgtEl>
                                        <p:attrNameLst>
                                          <p:attrName>style.visibility</p:attrName>
                                        </p:attrNameLst>
                                      </p:cBhvr>
                                      <p:to>
                                        <p:strVal val="visible"/>
                                      </p:to>
                                    </p:set>
                                    <p:animEffect transition="in" filter="wipe(up)">
                                      <p:cBhvr>
                                        <p:cTn id="16"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ChangeArrowheads="1"/>
          </p:cNvSpPr>
          <p:nvPr/>
        </p:nvSpPr>
        <p:spPr bwMode="auto">
          <a:xfrm>
            <a:off x="334433" y="1268413"/>
            <a:ext cx="10972800" cy="1871662"/>
          </a:xfrm>
          <a:prstGeom prst="rect">
            <a:avLst/>
          </a:prstGeom>
          <a:noFill/>
          <a:ln w="9525">
            <a:noFill/>
            <a:miter lim="800000"/>
            <a:headEnd/>
            <a:tailEnd/>
          </a:ln>
          <a:effectLst/>
        </p:spPr>
        <p:txBody>
          <a:bodyPr/>
          <a:lstStyle/>
          <a:p>
            <a:pPr marL="1143000" lvl="2" indent="-228600">
              <a:spcBef>
                <a:spcPct val="20000"/>
              </a:spcBef>
              <a:buClr>
                <a:schemeClr val="tx2"/>
              </a:buClr>
              <a:buSzPct val="70000"/>
              <a:buFont typeface="Wingdings" pitchFamily="2" charset="2"/>
              <a:buChar char="n"/>
              <a:defRPr/>
            </a:pPr>
            <a:r>
              <a:rPr lang="en-US" altLang="zh-CN" sz="2400" b="1" dirty="0">
                <a:solidFill>
                  <a:srgbClr val="002060"/>
                </a:solidFill>
                <a:latin typeface="Times New Roman" pitchFamily="18" charset="0"/>
              </a:rPr>
              <a:t>VC</a:t>
            </a:r>
            <a:r>
              <a:rPr lang="zh-CN" altLang="en-US" sz="2400" b="1" dirty="0">
                <a:solidFill>
                  <a:srgbClr val="002060"/>
                </a:solidFill>
                <a:latin typeface="Times New Roman" pitchFamily="18" charset="0"/>
              </a:rPr>
              <a:t>的安装目录下应包含</a:t>
            </a:r>
            <a:r>
              <a:rPr lang="en-US" altLang="zh-CN" sz="2400" b="1" dirty="0">
                <a:solidFill>
                  <a:srgbClr val="002060"/>
                </a:solidFill>
                <a:latin typeface="Times New Roman" pitchFamily="18" charset="0"/>
              </a:rPr>
              <a:t>OpenGL</a:t>
            </a:r>
            <a:r>
              <a:rPr lang="zh-CN" altLang="en-US" sz="2400" b="1" dirty="0">
                <a:solidFill>
                  <a:srgbClr val="002060"/>
                </a:solidFill>
                <a:latin typeface="Times New Roman" pitchFamily="18" charset="0"/>
              </a:rPr>
              <a:t>的头文件</a:t>
            </a:r>
          </a:p>
          <a:p>
            <a:pPr marL="1600200" lvl="3" indent="-228600">
              <a:spcBef>
                <a:spcPct val="20000"/>
              </a:spcBef>
              <a:buClr>
                <a:schemeClr val="accent2"/>
              </a:buClr>
              <a:buSzPct val="70000"/>
              <a:buFont typeface="Wingdings" pitchFamily="2" charset="2"/>
              <a:buChar char="n"/>
              <a:defRPr/>
            </a:pPr>
            <a:endParaRPr lang="en-US" altLang="zh-CN" sz="2400" b="1" dirty="0">
              <a:solidFill>
                <a:srgbClr val="99FFCC"/>
              </a:solidFill>
              <a:effectLst>
                <a:outerShdw blurRad="38100" dist="38100" dir="2700000" algn="tl">
                  <a:srgbClr val="000000"/>
                </a:outerShdw>
              </a:effectLst>
              <a:latin typeface="Times New Roman" pitchFamily="18" charset="0"/>
            </a:endParaRPr>
          </a:p>
        </p:txBody>
      </p:sp>
      <p:grpSp>
        <p:nvGrpSpPr>
          <p:cNvPr id="2" name="Group 11"/>
          <p:cNvGrpSpPr>
            <a:grpSpLocks/>
          </p:cNvGrpSpPr>
          <p:nvPr/>
        </p:nvGrpSpPr>
        <p:grpSpPr bwMode="auto">
          <a:xfrm>
            <a:off x="1295400" y="2060576"/>
            <a:ext cx="9313333" cy="576263"/>
            <a:chOff x="861" y="1298"/>
            <a:chExt cx="4400" cy="363"/>
          </a:xfrm>
        </p:grpSpPr>
        <p:sp>
          <p:nvSpPr>
            <p:cNvPr id="35845" name="AutoShape 7" descr="粉色面巾纸"/>
            <p:cNvSpPr>
              <a:spLocks noChangeArrowheads="1"/>
            </p:cNvSpPr>
            <p:nvPr/>
          </p:nvSpPr>
          <p:spPr bwMode="auto">
            <a:xfrm>
              <a:off x="861" y="1298"/>
              <a:ext cx="4287" cy="363"/>
            </a:xfrm>
            <a:prstGeom prst="bevel">
              <a:avLst>
                <a:gd name="adj" fmla="val 12500"/>
              </a:avLst>
            </a:prstGeom>
            <a:ln/>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35846" name="Text Box 8"/>
            <p:cNvSpPr txBox="1">
              <a:spLocks noChangeArrowheads="1"/>
            </p:cNvSpPr>
            <p:nvPr/>
          </p:nvSpPr>
          <p:spPr bwMode="auto">
            <a:xfrm>
              <a:off x="951" y="1353"/>
              <a:ext cx="4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lang="en-US" altLang="zh-CN" sz="2000" b="1" dirty="0">
                  <a:solidFill>
                    <a:schemeClr val="bg1"/>
                  </a:solidFill>
                  <a:latin typeface="Tahoma" pitchFamily="34" charset="0"/>
                </a:rPr>
                <a:t>VC</a:t>
              </a:r>
              <a:r>
                <a:rPr lang="zh-CN" altLang="en-US" sz="2000" b="1" dirty="0">
                  <a:solidFill>
                    <a:schemeClr val="bg1"/>
                  </a:solidFill>
                  <a:latin typeface="Tahoma" pitchFamily="34" charset="0"/>
                </a:rPr>
                <a:t>安装目录    </a:t>
              </a:r>
              <a:r>
                <a:rPr lang="en-US" altLang="zh-CN" sz="2000" b="1" dirty="0">
                  <a:solidFill>
                    <a:schemeClr val="bg1"/>
                  </a:solidFill>
                  <a:latin typeface="Times New Roman" pitchFamily="18" charset="0"/>
                </a:rPr>
                <a:t>C:\Microsoft Visual Studio\VC\Include\GL</a:t>
              </a:r>
            </a:p>
          </p:txBody>
        </p:sp>
      </p:grpSp>
      <p:sp>
        <p:nvSpPr>
          <p:cNvPr id="26633" name="Rectangle 9"/>
          <p:cNvSpPr>
            <a:spLocks noChangeArrowheads="1"/>
          </p:cNvSpPr>
          <p:nvPr/>
        </p:nvSpPr>
        <p:spPr bwMode="auto">
          <a:xfrm>
            <a:off x="334434" y="2997201"/>
            <a:ext cx="10035117" cy="1871663"/>
          </a:xfrm>
          <a:prstGeom prst="rect">
            <a:avLst/>
          </a:prstGeom>
          <a:noFill/>
          <a:ln w="9525">
            <a:noFill/>
            <a:miter lim="800000"/>
            <a:headEnd/>
            <a:tailEnd/>
          </a:ln>
          <a:effectLst/>
        </p:spPr>
        <p:txBody>
          <a:bodyPr/>
          <a:lstStyle/>
          <a:p>
            <a:pPr marL="1600200" lvl="3" indent="-228600">
              <a:spcBef>
                <a:spcPct val="20000"/>
              </a:spcBef>
              <a:buClr>
                <a:schemeClr val="accent2"/>
              </a:buClr>
              <a:buSzPct val="70000"/>
              <a:buFont typeface="Wingdings" pitchFamily="2" charset="2"/>
              <a:buChar char="n"/>
              <a:defRPr/>
            </a:pPr>
            <a:r>
              <a:rPr lang="zh-CN" altLang="en-US" sz="2400" b="1" dirty="0">
                <a:solidFill>
                  <a:srgbClr val="002060"/>
                </a:solidFill>
                <a:latin typeface="Times New Roman" pitchFamily="18" charset="0"/>
              </a:rPr>
              <a:t>缺省包含 </a:t>
            </a:r>
            <a:r>
              <a:rPr lang="en-US" altLang="zh-CN" sz="2400" b="1" dirty="0" err="1">
                <a:solidFill>
                  <a:srgbClr val="002060"/>
                </a:solidFill>
                <a:latin typeface="Times New Roman" pitchFamily="18" charset="0"/>
              </a:rPr>
              <a:t>gl.h</a:t>
            </a:r>
            <a:r>
              <a:rPr lang="en-US" altLang="zh-CN" sz="2400" b="1" dirty="0">
                <a:solidFill>
                  <a:srgbClr val="002060"/>
                </a:solidFill>
                <a:latin typeface="Times New Roman" pitchFamily="18" charset="0"/>
              </a:rPr>
              <a:t> </a:t>
            </a:r>
            <a:r>
              <a:rPr lang="zh-CN" altLang="en-US" sz="2400" b="1" dirty="0">
                <a:solidFill>
                  <a:srgbClr val="002060"/>
                </a:solidFill>
                <a:latin typeface="Times New Roman" pitchFamily="18" charset="0"/>
              </a:rPr>
              <a:t>和 </a:t>
            </a:r>
            <a:r>
              <a:rPr lang="en-US" altLang="zh-CN" sz="2400" b="1" dirty="0" err="1">
                <a:solidFill>
                  <a:srgbClr val="002060"/>
                </a:solidFill>
                <a:latin typeface="Times New Roman" pitchFamily="18" charset="0"/>
              </a:rPr>
              <a:t>glu.h</a:t>
            </a:r>
            <a:endParaRPr lang="en-US" altLang="zh-CN" sz="2400" b="1" dirty="0">
              <a:solidFill>
                <a:srgbClr val="002060"/>
              </a:solidFill>
              <a:latin typeface="Times New Roman" pitchFamily="18" charset="0"/>
            </a:endParaRPr>
          </a:p>
          <a:p>
            <a:pPr marL="1600200" lvl="3" indent="-228600">
              <a:spcBef>
                <a:spcPct val="20000"/>
              </a:spcBef>
              <a:buClr>
                <a:schemeClr val="accent2"/>
              </a:buClr>
              <a:buSzPct val="70000"/>
              <a:buFont typeface="Wingdings" pitchFamily="2" charset="2"/>
              <a:buChar char="n"/>
              <a:defRPr/>
            </a:pPr>
            <a:r>
              <a:rPr lang="zh-CN" altLang="en-US" sz="2400" b="1" dirty="0">
                <a:solidFill>
                  <a:srgbClr val="002060"/>
                </a:solidFill>
                <a:latin typeface="Times New Roman" pitchFamily="18" charset="0"/>
              </a:rPr>
              <a:t>可将</a:t>
            </a:r>
            <a:r>
              <a:rPr lang="en-US" altLang="zh-CN" sz="2400" b="1" dirty="0" err="1">
                <a:solidFill>
                  <a:srgbClr val="002060"/>
                </a:solidFill>
                <a:latin typeface="Times New Roman" pitchFamily="18" charset="0"/>
              </a:rPr>
              <a:t>glut.h</a:t>
            </a:r>
            <a:r>
              <a:rPr lang="zh-CN" altLang="en-US" sz="2400" b="1" dirty="0">
                <a:solidFill>
                  <a:srgbClr val="002060"/>
                </a:solidFill>
                <a:latin typeface="Times New Roman" pitchFamily="18" charset="0"/>
              </a:rPr>
              <a:t>、</a:t>
            </a:r>
            <a:r>
              <a:rPr lang="en-US" altLang="zh-CN" sz="2400" b="1" dirty="0" err="1">
                <a:solidFill>
                  <a:srgbClr val="002060"/>
                </a:solidFill>
                <a:latin typeface="Times New Roman" pitchFamily="18" charset="0"/>
              </a:rPr>
              <a:t>glaux.h</a:t>
            </a:r>
            <a:r>
              <a:rPr lang="zh-CN" altLang="en-US" sz="2400" b="1" dirty="0">
                <a:solidFill>
                  <a:srgbClr val="002060"/>
                </a:solidFill>
                <a:latin typeface="Times New Roman" pitchFamily="18" charset="0"/>
              </a:rPr>
              <a:t>等其他</a:t>
            </a:r>
            <a:r>
              <a:rPr lang="en-US" altLang="zh-CN" sz="2400" b="1" dirty="0">
                <a:solidFill>
                  <a:srgbClr val="002060"/>
                </a:solidFill>
                <a:latin typeface="Times New Roman" pitchFamily="18" charset="0"/>
              </a:rPr>
              <a:t>OpenGL</a:t>
            </a:r>
            <a:r>
              <a:rPr lang="zh-CN" altLang="en-US" sz="2400" b="1" dirty="0">
                <a:solidFill>
                  <a:srgbClr val="002060"/>
                </a:solidFill>
                <a:latin typeface="Times New Roman" pitchFamily="18" charset="0"/>
              </a:rPr>
              <a:t>的头文件拷贝到该目录</a:t>
            </a:r>
            <a:endParaRPr lang="en-US" altLang="zh-CN" sz="2400" b="1" dirty="0">
              <a:solidFill>
                <a:srgbClr val="002060"/>
              </a:solidFill>
              <a:latin typeface="Times New Roman" pitchFamily="18" charset="0"/>
            </a:endParaRPr>
          </a:p>
          <a:p>
            <a:pPr marL="1600200" lvl="3" indent="-228600">
              <a:spcBef>
                <a:spcPct val="20000"/>
              </a:spcBef>
              <a:buClr>
                <a:schemeClr val="accent2"/>
              </a:buClr>
              <a:buSzPct val="70000"/>
              <a:buFont typeface="Wingdings" pitchFamily="2" charset="2"/>
              <a:buChar char="n"/>
              <a:defRPr/>
            </a:pPr>
            <a:r>
              <a:rPr lang="en-US" altLang="zh-CN" sz="2400" b="1" dirty="0">
                <a:solidFill>
                  <a:srgbClr val="002060"/>
                </a:solidFill>
              </a:rPr>
              <a:t>GLU</a:t>
            </a:r>
            <a:r>
              <a:rPr lang="zh-CN" altLang="en-US" sz="2400" b="1" dirty="0">
                <a:solidFill>
                  <a:srgbClr val="002060"/>
                </a:solidFill>
              </a:rPr>
              <a:t>库获得是比较陈旧的</a:t>
            </a:r>
            <a:r>
              <a:rPr lang="en-US" altLang="zh-CN" sz="2400" b="1" dirty="0">
                <a:solidFill>
                  <a:srgbClr val="002060"/>
                </a:solidFill>
              </a:rPr>
              <a:t>OpenGL API</a:t>
            </a:r>
            <a:r>
              <a:rPr lang="zh-CN" altLang="en-US" sz="2400" b="1" dirty="0">
                <a:solidFill>
                  <a:srgbClr val="002060"/>
                </a:solidFill>
              </a:rPr>
              <a:t>版本，可以从</a:t>
            </a:r>
            <a:r>
              <a:rPr lang="en-US" altLang="zh-CN" sz="2400" b="1" dirty="0" err="1">
                <a:solidFill>
                  <a:srgbClr val="002060"/>
                </a:solidFill>
              </a:rPr>
              <a:t>glew</a:t>
            </a:r>
            <a:r>
              <a:rPr lang="zh-CN" altLang="en-US" sz="2400" b="1" dirty="0">
                <a:solidFill>
                  <a:srgbClr val="002060"/>
                </a:solidFill>
              </a:rPr>
              <a:t>获得最新的</a:t>
            </a:r>
            <a:r>
              <a:rPr lang="en-US" altLang="zh-CN" sz="2400" b="1" dirty="0">
                <a:solidFill>
                  <a:srgbClr val="002060"/>
                </a:solidFill>
              </a:rPr>
              <a:t>OpenGL API</a:t>
            </a:r>
            <a:r>
              <a:rPr lang="zh-CN" altLang="en-US" sz="2400" b="1" dirty="0">
                <a:solidFill>
                  <a:srgbClr val="002060"/>
                </a:solidFill>
              </a:rPr>
              <a:t>版本。</a:t>
            </a:r>
            <a:r>
              <a:rPr lang="en-US" altLang="zh-CN" sz="2400" b="1" dirty="0" err="1">
                <a:solidFill>
                  <a:srgbClr val="002060"/>
                </a:solidFill>
              </a:rPr>
              <a:t>freeglut</a:t>
            </a:r>
            <a:r>
              <a:rPr lang="zh-CN" altLang="en-US" sz="2400" b="1" dirty="0">
                <a:solidFill>
                  <a:srgbClr val="002060"/>
                </a:solidFill>
              </a:rPr>
              <a:t>则是用来取代</a:t>
            </a:r>
            <a:r>
              <a:rPr lang="en-US" altLang="zh-CN" sz="2400" b="1" dirty="0">
                <a:solidFill>
                  <a:srgbClr val="002060"/>
                </a:solidFill>
              </a:rPr>
              <a:t>glut</a:t>
            </a:r>
            <a:r>
              <a:rPr lang="zh-CN" altLang="en-US" sz="2400" b="1" dirty="0">
                <a:solidFill>
                  <a:srgbClr val="002060"/>
                </a:solidFill>
              </a:rPr>
              <a:t>库的。 </a:t>
            </a:r>
            <a:endParaRPr lang="en-US" altLang="zh-CN" sz="2400" b="1" dirty="0">
              <a:solidFill>
                <a:srgbClr val="002060"/>
              </a:solidFill>
            </a:endParaRPr>
          </a:p>
          <a:p>
            <a:pPr marL="1600200" lvl="3" indent="-228600">
              <a:spcBef>
                <a:spcPct val="20000"/>
              </a:spcBef>
              <a:buClr>
                <a:schemeClr val="accent2"/>
              </a:buClr>
              <a:buSzPct val="70000"/>
              <a:buFont typeface="Wingdings" pitchFamily="2" charset="2"/>
              <a:buChar char="n"/>
              <a:defRPr/>
            </a:pPr>
            <a:r>
              <a:rPr lang="zh-CN" altLang="en-US" sz="2400" b="1" dirty="0">
                <a:solidFill>
                  <a:srgbClr val="002060"/>
                </a:solidFill>
              </a:rPr>
              <a:t>配置好</a:t>
            </a:r>
            <a:r>
              <a:rPr lang="en-US" altLang="zh-CN" sz="2400" b="1" dirty="0" err="1">
                <a:solidFill>
                  <a:srgbClr val="002060"/>
                </a:solidFill>
              </a:rPr>
              <a:t>glew</a:t>
            </a:r>
            <a:r>
              <a:rPr lang="zh-CN" altLang="en-US" sz="2400" b="1" dirty="0">
                <a:solidFill>
                  <a:srgbClr val="002060"/>
                </a:solidFill>
              </a:rPr>
              <a:t>和</a:t>
            </a:r>
            <a:r>
              <a:rPr lang="en-US" altLang="zh-CN" sz="2400" b="1" dirty="0" err="1">
                <a:solidFill>
                  <a:srgbClr val="002060"/>
                </a:solidFill>
              </a:rPr>
              <a:t>freeglut</a:t>
            </a:r>
            <a:r>
              <a:rPr lang="zh-CN" altLang="en-US" sz="2400" b="1" dirty="0">
                <a:solidFill>
                  <a:srgbClr val="002060"/>
                </a:solidFill>
              </a:rPr>
              <a:t>两个库，可完全取代</a:t>
            </a:r>
            <a:r>
              <a:rPr lang="en-US" altLang="zh-CN" sz="2400" b="1" dirty="0" err="1">
                <a:solidFill>
                  <a:srgbClr val="002060"/>
                </a:solidFill>
              </a:rPr>
              <a:t>glu</a:t>
            </a:r>
            <a:r>
              <a:rPr lang="zh-CN" altLang="en-US" sz="2400" b="1" dirty="0">
                <a:solidFill>
                  <a:srgbClr val="002060"/>
                </a:solidFill>
              </a:rPr>
              <a:t>和</a:t>
            </a:r>
            <a:r>
              <a:rPr lang="en-US" altLang="zh-CN" sz="2400" b="1" dirty="0">
                <a:solidFill>
                  <a:srgbClr val="002060"/>
                </a:solidFill>
              </a:rPr>
              <a:t>glut</a:t>
            </a:r>
            <a:r>
              <a:rPr lang="zh-CN" altLang="en-US" sz="2400" b="1" dirty="0">
                <a:solidFill>
                  <a:srgbClr val="002060"/>
                </a:solidFill>
              </a:rPr>
              <a:t>库，同时可以获得最新版本的</a:t>
            </a:r>
            <a:r>
              <a:rPr lang="en-US" altLang="zh-CN" sz="2400" b="1" dirty="0">
                <a:solidFill>
                  <a:srgbClr val="002060"/>
                </a:solidFill>
              </a:rPr>
              <a:t>API</a:t>
            </a:r>
            <a:r>
              <a:rPr lang="zh-CN" altLang="en-US" sz="2400" b="1" dirty="0">
                <a:solidFill>
                  <a:srgbClr val="002060"/>
                </a:solidFill>
              </a:rPr>
              <a:t>，可以进行</a:t>
            </a:r>
            <a:r>
              <a:rPr lang="en-US" altLang="zh-CN" sz="2400" b="1" dirty="0" err="1">
                <a:solidFill>
                  <a:srgbClr val="002060"/>
                </a:solidFill>
              </a:rPr>
              <a:t>Shader</a:t>
            </a:r>
            <a:r>
              <a:rPr lang="zh-CN" altLang="en-US" sz="2400" b="1" dirty="0">
                <a:solidFill>
                  <a:srgbClr val="002060"/>
                </a:solidFill>
              </a:rPr>
              <a:t>编程。</a:t>
            </a:r>
          </a:p>
        </p:txBody>
      </p:sp>
    </p:spTree>
    <p:extLst>
      <p:ext uri="{BB962C8B-B14F-4D97-AF65-F5344CB8AC3E}">
        <p14:creationId xmlns:p14="http://schemas.microsoft.com/office/powerpoint/2010/main" val="2927901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up)">
                                      <p:cBhvr>
                                        <p:cTn id="7" dur="500"/>
                                        <p:tgtEl>
                                          <p:spTgt spid="2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633"/>
                                        </p:tgtEl>
                                        <p:attrNameLst>
                                          <p:attrName>style.visibility</p:attrName>
                                        </p:attrNameLst>
                                      </p:cBhvr>
                                      <p:to>
                                        <p:strVal val="visible"/>
                                      </p:to>
                                    </p:set>
                                    <p:animEffect transition="in" filter="wipe(up)">
                                      <p:cBhvr>
                                        <p:cTn id="16"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body" idx="1"/>
          </p:nvPr>
        </p:nvSpPr>
        <p:spPr>
          <a:xfrm>
            <a:off x="527051" y="476250"/>
            <a:ext cx="11233149" cy="5905500"/>
          </a:xfrm>
        </p:spPr>
        <p:txBody>
          <a:bodyPr/>
          <a:lstStyle/>
          <a:p>
            <a:pPr marL="900113" lvl="3" indent="-457200" defTabSz="431800" eaLnBrk="1">
              <a:lnSpc>
                <a:spcPct val="150000"/>
              </a:lnSpc>
              <a:spcBef>
                <a:spcPts val="1200"/>
              </a:spcBef>
              <a:buFont typeface="Wingdings" panose="05000000000000000000" pitchFamily="2" charset="2"/>
              <a:buChar char="Ø"/>
              <a:defRPr/>
            </a:pPr>
            <a:r>
              <a:rPr lang="en-US" altLang="zh-CN" sz="2600" b="1" dirty="0" smtClean="0">
                <a:solidFill>
                  <a:schemeClr val="accent5">
                    <a:lumMod val="50000"/>
                  </a:schemeClr>
                </a:solidFill>
                <a:latin typeface="Times New Roman" pitchFamily="18" charset="0"/>
                <a:sym typeface="Lato Light"/>
              </a:rPr>
              <a:t>OpenGL</a:t>
            </a:r>
            <a:r>
              <a:rPr lang="zh-CN" altLang="en-US" sz="2600" b="1" dirty="0">
                <a:solidFill>
                  <a:schemeClr val="accent5">
                    <a:lumMod val="50000"/>
                  </a:schemeClr>
                </a:solidFill>
                <a:latin typeface="Times New Roman" pitchFamily="18" charset="0"/>
                <a:sym typeface="Lato Light"/>
              </a:rPr>
              <a:t>程序的编译连接设置</a:t>
            </a:r>
          </a:p>
          <a:p>
            <a:pPr marL="1257300" lvl="3" indent="-342900" eaLnBrk="1" hangingPunct="0">
              <a:lnSpc>
                <a:spcPct val="100000"/>
              </a:lnSpc>
              <a:spcBef>
                <a:spcPts val="600"/>
              </a:spcBef>
              <a:buFont typeface="Arial" panose="020B0604020202020204" pitchFamily="34" charset="0"/>
              <a:buChar char="•"/>
              <a:defRPr/>
            </a:pPr>
            <a:r>
              <a:rPr lang="zh-CN" altLang="en-US" sz="2500" b="1" dirty="0">
                <a:solidFill>
                  <a:schemeClr val="accent6">
                    <a:lumMod val="50000"/>
                  </a:schemeClr>
                </a:solidFill>
                <a:latin typeface="Times New Roman" pitchFamily="18" charset="0"/>
                <a:sym typeface="Lato Light"/>
              </a:rPr>
              <a:t>选择“工程”（</a:t>
            </a:r>
            <a:r>
              <a:rPr lang="en-US" altLang="zh-CN" sz="2500" b="1" dirty="0">
                <a:solidFill>
                  <a:schemeClr val="accent6">
                    <a:lumMod val="50000"/>
                  </a:schemeClr>
                </a:solidFill>
                <a:latin typeface="Times New Roman" pitchFamily="18" charset="0"/>
                <a:sym typeface="Lato Light"/>
              </a:rPr>
              <a:t>project</a:t>
            </a:r>
            <a:r>
              <a:rPr lang="zh-CN" altLang="en-US" sz="2500" b="1" dirty="0">
                <a:solidFill>
                  <a:schemeClr val="accent6">
                    <a:lumMod val="50000"/>
                  </a:schemeClr>
                </a:solidFill>
                <a:latin typeface="Times New Roman" pitchFamily="18" charset="0"/>
                <a:sym typeface="Lato Light"/>
              </a:rPr>
              <a:t>）</a:t>
            </a:r>
            <a:r>
              <a:rPr lang="en-US" altLang="zh-CN" sz="2500" b="1" dirty="0">
                <a:solidFill>
                  <a:schemeClr val="accent6">
                    <a:lumMod val="50000"/>
                  </a:schemeClr>
                </a:solidFill>
                <a:latin typeface="Times New Roman" pitchFamily="18" charset="0"/>
                <a:sym typeface="Lato Light"/>
              </a:rPr>
              <a:t>-&gt;“</a:t>
            </a:r>
            <a:r>
              <a:rPr lang="zh-CN" altLang="en-US" sz="2500" b="1" dirty="0">
                <a:solidFill>
                  <a:schemeClr val="accent6">
                    <a:lumMod val="50000"/>
                  </a:schemeClr>
                </a:solidFill>
                <a:latin typeface="Times New Roman" pitchFamily="18" charset="0"/>
                <a:sym typeface="Lato Light"/>
              </a:rPr>
              <a:t>设置”（</a:t>
            </a:r>
            <a:r>
              <a:rPr lang="en-US" altLang="zh-CN" sz="2500" b="1" dirty="0">
                <a:solidFill>
                  <a:schemeClr val="accent6">
                    <a:lumMod val="50000"/>
                  </a:schemeClr>
                </a:solidFill>
                <a:latin typeface="Times New Roman" pitchFamily="18" charset="0"/>
                <a:sym typeface="Lato Light"/>
              </a:rPr>
              <a:t>settings</a:t>
            </a:r>
            <a:r>
              <a:rPr lang="zh-CN" altLang="en-US" sz="2500" b="1" dirty="0">
                <a:solidFill>
                  <a:schemeClr val="accent6">
                    <a:lumMod val="50000"/>
                  </a:schemeClr>
                </a:solidFill>
                <a:latin typeface="Times New Roman" pitchFamily="18" charset="0"/>
                <a:sym typeface="Lato Light"/>
              </a:rPr>
              <a:t>）。</a:t>
            </a:r>
          </a:p>
          <a:p>
            <a:pPr marL="1257300" lvl="3" indent="-342900" eaLnBrk="1" hangingPunct="0">
              <a:lnSpc>
                <a:spcPct val="100000"/>
              </a:lnSpc>
              <a:spcBef>
                <a:spcPts val="600"/>
              </a:spcBef>
              <a:buFont typeface="Arial" panose="020B0604020202020204" pitchFamily="34" charset="0"/>
              <a:buChar char="•"/>
              <a:defRPr/>
            </a:pPr>
            <a:r>
              <a:rPr lang="zh-CN" altLang="en-US" sz="2500" b="1" dirty="0">
                <a:solidFill>
                  <a:schemeClr val="accent6">
                    <a:lumMod val="50000"/>
                  </a:schemeClr>
                </a:solidFill>
                <a:latin typeface="Times New Roman" pitchFamily="18" charset="0"/>
                <a:sym typeface="Lato Light"/>
              </a:rPr>
              <a:t>选择“连接”（</a:t>
            </a:r>
            <a:r>
              <a:rPr lang="en-US" altLang="zh-CN" sz="2500" b="1" dirty="0">
                <a:solidFill>
                  <a:schemeClr val="accent6">
                    <a:lumMod val="50000"/>
                  </a:schemeClr>
                </a:solidFill>
                <a:latin typeface="Times New Roman" pitchFamily="18" charset="0"/>
                <a:sym typeface="Lato Light"/>
              </a:rPr>
              <a:t>Link</a:t>
            </a:r>
            <a:r>
              <a:rPr lang="zh-CN" altLang="en-US" sz="2500" b="1" dirty="0">
                <a:solidFill>
                  <a:schemeClr val="accent6">
                    <a:lumMod val="50000"/>
                  </a:schemeClr>
                </a:solidFill>
                <a:latin typeface="Times New Roman" pitchFamily="18" charset="0"/>
                <a:sym typeface="Lato Light"/>
              </a:rPr>
              <a:t>）标签</a:t>
            </a:r>
          </a:p>
          <a:p>
            <a:pPr marL="1257300" lvl="3" indent="-342900" eaLnBrk="1" hangingPunct="0">
              <a:lnSpc>
                <a:spcPct val="100000"/>
              </a:lnSpc>
              <a:spcBef>
                <a:spcPts val="600"/>
              </a:spcBef>
              <a:buFont typeface="Arial" panose="020B0604020202020204" pitchFamily="34" charset="0"/>
              <a:buChar char="•"/>
              <a:defRPr/>
            </a:pPr>
            <a:r>
              <a:rPr lang="zh-CN" altLang="en-US" sz="2500" b="1" dirty="0">
                <a:solidFill>
                  <a:schemeClr val="accent6">
                    <a:lumMod val="50000"/>
                  </a:schemeClr>
                </a:solidFill>
                <a:latin typeface="Times New Roman" pitchFamily="18" charset="0"/>
                <a:sym typeface="Lato Light"/>
              </a:rPr>
              <a:t>增加下面的文件到</a:t>
            </a:r>
            <a:r>
              <a:rPr lang="en-US" altLang="zh-CN" sz="2500" b="1" dirty="0">
                <a:solidFill>
                  <a:schemeClr val="accent6">
                    <a:lumMod val="50000"/>
                  </a:schemeClr>
                </a:solidFill>
                <a:latin typeface="Times New Roman" pitchFamily="18" charset="0"/>
                <a:sym typeface="Lato Light"/>
              </a:rPr>
              <a:t>Object/library modules:</a:t>
            </a:r>
          </a:p>
          <a:p>
            <a:pPr lvl="1" eaLnBrk="1" hangingPunct="1">
              <a:buFont typeface="Wingdings" pitchFamily="2" charset="2"/>
              <a:buNone/>
              <a:defRPr/>
            </a:pPr>
            <a:r>
              <a:rPr lang="en-US" altLang="zh-CN" b="1" dirty="0" smtClean="0"/>
              <a:t>       </a:t>
            </a:r>
          </a:p>
          <a:p>
            <a:pPr lvl="1" eaLnBrk="1" hangingPunct="1">
              <a:buFont typeface="Wingdings" pitchFamily="2" charset="2"/>
              <a:buNone/>
              <a:defRPr/>
            </a:pPr>
            <a:r>
              <a:rPr lang="en-US" altLang="zh-CN" sz="2200" b="1" dirty="0" smtClean="0">
                <a:solidFill>
                  <a:srgbClr val="002060"/>
                </a:solidFill>
              </a:rPr>
              <a:t>       OpenGL32.lib glut32.lib glu32.lib</a:t>
            </a:r>
          </a:p>
          <a:p>
            <a:pPr lvl="1" eaLnBrk="1" hangingPunct="1">
              <a:buFont typeface="Wingdings" pitchFamily="2" charset="2"/>
              <a:buNone/>
              <a:defRPr/>
            </a:pPr>
            <a:r>
              <a:rPr lang="en-US" altLang="zh-CN" b="1" dirty="0" smtClean="0"/>
              <a:t>     </a:t>
            </a:r>
          </a:p>
          <a:p>
            <a:pPr marL="1257300" lvl="3" indent="-342900" hangingPunct="0">
              <a:lnSpc>
                <a:spcPct val="100000"/>
              </a:lnSpc>
              <a:spcBef>
                <a:spcPts val="600"/>
              </a:spcBef>
              <a:buFont typeface="Arial" panose="020B0604020202020204" pitchFamily="34" charset="0"/>
              <a:buChar char="•"/>
              <a:defRPr/>
            </a:pPr>
            <a:r>
              <a:rPr lang="zh-CN" altLang="en-US" sz="2500" b="1" dirty="0">
                <a:solidFill>
                  <a:schemeClr val="accent6">
                    <a:lumMod val="50000"/>
                  </a:schemeClr>
                </a:solidFill>
                <a:latin typeface="Times New Roman" pitchFamily="18" charset="0"/>
              </a:rPr>
              <a:t>用空格间隔</a:t>
            </a:r>
            <a:endParaRPr lang="en-US" altLang="zh-CN" sz="2500" b="1" dirty="0">
              <a:solidFill>
                <a:schemeClr val="accent6">
                  <a:lumMod val="50000"/>
                </a:schemeClr>
              </a:solidFill>
              <a:latin typeface="Times New Roman" pitchFamily="18" charset="0"/>
            </a:endParaRPr>
          </a:p>
          <a:p>
            <a:pPr marL="1257300" lvl="3" indent="-342900" hangingPunct="0">
              <a:lnSpc>
                <a:spcPct val="100000"/>
              </a:lnSpc>
              <a:spcBef>
                <a:spcPts val="600"/>
              </a:spcBef>
              <a:buFont typeface="Arial" panose="020B0604020202020204" pitchFamily="34" charset="0"/>
              <a:buChar char="•"/>
              <a:defRPr/>
            </a:pPr>
            <a:r>
              <a:rPr lang="zh-CN" altLang="en-US" sz="2500" b="1" dirty="0">
                <a:solidFill>
                  <a:schemeClr val="accent6">
                    <a:lumMod val="50000"/>
                  </a:schemeClr>
                </a:solidFill>
                <a:latin typeface="Times New Roman" pitchFamily="18" charset="0"/>
              </a:rPr>
              <a:t>如要使用</a:t>
            </a:r>
            <a:r>
              <a:rPr lang="en-US" altLang="zh-CN" sz="2500" b="1" dirty="0" err="1">
                <a:solidFill>
                  <a:schemeClr val="accent6">
                    <a:lumMod val="50000"/>
                  </a:schemeClr>
                </a:solidFill>
                <a:latin typeface="Times New Roman" pitchFamily="18" charset="0"/>
              </a:rPr>
              <a:t>glew</a:t>
            </a:r>
            <a:r>
              <a:rPr lang="en-US" altLang="zh-CN" sz="2500" b="1" dirty="0">
                <a:solidFill>
                  <a:schemeClr val="accent6">
                    <a:lumMod val="50000"/>
                  </a:schemeClr>
                </a:solidFill>
                <a:latin typeface="Times New Roman" pitchFamily="18" charset="0"/>
              </a:rPr>
              <a:t> </a:t>
            </a:r>
            <a:r>
              <a:rPr lang="zh-CN" altLang="en-US" sz="2500" b="1" dirty="0">
                <a:solidFill>
                  <a:schemeClr val="accent6">
                    <a:lumMod val="50000"/>
                  </a:schemeClr>
                </a:solidFill>
                <a:latin typeface="Times New Roman" pitchFamily="18" charset="0"/>
              </a:rPr>
              <a:t>和</a:t>
            </a:r>
            <a:r>
              <a:rPr lang="en-US" altLang="zh-CN" sz="2500" b="1" dirty="0" err="1">
                <a:solidFill>
                  <a:schemeClr val="accent6">
                    <a:lumMod val="50000"/>
                  </a:schemeClr>
                </a:solidFill>
                <a:latin typeface="Times New Roman" pitchFamily="18" charset="0"/>
              </a:rPr>
              <a:t>freeglut</a:t>
            </a:r>
            <a:r>
              <a:rPr lang="zh-CN" altLang="en-US" sz="2500" b="1" dirty="0">
                <a:solidFill>
                  <a:schemeClr val="accent6">
                    <a:lumMod val="50000"/>
                  </a:schemeClr>
                </a:solidFill>
                <a:latin typeface="Times New Roman" pitchFamily="18" charset="0"/>
              </a:rPr>
              <a:t>库，可参考</a:t>
            </a:r>
            <a:r>
              <a:rPr lang="en-US" altLang="zh-CN" b="1" dirty="0">
                <a:solidFill>
                  <a:srgbClr val="002060"/>
                </a:solidFill>
              </a:rPr>
              <a:t>http://blog.csdn.net/brillianteagle/article/details/51623208</a:t>
            </a:r>
            <a:endParaRPr lang="zh-CN" altLang="en-US" b="1" dirty="0" smtClean="0">
              <a:solidFill>
                <a:srgbClr val="002060"/>
              </a:solidFill>
            </a:endParaRPr>
          </a:p>
        </p:txBody>
      </p:sp>
    </p:spTree>
    <p:extLst>
      <p:ext uri="{BB962C8B-B14F-4D97-AF65-F5344CB8AC3E}">
        <p14:creationId xmlns:p14="http://schemas.microsoft.com/office/powerpoint/2010/main" val="23679480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7155">
                                            <p:bg/>
                                          </p:spTgt>
                                        </p:tgtEl>
                                        <p:attrNameLst>
                                          <p:attrName>style.visibility</p:attrName>
                                        </p:attrNameLst>
                                      </p:cBhvr>
                                      <p:to>
                                        <p:strVal val="visible"/>
                                      </p:to>
                                    </p:set>
                                    <p:animEffect transition="in" filter="fade">
                                      <p:cBhvr>
                                        <p:cTn id="7" dur="500"/>
                                        <p:tgtEl>
                                          <p:spTgt spid="17715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7155">
                                            <p:txEl>
                                              <p:pRg st="0" end="0"/>
                                            </p:txEl>
                                          </p:spTgt>
                                        </p:tgtEl>
                                        <p:attrNameLst>
                                          <p:attrName>style.visibility</p:attrName>
                                        </p:attrNameLst>
                                      </p:cBhvr>
                                      <p:to>
                                        <p:strVal val="visible"/>
                                      </p:to>
                                    </p:set>
                                    <p:animEffect transition="in" filter="fade">
                                      <p:cBhvr>
                                        <p:cTn id="10" dur="500"/>
                                        <p:tgtEl>
                                          <p:spTgt spid="17715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7155">
                                            <p:txEl>
                                              <p:pRg st="1" end="1"/>
                                            </p:txEl>
                                          </p:spTgt>
                                        </p:tgtEl>
                                        <p:attrNameLst>
                                          <p:attrName>style.visibility</p:attrName>
                                        </p:attrNameLst>
                                      </p:cBhvr>
                                      <p:to>
                                        <p:strVal val="visible"/>
                                      </p:to>
                                    </p:set>
                                    <p:animEffect transition="in" filter="fade">
                                      <p:cBhvr>
                                        <p:cTn id="13" dur="500"/>
                                        <p:tgtEl>
                                          <p:spTgt spid="17715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7155">
                                            <p:txEl>
                                              <p:pRg st="2" end="2"/>
                                            </p:txEl>
                                          </p:spTgt>
                                        </p:tgtEl>
                                        <p:attrNameLst>
                                          <p:attrName>style.visibility</p:attrName>
                                        </p:attrNameLst>
                                      </p:cBhvr>
                                      <p:to>
                                        <p:strVal val="visible"/>
                                      </p:to>
                                    </p:set>
                                    <p:animEffect transition="in" filter="fade">
                                      <p:cBhvr>
                                        <p:cTn id="16" dur="500"/>
                                        <p:tgtEl>
                                          <p:spTgt spid="17715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7155">
                                            <p:txEl>
                                              <p:pRg st="3" end="3"/>
                                            </p:txEl>
                                          </p:spTgt>
                                        </p:tgtEl>
                                        <p:attrNameLst>
                                          <p:attrName>style.visibility</p:attrName>
                                        </p:attrNameLst>
                                      </p:cBhvr>
                                      <p:to>
                                        <p:strVal val="visible"/>
                                      </p:to>
                                    </p:set>
                                    <p:animEffect transition="in" filter="fade">
                                      <p:cBhvr>
                                        <p:cTn id="19" dur="500"/>
                                        <p:tgtEl>
                                          <p:spTgt spid="17715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7155">
                                            <p:txEl>
                                              <p:pRg st="4" end="4"/>
                                            </p:txEl>
                                          </p:spTgt>
                                        </p:tgtEl>
                                        <p:attrNameLst>
                                          <p:attrName>style.visibility</p:attrName>
                                        </p:attrNameLst>
                                      </p:cBhvr>
                                      <p:to>
                                        <p:strVal val="visible"/>
                                      </p:to>
                                    </p:set>
                                    <p:animEffect transition="in" filter="fade">
                                      <p:cBhvr>
                                        <p:cTn id="22" dur="500"/>
                                        <p:tgtEl>
                                          <p:spTgt spid="17715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7155">
                                            <p:txEl>
                                              <p:pRg st="5" end="5"/>
                                            </p:txEl>
                                          </p:spTgt>
                                        </p:tgtEl>
                                        <p:attrNameLst>
                                          <p:attrName>style.visibility</p:attrName>
                                        </p:attrNameLst>
                                      </p:cBhvr>
                                      <p:to>
                                        <p:strVal val="visible"/>
                                      </p:to>
                                    </p:set>
                                    <p:animEffect transition="in" filter="fade">
                                      <p:cBhvr>
                                        <p:cTn id="25" dur="500"/>
                                        <p:tgtEl>
                                          <p:spTgt spid="17715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7155">
                                            <p:txEl>
                                              <p:pRg st="6" end="6"/>
                                            </p:txEl>
                                          </p:spTgt>
                                        </p:tgtEl>
                                        <p:attrNameLst>
                                          <p:attrName>style.visibility</p:attrName>
                                        </p:attrNameLst>
                                      </p:cBhvr>
                                      <p:to>
                                        <p:strVal val="visible"/>
                                      </p:to>
                                    </p:set>
                                    <p:animEffect transition="in" filter="fade">
                                      <p:cBhvr>
                                        <p:cTn id="28" dur="500"/>
                                        <p:tgtEl>
                                          <p:spTgt spid="177155">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7155">
                                            <p:txEl>
                                              <p:pRg st="7" end="7"/>
                                            </p:txEl>
                                          </p:spTgt>
                                        </p:tgtEl>
                                        <p:attrNameLst>
                                          <p:attrName>style.visibility</p:attrName>
                                        </p:attrNameLst>
                                      </p:cBhvr>
                                      <p:to>
                                        <p:strVal val="visible"/>
                                      </p:to>
                                    </p:set>
                                    <p:animEffect transition="in" filter="fade">
                                      <p:cBhvr>
                                        <p:cTn id="31" dur="500"/>
                                        <p:tgtEl>
                                          <p:spTgt spid="177155">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7155">
                                            <p:txEl>
                                              <p:pRg st="8" end="8"/>
                                            </p:txEl>
                                          </p:spTgt>
                                        </p:tgtEl>
                                        <p:attrNameLst>
                                          <p:attrName>style.visibility</p:attrName>
                                        </p:attrNameLst>
                                      </p:cBhvr>
                                      <p:to>
                                        <p:strVal val="visible"/>
                                      </p:to>
                                    </p:set>
                                    <p:animEffect transition="in" filter="fade">
                                      <p:cBhvr>
                                        <p:cTn id="34" dur="500"/>
                                        <p:tgtEl>
                                          <p:spTgt spid="177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 y="528639"/>
            <a:ext cx="12115800"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18559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2785" y="115889"/>
            <a:ext cx="10274300" cy="653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781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normAutofit/>
          </a:bodyPr>
          <a:lstStyle/>
          <a:p>
            <a:pPr lvl="2">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8.OpenGL</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程序的基本结构</a:t>
            </a:r>
          </a:p>
        </p:txBody>
      </p:sp>
      <p:pic>
        <p:nvPicPr>
          <p:cNvPr id="11273" name="Picture 9" descr="spher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959601" y="1988840"/>
            <a:ext cx="4584700" cy="4457998"/>
          </a:xfrm>
          <a:noFill/>
          <a:extLst>
            <a:ext uri="{909E8E84-426E-40DD-AFC4-6F175D3DCCD1}">
              <a14:hiddenFill xmlns:a14="http://schemas.microsoft.com/office/drawing/2010/main">
                <a:solidFill>
                  <a:srgbClr val="FFFFFF"/>
                </a:solidFill>
              </a14:hiddenFill>
            </a:ext>
          </a:extLst>
        </p:spPr>
      </p:pic>
      <p:sp>
        <p:nvSpPr>
          <p:cNvPr id="11275" name="Rectangle 11"/>
          <p:cNvSpPr>
            <a:spLocks noGrp="1" noChangeArrowheads="1"/>
          </p:cNvSpPr>
          <p:nvPr>
            <p:ph type="body" sz="half" idx="1"/>
          </p:nvPr>
        </p:nvSpPr>
        <p:spPr>
          <a:xfrm>
            <a:off x="624417" y="1773238"/>
            <a:ext cx="9423400" cy="4114800"/>
          </a:xfrm>
        </p:spPr>
        <p:txBody>
          <a:bodyPr>
            <a:normAutofit/>
          </a:bodyPr>
          <a:lstStyle/>
          <a:p>
            <a:pPr marL="900113" lvl="3" indent="-457200" defTabSz="431800" hangingPunct="1">
              <a:lnSpc>
                <a:spcPct val="150000"/>
              </a:lnSpc>
              <a:spcBef>
                <a:spcPts val="1200"/>
              </a:spcBef>
              <a:buFont typeface="Wingdings" panose="05000000000000000000" pitchFamily="2" charset="2"/>
              <a:buChar char="Ø"/>
              <a:defRPr/>
            </a:pPr>
            <a:r>
              <a:rPr lang="zh-CN" altLang="en-US" sz="2600" b="1" dirty="0">
                <a:solidFill>
                  <a:schemeClr val="accent5">
                    <a:lumMod val="50000"/>
                  </a:schemeClr>
                </a:solidFill>
                <a:latin typeface="Times New Roman" pitchFamily="18" charset="0"/>
              </a:rPr>
              <a:t>一个简单的</a:t>
            </a:r>
            <a:r>
              <a:rPr lang="en-US" altLang="zh-CN" sz="2600" b="1" dirty="0">
                <a:solidFill>
                  <a:schemeClr val="accent5">
                    <a:lumMod val="50000"/>
                  </a:schemeClr>
                </a:solidFill>
                <a:latin typeface="Times New Roman" pitchFamily="18" charset="0"/>
              </a:rPr>
              <a:t>OpenGL</a:t>
            </a:r>
            <a:r>
              <a:rPr lang="zh-CN" altLang="en-US" sz="2600" b="1" dirty="0" smtClean="0">
                <a:solidFill>
                  <a:schemeClr val="accent5">
                    <a:lumMod val="50000"/>
                  </a:schemeClr>
                </a:solidFill>
                <a:latin typeface="Times New Roman" pitchFamily="18" charset="0"/>
              </a:rPr>
              <a:t>程序</a:t>
            </a:r>
            <a:endParaRPr lang="en-US" altLang="zh-CN" sz="2600" b="1" dirty="0" smtClean="0">
              <a:solidFill>
                <a:schemeClr val="accent5">
                  <a:lumMod val="50000"/>
                </a:schemeClr>
              </a:solidFill>
              <a:latin typeface="Times New Roman" pitchFamily="18" charset="0"/>
            </a:endParaRPr>
          </a:p>
          <a:p>
            <a:pPr marL="900113" lvl="3" indent="-457200" defTabSz="431800" hangingPunct="1">
              <a:lnSpc>
                <a:spcPct val="150000"/>
              </a:lnSpc>
              <a:spcBef>
                <a:spcPts val="1200"/>
              </a:spcBef>
              <a:buFont typeface="Wingdings" panose="05000000000000000000" pitchFamily="2" charset="2"/>
              <a:buChar char="Ø"/>
              <a:defRPr/>
            </a:pPr>
            <a:endParaRPr lang="en-US" altLang="zh-CN" sz="2600" b="1" dirty="0">
              <a:solidFill>
                <a:schemeClr val="accent5">
                  <a:lumMod val="50000"/>
                </a:schemeClr>
              </a:solidFill>
              <a:latin typeface="Times New Roman" pitchFamily="18" charset="0"/>
            </a:endParaRPr>
          </a:p>
          <a:p>
            <a:pPr marL="342900" indent="-342900">
              <a:spcBef>
                <a:spcPct val="20000"/>
              </a:spcBef>
              <a:buClr>
                <a:schemeClr val="hlink"/>
              </a:buClr>
              <a:buSzPct val="70000"/>
              <a:defRPr/>
            </a:pPr>
            <a:r>
              <a:rPr lang="en-US" altLang="zh-CN" sz="3200" b="1" dirty="0">
                <a:solidFill>
                  <a:schemeClr val="folHlink"/>
                </a:solidFill>
                <a:effectLst>
                  <a:outerShdw blurRad="38100" dist="38100" dir="2700000" algn="tl">
                    <a:srgbClr val="000000"/>
                  </a:outerShdw>
                </a:effectLst>
                <a:latin typeface="Times New Roman" pitchFamily="18" charset="0"/>
              </a:rPr>
              <a:t> </a:t>
            </a:r>
            <a:r>
              <a:rPr lang="en-US" altLang="zh-CN" sz="3200" b="1" dirty="0" smtClean="0">
                <a:solidFill>
                  <a:schemeClr val="folHlink"/>
                </a:solidFill>
                <a:effectLst>
                  <a:outerShdw blurRad="38100" dist="38100" dir="2700000" algn="tl">
                    <a:srgbClr val="000000"/>
                  </a:outerShdw>
                </a:effectLst>
                <a:latin typeface="Times New Roman" pitchFamily="18" charset="0"/>
              </a:rPr>
              <a:t>        </a:t>
            </a:r>
            <a:r>
              <a:rPr lang="zh-CN" altLang="en-US" b="1" dirty="0" smtClean="0">
                <a:solidFill>
                  <a:schemeClr val="accent5">
                    <a:lumMod val="50000"/>
                  </a:schemeClr>
                </a:solidFill>
                <a:latin typeface="Times New Roman" pitchFamily="18" charset="0"/>
              </a:rPr>
              <a:t>在</a:t>
            </a:r>
            <a:r>
              <a:rPr lang="zh-CN" altLang="en-US" b="1" dirty="0">
                <a:solidFill>
                  <a:schemeClr val="accent5">
                    <a:lumMod val="50000"/>
                  </a:schemeClr>
                </a:solidFill>
                <a:latin typeface="Times New Roman" pitchFamily="18" charset="0"/>
              </a:rPr>
              <a:t>窗口中绘制一个线框球体</a:t>
            </a:r>
          </a:p>
          <a:p>
            <a:pPr marL="342900" indent="-342900">
              <a:spcBef>
                <a:spcPct val="20000"/>
              </a:spcBef>
              <a:buClr>
                <a:schemeClr val="hlink"/>
              </a:buClr>
              <a:buSzPct val="70000"/>
              <a:defRPr/>
            </a:pPr>
            <a:r>
              <a:rPr lang="zh-CN" altLang="en-US" b="1" dirty="0">
                <a:solidFill>
                  <a:schemeClr val="accent5">
                    <a:lumMod val="50000"/>
                  </a:schemeClr>
                </a:solidFill>
                <a:latin typeface="Times New Roman" pitchFamily="18" charset="0"/>
              </a:rPr>
              <a:t>             </a:t>
            </a:r>
            <a:r>
              <a:rPr lang="en-US" altLang="zh-CN" b="1" dirty="0" err="1" smtClean="0">
                <a:solidFill>
                  <a:schemeClr val="accent5">
                    <a:lumMod val="50000"/>
                  </a:schemeClr>
                </a:solidFill>
                <a:latin typeface="Times New Roman" pitchFamily="18" charset="0"/>
              </a:rPr>
              <a:t>Sphere.c</a:t>
            </a:r>
            <a:endParaRPr lang="en-US" altLang="zh-CN" sz="2600" b="1" dirty="0" smtClean="0">
              <a:solidFill>
                <a:schemeClr val="accent5">
                  <a:lumMod val="50000"/>
                </a:schemeClr>
              </a:solidFill>
              <a:latin typeface="Times New Roman" pitchFamily="18" charset="0"/>
            </a:endParaRPr>
          </a:p>
          <a:p>
            <a:pPr marL="900113" lvl="3" indent="-457200" defTabSz="431800" hangingPunct="1">
              <a:lnSpc>
                <a:spcPct val="150000"/>
              </a:lnSpc>
              <a:spcBef>
                <a:spcPts val="1200"/>
              </a:spcBef>
              <a:buFont typeface="Wingdings" panose="05000000000000000000" pitchFamily="2" charset="2"/>
              <a:buChar char="Ø"/>
              <a:defRPr/>
            </a:pPr>
            <a:endParaRPr lang="en-US" altLang="zh-CN" sz="2600" b="1" dirty="0">
              <a:solidFill>
                <a:schemeClr val="accent5">
                  <a:lumMod val="50000"/>
                </a:schemeClr>
              </a:solidFill>
              <a:latin typeface="Times New Roman" pitchFamily="18" charset="0"/>
            </a:endParaRPr>
          </a:p>
          <a:p>
            <a:pPr marL="900113" lvl="3" indent="-457200" defTabSz="431800" hangingPunct="1">
              <a:lnSpc>
                <a:spcPct val="150000"/>
              </a:lnSpc>
              <a:spcBef>
                <a:spcPts val="1200"/>
              </a:spcBef>
              <a:buFont typeface="Wingdings" panose="05000000000000000000" pitchFamily="2" charset="2"/>
              <a:buChar char="Ø"/>
              <a:defRPr/>
            </a:pPr>
            <a:endParaRPr lang="zh-CN" altLang="en-US" sz="2600" b="1" dirty="0">
              <a:solidFill>
                <a:schemeClr val="accent5">
                  <a:lumMod val="50000"/>
                </a:schemeClr>
              </a:solidFill>
              <a:latin typeface="Times New Roman" pitchFamily="18" charset="0"/>
            </a:endParaRPr>
          </a:p>
        </p:txBody>
      </p:sp>
    </p:spTree>
    <p:extLst>
      <p:ext uri="{BB962C8B-B14F-4D97-AF65-F5344CB8AC3E}">
        <p14:creationId xmlns:p14="http://schemas.microsoft.com/office/powerpoint/2010/main" val="4117366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75">
                                            <p:bg/>
                                          </p:spTgt>
                                        </p:tgtEl>
                                        <p:attrNameLst>
                                          <p:attrName>style.visibility</p:attrName>
                                        </p:attrNameLst>
                                      </p:cBhvr>
                                      <p:to>
                                        <p:strVal val="visible"/>
                                      </p:to>
                                    </p:set>
                                    <p:animEffect transition="in" filter="wipe(up)">
                                      <p:cBhvr>
                                        <p:cTn id="7" dur="500"/>
                                        <p:tgtEl>
                                          <p:spTgt spid="11275">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275">
                                            <p:txEl>
                                              <p:pRg st="0" end="0"/>
                                            </p:txEl>
                                          </p:spTgt>
                                        </p:tgtEl>
                                        <p:attrNameLst>
                                          <p:attrName>style.visibility</p:attrName>
                                        </p:attrNameLst>
                                      </p:cBhvr>
                                      <p:to>
                                        <p:strVal val="visible"/>
                                      </p:to>
                                    </p:set>
                                    <p:animEffect transition="in" filter="wipe(up)">
                                      <p:cBhvr>
                                        <p:cTn id="10" dur="500"/>
                                        <p:tgtEl>
                                          <p:spTgt spid="112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275">
                                            <p:txEl>
                                              <p:pRg st="2" end="2"/>
                                            </p:txEl>
                                          </p:spTgt>
                                        </p:tgtEl>
                                        <p:attrNameLst>
                                          <p:attrName>style.visibility</p:attrName>
                                        </p:attrNameLst>
                                      </p:cBhvr>
                                      <p:to>
                                        <p:strVal val="visible"/>
                                      </p:to>
                                    </p:set>
                                    <p:animEffect transition="in" filter="wipe(up)">
                                      <p:cBhvr>
                                        <p:cTn id="15" dur="500"/>
                                        <p:tgtEl>
                                          <p:spTgt spid="112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275">
                                            <p:txEl>
                                              <p:pRg st="3" end="3"/>
                                            </p:txEl>
                                          </p:spTgt>
                                        </p:tgtEl>
                                        <p:attrNameLst>
                                          <p:attrName>style.visibility</p:attrName>
                                        </p:attrNameLst>
                                      </p:cBhvr>
                                      <p:to>
                                        <p:strVal val="visible"/>
                                      </p:to>
                                    </p:set>
                                    <p:animEffect transition="in" filter="wipe(up)">
                                      <p:cBhvr>
                                        <p:cTn id="20" dur="500"/>
                                        <p:tgtEl>
                                          <p:spTgt spid="112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6858000"/>
          </a:xfrm>
          <a:prstGeom prst="rect">
            <a:avLst/>
          </a:prstGeom>
          <a:solidFill>
            <a:schemeClr val="accent1"/>
          </a:solidFill>
          <a:ln w="76200">
            <a:solidFill>
              <a:schemeClr val="accent2"/>
            </a:solidFill>
            <a:miter lim="800000"/>
            <a:headEnd/>
            <a:tailEnd/>
          </a:ln>
        </p:spPr>
        <p:txBody>
          <a:bodyPr wrap="none" anchor="ctr"/>
          <a:lstStyle/>
          <a:p>
            <a:endParaRPr lang="zh-CN" altLang="en-US"/>
          </a:p>
        </p:txBody>
      </p:sp>
      <p:sp>
        <p:nvSpPr>
          <p:cNvPr id="30725" name="Text Box 5"/>
          <p:cNvSpPr txBox="1">
            <a:spLocks noChangeArrowheads="1"/>
          </p:cNvSpPr>
          <p:nvPr/>
        </p:nvSpPr>
        <p:spPr bwMode="auto">
          <a:xfrm>
            <a:off x="1102784" y="368300"/>
            <a:ext cx="10513483" cy="639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dirty="0">
                <a:solidFill>
                  <a:schemeClr val="bg1"/>
                </a:solidFill>
                <a:latin typeface="Tahoma" pitchFamily="34" charset="0"/>
              </a:rPr>
              <a:t>/*</a:t>
            </a:r>
            <a:r>
              <a:rPr lang="zh-CN" altLang="en-US" b="1" dirty="0">
                <a:solidFill>
                  <a:schemeClr val="bg1"/>
                </a:solidFill>
                <a:latin typeface="Tahoma" pitchFamily="34" charset="0"/>
              </a:rPr>
              <a:t>包含</a:t>
            </a:r>
            <a:r>
              <a:rPr lang="en-US" altLang="zh-CN" b="1" dirty="0">
                <a:solidFill>
                  <a:schemeClr val="bg1"/>
                </a:solidFill>
                <a:latin typeface="Tahoma" pitchFamily="34" charset="0"/>
              </a:rPr>
              <a:t>OpenGL</a:t>
            </a:r>
            <a:r>
              <a:rPr lang="zh-CN" altLang="en-US" b="1" dirty="0">
                <a:solidFill>
                  <a:schemeClr val="bg1"/>
                </a:solidFill>
                <a:latin typeface="Tahoma" pitchFamily="34" charset="0"/>
              </a:rPr>
              <a:t>头文件*</a:t>
            </a:r>
            <a:r>
              <a:rPr lang="en-US" altLang="zh-CN" b="1" dirty="0">
                <a:solidFill>
                  <a:schemeClr val="bg1"/>
                </a:solidFill>
                <a:latin typeface="Tahoma" pitchFamily="34" charset="0"/>
              </a:rPr>
              <a:t>/</a:t>
            </a:r>
          </a:p>
          <a:p>
            <a:pPr eaLnBrk="1" hangingPunct="1"/>
            <a:r>
              <a:rPr lang="en-US" altLang="zh-CN" b="1" dirty="0">
                <a:solidFill>
                  <a:schemeClr val="bg1"/>
                </a:solidFill>
                <a:latin typeface="Tahoma" pitchFamily="34" charset="0"/>
              </a:rPr>
              <a:t>/*</a:t>
            </a:r>
            <a:r>
              <a:rPr lang="zh-CN" altLang="en-US" b="1" dirty="0">
                <a:solidFill>
                  <a:schemeClr val="bg1"/>
                </a:solidFill>
                <a:latin typeface="Tahoma" pitchFamily="34" charset="0"/>
              </a:rPr>
              <a:t>由于</a:t>
            </a:r>
            <a:r>
              <a:rPr lang="en-US" altLang="zh-CN" b="1" dirty="0" err="1">
                <a:solidFill>
                  <a:schemeClr val="bg1"/>
                </a:solidFill>
                <a:latin typeface="Tahoma" pitchFamily="34" charset="0"/>
              </a:rPr>
              <a:t>glut.h</a:t>
            </a:r>
            <a:r>
              <a:rPr lang="zh-CN" altLang="en-US" b="1" dirty="0">
                <a:solidFill>
                  <a:schemeClr val="bg1"/>
                </a:solidFill>
                <a:latin typeface="Tahoma" pitchFamily="34" charset="0"/>
              </a:rPr>
              <a:t>已经包含了</a:t>
            </a:r>
            <a:r>
              <a:rPr lang="en-US" altLang="zh-CN" b="1" dirty="0" err="1">
                <a:solidFill>
                  <a:schemeClr val="bg1"/>
                </a:solidFill>
                <a:latin typeface="Tahoma" pitchFamily="34" charset="0"/>
              </a:rPr>
              <a:t>gl.h</a:t>
            </a:r>
            <a:r>
              <a:rPr lang="zh-CN" altLang="en-US" b="1" dirty="0">
                <a:solidFill>
                  <a:schemeClr val="bg1"/>
                </a:solidFill>
                <a:latin typeface="Tahoma" pitchFamily="34" charset="0"/>
              </a:rPr>
              <a:t>和</a:t>
            </a:r>
            <a:r>
              <a:rPr lang="en-US" altLang="zh-CN" b="1" dirty="0" err="1">
                <a:solidFill>
                  <a:schemeClr val="bg1"/>
                </a:solidFill>
                <a:latin typeface="Tahoma" pitchFamily="34" charset="0"/>
              </a:rPr>
              <a:t>glu.h</a:t>
            </a:r>
            <a:r>
              <a:rPr lang="zh-CN" altLang="en-US" b="1" dirty="0">
                <a:solidFill>
                  <a:schemeClr val="bg1"/>
                </a:solidFill>
                <a:latin typeface="Tahoma" pitchFamily="34" charset="0"/>
              </a:rPr>
              <a:t>，因此只需包含</a:t>
            </a:r>
            <a:r>
              <a:rPr lang="en-US" altLang="zh-CN" b="1" dirty="0" err="1">
                <a:solidFill>
                  <a:schemeClr val="bg1"/>
                </a:solidFill>
                <a:latin typeface="Tahoma" pitchFamily="34" charset="0"/>
              </a:rPr>
              <a:t>glut.h</a:t>
            </a:r>
            <a:r>
              <a:rPr lang="en-US" altLang="zh-CN" b="1" dirty="0">
                <a:solidFill>
                  <a:schemeClr val="bg1"/>
                </a:solidFill>
                <a:latin typeface="Tahoma" pitchFamily="34" charset="0"/>
              </a:rPr>
              <a:t> </a:t>
            </a:r>
            <a:r>
              <a:rPr lang="zh-CN" altLang="en-US" b="1" dirty="0">
                <a:solidFill>
                  <a:schemeClr val="bg1"/>
                </a:solidFill>
                <a:latin typeface="Tahoma" pitchFamily="34" charset="0"/>
              </a:rPr>
              <a:t>就可以了*</a:t>
            </a:r>
            <a:r>
              <a:rPr lang="en-US" altLang="zh-CN" b="1" dirty="0">
                <a:solidFill>
                  <a:schemeClr val="bg1"/>
                </a:solidFill>
                <a:latin typeface="Tahoma" pitchFamily="34" charset="0"/>
              </a:rPr>
              <a:t>/</a:t>
            </a:r>
          </a:p>
          <a:p>
            <a:pPr eaLnBrk="1" hangingPunct="1"/>
            <a:endParaRPr lang="en-US" altLang="zh-CN" b="1" dirty="0">
              <a:solidFill>
                <a:schemeClr val="bg1"/>
              </a:solidFill>
              <a:latin typeface="Tahoma" pitchFamily="34" charset="0"/>
            </a:endParaRPr>
          </a:p>
          <a:p>
            <a:pPr eaLnBrk="1" hangingPunct="1"/>
            <a:r>
              <a:rPr lang="en-US" altLang="zh-CN" sz="2400" b="1" dirty="0">
                <a:solidFill>
                  <a:schemeClr val="bg1"/>
                </a:solidFill>
                <a:latin typeface="Times New Roman" pitchFamily="18" charset="0"/>
              </a:rPr>
              <a:t>#include&lt;</a:t>
            </a:r>
            <a:r>
              <a:rPr lang="en-US" altLang="zh-CN" sz="2400" b="1" dirty="0" err="1">
                <a:solidFill>
                  <a:schemeClr val="bg1"/>
                </a:solidFill>
                <a:latin typeface="Times New Roman" pitchFamily="18" charset="0"/>
              </a:rPr>
              <a:t>windows.h</a:t>
            </a:r>
            <a:r>
              <a:rPr lang="en-US" altLang="zh-CN" sz="2400" b="1" dirty="0">
                <a:solidFill>
                  <a:schemeClr val="bg1"/>
                </a:solidFill>
                <a:latin typeface="Times New Roman" pitchFamily="18" charset="0"/>
              </a:rPr>
              <a:t>&gt;</a:t>
            </a:r>
          </a:p>
          <a:p>
            <a:pPr eaLnBrk="1" hangingPunct="1"/>
            <a:r>
              <a:rPr lang="en-US" altLang="zh-CN" sz="2400" b="1" dirty="0">
                <a:solidFill>
                  <a:schemeClr val="bg1"/>
                </a:solidFill>
                <a:latin typeface="Times New Roman" pitchFamily="18" charset="0"/>
              </a:rPr>
              <a:t>#include&lt;GL/</a:t>
            </a:r>
            <a:r>
              <a:rPr lang="en-US" altLang="zh-CN" sz="2400" b="1" dirty="0" err="1">
                <a:solidFill>
                  <a:schemeClr val="bg1"/>
                </a:solidFill>
                <a:latin typeface="Times New Roman" pitchFamily="18" charset="0"/>
              </a:rPr>
              <a:t>glut.h</a:t>
            </a:r>
            <a:r>
              <a:rPr lang="en-US" altLang="zh-CN" sz="2400" b="1" dirty="0">
                <a:solidFill>
                  <a:schemeClr val="bg1"/>
                </a:solidFill>
                <a:latin typeface="Times New Roman" pitchFamily="18" charset="0"/>
              </a:rPr>
              <a:t>&gt;</a:t>
            </a:r>
          </a:p>
          <a:p>
            <a:pPr eaLnBrk="1" hangingPunct="1"/>
            <a:r>
              <a:rPr lang="en-US" altLang="zh-CN" sz="2400" b="1" dirty="0">
                <a:solidFill>
                  <a:schemeClr val="bg1"/>
                </a:solidFill>
                <a:latin typeface="Times New Roman" pitchFamily="18" charset="0"/>
              </a:rPr>
              <a:t>#include&lt;</a:t>
            </a:r>
            <a:r>
              <a:rPr lang="en-US" altLang="zh-CN" sz="2400" b="1" dirty="0" err="1">
                <a:solidFill>
                  <a:schemeClr val="bg1"/>
                </a:solidFill>
                <a:latin typeface="Times New Roman" pitchFamily="18" charset="0"/>
              </a:rPr>
              <a:t>stdlib.h</a:t>
            </a:r>
            <a:r>
              <a:rPr lang="en-US" altLang="zh-CN" sz="2400" b="1" dirty="0">
                <a:solidFill>
                  <a:schemeClr val="bg1"/>
                </a:solidFill>
                <a:latin typeface="Times New Roman" pitchFamily="18" charset="0"/>
              </a:rPr>
              <a:t>&gt;</a:t>
            </a:r>
          </a:p>
          <a:p>
            <a:pPr eaLnBrk="1" hangingPunct="1"/>
            <a:endParaRPr lang="en-US" altLang="zh-CN" b="1" dirty="0">
              <a:solidFill>
                <a:schemeClr val="bg1"/>
              </a:solidFill>
              <a:latin typeface="Tahoma" pitchFamily="34" charset="0"/>
            </a:endParaRPr>
          </a:p>
          <a:p>
            <a:pPr eaLnBrk="1" hangingPunct="1"/>
            <a:r>
              <a:rPr lang="en-US" altLang="zh-CN" sz="2400" b="1" dirty="0">
                <a:solidFill>
                  <a:schemeClr val="bg1"/>
                </a:solidFill>
                <a:latin typeface="Times New Roman" pitchFamily="18" charset="0"/>
              </a:rPr>
              <a:t>void display(void)   </a:t>
            </a:r>
            <a:r>
              <a:rPr lang="en-US" altLang="zh-CN" b="1" dirty="0">
                <a:solidFill>
                  <a:schemeClr val="bg1"/>
                </a:solidFill>
                <a:latin typeface="Tahoma" pitchFamily="34" charset="0"/>
              </a:rPr>
              <a:t>/*</a:t>
            </a:r>
            <a:r>
              <a:rPr lang="zh-CN" altLang="en-US" b="1" dirty="0">
                <a:solidFill>
                  <a:schemeClr val="bg1"/>
                </a:solidFill>
                <a:latin typeface="Tahoma" pitchFamily="34" charset="0"/>
              </a:rPr>
              <a:t>显示回调函数，设定显示内容*</a:t>
            </a:r>
            <a:r>
              <a:rPr lang="en-US" altLang="zh-CN" b="1" dirty="0">
                <a:solidFill>
                  <a:schemeClr val="bg1"/>
                </a:solidFill>
                <a:latin typeface="Tahoma" pitchFamily="34" charset="0"/>
              </a:rPr>
              <a:t>/</a:t>
            </a:r>
          </a:p>
          <a:p>
            <a:pPr eaLnBrk="1" hangingPunct="1"/>
            <a:endParaRPr lang="en-US" altLang="zh-CN" sz="2400" b="1" dirty="0">
              <a:solidFill>
                <a:schemeClr val="bg1"/>
              </a:solidFill>
              <a:latin typeface="Times New Roman" pitchFamily="18" charset="0"/>
            </a:endParaRPr>
          </a:p>
          <a:p>
            <a:pPr eaLnBrk="1" hangingPunct="1"/>
            <a:r>
              <a:rPr lang="en-US" altLang="zh-CN" sz="2400" b="1" dirty="0">
                <a:solidFill>
                  <a:schemeClr val="bg1"/>
                </a:solidFill>
                <a:latin typeface="Times New Roman" pitchFamily="18" charset="0"/>
              </a:rPr>
              <a:t>{		</a:t>
            </a:r>
          </a:p>
          <a:p>
            <a:pPr eaLnBrk="1" hangingPunct="1"/>
            <a:r>
              <a:rPr lang="en-US" altLang="zh-CN" b="1" dirty="0">
                <a:solidFill>
                  <a:schemeClr val="bg1"/>
                </a:solidFill>
                <a:latin typeface="Tahoma" pitchFamily="34" charset="0"/>
              </a:rPr>
              <a:t>	//</a:t>
            </a:r>
            <a:r>
              <a:rPr lang="zh-CN" altLang="en-US" b="1" dirty="0">
                <a:solidFill>
                  <a:schemeClr val="bg1"/>
                </a:solidFill>
                <a:latin typeface="Tahoma" pitchFamily="34" charset="0"/>
              </a:rPr>
              <a:t>指定清除颜色缓存所用的颜色值，这里为黑色</a:t>
            </a:r>
          </a:p>
          <a:p>
            <a:pPr eaLnBrk="1" hangingPunct="1"/>
            <a:r>
              <a:rPr lang="zh-CN" altLang="en-US" b="1" dirty="0">
                <a:solidFill>
                  <a:schemeClr val="bg1"/>
                </a:solidFill>
                <a:latin typeface="Tahoma" pitchFamily="34" charset="0"/>
              </a:rPr>
              <a:t>	</a:t>
            </a:r>
            <a:r>
              <a:rPr lang="en-US" altLang="zh-CN" b="1" dirty="0" err="1">
                <a:solidFill>
                  <a:schemeClr val="bg1"/>
                </a:solidFill>
                <a:latin typeface="Tahoma" pitchFamily="34" charset="0"/>
              </a:rPr>
              <a:t>glClearColor</a:t>
            </a:r>
            <a:r>
              <a:rPr lang="en-US" altLang="zh-CN" b="1" dirty="0">
                <a:solidFill>
                  <a:schemeClr val="bg1"/>
                </a:solidFill>
                <a:latin typeface="Tahoma" pitchFamily="34" charset="0"/>
              </a:rPr>
              <a:t>(0.0,0.0,0.0,0.0); </a:t>
            </a:r>
          </a:p>
          <a:p>
            <a:pPr eaLnBrk="1" hangingPunct="1"/>
            <a:r>
              <a:rPr lang="en-US" altLang="zh-CN" b="1" dirty="0">
                <a:solidFill>
                  <a:schemeClr val="bg1"/>
                </a:solidFill>
                <a:latin typeface="Tahoma" pitchFamily="34" charset="0"/>
              </a:rPr>
              <a:t>	</a:t>
            </a:r>
            <a:r>
              <a:rPr lang="en-US" altLang="zh-CN" b="1" dirty="0" err="1">
                <a:solidFill>
                  <a:schemeClr val="bg1"/>
                </a:solidFill>
                <a:latin typeface="Tahoma" pitchFamily="34" charset="0"/>
              </a:rPr>
              <a:t>glClear</a:t>
            </a:r>
            <a:r>
              <a:rPr lang="en-US" altLang="zh-CN" b="1" dirty="0">
                <a:solidFill>
                  <a:schemeClr val="bg1"/>
                </a:solidFill>
                <a:latin typeface="Tahoma" pitchFamily="34" charset="0"/>
              </a:rPr>
              <a:t>(GL_COLOR_BUFFER_BIT); //</a:t>
            </a:r>
            <a:r>
              <a:rPr lang="zh-CN" altLang="en-US" b="1" dirty="0">
                <a:solidFill>
                  <a:schemeClr val="bg1"/>
                </a:solidFill>
                <a:latin typeface="Tahoma" pitchFamily="34" charset="0"/>
              </a:rPr>
              <a:t>用预先设定的值清除颜色缓存</a:t>
            </a:r>
          </a:p>
          <a:p>
            <a:pPr eaLnBrk="1" hangingPunct="1"/>
            <a:endParaRPr lang="zh-CN" altLang="en-US" b="1" dirty="0">
              <a:solidFill>
                <a:schemeClr val="bg1"/>
              </a:solidFill>
              <a:latin typeface="Tahoma" pitchFamily="34" charset="0"/>
            </a:endParaRPr>
          </a:p>
          <a:p>
            <a:pPr eaLnBrk="1" hangingPunct="1"/>
            <a:r>
              <a:rPr lang="zh-CN" altLang="en-US" sz="2400" b="1" dirty="0">
                <a:solidFill>
                  <a:schemeClr val="bg1"/>
                </a:solidFill>
                <a:latin typeface="Times New Roman" pitchFamily="18" charset="0"/>
              </a:rPr>
              <a:t>	</a:t>
            </a:r>
            <a:r>
              <a:rPr lang="en-US" altLang="zh-CN" sz="2400" b="1" dirty="0">
                <a:solidFill>
                  <a:schemeClr val="bg1"/>
                </a:solidFill>
                <a:latin typeface="Times New Roman" pitchFamily="18" charset="0"/>
              </a:rPr>
              <a:t>glColor3f(0.9,0.7,0.7);  </a:t>
            </a:r>
            <a:r>
              <a:rPr lang="en-US" altLang="zh-CN" b="1" dirty="0">
                <a:solidFill>
                  <a:schemeClr val="bg1"/>
                </a:solidFill>
                <a:latin typeface="Times New Roman" pitchFamily="18" charset="0"/>
              </a:rPr>
              <a:t>/*</a:t>
            </a:r>
            <a:r>
              <a:rPr lang="zh-CN" altLang="en-US" b="1" dirty="0">
                <a:solidFill>
                  <a:schemeClr val="bg1"/>
                </a:solidFill>
                <a:latin typeface="Times New Roman" pitchFamily="18" charset="0"/>
              </a:rPr>
              <a:t>设置显示对象的颜色*</a:t>
            </a:r>
            <a:r>
              <a:rPr lang="en-US" altLang="zh-CN" b="1" dirty="0">
                <a:solidFill>
                  <a:schemeClr val="bg1"/>
                </a:solidFill>
                <a:latin typeface="Times New Roman" pitchFamily="18" charset="0"/>
              </a:rPr>
              <a:t>/</a:t>
            </a:r>
          </a:p>
          <a:p>
            <a:pPr eaLnBrk="1" hangingPunct="1"/>
            <a:r>
              <a:rPr lang="en-US" altLang="zh-CN" sz="2400" b="1" dirty="0">
                <a:solidFill>
                  <a:schemeClr val="bg1"/>
                </a:solidFill>
                <a:latin typeface="Times New Roman" pitchFamily="18" charset="0"/>
              </a:rPr>
              <a:t>	</a:t>
            </a:r>
            <a:r>
              <a:rPr lang="en-US" altLang="zh-CN" sz="2400" b="1" dirty="0" err="1">
                <a:solidFill>
                  <a:schemeClr val="bg1"/>
                </a:solidFill>
                <a:latin typeface="Times New Roman" pitchFamily="18" charset="0"/>
              </a:rPr>
              <a:t>glutWireSphere</a:t>
            </a:r>
            <a:r>
              <a:rPr lang="en-US" altLang="zh-CN" sz="2400" b="1" dirty="0">
                <a:solidFill>
                  <a:schemeClr val="bg1"/>
                </a:solidFill>
                <a:latin typeface="Times New Roman" pitchFamily="18" charset="0"/>
              </a:rPr>
              <a:t>(0.8,18,18);  </a:t>
            </a:r>
            <a:r>
              <a:rPr lang="en-US" altLang="zh-CN" b="1" dirty="0">
                <a:solidFill>
                  <a:schemeClr val="bg1"/>
                </a:solidFill>
                <a:latin typeface="Times New Roman" pitchFamily="18" charset="0"/>
              </a:rPr>
              <a:t>/*</a:t>
            </a:r>
            <a:r>
              <a:rPr lang="zh-CN" altLang="en-US" b="1" dirty="0">
                <a:solidFill>
                  <a:schemeClr val="bg1"/>
                </a:solidFill>
                <a:latin typeface="Times New Roman" pitchFamily="18" charset="0"/>
              </a:rPr>
              <a:t>显示线框球体*</a:t>
            </a:r>
            <a:r>
              <a:rPr lang="en-US" altLang="zh-CN" b="1" dirty="0">
                <a:solidFill>
                  <a:schemeClr val="bg1"/>
                </a:solidFill>
                <a:latin typeface="Times New Roman" pitchFamily="18" charset="0"/>
              </a:rPr>
              <a:t>/</a:t>
            </a:r>
          </a:p>
          <a:p>
            <a:pPr eaLnBrk="1" hangingPunct="1"/>
            <a:r>
              <a:rPr lang="en-US" altLang="zh-CN" b="1" dirty="0">
                <a:solidFill>
                  <a:schemeClr val="bg1"/>
                </a:solidFill>
                <a:latin typeface="Tahoma" pitchFamily="34" charset="0"/>
              </a:rPr>
              <a:t>	</a:t>
            </a:r>
          </a:p>
          <a:p>
            <a:pPr eaLnBrk="1" hangingPunct="1"/>
            <a:r>
              <a:rPr lang="en-US" altLang="zh-CN" b="1" dirty="0">
                <a:solidFill>
                  <a:schemeClr val="bg1"/>
                </a:solidFill>
                <a:latin typeface="Tahoma" pitchFamily="34" charset="0"/>
              </a:rPr>
              <a:t>	</a:t>
            </a:r>
            <a:r>
              <a:rPr lang="en-US" altLang="zh-CN" b="1" dirty="0" err="1">
                <a:solidFill>
                  <a:schemeClr val="bg1"/>
                </a:solidFill>
                <a:latin typeface="Tahoma" pitchFamily="34" charset="0"/>
              </a:rPr>
              <a:t>glFlush</a:t>
            </a:r>
            <a:r>
              <a:rPr lang="en-US" altLang="zh-CN" b="1" dirty="0">
                <a:solidFill>
                  <a:schemeClr val="bg1"/>
                </a:solidFill>
                <a:latin typeface="Tahoma" pitchFamily="34" charset="0"/>
              </a:rPr>
              <a:t>(); /*</a:t>
            </a:r>
            <a:r>
              <a:rPr lang="zh-CN" altLang="en-US" b="1" dirty="0">
                <a:solidFill>
                  <a:schemeClr val="bg1"/>
                </a:solidFill>
                <a:latin typeface="Tahoma" pitchFamily="34" charset="0"/>
              </a:rPr>
              <a:t>强迫绘制完成*</a:t>
            </a:r>
            <a:r>
              <a:rPr lang="en-US" altLang="zh-CN" b="1" dirty="0">
                <a:solidFill>
                  <a:schemeClr val="bg1"/>
                </a:solidFill>
                <a:latin typeface="Tahoma" pitchFamily="34" charset="0"/>
              </a:rPr>
              <a:t>/</a:t>
            </a:r>
            <a:endParaRPr lang="en-US" altLang="zh-CN" b="1" dirty="0">
              <a:solidFill>
                <a:schemeClr val="bg1"/>
              </a:solidFill>
              <a:latin typeface="Times New Roman" pitchFamily="18" charset="0"/>
            </a:endParaRPr>
          </a:p>
          <a:p>
            <a:pPr eaLnBrk="1" hangingPunct="1"/>
            <a:r>
              <a:rPr lang="en-US" altLang="zh-CN" sz="2400" b="1" dirty="0">
                <a:solidFill>
                  <a:schemeClr val="bg1"/>
                </a:solidFill>
                <a:latin typeface="Times New Roman" pitchFamily="18" charset="0"/>
              </a:rPr>
              <a:t>}</a:t>
            </a:r>
          </a:p>
        </p:txBody>
      </p:sp>
    </p:spTree>
    <p:extLst>
      <p:ext uri="{BB962C8B-B14F-4D97-AF65-F5344CB8AC3E}">
        <p14:creationId xmlns:p14="http://schemas.microsoft.com/office/powerpoint/2010/main" val="3604918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Rot="1" noChangeArrowheads="1"/>
          </p:cNvSpPr>
          <p:nvPr>
            <p:ph type="title"/>
          </p:nvPr>
        </p:nvSpPr>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图形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API</a:t>
            </a:r>
          </a:p>
        </p:txBody>
      </p:sp>
      <p:sp>
        <p:nvSpPr>
          <p:cNvPr id="708611" name="Rectangle 3"/>
          <p:cNvSpPr>
            <a:spLocks noGrp="1" noChangeArrowheads="1"/>
          </p:cNvSpPr>
          <p:nvPr>
            <p:ph type="body" idx="1"/>
          </p:nvPr>
        </p:nvSpPr>
        <p:spPr/>
        <p:txBody>
          <a:bodyPr/>
          <a:lstStyle/>
          <a:p>
            <a:pPr marL="457200" lvl="2" indent="-457200" eaLnBrk="1" hangingPunct="1">
              <a:spcBef>
                <a:spcPct val="70000"/>
              </a:spcBef>
              <a:buFont typeface="Arial" panose="020B0604020202020204" pitchFamily="34" charset="0"/>
              <a:buChar char="•"/>
              <a:defRPr/>
            </a:pPr>
            <a:r>
              <a:rPr lang="en-US" altLang="zh-CN" sz="2600" b="1" dirty="0">
                <a:solidFill>
                  <a:schemeClr val="accent5">
                    <a:lumMod val="50000"/>
                  </a:schemeClr>
                </a:solidFill>
                <a:latin typeface="微软雅黑" panose="020B0503020204020204" pitchFamily="34" charset="-122"/>
                <a:ea typeface="微软雅黑" panose="020B0503020204020204" pitchFamily="34" charset="-122"/>
              </a:rPr>
              <a:t>Java 3D</a:t>
            </a:r>
          </a:p>
          <a:p>
            <a:pPr marL="457200" lvl="2" indent="-457200" eaLnBrk="1" hangingPunct="1">
              <a:spcBef>
                <a:spcPct val="70000"/>
              </a:spcBef>
              <a:buFont typeface="Arial" panose="020B0604020202020204" pitchFamily="34" charset="0"/>
              <a:buChar char="•"/>
              <a:defRPr/>
            </a:pP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移动设备的图形</a:t>
            </a:r>
            <a:r>
              <a:rPr lang="en-US" altLang="zh-CN" sz="2600" b="1" dirty="0">
                <a:solidFill>
                  <a:schemeClr val="accent5">
                    <a:lumMod val="50000"/>
                  </a:schemeClr>
                </a:solidFill>
                <a:latin typeface="微软雅黑" panose="020B0503020204020204" pitchFamily="34" charset="-122"/>
                <a:ea typeface="微软雅黑" panose="020B0503020204020204" pitchFamily="34" charset="-122"/>
              </a:rPr>
              <a:t>API</a:t>
            </a:r>
          </a:p>
          <a:p>
            <a:pPr marL="900113" lvl="3" indent="-457200" defTabSz="431800" eaLnBrk="1" hangingPunct="1">
              <a:lnSpc>
                <a:spcPct val="80000"/>
              </a:lnSpc>
              <a:spcBef>
                <a:spcPts val="30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OpenGL ES </a:t>
            </a:r>
          </a:p>
          <a:p>
            <a:pPr marL="900113" lvl="3" indent="-457200" defTabSz="431800" eaLnBrk="1" hangingPunct="1">
              <a:lnSpc>
                <a:spcPct val="80000"/>
              </a:lnSpc>
              <a:spcBef>
                <a:spcPts val="30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Java</a:t>
            </a:r>
            <a:r>
              <a:rPr lang="zh-CN" altLang="en-US" sz="2800" b="1" dirty="0">
                <a:solidFill>
                  <a:schemeClr val="accent5">
                    <a:lumMod val="50000"/>
                  </a:schemeClr>
                </a:solidFill>
                <a:latin typeface="Times New Roman" pitchFamily="18" charset="0"/>
              </a:rPr>
              <a:t>的</a:t>
            </a:r>
            <a:r>
              <a:rPr lang="en-US" altLang="zh-CN" sz="2800" b="1" dirty="0">
                <a:solidFill>
                  <a:schemeClr val="accent5">
                    <a:lumMod val="50000"/>
                  </a:schemeClr>
                </a:solidFill>
                <a:latin typeface="Times New Roman" pitchFamily="18" charset="0"/>
              </a:rPr>
              <a:t>Mobile 3D Graphics API (JSR 184</a:t>
            </a:r>
            <a:r>
              <a:rPr lang="zh-CN" altLang="en-US" sz="2800" b="1" dirty="0">
                <a:solidFill>
                  <a:schemeClr val="accent5">
                    <a:lumMod val="50000"/>
                  </a:schemeClr>
                </a:solidFill>
                <a:latin typeface="Times New Roman" pitchFamily="18" charset="0"/>
              </a:rPr>
              <a:t>、</a:t>
            </a:r>
            <a:r>
              <a:rPr lang="en-US" altLang="zh-CN" sz="2800" b="1" dirty="0">
                <a:solidFill>
                  <a:schemeClr val="accent5">
                    <a:lumMod val="50000"/>
                  </a:schemeClr>
                </a:solidFill>
                <a:latin typeface="Times New Roman" pitchFamily="18" charset="0"/>
              </a:rPr>
              <a:t>JSR239) </a:t>
            </a:r>
          </a:p>
          <a:p>
            <a:pPr marL="900113" lvl="3" indent="-457200" defTabSz="431800" eaLnBrk="1" hangingPunct="1">
              <a:lnSpc>
                <a:spcPct val="80000"/>
              </a:lnSpc>
              <a:spcBef>
                <a:spcPts val="30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Windows Mobile</a:t>
            </a:r>
          </a:p>
          <a:p>
            <a:pPr lvl="1" eaLnBrk="1" hangingPunct="1">
              <a:defRPr/>
            </a:pPr>
            <a:endParaRPr lang="en-US" altLang="zh-CN" b="1" dirty="0" smtClean="0"/>
          </a:p>
          <a:p>
            <a:pPr lvl="1" eaLnBrk="1" hangingPunct="1">
              <a:defRPr/>
            </a:pPr>
            <a:endParaRPr lang="en-US" altLang="zh-CN" dirty="0" smtClean="0"/>
          </a:p>
        </p:txBody>
      </p:sp>
    </p:spTree>
    <p:extLst>
      <p:ext uri="{BB962C8B-B14F-4D97-AF65-F5344CB8AC3E}">
        <p14:creationId xmlns:p14="http://schemas.microsoft.com/office/powerpoint/2010/main" val="34342208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86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86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1"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6858000"/>
          </a:xfrm>
          <a:prstGeom prst="rect">
            <a:avLst/>
          </a:prstGeom>
          <a:solidFill>
            <a:schemeClr val="accent1"/>
          </a:solidFill>
          <a:ln w="76200">
            <a:solidFill>
              <a:schemeClr val="accent2"/>
            </a:solidFill>
            <a:miter lim="800000"/>
            <a:headEnd/>
            <a:tailEnd/>
          </a:ln>
        </p:spPr>
        <p:txBody>
          <a:bodyPr wrap="none" anchor="ctr"/>
          <a:lstStyle/>
          <a:p>
            <a:endParaRPr lang="zh-CN" altLang="en-US"/>
          </a:p>
        </p:txBody>
      </p:sp>
      <p:sp>
        <p:nvSpPr>
          <p:cNvPr id="31749" name="Text Box 5"/>
          <p:cNvSpPr txBox="1">
            <a:spLocks noChangeArrowheads="1"/>
          </p:cNvSpPr>
          <p:nvPr/>
        </p:nvSpPr>
        <p:spPr bwMode="auto">
          <a:xfrm>
            <a:off x="1104901" y="476250"/>
            <a:ext cx="10367433"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400" b="1" dirty="0" err="1">
                <a:solidFill>
                  <a:schemeClr val="bg1"/>
                </a:solidFill>
                <a:latin typeface="Times New Roman" pitchFamily="18" charset="0"/>
              </a:rPr>
              <a:t>int</a:t>
            </a:r>
            <a:r>
              <a:rPr lang="en-US" altLang="zh-CN" sz="2400" b="1" dirty="0">
                <a:solidFill>
                  <a:schemeClr val="bg1"/>
                </a:solidFill>
                <a:latin typeface="Times New Roman" pitchFamily="18" charset="0"/>
              </a:rPr>
              <a:t> main(void)       </a:t>
            </a:r>
            <a:r>
              <a:rPr lang="en-US" altLang="zh-CN" b="1" dirty="0">
                <a:solidFill>
                  <a:schemeClr val="bg1"/>
                </a:solidFill>
                <a:latin typeface="Times New Roman" pitchFamily="18" charset="0"/>
              </a:rPr>
              <a:t>/*</a:t>
            </a:r>
            <a:r>
              <a:rPr lang="zh-CN" altLang="en-US" b="1" dirty="0">
                <a:solidFill>
                  <a:schemeClr val="bg1"/>
                </a:solidFill>
                <a:latin typeface="Times New Roman" pitchFamily="18" charset="0"/>
              </a:rPr>
              <a:t>主函数*</a:t>
            </a:r>
            <a:r>
              <a:rPr lang="en-US" altLang="zh-CN" b="1" dirty="0">
                <a:solidFill>
                  <a:schemeClr val="bg1"/>
                </a:solidFill>
                <a:latin typeface="Times New Roman" pitchFamily="18" charset="0"/>
              </a:rPr>
              <a:t>/</a:t>
            </a:r>
            <a:endParaRPr lang="en-US" altLang="zh-CN" sz="2400" b="1" dirty="0">
              <a:solidFill>
                <a:schemeClr val="bg1"/>
              </a:solidFill>
              <a:latin typeface="Times New Roman" pitchFamily="18" charset="0"/>
            </a:endParaRPr>
          </a:p>
          <a:p>
            <a:pPr eaLnBrk="1" hangingPunct="1"/>
            <a:r>
              <a:rPr lang="en-US" altLang="zh-CN" sz="2400" b="1" dirty="0">
                <a:solidFill>
                  <a:schemeClr val="bg1"/>
                </a:solidFill>
                <a:latin typeface="Times New Roman" pitchFamily="18" charset="0"/>
              </a:rPr>
              <a:t>{</a:t>
            </a:r>
            <a:r>
              <a:rPr lang="en-US" altLang="zh-CN" sz="2400" b="1" dirty="0">
                <a:solidFill>
                  <a:schemeClr val="bg1"/>
                </a:solidFill>
                <a:latin typeface="Tahoma" pitchFamily="34" charset="0"/>
              </a:rPr>
              <a:t>		</a:t>
            </a:r>
          </a:p>
          <a:p>
            <a:pPr eaLnBrk="1" hangingPunct="1"/>
            <a:r>
              <a:rPr lang="en-US" altLang="zh-CN" sz="2400" b="1" dirty="0">
                <a:solidFill>
                  <a:schemeClr val="bg1"/>
                </a:solidFill>
                <a:latin typeface="Tahoma" pitchFamily="34" charset="0"/>
              </a:rPr>
              <a:t>	</a:t>
            </a:r>
            <a:r>
              <a:rPr lang="en-US" altLang="zh-CN" b="1" dirty="0">
                <a:solidFill>
                  <a:schemeClr val="bg1"/>
                </a:solidFill>
                <a:latin typeface="Times New Roman" pitchFamily="18" charset="0"/>
              </a:rPr>
              <a:t>/****1.</a:t>
            </a:r>
            <a:r>
              <a:rPr lang="zh-CN" altLang="en-US" b="1" dirty="0">
                <a:solidFill>
                  <a:schemeClr val="bg1"/>
                </a:solidFill>
                <a:latin typeface="Times New Roman" pitchFamily="18" charset="0"/>
              </a:rPr>
              <a:t>显示模式和窗口的初始化****</a:t>
            </a:r>
            <a:r>
              <a:rPr lang="en-US" altLang="zh-CN" b="1" dirty="0">
                <a:solidFill>
                  <a:schemeClr val="bg1"/>
                </a:solidFill>
                <a:latin typeface="Times New Roman" pitchFamily="18" charset="0"/>
              </a:rPr>
              <a:t>/</a:t>
            </a:r>
          </a:p>
          <a:p>
            <a:pPr eaLnBrk="1" hangingPunct="1"/>
            <a:r>
              <a:rPr lang="en-US" altLang="zh-CN" sz="2000" b="1" dirty="0">
                <a:solidFill>
                  <a:schemeClr val="bg1"/>
                </a:solidFill>
                <a:latin typeface="Times New Roman" pitchFamily="18" charset="0"/>
              </a:rPr>
              <a:t>	</a:t>
            </a:r>
            <a:r>
              <a:rPr lang="en-US" altLang="zh-CN" sz="2000" b="1" dirty="0" err="1">
                <a:solidFill>
                  <a:schemeClr val="bg1"/>
                </a:solidFill>
                <a:latin typeface="Times New Roman" pitchFamily="18" charset="0"/>
              </a:rPr>
              <a:t>glutInitDisplayMode</a:t>
            </a:r>
            <a:r>
              <a:rPr lang="en-US" altLang="zh-CN" sz="2000" b="1" dirty="0">
                <a:solidFill>
                  <a:schemeClr val="bg1"/>
                </a:solidFill>
                <a:latin typeface="Times New Roman" pitchFamily="18" charset="0"/>
              </a:rPr>
              <a:t>(GLUT_SINGLE|GLUT_RGB);</a:t>
            </a:r>
          </a:p>
          <a:p>
            <a:pPr eaLnBrk="1" hangingPunct="1"/>
            <a:r>
              <a:rPr lang="en-US" altLang="zh-CN" sz="2000" b="1" dirty="0">
                <a:solidFill>
                  <a:schemeClr val="bg1"/>
                </a:solidFill>
                <a:latin typeface="Times New Roman" pitchFamily="18" charset="0"/>
              </a:rPr>
              <a:t>	</a:t>
            </a:r>
            <a:r>
              <a:rPr lang="en-US" altLang="zh-CN" sz="2000" b="1" dirty="0" err="1">
                <a:solidFill>
                  <a:schemeClr val="bg1"/>
                </a:solidFill>
                <a:latin typeface="Times New Roman" pitchFamily="18" charset="0"/>
              </a:rPr>
              <a:t>glutInitWindowSize</a:t>
            </a:r>
            <a:r>
              <a:rPr lang="en-US" altLang="zh-CN" sz="2000" b="1" dirty="0">
                <a:solidFill>
                  <a:schemeClr val="bg1"/>
                </a:solidFill>
                <a:latin typeface="Times New Roman" pitchFamily="18" charset="0"/>
              </a:rPr>
              <a:t>(300,300);</a:t>
            </a:r>
          </a:p>
          <a:p>
            <a:pPr eaLnBrk="1" hangingPunct="1"/>
            <a:r>
              <a:rPr lang="en-US" altLang="zh-CN" sz="2000" b="1" dirty="0">
                <a:solidFill>
                  <a:schemeClr val="bg1"/>
                </a:solidFill>
                <a:latin typeface="Times New Roman" pitchFamily="18" charset="0"/>
              </a:rPr>
              <a:t>	</a:t>
            </a:r>
            <a:r>
              <a:rPr lang="en-US" altLang="zh-CN" sz="2000" b="1" dirty="0" err="1">
                <a:solidFill>
                  <a:schemeClr val="bg1"/>
                </a:solidFill>
                <a:latin typeface="Times New Roman" pitchFamily="18" charset="0"/>
              </a:rPr>
              <a:t>glutInitWindowPosition</a:t>
            </a:r>
            <a:r>
              <a:rPr lang="en-US" altLang="zh-CN" sz="2000" b="1" dirty="0">
                <a:solidFill>
                  <a:schemeClr val="bg1"/>
                </a:solidFill>
                <a:latin typeface="Times New Roman" pitchFamily="18" charset="0"/>
              </a:rPr>
              <a:t>(200,200);</a:t>
            </a:r>
          </a:p>
          <a:p>
            <a:pPr eaLnBrk="1" hangingPunct="1"/>
            <a:r>
              <a:rPr lang="en-US" altLang="zh-CN" sz="2000" b="1" dirty="0">
                <a:solidFill>
                  <a:schemeClr val="bg1"/>
                </a:solidFill>
                <a:latin typeface="Times New Roman" pitchFamily="18" charset="0"/>
              </a:rPr>
              <a:t>	</a:t>
            </a:r>
            <a:r>
              <a:rPr lang="en-US" altLang="zh-CN" sz="2000" b="1" dirty="0" err="1">
                <a:solidFill>
                  <a:schemeClr val="bg1"/>
                </a:solidFill>
                <a:latin typeface="Times New Roman" pitchFamily="18" charset="0"/>
              </a:rPr>
              <a:t>glutCreateWindow</a:t>
            </a:r>
            <a:r>
              <a:rPr lang="en-US" altLang="zh-CN" sz="2000" b="1" dirty="0">
                <a:solidFill>
                  <a:schemeClr val="bg1"/>
                </a:solidFill>
                <a:latin typeface="Times New Roman" pitchFamily="18" charset="0"/>
              </a:rPr>
              <a:t>("Hi Sphere");</a:t>
            </a:r>
          </a:p>
          <a:p>
            <a:pPr eaLnBrk="1" hangingPunct="1"/>
            <a:r>
              <a:rPr lang="en-US" altLang="zh-CN" sz="2000" b="1" dirty="0">
                <a:solidFill>
                  <a:schemeClr val="bg1"/>
                </a:solidFill>
                <a:latin typeface="Times New Roman" pitchFamily="18" charset="0"/>
              </a:rPr>
              <a:t>	  </a:t>
            </a:r>
            <a:r>
              <a:rPr lang="en-US" altLang="zh-CN" b="1" dirty="0">
                <a:solidFill>
                  <a:schemeClr val="bg1"/>
                </a:solidFill>
                <a:latin typeface="Times New Roman" pitchFamily="18" charset="0"/>
              </a:rPr>
              <a:t>/****2.</a:t>
            </a:r>
            <a:r>
              <a:rPr lang="zh-CN" altLang="en-US" b="1" dirty="0">
                <a:solidFill>
                  <a:schemeClr val="bg1"/>
                </a:solidFill>
                <a:latin typeface="Times New Roman" pitchFamily="18" charset="0"/>
              </a:rPr>
              <a:t>调用显示函数****</a:t>
            </a:r>
            <a:r>
              <a:rPr lang="en-US" altLang="zh-CN" b="1" dirty="0">
                <a:solidFill>
                  <a:schemeClr val="bg1"/>
                </a:solidFill>
                <a:latin typeface="Times New Roman" pitchFamily="18" charset="0"/>
              </a:rPr>
              <a:t>/</a:t>
            </a:r>
            <a:endParaRPr lang="en-US" altLang="zh-CN" sz="2000" b="1" dirty="0">
              <a:solidFill>
                <a:schemeClr val="bg1"/>
              </a:solidFill>
              <a:latin typeface="Times New Roman" pitchFamily="18" charset="0"/>
            </a:endParaRPr>
          </a:p>
          <a:p>
            <a:pPr eaLnBrk="1" hangingPunct="1"/>
            <a:r>
              <a:rPr lang="en-US" altLang="zh-CN" sz="2000" b="1" dirty="0">
                <a:solidFill>
                  <a:schemeClr val="bg1"/>
                </a:solidFill>
                <a:latin typeface="Times New Roman" pitchFamily="18" charset="0"/>
              </a:rPr>
              <a:t>	</a:t>
            </a:r>
            <a:r>
              <a:rPr lang="en-US" altLang="zh-CN" sz="2000" b="1" dirty="0" err="1">
                <a:solidFill>
                  <a:schemeClr val="bg1"/>
                </a:solidFill>
                <a:latin typeface="Times New Roman" pitchFamily="18" charset="0"/>
              </a:rPr>
              <a:t>glRotatef</a:t>
            </a:r>
            <a:r>
              <a:rPr lang="en-US" altLang="zh-CN" sz="2000" b="1" dirty="0">
                <a:solidFill>
                  <a:schemeClr val="bg1"/>
                </a:solidFill>
                <a:latin typeface="Times New Roman" pitchFamily="18" charset="0"/>
              </a:rPr>
              <a:t>(45.0,1.0,0.0,0.0);</a:t>
            </a:r>
          </a:p>
          <a:p>
            <a:pPr eaLnBrk="1" hangingPunct="1"/>
            <a:r>
              <a:rPr lang="en-US" altLang="zh-CN" sz="2000" b="1" dirty="0">
                <a:solidFill>
                  <a:schemeClr val="bg1"/>
                </a:solidFill>
                <a:latin typeface="Times New Roman" pitchFamily="18" charset="0"/>
              </a:rPr>
              <a:t>	</a:t>
            </a:r>
            <a:r>
              <a:rPr lang="en-US" altLang="zh-CN" sz="2000" b="1" dirty="0" err="1">
                <a:solidFill>
                  <a:schemeClr val="bg1"/>
                </a:solidFill>
                <a:latin typeface="Times New Roman" pitchFamily="18" charset="0"/>
              </a:rPr>
              <a:t>glutDisplayFunc</a:t>
            </a:r>
            <a:r>
              <a:rPr lang="en-US" altLang="zh-CN" sz="2000" b="1" dirty="0">
                <a:solidFill>
                  <a:schemeClr val="bg1"/>
                </a:solidFill>
                <a:latin typeface="Times New Roman" pitchFamily="18" charset="0"/>
              </a:rPr>
              <a:t>(display);</a:t>
            </a:r>
          </a:p>
          <a:p>
            <a:pPr lvl="3" eaLnBrk="1" hangingPunct="1"/>
            <a:r>
              <a:rPr lang="en-US" altLang="zh-CN" b="1" dirty="0">
                <a:solidFill>
                  <a:schemeClr val="bg1"/>
                </a:solidFill>
                <a:latin typeface="Tahoma" pitchFamily="34" charset="0"/>
              </a:rPr>
              <a:t>/*</a:t>
            </a:r>
          </a:p>
          <a:p>
            <a:pPr lvl="3" eaLnBrk="1" hangingPunct="1"/>
            <a:r>
              <a:rPr lang="en-US" altLang="zh-CN" b="1" dirty="0" err="1">
                <a:solidFill>
                  <a:schemeClr val="bg1"/>
                </a:solidFill>
                <a:latin typeface="Tahoma" pitchFamily="34" charset="0"/>
              </a:rPr>
              <a:t>glutReshapeFunc</a:t>
            </a:r>
            <a:r>
              <a:rPr lang="en-US" altLang="zh-CN" b="1" dirty="0">
                <a:solidFill>
                  <a:schemeClr val="bg1"/>
                </a:solidFill>
                <a:latin typeface="Tahoma" pitchFamily="34" charset="0"/>
              </a:rPr>
              <a:t>(reshape);</a:t>
            </a:r>
          </a:p>
          <a:p>
            <a:pPr lvl="3" eaLnBrk="1" hangingPunct="1"/>
            <a:r>
              <a:rPr lang="en-US" altLang="zh-CN" b="1" dirty="0" err="1">
                <a:solidFill>
                  <a:schemeClr val="bg1"/>
                </a:solidFill>
                <a:latin typeface="Tahoma" pitchFamily="34" charset="0"/>
              </a:rPr>
              <a:t>glutMouseFunc</a:t>
            </a:r>
            <a:r>
              <a:rPr lang="en-US" altLang="zh-CN" b="1" dirty="0">
                <a:solidFill>
                  <a:schemeClr val="bg1"/>
                </a:solidFill>
                <a:latin typeface="Tahoma" pitchFamily="34" charset="0"/>
              </a:rPr>
              <a:t>(</a:t>
            </a:r>
            <a:r>
              <a:rPr lang="en-US" altLang="zh-CN" b="1" dirty="0" err="1">
                <a:solidFill>
                  <a:schemeClr val="bg1"/>
                </a:solidFill>
                <a:latin typeface="Tahoma" pitchFamily="34" charset="0"/>
              </a:rPr>
              <a:t>movelight</a:t>
            </a:r>
            <a:r>
              <a:rPr lang="en-US" altLang="zh-CN" b="1" dirty="0">
                <a:solidFill>
                  <a:schemeClr val="bg1"/>
                </a:solidFill>
                <a:latin typeface="Tahoma" pitchFamily="34" charset="0"/>
              </a:rPr>
              <a:t>);</a:t>
            </a:r>
          </a:p>
          <a:p>
            <a:pPr lvl="1" eaLnBrk="1" hangingPunct="1"/>
            <a:r>
              <a:rPr lang="en-US" altLang="zh-CN" b="1" dirty="0">
                <a:solidFill>
                  <a:schemeClr val="bg1"/>
                </a:solidFill>
                <a:latin typeface="Tahoma" pitchFamily="34" charset="0"/>
              </a:rPr>
              <a:t>	       </a:t>
            </a:r>
            <a:r>
              <a:rPr lang="en-US" altLang="zh-CN" b="1" dirty="0" err="1">
                <a:solidFill>
                  <a:schemeClr val="bg1"/>
                </a:solidFill>
                <a:latin typeface="Tahoma" pitchFamily="34" charset="0"/>
              </a:rPr>
              <a:t>glutMotionFunc</a:t>
            </a:r>
            <a:r>
              <a:rPr lang="en-US" altLang="zh-CN" b="1" dirty="0">
                <a:solidFill>
                  <a:schemeClr val="bg1"/>
                </a:solidFill>
                <a:latin typeface="Tahoma" pitchFamily="34" charset="0"/>
              </a:rPr>
              <a:t>(motion);</a:t>
            </a:r>
          </a:p>
          <a:p>
            <a:pPr lvl="3" eaLnBrk="1" hangingPunct="1"/>
            <a:r>
              <a:rPr lang="en-US" altLang="zh-CN" b="1" dirty="0" err="1">
                <a:solidFill>
                  <a:schemeClr val="bg1"/>
                </a:solidFill>
                <a:latin typeface="Tahoma" pitchFamily="34" charset="0"/>
              </a:rPr>
              <a:t>glutKeyFunc</a:t>
            </a:r>
            <a:r>
              <a:rPr lang="en-US" altLang="zh-CN" b="1" dirty="0">
                <a:solidFill>
                  <a:schemeClr val="bg1"/>
                </a:solidFill>
                <a:latin typeface="Tahoma" pitchFamily="34" charset="0"/>
              </a:rPr>
              <a:t>(keyboard);</a:t>
            </a:r>
          </a:p>
          <a:p>
            <a:pPr lvl="3" eaLnBrk="1" hangingPunct="1"/>
            <a:r>
              <a:rPr lang="en-US" altLang="zh-CN" b="1" dirty="0">
                <a:solidFill>
                  <a:schemeClr val="bg1"/>
                </a:solidFill>
                <a:latin typeface="Tahoma" pitchFamily="34" charset="0"/>
              </a:rPr>
              <a:t>*/</a:t>
            </a:r>
            <a:endParaRPr lang="en-US" altLang="zh-CN" sz="2000" b="1" dirty="0">
              <a:solidFill>
                <a:schemeClr val="bg1"/>
              </a:solidFill>
              <a:latin typeface="Times New Roman" pitchFamily="18" charset="0"/>
            </a:endParaRPr>
          </a:p>
          <a:p>
            <a:pPr eaLnBrk="1" hangingPunct="1"/>
            <a:r>
              <a:rPr lang="en-US" altLang="zh-CN" sz="2000" b="1" dirty="0">
                <a:solidFill>
                  <a:schemeClr val="bg1"/>
                </a:solidFill>
                <a:latin typeface="Times New Roman" pitchFamily="18" charset="0"/>
              </a:rPr>
              <a:t>	 </a:t>
            </a:r>
            <a:r>
              <a:rPr lang="en-US" altLang="zh-CN" b="1" dirty="0">
                <a:solidFill>
                  <a:schemeClr val="bg1"/>
                </a:solidFill>
                <a:latin typeface="Times New Roman" pitchFamily="18" charset="0"/>
              </a:rPr>
              <a:t>/****3.</a:t>
            </a:r>
            <a:r>
              <a:rPr lang="zh-CN" altLang="en-US" b="1" dirty="0">
                <a:solidFill>
                  <a:schemeClr val="bg1"/>
                </a:solidFill>
                <a:latin typeface="Times New Roman" pitchFamily="18" charset="0"/>
              </a:rPr>
              <a:t>显示绘制****</a:t>
            </a:r>
            <a:r>
              <a:rPr lang="en-US" altLang="zh-CN" b="1" dirty="0">
                <a:solidFill>
                  <a:schemeClr val="bg1"/>
                </a:solidFill>
                <a:latin typeface="Times New Roman" pitchFamily="18" charset="0"/>
              </a:rPr>
              <a:t>/</a:t>
            </a:r>
          </a:p>
          <a:p>
            <a:pPr eaLnBrk="1" hangingPunct="1"/>
            <a:r>
              <a:rPr lang="en-US" altLang="zh-CN" b="1" dirty="0">
                <a:solidFill>
                  <a:schemeClr val="bg1"/>
                </a:solidFill>
                <a:latin typeface="Tahoma" pitchFamily="34" charset="0"/>
              </a:rPr>
              <a:t> </a:t>
            </a:r>
            <a:r>
              <a:rPr lang="en-US" altLang="zh-CN" sz="2000" b="1" dirty="0">
                <a:solidFill>
                  <a:schemeClr val="bg1"/>
                </a:solidFill>
                <a:latin typeface="Times New Roman" pitchFamily="18" charset="0"/>
              </a:rPr>
              <a:t>	</a:t>
            </a:r>
            <a:r>
              <a:rPr lang="en-US" altLang="zh-CN" sz="2000" b="1" dirty="0" err="1">
                <a:solidFill>
                  <a:schemeClr val="bg1"/>
                </a:solidFill>
                <a:latin typeface="Times New Roman" pitchFamily="18" charset="0"/>
              </a:rPr>
              <a:t>glutMainLoop</a:t>
            </a:r>
            <a:r>
              <a:rPr lang="en-US" altLang="zh-CN" sz="2000" b="1" dirty="0">
                <a:solidFill>
                  <a:schemeClr val="bg1"/>
                </a:solidFill>
                <a:latin typeface="Times New Roman" pitchFamily="18" charset="0"/>
              </a:rPr>
              <a:t>();</a:t>
            </a:r>
          </a:p>
          <a:p>
            <a:pPr eaLnBrk="1" hangingPunct="1"/>
            <a:r>
              <a:rPr lang="en-US" altLang="zh-CN" sz="2000" b="1" dirty="0">
                <a:solidFill>
                  <a:schemeClr val="bg1"/>
                </a:solidFill>
                <a:latin typeface="Times New Roman" pitchFamily="18" charset="0"/>
              </a:rPr>
              <a:t>	return(0);</a:t>
            </a:r>
          </a:p>
          <a:p>
            <a:pPr eaLnBrk="1" hangingPunct="1"/>
            <a:r>
              <a:rPr lang="en-US" altLang="zh-CN" sz="2400" b="1" dirty="0">
                <a:solidFill>
                  <a:schemeClr val="bg1"/>
                </a:solidFill>
                <a:latin typeface="Times New Roman" pitchFamily="18" charset="0"/>
              </a:rPr>
              <a:t>}</a:t>
            </a:r>
          </a:p>
        </p:txBody>
      </p:sp>
    </p:spTree>
    <p:extLst>
      <p:ext uri="{BB962C8B-B14F-4D97-AF65-F5344CB8AC3E}">
        <p14:creationId xmlns:p14="http://schemas.microsoft.com/office/powerpoint/2010/main" val="5000165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6858000"/>
          </a:xfrm>
          <a:prstGeom prst="rect">
            <a:avLst/>
          </a:prstGeom>
          <a:solidFill>
            <a:schemeClr val="accent1"/>
          </a:solidFill>
          <a:ln w="76200">
            <a:solidFill>
              <a:schemeClr val="accent2"/>
            </a:solidFill>
            <a:miter lim="800000"/>
            <a:headEnd/>
            <a:tailEnd/>
          </a:ln>
        </p:spPr>
        <p:txBody>
          <a:bodyPr wrap="none" anchor="ctr"/>
          <a:lstStyle/>
          <a:p>
            <a:endParaRPr lang="zh-CN" altLang="en-US"/>
          </a:p>
        </p:txBody>
      </p:sp>
      <p:sp>
        <p:nvSpPr>
          <p:cNvPr id="33799" name="Text Box 7"/>
          <p:cNvSpPr txBox="1">
            <a:spLocks noChangeArrowheads="1"/>
          </p:cNvSpPr>
          <p:nvPr/>
        </p:nvSpPr>
        <p:spPr bwMode="auto">
          <a:xfrm>
            <a:off x="1104901" y="566739"/>
            <a:ext cx="10367433" cy="907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400" b="1" dirty="0" err="1">
                <a:solidFill>
                  <a:schemeClr val="bg1"/>
                </a:solidFill>
                <a:latin typeface="Times New Roman" pitchFamily="18" charset="0"/>
              </a:rPr>
              <a:t>int</a:t>
            </a:r>
            <a:r>
              <a:rPr lang="en-US" altLang="zh-CN" sz="2400" b="1" dirty="0">
                <a:solidFill>
                  <a:schemeClr val="bg1"/>
                </a:solidFill>
                <a:latin typeface="Times New Roman" pitchFamily="18" charset="0"/>
              </a:rPr>
              <a:t> main(void)</a:t>
            </a:r>
          </a:p>
          <a:p>
            <a:pPr eaLnBrk="1" hangingPunct="1"/>
            <a:r>
              <a:rPr lang="en-US" altLang="zh-CN" sz="2400" b="1" dirty="0">
                <a:solidFill>
                  <a:schemeClr val="bg1"/>
                </a:solidFill>
                <a:latin typeface="Times New Roman" pitchFamily="18" charset="0"/>
              </a:rPr>
              <a:t>{</a:t>
            </a:r>
            <a:r>
              <a:rPr lang="en-US" altLang="zh-CN" sz="2400" b="1" dirty="0">
                <a:solidFill>
                  <a:schemeClr val="bg1"/>
                </a:solidFill>
                <a:latin typeface="Tahoma" pitchFamily="34" charset="0"/>
              </a:rPr>
              <a:t>		</a:t>
            </a:r>
          </a:p>
          <a:p>
            <a:pPr eaLnBrk="1" hangingPunct="1"/>
            <a:r>
              <a:rPr lang="en-US" altLang="zh-CN" sz="2400" b="1" dirty="0">
                <a:solidFill>
                  <a:schemeClr val="bg1"/>
                </a:solidFill>
                <a:latin typeface="Tahoma" pitchFamily="34" charset="0"/>
              </a:rPr>
              <a:t>	</a:t>
            </a:r>
            <a:r>
              <a:rPr lang="en-US" altLang="zh-CN" sz="2000" b="1" dirty="0">
                <a:solidFill>
                  <a:schemeClr val="bg1"/>
                </a:solidFill>
                <a:latin typeface="Times New Roman" pitchFamily="18" charset="0"/>
              </a:rPr>
              <a:t>/****1.</a:t>
            </a:r>
            <a:r>
              <a:rPr lang="zh-CN" altLang="en-US" sz="2000" b="1" dirty="0">
                <a:solidFill>
                  <a:schemeClr val="bg1"/>
                </a:solidFill>
                <a:latin typeface="Times New Roman" pitchFamily="18" charset="0"/>
              </a:rPr>
              <a:t>显示模式和窗口的初始化****</a:t>
            </a:r>
            <a:r>
              <a:rPr lang="en-US" altLang="zh-CN" sz="2000" b="1" dirty="0">
                <a:solidFill>
                  <a:schemeClr val="bg1"/>
                </a:solidFill>
                <a:latin typeface="Times New Roman" pitchFamily="18" charset="0"/>
              </a:rPr>
              <a:t>/</a:t>
            </a:r>
          </a:p>
          <a:p>
            <a:pPr eaLnBrk="1" hangingPunct="1"/>
            <a:endParaRPr lang="en-US" altLang="zh-CN" sz="2000" b="1" dirty="0">
              <a:solidFill>
                <a:schemeClr val="bg1"/>
              </a:solidFill>
              <a:latin typeface="Times New Roman" pitchFamily="18" charset="0"/>
            </a:endParaRPr>
          </a:p>
          <a:p>
            <a:pPr eaLnBrk="1" hangingPunct="1"/>
            <a:r>
              <a:rPr lang="en-US" altLang="zh-CN" b="1" dirty="0">
                <a:solidFill>
                  <a:schemeClr val="bg1"/>
                </a:solidFill>
                <a:latin typeface="Times New Roman" pitchFamily="18" charset="0"/>
              </a:rPr>
              <a:t>               //</a:t>
            </a:r>
            <a:r>
              <a:rPr lang="zh-CN" altLang="en-US" b="1" dirty="0">
                <a:solidFill>
                  <a:schemeClr val="bg1"/>
                </a:solidFill>
                <a:latin typeface="Times New Roman" pitchFamily="18" charset="0"/>
              </a:rPr>
              <a:t>设置窗口的显示模式为单缓存，颜色模式为</a:t>
            </a:r>
            <a:r>
              <a:rPr lang="en-US" altLang="zh-CN" b="1" dirty="0">
                <a:solidFill>
                  <a:schemeClr val="bg1"/>
                </a:solidFill>
                <a:latin typeface="Times New Roman" pitchFamily="18" charset="0"/>
              </a:rPr>
              <a:t>RGB</a:t>
            </a:r>
          </a:p>
          <a:p>
            <a:pPr eaLnBrk="1" hangingPunct="1"/>
            <a:r>
              <a:rPr lang="en-US" altLang="zh-CN" sz="2000" b="1" dirty="0">
                <a:solidFill>
                  <a:schemeClr val="bg1"/>
                </a:solidFill>
                <a:latin typeface="Times New Roman" pitchFamily="18" charset="0"/>
              </a:rPr>
              <a:t>	</a:t>
            </a:r>
            <a:r>
              <a:rPr lang="en-US" altLang="zh-CN" sz="2400" b="1" dirty="0" err="1">
                <a:solidFill>
                  <a:schemeClr val="bg1"/>
                </a:solidFill>
                <a:latin typeface="Times New Roman" pitchFamily="18" charset="0"/>
              </a:rPr>
              <a:t>glutInitDisplayMode</a:t>
            </a:r>
            <a:r>
              <a:rPr lang="en-US" altLang="zh-CN" sz="2400" b="1" dirty="0">
                <a:solidFill>
                  <a:schemeClr val="bg1"/>
                </a:solidFill>
                <a:latin typeface="Times New Roman" pitchFamily="18" charset="0"/>
              </a:rPr>
              <a:t>(GLUT_SINGLE|GLUT_RGB);</a:t>
            </a:r>
          </a:p>
          <a:p>
            <a:pPr eaLnBrk="1" hangingPunct="1"/>
            <a:r>
              <a:rPr lang="en-US" altLang="zh-CN" sz="2000" b="1" dirty="0">
                <a:solidFill>
                  <a:schemeClr val="bg1"/>
                </a:solidFill>
                <a:latin typeface="Times New Roman" pitchFamily="18" charset="0"/>
              </a:rPr>
              <a:t>	</a:t>
            </a:r>
          </a:p>
          <a:p>
            <a:pPr eaLnBrk="1" hangingPunct="1"/>
            <a:r>
              <a:rPr lang="en-US" altLang="zh-CN" sz="2000" b="1" dirty="0">
                <a:solidFill>
                  <a:schemeClr val="bg1"/>
                </a:solidFill>
                <a:latin typeface="Times New Roman" pitchFamily="18" charset="0"/>
              </a:rPr>
              <a:t>             </a:t>
            </a:r>
            <a:r>
              <a:rPr lang="en-US" altLang="zh-CN" b="1" dirty="0">
                <a:solidFill>
                  <a:schemeClr val="bg1"/>
                </a:solidFill>
                <a:latin typeface="Times New Roman" pitchFamily="18" charset="0"/>
              </a:rPr>
              <a:t>//</a:t>
            </a:r>
            <a:r>
              <a:rPr lang="zh-CN" altLang="en-US" b="1" dirty="0">
                <a:solidFill>
                  <a:schemeClr val="bg1"/>
                </a:solidFill>
                <a:latin typeface="Times New Roman" pitchFamily="18" charset="0"/>
              </a:rPr>
              <a:t>定义窗口尺寸，单位为像素</a:t>
            </a:r>
          </a:p>
          <a:p>
            <a:pPr eaLnBrk="1" hangingPunct="1"/>
            <a:r>
              <a:rPr lang="zh-CN" altLang="en-US" sz="2000" b="1" dirty="0">
                <a:solidFill>
                  <a:schemeClr val="bg1"/>
                </a:solidFill>
                <a:latin typeface="Times New Roman" pitchFamily="18" charset="0"/>
              </a:rPr>
              <a:t>	</a:t>
            </a:r>
            <a:r>
              <a:rPr lang="en-US" altLang="zh-CN" sz="2400" b="1" dirty="0" err="1">
                <a:solidFill>
                  <a:schemeClr val="bg1"/>
                </a:solidFill>
                <a:latin typeface="Times New Roman" pitchFamily="18" charset="0"/>
              </a:rPr>
              <a:t>glutInitWindowSize</a:t>
            </a:r>
            <a:r>
              <a:rPr lang="en-US" altLang="zh-CN" sz="2400" b="1" dirty="0">
                <a:solidFill>
                  <a:schemeClr val="bg1"/>
                </a:solidFill>
                <a:latin typeface="Times New Roman" pitchFamily="18" charset="0"/>
              </a:rPr>
              <a:t>(300,300);</a:t>
            </a:r>
          </a:p>
          <a:p>
            <a:pPr eaLnBrk="1" hangingPunct="1"/>
            <a:endParaRPr lang="en-US" altLang="zh-CN" sz="2400" b="1" dirty="0">
              <a:solidFill>
                <a:schemeClr val="bg1"/>
              </a:solidFill>
              <a:latin typeface="Times New Roman" pitchFamily="18" charset="0"/>
            </a:endParaRPr>
          </a:p>
          <a:p>
            <a:pPr eaLnBrk="1" hangingPunct="1"/>
            <a:r>
              <a:rPr lang="en-US" altLang="zh-CN" sz="2400" b="1" dirty="0">
                <a:solidFill>
                  <a:schemeClr val="bg1"/>
                </a:solidFill>
                <a:latin typeface="Times New Roman" pitchFamily="18" charset="0"/>
              </a:rPr>
              <a:t>	</a:t>
            </a:r>
            <a:r>
              <a:rPr lang="en-US" altLang="zh-CN" b="1" dirty="0">
                <a:solidFill>
                  <a:schemeClr val="bg1"/>
                </a:solidFill>
                <a:latin typeface="Times New Roman" pitchFamily="18" charset="0"/>
              </a:rPr>
              <a:t>//</a:t>
            </a:r>
            <a:r>
              <a:rPr lang="zh-CN" altLang="en-US" b="1" dirty="0">
                <a:solidFill>
                  <a:schemeClr val="bg1"/>
                </a:solidFill>
                <a:latin typeface="Times New Roman" pitchFamily="18" charset="0"/>
              </a:rPr>
              <a:t>定义窗口在屏幕上的位置，左上角的位置坐标</a:t>
            </a:r>
          </a:p>
          <a:p>
            <a:pPr eaLnBrk="1" hangingPunct="1"/>
            <a:r>
              <a:rPr lang="zh-CN" altLang="en-US" sz="2000" b="1" dirty="0">
                <a:solidFill>
                  <a:schemeClr val="bg1"/>
                </a:solidFill>
                <a:latin typeface="Times New Roman" pitchFamily="18" charset="0"/>
              </a:rPr>
              <a:t>	</a:t>
            </a:r>
            <a:r>
              <a:rPr lang="en-US" altLang="zh-CN" sz="2400" b="1" dirty="0" err="1">
                <a:solidFill>
                  <a:schemeClr val="bg1"/>
                </a:solidFill>
                <a:latin typeface="Times New Roman" pitchFamily="18" charset="0"/>
              </a:rPr>
              <a:t>glutInitWindowPosition</a:t>
            </a:r>
            <a:r>
              <a:rPr lang="en-US" altLang="zh-CN" sz="2400" b="1" dirty="0">
                <a:solidFill>
                  <a:schemeClr val="bg1"/>
                </a:solidFill>
                <a:latin typeface="Times New Roman" pitchFamily="18" charset="0"/>
              </a:rPr>
              <a:t>(200,200);</a:t>
            </a:r>
          </a:p>
          <a:p>
            <a:pPr eaLnBrk="1" hangingPunct="1"/>
            <a:endParaRPr lang="en-US" altLang="zh-CN" sz="2400" b="1" dirty="0">
              <a:solidFill>
                <a:schemeClr val="bg1"/>
              </a:solidFill>
              <a:latin typeface="Times New Roman" pitchFamily="18" charset="0"/>
            </a:endParaRPr>
          </a:p>
          <a:p>
            <a:pPr eaLnBrk="1" hangingPunct="1"/>
            <a:r>
              <a:rPr lang="en-US" altLang="zh-CN" sz="2400" b="1" dirty="0">
                <a:solidFill>
                  <a:schemeClr val="bg1"/>
                </a:solidFill>
                <a:latin typeface="Times New Roman" pitchFamily="18" charset="0"/>
              </a:rPr>
              <a:t>	</a:t>
            </a:r>
            <a:r>
              <a:rPr lang="en-US" altLang="zh-CN" b="1" dirty="0">
                <a:solidFill>
                  <a:schemeClr val="bg1"/>
                </a:solidFill>
                <a:latin typeface="Times New Roman" pitchFamily="18" charset="0"/>
              </a:rPr>
              <a:t>//</a:t>
            </a:r>
            <a:r>
              <a:rPr lang="zh-CN" altLang="en-US" b="1" dirty="0">
                <a:solidFill>
                  <a:schemeClr val="bg1"/>
                </a:solidFill>
                <a:latin typeface="Times New Roman" pitchFamily="18" charset="0"/>
              </a:rPr>
              <a:t>初始化窗口，指定窗口的名称</a:t>
            </a:r>
          </a:p>
          <a:p>
            <a:pPr eaLnBrk="1" hangingPunct="1"/>
            <a:r>
              <a:rPr lang="zh-CN" altLang="en-US" sz="2000" b="1" dirty="0">
                <a:solidFill>
                  <a:schemeClr val="bg1"/>
                </a:solidFill>
                <a:latin typeface="Times New Roman" pitchFamily="18" charset="0"/>
              </a:rPr>
              <a:t>	</a:t>
            </a:r>
            <a:r>
              <a:rPr lang="en-US" altLang="zh-CN" sz="2400" b="1" dirty="0" err="1">
                <a:solidFill>
                  <a:schemeClr val="bg1"/>
                </a:solidFill>
                <a:latin typeface="Times New Roman" pitchFamily="18" charset="0"/>
              </a:rPr>
              <a:t>glutCreateWindow</a:t>
            </a:r>
            <a:r>
              <a:rPr lang="en-US" altLang="zh-CN" sz="2400" b="1" dirty="0">
                <a:solidFill>
                  <a:schemeClr val="bg1"/>
                </a:solidFill>
                <a:latin typeface="Times New Roman" pitchFamily="18" charset="0"/>
              </a:rPr>
              <a:t>("Hi Sphere");</a:t>
            </a:r>
          </a:p>
          <a:p>
            <a:pPr eaLnBrk="1" hangingPunct="1"/>
            <a:endParaRPr lang="en-US" altLang="zh-CN" sz="2400" b="1"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endParaRPr lang="en-US" altLang="zh-CN" sz="2000" dirty="0">
              <a:solidFill>
                <a:schemeClr val="bg1"/>
              </a:solidFill>
              <a:latin typeface="Times New Roman" pitchFamily="18" charset="0"/>
            </a:endParaRPr>
          </a:p>
          <a:p>
            <a:pPr eaLnBrk="1" hangingPunct="1"/>
            <a:r>
              <a:rPr lang="en-US" altLang="zh-CN" sz="2000" dirty="0">
                <a:solidFill>
                  <a:schemeClr val="bg1"/>
                </a:solidFill>
                <a:latin typeface="Times New Roman" pitchFamily="18" charset="0"/>
              </a:rPr>
              <a:t>	</a:t>
            </a:r>
            <a:endParaRPr lang="en-US" altLang="zh-CN" sz="2400" dirty="0">
              <a:solidFill>
                <a:schemeClr val="bg1"/>
              </a:solidFill>
              <a:latin typeface="Times New Roman" pitchFamily="18" charset="0"/>
            </a:endParaRPr>
          </a:p>
        </p:txBody>
      </p:sp>
    </p:spTree>
    <p:extLst>
      <p:ext uri="{BB962C8B-B14F-4D97-AF65-F5344CB8AC3E}">
        <p14:creationId xmlns:p14="http://schemas.microsoft.com/office/powerpoint/2010/main" val="12625403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6858000"/>
          </a:xfrm>
          <a:prstGeom prst="rect">
            <a:avLst/>
          </a:prstGeom>
          <a:solidFill>
            <a:schemeClr val="accent1"/>
          </a:solidFill>
          <a:ln w="76200">
            <a:solidFill>
              <a:schemeClr val="accent2"/>
            </a:solidFill>
            <a:miter lim="800000"/>
            <a:headEnd/>
            <a:tailEnd/>
          </a:ln>
        </p:spPr>
        <p:txBody>
          <a:bodyPr wrap="none" anchor="ctr"/>
          <a:lstStyle/>
          <a:p>
            <a:endParaRPr lang="zh-CN" altLang="en-US"/>
          </a:p>
        </p:txBody>
      </p:sp>
      <p:sp>
        <p:nvSpPr>
          <p:cNvPr id="34821" name="Text Box 5"/>
          <p:cNvSpPr txBox="1">
            <a:spLocks noChangeArrowheads="1"/>
          </p:cNvSpPr>
          <p:nvPr/>
        </p:nvSpPr>
        <p:spPr bwMode="auto">
          <a:xfrm>
            <a:off x="1392768" y="782639"/>
            <a:ext cx="10367433" cy="88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400" b="1" dirty="0">
                <a:solidFill>
                  <a:schemeClr val="folHlink"/>
                </a:solidFill>
                <a:latin typeface="Tahoma" pitchFamily="34" charset="0"/>
              </a:rPr>
              <a:t>	</a:t>
            </a:r>
            <a:r>
              <a:rPr lang="en-US" altLang="zh-CN" sz="2400" b="1" dirty="0">
                <a:solidFill>
                  <a:schemeClr val="bg1"/>
                </a:solidFill>
                <a:latin typeface="Tahoma" pitchFamily="34" charset="0"/>
              </a:rPr>
              <a:t>	</a:t>
            </a:r>
          </a:p>
          <a:p>
            <a:pPr eaLnBrk="1" hangingPunct="1"/>
            <a:r>
              <a:rPr lang="en-US" altLang="zh-CN" sz="2400" b="1" dirty="0">
                <a:solidFill>
                  <a:schemeClr val="bg1"/>
                </a:solidFill>
                <a:latin typeface="Tahoma" pitchFamily="34" charset="0"/>
              </a:rPr>
              <a:t>	</a:t>
            </a:r>
            <a:r>
              <a:rPr lang="en-US" altLang="zh-CN" b="1" dirty="0">
                <a:solidFill>
                  <a:schemeClr val="bg1"/>
                </a:solidFill>
                <a:latin typeface="Tahoma" pitchFamily="34" charset="0"/>
              </a:rPr>
              <a:t>/****2.</a:t>
            </a:r>
            <a:r>
              <a:rPr lang="zh-CN" altLang="en-US" b="1" dirty="0">
                <a:solidFill>
                  <a:schemeClr val="bg1"/>
                </a:solidFill>
                <a:latin typeface="Tahoma" pitchFamily="34" charset="0"/>
              </a:rPr>
              <a:t>调用显示函数****</a:t>
            </a:r>
            <a:r>
              <a:rPr lang="en-US" altLang="zh-CN" b="1" dirty="0">
                <a:solidFill>
                  <a:schemeClr val="bg1"/>
                </a:solidFill>
                <a:latin typeface="Tahoma" pitchFamily="34" charset="0"/>
              </a:rPr>
              <a:t>/</a:t>
            </a:r>
          </a:p>
          <a:p>
            <a:pPr eaLnBrk="1" hangingPunct="1"/>
            <a:r>
              <a:rPr lang="en-US" altLang="zh-CN" b="1" dirty="0">
                <a:solidFill>
                  <a:schemeClr val="bg1"/>
                </a:solidFill>
                <a:latin typeface="Tahoma" pitchFamily="34" charset="0"/>
              </a:rPr>
              <a:t>	</a:t>
            </a:r>
            <a:r>
              <a:rPr lang="en-US" altLang="zh-CN" b="1" dirty="0">
                <a:solidFill>
                  <a:schemeClr val="bg1"/>
                </a:solidFill>
                <a:latin typeface="Times New Roman" pitchFamily="18" charset="0"/>
              </a:rPr>
              <a:t>//</a:t>
            </a:r>
            <a:r>
              <a:rPr lang="zh-CN" altLang="en-US" b="1" dirty="0">
                <a:solidFill>
                  <a:schemeClr val="bg1"/>
                </a:solidFill>
                <a:latin typeface="Times New Roman" pitchFamily="18" charset="0"/>
              </a:rPr>
              <a:t>对场景中的物体进行旋转变换，使线框球体更有立体感</a:t>
            </a:r>
          </a:p>
          <a:p>
            <a:pPr eaLnBrk="1" hangingPunct="1"/>
            <a:r>
              <a:rPr lang="zh-CN" altLang="en-US" b="1" dirty="0">
                <a:solidFill>
                  <a:schemeClr val="bg1"/>
                </a:solidFill>
                <a:latin typeface="Tahoma" pitchFamily="34" charset="0"/>
              </a:rPr>
              <a:t>	</a:t>
            </a:r>
            <a:r>
              <a:rPr lang="en-US" altLang="zh-CN" sz="2400" b="1" dirty="0" err="1">
                <a:solidFill>
                  <a:schemeClr val="bg1"/>
                </a:solidFill>
                <a:latin typeface="Times New Roman" pitchFamily="18" charset="0"/>
              </a:rPr>
              <a:t>glRotatef</a:t>
            </a:r>
            <a:r>
              <a:rPr lang="en-US" altLang="zh-CN" sz="2400" b="1" dirty="0">
                <a:solidFill>
                  <a:schemeClr val="bg1"/>
                </a:solidFill>
                <a:latin typeface="Times New Roman" pitchFamily="18" charset="0"/>
              </a:rPr>
              <a:t>(45.0,1.0,0.0,0.0);</a:t>
            </a:r>
          </a:p>
          <a:p>
            <a:pPr eaLnBrk="1" hangingPunct="1"/>
            <a:r>
              <a:rPr lang="en-US" altLang="zh-CN" sz="2400" b="1" dirty="0">
                <a:solidFill>
                  <a:schemeClr val="bg1"/>
                </a:solidFill>
                <a:latin typeface="Times New Roman" pitchFamily="18" charset="0"/>
              </a:rPr>
              <a:t>	 </a:t>
            </a:r>
            <a:r>
              <a:rPr lang="en-US" altLang="zh-CN" b="1" dirty="0">
                <a:solidFill>
                  <a:schemeClr val="bg1"/>
                </a:solidFill>
                <a:latin typeface="Tahoma" pitchFamily="34" charset="0"/>
              </a:rPr>
              <a:t>//</a:t>
            </a:r>
            <a:r>
              <a:rPr lang="zh-CN" altLang="en-US" b="1" dirty="0">
                <a:solidFill>
                  <a:schemeClr val="bg1"/>
                </a:solidFill>
                <a:latin typeface="Tahoma" pitchFamily="34" charset="0"/>
              </a:rPr>
              <a:t>调用窗口刷新的回调函数 </a:t>
            </a:r>
            <a:r>
              <a:rPr lang="zh-CN" altLang="en-US" sz="2400" b="1" dirty="0">
                <a:solidFill>
                  <a:schemeClr val="bg1"/>
                </a:solidFill>
                <a:latin typeface="Times New Roman" pitchFamily="18" charset="0"/>
              </a:rPr>
              <a:t>	</a:t>
            </a:r>
            <a:endParaRPr lang="en-US" altLang="zh-CN" sz="2400" b="1" dirty="0" smtClean="0">
              <a:solidFill>
                <a:schemeClr val="bg1"/>
              </a:solidFill>
              <a:latin typeface="Times New Roman" pitchFamily="18" charset="0"/>
            </a:endParaRPr>
          </a:p>
          <a:p>
            <a:pPr eaLnBrk="1" hangingPunct="1"/>
            <a:r>
              <a:rPr lang="en-US" altLang="zh-CN" sz="2400" b="1" dirty="0">
                <a:solidFill>
                  <a:schemeClr val="bg1"/>
                </a:solidFill>
                <a:latin typeface="Times New Roman" pitchFamily="18" charset="0"/>
              </a:rPr>
              <a:t> </a:t>
            </a:r>
            <a:r>
              <a:rPr lang="en-US" altLang="zh-CN" sz="2400" b="1" dirty="0" smtClean="0">
                <a:solidFill>
                  <a:schemeClr val="bg1"/>
                </a:solidFill>
                <a:latin typeface="Times New Roman" pitchFamily="18" charset="0"/>
              </a:rPr>
              <a:t>           </a:t>
            </a:r>
            <a:r>
              <a:rPr lang="en-US" altLang="zh-CN" sz="2400" b="1" dirty="0" err="1" smtClean="0">
                <a:solidFill>
                  <a:schemeClr val="bg1"/>
                </a:solidFill>
                <a:latin typeface="Times New Roman" pitchFamily="18" charset="0"/>
              </a:rPr>
              <a:t>glutDisplayFunc</a:t>
            </a:r>
            <a:r>
              <a:rPr lang="en-US" altLang="zh-CN" sz="2400" b="1" dirty="0" smtClean="0">
                <a:solidFill>
                  <a:schemeClr val="bg1"/>
                </a:solidFill>
                <a:latin typeface="Times New Roman" pitchFamily="18" charset="0"/>
              </a:rPr>
              <a:t>(display</a:t>
            </a:r>
            <a:r>
              <a:rPr lang="en-US" altLang="zh-CN" sz="2400" b="1" dirty="0">
                <a:solidFill>
                  <a:schemeClr val="bg1"/>
                </a:solidFill>
                <a:latin typeface="Times New Roman" pitchFamily="18" charset="0"/>
              </a:rPr>
              <a:t>);</a:t>
            </a:r>
          </a:p>
          <a:p>
            <a:pPr eaLnBrk="1" hangingPunct="1"/>
            <a:endParaRPr lang="en-US" altLang="zh-CN" b="1" dirty="0">
              <a:solidFill>
                <a:schemeClr val="bg1"/>
              </a:solidFill>
              <a:latin typeface="Tahoma" pitchFamily="34" charset="0"/>
            </a:endParaRPr>
          </a:p>
          <a:p>
            <a:pPr eaLnBrk="1" hangingPunct="1"/>
            <a:endParaRPr lang="en-US" altLang="zh-CN" b="1" dirty="0">
              <a:solidFill>
                <a:schemeClr val="bg1"/>
              </a:solidFill>
              <a:latin typeface="Tahoma" pitchFamily="34" charset="0"/>
            </a:endParaRPr>
          </a:p>
          <a:p>
            <a:pPr eaLnBrk="1" hangingPunct="1"/>
            <a:r>
              <a:rPr lang="en-US" altLang="zh-CN" b="1" dirty="0">
                <a:solidFill>
                  <a:schemeClr val="bg1"/>
                </a:solidFill>
                <a:latin typeface="Tahoma" pitchFamily="34" charset="0"/>
              </a:rPr>
              <a:t>	/****3.</a:t>
            </a:r>
            <a:r>
              <a:rPr lang="zh-CN" altLang="en-US" b="1" dirty="0">
                <a:solidFill>
                  <a:schemeClr val="bg1"/>
                </a:solidFill>
                <a:latin typeface="Tahoma" pitchFamily="34" charset="0"/>
              </a:rPr>
              <a:t>显示绘制****</a:t>
            </a:r>
            <a:r>
              <a:rPr lang="en-US" altLang="zh-CN" b="1" dirty="0">
                <a:solidFill>
                  <a:schemeClr val="bg1"/>
                </a:solidFill>
                <a:latin typeface="Tahoma" pitchFamily="34" charset="0"/>
              </a:rPr>
              <a:t>/</a:t>
            </a:r>
          </a:p>
          <a:p>
            <a:pPr eaLnBrk="1" hangingPunct="1"/>
            <a:endParaRPr lang="en-US" altLang="zh-CN" b="1" dirty="0">
              <a:solidFill>
                <a:schemeClr val="bg1"/>
              </a:solidFill>
              <a:latin typeface="Tahoma" pitchFamily="34" charset="0"/>
            </a:endParaRPr>
          </a:p>
          <a:p>
            <a:pPr eaLnBrk="1" hangingPunct="1"/>
            <a:r>
              <a:rPr lang="en-US" altLang="zh-CN" b="1" dirty="0">
                <a:solidFill>
                  <a:schemeClr val="bg1"/>
                </a:solidFill>
                <a:latin typeface="Tahoma" pitchFamily="34" charset="0"/>
              </a:rPr>
              <a:t>	//</a:t>
            </a:r>
            <a:r>
              <a:rPr lang="zh-CN" altLang="en-US" b="1" dirty="0">
                <a:solidFill>
                  <a:schemeClr val="bg1"/>
                </a:solidFill>
                <a:latin typeface="Tahoma" pitchFamily="34" charset="0"/>
              </a:rPr>
              <a:t>触发显示回调函数，先前所有的设置均在窗口中显示出来</a:t>
            </a:r>
          </a:p>
          <a:p>
            <a:pPr eaLnBrk="1" hangingPunct="1"/>
            <a:r>
              <a:rPr lang="zh-CN" altLang="en-US" b="1" dirty="0">
                <a:solidFill>
                  <a:schemeClr val="bg1"/>
                </a:solidFill>
                <a:latin typeface="Tahoma" pitchFamily="34" charset="0"/>
              </a:rPr>
              <a:t> 	</a:t>
            </a:r>
            <a:r>
              <a:rPr lang="en-US" altLang="zh-CN" b="1" dirty="0" err="1">
                <a:solidFill>
                  <a:schemeClr val="bg1"/>
                </a:solidFill>
                <a:latin typeface="Tahoma" pitchFamily="34" charset="0"/>
              </a:rPr>
              <a:t>glutMainLoop</a:t>
            </a:r>
            <a:r>
              <a:rPr lang="en-US" altLang="zh-CN" b="1" dirty="0">
                <a:solidFill>
                  <a:schemeClr val="bg1"/>
                </a:solidFill>
                <a:latin typeface="Tahoma" pitchFamily="34" charset="0"/>
              </a:rPr>
              <a:t>();</a:t>
            </a:r>
          </a:p>
          <a:p>
            <a:pPr eaLnBrk="1" hangingPunct="1"/>
            <a:r>
              <a:rPr lang="en-US" altLang="zh-CN" b="1" dirty="0">
                <a:solidFill>
                  <a:schemeClr val="bg1"/>
                </a:solidFill>
                <a:latin typeface="Tahoma" pitchFamily="34" charset="0"/>
              </a:rPr>
              <a:t>	</a:t>
            </a:r>
          </a:p>
          <a:p>
            <a:pPr eaLnBrk="1" hangingPunct="1"/>
            <a:r>
              <a:rPr lang="en-US" altLang="zh-CN" b="1" dirty="0">
                <a:solidFill>
                  <a:schemeClr val="bg1"/>
                </a:solidFill>
                <a:latin typeface="Tahoma" pitchFamily="34" charset="0"/>
              </a:rPr>
              <a:t>	</a:t>
            </a:r>
          </a:p>
          <a:p>
            <a:pPr eaLnBrk="1" hangingPunct="1"/>
            <a:r>
              <a:rPr lang="en-US" altLang="zh-CN" b="1" dirty="0">
                <a:solidFill>
                  <a:schemeClr val="bg1"/>
                </a:solidFill>
                <a:latin typeface="Tahoma" pitchFamily="34" charset="0"/>
              </a:rPr>
              <a:t>	return(0);</a:t>
            </a:r>
          </a:p>
          <a:p>
            <a:pPr eaLnBrk="1" hangingPunct="1"/>
            <a:r>
              <a:rPr lang="en-US" altLang="zh-CN" b="1" dirty="0">
                <a:solidFill>
                  <a:schemeClr val="bg1"/>
                </a:solidFill>
                <a:latin typeface="Tahoma" pitchFamily="34" charset="0"/>
              </a:rPr>
              <a:t>}</a:t>
            </a:r>
          </a:p>
          <a:p>
            <a:pPr eaLnBrk="1" hangingPunct="1"/>
            <a:endParaRPr lang="en-US" altLang="zh-CN" sz="2400" b="1" dirty="0">
              <a:solidFill>
                <a:schemeClr val="folHlink"/>
              </a:solidFill>
              <a:latin typeface="Times New Roman" pitchFamily="18" charset="0"/>
            </a:endParaRPr>
          </a:p>
          <a:p>
            <a:pPr eaLnBrk="1" hangingPunct="1"/>
            <a:endParaRPr lang="en-US" altLang="zh-CN" sz="2400" dirty="0">
              <a:solidFill>
                <a:schemeClr val="folHlink"/>
              </a:solidFill>
              <a:latin typeface="Times New Roman" pitchFamily="18" charset="0"/>
            </a:endParaRPr>
          </a:p>
          <a:p>
            <a:pPr eaLnBrk="1" hangingPunct="1"/>
            <a:endParaRPr lang="en-US" altLang="zh-CN" sz="24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r>
              <a:rPr lang="en-US" altLang="zh-CN" sz="2000" dirty="0">
                <a:solidFill>
                  <a:schemeClr val="folHlink"/>
                </a:solidFill>
                <a:latin typeface="Times New Roman" pitchFamily="18" charset="0"/>
              </a:rPr>
              <a:t>	</a:t>
            </a:r>
          </a:p>
        </p:txBody>
      </p:sp>
    </p:spTree>
    <p:extLst>
      <p:ext uri="{BB962C8B-B14F-4D97-AF65-F5344CB8AC3E}">
        <p14:creationId xmlns:p14="http://schemas.microsoft.com/office/powerpoint/2010/main" val="18391657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half" idx="1"/>
          </p:nvPr>
        </p:nvSpPr>
        <p:spPr>
          <a:xfrm>
            <a:off x="624417" y="404813"/>
            <a:ext cx="10710334" cy="5184427"/>
          </a:xfrm>
        </p:spPr>
        <p:txBody>
          <a:bodyPr>
            <a:normAutofit/>
          </a:bodyPr>
          <a:lstStyle/>
          <a:p>
            <a:pPr marL="900113" lvl="3" indent="-457200" defTabSz="431800">
              <a:lnSpc>
                <a:spcPct val="150000"/>
              </a:lnSpc>
              <a:spcBef>
                <a:spcPts val="1200"/>
              </a:spcBef>
              <a:buFont typeface="Wingdings" panose="05000000000000000000" pitchFamily="2" charset="2"/>
              <a:buChar char="Ø"/>
              <a:defRPr/>
            </a:pPr>
            <a:r>
              <a:rPr lang="en-US" altLang="zh-CN" sz="2600" b="1" dirty="0" smtClean="0">
                <a:solidFill>
                  <a:schemeClr val="accent5">
                    <a:lumMod val="50000"/>
                  </a:schemeClr>
                </a:solidFill>
                <a:latin typeface="Times New Roman" pitchFamily="18" charset="0"/>
              </a:rPr>
              <a:t>OpenGL</a:t>
            </a:r>
            <a:r>
              <a:rPr lang="zh-CN" altLang="en-US" sz="2600" b="1" dirty="0">
                <a:solidFill>
                  <a:schemeClr val="accent5">
                    <a:lumMod val="50000"/>
                  </a:schemeClr>
                </a:solidFill>
                <a:latin typeface="Times New Roman" pitchFamily="18" charset="0"/>
              </a:rPr>
              <a:t>程序的几个</a:t>
            </a:r>
            <a:r>
              <a:rPr lang="zh-CN" altLang="en-US" sz="2600" b="1" dirty="0" smtClean="0">
                <a:solidFill>
                  <a:schemeClr val="accent5">
                    <a:lumMod val="50000"/>
                  </a:schemeClr>
                </a:solidFill>
                <a:latin typeface="Times New Roman" pitchFamily="18" charset="0"/>
              </a:rPr>
              <a:t>重要</a:t>
            </a:r>
            <a:r>
              <a:rPr lang="zh-CN" altLang="en-US" sz="2600" b="1" dirty="0">
                <a:solidFill>
                  <a:schemeClr val="accent5">
                    <a:lumMod val="50000"/>
                  </a:schemeClr>
                </a:solidFill>
                <a:latin typeface="Times New Roman" pitchFamily="18" charset="0"/>
              </a:rPr>
              <a:t>环节</a:t>
            </a:r>
          </a:p>
          <a:p>
            <a:pPr marL="742950" lvl="1" indent="-285750">
              <a:spcBef>
                <a:spcPts val="1800"/>
              </a:spcBef>
              <a:buClr>
                <a:schemeClr val="accent2"/>
              </a:buClr>
              <a:buSzPct val="70000"/>
              <a:buFont typeface="Wingdings" pitchFamily="2" charset="2"/>
              <a:buChar char="n"/>
              <a:defRPr/>
            </a:pPr>
            <a:r>
              <a:rPr lang="zh-CN" altLang="en-US" b="1" dirty="0" smtClean="0">
                <a:solidFill>
                  <a:srgbClr val="002060"/>
                </a:solidFill>
                <a:latin typeface="Times New Roman" pitchFamily="18" charset="0"/>
              </a:rPr>
              <a:t>设置</a:t>
            </a:r>
            <a:r>
              <a:rPr lang="zh-CN" altLang="en-US" b="1" dirty="0">
                <a:solidFill>
                  <a:srgbClr val="002060"/>
                </a:solidFill>
                <a:latin typeface="Times New Roman" pitchFamily="18" charset="0"/>
              </a:rPr>
              <a:t>清除窗口的颜色</a:t>
            </a:r>
          </a:p>
          <a:p>
            <a:pPr marL="809625" lvl="1" indent="-285750">
              <a:spcBef>
                <a:spcPct val="20000"/>
              </a:spcBef>
              <a:buClr>
                <a:schemeClr val="accent2"/>
              </a:buClr>
              <a:buSzPct val="70000"/>
              <a:defRPr/>
            </a:pP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Void </a:t>
            </a:r>
            <a:r>
              <a:rPr lang="en-US" altLang="zh-CN" sz="2000" b="1" dirty="0" err="1">
                <a:solidFill>
                  <a:srgbClr val="002060"/>
                </a:solidFill>
                <a:latin typeface="Times New Roman" pitchFamily="18" charset="0"/>
              </a:rPr>
              <a:t>glClearColor</a:t>
            </a:r>
            <a:r>
              <a:rPr lang="en-US" altLang="zh-CN" sz="2000" b="1" dirty="0">
                <a:solidFill>
                  <a:srgbClr val="002060"/>
                </a:solidFill>
                <a:latin typeface="Times New Roman" pitchFamily="18" charset="0"/>
              </a:rPr>
              <a:t> (</a:t>
            </a:r>
            <a:r>
              <a:rPr lang="en-US" altLang="zh-CN" sz="2000" b="1" dirty="0" err="1">
                <a:solidFill>
                  <a:srgbClr val="002060"/>
                </a:solidFill>
                <a:latin typeface="Times New Roman" pitchFamily="18" charset="0"/>
              </a:rPr>
              <a:t>GLclampf</a:t>
            </a:r>
            <a:r>
              <a:rPr lang="en-US" altLang="zh-CN" sz="2000" b="1" dirty="0">
                <a:solidFill>
                  <a:srgbClr val="002060"/>
                </a:solidFill>
                <a:latin typeface="Times New Roman" pitchFamily="18" charset="0"/>
              </a:rPr>
              <a:t> </a:t>
            </a:r>
            <a:r>
              <a:rPr lang="en-US" altLang="zh-CN" sz="2000" b="1" i="1" dirty="0">
                <a:solidFill>
                  <a:srgbClr val="002060"/>
                </a:solidFill>
                <a:latin typeface="Times New Roman" pitchFamily="18" charset="0"/>
              </a:rPr>
              <a:t>red</a:t>
            </a:r>
            <a:r>
              <a:rPr lang="en-US" altLang="zh-CN" sz="2000" b="1" dirty="0">
                <a:solidFill>
                  <a:srgbClr val="002060"/>
                </a:solidFill>
                <a:latin typeface="Times New Roman" pitchFamily="18" charset="0"/>
              </a:rPr>
              <a:t>, </a:t>
            </a:r>
            <a:r>
              <a:rPr lang="en-US" altLang="zh-CN" sz="2000" b="1" dirty="0" err="1">
                <a:solidFill>
                  <a:srgbClr val="002060"/>
                </a:solidFill>
                <a:latin typeface="Times New Roman" pitchFamily="18" charset="0"/>
              </a:rPr>
              <a:t>GLclampf</a:t>
            </a:r>
            <a:r>
              <a:rPr lang="en-US" altLang="zh-CN" sz="2000" b="1" dirty="0">
                <a:solidFill>
                  <a:srgbClr val="002060"/>
                </a:solidFill>
                <a:latin typeface="Times New Roman" pitchFamily="18" charset="0"/>
              </a:rPr>
              <a:t> </a:t>
            </a:r>
            <a:r>
              <a:rPr lang="en-US" altLang="zh-CN" sz="2000" b="1" i="1" dirty="0">
                <a:solidFill>
                  <a:srgbClr val="002060"/>
                </a:solidFill>
                <a:latin typeface="Times New Roman" pitchFamily="18" charset="0"/>
              </a:rPr>
              <a:t>green</a:t>
            </a:r>
            <a:r>
              <a:rPr lang="en-US" altLang="zh-CN" sz="2000" b="1" dirty="0">
                <a:solidFill>
                  <a:srgbClr val="002060"/>
                </a:solidFill>
                <a:latin typeface="Times New Roman" pitchFamily="18" charset="0"/>
              </a:rPr>
              <a:t>, </a:t>
            </a:r>
          </a:p>
          <a:p>
            <a:pPr marL="809625" lvl="1" indent="-285750">
              <a:spcBef>
                <a:spcPct val="20000"/>
              </a:spcBef>
              <a:buClr>
                <a:schemeClr val="accent2"/>
              </a:buClr>
              <a:buSzPct val="70000"/>
              <a:defRPr/>
            </a:pPr>
            <a:r>
              <a:rPr lang="en-US" altLang="zh-CN" sz="2000" b="1" dirty="0">
                <a:solidFill>
                  <a:srgbClr val="002060"/>
                </a:solidFill>
                <a:latin typeface="Times New Roman" pitchFamily="18" charset="0"/>
              </a:rPr>
              <a:t>                                  </a:t>
            </a:r>
            <a:r>
              <a:rPr lang="en-US" altLang="zh-CN" sz="2000" b="1" dirty="0" err="1">
                <a:solidFill>
                  <a:srgbClr val="002060"/>
                </a:solidFill>
                <a:latin typeface="Times New Roman" pitchFamily="18" charset="0"/>
              </a:rPr>
              <a:t>GLclampf</a:t>
            </a:r>
            <a:r>
              <a:rPr lang="en-US" altLang="zh-CN" sz="2000" b="1" dirty="0">
                <a:solidFill>
                  <a:srgbClr val="002060"/>
                </a:solidFill>
                <a:latin typeface="Times New Roman" pitchFamily="18" charset="0"/>
              </a:rPr>
              <a:t> </a:t>
            </a:r>
            <a:r>
              <a:rPr lang="en-US" altLang="zh-CN" sz="2000" b="1" i="1" dirty="0">
                <a:solidFill>
                  <a:srgbClr val="002060"/>
                </a:solidFill>
                <a:latin typeface="Times New Roman" pitchFamily="18" charset="0"/>
              </a:rPr>
              <a:t>blue</a:t>
            </a:r>
            <a:r>
              <a:rPr lang="en-US" altLang="zh-CN" sz="2000" b="1" dirty="0">
                <a:solidFill>
                  <a:srgbClr val="002060"/>
                </a:solidFill>
                <a:latin typeface="Times New Roman" pitchFamily="18" charset="0"/>
              </a:rPr>
              <a:t>, </a:t>
            </a:r>
            <a:r>
              <a:rPr lang="en-US" altLang="zh-CN" sz="2000" b="1" dirty="0" err="1">
                <a:solidFill>
                  <a:srgbClr val="002060"/>
                </a:solidFill>
                <a:latin typeface="Times New Roman" pitchFamily="18" charset="0"/>
              </a:rPr>
              <a:t>GLclampf</a:t>
            </a:r>
            <a:r>
              <a:rPr lang="en-US" altLang="zh-CN" sz="2000" b="1" dirty="0">
                <a:solidFill>
                  <a:srgbClr val="002060"/>
                </a:solidFill>
                <a:latin typeface="Times New Roman" pitchFamily="18" charset="0"/>
              </a:rPr>
              <a:t> </a:t>
            </a:r>
            <a:r>
              <a:rPr lang="en-US" altLang="zh-CN" sz="2000" b="1" i="1" dirty="0">
                <a:solidFill>
                  <a:srgbClr val="002060"/>
                </a:solidFill>
                <a:latin typeface="Times New Roman" pitchFamily="18" charset="0"/>
              </a:rPr>
              <a:t>alpha</a:t>
            </a:r>
            <a:r>
              <a:rPr lang="en-US" altLang="zh-CN" sz="2000" b="1" dirty="0">
                <a:solidFill>
                  <a:srgbClr val="002060"/>
                </a:solidFill>
                <a:latin typeface="Times New Roman" pitchFamily="18" charset="0"/>
              </a:rPr>
              <a:t>);</a:t>
            </a:r>
          </a:p>
          <a:p>
            <a:pPr marL="809625" lvl="1" indent="-285750">
              <a:spcBef>
                <a:spcPct val="20000"/>
              </a:spcBef>
              <a:buClr>
                <a:schemeClr val="accent2"/>
              </a:buClr>
              <a:buSzPct val="70000"/>
              <a:defRPr/>
            </a:pPr>
            <a:r>
              <a:rPr lang="en-US" altLang="zh-CN" sz="2000" b="1" i="1" dirty="0">
                <a:solidFill>
                  <a:srgbClr val="002060"/>
                </a:solidFill>
                <a:latin typeface="Times New Roman" pitchFamily="18" charset="0"/>
              </a:rPr>
              <a:t>    red</a:t>
            </a:r>
            <a:r>
              <a:rPr lang="zh-CN" altLang="en-US" sz="2000" b="1" dirty="0">
                <a:solidFill>
                  <a:srgbClr val="002060"/>
                </a:solidFill>
                <a:latin typeface="Times New Roman" pitchFamily="18" charset="0"/>
              </a:rPr>
              <a:t>、</a:t>
            </a:r>
            <a:r>
              <a:rPr lang="en-US" altLang="zh-CN" sz="2000" b="1" i="1" dirty="0">
                <a:solidFill>
                  <a:srgbClr val="002060"/>
                </a:solidFill>
                <a:latin typeface="Times New Roman" pitchFamily="18" charset="0"/>
              </a:rPr>
              <a:t>green</a:t>
            </a:r>
            <a:r>
              <a:rPr lang="zh-CN" altLang="en-US" sz="2000" b="1" dirty="0">
                <a:solidFill>
                  <a:srgbClr val="002060"/>
                </a:solidFill>
                <a:latin typeface="Times New Roman" pitchFamily="18" charset="0"/>
              </a:rPr>
              <a:t>、</a:t>
            </a:r>
            <a:r>
              <a:rPr lang="en-US" altLang="zh-CN" sz="2000" b="1" i="1" dirty="0">
                <a:solidFill>
                  <a:srgbClr val="002060"/>
                </a:solidFill>
                <a:latin typeface="Times New Roman" pitchFamily="18" charset="0"/>
              </a:rPr>
              <a:t>blue</a:t>
            </a:r>
            <a:r>
              <a:rPr lang="zh-CN" altLang="en-US" sz="2000" b="1" dirty="0">
                <a:solidFill>
                  <a:srgbClr val="002060"/>
                </a:solidFill>
                <a:latin typeface="Times New Roman" pitchFamily="18" charset="0"/>
              </a:rPr>
              <a:t>和</a:t>
            </a:r>
            <a:r>
              <a:rPr lang="en-US" altLang="zh-CN" sz="2000" b="1" i="1" dirty="0">
                <a:solidFill>
                  <a:srgbClr val="002060"/>
                </a:solidFill>
                <a:latin typeface="Times New Roman" pitchFamily="18" charset="0"/>
              </a:rPr>
              <a:t>alpha</a:t>
            </a:r>
            <a:r>
              <a:rPr lang="zh-CN" altLang="en-US" sz="2000" b="1" dirty="0">
                <a:solidFill>
                  <a:srgbClr val="002060"/>
                </a:solidFill>
                <a:latin typeface="Times New Roman" pitchFamily="18" charset="0"/>
              </a:rPr>
              <a:t>变量分别代表红、绿、蓝和</a:t>
            </a:r>
            <a:r>
              <a:rPr lang="en-US" altLang="zh-CN" sz="2000" b="1" dirty="0">
                <a:solidFill>
                  <a:srgbClr val="002060"/>
                </a:solidFill>
                <a:latin typeface="Times New Roman" pitchFamily="18" charset="0"/>
              </a:rPr>
              <a:t>Alpha</a:t>
            </a:r>
            <a:r>
              <a:rPr lang="zh-CN" altLang="en-US" sz="2000" b="1" dirty="0">
                <a:solidFill>
                  <a:srgbClr val="002060"/>
                </a:solidFill>
                <a:latin typeface="Times New Roman" pitchFamily="18" charset="0"/>
              </a:rPr>
              <a:t>的</a:t>
            </a:r>
            <a:r>
              <a:rPr lang="zh-CN" altLang="en-US" sz="2000" b="1" dirty="0" smtClean="0">
                <a:solidFill>
                  <a:srgbClr val="002060"/>
                </a:solidFill>
                <a:latin typeface="Times New Roman" pitchFamily="18" charset="0"/>
              </a:rPr>
              <a:t>颜色都</a:t>
            </a:r>
            <a:r>
              <a:rPr lang="zh-CN" altLang="en-US" sz="2000" b="1" dirty="0">
                <a:solidFill>
                  <a:srgbClr val="002060"/>
                </a:solidFill>
                <a:latin typeface="Times New Roman" pitchFamily="18" charset="0"/>
              </a:rPr>
              <a:t>在</a:t>
            </a:r>
            <a:r>
              <a:rPr lang="en-US" altLang="zh-CN" sz="2000" b="1" dirty="0">
                <a:solidFill>
                  <a:srgbClr val="002060"/>
                </a:solidFill>
                <a:latin typeface="Times New Roman" pitchFamily="18" charset="0"/>
              </a:rPr>
              <a:t>[0.0,1.0]</a:t>
            </a:r>
            <a:r>
              <a:rPr lang="zh-CN" altLang="en-US" sz="2000" b="1" dirty="0" smtClean="0">
                <a:solidFill>
                  <a:srgbClr val="002060"/>
                </a:solidFill>
                <a:latin typeface="Times New Roman" pitchFamily="18" charset="0"/>
              </a:rPr>
              <a:t>之间</a:t>
            </a:r>
            <a:endParaRPr lang="en-US" altLang="zh-CN" sz="2000" b="1" dirty="0" smtClean="0">
              <a:solidFill>
                <a:srgbClr val="002060"/>
              </a:solidFill>
              <a:latin typeface="Times New Roman" pitchFamily="18" charset="0"/>
            </a:endParaRPr>
          </a:p>
          <a:p>
            <a:pPr marL="742950" lvl="1" indent="-285750">
              <a:spcBef>
                <a:spcPts val="2400"/>
              </a:spcBef>
              <a:buClr>
                <a:schemeClr val="accent2"/>
              </a:buClr>
              <a:buSzPct val="70000"/>
              <a:buFont typeface="Wingdings" pitchFamily="2" charset="2"/>
              <a:buChar char="n"/>
              <a:defRPr/>
            </a:pPr>
            <a:r>
              <a:rPr lang="zh-CN" altLang="en-US" b="1" dirty="0">
                <a:solidFill>
                  <a:srgbClr val="002060"/>
                </a:solidFill>
                <a:latin typeface="Times New Roman" pitchFamily="18" charset="0"/>
              </a:rPr>
              <a:t>清除颜色缓存</a:t>
            </a:r>
          </a:p>
          <a:p>
            <a:pPr marL="984250" lvl="2" indent="-228600">
              <a:spcBef>
                <a:spcPct val="20000"/>
              </a:spcBef>
              <a:buClr>
                <a:schemeClr val="tx2"/>
              </a:buClr>
              <a:buSzPct val="70000"/>
              <a:defRPr/>
            </a:pPr>
            <a:r>
              <a:rPr lang="en-US" altLang="zh-CN" sz="2000" b="1" dirty="0">
                <a:solidFill>
                  <a:srgbClr val="002060"/>
                </a:solidFill>
                <a:latin typeface="Times New Roman" pitchFamily="18" charset="0"/>
              </a:rPr>
              <a:t>Void </a:t>
            </a:r>
            <a:r>
              <a:rPr lang="en-US" altLang="zh-CN" sz="2000" b="1" dirty="0" err="1">
                <a:solidFill>
                  <a:srgbClr val="002060"/>
                </a:solidFill>
                <a:latin typeface="Times New Roman" pitchFamily="18" charset="0"/>
              </a:rPr>
              <a:t>glClear</a:t>
            </a:r>
            <a:r>
              <a:rPr lang="en-US" altLang="zh-CN" sz="2000" b="1" dirty="0">
                <a:solidFill>
                  <a:srgbClr val="002060"/>
                </a:solidFill>
                <a:latin typeface="Times New Roman" pitchFamily="18" charset="0"/>
              </a:rPr>
              <a:t> (</a:t>
            </a:r>
            <a:r>
              <a:rPr lang="en-US" altLang="zh-CN" sz="2000" b="1" dirty="0" err="1">
                <a:solidFill>
                  <a:srgbClr val="002060"/>
                </a:solidFill>
                <a:latin typeface="Times New Roman" pitchFamily="18" charset="0"/>
              </a:rPr>
              <a:t>GLbitfield</a:t>
            </a:r>
            <a:r>
              <a:rPr lang="en-US" altLang="zh-CN" sz="2000" b="1" dirty="0">
                <a:solidFill>
                  <a:srgbClr val="002060"/>
                </a:solidFill>
                <a:latin typeface="Times New Roman" pitchFamily="18" charset="0"/>
              </a:rPr>
              <a:t> </a:t>
            </a:r>
            <a:r>
              <a:rPr lang="en-US" altLang="zh-CN" sz="2000" b="1" i="1" dirty="0">
                <a:solidFill>
                  <a:srgbClr val="002060"/>
                </a:solidFill>
                <a:latin typeface="Times New Roman" pitchFamily="18" charset="0"/>
              </a:rPr>
              <a:t>mask</a:t>
            </a:r>
            <a:r>
              <a:rPr lang="en-US" altLang="zh-CN" sz="2000" b="1" dirty="0">
                <a:solidFill>
                  <a:srgbClr val="002060"/>
                </a:solidFill>
                <a:latin typeface="Times New Roman" pitchFamily="18" charset="0"/>
              </a:rPr>
              <a:t>);</a:t>
            </a:r>
          </a:p>
          <a:p>
            <a:pPr marL="984250" lvl="2" indent="-228600">
              <a:spcBef>
                <a:spcPct val="20000"/>
              </a:spcBef>
              <a:buClr>
                <a:schemeClr val="tx2"/>
              </a:buClr>
              <a:buSzPct val="70000"/>
              <a:defRPr/>
            </a:pPr>
            <a:r>
              <a:rPr lang="zh-CN" altLang="en-US" sz="2000" b="1" dirty="0">
                <a:solidFill>
                  <a:srgbClr val="002060"/>
                </a:solidFill>
                <a:latin typeface="Times New Roman" pitchFamily="18" charset="0"/>
              </a:rPr>
              <a:t>清除指定缓存，并将</a:t>
            </a:r>
            <a:r>
              <a:rPr lang="en-US" altLang="zh-CN" sz="2000" b="1" dirty="0" err="1">
                <a:solidFill>
                  <a:srgbClr val="002060"/>
                </a:solidFill>
                <a:latin typeface="Times New Roman" pitchFamily="18" charset="0"/>
              </a:rPr>
              <a:t>glClearColor</a:t>
            </a:r>
            <a:r>
              <a:rPr lang="en-US" altLang="zh-CN" sz="2000" b="1" dirty="0">
                <a:solidFill>
                  <a:srgbClr val="002060"/>
                </a:solidFill>
                <a:latin typeface="Times New Roman" pitchFamily="18" charset="0"/>
              </a:rPr>
              <a:t> () </a:t>
            </a:r>
            <a:r>
              <a:rPr lang="zh-CN" altLang="en-US" sz="2000" b="1" dirty="0">
                <a:solidFill>
                  <a:srgbClr val="002060"/>
                </a:solidFill>
                <a:latin typeface="Times New Roman" pitchFamily="18" charset="0"/>
              </a:rPr>
              <a:t>设定的颜色写入颜色缓存</a:t>
            </a:r>
          </a:p>
          <a:p>
            <a:pPr marL="984250" lvl="2" indent="-228600">
              <a:spcBef>
                <a:spcPct val="20000"/>
              </a:spcBef>
              <a:buClr>
                <a:schemeClr val="tx2"/>
              </a:buClr>
              <a:buSzPct val="70000"/>
              <a:defRPr/>
            </a:pPr>
            <a:r>
              <a:rPr lang="zh-CN" altLang="en-US" sz="2000" b="1" dirty="0">
                <a:solidFill>
                  <a:srgbClr val="002060"/>
                </a:solidFill>
                <a:latin typeface="Times New Roman" pitchFamily="18" charset="0"/>
              </a:rPr>
              <a:t>变量</a:t>
            </a:r>
            <a:r>
              <a:rPr lang="en-US" altLang="zh-CN" sz="2000" b="1" dirty="0">
                <a:solidFill>
                  <a:srgbClr val="002060"/>
                </a:solidFill>
                <a:latin typeface="Times New Roman" pitchFamily="18" charset="0"/>
              </a:rPr>
              <a:t>mask</a:t>
            </a:r>
            <a:r>
              <a:rPr lang="zh-CN" altLang="en-US" sz="2000" b="1" dirty="0">
                <a:solidFill>
                  <a:srgbClr val="002060"/>
                </a:solidFill>
                <a:latin typeface="Times New Roman" pitchFamily="18" charset="0"/>
              </a:rPr>
              <a:t>为要清除的缓存</a:t>
            </a:r>
          </a:p>
          <a:p>
            <a:pPr marL="742950" lvl="1" indent="-285750">
              <a:spcBef>
                <a:spcPct val="20000"/>
              </a:spcBef>
              <a:buClr>
                <a:schemeClr val="accent2"/>
              </a:buClr>
              <a:buSzPct val="70000"/>
              <a:defRPr/>
            </a:pPr>
            <a:endParaRPr lang="zh-CN" altLang="en-US" sz="2000" b="1" dirty="0">
              <a:solidFill>
                <a:schemeClr val="bg2">
                  <a:lumMod val="50000"/>
                </a:schemeClr>
              </a:solidFill>
              <a:latin typeface="Times New Roman" pitchFamily="18" charset="0"/>
            </a:endParaRPr>
          </a:p>
        </p:txBody>
      </p:sp>
      <p:sp>
        <p:nvSpPr>
          <p:cNvPr id="36869" name="Rectangle 5"/>
          <p:cNvSpPr>
            <a:spLocks noChangeArrowheads="1"/>
          </p:cNvSpPr>
          <p:nvPr/>
        </p:nvSpPr>
        <p:spPr bwMode="auto">
          <a:xfrm>
            <a:off x="361951" y="2997200"/>
            <a:ext cx="10972800" cy="5475288"/>
          </a:xfrm>
          <a:prstGeom prst="rect">
            <a:avLst/>
          </a:prstGeom>
          <a:noFill/>
          <a:ln w="9525">
            <a:noFill/>
            <a:miter lim="800000"/>
            <a:headEnd/>
            <a:tailEnd/>
          </a:ln>
          <a:effectLst/>
        </p:spPr>
        <p:txBody>
          <a:bodyPr/>
          <a:lstStyle/>
          <a:p>
            <a:pPr marL="1143000" lvl="2" indent="-228600">
              <a:spcBef>
                <a:spcPct val="20000"/>
              </a:spcBef>
              <a:buClr>
                <a:schemeClr val="tx2"/>
              </a:buClr>
              <a:buSzPct val="70000"/>
              <a:buFont typeface="Wingdings" pitchFamily="2" charset="2"/>
              <a:buNone/>
              <a:defRPr/>
            </a:pPr>
            <a:endParaRPr lang="zh-CN" altLang="en-US" sz="2000" b="1" dirty="0">
              <a:solidFill>
                <a:schemeClr val="bg2">
                  <a:lumMod val="50000"/>
                </a:schemeClr>
              </a:solidFill>
              <a:latin typeface="Times New Roman" pitchFamily="18" charset="0"/>
            </a:endParaRPr>
          </a:p>
          <a:p>
            <a:pPr marL="742950" lvl="1" indent="-285750">
              <a:spcBef>
                <a:spcPct val="20000"/>
              </a:spcBef>
              <a:buClr>
                <a:schemeClr val="accent2"/>
              </a:buClr>
              <a:buSzPct val="70000"/>
              <a:buFont typeface="Wingdings" pitchFamily="2" charset="2"/>
              <a:buNone/>
              <a:defRPr/>
            </a:pPr>
            <a:r>
              <a:rPr lang="zh-CN" altLang="en-US" sz="2400" b="1" dirty="0">
                <a:solidFill>
                  <a:schemeClr val="bg2">
                    <a:lumMod val="50000"/>
                  </a:schemeClr>
                </a:solidFill>
                <a:latin typeface="Times New Roman" pitchFamily="18" charset="0"/>
              </a:rPr>
              <a:t> </a:t>
            </a:r>
          </a:p>
        </p:txBody>
      </p:sp>
      <p:graphicFrame>
        <p:nvGraphicFramePr>
          <p:cNvPr id="36936" name="Group 72"/>
          <p:cNvGraphicFramePr>
            <a:graphicFrameLocks noGrp="1"/>
          </p:cNvGraphicFramePr>
          <p:nvPr>
            <p:ph sz="half" idx="2"/>
            <p:extLst>
              <p:ext uri="{D42A27DB-BD31-4B8C-83A1-F6EECF244321}">
                <p14:modId xmlns:p14="http://schemas.microsoft.com/office/powerpoint/2010/main" val="1215348513"/>
              </p:ext>
            </p:extLst>
          </p:nvPr>
        </p:nvGraphicFramePr>
        <p:xfrm>
          <a:off x="1127448" y="4509120"/>
          <a:ext cx="9903884" cy="1728787"/>
        </p:xfrm>
        <a:graphic>
          <a:graphicData uri="http://schemas.openxmlformats.org/drawingml/2006/table">
            <a:tbl>
              <a:tblPr/>
              <a:tblGrid>
                <a:gridCol w="6337300"/>
                <a:gridCol w="3566584"/>
              </a:tblGrid>
              <a:tr h="36017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dirty="0" smtClean="0">
                          <a:ln>
                            <a:noFill/>
                          </a:ln>
                          <a:solidFill>
                            <a:schemeClr val="bg2">
                              <a:lumMod val="50000"/>
                            </a:schemeClr>
                          </a:solidFill>
                          <a:effectLst/>
                          <a:latin typeface="Garamond" pitchFamily="18" charset="0"/>
                          <a:ea typeface="宋体" pitchFamily="2" charset="-122"/>
                        </a:rPr>
                        <a:t>Mask</a:t>
                      </a:r>
                      <a:r>
                        <a:rPr kumimoji="0" lang="zh-CN" altLang="en-US" sz="1600" b="1" i="0" u="none" strike="noStrike" cap="none" normalizeH="0" baseline="0" dirty="0" smtClean="0">
                          <a:ln>
                            <a:noFill/>
                          </a:ln>
                          <a:solidFill>
                            <a:schemeClr val="bg2">
                              <a:lumMod val="50000"/>
                            </a:schemeClr>
                          </a:solidFill>
                          <a:effectLst/>
                          <a:latin typeface="Garamond" pitchFamily="18" charset="0"/>
                          <a:ea typeface="宋体" pitchFamily="2" charset="-122"/>
                        </a:rPr>
                        <a:t>变量</a:t>
                      </a:r>
                    </a:p>
                  </a:txBody>
                  <a:tcPr marL="121920" marR="121920"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smtClean="0">
                          <a:ln>
                            <a:noFill/>
                          </a:ln>
                          <a:solidFill>
                            <a:schemeClr val="bg2">
                              <a:lumMod val="50000"/>
                            </a:schemeClr>
                          </a:solidFill>
                          <a:effectLst/>
                          <a:latin typeface="Garamond" pitchFamily="18" charset="0"/>
                          <a:ea typeface="宋体" pitchFamily="2" charset="-122"/>
                        </a:rPr>
                        <a:t>清除的缓存</a:t>
                      </a:r>
                    </a:p>
                  </a:txBody>
                  <a:tcPr marL="121920" marR="121920"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17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smtClean="0">
                          <a:ln>
                            <a:noFill/>
                          </a:ln>
                          <a:solidFill>
                            <a:schemeClr val="bg2">
                              <a:lumMod val="50000"/>
                            </a:schemeClr>
                          </a:solidFill>
                          <a:effectLst/>
                          <a:latin typeface="Garamond" pitchFamily="18" charset="0"/>
                          <a:ea typeface="宋体" pitchFamily="2" charset="-122"/>
                        </a:rPr>
                        <a:t>GL_COLOR_BUFFER_BIT</a:t>
                      </a:r>
                    </a:p>
                  </a:txBody>
                  <a:tcPr marL="121920" marR="121920"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smtClean="0">
                          <a:ln>
                            <a:noFill/>
                          </a:ln>
                          <a:solidFill>
                            <a:schemeClr val="bg2">
                              <a:lumMod val="50000"/>
                            </a:schemeClr>
                          </a:solidFill>
                          <a:effectLst/>
                          <a:latin typeface="Garamond" pitchFamily="18" charset="0"/>
                          <a:ea typeface="宋体" pitchFamily="2" charset="-122"/>
                        </a:rPr>
                        <a:t>颜色缓存</a:t>
                      </a:r>
                    </a:p>
                  </a:txBody>
                  <a:tcPr marL="121920" marR="121920"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smtClean="0">
                          <a:ln>
                            <a:noFill/>
                          </a:ln>
                          <a:solidFill>
                            <a:schemeClr val="bg2">
                              <a:lumMod val="50000"/>
                            </a:schemeClr>
                          </a:solidFill>
                          <a:effectLst/>
                          <a:latin typeface="Garamond" pitchFamily="18" charset="0"/>
                          <a:ea typeface="宋体" pitchFamily="2" charset="-122"/>
                        </a:rPr>
                        <a:t>GL_DEPTH_BUFFER_BIT</a:t>
                      </a:r>
                    </a:p>
                  </a:txBody>
                  <a:tcPr marL="121920" marR="121920"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smtClean="0">
                          <a:ln>
                            <a:noFill/>
                          </a:ln>
                          <a:solidFill>
                            <a:schemeClr val="bg2">
                              <a:lumMod val="50000"/>
                            </a:schemeClr>
                          </a:solidFill>
                          <a:effectLst/>
                          <a:latin typeface="Garamond" pitchFamily="18" charset="0"/>
                          <a:ea typeface="宋体" pitchFamily="2" charset="-122"/>
                        </a:rPr>
                        <a:t>深度缓存</a:t>
                      </a:r>
                    </a:p>
                  </a:txBody>
                  <a:tcPr marL="121920" marR="121920"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9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smtClean="0">
                          <a:ln>
                            <a:noFill/>
                          </a:ln>
                          <a:solidFill>
                            <a:schemeClr val="bg2">
                              <a:lumMod val="50000"/>
                            </a:schemeClr>
                          </a:solidFill>
                          <a:effectLst/>
                          <a:latin typeface="Garamond" pitchFamily="18" charset="0"/>
                          <a:ea typeface="宋体" pitchFamily="2" charset="-122"/>
                        </a:rPr>
                        <a:t>GL_ACCUM_BUFFER_BIT</a:t>
                      </a:r>
                    </a:p>
                  </a:txBody>
                  <a:tcPr marL="121920" marR="121920"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smtClean="0">
                          <a:ln>
                            <a:noFill/>
                          </a:ln>
                          <a:solidFill>
                            <a:schemeClr val="bg2">
                              <a:lumMod val="50000"/>
                            </a:schemeClr>
                          </a:solidFill>
                          <a:effectLst/>
                          <a:latin typeface="Garamond" pitchFamily="18" charset="0"/>
                          <a:ea typeface="宋体" pitchFamily="2" charset="-122"/>
                        </a:rPr>
                        <a:t>累加缓存</a:t>
                      </a:r>
                    </a:p>
                  </a:txBody>
                  <a:tcPr marL="121920" marR="121920"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dirty="0" smtClean="0">
                          <a:ln>
                            <a:noFill/>
                          </a:ln>
                          <a:solidFill>
                            <a:schemeClr val="bg2">
                              <a:lumMod val="50000"/>
                            </a:schemeClr>
                          </a:solidFill>
                          <a:effectLst/>
                          <a:latin typeface="Garamond" pitchFamily="18" charset="0"/>
                          <a:ea typeface="宋体" pitchFamily="2" charset="-122"/>
                        </a:rPr>
                        <a:t>GL_STENCIL_BUFFER_BIT</a:t>
                      </a:r>
                    </a:p>
                  </a:txBody>
                  <a:tcPr marL="121920" marR="121920"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dirty="0" smtClean="0">
                          <a:ln>
                            <a:noFill/>
                          </a:ln>
                          <a:solidFill>
                            <a:schemeClr val="bg2">
                              <a:lumMod val="50000"/>
                            </a:schemeClr>
                          </a:solidFill>
                          <a:effectLst/>
                          <a:latin typeface="Garamond" pitchFamily="18" charset="0"/>
                          <a:ea typeface="宋体" pitchFamily="2" charset="-122"/>
                        </a:rPr>
                        <a:t>模板缓存</a:t>
                      </a:r>
                    </a:p>
                  </a:txBody>
                  <a:tcPr marL="121920" marR="121920"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0974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86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936"/>
                                        </p:tgtEl>
                                        <p:attrNameLst>
                                          <p:attrName>style.visibility</p:attrName>
                                        </p:attrNameLst>
                                      </p:cBhvr>
                                      <p:to>
                                        <p:strVal val="visible"/>
                                      </p:to>
                                    </p:set>
                                    <p:animEffect transition="in" filter="fade">
                                      <p:cBhvr>
                                        <p:cTn id="35" dur="500"/>
                                        <p:tgtEl>
                                          <p:spTgt spid="36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09600" y="549276"/>
            <a:ext cx="10972800" cy="1439863"/>
          </a:xfrm>
        </p:spPr>
        <p:txBody>
          <a:bodyPr/>
          <a:lstStyle/>
          <a:p>
            <a:pPr marL="984250" lvl="2" indent="-228600" eaLnBrk="1" hangingPunct="1">
              <a:spcBef>
                <a:spcPct val="20000"/>
              </a:spcBef>
              <a:buClr>
                <a:schemeClr val="tx2"/>
              </a:buClr>
              <a:buSzPct val="70000"/>
              <a:defRPr/>
            </a:pPr>
            <a:r>
              <a:rPr lang="en-US" altLang="zh-CN" b="1" dirty="0" err="1">
                <a:solidFill>
                  <a:srgbClr val="002060"/>
                </a:solidFill>
                <a:latin typeface="Times New Roman" pitchFamily="18" charset="0"/>
              </a:rPr>
              <a:t>glClear</a:t>
            </a:r>
            <a:r>
              <a:rPr lang="en-US" altLang="zh-CN" b="1" dirty="0">
                <a:solidFill>
                  <a:srgbClr val="002060"/>
                </a:solidFill>
                <a:latin typeface="Times New Roman" pitchFamily="18" charset="0"/>
              </a:rPr>
              <a:t>()</a:t>
            </a:r>
            <a:r>
              <a:rPr lang="zh-CN" altLang="en-US" b="1" dirty="0">
                <a:solidFill>
                  <a:srgbClr val="002060"/>
                </a:solidFill>
                <a:latin typeface="Times New Roman" pitchFamily="18" charset="0"/>
              </a:rPr>
              <a:t>的</a:t>
            </a:r>
            <a:r>
              <a:rPr lang="zh-CN" altLang="en-US" b="1" dirty="0" smtClean="0">
                <a:solidFill>
                  <a:srgbClr val="002060"/>
                </a:solidFill>
                <a:latin typeface="Times New Roman" pitchFamily="18" charset="0"/>
              </a:rPr>
              <a:t>调用</a:t>
            </a:r>
            <a:r>
              <a:rPr lang="en-US" altLang="zh-CN" b="1" dirty="0">
                <a:solidFill>
                  <a:srgbClr val="002060"/>
                </a:solidFill>
                <a:latin typeface="Times New Roman" pitchFamily="18" charset="0"/>
              </a:rPr>
              <a:t> </a:t>
            </a:r>
            <a:r>
              <a:rPr lang="zh-CN" altLang="en-US" b="1" dirty="0">
                <a:solidFill>
                  <a:srgbClr val="002060"/>
                </a:solidFill>
                <a:latin typeface="Times New Roman" pitchFamily="18" charset="0"/>
              </a:rPr>
              <a:t>实例</a:t>
            </a:r>
          </a:p>
          <a:p>
            <a:pPr lvl="2" eaLnBrk="1" hangingPunct="1">
              <a:buFont typeface="Wingdings" pitchFamily="2" charset="2"/>
              <a:buNone/>
              <a:defRPr/>
            </a:pPr>
            <a:r>
              <a:rPr lang="en-US" altLang="zh-CN" sz="2000" b="1" dirty="0" err="1" smtClean="0">
                <a:solidFill>
                  <a:schemeClr val="bg2">
                    <a:lumMod val="50000"/>
                  </a:schemeClr>
                </a:solidFill>
                <a:latin typeface="Times New Roman" pitchFamily="18" charset="0"/>
              </a:rPr>
              <a:t>glClear</a:t>
            </a:r>
            <a:r>
              <a:rPr lang="zh-CN" altLang="en-US" sz="2000" b="1" dirty="0" smtClean="0">
                <a:solidFill>
                  <a:schemeClr val="bg2">
                    <a:lumMod val="50000"/>
                  </a:schemeClr>
                </a:solidFill>
                <a:latin typeface="Times New Roman" pitchFamily="18" charset="0"/>
              </a:rPr>
              <a:t>（</a:t>
            </a:r>
            <a:r>
              <a:rPr lang="en-US" altLang="zh-CN" sz="2000" b="1" dirty="0" smtClean="0">
                <a:solidFill>
                  <a:schemeClr val="bg2">
                    <a:lumMod val="50000"/>
                  </a:schemeClr>
                </a:solidFill>
                <a:latin typeface="Times New Roman" pitchFamily="18" charset="0"/>
              </a:rPr>
              <a:t>GL_COLOR_BUFFER_BIT</a:t>
            </a:r>
            <a:r>
              <a:rPr lang="zh-CN" altLang="en-US" sz="2000" b="1" dirty="0" smtClean="0">
                <a:solidFill>
                  <a:schemeClr val="bg2">
                    <a:lumMod val="50000"/>
                  </a:schemeClr>
                </a:solidFill>
                <a:latin typeface="Times New Roman" pitchFamily="18" charset="0"/>
              </a:rPr>
              <a:t>）</a:t>
            </a:r>
            <a:r>
              <a:rPr lang="en-US" altLang="zh-CN" sz="2000" b="1" dirty="0" smtClean="0">
                <a:solidFill>
                  <a:schemeClr val="bg2">
                    <a:lumMod val="50000"/>
                  </a:schemeClr>
                </a:solidFill>
                <a:latin typeface="Times New Roman" pitchFamily="18" charset="0"/>
              </a:rPr>
              <a:t>;</a:t>
            </a:r>
          </a:p>
          <a:p>
            <a:pPr lvl="2" eaLnBrk="1" hangingPunct="1">
              <a:buFont typeface="Wingdings" pitchFamily="2" charset="2"/>
              <a:buNone/>
              <a:defRPr/>
            </a:pPr>
            <a:r>
              <a:rPr lang="en-US" altLang="zh-CN" sz="2000" b="1" dirty="0" err="1" smtClean="0">
                <a:solidFill>
                  <a:schemeClr val="bg2">
                    <a:lumMod val="50000"/>
                  </a:schemeClr>
                </a:solidFill>
                <a:latin typeface="Times New Roman" pitchFamily="18" charset="0"/>
              </a:rPr>
              <a:t>glClear</a:t>
            </a:r>
            <a:r>
              <a:rPr lang="zh-CN" altLang="en-US" sz="2000" b="1" dirty="0" smtClean="0">
                <a:solidFill>
                  <a:schemeClr val="bg2">
                    <a:lumMod val="50000"/>
                  </a:schemeClr>
                </a:solidFill>
                <a:latin typeface="Times New Roman" pitchFamily="18" charset="0"/>
              </a:rPr>
              <a:t>（</a:t>
            </a:r>
            <a:r>
              <a:rPr lang="en-US" altLang="zh-CN" sz="2000" b="1" dirty="0" smtClean="0">
                <a:solidFill>
                  <a:schemeClr val="bg2">
                    <a:lumMod val="50000"/>
                  </a:schemeClr>
                </a:solidFill>
                <a:latin typeface="Times New Roman" pitchFamily="18" charset="0"/>
              </a:rPr>
              <a:t>GL_COLOR_BUFFER_BIT | GL_DEPTH_BUFFER_BIT </a:t>
            </a:r>
            <a:r>
              <a:rPr lang="zh-CN" altLang="en-US" sz="2000" b="1" dirty="0" smtClean="0">
                <a:solidFill>
                  <a:schemeClr val="bg2">
                    <a:lumMod val="50000"/>
                  </a:schemeClr>
                </a:solidFill>
                <a:latin typeface="Times New Roman" pitchFamily="18" charset="0"/>
              </a:rPr>
              <a:t>）</a:t>
            </a:r>
            <a:r>
              <a:rPr lang="en-US" altLang="zh-CN" sz="2000" b="1" dirty="0" smtClean="0">
                <a:solidFill>
                  <a:schemeClr val="bg2">
                    <a:lumMod val="50000"/>
                  </a:schemeClr>
                </a:solidFill>
                <a:latin typeface="Times New Roman" pitchFamily="18" charset="0"/>
              </a:rPr>
              <a:t>;</a:t>
            </a:r>
          </a:p>
          <a:p>
            <a:pPr lvl="2" eaLnBrk="1" hangingPunct="1">
              <a:buFont typeface="Wingdings" pitchFamily="2" charset="2"/>
              <a:buNone/>
              <a:defRPr/>
            </a:pPr>
            <a:endParaRPr lang="en-US" altLang="zh-CN" sz="1800" b="1" dirty="0" smtClean="0">
              <a:solidFill>
                <a:schemeClr val="bg2">
                  <a:lumMod val="50000"/>
                </a:schemeClr>
              </a:solidFill>
            </a:endParaRPr>
          </a:p>
        </p:txBody>
      </p:sp>
      <p:sp>
        <p:nvSpPr>
          <p:cNvPr id="38916" name="Rectangle 4"/>
          <p:cNvSpPr>
            <a:spLocks noChangeArrowheads="1"/>
          </p:cNvSpPr>
          <p:nvPr/>
        </p:nvSpPr>
        <p:spPr bwMode="auto">
          <a:xfrm>
            <a:off x="191344" y="1605542"/>
            <a:ext cx="10972800" cy="5252458"/>
          </a:xfrm>
          <a:prstGeom prst="rect">
            <a:avLst/>
          </a:prstGeom>
          <a:noFill/>
          <a:ln w="9525">
            <a:noFill/>
            <a:miter lim="800000"/>
            <a:headEnd/>
            <a:tailEnd/>
          </a:ln>
          <a:effectLst/>
        </p:spPr>
        <p:txBody>
          <a:bodyPr/>
          <a:lstStyle/>
          <a:p>
            <a:pPr marL="1143000" lvl="2" indent="-228600">
              <a:spcBef>
                <a:spcPct val="20000"/>
              </a:spcBef>
              <a:buClr>
                <a:schemeClr val="tx2"/>
              </a:buClr>
              <a:buSzPct val="70000"/>
              <a:buFont typeface="Wingdings" pitchFamily="2" charset="2"/>
              <a:buNone/>
              <a:defRPr/>
            </a:pPr>
            <a:endParaRPr lang="en-US" altLang="zh-CN" dirty="0">
              <a:solidFill>
                <a:schemeClr val="tx2"/>
              </a:solidFill>
              <a:effectLst>
                <a:outerShdw blurRad="38100" dist="38100" dir="2700000" algn="tl">
                  <a:srgbClr val="000000"/>
                </a:outerShdw>
              </a:effectLst>
            </a:endParaRPr>
          </a:p>
          <a:p>
            <a:pPr marL="1143000" lvl="2" indent="-228600">
              <a:spcBef>
                <a:spcPct val="20000"/>
              </a:spcBef>
              <a:buClr>
                <a:schemeClr val="tx2"/>
              </a:buClr>
              <a:buSzPct val="70000"/>
              <a:buFont typeface="Wingdings" pitchFamily="2" charset="2"/>
              <a:buChar char="n"/>
              <a:defRPr/>
            </a:pPr>
            <a:r>
              <a:rPr lang="zh-CN" altLang="en-US" sz="2800" b="1" dirty="0">
                <a:solidFill>
                  <a:srgbClr val="002060"/>
                </a:solidFill>
                <a:latin typeface="Times New Roman" pitchFamily="18" charset="0"/>
                <a:ea typeface="Montserrat Hairline"/>
                <a:cs typeface="Montserrat Hairline"/>
                <a:sym typeface="Montserrat Hairline"/>
              </a:rPr>
              <a:t>强迫绘制完成</a:t>
            </a:r>
            <a:endParaRPr lang="en-US" altLang="zh-CN" sz="2800" b="1" dirty="0">
              <a:solidFill>
                <a:srgbClr val="002060"/>
              </a:solidFill>
              <a:latin typeface="Times New Roman" pitchFamily="18" charset="0"/>
              <a:ea typeface="Montserrat Hairline"/>
              <a:cs typeface="Montserrat Hairline"/>
              <a:sym typeface="Montserrat Hairline"/>
            </a:endParaRPr>
          </a:p>
          <a:p>
            <a:pPr marL="1260475" lvl="2" indent="0" defTabSz="914216">
              <a:spcBef>
                <a:spcPts val="1200"/>
              </a:spcBef>
              <a:buClr>
                <a:schemeClr val="tx2"/>
              </a:buClr>
              <a:buSzPct val="70000"/>
              <a:defRPr/>
            </a:pPr>
            <a:r>
              <a:rPr lang="en-US" altLang="zh-CN" sz="2400" b="1" dirty="0" err="1">
                <a:solidFill>
                  <a:srgbClr val="002060"/>
                </a:solidFill>
                <a:latin typeface="Times New Roman" pitchFamily="18" charset="0"/>
                <a:ea typeface="Montserrat Hairline"/>
                <a:cs typeface="Montserrat Hairline"/>
              </a:rPr>
              <a:t>glFlush</a:t>
            </a:r>
            <a:r>
              <a:rPr lang="en-US" altLang="zh-CN" sz="2400" b="1" dirty="0">
                <a:solidFill>
                  <a:srgbClr val="002060"/>
                </a:solidFill>
                <a:latin typeface="Times New Roman" pitchFamily="18" charset="0"/>
                <a:ea typeface="Montserrat Hairline"/>
                <a:cs typeface="Montserrat Hairline"/>
              </a:rPr>
              <a:t>();</a:t>
            </a:r>
          </a:p>
          <a:p>
            <a:pPr marL="1260475" lvl="2" indent="0" defTabSz="914216">
              <a:spcBef>
                <a:spcPts val="1200"/>
              </a:spcBef>
              <a:buClr>
                <a:schemeClr val="tx2"/>
              </a:buClr>
              <a:buSzPct val="70000"/>
              <a:defRPr/>
            </a:pPr>
            <a:r>
              <a:rPr lang="zh-CN" altLang="en-US" sz="2200" b="1" dirty="0">
                <a:solidFill>
                  <a:srgbClr val="002060"/>
                </a:solidFill>
                <a:latin typeface="Times New Roman" pitchFamily="18" charset="0"/>
                <a:ea typeface="Montserrat Hairline"/>
                <a:cs typeface="Montserrat Hairline"/>
                <a:sym typeface="Montserrat Hairline"/>
              </a:rPr>
              <a:t>因为</a:t>
            </a:r>
            <a:r>
              <a:rPr lang="en-US" altLang="zh-CN" sz="2200" b="1" dirty="0">
                <a:solidFill>
                  <a:srgbClr val="002060"/>
                </a:solidFill>
                <a:latin typeface="Times New Roman" pitchFamily="18" charset="0"/>
                <a:ea typeface="Montserrat Hairline"/>
                <a:cs typeface="Montserrat Hairline"/>
                <a:sym typeface="Montserrat Hairline"/>
              </a:rPr>
              <a:t>OpenGL</a:t>
            </a:r>
            <a:r>
              <a:rPr lang="zh-CN" altLang="en-US" sz="2200" b="1" dirty="0">
                <a:solidFill>
                  <a:srgbClr val="002060"/>
                </a:solidFill>
                <a:latin typeface="Times New Roman" pitchFamily="18" charset="0"/>
                <a:ea typeface="Montserrat Hairline"/>
                <a:cs typeface="Montserrat Hairline"/>
                <a:sym typeface="Montserrat Hairline"/>
              </a:rPr>
              <a:t>图形系统是顺序执行的。当一个</a:t>
            </a:r>
            <a:r>
              <a:rPr lang="en-US" altLang="zh-CN" sz="2200" b="1" dirty="0">
                <a:solidFill>
                  <a:srgbClr val="002060"/>
                </a:solidFill>
                <a:latin typeface="Times New Roman" pitchFamily="18" charset="0"/>
                <a:ea typeface="Montserrat Hairline"/>
                <a:cs typeface="Montserrat Hairline"/>
                <a:sym typeface="Montserrat Hairline"/>
              </a:rPr>
              <a:t>OpenGL</a:t>
            </a:r>
            <a:r>
              <a:rPr lang="zh-CN" altLang="en-US" sz="2200" b="1" dirty="0">
                <a:solidFill>
                  <a:srgbClr val="002060"/>
                </a:solidFill>
                <a:latin typeface="Times New Roman" pitchFamily="18" charset="0"/>
                <a:ea typeface="Montserrat Hairline"/>
                <a:cs typeface="Montserrat Hairline"/>
                <a:sym typeface="Montserrat Hairline"/>
              </a:rPr>
              <a:t>程序向</a:t>
            </a:r>
            <a:r>
              <a:rPr lang="en-US" altLang="zh-CN" sz="2200" b="1" dirty="0">
                <a:solidFill>
                  <a:srgbClr val="002060"/>
                </a:solidFill>
                <a:latin typeface="Times New Roman" pitchFamily="18" charset="0"/>
                <a:ea typeface="Montserrat Hairline"/>
                <a:cs typeface="Montserrat Hairline"/>
                <a:sym typeface="Montserrat Hairline"/>
              </a:rPr>
              <a:t>CPU</a:t>
            </a:r>
            <a:r>
              <a:rPr lang="zh-CN" altLang="en-US" sz="2200" b="1" dirty="0">
                <a:solidFill>
                  <a:srgbClr val="002060"/>
                </a:solidFill>
                <a:latin typeface="Times New Roman" pitchFamily="18" charset="0"/>
                <a:ea typeface="Montserrat Hairline"/>
                <a:cs typeface="Montserrat Hairline"/>
                <a:sym typeface="Montserrat Hairline"/>
              </a:rPr>
              <a:t>发出请求时，其他的图形硬件很可能正在处理光照、纹理映射等其他操作。这个绘制命令要执行，必须等待其他命令结束。带来很大性能损耗。</a:t>
            </a:r>
          </a:p>
          <a:p>
            <a:pPr marL="1260475" lvl="2" indent="0" defTabSz="914216">
              <a:spcBef>
                <a:spcPts val="1200"/>
              </a:spcBef>
              <a:buClr>
                <a:schemeClr val="tx2"/>
              </a:buClr>
              <a:buSzPct val="70000"/>
              <a:defRPr/>
            </a:pPr>
            <a:r>
              <a:rPr lang="en-US" altLang="zh-CN" sz="2200" b="1" dirty="0" err="1">
                <a:solidFill>
                  <a:srgbClr val="002060"/>
                </a:solidFill>
                <a:latin typeface="Times New Roman" pitchFamily="18" charset="0"/>
                <a:ea typeface="Montserrat Hairline"/>
                <a:cs typeface="Montserrat Hairline"/>
                <a:sym typeface="Montserrat Hairline"/>
              </a:rPr>
              <a:t>glFlush</a:t>
            </a:r>
            <a:r>
              <a:rPr lang="en-US" altLang="zh-CN" sz="2200" b="1" dirty="0">
                <a:solidFill>
                  <a:srgbClr val="002060"/>
                </a:solidFill>
                <a:latin typeface="Times New Roman" pitchFamily="18" charset="0"/>
                <a:ea typeface="Montserrat Hairline"/>
                <a:cs typeface="Montserrat Hairline"/>
                <a:sym typeface="Montserrat Hairline"/>
              </a:rPr>
              <a:t>()</a:t>
            </a:r>
            <a:r>
              <a:rPr lang="zh-CN" altLang="en-US" sz="2200" b="1" dirty="0">
                <a:solidFill>
                  <a:srgbClr val="002060"/>
                </a:solidFill>
                <a:latin typeface="Times New Roman" pitchFamily="18" charset="0"/>
                <a:ea typeface="Montserrat Hairline"/>
                <a:cs typeface="Montserrat Hairline"/>
                <a:sym typeface="Montserrat Hairline"/>
              </a:rPr>
              <a:t>强迫发出的命令开始执行，保证</a:t>
            </a:r>
            <a:r>
              <a:rPr lang="en-US" altLang="zh-CN" sz="2200" b="1" dirty="0">
                <a:solidFill>
                  <a:srgbClr val="002060"/>
                </a:solidFill>
                <a:latin typeface="Times New Roman" pitchFamily="18" charset="0"/>
                <a:ea typeface="Montserrat Hairline"/>
                <a:cs typeface="Montserrat Hairline"/>
                <a:sym typeface="Montserrat Hairline"/>
              </a:rPr>
              <a:t>OpenGL</a:t>
            </a:r>
            <a:r>
              <a:rPr lang="zh-CN" altLang="en-US" sz="2200" b="1" dirty="0">
                <a:solidFill>
                  <a:srgbClr val="002060"/>
                </a:solidFill>
                <a:latin typeface="Times New Roman" pitchFamily="18" charset="0"/>
                <a:ea typeface="Montserrat Hairline"/>
                <a:cs typeface="Montserrat Hairline"/>
                <a:sym typeface="Montserrat Hairline"/>
              </a:rPr>
              <a:t>程序发出的所有命令都能在有限的时间内执行。</a:t>
            </a:r>
          </a:p>
          <a:p>
            <a:pPr marL="1260475" lvl="2" indent="0" defTabSz="914216">
              <a:spcBef>
                <a:spcPts val="1200"/>
              </a:spcBef>
              <a:buClr>
                <a:schemeClr val="tx2"/>
              </a:buClr>
              <a:buSzPct val="70000"/>
              <a:defRPr/>
            </a:pPr>
            <a:r>
              <a:rPr lang="zh-CN" altLang="en-US" sz="2200" b="1" dirty="0">
                <a:solidFill>
                  <a:srgbClr val="002060"/>
                </a:solidFill>
                <a:latin typeface="Times New Roman" pitchFamily="18" charset="0"/>
                <a:ea typeface="Montserrat Hairline"/>
                <a:cs typeface="Montserrat Hairline"/>
                <a:sym typeface="Montserrat Hairline"/>
              </a:rPr>
              <a:t>几乎所有的</a:t>
            </a:r>
            <a:r>
              <a:rPr lang="en-US" altLang="zh-CN" sz="2200" b="1" dirty="0">
                <a:solidFill>
                  <a:srgbClr val="002060"/>
                </a:solidFill>
                <a:latin typeface="Times New Roman" pitchFamily="18" charset="0"/>
                <a:ea typeface="Montserrat Hairline"/>
                <a:cs typeface="Montserrat Hairline"/>
                <a:sym typeface="Montserrat Hairline"/>
              </a:rPr>
              <a:t>OpenGL</a:t>
            </a:r>
            <a:r>
              <a:rPr lang="zh-CN" altLang="en-US" sz="2200" b="1" dirty="0">
                <a:solidFill>
                  <a:srgbClr val="002060"/>
                </a:solidFill>
                <a:latin typeface="Times New Roman" pitchFamily="18" charset="0"/>
                <a:ea typeface="Montserrat Hairline"/>
                <a:cs typeface="Montserrat Hairline"/>
                <a:sym typeface="Montserrat Hairline"/>
              </a:rPr>
              <a:t>程序都要调用该命令</a:t>
            </a:r>
          </a:p>
          <a:p>
            <a:pPr marL="1143000" lvl="2" indent="-228600">
              <a:spcBef>
                <a:spcPct val="20000"/>
              </a:spcBef>
              <a:buClr>
                <a:schemeClr val="tx2"/>
              </a:buClr>
              <a:buSzPct val="70000"/>
              <a:buFont typeface="Wingdings" pitchFamily="2" charset="2"/>
              <a:buChar char="n"/>
              <a:defRPr/>
            </a:pPr>
            <a:endParaRPr lang="en-US" altLang="zh-CN" sz="2400" b="1" dirty="0">
              <a:solidFill>
                <a:srgbClr val="C00000"/>
              </a:solidFill>
              <a:latin typeface="Times New Roman" pitchFamily="18" charset="0"/>
            </a:endParaRPr>
          </a:p>
          <a:p>
            <a:pPr marL="1143000" lvl="2" indent="-228600">
              <a:spcBef>
                <a:spcPct val="20000"/>
              </a:spcBef>
              <a:buClr>
                <a:schemeClr val="tx2"/>
              </a:buClr>
              <a:buSzPct val="70000"/>
              <a:buFont typeface="Wingdings" pitchFamily="2" charset="2"/>
              <a:buChar char="n"/>
              <a:defRPr/>
            </a:pPr>
            <a:endParaRPr lang="zh-CN" altLang="en-US" sz="2400" b="1" dirty="0">
              <a:effectLst>
                <a:outerShdw blurRad="38100" dist="38100" dir="2700000" algn="tl">
                  <a:srgbClr val="000000"/>
                </a:outerShdw>
              </a:effectLst>
            </a:endParaRPr>
          </a:p>
        </p:txBody>
      </p:sp>
    </p:spTree>
    <p:extLst>
      <p:ext uri="{BB962C8B-B14F-4D97-AF65-F5344CB8AC3E}">
        <p14:creationId xmlns:p14="http://schemas.microsoft.com/office/powerpoint/2010/main" val="8957624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0" y="0"/>
            <a:ext cx="12192000" cy="6858000"/>
          </a:xfrm>
          <a:prstGeom prst="rect">
            <a:avLst/>
          </a:prstGeom>
          <a:solidFill>
            <a:schemeClr val="accent1"/>
          </a:solidFill>
          <a:ln w="76200">
            <a:solidFill>
              <a:schemeClr val="accent2"/>
            </a:solidFill>
            <a:miter lim="800000"/>
            <a:headEnd/>
            <a:tailEnd/>
          </a:ln>
        </p:spPr>
        <p:txBody>
          <a:bodyPr wrap="none" anchor="ctr"/>
          <a:lstStyle/>
          <a:p>
            <a:endParaRPr lang="zh-CN" altLang="en-US"/>
          </a:p>
        </p:txBody>
      </p:sp>
      <p:sp>
        <p:nvSpPr>
          <p:cNvPr id="107525" name="Text Box 5"/>
          <p:cNvSpPr txBox="1">
            <a:spLocks noChangeArrowheads="1"/>
          </p:cNvSpPr>
          <p:nvPr/>
        </p:nvSpPr>
        <p:spPr bwMode="auto">
          <a:xfrm>
            <a:off x="1104901" y="566738"/>
            <a:ext cx="10367433" cy="95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dirty="0" err="1">
                <a:solidFill>
                  <a:schemeClr val="bg1"/>
                </a:solidFill>
                <a:latin typeface="Tahoma" pitchFamily="34" charset="0"/>
              </a:rPr>
              <a:t>int</a:t>
            </a:r>
            <a:r>
              <a:rPr lang="en-US" altLang="zh-CN" b="1" dirty="0">
                <a:solidFill>
                  <a:schemeClr val="bg1"/>
                </a:solidFill>
                <a:latin typeface="Tahoma" pitchFamily="34" charset="0"/>
              </a:rPr>
              <a:t> </a:t>
            </a:r>
            <a:r>
              <a:rPr lang="en-US" altLang="zh-CN" b="1" dirty="0" err="1">
                <a:solidFill>
                  <a:schemeClr val="bg1"/>
                </a:solidFill>
                <a:latin typeface="Tahoma" pitchFamily="34" charset="0"/>
              </a:rPr>
              <a:t>keyinfo</a:t>
            </a:r>
            <a:r>
              <a:rPr lang="en-US" altLang="zh-CN" b="1" dirty="0">
                <a:solidFill>
                  <a:schemeClr val="bg1"/>
                </a:solidFill>
                <a:latin typeface="Tahoma" pitchFamily="34" charset="0"/>
              </a:rPr>
              <a:t>=0;</a:t>
            </a:r>
          </a:p>
          <a:p>
            <a:pPr eaLnBrk="1" hangingPunct="1"/>
            <a:r>
              <a:rPr lang="en-US" altLang="zh-CN" sz="2000" b="1" dirty="0">
                <a:solidFill>
                  <a:schemeClr val="bg1"/>
                </a:solidFill>
                <a:latin typeface="Tahoma" pitchFamily="34" charset="0"/>
              </a:rPr>
              <a:t>void key(unsigned char key, </a:t>
            </a:r>
            <a:r>
              <a:rPr lang="en-US" altLang="zh-CN" sz="2000" b="1" dirty="0" err="1">
                <a:solidFill>
                  <a:schemeClr val="bg1"/>
                </a:solidFill>
                <a:latin typeface="Tahoma" pitchFamily="34" charset="0"/>
              </a:rPr>
              <a:t>int</a:t>
            </a:r>
            <a:r>
              <a:rPr lang="en-US" altLang="zh-CN" sz="2000" b="1" dirty="0">
                <a:solidFill>
                  <a:schemeClr val="bg1"/>
                </a:solidFill>
                <a:latin typeface="Tahoma" pitchFamily="34" charset="0"/>
              </a:rPr>
              <a:t> x, </a:t>
            </a:r>
            <a:r>
              <a:rPr lang="en-US" altLang="zh-CN" sz="2000" b="1" dirty="0" err="1">
                <a:solidFill>
                  <a:schemeClr val="bg1"/>
                </a:solidFill>
                <a:latin typeface="Tahoma" pitchFamily="34" charset="0"/>
              </a:rPr>
              <a:t>int</a:t>
            </a:r>
            <a:r>
              <a:rPr lang="en-US" altLang="zh-CN" sz="2000" b="1" dirty="0">
                <a:solidFill>
                  <a:schemeClr val="bg1"/>
                </a:solidFill>
                <a:latin typeface="Tahoma" pitchFamily="34" charset="0"/>
              </a:rPr>
              <a:t> y)</a:t>
            </a:r>
          </a:p>
          <a:p>
            <a:pPr eaLnBrk="1" hangingPunct="1"/>
            <a:r>
              <a:rPr lang="en-US" altLang="zh-CN" sz="2000" b="1" dirty="0">
                <a:solidFill>
                  <a:schemeClr val="bg1"/>
                </a:solidFill>
                <a:latin typeface="Tahoma" pitchFamily="34" charset="0"/>
              </a:rPr>
              <a:t>{</a:t>
            </a:r>
          </a:p>
          <a:p>
            <a:pPr eaLnBrk="1" hangingPunct="1"/>
            <a:r>
              <a:rPr lang="en-US" altLang="zh-CN" sz="2000" b="1" dirty="0">
                <a:solidFill>
                  <a:schemeClr val="bg1"/>
                </a:solidFill>
                <a:latin typeface="Tahoma" pitchFamily="34" charset="0"/>
              </a:rPr>
              <a:t>	switch(key){</a:t>
            </a:r>
          </a:p>
          <a:p>
            <a:pPr eaLnBrk="1" hangingPunct="1"/>
            <a:r>
              <a:rPr lang="en-US" altLang="zh-CN" sz="2000" b="1" dirty="0">
                <a:solidFill>
                  <a:schemeClr val="bg1"/>
                </a:solidFill>
                <a:latin typeface="Tahoma" pitchFamily="34" charset="0"/>
              </a:rPr>
              <a:t>	case 'd':            			</a:t>
            </a:r>
          </a:p>
          <a:p>
            <a:pPr eaLnBrk="1" hangingPunct="1"/>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keyinfo</a:t>
            </a:r>
            <a:r>
              <a:rPr lang="en-US" altLang="zh-CN" sz="2000" b="1" dirty="0">
                <a:solidFill>
                  <a:schemeClr val="bg1"/>
                </a:solidFill>
                <a:latin typeface="Tahoma" pitchFamily="34" charset="0"/>
              </a:rPr>
              <a:t>=0;</a:t>
            </a:r>
          </a:p>
          <a:p>
            <a:pPr eaLnBrk="1" hangingPunct="1"/>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glutPostRedisplay</a:t>
            </a:r>
            <a:r>
              <a:rPr lang="en-US" altLang="zh-CN" sz="2000" b="1" dirty="0">
                <a:solidFill>
                  <a:schemeClr val="bg1"/>
                </a:solidFill>
                <a:latin typeface="Tahoma" pitchFamily="34" charset="0"/>
              </a:rPr>
              <a:t>();</a:t>
            </a:r>
          </a:p>
          <a:p>
            <a:pPr eaLnBrk="1" hangingPunct="1"/>
            <a:r>
              <a:rPr lang="en-US" altLang="zh-CN" sz="2000" b="1" dirty="0">
                <a:solidFill>
                  <a:schemeClr val="bg1"/>
                </a:solidFill>
                <a:latin typeface="Tahoma" pitchFamily="34" charset="0"/>
              </a:rPr>
              <a:t>		break;</a:t>
            </a:r>
          </a:p>
          <a:p>
            <a:pPr eaLnBrk="1" hangingPunct="1"/>
            <a:r>
              <a:rPr lang="en-US" altLang="zh-CN" sz="2000" b="1" dirty="0">
                <a:solidFill>
                  <a:schemeClr val="bg1"/>
                </a:solidFill>
                <a:latin typeface="Tahoma" pitchFamily="34" charset="0"/>
              </a:rPr>
              <a:t>	case 's':            				 			</a:t>
            </a:r>
            <a:r>
              <a:rPr lang="en-US" altLang="zh-CN" sz="2000" b="1" dirty="0" err="1">
                <a:solidFill>
                  <a:schemeClr val="bg1"/>
                </a:solidFill>
                <a:latin typeface="Tahoma" pitchFamily="34" charset="0"/>
              </a:rPr>
              <a:t>keyinfo</a:t>
            </a:r>
            <a:r>
              <a:rPr lang="en-US" altLang="zh-CN" sz="2000" b="1" dirty="0">
                <a:solidFill>
                  <a:schemeClr val="bg1"/>
                </a:solidFill>
                <a:latin typeface="Tahoma" pitchFamily="34" charset="0"/>
              </a:rPr>
              <a:t>=1;</a:t>
            </a:r>
          </a:p>
          <a:p>
            <a:pPr eaLnBrk="1" hangingPunct="1"/>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glutPostRedisplay</a:t>
            </a:r>
            <a:r>
              <a:rPr lang="en-US" altLang="zh-CN" sz="2000" b="1" dirty="0">
                <a:solidFill>
                  <a:schemeClr val="bg1"/>
                </a:solidFill>
                <a:latin typeface="Tahoma" pitchFamily="34" charset="0"/>
              </a:rPr>
              <a:t>();</a:t>
            </a:r>
          </a:p>
          <a:p>
            <a:pPr eaLnBrk="1" hangingPunct="1"/>
            <a:r>
              <a:rPr lang="en-US" altLang="zh-CN" sz="2000" b="1" dirty="0">
                <a:solidFill>
                  <a:schemeClr val="bg1"/>
                </a:solidFill>
                <a:latin typeface="Tahoma" pitchFamily="34" charset="0"/>
              </a:rPr>
              <a:t>		break;</a:t>
            </a:r>
          </a:p>
          <a:p>
            <a:pPr eaLnBrk="1" hangingPunct="1"/>
            <a:r>
              <a:rPr lang="en-US" altLang="zh-CN" sz="2000" b="1" dirty="0">
                <a:solidFill>
                  <a:schemeClr val="bg1"/>
                </a:solidFill>
                <a:latin typeface="Tahoma" pitchFamily="34" charset="0"/>
              </a:rPr>
              <a:t>	case </a:t>
            </a:r>
            <a:r>
              <a:rPr lang="en-US" altLang="zh-CN" sz="2000" b="1" dirty="0">
                <a:solidFill>
                  <a:schemeClr val="bg1"/>
                </a:solidFill>
                <a:latin typeface="Arial" pitchFamily="34" charset="0"/>
              </a:rPr>
              <a:t>‘</a:t>
            </a:r>
            <a:r>
              <a:rPr lang="en-US" altLang="zh-CN" sz="2000" b="1" dirty="0">
                <a:solidFill>
                  <a:schemeClr val="bg1"/>
                </a:solidFill>
                <a:latin typeface="Tahoma" pitchFamily="34" charset="0"/>
              </a:rPr>
              <a:t>q</a:t>
            </a:r>
            <a:r>
              <a:rPr lang="en-US" altLang="zh-CN" sz="2000" b="1" dirty="0">
                <a:solidFill>
                  <a:schemeClr val="bg1"/>
                </a:solidFill>
                <a:latin typeface="Arial" pitchFamily="34" charset="0"/>
              </a:rPr>
              <a:t>’</a:t>
            </a:r>
            <a:r>
              <a:rPr lang="en-US" altLang="zh-CN" sz="2000" b="1" dirty="0">
                <a:solidFill>
                  <a:schemeClr val="bg1"/>
                </a:solidFill>
                <a:latin typeface="Tahoma" pitchFamily="34" charset="0"/>
              </a:rPr>
              <a:t>:		</a:t>
            </a:r>
          </a:p>
          <a:p>
            <a:pPr eaLnBrk="1" hangingPunct="1"/>
            <a:r>
              <a:rPr lang="en-US" altLang="zh-CN" sz="2000" b="1" dirty="0">
                <a:solidFill>
                  <a:schemeClr val="bg1"/>
                </a:solidFill>
                <a:latin typeface="Tahoma" pitchFamily="34" charset="0"/>
              </a:rPr>
              <a:t>   	case 27:</a:t>
            </a:r>
          </a:p>
          <a:p>
            <a:pPr eaLnBrk="1" hangingPunct="1"/>
            <a:r>
              <a:rPr lang="en-US" altLang="zh-CN" sz="2000" b="1" dirty="0">
                <a:solidFill>
                  <a:schemeClr val="bg1"/>
                </a:solidFill>
                <a:latin typeface="Tahoma" pitchFamily="34" charset="0"/>
              </a:rPr>
              <a:t>		exit(0);</a:t>
            </a:r>
          </a:p>
          <a:p>
            <a:pPr eaLnBrk="1" hangingPunct="1"/>
            <a:r>
              <a:rPr lang="en-US" altLang="zh-CN" sz="2000" b="1" dirty="0">
                <a:solidFill>
                  <a:schemeClr val="bg1"/>
                </a:solidFill>
                <a:latin typeface="Tahoma" pitchFamily="34" charset="0"/>
              </a:rPr>
              <a:t>		break;</a:t>
            </a:r>
          </a:p>
          <a:p>
            <a:pPr eaLnBrk="1" hangingPunct="1"/>
            <a:r>
              <a:rPr lang="en-US" altLang="zh-CN" sz="2000" b="1" dirty="0">
                <a:solidFill>
                  <a:schemeClr val="bg1"/>
                </a:solidFill>
                <a:latin typeface="Tahoma" pitchFamily="34" charset="0"/>
              </a:rPr>
              <a:t>	default:			</a:t>
            </a:r>
          </a:p>
          <a:p>
            <a:pPr eaLnBrk="1" hangingPunct="1"/>
            <a:r>
              <a:rPr lang="en-US" altLang="zh-CN" sz="2000" b="1" dirty="0">
                <a:solidFill>
                  <a:schemeClr val="bg1"/>
                </a:solidFill>
                <a:latin typeface="Tahoma" pitchFamily="34" charset="0"/>
              </a:rPr>
              <a:t>		break;</a:t>
            </a:r>
          </a:p>
          <a:p>
            <a:pPr eaLnBrk="1" hangingPunct="1"/>
            <a:r>
              <a:rPr lang="en-US" altLang="zh-CN" sz="2000" b="1" dirty="0">
                <a:solidFill>
                  <a:schemeClr val="bg1"/>
                </a:solidFill>
                <a:latin typeface="Tahoma" pitchFamily="34" charset="0"/>
              </a:rPr>
              <a:t>	}	</a:t>
            </a:r>
          </a:p>
          <a:p>
            <a:pPr eaLnBrk="1" hangingPunct="1"/>
            <a:r>
              <a:rPr lang="en-US" altLang="zh-CN" sz="2000" b="1" dirty="0">
                <a:solidFill>
                  <a:schemeClr val="bg1"/>
                </a:solidFill>
                <a:latin typeface="Tahoma" pitchFamily="34" charset="0"/>
              </a:rPr>
              <a:t>}</a:t>
            </a:r>
          </a:p>
          <a:p>
            <a:pPr eaLnBrk="1" hangingPunct="1"/>
            <a:endParaRPr lang="en-US" altLang="zh-CN" sz="2000" b="1"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r>
              <a:rPr lang="en-US" altLang="zh-CN" sz="2000" dirty="0">
                <a:solidFill>
                  <a:schemeClr val="folHlink"/>
                </a:solidFill>
                <a:latin typeface="Times New Roman" pitchFamily="18" charset="0"/>
              </a:rPr>
              <a:t>	</a:t>
            </a:r>
          </a:p>
        </p:txBody>
      </p:sp>
    </p:spTree>
    <p:extLst>
      <p:ext uri="{BB962C8B-B14F-4D97-AF65-F5344CB8AC3E}">
        <p14:creationId xmlns:p14="http://schemas.microsoft.com/office/powerpoint/2010/main" val="4154974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819" y="617"/>
            <a:ext cx="12190858" cy="6857383"/>
            <a:chOff x="287" y="1486"/>
            <a:chExt cx="5262" cy="2679"/>
          </a:xfrm>
        </p:grpSpPr>
        <p:sp>
          <p:nvSpPr>
            <p:cNvPr id="48133" name="Rectangle 3"/>
            <p:cNvSpPr>
              <a:spLocks noChangeArrowheads="1"/>
            </p:cNvSpPr>
            <p:nvPr/>
          </p:nvSpPr>
          <p:spPr bwMode="auto">
            <a:xfrm>
              <a:off x="522" y="1716"/>
              <a:ext cx="4944" cy="2449"/>
            </a:xfrm>
            <a:prstGeom prst="rect">
              <a:avLst/>
            </a:prstGeom>
            <a:solidFill>
              <a:schemeClr val="bg1"/>
            </a:solidFill>
            <a:ln w="9525">
              <a:solidFill>
                <a:srgbClr val="000000"/>
              </a:solidFill>
              <a:miter lim="800000"/>
              <a:headEnd/>
              <a:tailEnd/>
            </a:ln>
          </p:spPr>
          <p:txBody>
            <a:bodyPr wrap="none" anchor="ctr"/>
            <a:lstStyle/>
            <a:p>
              <a:endParaRPr lang="zh-CN" altLang="en-US"/>
            </a:p>
          </p:txBody>
        </p:sp>
        <p:sp>
          <p:nvSpPr>
            <p:cNvPr id="48134" name="Rectangle 4"/>
            <p:cNvSpPr>
              <a:spLocks noChangeArrowheads="1"/>
            </p:cNvSpPr>
            <p:nvPr/>
          </p:nvSpPr>
          <p:spPr bwMode="auto">
            <a:xfrm>
              <a:off x="287" y="1486"/>
              <a:ext cx="5262" cy="2679"/>
            </a:xfrm>
            <a:prstGeom prst="rect">
              <a:avLst/>
            </a:prstGeom>
            <a:solidFill>
              <a:schemeClr val="accent1"/>
            </a:solidFill>
            <a:ln w="76200">
              <a:solidFill>
                <a:schemeClr val="accent2"/>
              </a:solidFill>
              <a:miter lim="800000"/>
              <a:headEnd/>
              <a:tailEnd/>
            </a:ln>
          </p:spPr>
          <p:txBody>
            <a:bodyPr wrap="none" anchor="ctr"/>
            <a:lstStyle/>
            <a:p>
              <a:endParaRPr lang="zh-CN" altLang="en-US"/>
            </a:p>
          </p:txBody>
        </p:sp>
      </p:grpSp>
      <p:sp>
        <p:nvSpPr>
          <p:cNvPr id="108549" name="Text Box 5"/>
          <p:cNvSpPr txBox="1">
            <a:spLocks noChangeArrowheads="1"/>
          </p:cNvSpPr>
          <p:nvPr/>
        </p:nvSpPr>
        <p:spPr bwMode="auto">
          <a:xfrm>
            <a:off x="1104901" y="566739"/>
            <a:ext cx="10367433" cy="924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dirty="0">
                <a:solidFill>
                  <a:schemeClr val="bg1"/>
                </a:solidFill>
                <a:latin typeface="Tahoma" pitchFamily="34" charset="0"/>
              </a:rPr>
              <a:t>void display(void)</a:t>
            </a:r>
          </a:p>
          <a:p>
            <a:pPr eaLnBrk="1" hangingPunct="1"/>
            <a:r>
              <a:rPr lang="en-US" altLang="zh-CN" sz="2000" b="1" dirty="0">
                <a:solidFill>
                  <a:schemeClr val="bg1"/>
                </a:solidFill>
                <a:latin typeface="Tahoma" pitchFamily="34" charset="0"/>
              </a:rPr>
              <a:t>{		</a:t>
            </a:r>
          </a:p>
          <a:p>
            <a:pPr eaLnBrk="1" hangingPunct="1"/>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glClear</a:t>
            </a:r>
            <a:r>
              <a:rPr lang="en-US" altLang="zh-CN" sz="2000" b="1" dirty="0">
                <a:solidFill>
                  <a:schemeClr val="bg1"/>
                </a:solidFill>
                <a:latin typeface="Tahoma" pitchFamily="34" charset="0"/>
              </a:rPr>
              <a:t>(GL_COLOR_BUFFER_BIT);</a:t>
            </a:r>
          </a:p>
          <a:p>
            <a:pPr eaLnBrk="1" hangingPunct="1"/>
            <a:r>
              <a:rPr lang="en-US" altLang="zh-CN" sz="2000" b="1" dirty="0">
                <a:solidFill>
                  <a:schemeClr val="bg1"/>
                </a:solidFill>
                <a:latin typeface="Tahoma" pitchFamily="34" charset="0"/>
              </a:rPr>
              <a:t>	glColor3f(0.9,0.7,0.7);</a:t>
            </a:r>
          </a:p>
          <a:p>
            <a:pPr eaLnBrk="1" hangingPunct="1"/>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glRotatef</a:t>
            </a:r>
            <a:r>
              <a:rPr lang="en-US" altLang="zh-CN" sz="2000" b="1" dirty="0">
                <a:solidFill>
                  <a:schemeClr val="bg1"/>
                </a:solidFill>
                <a:latin typeface="Tahoma" pitchFamily="34" charset="0"/>
              </a:rPr>
              <a:t>(45.0,1.0,0.0,0.0);</a:t>
            </a:r>
          </a:p>
          <a:p>
            <a:pPr eaLnBrk="1" hangingPunct="1"/>
            <a:r>
              <a:rPr lang="en-US" altLang="zh-CN" sz="2000" b="1" dirty="0">
                <a:solidFill>
                  <a:schemeClr val="bg1"/>
                </a:solidFill>
                <a:latin typeface="Tahoma" pitchFamily="34" charset="0"/>
              </a:rPr>
              <a:t>	if(</a:t>
            </a:r>
            <a:r>
              <a:rPr lang="en-US" altLang="zh-CN" sz="2000" b="1" dirty="0" err="1">
                <a:solidFill>
                  <a:schemeClr val="bg1"/>
                </a:solidFill>
                <a:latin typeface="Tahoma" pitchFamily="34" charset="0"/>
              </a:rPr>
              <a:t>keyinfo</a:t>
            </a:r>
            <a:r>
              <a:rPr lang="en-US" altLang="zh-CN" sz="2000" b="1" dirty="0">
                <a:solidFill>
                  <a:schemeClr val="bg1"/>
                </a:solidFill>
                <a:latin typeface="Tahoma" pitchFamily="34" charset="0"/>
              </a:rPr>
              <a:t>==0) </a:t>
            </a:r>
            <a:r>
              <a:rPr lang="en-US" altLang="zh-CN" sz="2000" b="1" dirty="0">
                <a:solidFill>
                  <a:schemeClr val="bg1"/>
                </a:solidFill>
                <a:latin typeface="Arial" pitchFamily="34" charset="0"/>
              </a:rPr>
              <a:t>……</a:t>
            </a:r>
            <a:r>
              <a:rPr lang="en-US" altLang="zh-CN" sz="2000" b="1" dirty="0">
                <a:solidFill>
                  <a:schemeClr val="bg1"/>
                </a:solidFill>
                <a:latin typeface="Tahoma" pitchFamily="34" charset="0"/>
              </a:rPr>
              <a:t>		</a:t>
            </a:r>
          </a:p>
          <a:p>
            <a:pPr eaLnBrk="1" hangingPunct="1"/>
            <a:r>
              <a:rPr lang="en-US" altLang="zh-CN" sz="2000" b="1" dirty="0">
                <a:solidFill>
                  <a:schemeClr val="bg1"/>
                </a:solidFill>
                <a:latin typeface="Tahoma" pitchFamily="34" charset="0"/>
              </a:rPr>
              <a:t>	if(</a:t>
            </a:r>
            <a:r>
              <a:rPr lang="en-US" altLang="zh-CN" sz="2000" b="1" dirty="0" err="1">
                <a:solidFill>
                  <a:schemeClr val="bg1"/>
                </a:solidFill>
                <a:latin typeface="Tahoma" pitchFamily="34" charset="0"/>
              </a:rPr>
              <a:t>keyinfo</a:t>
            </a:r>
            <a:r>
              <a:rPr lang="en-US" altLang="zh-CN" sz="2000" b="1" dirty="0">
                <a:solidFill>
                  <a:schemeClr val="bg1"/>
                </a:solidFill>
                <a:latin typeface="Tahoma" pitchFamily="34" charset="0"/>
              </a:rPr>
              <a:t>==1) </a:t>
            </a:r>
            <a:r>
              <a:rPr lang="en-US" altLang="zh-CN" sz="2000" b="1" dirty="0">
                <a:solidFill>
                  <a:schemeClr val="bg1"/>
                </a:solidFill>
                <a:latin typeface="Arial" pitchFamily="34" charset="0"/>
              </a:rPr>
              <a:t>……</a:t>
            </a:r>
            <a:r>
              <a:rPr lang="en-US" altLang="zh-CN" sz="2000" b="1" dirty="0">
                <a:solidFill>
                  <a:schemeClr val="bg1"/>
                </a:solidFill>
                <a:latin typeface="Tahoma" pitchFamily="34" charset="0"/>
              </a:rPr>
              <a:t>		</a:t>
            </a:r>
          </a:p>
          <a:p>
            <a:pPr eaLnBrk="1" hangingPunct="1"/>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glFlush</a:t>
            </a:r>
            <a:r>
              <a:rPr lang="en-US" altLang="zh-CN" sz="2000" b="1" dirty="0">
                <a:solidFill>
                  <a:schemeClr val="bg1"/>
                </a:solidFill>
                <a:latin typeface="Tahoma" pitchFamily="34" charset="0"/>
              </a:rPr>
              <a:t>();</a:t>
            </a:r>
          </a:p>
          <a:p>
            <a:pPr eaLnBrk="1" hangingPunct="1"/>
            <a:r>
              <a:rPr lang="en-US" altLang="zh-CN" sz="2000" b="1" dirty="0">
                <a:solidFill>
                  <a:schemeClr val="bg1"/>
                </a:solidFill>
                <a:latin typeface="Tahoma" pitchFamily="34" charset="0"/>
              </a:rPr>
              <a:t>}</a:t>
            </a:r>
          </a:p>
          <a:p>
            <a:pPr eaLnBrk="1" hangingPunct="1">
              <a:spcBef>
                <a:spcPct val="30000"/>
              </a:spcBef>
            </a:pPr>
            <a:r>
              <a:rPr lang="en-US" altLang="zh-CN" sz="2000" b="1" dirty="0" err="1">
                <a:solidFill>
                  <a:schemeClr val="bg1"/>
                </a:solidFill>
                <a:latin typeface="Tahoma" pitchFamily="34" charset="0"/>
              </a:rPr>
              <a:t>int</a:t>
            </a:r>
            <a:r>
              <a:rPr lang="en-US" altLang="zh-CN" sz="2000" b="1" dirty="0">
                <a:solidFill>
                  <a:schemeClr val="bg1"/>
                </a:solidFill>
                <a:latin typeface="Tahoma" pitchFamily="34" charset="0"/>
              </a:rPr>
              <a:t> main(</a:t>
            </a:r>
            <a:r>
              <a:rPr lang="en-US" altLang="zh-CN" sz="2000" b="1" dirty="0" err="1">
                <a:solidFill>
                  <a:schemeClr val="bg1"/>
                </a:solidFill>
                <a:latin typeface="Tahoma" pitchFamily="34" charset="0"/>
              </a:rPr>
              <a:t>int</a:t>
            </a:r>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argc,char</a:t>
            </a:r>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argv</a:t>
            </a:r>
            <a:r>
              <a:rPr lang="en-US" altLang="zh-CN" sz="2000" b="1" dirty="0">
                <a:solidFill>
                  <a:schemeClr val="bg1"/>
                </a:solidFill>
                <a:latin typeface="Tahoma" pitchFamily="34" charset="0"/>
              </a:rPr>
              <a:t>)</a:t>
            </a:r>
          </a:p>
          <a:p>
            <a:pPr eaLnBrk="1" hangingPunct="1">
              <a:spcBef>
                <a:spcPct val="30000"/>
              </a:spcBef>
            </a:pPr>
            <a:r>
              <a:rPr lang="en-US" altLang="zh-CN" sz="2000" b="1" dirty="0">
                <a:solidFill>
                  <a:schemeClr val="bg1"/>
                </a:solidFill>
                <a:latin typeface="Tahoma" pitchFamily="34" charset="0"/>
              </a:rPr>
              <a:t>{	</a:t>
            </a:r>
          </a:p>
          <a:p>
            <a:pPr lvl="2" eaLnBrk="1" hangingPunct="1">
              <a:spcBef>
                <a:spcPct val="30000"/>
              </a:spcBef>
            </a:pPr>
            <a:r>
              <a:rPr lang="en-US" altLang="zh-CN" sz="2000" b="1" dirty="0">
                <a:solidFill>
                  <a:schemeClr val="bg1"/>
                </a:solidFill>
                <a:latin typeface="Arial" pitchFamily="34" charset="0"/>
              </a:rPr>
              <a:t>……</a:t>
            </a:r>
            <a:endParaRPr lang="en-US" altLang="zh-CN" sz="2000" b="1" dirty="0">
              <a:solidFill>
                <a:schemeClr val="bg1"/>
              </a:solidFill>
              <a:latin typeface="Tahoma" pitchFamily="34" charset="0"/>
            </a:endParaRPr>
          </a:p>
          <a:p>
            <a:pPr eaLnBrk="1" hangingPunct="1">
              <a:spcBef>
                <a:spcPct val="30000"/>
              </a:spcBef>
            </a:pPr>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glutKeyboardFunc</a:t>
            </a:r>
            <a:r>
              <a:rPr lang="en-US" altLang="zh-CN" sz="2000" b="1" dirty="0">
                <a:solidFill>
                  <a:schemeClr val="bg1"/>
                </a:solidFill>
                <a:latin typeface="Tahoma" pitchFamily="34" charset="0"/>
              </a:rPr>
              <a:t>(key);</a:t>
            </a:r>
          </a:p>
          <a:p>
            <a:pPr eaLnBrk="1" hangingPunct="1">
              <a:spcBef>
                <a:spcPct val="30000"/>
              </a:spcBef>
            </a:pPr>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glutDisplayFunc</a:t>
            </a:r>
            <a:r>
              <a:rPr lang="en-US" altLang="zh-CN" sz="2000" b="1" dirty="0">
                <a:solidFill>
                  <a:schemeClr val="bg1"/>
                </a:solidFill>
                <a:latin typeface="Tahoma" pitchFamily="34" charset="0"/>
              </a:rPr>
              <a:t>(display);</a:t>
            </a:r>
          </a:p>
          <a:p>
            <a:pPr eaLnBrk="1" hangingPunct="1">
              <a:spcBef>
                <a:spcPct val="30000"/>
              </a:spcBef>
            </a:pPr>
            <a:r>
              <a:rPr lang="en-US" altLang="zh-CN" sz="2000" b="1" dirty="0">
                <a:solidFill>
                  <a:schemeClr val="bg1"/>
                </a:solidFill>
                <a:latin typeface="Tahoma" pitchFamily="34" charset="0"/>
              </a:rPr>
              <a:t>	</a:t>
            </a:r>
            <a:r>
              <a:rPr lang="en-US" altLang="zh-CN" sz="2000" b="1" dirty="0" err="1">
                <a:solidFill>
                  <a:schemeClr val="bg1"/>
                </a:solidFill>
                <a:latin typeface="Tahoma" pitchFamily="34" charset="0"/>
              </a:rPr>
              <a:t>glutMainLoop</a:t>
            </a:r>
            <a:r>
              <a:rPr lang="en-US" altLang="zh-CN" sz="2000" b="1" dirty="0">
                <a:solidFill>
                  <a:schemeClr val="bg1"/>
                </a:solidFill>
                <a:latin typeface="Tahoma" pitchFamily="34" charset="0"/>
              </a:rPr>
              <a:t>();</a:t>
            </a:r>
          </a:p>
          <a:p>
            <a:pPr eaLnBrk="1" hangingPunct="1">
              <a:spcBef>
                <a:spcPct val="30000"/>
              </a:spcBef>
            </a:pPr>
            <a:r>
              <a:rPr lang="en-US" altLang="zh-CN" sz="2000" b="1" dirty="0">
                <a:solidFill>
                  <a:schemeClr val="bg1"/>
                </a:solidFill>
                <a:latin typeface="Tahoma" pitchFamily="34" charset="0"/>
              </a:rPr>
              <a:t>	</a:t>
            </a:r>
            <a:r>
              <a:rPr lang="en-US" altLang="zh-CN" sz="2000" b="1" dirty="0">
                <a:solidFill>
                  <a:schemeClr val="bg1"/>
                </a:solidFill>
                <a:latin typeface="Arial" pitchFamily="34" charset="0"/>
              </a:rPr>
              <a:t>……</a:t>
            </a:r>
            <a:endParaRPr lang="en-US" altLang="zh-CN" sz="2000" b="1" dirty="0">
              <a:solidFill>
                <a:schemeClr val="bg1"/>
              </a:solidFill>
              <a:latin typeface="Tahoma" pitchFamily="34" charset="0"/>
            </a:endParaRPr>
          </a:p>
          <a:p>
            <a:pPr eaLnBrk="1" hangingPunct="1">
              <a:spcBef>
                <a:spcPct val="30000"/>
              </a:spcBef>
            </a:pPr>
            <a:r>
              <a:rPr lang="en-US" altLang="zh-CN" sz="2000" b="1" dirty="0">
                <a:solidFill>
                  <a:schemeClr val="bg1"/>
                </a:solidFill>
                <a:latin typeface="Tahoma" pitchFamily="34" charset="0"/>
              </a:rPr>
              <a:t>}</a:t>
            </a:r>
            <a:endParaRPr lang="en-US" altLang="zh-CN" sz="2000" b="1" dirty="0">
              <a:solidFill>
                <a:schemeClr val="bg1"/>
              </a:solidFill>
              <a:latin typeface="Times New Roman" pitchFamily="18" charset="0"/>
            </a:endParaRPr>
          </a:p>
          <a:p>
            <a:pPr eaLnBrk="1" hangingPunct="1">
              <a:spcBef>
                <a:spcPct val="30000"/>
              </a:spcBef>
            </a:pPr>
            <a:endParaRPr lang="en-US" altLang="zh-CN" sz="2000" b="1" dirty="0">
              <a:solidFill>
                <a:schemeClr val="folHlink"/>
              </a:solidFill>
              <a:latin typeface="Times New Roman" pitchFamily="18" charset="0"/>
            </a:endParaRPr>
          </a:p>
          <a:p>
            <a:pPr eaLnBrk="1" hangingPunct="1">
              <a:spcBef>
                <a:spcPct val="30000"/>
              </a:spcBef>
            </a:pPr>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endParaRPr lang="en-US" altLang="zh-CN" sz="2000" dirty="0">
              <a:solidFill>
                <a:schemeClr val="folHlink"/>
              </a:solidFill>
              <a:latin typeface="Times New Roman" pitchFamily="18" charset="0"/>
            </a:endParaRPr>
          </a:p>
          <a:p>
            <a:pPr eaLnBrk="1" hangingPunct="1"/>
            <a:r>
              <a:rPr lang="en-US" altLang="zh-CN" sz="2000" dirty="0">
                <a:solidFill>
                  <a:schemeClr val="folHlink"/>
                </a:solidFill>
                <a:latin typeface="Times New Roman" pitchFamily="18" charset="0"/>
              </a:rPr>
              <a:t>	</a:t>
            </a:r>
          </a:p>
        </p:txBody>
      </p:sp>
    </p:spTree>
    <p:extLst>
      <p:ext uri="{BB962C8B-B14F-4D97-AF65-F5344CB8AC3E}">
        <p14:creationId xmlns:p14="http://schemas.microsoft.com/office/powerpoint/2010/main" val="2181763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6035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1</a:t>
            </a:r>
            <a:r>
              <a:rPr lang="zh-CN" altLang="en-US" sz="2400" b="1" dirty="0">
                <a:solidFill>
                  <a:schemeClr val="accent5">
                    <a:lumMod val="50000"/>
                  </a:schemeClr>
                </a:solidFill>
                <a:latin typeface="Times New Roman" pitchFamily="18" charset="0"/>
              </a:rPr>
              <a:t>）：</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#include &lt;GL/</a:t>
            </a:r>
            <a:r>
              <a:rPr lang="en-US" altLang="zh-CN" sz="2400" b="1" dirty="0" err="1">
                <a:solidFill>
                  <a:schemeClr val="accent5">
                    <a:lumMod val="50000"/>
                  </a:schemeClr>
                </a:solidFill>
                <a:latin typeface="Times New Roman" pitchFamily="18" charset="0"/>
              </a:rPr>
              <a:t>glut.h</a:t>
            </a:r>
            <a:r>
              <a:rPr lang="en-US" altLang="zh-CN" sz="2400" b="1" dirty="0">
                <a:solidFill>
                  <a:schemeClr val="accent5">
                    <a:lumMod val="50000"/>
                  </a:schemeClr>
                </a:solidFill>
                <a:latin typeface="Times New Roman" pitchFamily="18" charset="0"/>
              </a:rPr>
              <a:t>&gt;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#include &lt;</a:t>
            </a:r>
            <a:r>
              <a:rPr lang="en-US" altLang="zh-CN" sz="2400" b="1" dirty="0" err="1">
                <a:solidFill>
                  <a:schemeClr val="accent5">
                    <a:lumMod val="50000"/>
                  </a:schemeClr>
                </a:solidFill>
                <a:latin typeface="Times New Roman" pitchFamily="18" charset="0"/>
              </a:rPr>
              <a:t>stdlib.h</a:t>
            </a:r>
            <a:r>
              <a:rPr lang="en-US" altLang="zh-CN" sz="2400" b="1" dirty="0">
                <a:solidFill>
                  <a:schemeClr val="accent5">
                    <a:lumMod val="50000"/>
                  </a:schemeClr>
                </a:solidFill>
                <a:latin typeface="Times New Roman" pitchFamily="18" charset="0"/>
              </a:rPr>
              <a:t>&gt;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#include &lt;</a:t>
            </a:r>
            <a:r>
              <a:rPr lang="en-US" altLang="zh-CN" sz="2400" b="1" dirty="0" err="1">
                <a:solidFill>
                  <a:schemeClr val="accent5">
                    <a:lumMod val="50000"/>
                  </a:schemeClr>
                </a:solidFill>
                <a:latin typeface="Times New Roman" pitchFamily="18" charset="0"/>
              </a:rPr>
              <a:t>math.h</a:t>
            </a:r>
            <a:r>
              <a:rPr lang="en-US" altLang="zh-CN" sz="2400" b="1" dirty="0">
                <a:solidFill>
                  <a:schemeClr val="accent5">
                    <a:lumMod val="50000"/>
                  </a:schemeClr>
                </a:solidFill>
                <a:latin typeface="Times New Roman" pitchFamily="18" charset="0"/>
              </a:rPr>
              <a:t>&gt;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#include &lt;</a:t>
            </a:r>
            <a:r>
              <a:rPr lang="en-US" altLang="zh-CN" sz="2400" b="1" dirty="0" err="1">
                <a:solidFill>
                  <a:schemeClr val="accent5">
                    <a:lumMod val="50000"/>
                  </a:schemeClr>
                </a:solidFill>
                <a:latin typeface="Times New Roman" pitchFamily="18" charset="0"/>
              </a:rPr>
              <a:t>stdio.h</a:t>
            </a:r>
            <a:r>
              <a:rPr lang="en-US" altLang="zh-CN" sz="2400" b="1" dirty="0">
                <a:solidFill>
                  <a:schemeClr val="accent5">
                    <a:lumMod val="50000"/>
                  </a:schemeClr>
                </a:solidFill>
                <a:latin typeface="Times New Roman" pitchFamily="18" charset="0"/>
              </a:rPr>
              <a:t>&gt;</a:t>
            </a:r>
          </a:p>
          <a:p>
            <a:pPr marL="228600" indent="-228600">
              <a:spcBef>
                <a:spcPct val="20000"/>
              </a:spcBef>
              <a:buClr>
                <a:schemeClr val="tx2"/>
              </a:buClr>
              <a:buSzPct val="70000"/>
              <a:buFont typeface="Wingdings" pitchFamily="2" charset="2"/>
              <a:buNone/>
              <a:defRPr/>
            </a:pP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static </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year = 0, spin = 0, day = 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static </a:t>
            </a:r>
            <a:r>
              <a:rPr lang="en-US" altLang="zh-CN" sz="2400" b="1" dirty="0" err="1">
                <a:solidFill>
                  <a:schemeClr val="accent5">
                    <a:lumMod val="50000"/>
                  </a:schemeClr>
                </a:solidFill>
                <a:latin typeface="Times New Roman" pitchFamily="18" charset="0"/>
              </a:rPr>
              <a:t>GLint</a:t>
            </a: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fogMode</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err="1">
                <a:solidFill>
                  <a:schemeClr val="accent5">
                    <a:lumMod val="50000"/>
                  </a:schemeClr>
                </a:solidFill>
                <a:latin typeface="Times New Roman" pitchFamily="18" charset="0"/>
              </a:rPr>
              <a:t>const</a:t>
            </a: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n = 100;</a:t>
            </a:r>
          </a:p>
          <a:p>
            <a:pPr marL="228600" indent="-228600">
              <a:spcBef>
                <a:spcPct val="20000"/>
              </a:spcBef>
              <a:buClr>
                <a:schemeClr val="tx2"/>
              </a:buClr>
              <a:buSzPct val="70000"/>
              <a:buFont typeface="Wingdings" pitchFamily="2" charset="2"/>
              <a:buNone/>
              <a:defRPr/>
            </a:pPr>
            <a:r>
              <a:rPr lang="en-US" altLang="zh-CN" sz="2400" b="1" dirty="0" err="1">
                <a:solidFill>
                  <a:schemeClr val="accent5">
                    <a:lumMod val="50000"/>
                  </a:schemeClr>
                </a:solidFill>
                <a:latin typeface="Times New Roman" pitchFamily="18" charset="0"/>
              </a:rPr>
              <a:t>const</a:t>
            </a: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GLfloat</a:t>
            </a:r>
            <a:r>
              <a:rPr lang="en-US" altLang="zh-CN" sz="2400" b="1" dirty="0">
                <a:solidFill>
                  <a:schemeClr val="accent5">
                    <a:lumMod val="50000"/>
                  </a:schemeClr>
                </a:solidFill>
                <a:latin typeface="Times New Roman" pitchFamily="18" charset="0"/>
              </a:rPr>
              <a:t> R = 1.0f;</a:t>
            </a:r>
          </a:p>
          <a:p>
            <a:pPr marL="228600" indent="-228600">
              <a:spcBef>
                <a:spcPct val="20000"/>
              </a:spcBef>
              <a:buClr>
                <a:schemeClr val="tx2"/>
              </a:buClr>
              <a:buSzPct val="70000"/>
              <a:buFont typeface="Wingdings" pitchFamily="2" charset="2"/>
              <a:buNone/>
              <a:defRPr/>
            </a:pPr>
            <a:r>
              <a:rPr lang="en-US" altLang="zh-CN" sz="2400" b="1" dirty="0" err="1">
                <a:solidFill>
                  <a:schemeClr val="accent5">
                    <a:lumMod val="50000"/>
                  </a:schemeClr>
                </a:solidFill>
                <a:latin typeface="Times New Roman" pitchFamily="18" charset="0"/>
              </a:rPr>
              <a:t>const</a:t>
            </a: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GLfloat</a:t>
            </a:r>
            <a:r>
              <a:rPr lang="en-US" altLang="zh-CN" sz="2400" b="1" dirty="0">
                <a:solidFill>
                  <a:schemeClr val="accent5">
                    <a:lumMod val="50000"/>
                  </a:schemeClr>
                </a:solidFill>
                <a:latin typeface="Times New Roman" pitchFamily="18" charset="0"/>
              </a:rPr>
              <a:t> Pi = 3.1415926536f;</a:t>
            </a:r>
          </a:p>
          <a:p>
            <a:pPr marL="228600" indent="-228600">
              <a:spcBef>
                <a:spcPct val="20000"/>
              </a:spcBef>
              <a:buClr>
                <a:schemeClr val="tx2"/>
              </a:buClr>
              <a:buSzPct val="70000"/>
              <a:buFont typeface="Wingdings" pitchFamily="2" charset="2"/>
              <a:buNone/>
              <a:defRPr/>
            </a:pPr>
            <a:endParaRPr lang="en-US" altLang="zh-CN" sz="2400" b="1" dirty="0">
              <a:effectLst>
                <a:outerShdw blurRad="38100" dist="38100" dir="2700000" algn="tl">
                  <a:srgbClr val="000000"/>
                </a:outerShdw>
              </a:effectLst>
              <a:latin typeface="Times New Roman" pitchFamily="18" charset="0"/>
            </a:endParaRPr>
          </a:p>
          <a:p>
            <a:pPr marL="228600" indent="-228600">
              <a:spcBef>
                <a:spcPct val="20000"/>
              </a:spcBef>
              <a:buClr>
                <a:schemeClr val="tx2"/>
              </a:buClr>
              <a:buSzPct val="70000"/>
              <a:buFont typeface="Wingdings" pitchFamily="2" charset="2"/>
              <a:buNone/>
              <a:defRPr/>
            </a:pPr>
            <a:endParaRPr lang="zh-CN" altLang="en-US" sz="2400" b="1"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1471676023"/>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6035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2</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void </a:t>
            </a:r>
            <a:r>
              <a:rPr lang="en-US" altLang="zh-CN" sz="2400" b="1" dirty="0" err="1">
                <a:solidFill>
                  <a:schemeClr val="accent5">
                    <a:lumMod val="50000"/>
                  </a:schemeClr>
                </a:solidFill>
                <a:latin typeface="Times New Roman" pitchFamily="18" charset="0"/>
              </a:rPr>
              <a:t>DrawCircle</a:t>
            </a:r>
            <a:r>
              <a:rPr lang="en-US" altLang="zh-CN" sz="24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i</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glClear</a:t>
            </a:r>
            <a:r>
              <a:rPr lang="en-US" altLang="zh-CN" sz="2400" b="1" dirty="0">
                <a:solidFill>
                  <a:schemeClr val="accent5">
                    <a:lumMod val="50000"/>
                  </a:schemeClr>
                </a:solidFill>
                <a:latin typeface="Times New Roman" pitchFamily="18" charset="0"/>
              </a:rPr>
              <a:t>(GL_COLOR_BUFFER_BIT);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glBegin</a:t>
            </a:r>
            <a:r>
              <a:rPr lang="en-US" altLang="zh-CN" sz="2400" b="1" dirty="0">
                <a:solidFill>
                  <a:schemeClr val="accent5">
                    <a:lumMod val="50000"/>
                  </a:schemeClr>
                </a:solidFill>
                <a:latin typeface="Times New Roman" pitchFamily="18" charset="0"/>
              </a:rPr>
              <a:t>(GL_LINE_LOOP);</a:t>
            </a:r>
          </a:p>
          <a:p>
            <a:pPr marL="228600" indent="-228600">
              <a:spcBef>
                <a:spcPct val="20000"/>
              </a:spcBef>
              <a:buClr>
                <a:schemeClr val="tx2"/>
              </a:buClr>
              <a:buSzPct val="70000"/>
              <a:buFont typeface="Wingdings" pitchFamily="2" charset="2"/>
              <a:buNone/>
              <a:defRPr/>
            </a:pP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for (</a:t>
            </a:r>
            <a:r>
              <a:rPr lang="en-US" altLang="zh-CN" sz="2400" b="1" dirty="0" err="1">
                <a:solidFill>
                  <a:schemeClr val="accent5">
                    <a:lumMod val="50000"/>
                  </a:schemeClr>
                </a:solidFill>
                <a:latin typeface="Times New Roman" pitchFamily="18" charset="0"/>
              </a:rPr>
              <a:t>i</a:t>
            </a:r>
            <a:r>
              <a:rPr lang="en-US" altLang="zh-CN" sz="2400" b="1" dirty="0">
                <a:solidFill>
                  <a:schemeClr val="accent5">
                    <a:lumMod val="50000"/>
                  </a:schemeClr>
                </a:solidFill>
                <a:latin typeface="Times New Roman" pitchFamily="18" charset="0"/>
              </a:rPr>
              <a:t> = 0; </a:t>
            </a:r>
            <a:r>
              <a:rPr lang="en-US" altLang="zh-CN" sz="2400" b="1" dirty="0" err="1">
                <a:solidFill>
                  <a:schemeClr val="accent5">
                    <a:lumMod val="50000"/>
                  </a:schemeClr>
                </a:solidFill>
                <a:latin typeface="Times New Roman" pitchFamily="18" charset="0"/>
              </a:rPr>
              <a:t>i</a:t>
            </a:r>
            <a:r>
              <a:rPr lang="en-US" altLang="zh-CN" sz="2400" b="1" dirty="0">
                <a:solidFill>
                  <a:schemeClr val="accent5">
                    <a:lumMod val="50000"/>
                  </a:schemeClr>
                </a:solidFill>
                <a:latin typeface="Times New Roman" pitchFamily="18" charset="0"/>
              </a:rPr>
              <a:t> &lt; n; ++</a:t>
            </a:r>
            <a:r>
              <a:rPr lang="en-US" altLang="zh-CN" sz="2400" b="1" dirty="0" err="1">
                <a:solidFill>
                  <a:schemeClr val="accent5">
                    <a:lumMod val="50000"/>
                  </a:schemeClr>
                </a:solidFill>
                <a:latin typeface="Times New Roman" pitchFamily="18" charset="0"/>
              </a:rPr>
              <a:t>i</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glColor3f(1.0, 0.0, 0.0);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glVertex2f(R*cos(2 * Pi / n*</a:t>
            </a:r>
            <a:r>
              <a:rPr lang="en-US" altLang="zh-CN" sz="2400" b="1" dirty="0" err="1">
                <a:solidFill>
                  <a:schemeClr val="accent5">
                    <a:lumMod val="50000"/>
                  </a:schemeClr>
                </a:solidFill>
                <a:latin typeface="Times New Roman" pitchFamily="18" charset="0"/>
              </a:rPr>
              <a:t>i</a:t>
            </a:r>
            <a:r>
              <a:rPr lang="en-US" altLang="zh-CN" sz="2400" b="1" dirty="0">
                <a:solidFill>
                  <a:schemeClr val="accent5">
                    <a:lumMod val="50000"/>
                  </a:schemeClr>
                </a:solidFill>
                <a:latin typeface="Times New Roman" pitchFamily="18" charset="0"/>
              </a:rPr>
              <a:t>), R*sin(2 * Pi / n*</a:t>
            </a:r>
            <a:r>
              <a:rPr lang="en-US" altLang="zh-CN" sz="2400" b="1" dirty="0" err="1">
                <a:solidFill>
                  <a:schemeClr val="accent5">
                    <a:lumMod val="50000"/>
                  </a:schemeClr>
                </a:solidFill>
                <a:latin typeface="Times New Roman" pitchFamily="18" charset="0"/>
              </a:rPr>
              <a:t>i</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glEnd</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glFlush</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endParaRPr lang="zh-CN" altLang="en-US" sz="2400" b="1"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23801274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6035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3</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void </a:t>
            </a:r>
            <a:r>
              <a:rPr lang="en-US" altLang="zh-CN" sz="2400" b="1" dirty="0" err="1">
                <a:solidFill>
                  <a:schemeClr val="accent5">
                    <a:lumMod val="50000"/>
                  </a:schemeClr>
                </a:solidFill>
                <a:latin typeface="Times New Roman" pitchFamily="18" charset="0"/>
              </a:rPr>
              <a:t>init</a:t>
            </a:r>
            <a:r>
              <a:rPr lang="en-US" altLang="zh-CN" sz="2400" b="1" dirty="0">
                <a:solidFill>
                  <a:schemeClr val="accent5">
                    <a:lumMod val="50000"/>
                  </a:schemeClr>
                </a:solidFill>
                <a:latin typeface="Times New Roman" pitchFamily="18" charset="0"/>
              </a:rPr>
              <a:t>(void)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GLfloat</a:t>
            </a:r>
            <a:r>
              <a:rPr lang="en-US" altLang="zh-CN" sz="2200" b="1" dirty="0">
                <a:solidFill>
                  <a:schemeClr val="accent5">
                    <a:lumMod val="50000"/>
                  </a:schemeClr>
                </a:solidFill>
                <a:latin typeface="Times New Roman" pitchFamily="18" charset="0"/>
              </a:rPr>
              <a:t> position[] = { 0.5, 0.5, 3.0, 0.0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glEnable</a:t>
            </a:r>
            <a:r>
              <a:rPr lang="en-US" altLang="zh-CN" sz="2200" b="1" dirty="0">
                <a:solidFill>
                  <a:schemeClr val="accent5">
                    <a:lumMod val="50000"/>
                  </a:schemeClr>
                </a:solidFill>
                <a:latin typeface="Times New Roman" pitchFamily="18" charset="0"/>
              </a:rPr>
              <a:t>(GL_DEPTH_TEST);                          //</a:t>
            </a:r>
            <a:r>
              <a:rPr lang="zh-CN" altLang="en-US" sz="2200" b="1" dirty="0">
                <a:solidFill>
                  <a:schemeClr val="accent5">
                    <a:lumMod val="50000"/>
                  </a:schemeClr>
                </a:solidFill>
                <a:latin typeface="Times New Roman" pitchFamily="18" charset="0"/>
              </a:rPr>
              <a:t>防止遮挡</a:t>
            </a:r>
          </a:p>
          <a:p>
            <a:pPr marL="228600" indent="-228600">
              <a:spcBef>
                <a:spcPct val="20000"/>
              </a:spcBef>
              <a:buClr>
                <a:schemeClr val="tx2"/>
              </a:buClr>
              <a:buSzPct val="70000"/>
              <a:buFont typeface="Wingdings" pitchFamily="2" charset="2"/>
              <a:buNone/>
              <a:defRPr/>
            </a:pPr>
            <a:r>
              <a:rPr lang="zh-CN" altLang="en-US"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glLightfv</a:t>
            </a:r>
            <a:r>
              <a:rPr lang="en-US" altLang="zh-CN" sz="2200" b="1" dirty="0">
                <a:solidFill>
                  <a:schemeClr val="accent5">
                    <a:lumMod val="50000"/>
                  </a:schemeClr>
                </a:solidFill>
                <a:latin typeface="Times New Roman" pitchFamily="18" charset="0"/>
              </a:rPr>
              <a:t>(GL_LIGHT0, GL_POSITION, position);</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glEnable</a:t>
            </a:r>
            <a:r>
              <a:rPr lang="en-US" altLang="zh-CN" sz="2200" b="1" dirty="0">
                <a:solidFill>
                  <a:schemeClr val="accent5">
                    <a:lumMod val="50000"/>
                  </a:schemeClr>
                </a:solidFill>
                <a:latin typeface="Times New Roman" pitchFamily="18" charset="0"/>
              </a:rPr>
              <a:t>(GL_LIGHTING);</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glEnable</a:t>
            </a:r>
            <a:r>
              <a:rPr lang="en-US" altLang="zh-CN" sz="2200" b="1" dirty="0">
                <a:solidFill>
                  <a:schemeClr val="accent5">
                    <a:lumMod val="50000"/>
                  </a:schemeClr>
                </a:solidFill>
                <a:latin typeface="Times New Roman" pitchFamily="18" charset="0"/>
              </a:rPr>
              <a:t>(GL_LIGHT0);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GLfloat</a:t>
            </a:r>
            <a:r>
              <a:rPr lang="en-US" altLang="zh-CN" sz="2200" b="1" dirty="0">
                <a:solidFill>
                  <a:schemeClr val="accent5">
                    <a:lumMod val="50000"/>
                  </a:schemeClr>
                </a:solidFill>
                <a:latin typeface="Times New Roman" pitchFamily="18" charset="0"/>
              </a:rPr>
              <a:t> mat[3] = { 0.1745, 0.01175, 0.01175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glMaterialfv</a:t>
            </a:r>
            <a:r>
              <a:rPr lang="en-US" altLang="zh-CN" sz="2200" b="1" dirty="0">
                <a:solidFill>
                  <a:schemeClr val="accent5">
                    <a:lumMod val="50000"/>
                  </a:schemeClr>
                </a:solidFill>
                <a:latin typeface="Times New Roman" pitchFamily="18" charset="0"/>
              </a:rPr>
              <a:t>(GL_FRONT, GL_AMBIENT, mat);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mat[0] = 0.61424; mat[1] = 0.04136; mat[2] = 0.04136;</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glMaterialfv</a:t>
            </a:r>
            <a:r>
              <a:rPr lang="en-US" altLang="zh-CN" sz="2200" b="1" dirty="0">
                <a:solidFill>
                  <a:schemeClr val="accent5">
                    <a:lumMod val="50000"/>
                  </a:schemeClr>
                </a:solidFill>
                <a:latin typeface="Times New Roman" pitchFamily="18" charset="0"/>
              </a:rPr>
              <a:t>(GL_FRONT, GL_DIFFUSE, mat);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mat[0] = 0.727811; mat[1] = 0.626959; mat[2] = 0.626959;</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glMaterialfv</a:t>
            </a:r>
            <a:r>
              <a:rPr lang="en-US" altLang="zh-CN" sz="2200" b="1" dirty="0">
                <a:solidFill>
                  <a:schemeClr val="accent5">
                    <a:lumMod val="50000"/>
                  </a:schemeClr>
                </a:solidFill>
                <a:latin typeface="Times New Roman" pitchFamily="18" charset="0"/>
              </a:rPr>
              <a:t>(GL_FRONT, GL_SPECULAR, mat);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glMaterialf</a:t>
            </a:r>
            <a:r>
              <a:rPr lang="en-US" altLang="zh-CN" sz="2200" b="1" dirty="0">
                <a:solidFill>
                  <a:schemeClr val="accent5">
                    <a:lumMod val="50000"/>
                  </a:schemeClr>
                </a:solidFill>
                <a:latin typeface="Times New Roman" pitchFamily="18" charset="0"/>
              </a:rPr>
              <a:t>(GL_FRONT, GL_SHININESS, 0.6*128.0);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endParaRPr lang="en-US" altLang="zh-CN" sz="2400" b="1"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6908599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Rot="1" noChangeArrowheads="1"/>
          </p:cNvSpPr>
          <p:nvPr>
            <p:ph type="title"/>
          </p:nvPr>
        </p:nvSpPr>
        <p:spPr/>
        <p:txBody>
          <a:bodyPr/>
          <a:lstStyle/>
          <a:p>
            <a:pPr algn="l" eaLnBrk="1" hangingPunct="1">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高级图形渲染器</a:t>
            </a:r>
          </a:p>
        </p:txBody>
      </p:sp>
      <p:sp>
        <p:nvSpPr>
          <p:cNvPr id="710659" name="Rectangle 3"/>
          <p:cNvSpPr>
            <a:spLocks noGrp="1" noChangeArrowheads="1"/>
          </p:cNvSpPr>
          <p:nvPr>
            <p:ph type="body" idx="1"/>
          </p:nvPr>
        </p:nvSpPr>
        <p:spPr>
          <a:xfrm>
            <a:off x="983432" y="1628775"/>
            <a:ext cx="10972800" cy="5229225"/>
          </a:xfrm>
        </p:spPr>
        <p:txBody>
          <a:bodyPr>
            <a:normAutofit lnSpcReduction="10000"/>
          </a:bodyPr>
          <a:lstStyle/>
          <a:p>
            <a:pPr marL="457200" lvl="2" indent="-457200">
              <a:lnSpc>
                <a:spcPct val="100000"/>
              </a:lnSpc>
              <a:spcBef>
                <a:spcPct val="70000"/>
              </a:spcBef>
              <a:buFont typeface="Arial" panose="020B0604020202020204" pitchFamily="34" charset="0"/>
              <a:buChar char="•"/>
              <a:defRPr/>
            </a:pPr>
            <a:r>
              <a:rPr lang="en-US" altLang="zh-CN" sz="2600" b="1" dirty="0">
                <a:solidFill>
                  <a:schemeClr val="accent5">
                    <a:lumMod val="50000"/>
                  </a:schemeClr>
                </a:solidFill>
                <a:latin typeface="微软雅黑" panose="020B0503020204020204" pitchFamily="34" charset="-122"/>
                <a:ea typeface="微软雅黑" panose="020B0503020204020204" pitchFamily="34" charset="-122"/>
              </a:rPr>
              <a:t>Pixar</a:t>
            </a: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公司</a:t>
            </a:r>
            <a:r>
              <a:rPr lang="en-US" altLang="zh-CN" sz="2600" b="1" dirty="0" err="1">
                <a:solidFill>
                  <a:schemeClr val="accent5">
                    <a:lumMod val="50000"/>
                  </a:schemeClr>
                </a:solidFill>
                <a:latin typeface="微软雅黑" panose="020B0503020204020204" pitchFamily="34" charset="-122"/>
                <a:ea typeface="微软雅黑" panose="020B0503020204020204" pitchFamily="34" charset="-122"/>
              </a:rPr>
              <a:t>RenderMan</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marL="900113" lvl="3" indent="-457200" defTabSz="431800">
              <a:lnSpc>
                <a:spcPct val="100000"/>
              </a:lnSpc>
              <a:spcBef>
                <a:spcPts val="3000"/>
              </a:spcBef>
              <a:buFont typeface="Wingdings" panose="05000000000000000000" pitchFamily="2" charset="2"/>
              <a:buChar char="Ø"/>
              <a:defRPr/>
            </a:pPr>
            <a:r>
              <a:rPr lang="zh-CN" altLang="en-US" sz="3100" b="1" dirty="0">
                <a:solidFill>
                  <a:schemeClr val="accent5">
                    <a:lumMod val="50000"/>
                  </a:schemeClr>
                </a:solidFill>
                <a:latin typeface="Times New Roman" pitchFamily="18" charset="0"/>
              </a:rPr>
              <a:t>可编程的三维图形建模</a:t>
            </a:r>
            <a:r>
              <a:rPr lang="en-US" altLang="zh-CN" sz="3100" b="1" dirty="0">
                <a:solidFill>
                  <a:schemeClr val="accent5">
                    <a:lumMod val="50000"/>
                  </a:schemeClr>
                </a:solidFill>
                <a:latin typeface="Times New Roman" pitchFamily="18" charset="0"/>
              </a:rPr>
              <a:t>-</a:t>
            </a:r>
            <a:r>
              <a:rPr lang="zh-CN" altLang="en-US" sz="3100" b="1" dirty="0">
                <a:solidFill>
                  <a:schemeClr val="accent5">
                    <a:lumMod val="50000"/>
                  </a:schemeClr>
                </a:solidFill>
                <a:latin typeface="Times New Roman" pitchFamily="18" charset="0"/>
              </a:rPr>
              <a:t>渲染规范</a:t>
            </a:r>
          </a:p>
          <a:p>
            <a:pPr marL="442913" lvl="3" indent="0" defTabSz="431800">
              <a:lnSpc>
                <a:spcPct val="100000"/>
              </a:lnSpc>
              <a:spcBef>
                <a:spcPts val="3000"/>
              </a:spcBef>
              <a:defRPr/>
            </a:pPr>
            <a:r>
              <a:rPr lang="en-US" altLang="zh-CN" sz="2800" b="1" dirty="0">
                <a:solidFill>
                  <a:schemeClr val="accent5">
                    <a:lumMod val="50000"/>
                  </a:schemeClr>
                </a:solidFill>
                <a:latin typeface="Times New Roman" pitchFamily="18" charset="0"/>
              </a:rPr>
              <a:t>《</a:t>
            </a:r>
            <a:r>
              <a:rPr lang="zh-CN" altLang="en-US" sz="2800" b="1" dirty="0">
                <a:solidFill>
                  <a:schemeClr val="accent5">
                    <a:lumMod val="50000"/>
                  </a:schemeClr>
                </a:solidFill>
                <a:latin typeface="Times New Roman" pitchFamily="18" charset="0"/>
              </a:rPr>
              <a:t>恐龙</a:t>
            </a:r>
            <a:r>
              <a:rPr lang="en-US" altLang="zh-CN" sz="2800" b="1" dirty="0">
                <a:solidFill>
                  <a:schemeClr val="accent5">
                    <a:lumMod val="50000"/>
                  </a:schemeClr>
                </a:solidFill>
                <a:latin typeface="Times New Roman" pitchFamily="18" charset="0"/>
              </a:rPr>
              <a:t>》</a:t>
            </a:r>
            <a:r>
              <a:rPr lang="zh-CN" altLang="en-US" sz="2800" b="1" dirty="0">
                <a:solidFill>
                  <a:schemeClr val="accent5">
                    <a:lumMod val="50000"/>
                  </a:schemeClr>
                </a:solidFill>
                <a:latin typeface="Times New Roman" pitchFamily="18" charset="0"/>
              </a:rPr>
              <a:t>中狐猴皮毛的渲染用的是</a:t>
            </a:r>
            <a:r>
              <a:rPr lang="en-US" altLang="zh-CN" sz="2800" b="1" dirty="0">
                <a:solidFill>
                  <a:schemeClr val="accent5">
                    <a:lumMod val="50000"/>
                  </a:schemeClr>
                </a:solidFill>
                <a:latin typeface="Times New Roman" pitchFamily="18" charset="0"/>
              </a:rPr>
              <a:t>Pixar</a:t>
            </a:r>
            <a:r>
              <a:rPr lang="zh-CN" altLang="en-US" sz="2800" b="1" dirty="0">
                <a:solidFill>
                  <a:schemeClr val="accent5">
                    <a:lumMod val="50000"/>
                  </a:schemeClr>
                </a:solidFill>
                <a:latin typeface="Times New Roman" pitchFamily="18" charset="0"/>
              </a:rPr>
              <a:t>公司的</a:t>
            </a:r>
            <a:r>
              <a:rPr lang="en-US" altLang="zh-CN" sz="2800" b="1" dirty="0">
                <a:solidFill>
                  <a:schemeClr val="accent5">
                    <a:lumMod val="50000"/>
                  </a:schemeClr>
                </a:solidFill>
                <a:latin typeface="Times New Roman" pitchFamily="18" charset="0"/>
              </a:rPr>
              <a:t>Render Man</a:t>
            </a:r>
            <a:r>
              <a:rPr lang="zh-CN" altLang="en-US" sz="2800" b="1" dirty="0">
                <a:solidFill>
                  <a:schemeClr val="accent5">
                    <a:lumMod val="50000"/>
                  </a:schemeClr>
                </a:solidFill>
                <a:latin typeface="Times New Roman" pitchFamily="18" charset="0"/>
              </a:rPr>
              <a:t>软件，在动力学方面，制作组用的是</a:t>
            </a:r>
            <a:r>
              <a:rPr lang="en-US" altLang="zh-CN" sz="2800" b="1" dirty="0">
                <a:solidFill>
                  <a:schemeClr val="accent5">
                    <a:lumMod val="50000"/>
                  </a:schemeClr>
                </a:solidFill>
                <a:latin typeface="Times New Roman" pitchFamily="18" charset="0"/>
              </a:rPr>
              <a:t>Maya</a:t>
            </a:r>
            <a:r>
              <a:rPr lang="zh-CN" altLang="en-US" sz="2800" b="1" dirty="0">
                <a:solidFill>
                  <a:schemeClr val="accent5">
                    <a:lumMod val="50000"/>
                  </a:schemeClr>
                </a:solidFill>
                <a:latin typeface="Times New Roman" pitchFamily="18" charset="0"/>
              </a:rPr>
              <a:t>软件</a:t>
            </a:r>
          </a:p>
          <a:p>
            <a:pPr marL="900113" lvl="3" indent="-457200" defTabSz="431800">
              <a:lnSpc>
                <a:spcPct val="100000"/>
              </a:lnSpc>
              <a:spcBef>
                <a:spcPts val="3000"/>
              </a:spcBef>
              <a:buFont typeface="Wingdings" panose="05000000000000000000" pitchFamily="2" charset="2"/>
              <a:buChar char="Ø"/>
              <a:defRPr/>
            </a:pPr>
            <a:r>
              <a:rPr lang="en-US" altLang="zh-CN" sz="2800" b="1" dirty="0">
                <a:solidFill>
                  <a:schemeClr val="accent5">
                    <a:lumMod val="50000"/>
                  </a:schemeClr>
                </a:solidFill>
                <a:latin typeface="Times New Roman" pitchFamily="18" charset="0"/>
              </a:rPr>
              <a:t>Photorealistic </a:t>
            </a:r>
            <a:r>
              <a:rPr lang="en-US" altLang="zh-CN" sz="2800" b="1" dirty="0" err="1">
                <a:solidFill>
                  <a:schemeClr val="accent5">
                    <a:lumMod val="50000"/>
                  </a:schemeClr>
                </a:solidFill>
                <a:latin typeface="Times New Roman" pitchFamily="18" charset="0"/>
              </a:rPr>
              <a:t>RenderMan</a:t>
            </a:r>
            <a:r>
              <a:rPr lang="zh-CN" altLang="en-US" sz="2800" b="1" dirty="0">
                <a:solidFill>
                  <a:schemeClr val="accent5">
                    <a:lumMod val="50000"/>
                  </a:schemeClr>
                </a:solidFill>
                <a:latin typeface="Times New Roman" pitchFamily="18" charset="0"/>
              </a:rPr>
              <a:t>渲染</a:t>
            </a:r>
            <a:r>
              <a:rPr lang="zh-CN" altLang="en-US" sz="2800" b="1" dirty="0" smtClean="0">
                <a:solidFill>
                  <a:schemeClr val="accent5">
                    <a:lumMod val="50000"/>
                  </a:schemeClr>
                </a:solidFill>
                <a:latin typeface="Times New Roman" pitchFamily="18" charset="0"/>
              </a:rPr>
              <a:t>器</a:t>
            </a:r>
            <a:r>
              <a:rPr lang="zh-CN" altLang="en-US" sz="2800" b="1" dirty="0">
                <a:solidFill>
                  <a:schemeClr val="accent5">
                    <a:lumMod val="50000"/>
                  </a:schemeClr>
                </a:solidFill>
                <a:latin typeface="Times New Roman" pitchFamily="18" charset="0"/>
              </a:rPr>
              <a:t>渲染功能</a:t>
            </a:r>
          </a:p>
          <a:p>
            <a:pPr marL="1438275" lvl="4" indent="-342900" eaLnBrk="1" hangingPunct="1">
              <a:spcBef>
                <a:spcPts val="2400"/>
              </a:spcBef>
              <a:buFont typeface="Arial" panose="020B0604020202020204" pitchFamily="34" charset="0"/>
              <a:buChar char="•"/>
              <a:defRPr/>
            </a:pP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局部光线追踪和全局照明</a:t>
            </a:r>
          </a:p>
          <a:p>
            <a:pPr marL="1438275" lvl="4" indent="-342900" eaLnBrk="1" hangingPunct="1">
              <a:buFont typeface="Arial" panose="020B0604020202020204" pitchFamily="34" charset="0"/>
              <a:buChar char="•"/>
              <a:defRPr/>
            </a:pP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折射和焦散</a:t>
            </a:r>
          </a:p>
          <a:p>
            <a:pPr marL="1438275" lvl="4" indent="-342900" eaLnBrk="1" hangingPunct="1">
              <a:buFont typeface="Arial" panose="020B0604020202020204" pitchFamily="34" charset="0"/>
              <a:buChar char="•"/>
              <a:defRPr/>
            </a:pP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阴影计算和深影效果</a:t>
            </a:r>
          </a:p>
          <a:p>
            <a:pPr marL="1438275" lvl="4" indent="-342900" eaLnBrk="1" hangingPunct="1">
              <a:buFont typeface="Arial" panose="020B0604020202020204" pitchFamily="34" charset="0"/>
              <a:buChar char="•"/>
              <a:defRPr/>
            </a:pP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完全支持 </a:t>
            </a:r>
            <a:r>
              <a:rPr lang="en-US" altLang="zh-CN" dirty="0" smtClean="0">
                <a:solidFill>
                  <a:schemeClr val="accent5">
                    <a:lumMod val="50000"/>
                  </a:schemeClr>
                </a:solidFill>
                <a:latin typeface="微软雅黑" panose="020B0503020204020204" pitchFamily="34" charset="-122"/>
                <a:ea typeface="微软雅黑" panose="020B0503020204020204" pitchFamily="34" charset="-122"/>
              </a:rPr>
              <a:t>HDRI </a:t>
            </a:r>
          </a:p>
          <a:p>
            <a:pPr eaLnBrk="1" hangingPunct="1">
              <a:defRPr/>
            </a:pPr>
            <a:endParaRPr lang="zh-CN" altLang="en-US" sz="2800" dirty="0" smtClean="0"/>
          </a:p>
          <a:p>
            <a:pPr lvl="1" eaLnBrk="1" hangingPunct="1">
              <a:defRPr/>
            </a:pPr>
            <a:endParaRPr lang="zh-CN" altLang="en-US" sz="2400" dirty="0" smtClean="0"/>
          </a:p>
          <a:p>
            <a:pPr lvl="1" eaLnBrk="1" hangingPunct="1">
              <a:defRPr/>
            </a:pPr>
            <a:endParaRPr lang="en-US" altLang="zh-CN" sz="2400" dirty="0" smtClean="0"/>
          </a:p>
        </p:txBody>
      </p:sp>
      <p:sp>
        <p:nvSpPr>
          <p:cNvPr id="3" name="TextBox 2"/>
          <p:cNvSpPr txBox="1"/>
          <p:nvPr/>
        </p:nvSpPr>
        <p:spPr>
          <a:xfrm>
            <a:off x="6744072" y="4918113"/>
            <a:ext cx="5256584" cy="1751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4" indent="-342900" defTabSz="914216" hangingPunct="1">
              <a:lnSpc>
                <a:spcPct val="90000"/>
              </a:lnSpc>
              <a:spcBef>
                <a:spcPts val="1000"/>
              </a:spcBef>
              <a:buFont typeface="Arial" panose="020B0604020202020204" pitchFamily="34" charset="0"/>
              <a:buChar char="•"/>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ontserrat Hairline"/>
                <a:sym typeface="Montserrat Hairline"/>
              </a:rPr>
              <a:t>头发和毛发的最优化计算</a:t>
            </a:r>
          </a:p>
          <a:p>
            <a:pPr marL="342900" lvl="4" indent="-342900" defTabSz="914216" hangingPunct="1">
              <a:lnSpc>
                <a:spcPct val="90000"/>
              </a:lnSpc>
              <a:spcBef>
                <a:spcPts val="1000"/>
              </a:spcBef>
              <a:buFont typeface="Arial" panose="020B0604020202020204" pitchFamily="34" charset="0"/>
              <a:buChar char="•"/>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ontserrat Hairline"/>
                <a:sym typeface="Montserrat Hairline"/>
              </a:rPr>
              <a:t>优化编码管理</a:t>
            </a:r>
          </a:p>
          <a:p>
            <a:pPr marL="342900" lvl="4" indent="-342900" defTabSz="914216" hangingPunct="1">
              <a:lnSpc>
                <a:spcPct val="90000"/>
              </a:lnSpc>
              <a:spcBef>
                <a:spcPts val="1000"/>
              </a:spcBef>
              <a:buFont typeface="Arial" panose="020B0604020202020204" pitchFamily="34" charset="0"/>
              <a:buChar char="•"/>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ontserrat Hairline"/>
                <a:sym typeface="Montserrat Hairline"/>
              </a:rPr>
              <a:t>计算机网络化渲染</a:t>
            </a:r>
            <a:r>
              <a:rPr lang="zh-CN" altLang="en-US" sz="1900" dirty="0">
                <a:solidFill>
                  <a:schemeClr val="accent5">
                    <a:lumMod val="50000"/>
                  </a:schemeClr>
                </a:solidFill>
                <a:latin typeface="微软雅黑" panose="020B0503020204020204" pitchFamily="34" charset="-122"/>
                <a:ea typeface="微软雅黑" panose="020B0503020204020204" pitchFamily="34" charset="-122"/>
              </a:rPr>
              <a:t> </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7F7F7F"/>
              </a:solidFill>
              <a:effectLst/>
              <a:uFillTx/>
              <a:latin typeface="Lato Light"/>
              <a:ea typeface="Lato Light"/>
              <a:cs typeface="Lato Light"/>
              <a:sym typeface="Lato Light"/>
            </a:endParaRPr>
          </a:p>
        </p:txBody>
      </p:sp>
    </p:spTree>
    <p:extLst>
      <p:ext uri="{BB962C8B-B14F-4D97-AF65-F5344CB8AC3E}">
        <p14:creationId xmlns:p14="http://schemas.microsoft.com/office/powerpoint/2010/main" val="3237778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65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06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065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065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0659">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065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06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065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uiExpand="1" build="p" animBg="1"/>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71438"/>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4</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void </a:t>
            </a:r>
            <a:r>
              <a:rPr lang="en-US" altLang="zh-CN" sz="2400" b="1" dirty="0" err="1">
                <a:solidFill>
                  <a:schemeClr val="accent5">
                    <a:lumMod val="50000"/>
                  </a:schemeClr>
                </a:solidFill>
                <a:latin typeface="Times New Roman" pitchFamily="18" charset="0"/>
              </a:rPr>
              <a:t>init</a:t>
            </a:r>
            <a:r>
              <a:rPr lang="en-US" altLang="zh-CN" sz="2400" b="1" dirty="0">
                <a:solidFill>
                  <a:schemeClr val="accent5">
                    <a:lumMod val="50000"/>
                  </a:schemeClr>
                </a:solidFill>
                <a:latin typeface="Times New Roman" pitchFamily="18" charset="0"/>
              </a:rPr>
              <a:t>(void) {~~</a:t>
            </a:r>
            <a:r>
              <a:rPr lang="zh-CN" altLang="en-US" sz="2400" b="1" dirty="0">
                <a:solidFill>
                  <a:schemeClr val="accent5">
                    <a:lumMod val="50000"/>
                  </a:schemeClr>
                </a:solidFill>
                <a:latin typeface="Times New Roman" pitchFamily="18" charset="0"/>
              </a:rPr>
              <a:t>续</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glEnable</a:t>
            </a:r>
            <a:r>
              <a:rPr lang="en-US" altLang="zh-CN" sz="2200" b="1" dirty="0">
                <a:solidFill>
                  <a:schemeClr val="accent5">
                    <a:lumMod val="50000"/>
                  </a:schemeClr>
                </a:solidFill>
                <a:latin typeface="Times New Roman" pitchFamily="18" charset="0"/>
              </a:rPr>
              <a:t>(GL_FOG);</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GLfloat</a:t>
            </a: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fogColor</a:t>
            </a:r>
            <a:r>
              <a:rPr lang="en-US" altLang="zh-CN" sz="2200" b="1" dirty="0">
                <a:solidFill>
                  <a:schemeClr val="accent5">
                    <a:lumMod val="50000"/>
                  </a:schemeClr>
                </a:solidFill>
                <a:latin typeface="Times New Roman" pitchFamily="18" charset="0"/>
              </a:rPr>
              <a:t>[4] = { 0.5, 0.5, 0.5, 1.0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fogMode</a:t>
            </a:r>
            <a:r>
              <a:rPr lang="en-US" altLang="zh-CN" sz="2200" b="1" dirty="0">
                <a:solidFill>
                  <a:schemeClr val="accent5">
                    <a:lumMod val="50000"/>
                  </a:schemeClr>
                </a:solidFill>
                <a:latin typeface="Times New Roman" pitchFamily="18" charset="0"/>
              </a:rPr>
              <a:t> = GL_EXP;</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glFogi</a:t>
            </a:r>
            <a:r>
              <a:rPr lang="en-US" altLang="zh-CN" sz="2200" b="1" dirty="0">
                <a:solidFill>
                  <a:schemeClr val="accent5">
                    <a:lumMod val="50000"/>
                  </a:schemeClr>
                </a:solidFill>
                <a:latin typeface="Times New Roman" pitchFamily="18" charset="0"/>
              </a:rPr>
              <a:t>(GL_FOG_MODE, </a:t>
            </a:r>
            <a:r>
              <a:rPr lang="en-US" altLang="zh-CN" sz="2200" b="1" dirty="0" err="1">
                <a:solidFill>
                  <a:schemeClr val="accent5">
                    <a:lumMod val="50000"/>
                  </a:schemeClr>
                </a:solidFill>
                <a:latin typeface="Times New Roman" pitchFamily="18" charset="0"/>
              </a:rPr>
              <a:t>fogMode</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glFogfv</a:t>
            </a:r>
            <a:r>
              <a:rPr lang="en-US" altLang="zh-CN" sz="2200" b="1" dirty="0">
                <a:solidFill>
                  <a:schemeClr val="accent5">
                    <a:lumMod val="50000"/>
                  </a:schemeClr>
                </a:solidFill>
                <a:latin typeface="Times New Roman" pitchFamily="18" charset="0"/>
              </a:rPr>
              <a:t>(GL_FOG_COLOR, </a:t>
            </a:r>
            <a:r>
              <a:rPr lang="en-US" altLang="zh-CN" sz="2200" b="1" dirty="0" err="1">
                <a:solidFill>
                  <a:schemeClr val="accent5">
                    <a:lumMod val="50000"/>
                  </a:schemeClr>
                </a:solidFill>
                <a:latin typeface="Times New Roman" pitchFamily="18" charset="0"/>
              </a:rPr>
              <a:t>fogColor</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glFogf</a:t>
            </a:r>
            <a:r>
              <a:rPr lang="en-US" altLang="zh-CN" sz="2200" b="1" dirty="0">
                <a:solidFill>
                  <a:schemeClr val="accent5">
                    <a:lumMod val="50000"/>
                  </a:schemeClr>
                </a:solidFill>
                <a:latin typeface="Times New Roman" pitchFamily="18" charset="0"/>
              </a:rPr>
              <a:t>(GL_FOG_DENSITY, 0.35);</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glHint</a:t>
            </a:r>
            <a:r>
              <a:rPr lang="en-US" altLang="zh-CN" sz="2200" b="1" dirty="0">
                <a:solidFill>
                  <a:schemeClr val="accent5">
                    <a:lumMod val="50000"/>
                  </a:schemeClr>
                </a:solidFill>
                <a:latin typeface="Times New Roman" pitchFamily="18" charset="0"/>
              </a:rPr>
              <a:t>(GL_FOG_HINT, GL_DONT_CARE);</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glFogf</a:t>
            </a:r>
            <a:r>
              <a:rPr lang="en-US" altLang="zh-CN" sz="2200" b="1" dirty="0">
                <a:solidFill>
                  <a:schemeClr val="accent5">
                    <a:lumMod val="50000"/>
                  </a:schemeClr>
                </a:solidFill>
                <a:latin typeface="Times New Roman" pitchFamily="18" charset="0"/>
              </a:rPr>
              <a:t>(GL_FOG_START, 1.0);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glFogf</a:t>
            </a:r>
            <a:r>
              <a:rPr lang="en-US" altLang="zh-CN" sz="2200" b="1" dirty="0">
                <a:solidFill>
                  <a:schemeClr val="accent5">
                    <a:lumMod val="50000"/>
                  </a:schemeClr>
                </a:solidFill>
                <a:latin typeface="Times New Roman" pitchFamily="18" charset="0"/>
              </a:rPr>
              <a:t>(GL_FOG_END, 5.0);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glClearColor</a:t>
            </a:r>
            <a:r>
              <a:rPr lang="en-US" altLang="zh-CN" sz="2200" b="1" dirty="0">
                <a:solidFill>
                  <a:schemeClr val="accent5">
                    <a:lumMod val="50000"/>
                  </a:schemeClr>
                </a:solidFill>
                <a:latin typeface="Times New Roman" pitchFamily="18" charset="0"/>
              </a:rPr>
              <a:t>(0.5, 0.9, 0.9, 1.0);  /* fog color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a:t>
            </a:r>
            <a:endParaRPr lang="zh-CN" altLang="en-US" sz="2200" b="1" dirty="0">
              <a:solidFill>
                <a:schemeClr val="accent5">
                  <a:lumMod val="50000"/>
                </a:schemeClr>
              </a:solidFill>
              <a:latin typeface="Times New Roman" pitchFamily="18" charset="0"/>
            </a:endParaRPr>
          </a:p>
        </p:txBody>
      </p:sp>
    </p:spTree>
    <p:extLst>
      <p:ext uri="{BB962C8B-B14F-4D97-AF65-F5344CB8AC3E}">
        <p14:creationId xmlns:p14="http://schemas.microsoft.com/office/powerpoint/2010/main" val="30210909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6988"/>
            <a:ext cx="11713633" cy="6597651"/>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5</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void display(void) {</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glClear</a:t>
            </a:r>
            <a:r>
              <a:rPr lang="en-US" altLang="zh-CN" sz="2000" b="1" dirty="0">
                <a:solidFill>
                  <a:schemeClr val="accent5">
                    <a:lumMod val="50000"/>
                  </a:schemeClr>
                </a:solidFill>
                <a:latin typeface="Times New Roman" pitchFamily="18" charset="0"/>
              </a:rPr>
              <a:t>(GL_COLOR_BUFFER_BIT | GL_DEPTH_BUFFER_BIT);</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glColor3f(0.0, 1.0, 1.0);</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glPushMatrix</a:t>
            </a:r>
            <a:r>
              <a:rPr lang="en-US" altLang="zh-CN" sz="2000" b="1" dirty="0">
                <a:solidFill>
                  <a:schemeClr val="accent5">
                    <a:lumMod val="50000"/>
                  </a:schemeClr>
                </a:solidFill>
                <a:latin typeface="Times New Roman" pitchFamily="18" charset="0"/>
              </a:rPr>
              <a:t>(); //</a:t>
            </a:r>
            <a:r>
              <a:rPr lang="zh-CN" altLang="en-US" sz="2000" b="1" dirty="0">
                <a:solidFill>
                  <a:schemeClr val="accent5">
                    <a:lumMod val="50000"/>
                  </a:schemeClr>
                </a:solidFill>
                <a:latin typeface="Times New Roman" pitchFamily="18" charset="0"/>
              </a:rPr>
              <a:t>记住自己的位置</a:t>
            </a:r>
          </a:p>
          <a:p>
            <a:pPr marL="228600" indent="-228600">
              <a:spcBef>
                <a:spcPct val="20000"/>
              </a:spcBef>
              <a:buClr>
                <a:schemeClr val="tx2"/>
              </a:buClr>
              <a:buSzPct val="70000"/>
              <a:buFont typeface="Wingdings" pitchFamily="2" charset="2"/>
              <a:buNone/>
              <a:defRPr/>
            </a:pPr>
            <a:r>
              <a:rPr lang="zh-CN" altLang="en-US"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glutSolidSphere</a:t>
            </a:r>
            <a:r>
              <a:rPr lang="en-US" altLang="zh-CN" sz="2000" b="1" dirty="0">
                <a:solidFill>
                  <a:schemeClr val="accent5">
                    <a:lumMod val="50000"/>
                  </a:schemeClr>
                </a:solidFill>
                <a:latin typeface="Times New Roman" pitchFamily="18" charset="0"/>
              </a:rPr>
              <a:t>(1.0, 20, 16);   /* </a:t>
            </a:r>
            <a:r>
              <a:rPr lang="zh-CN" altLang="en-US" sz="2000" b="1" dirty="0">
                <a:solidFill>
                  <a:schemeClr val="accent5">
                    <a:lumMod val="50000"/>
                  </a:schemeClr>
                </a:solidFill>
                <a:latin typeface="Times New Roman" pitchFamily="18" charset="0"/>
              </a:rPr>
              <a:t>画太阳半径、 </a:t>
            </a:r>
            <a:r>
              <a:rPr lang="en-US" altLang="zh-CN" sz="2000" b="1" dirty="0">
                <a:solidFill>
                  <a:schemeClr val="accent5">
                    <a:lumMod val="50000"/>
                  </a:schemeClr>
                </a:solidFill>
                <a:latin typeface="Times New Roman" pitchFamily="18" charset="0"/>
              </a:rPr>
              <a:t>20</a:t>
            </a:r>
            <a:r>
              <a:rPr lang="zh-CN" altLang="en-US" sz="2000" b="1" dirty="0">
                <a:solidFill>
                  <a:schemeClr val="accent5">
                    <a:lumMod val="50000"/>
                  </a:schemeClr>
                </a:solidFill>
                <a:latin typeface="Times New Roman" pitchFamily="18" charset="0"/>
              </a:rPr>
              <a:t>经度、</a:t>
            </a:r>
            <a:r>
              <a:rPr lang="en-US" altLang="zh-CN" sz="2000" b="1" dirty="0">
                <a:solidFill>
                  <a:schemeClr val="accent5">
                    <a:lumMod val="50000"/>
                  </a:schemeClr>
                </a:solidFill>
                <a:latin typeface="Times New Roman" pitchFamily="18" charset="0"/>
              </a:rPr>
              <a:t>16</a:t>
            </a:r>
            <a:r>
              <a:rPr lang="zh-CN" altLang="en-US" sz="2000" b="1" dirty="0">
                <a:solidFill>
                  <a:schemeClr val="accent5">
                    <a:lumMod val="50000"/>
                  </a:schemeClr>
                </a:solidFill>
                <a:latin typeface="Times New Roman" pitchFamily="18" charset="0"/>
              </a:rPr>
              <a:t>纬度*</a:t>
            </a:r>
            <a:r>
              <a:rPr lang="en-US" altLang="zh-CN" sz="20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glRotatef</a:t>
            </a:r>
            <a:r>
              <a:rPr lang="en-US" altLang="zh-CN" sz="2000" b="1" dirty="0">
                <a:solidFill>
                  <a:schemeClr val="accent5">
                    <a:lumMod val="50000"/>
                  </a:schemeClr>
                </a:solidFill>
                <a:latin typeface="Times New Roman" pitchFamily="18" charset="0"/>
              </a:rPr>
              <a:t>(spin, 0.0, 1.0, 0.0);  //</a:t>
            </a:r>
            <a:r>
              <a:rPr lang="zh-CN" altLang="en-US" sz="2000" b="1" dirty="0">
                <a:solidFill>
                  <a:schemeClr val="accent5">
                    <a:lumMod val="50000"/>
                  </a:schemeClr>
                </a:solidFill>
                <a:latin typeface="Times New Roman" pitchFamily="18" charset="0"/>
              </a:rPr>
              <a:t>自转，绕着一个向量以给定角度旋转</a:t>
            </a:r>
          </a:p>
          <a:p>
            <a:pPr marL="228600" indent="-228600">
              <a:spcBef>
                <a:spcPct val="20000"/>
              </a:spcBef>
              <a:buClr>
                <a:schemeClr val="tx2"/>
              </a:buClr>
              <a:buSzPct val="70000"/>
              <a:buFont typeface="Wingdings" pitchFamily="2" charset="2"/>
              <a:buNone/>
              <a:defRPr/>
            </a:pPr>
            <a:r>
              <a:rPr lang="zh-CN" altLang="en-US"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glTranslatef</a:t>
            </a:r>
            <a:r>
              <a:rPr lang="en-US" altLang="zh-CN" sz="2000" b="1" dirty="0">
                <a:solidFill>
                  <a:schemeClr val="accent5">
                    <a:lumMod val="50000"/>
                  </a:schemeClr>
                </a:solidFill>
                <a:latin typeface="Times New Roman" pitchFamily="18" charset="0"/>
              </a:rPr>
              <a:t>(2.0, 1.0, 0.0);</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glRotatef</a:t>
            </a:r>
            <a:r>
              <a:rPr lang="en-US" altLang="zh-CN" sz="2000" b="1" dirty="0">
                <a:solidFill>
                  <a:schemeClr val="accent5">
                    <a:lumMod val="50000"/>
                  </a:schemeClr>
                </a:solidFill>
                <a:latin typeface="Times New Roman" pitchFamily="18" charset="0"/>
              </a:rPr>
              <a:t>(spin, 1.0, 0.0, 0.0); //</a:t>
            </a:r>
            <a:r>
              <a:rPr lang="zh-CN" altLang="en-US" sz="2000" b="1" dirty="0">
                <a:solidFill>
                  <a:schemeClr val="accent5">
                    <a:lumMod val="50000"/>
                  </a:schemeClr>
                </a:solidFill>
                <a:latin typeface="Times New Roman" pitchFamily="18" charset="0"/>
              </a:rPr>
              <a:t>公转</a:t>
            </a:r>
          </a:p>
          <a:p>
            <a:pPr marL="228600" indent="-228600">
              <a:spcBef>
                <a:spcPct val="20000"/>
              </a:spcBef>
              <a:buClr>
                <a:schemeClr val="tx2"/>
              </a:buClr>
              <a:buSzPct val="70000"/>
              <a:buFont typeface="Wingdings" pitchFamily="2" charset="2"/>
              <a:buNone/>
              <a:defRPr/>
            </a:pPr>
            <a:r>
              <a:rPr lang="zh-CN" altLang="en-US"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glRectf</a:t>
            </a:r>
            <a:r>
              <a:rPr lang="en-US" altLang="zh-CN" sz="2000" b="1" dirty="0">
                <a:solidFill>
                  <a:schemeClr val="accent5">
                    <a:lumMod val="50000"/>
                  </a:schemeClr>
                </a:solidFill>
                <a:latin typeface="Times New Roman" pitchFamily="18" charset="0"/>
              </a:rPr>
              <a:t>(0.1, 0.1, 0.5, 0.5);</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glColor3f(0.0, 0.0, 1.0);</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glutWireSphere</a:t>
            </a:r>
            <a:r>
              <a:rPr lang="en-US" altLang="zh-CN" sz="2000" b="1" dirty="0">
                <a:solidFill>
                  <a:schemeClr val="accent5">
                    <a:lumMod val="50000"/>
                  </a:schemeClr>
                </a:solidFill>
                <a:latin typeface="Times New Roman" pitchFamily="18" charset="0"/>
              </a:rPr>
              <a:t>(0.2, 8, 8);    /* </a:t>
            </a:r>
            <a:r>
              <a:rPr lang="zh-CN" altLang="en-US" sz="2000" b="1" dirty="0">
                <a:solidFill>
                  <a:schemeClr val="accent5">
                    <a:lumMod val="50000"/>
                  </a:schemeClr>
                </a:solidFill>
                <a:latin typeface="Times New Roman" pitchFamily="18" charset="0"/>
              </a:rPr>
              <a:t>画第一颗小行星 *</a:t>
            </a:r>
            <a:r>
              <a:rPr lang="en-US" altLang="zh-CN" sz="20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glColor3f(1.0, 0.0, 0.0);</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glTranslatef</a:t>
            </a:r>
            <a:r>
              <a:rPr lang="en-US" altLang="zh-CN" sz="2000" b="1" dirty="0">
                <a:solidFill>
                  <a:schemeClr val="accent5">
                    <a:lumMod val="50000"/>
                  </a:schemeClr>
                </a:solidFill>
                <a:latin typeface="Times New Roman" pitchFamily="18" charset="0"/>
              </a:rPr>
              <a:t>(2.0, 1.0, 0.0);</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glRotatef</a:t>
            </a:r>
            <a:r>
              <a:rPr lang="en-US" altLang="zh-CN" sz="2000" b="1" dirty="0">
                <a:solidFill>
                  <a:schemeClr val="accent5">
                    <a:lumMod val="50000"/>
                  </a:schemeClr>
                </a:solidFill>
                <a:latin typeface="Times New Roman" pitchFamily="18" charset="0"/>
              </a:rPr>
              <a:t>(2 * spin, 0.0, 1.0, 0.0);</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glutSolidSphere</a:t>
            </a:r>
            <a:r>
              <a:rPr lang="en-US" altLang="zh-CN" sz="2000" b="1" dirty="0">
                <a:solidFill>
                  <a:schemeClr val="accent5">
                    <a:lumMod val="50000"/>
                  </a:schemeClr>
                </a:solidFill>
                <a:latin typeface="Times New Roman" pitchFamily="18" charset="0"/>
              </a:rPr>
              <a:t>(0.5, 16, 8);</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glPopMatrix</a:t>
            </a:r>
            <a:r>
              <a:rPr lang="en-US" altLang="zh-CN" sz="2000" b="1" dirty="0">
                <a:solidFill>
                  <a:schemeClr val="accent5">
                    <a:lumMod val="50000"/>
                  </a:schemeClr>
                </a:solidFill>
                <a:latin typeface="Times New Roman" pitchFamily="18" charset="0"/>
              </a:rPr>
              <a:t>();//</a:t>
            </a:r>
            <a:r>
              <a:rPr lang="zh-CN" altLang="en-US" sz="2000" b="1" dirty="0">
                <a:solidFill>
                  <a:schemeClr val="accent5">
                    <a:lumMod val="50000"/>
                  </a:schemeClr>
                </a:solidFill>
                <a:latin typeface="Times New Roman" pitchFamily="18" charset="0"/>
              </a:rPr>
              <a:t>回到原来的位置</a:t>
            </a:r>
          </a:p>
          <a:p>
            <a:pPr marL="228600" indent="-228600">
              <a:spcBef>
                <a:spcPct val="20000"/>
              </a:spcBef>
              <a:buClr>
                <a:schemeClr val="tx2"/>
              </a:buClr>
              <a:buSzPct val="70000"/>
              <a:buFont typeface="Wingdings" pitchFamily="2" charset="2"/>
              <a:buNone/>
              <a:defRPr/>
            </a:pPr>
            <a:r>
              <a:rPr lang="zh-CN" altLang="en-US" sz="2000" b="1" dirty="0">
                <a:solidFill>
                  <a:schemeClr val="accent5">
                    <a:lumMod val="50000"/>
                  </a:schemeClr>
                </a:solidFill>
                <a:latin typeface="Times New Roman" pitchFamily="18" charset="0"/>
              </a:rPr>
              <a:t>    </a:t>
            </a:r>
            <a:r>
              <a:rPr lang="en-US" altLang="zh-CN" sz="2000" b="1" dirty="0" err="1">
                <a:solidFill>
                  <a:schemeClr val="accent5">
                    <a:lumMod val="50000"/>
                  </a:schemeClr>
                </a:solidFill>
                <a:latin typeface="Times New Roman" pitchFamily="18" charset="0"/>
              </a:rPr>
              <a:t>glutSwapBuffers</a:t>
            </a:r>
            <a:r>
              <a:rPr lang="en-US" altLang="zh-CN" sz="20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000" b="1" dirty="0">
                <a:solidFill>
                  <a:schemeClr val="accent5">
                    <a:lumMod val="50000"/>
                  </a:schemeClr>
                </a:solidFill>
                <a:latin typeface="Times New Roman" pitchFamily="18" charset="0"/>
              </a:rPr>
              <a:t>}</a:t>
            </a:r>
          </a:p>
        </p:txBody>
      </p:sp>
    </p:spTree>
    <p:extLst>
      <p:ext uri="{BB962C8B-B14F-4D97-AF65-F5344CB8AC3E}">
        <p14:creationId xmlns:p14="http://schemas.microsoft.com/office/powerpoint/2010/main" val="42229744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1590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6</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void </a:t>
            </a:r>
            <a:r>
              <a:rPr lang="en-US" altLang="zh-CN" sz="2400" b="1" dirty="0" err="1">
                <a:solidFill>
                  <a:schemeClr val="accent5">
                    <a:lumMod val="50000"/>
                  </a:schemeClr>
                </a:solidFill>
                <a:latin typeface="Times New Roman" pitchFamily="18" charset="0"/>
              </a:rPr>
              <a:t>spinDisplay</a:t>
            </a:r>
            <a:r>
              <a:rPr lang="en-US" altLang="zh-CN" sz="2400" b="1" dirty="0">
                <a:solidFill>
                  <a:schemeClr val="accent5">
                    <a:lumMod val="50000"/>
                  </a:schemeClr>
                </a:solidFill>
                <a:latin typeface="Times New Roman" pitchFamily="18" charset="0"/>
              </a:rPr>
              <a:t>(void) {</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spin = spin + 2;</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if (spin &gt; 360)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spin = spin - 360;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glutPostRedisplay</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endParaRPr lang="en-US" altLang="zh-CN" sz="2000" b="1"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25536763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6988"/>
            <a:ext cx="11713633" cy="6597651"/>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7</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endParaRPr lang="en-US" altLang="zh-CN" sz="20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void mouse(</a:t>
            </a:r>
            <a:r>
              <a:rPr lang="en-US" altLang="zh-CN" sz="2200" b="1" dirty="0" err="1">
                <a:solidFill>
                  <a:schemeClr val="accent5">
                    <a:lumMod val="50000"/>
                  </a:schemeClr>
                </a:solidFill>
                <a:latin typeface="Times New Roman" pitchFamily="18" charset="0"/>
              </a:rPr>
              <a:t>int</a:t>
            </a:r>
            <a:r>
              <a:rPr lang="en-US" altLang="zh-CN" sz="2200" b="1" dirty="0">
                <a:solidFill>
                  <a:schemeClr val="accent5">
                    <a:lumMod val="50000"/>
                  </a:schemeClr>
                </a:solidFill>
                <a:latin typeface="Times New Roman" pitchFamily="18" charset="0"/>
              </a:rPr>
              <a:t> button, </a:t>
            </a:r>
            <a:r>
              <a:rPr lang="en-US" altLang="zh-CN" sz="2200" b="1" dirty="0" err="1">
                <a:solidFill>
                  <a:schemeClr val="accent5">
                    <a:lumMod val="50000"/>
                  </a:schemeClr>
                </a:solidFill>
                <a:latin typeface="Times New Roman" pitchFamily="18" charset="0"/>
              </a:rPr>
              <a:t>int</a:t>
            </a:r>
            <a:r>
              <a:rPr lang="en-US" altLang="zh-CN" sz="2200" b="1" dirty="0">
                <a:solidFill>
                  <a:schemeClr val="accent5">
                    <a:lumMod val="50000"/>
                  </a:schemeClr>
                </a:solidFill>
                <a:latin typeface="Times New Roman" pitchFamily="18" charset="0"/>
              </a:rPr>
              <a:t> state, </a:t>
            </a:r>
            <a:r>
              <a:rPr lang="en-US" altLang="zh-CN" sz="2200" b="1" dirty="0" err="1">
                <a:solidFill>
                  <a:schemeClr val="accent5">
                    <a:lumMod val="50000"/>
                  </a:schemeClr>
                </a:solidFill>
                <a:latin typeface="Times New Roman" pitchFamily="18" charset="0"/>
              </a:rPr>
              <a:t>int</a:t>
            </a:r>
            <a:r>
              <a:rPr lang="en-US" altLang="zh-CN" sz="2200" b="1" dirty="0">
                <a:solidFill>
                  <a:schemeClr val="accent5">
                    <a:lumMod val="50000"/>
                  </a:schemeClr>
                </a:solidFill>
                <a:latin typeface="Times New Roman" pitchFamily="18" charset="0"/>
              </a:rPr>
              <a:t> x, </a:t>
            </a:r>
            <a:r>
              <a:rPr lang="en-US" altLang="zh-CN" sz="2200" b="1" dirty="0" err="1">
                <a:solidFill>
                  <a:schemeClr val="accent5">
                    <a:lumMod val="50000"/>
                  </a:schemeClr>
                </a:solidFill>
                <a:latin typeface="Times New Roman" pitchFamily="18" charset="0"/>
              </a:rPr>
              <a:t>int</a:t>
            </a:r>
            <a:r>
              <a:rPr lang="en-US" altLang="zh-CN" sz="2200" b="1" dirty="0">
                <a:solidFill>
                  <a:schemeClr val="accent5">
                    <a:lumMod val="50000"/>
                  </a:schemeClr>
                </a:solidFill>
                <a:latin typeface="Times New Roman" pitchFamily="18" charset="0"/>
              </a:rPr>
              <a:t> y)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switch (button)</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case GLUT_LEFT_BUTTON:</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if (state == GLUT_DOWN)</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glutIdleFunc</a:t>
            </a:r>
            <a:r>
              <a:rPr lang="en-US" altLang="zh-CN" sz="2200" b="1" dirty="0">
                <a:solidFill>
                  <a:schemeClr val="accent5">
                    <a:lumMod val="50000"/>
                  </a:schemeClr>
                </a:solidFill>
                <a:latin typeface="Times New Roman" pitchFamily="18" charset="0"/>
              </a:rPr>
              <a:t>(</a:t>
            </a:r>
            <a:r>
              <a:rPr lang="en-US" altLang="zh-CN" sz="2200" b="1" dirty="0" err="1">
                <a:solidFill>
                  <a:schemeClr val="accent5">
                    <a:lumMod val="50000"/>
                  </a:schemeClr>
                </a:solidFill>
                <a:latin typeface="Times New Roman" pitchFamily="18" charset="0"/>
              </a:rPr>
              <a:t>spinDisplay</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case GLUT_MIDDLE_BUTTON:</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if (state == GLUT_DOWN)</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glutIdleFunc</a:t>
            </a:r>
            <a:r>
              <a:rPr lang="en-US" altLang="zh-CN" sz="2200" b="1" dirty="0">
                <a:solidFill>
                  <a:schemeClr val="accent5">
                    <a:lumMod val="50000"/>
                  </a:schemeClr>
                </a:solidFill>
                <a:latin typeface="Times New Roman" pitchFamily="18" charset="0"/>
              </a:rPr>
              <a:t>(NULL);</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default: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a:t>
            </a:r>
          </a:p>
        </p:txBody>
      </p:sp>
    </p:spTree>
    <p:extLst>
      <p:ext uri="{BB962C8B-B14F-4D97-AF65-F5344CB8AC3E}">
        <p14:creationId xmlns:p14="http://schemas.microsoft.com/office/powerpoint/2010/main" val="37730212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1590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8</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endParaRPr lang="en-US" altLang="zh-CN" sz="20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void reshape(</a:t>
            </a:r>
            <a:r>
              <a:rPr lang="en-US" altLang="zh-CN" sz="2200" b="1" dirty="0" err="1">
                <a:solidFill>
                  <a:schemeClr val="accent5">
                    <a:lumMod val="50000"/>
                  </a:schemeClr>
                </a:solidFill>
                <a:latin typeface="Times New Roman" pitchFamily="18" charset="0"/>
              </a:rPr>
              <a:t>int</a:t>
            </a:r>
            <a:r>
              <a:rPr lang="en-US" altLang="zh-CN" sz="2200" b="1" dirty="0">
                <a:solidFill>
                  <a:schemeClr val="accent5">
                    <a:lumMod val="50000"/>
                  </a:schemeClr>
                </a:solidFill>
                <a:latin typeface="Times New Roman" pitchFamily="18" charset="0"/>
              </a:rPr>
              <a:t> w, </a:t>
            </a:r>
            <a:r>
              <a:rPr lang="en-US" altLang="zh-CN" sz="2200" b="1" dirty="0" err="1">
                <a:solidFill>
                  <a:schemeClr val="accent5">
                    <a:lumMod val="50000"/>
                  </a:schemeClr>
                </a:solidFill>
                <a:latin typeface="Times New Roman" pitchFamily="18" charset="0"/>
              </a:rPr>
              <a:t>int</a:t>
            </a:r>
            <a:r>
              <a:rPr lang="en-US" altLang="zh-CN" sz="2200" b="1" dirty="0">
                <a:solidFill>
                  <a:schemeClr val="accent5">
                    <a:lumMod val="50000"/>
                  </a:schemeClr>
                </a:solidFill>
                <a:latin typeface="Times New Roman" pitchFamily="18" charset="0"/>
              </a:rPr>
              <a:t> h)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glViewport</a:t>
            </a:r>
            <a:r>
              <a:rPr lang="en-US" altLang="zh-CN" sz="2200" b="1" dirty="0">
                <a:solidFill>
                  <a:schemeClr val="accent5">
                    <a:lumMod val="50000"/>
                  </a:schemeClr>
                </a:solidFill>
                <a:latin typeface="Times New Roman" pitchFamily="18" charset="0"/>
              </a:rPr>
              <a:t>(0, 0, (</a:t>
            </a:r>
            <a:r>
              <a:rPr lang="en-US" altLang="zh-CN" sz="2200" b="1" dirty="0" err="1">
                <a:solidFill>
                  <a:schemeClr val="accent5">
                    <a:lumMod val="50000"/>
                  </a:schemeClr>
                </a:solidFill>
                <a:latin typeface="Times New Roman" pitchFamily="18" charset="0"/>
              </a:rPr>
              <a:t>GLsizei</a:t>
            </a:r>
            <a:r>
              <a:rPr lang="en-US" altLang="zh-CN" sz="2200" b="1" dirty="0">
                <a:solidFill>
                  <a:schemeClr val="accent5">
                    <a:lumMod val="50000"/>
                  </a:schemeClr>
                </a:solidFill>
                <a:latin typeface="Times New Roman" pitchFamily="18" charset="0"/>
              </a:rPr>
              <a:t>)w, (</a:t>
            </a:r>
            <a:r>
              <a:rPr lang="en-US" altLang="zh-CN" sz="2200" b="1" dirty="0" err="1">
                <a:solidFill>
                  <a:schemeClr val="accent5">
                    <a:lumMod val="50000"/>
                  </a:schemeClr>
                </a:solidFill>
                <a:latin typeface="Times New Roman" pitchFamily="18" charset="0"/>
              </a:rPr>
              <a:t>GLsizei</a:t>
            </a:r>
            <a:r>
              <a:rPr lang="en-US" altLang="zh-CN" sz="2200" b="1" dirty="0">
                <a:solidFill>
                  <a:schemeClr val="accent5">
                    <a:lumMod val="50000"/>
                  </a:schemeClr>
                </a:solidFill>
                <a:latin typeface="Times New Roman" pitchFamily="18" charset="0"/>
              </a:rPr>
              <a:t>)h);</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glMatrixMode</a:t>
            </a:r>
            <a:r>
              <a:rPr lang="en-US" altLang="zh-CN" sz="2200" b="1" dirty="0">
                <a:solidFill>
                  <a:schemeClr val="accent5">
                    <a:lumMod val="50000"/>
                  </a:schemeClr>
                </a:solidFill>
                <a:latin typeface="Times New Roman" pitchFamily="18" charset="0"/>
              </a:rPr>
              <a:t>(GL_PROJECTION);</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glLoadIdentity</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gluPerspective</a:t>
            </a:r>
            <a:r>
              <a:rPr lang="en-US" altLang="zh-CN" sz="2200" b="1" dirty="0">
                <a:solidFill>
                  <a:schemeClr val="accent5">
                    <a:lumMod val="50000"/>
                  </a:schemeClr>
                </a:solidFill>
                <a:latin typeface="Times New Roman" pitchFamily="18" charset="0"/>
              </a:rPr>
              <a:t>(60.0, (</a:t>
            </a:r>
            <a:r>
              <a:rPr lang="en-US" altLang="zh-CN" sz="2200" b="1" dirty="0" err="1">
                <a:solidFill>
                  <a:schemeClr val="accent5">
                    <a:lumMod val="50000"/>
                  </a:schemeClr>
                </a:solidFill>
                <a:latin typeface="Times New Roman" pitchFamily="18" charset="0"/>
              </a:rPr>
              <a:t>GLfloat</a:t>
            </a:r>
            <a:r>
              <a:rPr lang="en-US" altLang="zh-CN" sz="2200" b="1" dirty="0">
                <a:solidFill>
                  <a:schemeClr val="accent5">
                    <a:lumMod val="50000"/>
                  </a:schemeClr>
                </a:solidFill>
                <a:latin typeface="Times New Roman" pitchFamily="18" charset="0"/>
              </a:rPr>
              <a:t>)w / (</a:t>
            </a:r>
            <a:r>
              <a:rPr lang="en-US" altLang="zh-CN" sz="2200" b="1" dirty="0" err="1">
                <a:solidFill>
                  <a:schemeClr val="accent5">
                    <a:lumMod val="50000"/>
                  </a:schemeClr>
                </a:solidFill>
                <a:latin typeface="Times New Roman" pitchFamily="18" charset="0"/>
              </a:rPr>
              <a:t>GLfloat</a:t>
            </a:r>
            <a:r>
              <a:rPr lang="en-US" altLang="zh-CN" sz="2200" b="1" dirty="0">
                <a:solidFill>
                  <a:schemeClr val="accent5">
                    <a:lumMod val="50000"/>
                  </a:schemeClr>
                </a:solidFill>
                <a:latin typeface="Times New Roman" pitchFamily="18" charset="0"/>
              </a:rPr>
              <a:t>)h, 0.5, 20.0);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glMatrixMode</a:t>
            </a:r>
            <a:r>
              <a:rPr lang="en-US" altLang="zh-CN" sz="2200" b="1" dirty="0">
                <a:solidFill>
                  <a:schemeClr val="accent5">
                    <a:lumMod val="50000"/>
                  </a:schemeClr>
                </a:solidFill>
                <a:latin typeface="Times New Roman" pitchFamily="18" charset="0"/>
              </a:rPr>
              <a:t>(GL_MODELVIEW);</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glLoadIdentity</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gluLookAt</a:t>
            </a:r>
            <a:r>
              <a:rPr lang="en-US" altLang="zh-CN" sz="2200" b="1" dirty="0">
                <a:solidFill>
                  <a:schemeClr val="accent5">
                    <a:lumMod val="50000"/>
                  </a:schemeClr>
                </a:solidFill>
                <a:latin typeface="Times New Roman" pitchFamily="18" charset="0"/>
              </a:rPr>
              <a:t>(0.0, 10.0, 10.0, 0.0, 0.0, 0.0, 0.0, 1.0, 0.0);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a:t>
            </a:r>
          </a:p>
        </p:txBody>
      </p:sp>
    </p:spTree>
    <p:extLst>
      <p:ext uri="{BB962C8B-B14F-4D97-AF65-F5344CB8AC3E}">
        <p14:creationId xmlns:p14="http://schemas.microsoft.com/office/powerpoint/2010/main" val="20322607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1590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9</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void keyboard(unsigned char key, </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x, </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y) {</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switch (key) {</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case 'd':</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day = (day + 10) % 360;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glutPostRedisplay</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case 'D':</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day = (day - 10) % 360;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glutPostRedisplay</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case 'y':</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year = (year + 5) % 360;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glutPostRedisplay</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400" b="1" dirty="0">
                <a:effectLst>
                  <a:outerShdw blurRad="38100" dist="38100" dir="2700000" algn="tl">
                    <a:srgbClr val="000000"/>
                  </a:outerShdw>
                </a:effectLst>
                <a:latin typeface="Times New Roman" pitchFamily="18" charset="0"/>
              </a:rPr>
              <a:t>    </a:t>
            </a:r>
            <a:endParaRPr lang="en-US" altLang="zh-CN" sz="2000" b="1"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29421503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1590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10</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a:t>
            </a:r>
            <a:r>
              <a:rPr lang="zh-CN" altLang="en-US" sz="2400" b="1" dirty="0">
                <a:solidFill>
                  <a:schemeClr val="accent5">
                    <a:lumMod val="50000"/>
                  </a:schemeClr>
                </a:solidFill>
                <a:latin typeface="Times New Roman" pitchFamily="18" charset="0"/>
              </a:rPr>
              <a:t>续</a:t>
            </a:r>
            <a:r>
              <a:rPr lang="en-US" altLang="zh-CN" sz="2400" b="1" dirty="0">
                <a:solidFill>
                  <a:schemeClr val="accent5">
                    <a:lumMod val="50000"/>
                  </a:schemeClr>
                </a:solidFill>
                <a:latin typeface="Times New Roman" pitchFamily="18" charset="0"/>
              </a:rPr>
              <a:t>void keyboard(unsigned char key, </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x, </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y) {</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case 'Y':</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year = (year - 5) % 360;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glutPostRedisplay</a:t>
            </a: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case 27:</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exit(0);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default:</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break;</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endParaRPr lang="en-US" altLang="zh-CN" sz="2000" b="1"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7768030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ChangeArrowheads="1"/>
          </p:cNvSpPr>
          <p:nvPr/>
        </p:nvSpPr>
        <p:spPr bwMode="auto">
          <a:xfrm>
            <a:off x="239185" y="215900"/>
            <a:ext cx="11713633" cy="6597650"/>
          </a:xfrm>
          <a:prstGeom prst="rect">
            <a:avLst/>
          </a:prstGeom>
          <a:noFill/>
          <a:ln w="9525">
            <a:noFill/>
            <a:miter lim="800000"/>
            <a:headEnd/>
            <a:tailEnd/>
          </a:ln>
          <a:effectLst/>
        </p:spPr>
        <p:txBody>
          <a:bodyPr/>
          <a:lstStyle/>
          <a:p>
            <a:pPr marL="228600" indent="-228600">
              <a:spcBef>
                <a:spcPct val="20000"/>
              </a:spcBef>
              <a:buClr>
                <a:schemeClr val="tx2"/>
              </a:buClr>
              <a:buSzPct val="70000"/>
              <a:buFont typeface="Wingdings" pitchFamily="2" charset="2"/>
              <a:buNone/>
              <a:defRPr/>
            </a:pPr>
            <a:r>
              <a:rPr lang="zh-CN" altLang="en-US" sz="2400" b="1" dirty="0">
                <a:solidFill>
                  <a:schemeClr val="accent5">
                    <a:lumMod val="50000"/>
                  </a:schemeClr>
                </a:solidFill>
                <a:latin typeface="Times New Roman" pitchFamily="18" charset="0"/>
              </a:rPr>
              <a:t>再测试一下这个代码（续</a:t>
            </a:r>
            <a:r>
              <a:rPr lang="en-US" altLang="zh-CN" sz="2400" b="1" dirty="0">
                <a:solidFill>
                  <a:schemeClr val="accent5">
                    <a:lumMod val="50000"/>
                  </a:schemeClr>
                </a:solidFill>
                <a:latin typeface="Times New Roman" pitchFamily="18" charset="0"/>
              </a:rPr>
              <a:t>11</a:t>
            </a:r>
            <a:r>
              <a:rPr lang="zh-CN" altLang="en-US" sz="2400" b="1" dirty="0">
                <a:solidFill>
                  <a:schemeClr val="accent5">
                    <a:lumMod val="50000"/>
                  </a:schemeClr>
                </a:solidFill>
                <a:latin typeface="Times New Roman" pitchFamily="18" charset="0"/>
              </a:rPr>
              <a:t>） ：</a:t>
            </a:r>
            <a:endParaRPr lang="en-US" altLang="zh-CN" sz="2400" b="1" dirty="0">
              <a:solidFill>
                <a:schemeClr val="accent5">
                  <a:lumMod val="50000"/>
                </a:schemeClr>
              </a:solidFill>
              <a:latin typeface="Times New Roman" pitchFamily="18" charset="0"/>
            </a:endParaRPr>
          </a:p>
          <a:p>
            <a:pPr marL="228600" indent="-228600">
              <a:spcBef>
                <a:spcPct val="20000"/>
              </a:spcBef>
              <a:buClr>
                <a:schemeClr val="tx2"/>
              </a:buClr>
              <a:buSzPct val="70000"/>
              <a:buFont typeface="Wingdings" pitchFamily="2" charset="2"/>
              <a:buNone/>
              <a:defRPr/>
            </a:pP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main(</a:t>
            </a:r>
            <a:r>
              <a:rPr lang="en-US" altLang="zh-CN" sz="2400" b="1" dirty="0" err="1">
                <a:solidFill>
                  <a:schemeClr val="accent5">
                    <a:lumMod val="50000"/>
                  </a:schemeClr>
                </a:solidFill>
                <a:latin typeface="Times New Roman" pitchFamily="18" charset="0"/>
              </a:rPr>
              <a:t>int</a:t>
            </a:r>
            <a:r>
              <a:rPr lang="en-US" altLang="zh-CN" sz="2400" b="1" dirty="0">
                <a:solidFill>
                  <a:schemeClr val="accent5">
                    <a:lumMod val="50000"/>
                  </a:schemeClr>
                </a:solidFill>
                <a:latin typeface="Times New Roman" pitchFamily="18" charset="0"/>
              </a:rPr>
              <a:t> </a:t>
            </a:r>
            <a:r>
              <a:rPr lang="en-US" altLang="zh-CN" sz="2400" b="1" dirty="0" err="1">
                <a:solidFill>
                  <a:schemeClr val="accent5">
                    <a:lumMod val="50000"/>
                  </a:schemeClr>
                </a:solidFill>
                <a:latin typeface="Times New Roman" pitchFamily="18" charset="0"/>
              </a:rPr>
              <a:t>argc</a:t>
            </a:r>
            <a:r>
              <a:rPr lang="en-US" altLang="zh-CN" sz="2400" b="1" dirty="0">
                <a:solidFill>
                  <a:schemeClr val="accent5">
                    <a:lumMod val="50000"/>
                  </a:schemeClr>
                </a:solidFill>
                <a:latin typeface="Times New Roman" pitchFamily="18" charset="0"/>
              </a:rPr>
              <a:t>, char** </a:t>
            </a:r>
            <a:r>
              <a:rPr lang="en-US" altLang="zh-CN" sz="2400" b="1" dirty="0" err="1">
                <a:solidFill>
                  <a:schemeClr val="accent5">
                    <a:lumMod val="50000"/>
                  </a:schemeClr>
                </a:solidFill>
                <a:latin typeface="Times New Roman" pitchFamily="18" charset="0"/>
              </a:rPr>
              <a:t>argv</a:t>
            </a:r>
            <a:r>
              <a:rPr lang="en-US" altLang="zh-CN" sz="2400" b="1" dirty="0">
                <a:solidFill>
                  <a:schemeClr val="accent5">
                    <a:lumMod val="50000"/>
                  </a:schemeClr>
                </a:solidFill>
                <a:latin typeface="Times New Roman" pitchFamily="18" charset="0"/>
              </a:rPr>
              <a:t>) {</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glutInit</a:t>
            </a:r>
            <a:r>
              <a:rPr lang="en-US" altLang="zh-CN" sz="2200" b="1" dirty="0">
                <a:solidFill>
                  <a:schemeClr val="accent5">
                    <a:lumMod val="50000"/>
                  </a:schemeClr>
                </a:solidFill>
                <a:latin typeface="Times New Roman" pitchFamily="18" charset="0"/>
              </a:rPr>
              <a:t>(&amp;</a:t>
            </a:r>
            <a:r>
              <a:rPr lang="en-US" altLang="zh-CN" sz="2200" b="1" dirty="0" err="1">
                <a:solidFill>
                  <a:schemeClr val="accent5">
                    <a:lumMod val="50000"/>
                  </a:schemeClr>
                </a:solidFill>
                <a:latin typeface="Times New Roman" pitchFamily="18" charset="0"/>
              </a:rPr>
              <a:t>argc</a:t>
            </a: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argv</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glutInitDisplayMode</a:t>
            </a:r>
            <a:r>
              <a:rPr lang="en-US" altLang="zh-CN" sz="2200" b="1" dirty="0">
                <a:solidFill>
                  <a:schemeClr val="accent5">
                    <a:lumMod val="50000"/>
                  </a:schemeClr>
                </a:solidFill>
                <a:latin typeface="Times New Roman" pitchFamily="18" charset="0"/>
              </a:rPr>
              <a:t>(GLUT_DOUBLE | GLUT_RGB);</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glutInitWindowSize</a:t>
            </a:r>
            <a:r>
              <a:rPr lang="en-US" altLang="zh-CN" sz="2200" b="1" dirty="0">
                <a:solidFill>
                  <a:schemeClr val="accent5">
                    <a:lumMod val="50000"/>
                  </a:schemeClr>
                </a:solidFill>
                <a:latin typeface="Times New Roman" pitchFamily="18" charset="0"/>
              </a:rPr>
              <a:t>(400, 400);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glutInitWindowPosition</a:t>
            </a:r>
            <a:r>
              <a:rPr lang="en-US" altLang="zh-CN" sz="2200" b="1" dirty="0">
                <a:solidFill>
                  <a:schemeClr val="accent5">
                    <a:lumMod val="50000"/>
                  </a:schemeClr>
                </a:solidFill>
                <a:latin typeface="Times New Roman" pitchFamily="18" charset="0"/>
              </a:rPr>
              <a:t>(100, 100);</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glutCreateWindow</a:t>
            </a:r>
            <a:r>
              <a:rPr lang="en-US" altLang="zh-CN" sz="2200" b="1" dirty="0">
                <a:solidFill>
                  <a:schemeClr val="accent5">
                    <a:lumMod val="50000"/>
                  </a:schemeClr>
                </a:solidFill>
                <a:latin typeface="Times New Roman" pitchFamily="18" charset="0"/>
              </a:rPr>
              <a:t>("</a:t>
            </a:r>
            <a:r>
              <a:rPr lang="en-US" altLang="zh-CN" sz="2200" b="1" dirty="0" err="1">
                <a:solidFill>
                  <a:schemeClr val="accent5">
                    <a:lumMod val="50000"/>
                  </a:schemeClr>
                </a:solidFill>
                <a:latin typeface="Times New Roman" pitchFamily="18" charset="0"/>
              </a:rPr>
              <a:t>OpengGL</a:t>
            </a:r>
            <a:r>
              <a:rPr lang="en-US" altLang="zh-CN" sz="2200" b="1" dirty="0">
                <a:solidFill>
                  <a:schemeClr val="accent5">
                    <a:lumMod val="50000"/>
                  </a:schemeClr>
                </a:solidFill>
                <a:latin typeface="Times New Roman" pitchFamily="18" charset="0"/>
              </a:rPr>
              <a:t> </a:t>
            </a:r>
            <a:r>
              <a:rPr lang="zh-CN" altLang="en-US" sz="2200" b="1" dirty="0">
                <a:solidFill>
                  <a:schemeClr val="accent5">
                    <a:lumMod val="50000"/>
                  </a:schemeClr>
                </a:solidFill>
                <a:latin typeface="Times New Roman" pitchFamily="18" charset="0"/>
              </a:rPr>
              <a:t>程序设计</a:t>
            </a:r>
            <a:r>
              <a:rPr lang="en-US" altLang="zh-CN" sz="2200" b="1" dirty="0">
                <a:solidFill>
                  <a:schemeClr val="accent5">
                    <a:lumMod val="50000"/>
                  </a:schemeClr>
                </a:solidFill>
                <a:latin typeface="Times New Roman" pitchFamily="18" charset="0"/>
              </a:rPr>
              <a:t>--</a:t>
            </a:r>
            <a:r>
              <a:rPr lang="zh-CN" altLang="en-US" sz="2200" b="1" dirty="0">
                <a:solidFill>
                  <a:schemeClr val="accent5">
                    <a:lumMod val="50000"/>
                  </a:schemeClr>
                </a:solidFill>
                <a:latin typeface="Times New Roman" pitchFamily="18" charset="0"/>
              </a:rPr>
              <a:t>这段代码是我抄的</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init</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glutDisplayFunc</a:t>
            </a:r>
            <a:r>
              <a:rPr lang="en-US" altLang="zh-CN" sz="2200" b="1" dirty="0">
                <a:solidFill>
                  <a:schemeClr val="accent5">
                    <a:lumMod val="50000"/>
                  </a:schemeClr>
                </a:solidFill>
                <a:latin typeface="Times New Roman" pitchFamily="18" charset="0"/>
              </a:rPr>
              <a:t>(</a:t>
            </a:r>
            <a:r>
              <a:rPr lang="en-US" altLang="zh-CN" sz="2200" b="1" dirty="0" err="1">
                <a:solidFill>
                  <a:schemeClr val="accent5">
                    <a:lumMod val="50000"/>
                  </a:schemeClr>
                </a:solidFill>
                <a:latin typeface="Times New Roman" pitchFamily="18" charset="0"/>
              </a:rPr>
              <a:t>DrawCircle</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glutDisplayFunc</a:t>
            </a:r>
            <a:r>
              <a:rPr lang="en-US" altLang="zh-CN" sz="2200" b="1" dirty="0">
                <a:solidFill>
                  <a:schemeClr val="accent5">
                    <a:lumMod val="50000"/>
                  </a:schemeClr>
                </a:solidFill>
                <a:latin typeface="Times New Roman" pitchFamily="18" charset="0"/>
              </a:rPr>
              <a:t>(display);</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glutReshapeFunc</a:t>
            </a:r>
            <a:r>
              <a:rPr lang="en-US" altLang="zh-CN" sz="2200" b="1" dirty="0">
                <a:solidFill>
                  <a:schemeClr val="accent5">
                    <a:lumMod val="50000"/>
                  </a:schemeClr>
                </a:solidFill>
                <a:latin typeface="Times New Roman" pitchFamily="18" charset="0"/>
              </a:rPr>
              <a:t>(reshape);</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glutKeyboardFunc</a:t>
            </a:r>
            <a:r>
              <a:rPr lang="en-US" altLang="zh-CN" sz="2200" b="1" dirty="0">
                <a:solidFill>
                  <a:schemeClr val="accent5">
                    <a:lumMod val="50000"/>
                  </a:schemeClr>
                </a:solidFill>
                <a:latin typeface="Times New Roman" pitchFamily="18" charset="0"/>
              </a:rPr>
              <a:t>(keyboard);</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glutMouseFunc</a:t>
            </a:r>
            <a:r>
              <a:rPr lang="en-US" altLang="zh-CN" sz="2200" b="1" dirty="0">
                <a:solidFill>
                  <a:schemeClr val="accent5">
                    <a:lumMod val="50000"/>
                  </a:schemeClr>
                </a:solidFill>
                <a:latin typeface="Times New Roman" pitchFamily="18" charset="0"/>
              </a:rPr>
              <a:t>(mouse);</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a:t>
            </a:r>
            <a:r>
              <a:rPr lang="en-US" altLang="zh-CN" sz="2200" b="1" dirty="0" err="1">
                <a:solidFill>
                  <a:schemeClr val="accent5">
                    <a:lumMod val="50000"/>
                  </a:schemeClr>
                </a:solidFill>
                <a:latin typeface="Times New Roman" pitchFamily="18" charset="0"/>
              </a:rPr>
              <a:t>glutMainLoop</a:t>
            </a:r>
            <a:r>
              <a:rPr lang="en-US" altLang="zh-CN" sz="22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r>
              <a:rPr lang="en-US" altLang="zh-CN" sz="2200" b="1" dirty="0">
                <a:solidFill>
                  <a:schemeClr val="accent5">
                    <a:lumMod val="50000"/>
                  </a:schemeClr>
                </a:solidFill>
                <a:latin typeface="Times New Roman" pitchFamily="18" charset="0"/>
              </a:rPr>
              <a:t>    return 0;</a:t>
            </a:r>
          </a:p>
          <a:p>
            <a:pPr marL="228600" indent="-228600">
              <a:spcBef>
                <a:spcPct val="20000"/>
              </a:spcBef>
              <a:buClr>
                <a:schemeClr val="tx2"/>
              </a:buClr>
              <a:buSzPct val="70000"/>
              <a:buFont typeface="Wingdings" pitchFamily="2" charset="2"/>
              <a:buNone/>
              <a:defRPr/>
            </a:pPr>
            <a:r>
              <a:rPr lang="en-US" altLang="zh-CN" sz="2400" b="1" dirty="0">
                <a:solidFill>
                  <a:schemeClr val="accent5">
                    <a:lumMod val="50000"/>
                  </a:schemeClr>
                </a:solidFill>
                <a:latin typeface="Times New Roman" pitchFamily="18" charset="0"/>
              </a:rPr>
              <a:t>}</a:t>
            </a:r>
          </a:p>
          <a:p>
            <a:pPr marL="228600" indent="-228600">
              <a:spcBef>
                <a:spcPct val="20000"/>
              </a:spcBef>
              <a:buClr>
                <a:schemeClr val="tx2"/>
              </a:buClr>
              <a:buSzPct val="70000"/>
              <a:buFont typeface="Wingdings" pitchFamily="2" charset="2"/>
              <a:buNone/>
              <a:defRPr/>
            </a:pPr>
            <a:endParaRPr lang="en-US" altLang="zh-CN" sz="2000" b="1"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21819960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rPr>
              <a:t>作业</a:t>
            </a:r>
            <a:r>
              <a:rPr lang="en-US" altLang="zh-CN" b="1" dirty="0" smtClean="0">
                <a:solidFill>
                  <a:schemeClr val="accent5">
                    <a:lumMod val="50000"/>
                  </a:schemeClr>
                </a:solidFill>
                <a:latin typeface="微软雅黑" panose="020B0503020204020204" pitchFamily="34" charset="-122"/>
                <a:ea typeface="微软雅黑" panose="020B0503020204020204" pitchFamily="34" charset="-122"/>
              </a:rPr>
              <a:t>1</a:t>
            </a:r>
            <a:endParaRPr lang="zh-CN" altLang="en-US"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124744"/>
            <a:ext cx="10515601" cy="5184575"/>
          </a:xfrm>
        </p:spPr>
        <p:txBody>
          <a:bodyPr>
            <a:normAutofit fontScale="77500" lnSpcReduction="20000"/>
          </a:bodyPr>
          <a:lstStyle/>
          <a:p>
            <a:pPr marL="342900" indent="-342900">
              <a:spcBef>
                <a:spcPts val="1800"/>
              </a:spcBef>
              <a:buFont typeface="Arial" panose="020B0604020202020204" pitchFamily="34" charset="0"/>
              <a:buChar char="•"/>
              <a:defRPr/>
            </a:pPr>
            <a:endPar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60000"/>
              </a:lnSpc>
              <a:spcBef>
                <a:spcPts val="1200"/>
              </a:spcBef>
              <a:buFont typeface="Arial" panose="020B0604020202020204" pitchFamily="34" charset="0"/>
              <a:buChar char="•"/>
              <a:defRPr/>
            </a:pP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搭建</a:t>
            </a:r>
            <a:r>
              <a:rPr lang="en-US" altLang="zh-CN" sz="2800" b="1" dirty="0">
                <a:solidFill>
                  <a:schemeClr val="accent5">
                    <a:lumMod val="50000"/>
                  </a:schemeClr>
                </a:solidFill>
                <a:latin typeface="微软雅黑" panose="020B0503020204020204" pitchFamily="34" charset="-122"/>
                <a:ea typeface="微软雅黑" panose="020B0503020204020204" pitchFamily="34" charset="-122"/>
              </a:rPr>
              <a:t>OpenGL</a:t>
            </a: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编程环境</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60000"/>
              </a:lnSpc>
              <a:spcBef>
                <a:spcPts val="1200"/>
              </a:spcBef>
              <a:buFont typeface="Arial" panose="020B0604020202020204" pitchFamily="34" charset="0"/>
              <a:buChar char="•"/>
              <a:defRPr/>
            </a:pP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背景色置为</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rPr>
              <a:t>0.7</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rPr>
              <a:t>0.7</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rPr>
              <a:t>1.0</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rPr>
              <a:t>0.0</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60000"/>
              </a:lnSpc>
              <a:spcBef>
                <a:spcPts val="1200"/>
              </a:spcBef>
              <a:buFont typeface="Arial" panose="020B0604020202020204" pitchFamily="34" charset="0"/>
              <a:buChar char="•"/>
              <a:defRPr/>
            </a:pP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前后双帧缓存绘制</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60000"/>
              </a:lnSpc>
              <a:spcBef>
                <a:spcPts val="1200"/>
              </a:spcBef>
              <a:buFont typeface="Arial" panose="020B0604020202020204" pitchFamily="34" charset="0"/>
              <a:buChar char="•"/>
              <a:defRPr/>
            </a:pP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绘制一个自动</a:t>
            </a:r>
            <a:r>
              <a:rPr lang="zh-CN" altLang="en-US" sz="2800" b="1">
                <a:solidFill>
                  <a:schemeClr val="accent5">
                    <a:lumMod val="50000"/>
                  </a:schemeClr>
                </a:solidFill>
                <a:latin typeface="微软雅黑" panose="020B0503020204020204" pitchFamily="34" charset="-122"/>
                <a:ea typeface="微软雅黑" panose="020B0503020204020204" pitchFamily="34" charset="-122"/>
              </a:rPr>
              <a:t>旋转的</a:t>
            </a:r>
            <a:r>
              <a:rPr lang="zh-CN" altLang="en-US" sz="2800" b="1" smtClean="0">
                <a:solidFill>
                  <a:schemeClr val="accent5">
                    <a:lumMod val="50000"/>
                  </a:schemeClr>
                </a:solidFill>
                <a:latin typeface="微软雅黑" panose="020B0503020204020204" pitchFamily="34" charset="-122"/>
                <a:ea typeface="微软雅黑" panose="020B0503020204020204" pitchFamily="34" charset="-122"/>
              </a:rPr>
              <a:t>线框</a:t>
            </a:r>
            <a:r>
              <a:rPr lang="zh-CN" altLang="en-US" sz="2800" b="1">
                <a:solidFill>
                  <a:schemeClr val="accent5">
                    <a:lumMod val="50000"/>
                  </a:schemeClr>
                </a:solidFill>
                <a:latin typeface="微软雅黑" panose="020B0503020204020204" pitchFamily="34" charset="-122"/>
                <a:ea typeface="微软雅黑" panose="020B0503020204020204" pitchFamily="34" charset="-122"/>
              </a:rPr>
              <a:t>茶壶</a:t>
            </a:r>
            <a:r>
              <a:rPr lang="zh-CN" altLang="en-US" sz="2800" b="1" smtClean="0">
                <a:solidFill>
                  <a:schemeClr val="accent5">
                    <a:lumMod val="50000"/>
                  </a:schemeClr>
                </a:solidFill>
                <a:latin typeface="微软雅黑" panose="020B0503020204020204" pitchFamily="34" charset="-122"/>
                <a:ea typeface="微软雅黑" panose="020B0503020204020204" pitchFamily="34" charset="-122"/>
              </a:rPr>
              <a:t>，</a:t>
            </a: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初始颜色为</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rPr>
              <a:t>0.5</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b="1" dirty="0">
                <a:solidFill>
                  <a:schemeClr val="accent5">
                    <a:lumMod val="50000"/>
                  </a:schemeClr>
                </a:solidFill>
                <a:latin typeface="微软雅黑" panose="020B0503020204020204" pitchFamily="34" charset="-122"/>
                <a:ea typeface="微软雅黑" panose="020B0503020204020204" pitchFamily="34" charset="-122"/>
              </a:rPr>
              <a:t> 0.5 </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b="1" dirty="0">
                <a:solidFill>
                  <a:schemeClr val="accent5">
                    <a:lumMod val="50000"/>
                  </a:schemeClr>
                </a:solidFill>
                <a:latin typeface="微软雅黑" panose="020B0503020204020204" pitchFamily="34" charset="-122"/>
                <a:ea typeface="微软雅黑" panose="020B0503020204020204" pitchFamily="34" charset="-122"/>
              </a:rPr>
              <a:t> </a:t>
            </a:r>
            <a:r>
              <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rPr>
              <a:t>0.7</a:t>
            </a: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60000"/>
              </a:lnSpc>
              <a:spcBef>
                <a:spcPts val="1200"/>
              </a:spcBef>
              <a:buFont typeface="Arial" panose="020B0604020202020204" pitchFamily="34" charset="0"/>
              <a:buChar char="•"/>
              <a:defRPr/>
            </a:pP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实现圆环线框颜色渐变，渐变速度自设，渐变色自设</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60000"/>
              </a:lnSpc>
              <a:spcBef>
                <a:spcPts val="1200"/>
              </a:spcBef>
              <a:buFont typeface="Arial" panose="020B0604020202020204" pitchFamily="34" charset="0"/>
              <a:buChar char="•"/>
              <a:defRPr/>
            </a:pPr>
            <a:r>
              <a:rPr lang="zh-CN" altLang="en-US" sz="2800" b="1" dirty="0" smtClean="0">
                <a:solidFill>
                  <a:schemeClr val="accent5">
                    <a:lumMod val="50000"/>
                  </a:schemeClr>
                </a:solidFill>
                <a:latin typeface="微软雅黑" panose="020B0503020204020204" pitchFamily="34" charset="-122"/>
                <a:ea typeface="微软雅黑" panose="020B0503020204020204" pitchFamily="34" charset="-122"/>
              </a:rPr>
              <a:t>背景色自动随之变化，保证前景和背景之间的色差，避免图形显示不清晰的视效</a:t>
            </a:r>
            <a:endParaRPr lang="en-US" altLang="zh-CN" sz="2800" b="1" dirty="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60000"/>
              </a:lnSpc>
              <a:spcBef>
                <a:spcPts val="1200"/>
              </a:spcBef>
              <a:buFont typeface="Arial" panose="020B0604020202020204" pitchFamily="34" charset="0"/>
              <a:buChar char="•"/>
              <a:defRPr/>
            </a:pPr>
            <a:r>
              <a:rPr lang="zh-CN" altLang="en-US" sz="2800" b="1" dirty="0">
                <a:solidFill>
                  <a:schemeClr val="accent5">
                    <a:lumMod val="50000"/>
                  </a:schemeClr>
                </a:solidFill>
                <a:latin typeface="微软雅黑" panose="020B0503020204020204" pitchFamily="34" charset="-122"/>
                <a:ea typeface="微软雅黑" panose="020B0503020204020204" pitchFamily="34" charset="-122"/>
              </a:rPr>
              <a:t>提交时间：</a:t>
            </a:r>
            <a:r>
              <a:rPr lang="en-US" altLang="zh-CN" sz="2800" b="1" dirty="0">
                <a:solidFill>
                  <a:schemeClr val="accent5">
                    <a:lumMod val="50000"/>
                  </a:schemeClr>
                </a:solidFill>
                <a:latin typeface="微软雅黑" panose="020B0503020204020204" pitchFamily="34" charset="-122"/>
                <a:ea typeface="微软雅黑" panose="020B0503020204020204" pitchFamily="34" charset="-122"/>
              </a:rPr>
              <a:t>2019-09-21</a:t>
            </a:r>
          </a:p>
          <a:p>
            <a:pPr marL="342900" indent="-342900">
              <a:lnSpc>
                <a:spcPct val="160000"/>
              </a:lnSpc>
              <a:spcBef>
                <a:spcPts val="1200"/>
              </a:spcBef>
              <a:buFont typeface="Arial" panose="020B0604020202020204" pitchFamily="34" charset="0"/>
              <a:buChar char="•"/>
              <a:defRPr/>
            </a:pPr>
            <a:endParaRPr lang="en-US" altLang="zh-CN" sz="2800" b="1" dirty="0" smtClean="0">
              <a:solidFill>
                <a:schemeClr val="accent5">
                  <a:lumMod val="50000"/>
                </a:schemeClr>
              </a:solidFill>
              <a:latin typeface="微软雅黑" panose="020B0503020204020204" pitchFamily="34" charset="-122"/>
              <a:ea typeface="微软雅黑" panose="020B0503020204020204" pitchFamily="34" charset="-122"/>
            </a:endParaRPr>
          </a:p>
          <a:p>
            <a:pPr>
              <a:defRPr/>
            </a:pPr>
            <a:endParaRPr lang="zh-CN" altLang="en-US" dirty="0"/>
          </a:p>
        </p:txBody>
      </p:sp>
      <p:pic>
        <p:nvPicPr>
          <p:cNvPr id="3074" name="Picture 2" descr="https://img-blog.csdn.net/20161222163520921?watermark/2/text/aHR0cDovL2Jsb2cuY3Nkbi5uZXQvejgxMTA=/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548680"/>
            <a:ext cx="3024336" cy="274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2340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Rot="1" noChangeArrowheads="1"/>
          </p:cNvSpPr>
          <p:nvPr>
            <p:ph type="title"/>
          </p:nvPr>
        </p:nvSpPr>
        <p:spPr/>
        <p:txBody>
          <a:bodyPr>
            <a:normAutofit/>
          </a:bodyPr>
          <a:lstStyle/>
          <a:p>
            <a:pP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高级图形渲染器</a:t>
            </a:r>
          </a:p>
        </p:txBody>
      </p:sp>
      <p:sp>
        <p:nvSpPr>
          <p:cNvPr id="712707" name="Rectangle 3"/>
          <p:cNvSpPr>
            <a:spLocks noGrp="1" noChangeArrowheads="1"/>
          </p:cNvSpPr>
          <p:nvPr>
            <p:ph type="body" sz="half" idx="1"/>
          </p:nvPr>
        </p:nvSpPr>
        <p:spPr>
          <a:xfrm>
            <a:off x="609600" y="1600201"/>
            <a:ext cx="9230784" cy="4525963"/>
          </a:xfrm>
        </p:spPr>
        <p:txBody>
          <a:bodyPr/>
          <a:lstStyle/>
          <a:p>
            <a:pPr marL="457200" lvl="2" indent="-457200" eaLnBrk="1" hangingPunct="1">
              <a:lnSpc>
                <a:spcPct val="100000"/>
              </a:lnSpc>
              <a:spcBef>
                <a:spcPct val="70000"/>
              </a:spcBef>
              <a:buFont typeface="Arial" panose="020B0604020202020204" pitchFamily="34" charset="0"/>
              <a:buChar char="•"/>
              <a:defRPr/>
            </a:pPr>
            <a:r>
              <a:rPr lang="en-US" altLang="zh-CN" sz="2600" b="1" dirty="0">
                <a:solidFill>
                  <a:schemeClr val="accent5">
                    <a:lumMod val="50000"/>
                  </a:schemeClr>
                </a:solidFill>
                <a:latin typeface="微软雅黑" panose="020B0503020204020204" pitchFamily="34" charset="-122"/>
                <a:ea typeface="微软雅黑" panose="020B0503020204020204" pitchFamily="34" charset="-122"/>
              </a:rPr>
              <a:t>Pixar</a:t>
            </a: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公司</a:t>
            </a:r>
            <a:r>
              <a:rPr lang="en-US" altLang="zh-CN" sz="2600" b="1" dirty="0" err="1">
                <a:solidFill>
                  <a:schemeClr val="accent5">
                    <a:lumMod val="50000"/>
                  </a:schemeClr>
                </a:solidFill>
                <a:latin typeface="微软雅黑" panose="020B0503020204020204" pitchFamily="34" charset="-122"/>
                <a:ea typeface="微软雅黑" panose="020B0503020204020204" pitchFamily="34" charset="-122"/>
              </a:rPr>
              <a:t>RenderMan</a:t>
            </a:r>
            <a:endParaRPr lang="en-US" altLang="zh-CN" sz="2600" b="1" dirty="0">
              <a:solidFill>
                <a:schemeClr val="accent5">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sz="2400" dirty="0" smtClean="0"/>
          </a:p>
          <a:p>
            <a:pPr lvl="1" eaLnBrk="1" hangingPunct="1">
              <a:defRPr/>
            </a:pPr>
            <a:endParaRPr lang="en-US" altLang="zh-CN" sz="2400" dirty="0" smtClean="0"/>
          </a:p>
        </p:txBody>
      </p:sp>
      <p:pic>
        <p:nvPicPr>
          <p:cNvPr id="140292" name="Picture 4" descr="incredibles_900-1"/>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351618" y="3773488"/>
            <a:ext cx="9840383" cy="3084512"/>
          </a:xfrm>
          <a:noFill/>
          <a:extLst>
            <a:ext uri="{909E8E84-426E-40DD-AFC4-6F175D3DCCD1}">
              <a14:hiddenFill xmlns:a14="http://schemas.microsoft.com/office/drawing/2010/main">
                <a:solidFill>
                  <a:srgbClr val="FFFFFF"/>
                </a:solidFill>
              </a14:hiddenFill>
            </a:ext>
          </a:extLst>
        </p:spPr>
      </p:pic>
      <p:pic>
        <p:nvPicPr>
          <p:cNvPr id="140293" name="Picture 5" descr="28-3-11601_dinosaur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7488768" y="1376363"/>
            <a:ext cx="4703233" cy="2381250"/>
          </a:xfrm>
          <a:noFill/>
          <a:extLst>
            <a:ext uri="{909E8E84-426E-40DD-AFC4-6F175D3DCCD1}">
              <a14:hiddenFill xmlns:a14="http://schemas.microsoft.com/office/drawing/2010/main">
                <a:solidFill>
                  <a:srgbClr val="FFFFFF"/>
                </a:solidFill>
              </a14:hiddenFill>
            </a:ext>
          </a:extLst>
        </p:spPr>
      </p:pic>
      <p:pic>
        <p:nvPicPr>
          <p:cNvPr id="712710" name="Picture 6" descr="Monsters"/>
          <p:cNvPicPr>
            <a:picLocks noChangeAspect="1" noChangeArrowheads="1"/>
          </p:cNvPicPr>
          <p:nvPr/>
        </p:nvPicPr>
        <p:blipFill>
          <a:blip r:embed="rId5">
            <a:extLst>
              <a:ext uri="{28A0092B-C50C-407E-A947-70E740481C1C}">
                <a14:useLocalDpi xmlns:a14="http://schemas.microsoft.com/office/drawing/2010/main" val="0"/>
              </a:ext>
            </a:extLst>
          </a:blip>
          <a:srcRect l="28842" r="28842"/>
          <a:stretch>
            <a:fillRect/>
          </a:stretch>
        </p:blipFill>
        <p:spPr bwMode="auto">
          <a:xfrm>
            <a:off x="287867" y="3105151"/>
            <a:ext cx="3591984" cy="3419475"/>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757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27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Rot="1" noChangeArrowheads="1"/>
          </p:cNvSpPr>
          <p:nvPr>
            <p:ph type="title"/>
          </p:nvPr>
        </p:nvSpPr>
        <p:spPr/>
        <p:txBody>
          <a:bodyPr>
            <a:normAutofit/>
          </a:bodyPr>
          <a:lstStyle/>
          <a:p>
            <a:pPr>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高级图形渲染器</a:t>
            </a:r>
          </a:p>
        </p:txBody>
      </p:sp>
      <p:sp>
        <p:nvSpPr>
          <p:cNvPr id="712707" name="Rectangle 3"/>
          <p:cNvSpPr>
            <a:spLocks noGrp="1" noChangeArrowheads="1"/>
          </p:cNvSpPr>
          <p:nvPr>
            <p:ph type="body" sz="half" idx="1"/>
          </p:nvPr>
        </p:nvSpPr>
        <p:spPr>
          <a:xfrm>
            <a:off x="609600" y="1600201"/>
            <a:ext cx="9230784" cy="4525963"/>
          </a:xfrm>
        </p:spPr>
        <p:txBody>
          <a:bodyPr/>
          <a:lstStyle/>
          <a:p>
            <a:pPr eaLnBrk="1" hangingPunct="1">
              <a:defRPr/>
            </a:pPr>
            <a:r>
              <a:rPr lang="en-US" altLang="zh-CN" sz="2800" b="1" dirty="0" smtClean="0">
                <a:solidFill>
                  <a:schemeClr val="accent5">
                    <a:lumMod val="50000"/>
                  </a:schemeClr>
                </a:solidFill>
                <a:effectLst/>
              </a:rPr>
              <a:t>Disney/</a:t>
            </a:r>
            <a:r>
              <a:rPr lang="en-US" altLang="zh-CN" sz="2800" b="1" dirty="0" smtClean="0">
                <a:solidFill>
                  <a:schemeClr val="accent5">
                    <a:lumMod val="50000"/>
                  </a:schemeClr>
                </a:solidFill>
              </a:rPr>
              <a:t>Pixar</a:t>
            </a:r>
            <a:r>
              <a:rPr lang="zh-CN" altLang="en-US" sz="2800" b="1" dirty="0" smtClean="0">
                <a:solidFill>
                  <a:schemeClr val="accent5">
                    <a:lumMod val="50000"/>
                  </a:schemeClr>
                </a:solidFill>
              </a:rPr>
              <a:t>公司</a:t>
            </a:r>
            <a:r>
              <a:rPr lang="en-US" altLang="zh-CN" sz="2800" b="1" dirty="0" smtClean="0">
                <a:solidFill>
                  <a:schemeClr val="accent5">
                    <a:lumMod val="50000"/>
                  </a:schemeClr>
                </a:solidFill>
              </a:rPr>
              <a:t>2016</a:t>
            </a:r>
          </a:p>
          <a:p>
            <a:pPr lvl="1" eaLnBrk="1" hangingPunct="1">
              <a:defRPr/>
            </a:pPr>
            <a:endParaRPr lang="en-US" altLang="zh-CN" sz="2400" dirty="0" smtClean="0"/>
          </a:p>
          <a:p>
            <a:pPr lvl="1" eaLnBrk="1" hangingPunct="1">
              <a:defRPr/>
            </a:pPr>
            <a:endParaRPr lang="en-US" altLang="zh-CN" sz="2400" dirty="0" smtClean="0"/>
          </a:p>
        </p:txBody>
      </p:sp>
      <p:pic>
        <p:nvPicPr>
          <p:cNvPr id="14131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8" y="1412776"/>
            <a:ext cx="1219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88611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270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27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Rot="1" noChangeArrowheads="1"/>
          </p:cNvSpPr>
          <p:nvPr>
            <p:ph type="title"/>
          </p:nvPr>
        </p:nvSpPr>
        <p:spPr/>
        <p:txBody>
          <a:bodyPr>
            <a:normAutofit/>
          </a:bodyPr>
          <a:lstStyle/>
          <a:p>
            <a:pPr eaLnBrk="1" hangingPunct="1">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高级图形渲染器</a:t>
            </a:r>
          </a:p>
        </p:txBody>
      </p:sp>
      <p:sp>
        <p:nvSpPr>
          <p:cNvPr id="714755" name="Rectangle 3"/>
          <p:cNvSpPr>
            <a:spLocks noGrp="1" noChangeArrowheads="1"/>
          </p:cNvSpPr>
          <p:nvPr>
            <p:ph type="body" idx="1"/>
          </p:nvPr>
        </p:nvSpPr>
        <p:spPr>
          <a:xfrm>
            <a:off x="609600" y="1628776"/>
            <a:ext cx="10972800" cy="5229225"/>
          </a:xfrm>
        </p:spPr>
        <p:txBody>
          <a:bodyPr/>
          <a:lstStyle/>
          <a:p>
            <a:pPr marL="457200" lvl="2" indent="-457200" eaLnBrk="1" hangingPunct="1">
              <a:lnSpc>
                <a:spcPct val="100000"/>
              </a:lnSpc>
              <a:spcBef>
                <a:spcPct val="70000"/>
              </a:spcBef>
              <a:buFont typeface="Arial" panose="020B0604020202020204" pitchFamily="34" charset="0"/>
              <a:buChar char="•"/>
              <a:defRPr/>
            </a:pPr>
            <a:r>
              <a:rPr lang="en-US" altLang="zh-CN" sz="2600" b="1" dirty="0" err="1" smtClean="0">
                <a:solidFill>
                  <a:schemeClr val="accent5">
                    <a:lumMod val="50000"/>
                  </a:schemeClr>
                </a:solidFill>
                <a:latin typeface="微软雅黑" panose="020B0503020204020204" pitchFamily="34" charset="-122"/>
                <a:ea typeface="微软雅黑" panose="020B0503020204020204" pitchFamily="34" charset="-122"/>
              </a:rPr>
              <a:t>RenderMan</a:t>
            </a:r>
            <a:r>
              <a:rPr lang="zh-CN" altLang="en-US" sz="2600" b="1" dirty="0">
                <a:solidFill>
                  <a:schemeClr val="accent5">
                    <a:lumMod val="50000"/>
                  </a:schemeClr>
                </a:solidFill>
                <a:latin typeface="微软雅黑" panose="020B0503020204020204" pitchFamily="34" charset="-122"/>
                <a:ea typeface="微软雅黑" panose="020B0503020204020204" pitchFamily="34" charset="-122"/>
              </a:rPr>
              <a:t>兼容渲染器</a:t>
            </a:r>
          </a:p>
          <a:p>
            <a:pPr marL="900113" lvl="3" indent="-457200" defTabSz="431800">
              <a:lnSpc>
                <a:spcPct val="100000"/>
              </a:lnSpc>
              <a:spcBef>
                <a:spcPts val="3000"/>
              </a:spcBef>
              <a:buFont typeface="Wingdings" panose="05000000000000000000" pitchFamily="2" charset="2"/>
              <a:buChar char="Ø"/>
              <a:defRPr/>
            </a:pPr>
            <a:r>
              <a:rPr lang="en-US" altLang="zh-CN" sz="3100" b="1" dirty="0" err="1">
                <a:solidFill>
                  <a:schemeClr val="accent5">
                    <a:lumMod val="50000"/>
                  </a:schemeClr>
                </a:solidFill>
                <a:latin typeface="Times New Roman" pitchFamily="18" charset="0"/>
              </a:rPr>
              <a:t>Nvidia</a:t>
            </a:r>
            <a:r>
              <a:rPr lang="zh-CN" altLang="en-US" sz="3100" b="1" dirty="0">
                <a:solidFill>
                  <a:schemeClr val="accent5">
                    <a:lumMod val="50000"/>
                  </a:schemeClr>
                </a:solidFill>
                <a:latin typeface="Times New Roman" pitchFamily="18" charset="0"/>
              </a:rPr>
              <a:t>公司的</a:t>
            </a:r>
            <a:r>
              <a:rPr lang="en-US" altLang="zh-CN" sz="3100" b="1" dirty="0">
                <a:solidFill>
                  <a:schemeClr val="accent5">
                    <a:lumMod val="50000"/>
                  </a:schemeClr>
                </a:solidFill>
                <a:latin typeface="Times New Roman" pitchFamily="18" charset="0"/>
              </a:rPr>
              <a:t>Gelato</a:t>
            </a:r>
          </a:p>
          <a:p>
            <a:pPr marL="1438275" lvl="4" indent="-342900">
              <a:spcBef>
                <a:spcPts val="2400"/>
              </a:spcBef>
              <a:buFont typeface="Arial" panose="020B0604020202020204" pitchFamily="34" charset="0"/>
              <a:buChar char="•"/>
              <a:defRPr/>
            </a:pPr>
            <a:r>
              <a:rPr lang="zh-CN" altLang="en-US" dirty="0">
                <a:solidFill>
                  <a:schemeClr val="accent5">
                    <a:lumMod val="50000"/>
                  </a:schemeClr>
                </a:solidFill>
                <a:latin typeface="微软雅黑" panose="020B0503020204020204" pitchFamily="34" charset="-122"/>
                <a:ea typeface="微软雅黑" panose="020B0503020204020204" pitchFamily="34" charset="-122"/>
              </a:rPr>
              <a:t>一款最新的</a:t>
            </a:r>
            <a:r>
              <a:rPr lang="en-US" altLang="zh-CN" dirty="0" err="1">
                <a:solidFill>
                  <a:schemeClr val="accent5">
                    <a:lumMod val="50000"/>
                  </a:schemeClr>
                </a:solidFill>
                <a:latin typeface="微软雅黑" panose="020B0503020204020204" pitchFamily="34" charset="-122"/>
                <a:ea typeface="微软雅黑" panose="020B0503020204020204" pitchFamily="34" charset="-122"/>
              </a:rPr>
              <a:t>RenderMan</a:t>
            </a:r>
            <a:r>
              <a:rPr lang="zh-CN" altLang="en-US" dirty="0">
                <a:solidFill>
                  <a:schemeClr val="accent5">
                    <a:lumMod val="50000"/>
                  </a:schemeClr>
                </a:solidFill>
                <a:latin typeface="微软雅黑" panose="020B0503020204020204" pitchFamily="34" charset="-122"/>
                <a:ea typeface="微软雅黑" panose="020B0503020204020204" pitchFamily="34" charset="-122"/>
              </a:rPr>
              <a:t>兼容渲染器</a:t>
            </a:r>
          </a:p>
          <a:p>
            <a:pPr marL="1438275" lvl="4" indent="-342900">
              <a:spcBef>
                <a:spcPts val="2400"/>
              </a:spcBef>
              <a:buFont typeface="Arial" panose="020B0604020202020204" pitchFamily="34" charset="0"/>
              <a:buChar char="•"/>
              <a:defRPr/>
            </a:pPr>
            <a:r>
              <a:rPr lang="zh-CN" altLang="en-US" dirty="0">
                <a:solidFill>
                  <a:schemeClr val="accent5">
                    <a:lumMod val="50000"/>
                  </a:schemeClr>
                </a:solidFill>
                <a:latin typeface="微软雅黑" panose="020B0503020204020204" pitchFamily="34" charset="-122"/>
                <a:ea typeface="微软雅黑" panose="020B0503020204020204" pitchFamily="34" charset="-122"/>
              </a:rPr>
              <a:t>同时使用计算机的</a:t>
            </a:r>
            <a:r>
              <a:rPr lang="en-US" altLang="zh-CN" dirty="0">
                <a:solidFill>
                  <a:schemeClr val="accent5">
                    <a:lumMod val="50000"/>
                  </a:schemeClr>
                </a:solidFill>
                <a:latin typeface="微软雅黑" panose="020B0503020204020204" pitchFamily="34" charset="-122"/>
                <a:ea typeface="微软雅黑" panose="020B0503020204020204" pitchFamily="34" charset="-122"/>
              </a:rPr>
              <a:t>CPU</a:t>
            </a:r>
            <a:r>
              <a:rPr lang="zh-CN" altLang="en-US" dirty="0">
                <a:solidFill>
                  <a:schemeClr val="accent5">
                    <a:lumMod val="50000"/>
                  </a:schemeClr>
                </a:solidFill>
                <a:latin typeface="微软雅黑" panose="020B0503020204020204" pitchFamily="34" charset="-122"/>
                <a:ea typeface="微软雅黑" panose="020B0503020204020204" pitchFamily="34" charset="-122"/>
              </a:rPr>
              <a:t>和图形卡的</a:t>
            </a:r>
            <a:r>
              <a:rPr lang="en-US" altLang="zh-CN" dirty="0">
                <a:solidFill>
                  <a:schemeClr val="accent5">
                    <a:lumMod val="50000"/>
                  </a:schemeClr>
                </a:solidFill>
                <a:latin typeface="微软雅黑" panose="020B0503020204020204" pitchFamily="34" charset="-122"/>
                <a:ea typeface="微软雅黑" panose="020B0503020204020204" pitchFamily="34" charset="-122"/>
              </a:rPr>
              <a:t>GPU</a:t>
            </a:r>
            <a:r>
              <a:rPr lang="zh-CN" altLang="en-US" dirty="0">
                <a:solidFill>
                  <a:schemeClr val="accent5">
                    <a:lumMod val="50000"/>
                  </a:schemeClr>
                </a:solidFill>
                <a:latin typeface="微软雅黑" panose="020B0503020204020204" pitchFamily="34" charset="-122"/>
                <a:ea typeface="微软雅黑" panose="020B0503020204020204" pitchFamily="34" charset="-122"/>
              </a:rPr>
              <a:t>进行渲染计算</a:t>
            </a:r>
          </a:p>
          <a:p>
            <a:pPr marL="1438275" lvl="4" indent="-342900">
              <a:spcBef>
                <a:spcPts val="2400"/>
              </a:spcBef>
              <a:buFont typeface="Arial" panose="020B0604020202020204" pitchFamily="34" charset="0"/>
              <a:buChar char="•"/>
              <a:defRPr/>
            </a:pPr>
            <a:r>
              <a:rPr lang="zh-CN" altLang="en-US" dirty="0">
                <a:solidFill>
                  <a:schemeClr val="accent5">
                    <a:lumMod val="50000"/>
                  </a:schemeClr>
                </a:solidFill>
                <a:latin typeface="微软雅黑" panose="020B0503020204020204" pitchFamily="34" charset="-122"/>
                <a:ea typeface="微软雅黑" panose="020B0503020204020204" pitchFamily="34" charset="-122"/>
              </a:rPr>
              <a:t>在某些方面其渲染效率甚至超过了</a:t>
            </a:r>
            <a:r>
              <a:rPr lang="en-US" altLang="zh-CN" dirty="0">
                <a:solidFill>
                  <a:schemeClr val="accent5">
                    <a:lumMod val="50000"/>
                  </a:schemeClr>
                </a:solidFill>
                <a:latin typeface="微软雅黑" panose="020B0503020204020204" pitchFamily="34" charset="-122"/>
                <a:ea typeface="微软雅黑" panose="020B0503020204020204" pitchFamily="34" charset="-122"/>
              </a:rPr>
              <a:t>Pixar</a:t>
            </a:r>
            <a:r>
              <a:rPr lang="zh-CN" altLang="en-US" dirty="0">
                <a:solidFill>
                  <a:schemeClr val="accent5">
                    <a:lumMod val="50000"/>
                  </a:schemeClr>
                </a:solidFill>
                <a:latin typeface="微软雅黑" panose="020B0503020204020204" pitchFamily="34" charset="-122"/>
                <a:ea typeface="微软雅黑" panose="020B0503020204020204" pitchFamily="34" charset="-122"/>
              </a:rPr>
              <a:t>公司的</a:t>
            </a:r>
            <a:r>
              <a:rPr lang="en-US" altLang="zh-CN" dirty="0">
                <a:solidFill>
                  <a:schemeClr val="accent5">
                    <a:lumMod val="50000"/>
                  </a:schemeClr>
                </a:solidFill>
                <a:latin typeface="微软雅黑" panose="020B0503020204020204" pitchFamily="34" charset="-122"/>
                <a:ea typeface="微软雅黑" panose="020B0503020204020204" pitchFamily="34" charset="-122"/>
              </a:rPr>
              <a:t>Photorealistic </a:t>
            </a:r>
            <a:r>
              <a:rPr lang="en-US" altLang="zh-CN" dirty="0" err="1">
                <a:solidFill>
                  <a:schemeClr val="accent5">
                    <a:lumMod val="50000"/>
                  </a:schemeClr>
                </a:solidFill>
                <a:latin typeface="微软雅黑" panose="020B0503020204020204" pitchFamily="34" charset="-122"/>
                <a:ea typeface="微软雅黑" panose="020B0503020204020204" pitchFamily="34" charset="-122"/>
              </a:rPr>
              <a:t>RenderMan</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pPr eaLnBrk="1" hangingPunct="1">
              <a:defRPr/>
            </a:pPr>
            <a:endParaRPr lang="en-US" altLang="zh-CN" b="1" dirty="0" smtClean="0"/>
          </a:p>
          <a:p>
            <a:pPr lvl="1" eaLnBrk="1" hangingPunct="1">
              <a:defRPr/>
            </a:pPr>
            <a:endParaRPr lang="en-US" altLang="zh-CN" dirty="0" smtClean="0"/>
          </a:p>
          <a:p>
            <a:pPr lvl="1" eaLnBrk="1" hangingPunct="1">
              <a:defRPr/>
            </a:pPr>
            <a:endParaRPr lang="en-US" altLang="zh-CN" dirty="0" smtClean="0"/>
          </a:p>
        </p:txBody>
      </p:sp>
    </p:spTree>
    <p:extLst>
      <p:ext uri="{BB962C8B-B14F-4D97-AF65-F5344CB8AC3E}">
        <p14:creationId xmlns:p14="http://schemas.microsoft.com/office/powerpoint/2010/main" val="2334022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47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475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475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build="p"/>
    </p:bldLst>
  </p:timing>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ppt/theme/themeOverride2.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689</TotalTime>
  <Words>5521</Words>
  <Application>Microsoft Office PowerPoint</Application>
  <PresentationFormat>自定义</PresentationFormat>
  <Paragraphs>907</Paragraphs>
  <Slides>68</Slides>
  <Notes>63</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Default Theme</vt:lpstr>
      <vt:lpstr>PowerPoint 演示文稿</vt:lpstr>
      <vt:lpstr>第一章 计算机图形学入门 </vt:lpstr>
      <vt:lpstr>PowerPoint 演示文稿</vt:lpstr>
      <vt:lpstr>1. 图形API</vt:lpstr>
      <vt:lpstr>1. 图形API</vt:lpstr>
      <vt:lpstr>2. 高级图形渲染器</vt:lpstr>
      <vt:lpstr>2. 高级图形渲染器</vt:lpstr>
      <vt:lpstr>2. 高级图形渲染器</vt:lpstr>
      <vt:lpstr>2. 高级图形渲染器</vt:lpstr>
      <vt:lpstr>2. 高级图形渲染器</vt:lpstr>
      <vt:lpstr>2. 高级图形渲染器</vt:lpstr>
      <vt:lpstr>2. 高级图形渲染器</vt:lpstr>
      <vt:lpstr>3. 游戏引擎与图形API的关系</vt:lpstr>
      <vt:lpstr>3. 游戏引擎</vt:lpstr>
      <vt:lpstr>PowerPoint 演示文稿</vt:lpstr>
      <vt:lpstr>1. OpenGL简介</vt:lpstr>
      <vt:lpstr>PowerPoint 演示文稿</vt:lpstr>
      <vt:lpstr>PowerPoint 演示文稿</vt:lpstr>
      <vt:lpstr>PowerPoint 演示文稿</vt:lpstr>
      <vt:lpstr>2. OpenGL工作流程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OpenGL学习资源</vt:lpstr>
      <vt:lpstr>6. OpenGL学习资源</vt:lpstr>
      <vt:lpstr>PowerPoint 演示文稿</vt:lpstr>
      <vt:lpstr>PowerPoint 演示文稿</vt:lpstr>
      <vt:lpstr>PowerPoint 演示文稿</vt:lpstr>
      <vt:lpstr>PowerPoint 演示文稿</vt:lpstr>
      <vt:lpstr>PowerPoint 演示文稿</vt:lpstr>
      <vt:lpstr>PowerPoint 演示文稿</vt:lpstr>
      <vt:lpstr>8.OpenGL程序的基本结构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dc:creator>
  <cp:lastModifiedBy>99</cp:lastModifiedBy>
  <cp:revision>80</cp:revision>
  <dcterms:modified xsi:type="dcterms:W3CDTF">2019-09-12T07:40:02Z</dcterms:modified>
</cp:coreProperties>
</file>