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382" r:id="rId3"/>
    <p:sldId id="260"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433" r:id="rId18"/>
    <p:sldId id="417" r:id="rId19"/>
    <p:sldId id="418" r:id="rId20"/>
    <p:sldId id="434" r:id="rId21"/>
    <p:sldId id="419"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804"/>
    <a:srgbClr val="00FFFF"/>
    <a:srgbClr val="0C5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EEE7283C-3CF3-47DC-8721-378D4A62B228}"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CDE"/>
          </a:solidFill>
        </a:fill>
      </a:tcStyle>
    </a:wholeTbl>
    <a:band2H>
      <a:tcTxStyle/>
      <a:tcStyle>
        <a:tcBdr/>
        <a:fill>
          <a:solidFill>
            <a:srgbClr val="EEEEEF"/>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F821DB8-F4EB-4A41-A1BA-3FCAFE7338EE}" styleName="">
    <a:tblBg/>
    <a:wholeTbl>
      <a:tcTxStyle b="off" i="off">
        <a:font>
          <a:latin typeface="Lato Light"/>
          <a:ea typeface="Lato Light"/>
          <a:cs typeface="Lato Light"/>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a:tcStyle>
        <a:tcBdr/>
        <a:fill>
          <a:solidFill>
            <a:srgbClr val="FFFFFF"/>
          </a:solidFill>
        </a:fill>
      </a:tcStyle>
    </a:band2H>
    <a:firstCol>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Lato Light"/>
          <a:ea typeface="Lato Light"/>
          <a:cs typeface="Lato Light"/>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Lato Light"/>
          <a:ea typeface="Lato Light"/>
          <a:cs typeface="Lato Light"/>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Lato Light"/>
          <a:ea typeface="Lato Light"/>
          <a:cs typeface="Lato Light"/>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Lato Light"/>
          <a:ea typeface="Lato Light"/>
          <a:cs typeface="Lat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a:tcStyle>
        <a:tcBdr/>
        <a:fill>
          <a:solidFill>
            <a:srgbClr val="FFFFFF"/>
          </a:solidFill>
        </a:fill>
      </a:tcStyle>
    </a:band2H>
    <a:firstCol>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Lato Light"/>
          <a:ea typeface="Lato Light"/>
          <a:cs typeface="Lato Light"/>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475" autoAdjust="0"/>
  </p:normalViewPr>
  <p:slideViewPr>
    <p:cSldViewPr>
      <p:cViewPr varScale="1">
        <p:scale>
          <a:sx n="38" d="100"/>
          <a:sy n="38" d="100"/>
        </p:scale>
        <p:origin x="-95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264085163"/>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aike.baidu.com/item/%E7%AD%89%E8%BE%B9%E4%B8%89%E8%A7%92%E5%BD%A2" TargetMode="External"/><Relationship Id="rId7" Type="http://schemas.openxmlformats.org/officeDocument/2006/relationships/hyperlink" Target="https://baike.baidu.com/item/%E5%AE%9A%E5%AE%BD%E6%9B%B2%E7%BA%BF"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baike.baidu.com/item/%E5%8B%92%E8%B4%9D%E6%A0%BC%E7%A7%AF%E5%88%86" TargetMode="External"/><Relationship Id="rId5" Type="http://schemas.openxmlformats.org/officeDocument/2006/relationships/hyperlink" Target="https://baike.baidu.com/item/%E5%BC%A7/13014746" TargetMode="External"/><Relationship Id="rId4" Type="http://schemas.openxmlformats.org/officeDocument/2006/relationships/hyperlink" Target="https://baike.baidu.com/item/%E5%8D%8A%E5%BE%84"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baike.baidu.com/item/%E5%88%9D%E7%AD%89%E4%BB%A3%E6%95%B0" TargetMode="External"/><Relationship Id="rId13" Type="http://schemas.openxmlformats.org/officeDocument/2006/relationships/hyperlink" Target="https://www.baidu.com/s?wd=%E3%80%8A%E5%87%A0%E4%BD%95%E3%80%8B&amp;tn=SE_PcZhidaonwhc_ngpagmjz&amp;rsv_dl=gh_pc_zhidao" TargetMode="External"/><Relationship Id="rId18" Type="http://schemas.openxmlformats.org/officeDocument/2006/relationships/hyperlink" Target="https://baike.baidu.com/item/%E6%96%B9%E7%A8%8B" TargetMode="External"/><Relationship Id="rId3" Type="http://schemas.openxmlformats.org/officeDocument/2006/relationships/hyperlink" Target="https://baike.baidu.com/item/%E5%B9%B3%E9%9D%A2%E8%A7%A3%E6%9E%90%E5%87%A0%E4%BD%95" TargetMode="External"/><Relationship Id="rId7" Type="http://schemas.openxmlformats.org/officeDocument/2006/relationships/hyperlink" Target="https://baike.baidu.com/item/%E4%BB%A3%E6%95%B0" TargetMode="External"/><Relationship Id="rId12" Type="http://schemas.openxmlformats.org/officeDocument/2006/relationships/hyperlink" Target="https://www.baidu.com/s?wd=%E7%AC%9B%E5%8D%A1%E5%B0%94&amp;tn=SE_PcZhidaonwhc_ngpagmjz&amp;rsv_dl=gh_pc_zhidao" TargetMode="External"/><Relationship Id="rId17" Type="http://schemas.openxmlformats.org/officeDocument/2006/relationships/hyperlink" Target="https://baike.baidu.com/item/%E5%B0%BA%E8%A7%84%E4%BD%9C%E5%9B%BE" TargetMode="External"/><Relationship Id="rId2" Type="http://schemas.openxmlformats.org/officeDocument/2006/relationships/slide" Target="../slides/slide19.xml"/><Relationship Id="rId16" Type="http://schemas.openxmlformats.org/officeDocument/2006/relationships/hyperlink" Target="https://baike.baidu.com/item/%E5%87%A0%E4%BD%95%E5%AD%A6" TargetMode="External"/><Relationship Id="rId20" Type="http://schemas.openxmlformats.org/officeDocument/2006/relationships/hyperlink" Target="https://baike.baidu.com/item/%E6%96%B9%E7%A8%8B%E5%BC%8F" TargetMode="External"/><Relationship Id="rId1" Type="http://schemas.openxmlformats.org/officeDocument/2006/relationships/notesMaster" Target="../notesMasters/notesMaster1.xml"/><Relationship Id="rId6" Type="http://schemas.openxmlformats.org/officeDocument/2006/relationships/hyperlink" Target="https://baike.baidu.com/item/%E6%9B%B2%E7%BA%BF%E4%B8%8E%E6%96%B9%E7%A8%8B" TargetMode="External"/><Relationship Id="rId11" Type="http://schemas.openxmlformats.org/officeDocument/2006/relationships/hyperlink" Target="https://www.baidu.com/s?wd=%E3%80%8A%E6%96%B9%E6%B3%95%E8%AE%BA%E3%80%8B&amp;tn=SE_PcZhidaonwhc_ngpagmjz&amp;rsv_dl=gh_pc_zhidao" TargetMode="External"/><Relationship Id="rId5" Type="http://schemas.openxmlformats.org/officeDocument/2006/relationships/hyperlink" Target="https://baike.baidu.com/item/%E5%AE%9E%E6%95%B0" TargetMode="External"/><Relationship Id="rId15" Type="http://schemas.openxmlformats.org/officeDocument/2006/relationships/hyperlink" Target="http://ishare.iask.sina.com.cn/f/16842747.html" TargetMode="External"/><Relationship Id="rId10" Type="http://schemas.openxmlformats.org/officeDocument/2006/relationships/hyperlink" Target="https://www.baidu.com/s?wd=%E3%80%8A%E8%B0%88%E8%B0%88%E6%96%B9%E6%B3%95%E3%80%8B&amp;tn=SE_PcZhidaonwhc_ngpagmjz&amp;rsv_dl=gh_pc_zhidao" TargetMode="External"/><Relationship Id="rId19" Type="http://schemas.openxmlformats.org/officeDocument/2006/relationships/hyperlink" Target="https://baike.baidu.com/item/%E6%95%B0%E5%AD%A6%E5%8F%B2" TargetMode="External"/><Relationship Id="rId4" Type="http://schemas.openxmlformats.org/officeDocument/2006/relationships/hyperlink" Target="https://baike.baidu.com/item/%E5%B9%B3%E9%9D%A2%E7%9B%B4%E8%A7%92%E5%9D%90%E6%A0%87%E7%B3%BB" TargetMode="External"/><Relationship Id="rId9" Type="http://schemas.openxmlformats.org/officeDocument/2006/relationships/hyperlink" Target="https://baike.baidu.com/item/%E7%AE%97%E6%9C%AF" TargetMode="External"/><Relationship Id="rId14" Type="http://schemas.openxmlformats.org/officeDocument/2006/relationships/hyperlink" Target="https://www.baidu.com/s?wd=%E7%8E%8B%E5%A4%AA%E5%BA%86&amp;tn=SE_PcZhidaonwhc_ngpagmjz&amp;rsv_dl=gh_pc_zhidao"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baike.baidu.com/item/%E5%88%9D%E7%AD%89%E4%BB%A3%E6%95%B0" TargetMode="External"/><Relationship Id="rId13" Type="http://schemas.openxmlformats.org/officeDocument/2006/relationships/hyperlink" Target="https://www.baidu.com/s?wd=%E3%80%8A%E5%87%A0%E4%BD%95%E3%80%8B&amp;tn=SE_PcZhidaonwhc_ngpagmjz&amp;rsv_dl=gh_pc_zhidao" TargetMode="External"/><Relationship Id="rId18" Type="http://schemas.openxmlformats.org/officeDocument/2006/relationships/hyperlink" Target="https://baike.baidu.com/item/%E6%96%B9%E7%A8%8B" TargetMode="External"/><Relationship Id="rId3" Type="http://schemas.openxmlformats.org/officeDocument/2006/relationships/hyperlink" Target="https://baike.baidu.com/item/%E5%B9%B3%E9%9D%A2%E8%A7%A3%E6%9E%90%E5%87%A0%E4%BD%95" TargetMode="External"/><Relationship Id="rId7" Type="http://schemas.openxmlformats.org/officeDocument/2006/relationships/hyperlink" Target="https://baike.baidu.com/item/%E4%BB%A3%E6%95%B0" TargetMode="External"/><Relationship Id="rId12" Type="http://schemas.openxmlformats.org/officeDocument/2006/relationships/hyperlink" Target="https://www.baidu.com/s?wd=%E7%AC%9B%E5%8D%A1%E5%B0%94&amp;tn=SE_PcZhidaonwhc_ngpagmjz&amp;rsv_dl=gh_pc_zhidao" TargetMode="External"/><Relationship Id="rId17" Type="http://schemas.openxmlformats.org/officeDocument/2006/relationships/hyperlink" Target="https://baike.baidu.com/item/%E5%B0%BA%E8%A7%84%E4%BD%9C%E5%9B%BE" TargetMode="External"/><Relationship Id="rId2" Type="http://schemas.openxmlformats.org/officeDocument/2006/relationships/slide" Target="../slides/slide20.xml"/><Relationship Id="rId16" Type="http://schemas.openxmlformats.org/officeDocument/2006/relationships/hyperlink" Target="https://baike.baidu.com/item/%E5%87%A0%E4%BD%95%E5%AD%A6" TargetMode="External"/><Relationship Id="rId20" Type="http://schemas.openxmlformats.org/officeDocument/2006/relationships/hyperlink" Target="https://baike.baidu.com/item/%E6%96%B9%E7%A8%8B%E5%BC%8F" TargetMode="External"/><Relationship Id="rId1" Type="http://schemas.openxmlformats.org/officeDocument/2006/relationships/notesMaster" Target="../notesMasters/notesMaster1.xml"/><Relationship Id="rId6" Type="http://schemas.openxmlformats.org/officeDocument/2006/relationships/hyperlink" Target="https://baike.baidu.com/item/%E6%9B%B2%E7%BA%BF%E4%B8%8E%E6%96%B9%E7%A8%8B" TargetMode="External"/><Relationship Id="rId11" Type="http://schemas.openxmlformats.org/officeDocument/2006/relationships/hyperlink" Target="https://www.baidu.com/s?wd=%E3%80%8A%E6%96%B9%E6%B3%95%E8%AE%BA%E3%80%8B&amp;tn=SE_PcZhidaonwhc_ngpagmjz&amp;rsv_dl=gh_pc_zhidao" TargetMode="External"/><Relationship Id="rId5" Type="http://schemas.openxmlformats.org/officeDocument/2006/relationships/hyperlink" Target="https://baike.baidu.com/item/%E5%AE%9E%E6%95%B0" TargetMode="External"/><Relationship Id="rId15" Type="http://schemas.openxmlformats.org/officeDocument/2006/relationships/hyperlink" Target="http://ishare.iask.sina.com.cn/f/16842747.html" TargetMode="External"/><Relationship Id="rId10" Type="http://schemas.openxmlformats.org/officeDocument/2006/relationships/hyperlink" Target="https://www.baidu.com/s?wd=%E3%80%8A%E8%B0%88%E8%B0%88%E6%96%B9%E6%B3%95%E3%80%8B&amp;tn=SE_PcZhidaonwhc_ngpagmjz&amp;rsv_dl=gh_pc_zhidao" TargetMode="External"/><Relationship Id="rId19" Type="http://schemas.openxmlformats.org/officeDocument/2006/relationships/hyperlink" Target="https://baike.baidu.com/item/%E6%95%B0%E5%AD%A6%E5%8F%B2" TargetMode="External"/><Relationship Id="rId4" Type="http://schemas.openxmlformats.org/officeDocument/2006/relationships/hyperlink" Target="https://baike.baidu.com/item/%E5%B9%B3%E9%9D%A2%E7%9B%B4%E8%A7%92%E5%9D%90%E6%A0%87%E7%B3%BB" TargetMode="External"/><Relationship Id="rId9" Type="http://schemas.openxmlformats.org/officeDocument/2006/relationships/hyperlink" Target="https://baike.baidu.com/item/%E7%AE%97%E6%9C%AF" TargetMode="External"/><Relationship Id="rId14" Type="http://schemas.openxmlformats.org/officeDocument/2006/relationships/hyperlink" Target="https://www.baidu.com/s?wd=%E7%8E%8B%E5%A4%AA%E5%BA%86&amp;tn=SE_PcZhidaonwhc_ngpagmjz&amp;rsv_dl=gh_pc_zhidao"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baike.baidu.com/item/%E6%AD%A3%E5%8D%81%E4%BA%8C%E9%9D%A2%E4%BD%93" TargetMode="External"/><Relationship Id="rId3" Type="http://schemas.openxmlformats.org/officeDocument/2006/relationships/hyperlink" Target="https://baike.baidu.com/item/%E5%87%B8%E5%A4%9A%E9%9D%A2%E4%BD%93" TargetMode="External"/><Relationship Id="rId7" Type="http://schemas.openxmlformats.org/officeDocument/2006/relationships/hyperlink" Target="https://baike.baidu.com/item/%E6%AD%A3%E5%85%AB%E9%9D%A2%E4%BD%93"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baike.baidu.com/item/%E6%AD%A3%E5%85%AD%E9%9D%A2%E4%BD%93" TargetMode="External"/><Relationship Id="rId5" Type="http://schemas.openxmlformats.org/officeDocument/2006/relationships/hyperlink" Target="https://baike.baidu.com/item/%E6%AD%A3%E5%9B%9B%E9%9D%A2%E4%BD%93" TargetMode="External"/><Relationship Id="rId4" Type="http://schemas.openxmlformats.org/officeDocument/2006/relationships/hyperlink" Target="https://baike.baidu.com/item/%E6%AC%A7%E6%8B%89%E5%AE%9A%E7%90%86" TargetMode="External"/><Relationship Id="rId9" Type="http://schemas.openxmlformats.org/officeDocument/2006/relationships/hyperlink" Target="https://baike.baidu.com/item/%E6%AD%A3%E4%BA%8C%E5%8D%81%E9%9D%A2%E4%BD%93"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baike.baidu.com/item/%E6%AD%A3%E5%8D%81%E4%BA%8C%E9%9D%A2%E4%BD%93" TargetMode="External"/><Relationship Id="rId3" Type="http://schemas.openxmlformats.org/officeDocument/2006/relationships/hyperlink" Target="https://baike.baidu.com/item/%E5%87%B8%E5%A4%9A%E9%9D%A2%E4%BD%93" TargetMode="External"/><Relationship Id="rId7" Type="http://schemas.openxmlformats.org/officeDocument/2006/relationships/hyperlink" Target="https://baike.baidu.com/item/%E6%AD%A3%E5%85%AB%E9%9D%A2%E4%BD%93"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baike.baidu.com/item/%E6%AD%A3%E5%85%AD%E9%9D%A2%E4%BD%93" TargetMode="External"/><Relationship Id="rId5" Type="http://schemas.openxmlformats.org/officeDocument/2006/relationships/hyperlink" Target="https://baike.baidu.com/item/%E6%AD%A3%E5%9B%9B%E9%9D%A2%E4%BD%93" TargetMode="External"/><Relationship Id="rId4" Type="http://schemas.openxmlformats.org/officeDocument/2006/relationships/hyperlink" Target="https://baike.baidu.com/item/%E6%AC%A7%E6%8B%89%E5%AE%9A%E7%90%86" TargetMode="External"/><Relationship Id="rId9" Type="http://schemas.openxmlformats.org/officeDocument/2006/relationships/hyperlink" Target="https://baike.baidu.com/item/%E6%AD%A3%E4%BA%8C%E5%8D%81%E9%9D%A2%E4%BD%93"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baidu.com/s?wd=%E3%80%8A%E5%91%A8%E9%AB%80%E7%AE%97%E7%BB%8F%E3%80%8B&amp;tn=SE_PcZhidaonwhc_ngpagmjz&amp;rsv_dl=gh_pc_zhidao"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baidu.com/s?wd=%E6%AF%95%E8%BE%BE%E5%93%A5%E6%8B%89%E6%96%AF&amp;tn=SE_PcZhidaonwhc_ngpagmjz&amp;rsv_dl=gh_pc_zhidao" TargetMode="External"/><Relationship Id="rId5" Type="http://schemas.openxmlformats.org/officeDocument/2006/relationships/hyperlink" Target="https://www.baidu.com/s?wd=%E5%8B%BE%E4%B8%89%E8%82%A1%E5%9B%9B%E5%BC%A6%E4%BA%94&amp;tn=SE_PcZhidaonwhc_ngpagmjz&amp;rsv_dl=gh_pc_zhidao" TargetMode="External"/><Relationship Id="rId4" Type="http://schemas.openxmlformats.org/officeDocument/2006/relationships/hyperlink" Target="https://www.baidu.com/s?wd=%E5%91%A8%E5%85%AC&amp;tn=SE_PcZhidaonwhc_ngpagmjz&amp;rsv_dl=gh_pc_zhidao"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baike.baidu.com/item/%E5%8C%85%E5%90%AB" TargetMode="External"/><Relationship Id="rId3" Type="http://schemas.openxmlformats.org/officeDocument/2006/relationships/hyperlink" Target="http://www.baidu.com/s?wd=%E9%80%BB%E8%BE%91%E6%80%9D%E7%BB%B4%E8%83%BD%E5%8A%9B&amp;tn=44039180_cpr&amp;fenlei=mv6quAkxTZn0IZRqIHckPjm4nH00T1dBm1IWujTYPH99ujc1PHb10ZwV5Hcvrjm3rH6sPfKWUMw85HfYnjn4nH6sgvPsT6KdThsqpZwYTjCEQLGCpyw9Uz4Bmy-bIi4WUvYETgN-TLwGUv3EnWDkP1T3P16LPWcLnWfsPWT3Ps" TargetMode="External"/><Relationship Id="rId7" Type="http://schemas.openxmlformats.org/officeDocument/2006/relationships/hyperlink" Target="http://www.baidu.com/s?wd=%E5%8B%BE%E8%82%A1%E5%AE%9A%E7%90%86&amp;tn=44039180_cpr&amp;fenlei=mv6quAkxTZn0IZRqIHckPjm4nH00T1dBm1IWujTYPH99ujc1PHb10ZwV5Hcvrjm3rH6sPfKWUMw85HfYnjn4nH6sgvPsT6KdThsqpZwYTjCEQLGCpyw9Uz4Bmy-bIi4WUvYETgN-TLwGUv3EnWDkP1T3P16LPWcLnWfsPWT3P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www.baidu.com/s?wd=%E6%AC%A7%E5%87%A0%E9%87%8C%E5%BE%B7&amp;tn=44039180_cpr&amp;fenlei=mv6quAkxTZn0IZRqIHckPjm4nH00T1dBm1IWujTYPH99ujc1PHb10ZwV5Hcvrjm3rH6sPfKWUMw85HfYnjn4nH6sgvPsT6KdThsqpZwYTjCEQLGCpyw9Uz4Bmy-bIi4WUvYETgN-TLwGUv3EnWDkP1T3P16LPWcLnWfsPWT3Ps" TargetMode="External"/><Relationship Id="rId5" Type="http://schemas.openxmlformats.org/officeDocument/2006/relationships/hyperlink" Target="https://baike.baidu.com/item/%E7%AB%8B%E4%BD%93%E5%87%A0%E4%BD%95" TargetMode="External"/><Relationship Id="rId10" Type="http://schemas.openxmlformats.org/officeDocument/2006/relationships/hyperlink" Target="https://baike.baidu.com/item/%E7%AC%AC%E4%BA%94%E5%85%AC%E8%AE%BE" TargetMode="External"/><Relationship Id="rId4" Type="http://schemas.openxmlformats.org/officeDocument/2006/relationships/hyperlink" Target="https://baike.baidu.com/item/%E5%B9%B3%E8%A1%8C%E7%BA%BF" TargetMode="External"/><Relationship Id="rId9" Type="http://schemas.openxmlformats.org/officeDocument/2006/relationships/hyperlink" Target="https://baike.baidu.com/item/%E6%AC%A7%E5%BC%8F%E5%87%A0%E4%BD%95"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6%95%B0%E8%AE%BA" TargetMode="External"/><Relationship Id="rId7" Type="http://schemas.openxmlformats.org/officeDocument/2006/relationships/hyperlink" Target="https://baike.baidu.com/item/%E4%BC%9F%E7%83%88%E4%BA%9A%E5%8A%9B"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baike.baidu.com/item/%E6%9D%8E%E5%96%84%E5%85%B0" TargetMode="External"/><Relationship Id="rId5" Type="http://schemas.openxmlformats.org/officeDocument/2006/relationships/hyperlink" Target="https://baike.baidu.com/item/%E8%AF%91%E6%B3%95" TargetMode="External"/><Relationship Id="rId4" Type="http://schemas.openxmlformats.org/officeDocument/2006/relationships/hyperlink" Target="https://baike.baidu.com/item/%E5%87%A0%E4%BD%95%E5%8E%9F%E6%9C%A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06F32CD-C89A-4CCE-A708-C38341736EDD}" type="slidenum">
              <a:rPr lang="en-US" altLang="zh-CN" smtClean="0">
                <a:latin typeface="Arial" pitchFamily="34" charset="0"/>
              </a:rPr>
              <a:pPr eaLnBrk="1" hangingPunct="1"/>
              <a:t>2</a:t>
            </a:fld>
            <a:endParaRPr lang="en-US" altLang="zh-CN" smtClean="0">
              <a:latin typeface="Arial" pitchFamily="34" charset="0"/>
            </a:endParaRPr>
          </a:p>
        </p:txBody>
      </p:sp>
      <p:sp>
        <p:nvSpPr>
          <p:cNvPr id="159747" name="Rectangle 2"/>
          <p:cNvSpPr>
            <a:spLocks noGrp="1" noRot="1" noChangeAspect="1" noChangeArrowheads="1" noTextEdit="1"/>
          </p:cNvSpPr>
          <p:nvPr>
            <p:ph type="sldImg"/>
          </p:nvPr>
        </p:nvSpPr>
        <p:spPr>
          <a:xfrm>
            <a:off x="381000" y="685800"/>
            <a:ext cx="6096000" cy="3429000"/>
          </a:xfrm>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a:xfrm>
            <a:off x="381000" y="685800"/>
            <a:ext cx="6096000" cy="3429000"/>
          </a:xfrm>
          <a:ln/>
        </p:spPr>
      </p:sp>
      <p:sp>
        <p:nvSpPr>
          <p:cNvPr id="1792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外心：三角形三条边中垂线的交点</a:t>
            </a:r>
            <a:endParaRPr lang="en-US" altLang="zh-CN" dirty="0" smtClean="0">
              <a:latin typeface="Arial" pitchFamily="34" charset="0"/>
            </a:endParaRPr>
          </a:p>
          <a:p>
            <a:r>
              <a:rPr lang="zh-CN" altLang="en-US" dirty="0" smtClean="0">
                <a:latin typeface="Arial" pitchFamily="34" charset="0"/>
              </a:rPr>
              <a:t>重心：即三角形形心，三条中线的交点</a:t>
            </a:r>
            <a:endParaRPr lang="en-US" altLang="zh-CN" dirty="0" smtClean="0">
              <a:latin typeface="Arial" pitchFamily="34" charset="0"/>
            </a:endParaRPr>
          </a:p>
          <a:p>
            <a:r>
              <a:rPr lang="zh-CN" altLang="en-US" dirty="0" smtClean="0">
                <a:latin typeface="Arial" pitchFamily="34" charset="0"/>
              </a:rPr>
              <a:t>垂心：三角形三个顶点到相对边的垂线的交点</a:t>
            </a:r>
          </a:p>
        </p:txBody>
      </p:sp>
      <p:sp>
        <p:nvSpPr>
          <p:cNvPr id="179204"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D3A87FA-50B5-4EA0-8A54-B0EE35B957AD}" type="slidenum">
              <a:rPr lang="en-US" altLang="zh-CN" smtClean="0">
                <a:latin typeface="Arial" pitchFamily="34" charset="0"/>
              </a:rPr>
              <a:pPr eaLnBrk="1" hangingPunct="1"/>
              <a:t>12</a:t>
            </a:fld>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xfrm>
            <a:off x="381000" y="685800"/>
            <a:ext cx="6096000" cy="3429000"/>
          </a:xfrm>
          <a:ln/>
        </p:spPr>
      </p:sp>
      <p:sp>
        <p:nvSpPr>
          <p:cNvPr id="180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80228"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0300F04-B97A-4197-A95E-1F5FFF251EAB}" type="slidenum">
              <a:rPr lang="en-US" altLang="zh-CN" smtClean="0">
                <a:latin typeface="Arial" pitchFamily="34" charset="0"/>
              </a:rPr>
              <a:pPr eaLnBrk="1" hangingPunct="1"/>
              <a:t>13</a:t>
            </a:fld>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a:xfrm>
            <a:off x="381000" y="685800"/>
            <a:ext cx="6096000" cy="3429000"/>
          </a:xfrm>
          <a:ln/>
        </p:spPr>
      </p:sp>
      <p:sp>
        <p:nvSpPr>
          <p:cNvPr id="181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81252"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3AA7A0F-D40D-4520-9ACB-E59A50580F10}" type="slidenum">
              <a:rPr lang="en-US" altLang="zh-CN" smtClean="0">
                <a:latin typeface="Arial" pitchFamily="34" charset="0"/>
              </a:rPr>
              <a:pPr eaLnBrk="1" hangingPunct="1"/>
              <a:t>14</a:t>
            </a:fld>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xfrm>
            <a:off x="381000" y="685800"/>
            <a:ext cx="6096000" cy="3429000"/>
          </a:xfrm>
          <a:ln/>
        </p:spPr>
      </p:sp>
      <p:sp>
        <p:nvSpPr>
          <p:cNvPr id="182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Arial" pitchFamily="34" charset="0"/>
              </a:rPr>
              <a:t>勒洛三角形是由德国机械工程专家，机构运动学家勒洛</a:t>
            </a:r>
            <a:r>
              <a:rPr lang="en-US" altLang="zh-CN" dirty="0" smtClean="0">
                <a:latin typeface="Arial" pitchFamily="34" charset="0"/>
              </a:rPr>
              <a:t>(</a:t>
            </a:r>
            <a:r>
              <a:rPr lang="zh-CN" altLang="zh-CN" dirty="0" smtClean="0">
                <a:latin typeface="Arial" pitchFamily="34" charset="0"/>
              </a:rPr>
              <a:t>出生于</a:t>
            </a:r>
            <a:r>
              <a:rPr lang="en-US" altLang="zh-CN" dirty="0" smtClean="0">
                <a:latin typeface="Arial" pitchFamily="34" charset="0"/>
              </a:rPr>
              <a:t>1829</a:t>
            </a:r>
            <a:r>
              <a:rPr lang="zh-CN" altLang="zh-CN" dirty="0" smtClean="0">
                <a:latin typeface="Arial" pitchFamily="34" charset="0"/>
              </a:rPr>
              <a:t>，死于</a:t>
            </a:r>
            <a:r>
              <a:rPr lang="en-US" altLang="zh-CN" dirty="0" smtClean="0">
                <a:latin typeface="Arial" pitchFamily="34" charset="0"/>
              </a:rPr>
              <a:t>1905)</a:t>
            </a:r>
            <a:r>
              <a:rPr lang="zh-CN" altLang="zh-CN" dirty="0" smtClean="0">
                <a:latin typeface="Arial" pitchFamily="34" charset="0"/>
              </a:rPr>
              <a:t>首先发现，所以以他的名字命名。作法：以</a:t>
            </a:r>
            <a:r>
              <a:rPr lang="en-US" altLang="zh-CN" dirty="0" err="1" smtClean="0">
                <a:latin typeface="Arial" pitchFamily="34" charset="0"/>
                <a:hlinkClick r:id="rId3"/>
              </a:rPr>
              <a:t>等边三角形</a:t>
            </a:r>
            <a:r>
              <a:rPr lang="zh-CN" altLang="zh-CN" dirty="0" smtClean="0">
                <a:latin typeface="Arial" pitchFamily="34" charset="0"/>
              </a:rPr>
              <a:t>每个顶点为圆心，以边长为</a:t>
            </a:r>
            <a:r>
              <a:rPr lang="en-US" altLang="zh-CN" dirty="0" err="1" smtClean="0">
                <a:latin typeface="Arial" pitchFamily="34" charset="0"/>
                <a:hlinkClick r:id="rId4"/>
              </a:rPr>
              <a:t>半径</a:t>
            </a:r>
            <a:r>
              <a:rPr lang="zh-CN" altLang="zh-CN" dirty="0" smtClean="0">
                <a:latin typeface="Arial" pitchFamily="34" charset="0"/>
              </a:rPr>
              <a:t>，在另两个顶点间作一段</a:t>
            </a:r>
            <a:r>
              <a:rPr lang="en-US" altLang="zh-CN" dirty="0" smtClean="0">
                <a:latin typeface="Arial" pitchFamily="34" charset="0"/>
                <a:hlinkClick r:id="rId5"/>
              </a:rPr>
              <a:t>弧</a:t>
            </a:r>
            <a:r>
              <a:rPr lang="zh-CN" altLang="zh-CN" dirty="0" smtClean="0">
                <a:latin typeface="Arial" pitchFamily="34" charset="0"/>
              </a:rPr>
              <a:t>，三段弧围成的曲边三角形就是勒洛三角形。</a:t>
            </a:r>
            <a:endParaRPr lang="en-US" altLang="zh-CN" dirty="0" smtClean="0">
              <a:latin typeface="Arial" pitchFamily="34" charset="0"/>
            </a:endParaRPr>
          </a:p>
          <a:p>
            <a:r>
              <a:rPr lang="zh-CN" altLang="zh-CN" dirty="0" smtClean="0">
                <a:latin typeface="Arial" pitchFamily="34" charset="0"/>
              </a:rPr>
              <a:t>勒洛三角形</a:t>
            </a:r>
            <a:r>
              <a:rPr lang="zh-CN" altLang="en-US" dirty="0" smtClean="0">
                <a:latin typeface="Arial" pitchFamily="34" charset="0"/>
              </a:rPr>
              <a:t>性质：</a:t>
            </a:r>
            <a:endParaRPr lang="en-US" altLang="zh-CN" dirty="0" smtClean="0">
              <a:latin typeface="Arial" pitchFamily="34" charset="0"/>
            </a:endParaRPr>
          </a:p>
          <a:p>
            <a:r>
              <a:rPr lang="en-US" altLang="zh-CN" sz="1200" b="0" i="0" dirty="0" smtClean="0">
                <a:effectLst/>
                <a:latin typeface="Arial" pitchFamily="34" charset="0"/>
                <a:ea typeface="+mn-ea"/>
                <a:cs typeface="+mn-cs"/>
                <a:sym typeface="等线"/>
              </a:rPr>
              <a:t>    </a:t>
            </a:r>
            <a:r>
              <a:rPr lang="zh-CN" altLang="en-US" sz="1200" b="0" i="0" dirty="0" smtClean="0">
                <a:effectLst/>
                <a:latin typeface="+mn-lt"/>
                <a:ea typeface="+mn-ea"/>
                <a:cs typeface="+mn-cs"/>
                <a:sym typeface="等线"/>
              </a:rPr>
              <a:t>将一个曲线图放在两条平行线中间，使之与这两平行线相切，则可以做到：无论这个曲线图如何运动，只要它还是在这两条平行线内，就始终与这两条平行线相切，但中心点会形成一个圆。</a:t>
            </a:r>
            <a:endParaRPr lang="en-US" altLang="zh-CN" dirty="0" smtClean="0">
              <a:latin typeface="Arial" pitchFamily="34" charset="0"/>
            </a:endParaRPr>
          </a:p>
          <a:p>
            <a:endParaRPr lang="en-US" altLang="zh-CN" dirty="0" smtClean="0">
              <a:latin typeface="Arial" pitchFamily="34" charset="0"/>
            </a:endParaRPr>
          </a:p>
          <a:p>
            <a:r>
              <a:rPr lang="zh-CN" altLang="en-US" sz="1200" b="0" i="0" dirty="0" smtClean="0">
                <a:effectLst/>
                <a:latin typeface="+mn-lt"/>
                <a:ea typeface="+mn-ea"/>
                <a:cs typeface="+mn-cs"/>
                <a:sym typeface="等线"/>
              </a:rPr>
              <a:t>通过</a:t>
            </a:r>
            <a:r>
              <a:rPr lang="zh-CN" altLang="en-US" sz="1200" b="0" i="0" u="none" strike="noStrike" dirty="0" smtClean="0">
                <a:effectLst/>
                <a:latin typeface="+mn-lt"/>
                <a:ea typeface="+mn-ea"/>
                <a:cs typeface="+mn-cs"/>
                <a:sym typeface="等线"/>
                <a:hlinkClick r:id="rId6"/>
              </a:rPr>
              <a:t>勒贝格积分</a:t>
            </a:r>
            <a:r>
              <a:rPr lang="zh-CN" altLang="en-US" sz="1200" b="0" i="0" dirty="0" smtClean="0">
                <a:effectLst/>
                <a:latin typeface="+mn-lt"/>
                <a:ea typeface="+mn-ea"/>
                <a:cs typeface="+mn-cs"/>
                <a:sym typeface="等线"/>
              </a:rPr>
              <a:t>可以算出，勒洛三角是</a:t>
            </a:r>
            <a:r>
              <a:rPr lang="zh-CN" altLang="en-US" sz="1200" b="0" i="0" u="none" strike="noStrike" dirty="0" smtClean="0">
                <a:effectLst/>
                <a:latin typeface="+mn-lt"/>
                <a:ea typeface="+mn-ea"/>
                <a:cs typeface="+mn-cs"/>
                <a:sym typeface="等线"/>
                <a:hlinkClick r:id="rId7"/>
              </a:rPr>
              <a:t>定宽曲线</a:t>
            </a:r>
            <a:r>
              <a:rPr lang="zh-CN" altLang="en-US" sz="1200" b="0" i="0" dirty="0" smtClean="0">
                <a:effectLst/>
                <a:latin typeface="+mn-lt"/>
                <a:ea typeface="+mn-ea"/>
                <a:cs typeface="+mn-cs"/>
                <a:sym typeface="等线"/>
              </a:rPr>
              <a:t>所能构成的面积最小的图形，其面积为</a:t>
            </a:r>
            <a:r>
              <a:rPr lang="en-US" altLang="zh-CN" sz="1200" b="0" i="0" dirty="0" smtClean="0">
                <a:effectLst/>
                <a:latin typeface="+mn-lt"/>
                <a:ea typeface="+mn-ea"/>
                <a:cs typeface="+mn-cs"/>
                <a:sym typeface="等线"/>
              </a:rPr>
              <a:t>1/2(π-√3)s²</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s</a:t>
            </a:r>
            <a:r>
              <a:rPr lang="zh-CN" altLang="en-US" sz="1200" b="0" i="0" dirty="0" smtClean="0">
                <a:effectLst/>
                <a:latin typeface="+mn-lt"/>
                <a:ea typeface="+mn-ea"/>
                <a:cs typeface="+mn-cs"/>
                <a:sym typeface="等线"/>
              </a:rPr>
              <a:t>为定宽宽。</a:t>
            </a:r>
            <a:endParaRPr lang="en-US" altLang="zh-CN" sz="1200" b="0" i="0" dirty="0" smtClean="0">
              <a:effectLst/>
              <a:latin typeface="+mn-lt"/>
              <a:ea typeface="+mn-ea"/>
              <a:cs typeface="+mn-cs"/>
              <a:sym typeface="等线"/>
            </a:endParaRPr>
          </a:p>
          <a:p>
            <a:r>
              <a:rPr lang="zh-CN" altLang="en-US" sz="1200" b="0" i="0" dirty="0" smtClean="0">
                <a:effectLst/>
                <a:latin typeface="+mn-lt"/>
                <a:ea typeface="+mn-ea"/>
                <a:cs typeface="+mn-cs"/>
                <a:sym typeface="等线"/>
              </a:rPr>
              <a:t>勒洛三角形形状的钻头可钻出四角为圆弧的正方形的孔。</a:t>
            </a:r>
            <a:endParaRPr lang="zh-CN" altLang="en-US" dirty="0" smtClean="0">
              <a:latin typeface="Arial" pitchFamily="34" charset="0"/>
            </a:endParaRPr>
          </a:p>
        </p:txBody>
      </p:sp>
      <p:sp>
        <p:nvSpPr>
          <p:cNvPr id="182276"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1F39F36-3598-44E3-A710-C710A65CC5E1}" type="slidenum">
              <a:rPr lang="en-US" altLang="zh-CN" smtClean="0">
                <a:latin typeface="Arial" pitchFamily="34" charset="0"/>
              </a:rPr>
              <a:pPr eaLnBrk="1" hangingPunct="1"/>
              <a:t>15</a:t>
            </a:fld>
            <a:endParaRPr lang="en-US" altLang="zh-CN"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xfrm>
            <a:off x="381000" y="685800"/>
            <a:ext cx="6096000" cy="3429000"/>
          </a:xfrm>
          <a:ln/>
        </p:spPr>
      </p:sp>
      <p:sp>
        <p:nvSpPr>
          <p:cNvPr id="183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83300"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DEDF4D9-096D-4EDA-8215-C56D3D30813F}" type="slidenum">
              <a:rPr lang="en-US" altLang="zh-CN" smtClean="0">
                <a:latin typeface="Arial" pitchFamily="34" charset="0"/>
              </a:rPr>
              <a:pPr eaLnBrk="1" hangingPunct="1"/>
              <a:t>16</a:t>
            </a:fld>
            <a:endParaRPr lang="en-US"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a:xfrm>
            <a:off x="381000" y="685800"/>
            <a:ext cx="6096000" cy="3429000"/>
          </a:xfrm>
          <a:ln/>
        </p:spPr>
      </p:sp>
      <p:sp>
        <p:nvSpPr>
          <p:cNvPr id="183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83300"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DEDF4D9-096D-4EDA-8215-C56D3D30813F}" type="slidenum">
              <a:rPr lang="en-US" altLang="zh-CN" smtClean="0">
                <a:latin typeface="Arial" pitchFamily="34" charset="0"/>
              </a:rPr>
              <a:pPr eaLnBrk="1" hangingPunct="1"/>
              <a:t>17</a:t>
            </a:fld>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xfrm>
            <a:off x="381000" y="685800"/>
            <a:ext cx="6096000" cy="3429000"/>
          </a:xfrm>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84324"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2398F0AD-31E0-47FA-9EF0-E65B76F80E30}" type="slidenum">
              <a:rPr lang="en-US" altLang="zh-CN" smtClean="0">
                <a:latin typeface="Arial" pitchFamily="34" charset="0"/>
              </a:rPr>
              <a:pPr eaLnBrk="1" hangingPunct="1"/>
              <a:t>18</a:t>
            </a:fld>
            <a:endParaRPr lang="en-US"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xfrm>
            <a:off x="381000" y="685800"/>
            <a:ext cx="6096000" cy="3429000"/>
          </a:xfrm>
          <a:ln/>
        </p:spPr>
      </p:sp>
      <p:sp>
        <p:nvSpPr>
          <p:cNvPr id="185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Arial" pitchFamily="34" charset="0"/>
              </a:rPr>
              <a:t>解析几何包括</a:t>
            </a:r>
            <a:r>
              <a:rPr lang="en-US" altLang="zh-CN" dirty="0" err="1" smtClean="0">
                <a:latin typeface="Arial" pitchFamily="34" charset="0"/>
                <a:hlinkClick r:id="rId3"/>
              </a:rPr>
              <a:t>平面解析几何</a:t>
            </a:r>
            <a:r>
              <a:rPr lang="zh-CN" altLang="zh-CN" dirty="0" smtClean="0">
                <a:latin typeface="Arial" pitchFamily="34" charset="0"/>
              </a:rPr>
              <a:t>和立体解析几何两部分。平面解析几何通过</a:t>
            </a:r>
            <a:r>
              <a:rPr lang="en-US" altLang="zh-CN" dirty="0" err="1" smtClean="0">
                <a:latin typeface="Arial" pitchFamily="34" charset="0"/>
                <a:hlinkClick r:id="rId4"/>
              </a:rPr>
              <a:t>平面直角坐标系</a:t>
            </a:r>
            <a:r>
              <a:rPr lang="zh-CN" altLang="zh-CN" dirty="0" smtClean="0">
                <a:latin typeface="Arial" pitchFamily="34" charset="0"/>
              </a:rPr>
              <a:t>，建立点与</a:t>
            </a:r>
            <a:r>
              <a:rPr lang="en-US" altLang="zh-CN" dirty="0" err="1" smtClean="0">
                <a:latin typeface="Arial" pitchFamily="34" charset="0"/>
                <a:hlinkClick r:id="rId5"/>
              </a:rPr>
              <a:t>实数</a:t>
            </a:r>
            <a:r>
              <a:rPr lang="zh-CN" altLang="zh-CN" dirty="0" smtClean="0">
                <a:latin typeface="Arial" pitchFamily="34" charset="0"/>
              </a:rPr>
              <a:t>对之间的一一对应关系，以及</a:t>
            </a:r>
            <a:r>
              <a:rPr lang="en-US" altLang="zh-CN" dirty="0" err="1" smtClean="0">
                <a:latin typeface="Arial" pitchFamily="34" charset="0"/>
                <a:hlinkClick r:id="rId6"/>
              </a:rPr>
              <a:t>曲线与方程</a:t>
            </a:r>
            <a:r>
              <a:rPr lang="zh-CN" altLang="zh-CN" dirty="0" smtClean="0">
                <a:latin typeface="Arial" pitchFamily="34" charset="0"/>
              </a:rPr>
              <a:t>之间的一一对应关系，运用</a:t>
            </a:r>
            <a:r>
              <a:rPr lang="en-US" altLang="zh-CN" dirty="0" err="1" smtClean="0">
                <a:latin typeface="Arial" pitchFamily="34" charset="0"/>
                <a:hlinkClick r:id="rId7"/>
              </a:rPr>
              <a:t>代数</a:t>
            </a:r>
            <a:r>
              <a:rPr lang="zh-CN" altLang="zh-CN" dirty="0" smtClean="0">
                <a:latin typeface="Arial" pitchFamily="34" charset="0"/>
              </a:rPr>
              <a:t>方法研究几何问题，或用几何方法研究代数问题。</a:t>
            </a:r>
            <a:r>
              <a:rPr lang="en-US" altLang="zh-CN" dirty="0" smtClean="0">
                <a:latin typeface="Arial" pitchFamily="34" charset="0"/>
              </a:rPr>
              <a:t>17</a:t>
            </a:r>
            <a:r>
              <a:rPr lang="zh-CN" altLang="zh-CN" dirty="0" smtClean="0">
                <a:latin typeface="Arial" pitchFamily="34" charset="0"/>
              </a:rPr>
              <a:t>世纪以来，由于航海、天文、力学、经济、军事、生产的发展，以及初等几何和</a:t>
            </a:r>
            <a:r>
              <a:rPr lang="en-US" altLang="zh-CN" dirty="0" err="1" smtClean="0">
                <a:latin typeface="Arial" pitchFamily="34" charset="0"/>
                <a:hlinkClick r:id="rId8"/>
              </a:rPr>
              <a:t>初等代数</a:t>
            </a:r>
            <a:r>
              <a:rPr lang="zh-CN" altLang="zh-CN" dirty="0" smtClean="0">
                <a:latin typeface="Arial" pitchFamily="34" charset="0"/>
              </a:rPr>
              <a:t>的迅速发展，促进了解析几何的建立，并被广泛应用于数学的各个分支。在解析几何创立以前，几何与代数是彼此独立的两个分支。解析几何的建立第一次真正实现了几何方法与代数方法的结合，使形与数统一起来，这是数学发展史上的一次重大突破。</a:t>
            </a:r>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笛卡尔所著的</a:t>
            </a:r>
            <a:r>
              <a:rPr lang="zh-CN" altLang="zh-CN" dirty="0" smtClean="0">
                <a:latin typeface="Arial" pitchFamily="34" charset="0"/>
              </a:rPr>
              <a:t>《方法论》</a:t>
            </a:r>
            <a:r>
              <a:rPr lang="zh-CN" altLang="zh-CN" dirty="0" smtClean="0">
                <a:latin typeface="Arial" pitchFamily="34" charset="0"/>
              </a:rPr>
              <a:t>，这本</a:t>
            </a:r>
            <a:r>
              <a:rPr lang="zh-CN" altLang="zh-CN" dirty="0" smtClean="0">
                <a:latin typeface="Arial" pitchFamily="34" charset="0"/>
              </a:rPr>
              <a:t>书</a:t>
            </a:r>
            <a:r>
              <a:rPr lang="zh-CN" altLang="en-US" sz="1200" b="0" i="0" dirty="0" smtClean="0">
                <a:effectLst/>
                <a:latin typeface="+mn-lt"/>
                <a:ea typeface="+mn-ea"/>
                <a:cs typeface="+mn-cs"/>
                <a:sym typeface="等线"/>
              </a:rPr>
              <a:t>本书正文</a:t>
            </a:r>
            <a:r>
              <a:rPr lang="en-US" altLang="zh-CN" sz="1200" b="0" i="0" dirty="0" smtClean="0">
                <a:effectLst/>
                <a:latin typeface="+mn-lt"/>
                <a:ea typeface="+mn-ea"/>
                <a:cs typeface="+mn-cs"/>
                <a:sym typeface="等线"/>
              </a:rPr>
              <a:t>6</a:t>
            </a:r>
            <a:r>
              <a:rPr lang="zh-CN" altLang="en-US" sz="1200" b="0" i="0" dirty="0" smtClean="0">
                <a:effectLst/>
                <a:latin typeface="+mn-lt"/>
                <a:ea typeface="+mn-ea"/>
                <a:cs typeface="+mn-cs"/>
                <a:sym typeface="等线"/>
              </a:rPr>
              <a:t>章，</a:t>
            </a:r>
            <a:r>
              <a:rPr lang="zh-CN" altLang="zh-CN" dirty="0" smtClean="0">
                <a:latin typeface="Arial" pitchFamily="34" charset="0"/>
              </a:rPr>
              <a:t>后面</a:t>
            </a:r>
            <a:r>
              <a:rPr lang="zh-CN" altLang="zh-CN" dirty="0" smtClean="0">
                <a:latin typeface="Arial" pitchFamily="34" charset="0"/>
              </a:rPr>
              <a:t>有三篇附录，一篇叫《折光学》，一篇叫《流星学》，一篇叫《几何学》。当时的这个</a:t>
            </a:r>
            <a:r>
              <a:rPr lang="en-US" altLang="zh-CN" dirty="0" smtClean="0">
                <a:latin typeface="Arial" pitchFamily="34" charset="0"/>
              </a:rPr>
              <a:t>“</a:t>
            </a:r>
            <a:r>
              <a:rPr lang="zh-CN" altLang="zh-CN" dirty="0" smtClean="0">
                <a:latin typeface="Arial" pitchFamily="34" charset="0"/>
              </a:rPr>
              <a:t>几何学</a:t>
            </a:r>
            <a:r>
              <a:rPr lang="en-US" altLang="zh-CN" dirty="0" smtClean="0">
                <a:latin typeface="Arial" pitchFamily="34" charset="0"/>
              </a:rPr>
              <a:t>”</a:t>
            </a:r>
            <a:r>
              <a:rPr lang="zh-CN" altLang="zh-CN" dirty="0" smtClean="0">
                <a:latin typeface="Arial" pitchFamily="34" charset="0"/>
              </a:rPr>
              <a:t>实际上指的是数学，就像我国古代</a:t>
            </a:r>
            <a:r>
              <a:rPr lang="en-US" altLang="zh-CN" dirty="0" smtClean="0">
                <a:latin typeface="Arial" pitchFamily="34" charset="0"/>
              </a:rPr>
              <a:t>“</a:t>
            </a:r>
            <a:r>
              <a:rPr lang="en-US" altLang="zh-CN" dirty="0" err="1" smtClean="0">
                <a:latin typeface="Arial" pitchFamily="34" charset="0"/>
                <a:hlinkClick r:id="rId9"/>
              </a:rPr>
              <a:t>算术</a:t>
            </a:r>
            <a:r>
              <a:rPr lang="en-US" altLang="zh-CN" dirty="0" smtClean="0">
                <a:latin typeface="Arial" pitchFamily="34" charset="0"/>
              </a:rPr>
              <a:t>”</a:t>
            </a:r>
            <a:r>
              <a:rPr lang="zh-CN" altLang="zh-CN" dirty="0" smtClean="0">
                <a:latin typeface="Arial" pitchFamily="34" charset="0"/>
              </a:rPr>
              <a:t>和</a:t>
            </a:r>
            <a:r>
              <a:rPr lang="en-US" altLang="zh-CN" dirty="0" smtClean="0">
                <a:latin typeface="Arial" pitchFamily="34" charset="0"/>
              </a:rPr>
              <a:t>“</a:t>
            </a:r>
            <a:r>
              <a:rPr lang="zh-CN" altLang="zh-CN" dirty="0" smtClean="0">
                <a:latin typeface="Arial" pitchFamily="34" charset="0"/>
              </a:rPr>
              <a:t>数学</a:t>
            </a:r>
            <a:r>
              <a:rPr lang="en-US" altLang="zh-CN" dirty="0" smtClean="0">
                <a:latin typeface="Arial" pitchFamily="34" charset="0"/>
              </a:rPr>
              <a:t>”</a:t>
            </a:r>
            <a:r>
              <a:rPr lang="zh-CN" altLang="zh-CN" dirty="0" smtClean="0">
                <a:latin typeface="Arial" pitchFamily="34" charset="0"/>
              </a:rPr>
              <a:t>是一个意思一样</a:t>
            </a:r>
            <a:r>
              <a:rPr lang="zh-CN" altLang="zh-CN" dirty="0" smtClean="0">
                <a:latin typeface="Arial" pitchFamily="34" charset="0"/>
              </a:rPr>
              <a:t>。</a:t>
            </a:r>
            <a:endParaRPr lang="en-US" altLang="zh-CN" dirty="0" smtClean="0">
              <a:latin typeface="Arial" pitchFamily="34" charset="0"/>
            </a:endParaRPr>
          </a:p>
          <a:p>
            <a:r>
              <a:rPr lang="zh-CN" altLang="en-US" sz="1200" b="0" i="0" dirty="0" smtClean="0">
                <a:effectLst/>
                <a:latin typeface="+mn-lt"/>
                <a:ea typeface="+mn-ea"/>
                <a:cs typeface="+mn-cs"/>
                <a:sym typeface="等线"/>
              </a:rPr>
              <a:t>这个书的中译本叫</a:t>
            </a:r>
            <a:r>
              <a:rPr lang="en-US" altLang="zh-CN" sz="1200" b="0" i="0" u="sng" dirty="0" smtClean="0">
                <a:effectLst/>
                <a:latin typeface="+mn-lt"/>
                <a:ea typeface="+mn-ea"/>
                <a:cs typeface="+mn-cs"/>
                <a:sym typeface="等线"/>
                <a:hlinkClick r:id="rId10"/>
              </a:rPr>
              <a:t>《</a:t>
            </a:r>
            <a:r>
              <a:rPr lang="zh-CN" altLang="en-US" sz="1200" b="0" i="0" u="sng" dirty="0" smtClean="0">
                <a:effectLst/>
                <a:latin typeface="+mn-lt"/>
                <a:ea typeface="+mn-ea"/>
                <a:cs typeface="+mn-cs"/>
                <a:sym typeface="等线"/>
                <a:hlinkClick r:id="rId10"/>
              </a:rPr>
              <a:t>谈谈方法</a:t>
            </a:r>
            <a:r>
              <a:rPr lang="en-US" altLang="zh-CN" sz="1200" b="0" i="0" u="sng" dirty="0" smtClean="0">
                <a:effectLst/>
                <a:latin typeface="+mn-lt"/>
                <a:ea typeface="+mn-ea"/>
                <a:cs typeface="+mn-cs"/>
                <a:sym typeface="等线"/>
                <a:hlinkClick r:id="rId10"/>
              </a:rPr>
              <a:t>》</a:t>
            </a:r>
            <a:r>
              <a:rPr lang="zh-CN" altLang="en-US" sz="1200" b="0" i="0" dirty="0" smtClean="0">
                <a:effectLst/>
                <a:latin typeface="+mn-lt"/>
                <a:ea typeface="+mn-ea"/>
                <a:cs typeface="+mn-cs"/>
                <a:sym typeface="等线"/>
              </a:rPr>
              <a:t>，不叫</a:t>
            </a:r>
            <a:r>
              <a:rPr lang="en-US" altLang="zh-CN" sz="1200" b="0" i="0" u="none" strike="noStrike" dirty="0" smtClean="0">
                <a:effectLst/>
                <a:latin typeface="+mn-lt"/>
                <a:ea typeface="+mn-ea"/>
                <a:cs typeface="+mn-cs"/>
                <a:sym typeface="等线"/>
                <a:hlinkClick r:id="rId11"/>
              </a:rPr>
              <a:t>《</a:t>
            </a:r>
            <a:r>
              <a:rPr lang="zh-CN" altLang="en-US" sz="1200" b="0" i="0" u="none" strike="noStrike" dirty="0" smtClean="0">
                <a:effectLst/>
                <a:latin typeface="+mn-lt"/>
                <a:ea typeface="+mn-ea"/>
                <a:cs typeface="+mn-cs"/>
                <a:sym typeface="等线"/>
                <a:hlinkClick r:id="rId11"/>
              </a:rPr>
              <a:t>方法论</a:t>
            </a:r>
            <a:r>
              <a:rPr lang="en-US" altLang="zh-CN" sz="1200" b="0" i="0" u="none" strike="noStrike" dirty="0" smtClean="0">
                <a:effectLst/>
                <a:latin typeface="+mn-lt"/>
                <a:ea typeface="+mn-ea"/>
                <a:cs typeface="+mn-cs"/>
                <a:sym typeface="等线"/>
                <a:hlinkClick r:id="rId11"/>
              </a:rPr>
              <a:t>》</a:t>
            </a:r>
            <a:r>
              <a:rPr lang="zh-CN" altLang="en-US" sz="1200" b="0" i="0" dirty="0" smtClean="0">
                <a:effectLst/>
                <a:latin typeface="+mn-lt"/>
                <a:ea typeface="+mn-ea"/>
                <a:cs typeface="+mn-cs"/>
                <a:sym typeface="等线"/>
              </a:rPr>
              <a:t>，因为</a:t>
            </a:r>
            <a:r>
              <a:rPr lang="zh-CN" altLang="en-US" sz="1200" b="0" i="0" u="none" strike="noStrike" dirty="0" smtClean="0">
                <a:effectLst/>
                <a:latin typeface="+mn-lt"/>
                <a:ea typeface="+mn-ea"/>
                <a:cs typeface="+mn-cs"/>
                <a:sym typeface="等线"/>
                <a:hlinkClick r:id="rId12"/>
              </a:rPr>
              <a:t>笛卡尔</a:t>
            </a:r>
            <a:r>
              <a:rPr lang="zh-CN" altLang="en-US" sz="1200" b="0" i="0" dirty="0" smtClean="0">
                <a:effectLst/>
                <a:latin typeface="+mn-lt"/>
                <a:ea typeface="+mn-ea"/>
                <a:cs typeface="+mn-cs"/>
                <a:sym typeface="等线"/>
              </a:rPr>
              <a:t>原本的书名用的是</a:t>
            </a:r>
            <a:r>
              <a:rPr lang="en-US" altLang="zh-CN" sz="1200" b="0" i="0" dirty="0" err="1" smtClean="0">
                <a:effectLst/>
                <a:latin typeface="+mn-lt"/>
                <a:ea typeface="+mn-ea"/>
                <a:cs typeface="+mn-cs"/>
                <a:sym typeface="等线"/>
              </a:rPr>
              <a:t>Discours</a:t>
            </a:r>
            <a:r>
              <a:rPr lang="zh-CN" altLang="en-US" sz="1200" b="0" i="0" dirty="0" smtClean="0">
                <a:effectLst/>
                <a:latin typeface="+mn-lt"/>
                <a:ea typeface="+mn-ea"/>
                <a:cs typeface="+mn-cs"/>
                <a:sym typeface="等线"/>
              </a:rPr>
              <a:t>这个词，是很随意、很平易近人地“谈”，而不是用之前的哲学著作那种“论”的方式。书的全名叫</a:t>
            </a:r>
            <a:r>
              <a:rPr lang="en-US" altLang="zh-CN" sz="1200" b="0" i="0" dirty="0" err="1" smtClean="0">
                <a:effectLst/>
                <a:latin typeface="+mn-lt"/>
                <a:ea typeface="+mn-ea"/>
                <a:cs typeface="+mn-cs"/>
                <a:sym typeface="等线"/>
              </a:rPr>
              <a:t>Discours</a:t>
            </a:r>
            <a:r>
              <a:rPr lang="en-US" altLang="zh-CN" sz="1200" b="0" i="0" dirty="0" smtClean="0">
                <a:effectLst/>
                <a:latin typeface="+mn-lt"/>
                <a:ea typeface="+mn-ea"/>
                <a:cs typeface="+mn-cs"/>
                <a:sym typeface="等线"/>
              </a:rPr>
              <a:t> de la </a:t>
            </a:r>
            <a:r>
              <a:rPr lang="en-US" altLang="zh-CN" sz="1200" b="0" i="0" dirty="0" err="1" smtClean="0">
                <a:effectLst/>
                <a:latin typeface="+mn-lt"/>
                <a:ea typeface="+mn-ea"/>
                <a:cs typeface="+mn-cs"/>
                <a:sym typeface="等线"/>
              </a:rPr>
              <a:t>méthode</a:t>
            </a:r>
            <a:r>
              <a:rPr lang="en-US" altLang="zh-CN" sz="1200" b="0" i="0" dirty="0" smtClean="0">
                <a:effectLst/>
                <a:latin typeface="+mn-lt"/>
                <a:ea typeface="+mn-ea"/>
                <a:cs typeface="+mn-cs"/>
                <a:sym typeface="等线"/>
              </a:rPr>
              <a:t> pour </a:t>
            </a:r>
            <a:r>
              <a:rPr lang="en-US" altLang="zh-CN" sz="1200" b="0" i="0" dirty="0" err="1" smtClean="0">
                <a:effectLst/>
                <a:latin typeface="+mn-lt"/>
                <a:ea typeface="+mn-ea"/>
                <a:cs typeface="+mn-cs"/>
                <a:sym typeface="等线"/>
              </a:rPr>
              <a:t>bien</a:t>
            </a:r>
            <a:r>
              <a:rPr lang="en-US" altLang="zh-CN" sz="1200" b="0" i="0" dirty="0" smtClean="0">
                <a:effectLst/>
                <a:latin typeface="+mn-lt"/>
                <a:ea typeface="+mn-ea"/>
                <a:cs typeface="+mn-cs"/>
                <a:sym typeface="等线"/>
              </a:rPr>
              <a:t> </a:t>
            </a:r>
            <a:r>
              <a:rPr lang="en-US" altLang="zh-CN" sz="1200" b="0" i="0" dirty="0" err="1" smtClean="0">
                <a:effectLst/>
                <a:latin typeface="+mn-lt"/>
                <a:ea typeface="+mn-ea"/>
                <a:cs typeface="+mn-cs"/>
                <a:sym typeface="等线"/>
              </a:rPr>
              <a:t>conduire</a:t>
            </a:r>
            <a:r>
              <a:rPr lang="en-US" altLang="zh-CN" sz="1200" b="0" i="0" dirty="0" smtClean="0">
                <a:effectLst/>
                <a:latin typeface="+mn-lt"/>
                <a:ea typeface="+mn-ea"/>
                <a:cs typeface="+mn-cs"/>
                <a:sym typeface="等线"/>
              </a:rPr>
              <a:t> </a:t>
            </a:r>
            <a:r>
              <a:rPr lang="en-US" altLang="zh-CN" sz="1200" b="0" i="0" dirty="0" err="1" smtClean="0">
                <a:effectLst/>
                <a:latin typeface="+mn-lt"/>
                <a:ea typeface="+mn-ea"/>
                <a:cs typeface="+mn-cs"/>
                <a:sym typeface="等线"/>
              </a:rPr>
              <a:t>sa</a:t>
            </a:r>
            <a:r>
              <a:rPr lang="en-US" altLang="zh-CN" sz="1200" b="0" i="0" dirty="0" smtClean="0">
                <a:effectLst/>
                <a:latin typeface="+mn-lt"/>
                <a:ea typeface="+mn-ea"/>
                <a:cs typeface="+mn-cs"/>
                <a:sym typeface="等线"/>
              </a:rPr>
              <a:t> raison, et </a:t>
            </a:r>
            <a:r>
              <a:rPr lang="en-US" altLang="zh-CN" sz="1200" b="0" i="0" dirty="0" err="1" smtClean="0">
                <a:effectLst/>
                <a:latin typeface="+mn-lt"/>
                <a:ea typeface="+mn-ea"/>
                <a:cs typeface="+mn-cs"/>
                <a:sym typeface="等线"/>
              </a:rPr>
              <a:t>chercher</a:t>
            </a:r>
            <a:r>
              <a:rPr lang="en-US" altLang="zh-CN" sz="1200" b="0" i="0" dirty="0" smtClean="0">
                <a:effectLst/>
                <a:latin typeface="+mn-lt"/>
                <a:ea typeface="+mn-ea"/>
                <a:cs typeface="+mn-cs"/>
                <a:sym typeface="等线"/>
              </a:rPr>
              <a:t> la </a:t>
            </a:r>
            <a:r>
              <a:rPr lang="en-US" altLang="zh-CN" sz="1200" b="0" i="0" dirty="0" err="1" smtClean="0">
                <a:effectLst/>
                <a:latin typeface="+mn-lt"/>
                <a:ea typeface="+mn-ea"/>
                <a:cs typeface="+mn-cs"/>
                <a:sym typeface="等线"/>
              </a:rPr>
              <a:t>vérité</a:t>
            </a:r>
            <a:r>
              <a:rPr lang="en-US" altLang="zh-CN" sz="1200" b="0" i="0" dirty="0" smtClean="0">
                <a:effectLst/>
                <a:latin typeface="+mn-lt"/>
                <a:ea typeface="+mn-ea"/>
                <a:cs typeface="+mn-cs"/>
                <a:sym typeface="等线"/>
              </a:rPr>
              <a:t> </a:t>
            </a:r>
            <a:r>
              <a:rPr lang="en-US" altLang="zh-CN" sz="1200" b="0" i="0" dirty="0" err="1" smtClean="0">
                <a:effectLst/>
                <a:latin typeface="+mn-lt"/>
                <a:ea typeface="+mn-ea"/>
                <a:cs typeface="+mn-cs"/>
                <a:sym typeface="等线"/>
              </a:rPr>
              <a:t>dans</a:t>
            </a:r>
            <a:r>
              <a:rPr lang="en-US" altLang="zh-CN" sz="1200" b="0" i="0" dirty="0" smtClean="0">
                <a:effectLst/>
                <a:latin typeface="+mn-lt"/>
                <a:ea typeface="+mn-ea"/>
                <a:cs typeface="+mn-cs"/>
                <a:sym typeface="等线"/>
              </a:rPr>
              <a:t> les sciences</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谈正确运用自己的理性在各门科学中寻求真理的方法</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raison</a:t>
            </a:r>
            <a:r>
              <a:rPr lang="zh-CN" altLang="en-US" sz="1200" b="0" i="0" dirty="0" smtClean="0">
                <a:effectLst/>
                <a:latin typeface="+mn-lt"/>
                <a:ea typeface="+mn-ea"/>
                <a:cs typeface="+mn-cs"/>
                <a:sym typeface="等线"/>
              </a:rPr>
              <a:t>不是推理，而是理性，</a:t>
            </a:r>
            <a:r>
              <a:rPr lang="en-US" altLang="zh-CN" sz="1200" b="0" i="0" dirty="0" err="1" smtClean="0">
                <a:effectLst/>
                <a:latin typeface="+mn-lt"/>
                <a:ea typeface="+mn-ea"/>
                <a:cs typeface="+mn-cs"/>
                <a:sym typeface="等线"/>
              </a:rPr>
              <a:t>conduire</a:t>
            </a:r>
            <a:r>
              <a:rPr lang="zh-CN" altLang="en-US" sz="1200" b="0" i="0" dirty="0" smtClean="0">
                <a:effectLst/>
                <a:latin typeface="+mn-lt"/>
                <a:ea typeface="+mn-ea"/>
                <a:cs typeface="+mn-cs"/>
                <a:sym typeface="等线"/>
              </a:rPr>
              <a:t>是引导、驾驭。</a:t>
            </a:r>
            <a:endParaRPr lang="en-US" altLang="zh-CN" sz="1200" b="0" i="0" dirty="0" smtClean="0">
              <a:effectLst/>
              <a:latin typeface="+mn-lt"/>
              <a:ea typeface="+mn-ea"/>
              <a:cs typeface="+mn-cs"/>
              <a:sym typeface="等线"/>
            </a:endParaRPr>
          </a:p>
          <a:p>
            <a:r>
              <a:rPr lang="zh-CN" altLang="en-US" sz="1200" b="0" i="0" dirty="0" smtClean="0">
                <a:effectLst/>
                <a:latin typeface="+mn-lt"/>
                <a:ea typeface="+mn-ea"/>
                <a:cs typeface="+mn-cs"/>
                <a:sym typeface="等线"/>
              </a:rPr>
              <a:t>目前这本书只有正文和</a:t>
            </a:r>
            <a:r>
              <a:rPr lang="en-US" altLang="zh-CN" sz="1200" b="0" i="0" u="none" strike="noStrike" dirty="0" smtClean="0">
                <a:effectLst/>
                <a:latin typeface="+mn-lt"/>
                <a:ea typeface="+mn-ea"/>
                <a:cs typeface="+mn-cs"/>
                <a:sym typeface="等线"/>
                <a:hlinkClick r:id="rId13"/>
              </a:rPr>
              <a:t>《</a:t>
            </a:r>
            <a:r>
              <a:rPr lang="zh-CN" altLang="en-US" sz="1200" b="0" i="0" u="none" strike="noStrike" dirty="0" smtClean="0">
                <a:effectLst/>
                <a:latin typeface="+mn-lt"/>
                <a:ea typeface="+mn-ea"/>
                <a:cs typeface="+mn-cs"/>
                <a:sym typeface="等线"/>
                <a:hlinkClick r:id="rId13"/>
              </a:rPr>
              <a:t>几何</a:t>
            </a:r>
            <a:r>
              <a:rPr lang="en-US" altLang="zh-CN" sz="1200" b="0" i="0" u="none" strike="noStrike" dirty="0" smtClean="0">
                <a:effectLst/>
                <a:latin typeface="+mn-lt"/>
                <a:ea typeface="+mn-ea"/>
                <a:cs typeface="+mn-cs"/>
                <a:sym typeface="等线"/>
                <a:hlinkClick r:id="rId13"/>
              </a:rPr>
              <a:t>》</a:t>
            </a:r>
            <a:r>
              <a:rPr lang="zh-CN" altLang="en-US" sz="1200" b="0" i="0" dirty="0" smtClean="0">
                <a:effectLst/>
                <a:latin typeface="+mn-lt"/>
                <a:ea typeface="+mn-ea"/>
                <a:cs typeface="+mn-cs"/>
                <a:sym typeface="等线"/>
              </a:rPr>
              <a:t>翻译成中文了。正文的中译本就是</a:t>
            </a:r>
            <a:r>
              <a:rPr lang="zh-CN" altLang="en-US" sz="1200" b="0" i="0" u="none" strike="noStrike" dirty="0" smtClean="0">
                <a:effectLst/>
                <a:latin typeface="+mn-lt"/>
                <a:ea typeface="+mn-ea"/>
                <a:cs typeface="+mn-cs"/>
                <a:sym typeface="等线"/>
                <a:hlinkClick r:id="rId14"/>
              </a:rPr>
              <a:t>王太庆</a:t>
            </a:r>
            <a:r>
              <a:rPr lang="zh-CN" altLang="en-US" sz="1200" b="0" i="0" dirty="0" smtClean="0">
                <a:effectLst/>
                <a:latin typeface="+mn-lt"/>
                <a:ea typeface="+mn-ea"/>
                <a:cs typeface="+mn-cs"/>
                <a:sym typeface="等线"/>
              </a:rPr>
              <a:t>先生译的</a:t>
            </a:r>
            <a:r>
              <a:rPr lang="en-US" altLang="zh-CN" sz="1200" b="0" i="0" u="none" strike="noStrike" dirty="0" smtClean="0">
                <a:effectLst/>
                <a:latin typeface="+mn-lt"/>
                <a:ea typeface="+mn-ea"/>
                <a:cs typeface="+mn-cs"/>
                <a:sym typeface="等线"/>
                <a:hlinkClick r:id="rId10"/>
              </a:rPr>
              <a:t>《</a:t>
            </a:r>
            <a:r>
              <a:rPr lang="zh-CN" altLang="en-US" sz="1200" b="0" i="0" u="none" strike="noStrike" dirty="0" smtClean="0">
                <a:effectLst/>
                <a:latin typeface="+mn-lt"/>
                <a:ea typeface="+mn-ea"/>
                <a:cs typeface="+mn-cs"/>
                <a:sym typeface="等线"/>
                <a:hlinkClick r:id="rId10"/>
              </a:rPr>
              <a:t>谈谈方法</a:t>
            </a:r>
            <a:r>
              <a:rPr lang="en-US" altLang="zh-CN" sz="1200" b="0" i="0" u="none" strike="noStrike" dirty="0" smtClean="0">
                <a:effectLst/>
                <a:latin typeface="+mn-lt"/>
                <a:ea typeface="+mn-ea"/>
                <a:cs typeface="+mn-cs"/>
                <a:sym typeface="等线"/>
                <a:hlinkClick r:id="rId10"/>
              </a:rPr>
              <a:t>》</a:t>
            </a:r>
            <a:r>
              <a:rPr lang="zh-CN" altLang="en-US" sz="1200" b="0" i="0" dirty="0" smtClean="0">
                <a:effectLst/>
                <a:latin typeface="+mn-lt"/>
                <a:ea typeface="+mn-ea"/>
                <a:cs typeface="+mn-cs"/>
                <a:sym typeface="等线"/>
              </a:rPr>
              <a:t>，译笔精妙。电子版在这里有：</a:t>
            </a:r>
            <a:r>
              <a:rPr lang="zh-CN" altLang="en-US" dirty="0" smtClean="0"/>
              <a:t/>
            </a:r>
            <a:br>
              <a:rPr lang="zh-CN" altLang="en-US" dirty="0" smtClean="0"/>
            </a:br>
            <a:r>
              <a:rPr lang="en-US" altLang="zh-CN" sz="1200" b="0" i="0" u="none" strike="noStrike" dirty="0" smtClean="0">
                <a:effectLst/>
                <a:latin typeface="+mn-lt"/>
                <a:ea typeface="+mn-ea"/>
                <a:cs typeface="+mn-cs"/>
                <a:sym typeface="等线"/>
                <a:hlinkClick r:id="rId15"/>
              </a:rPr>
              <a:t>http://ishare.iask.sina.com.cn/f/16842747.html</a:t>
            </a:r>
            <a:r>
              <a:rPr lang="zh-CN" altLang="en-US" dirty="0" smtClean="0"/>
              <a:t/>
            </a:r>
            <a:br>
              <a:rPr lang="zh-CN" altLang="en-US" dirty="0" smtClean="0"/>
            </a:br>
            <a:endParaRPr lang="zh-CN" altLang="zh-CN" dirty="0" smtClean="0">
              <a:latin typeface="Arial" pitchFamily="34" charset="0"/>
            </a:endParaRPr>
          </a:p>
          <a:p>
            <a:r>
              <a:rPr lang="zh-CN" altLang="zh-CN" dirty="0" smtClean="0">
                <a:latin typeface="Arial" pitchFamily="34" charset="0"/>
              </a:rPr>
              <a:t>笛卡尔的《</a:t>
            </a:r>
            <a:r>
              <a:rPr lang="en-US" altLang="zh-CN" dirty="0" err="1" smtClean="0">
                <a:latin typeface="Arial" pitchFamily="34" charset="0"/>
                <a:hlinkClick r:id="rId16"/>
              </a:rPr>
              <a:t>几何学</a:t>
            </a:r>
            <a:r>
              <a:rPr lang="zh-CN" altLang="zh-CN" dirty="0" smtClean="0">
                <a:latin typeface="Arial" pitchFamily="34" charset="0"/>
              </a:rPr>
              <a:t>》共分三卷，第一卷讨论</a:t>
            </a:r>
            <a:r>
              <a:rPr lang="en-US" altLang="zh-CN" dirty="0" err="1" smtClean="0">
                <a:latin typeface="Arial" pitchFamily="34" charset="0"/>
                <a:hlinkClick r:id="rId17"/>
              </a:rPr>
              <a:t>尺规作图</a:t>
            </a:r>
            <a:r>
              <a:rPr lang="zh-CN" altLang="zh-CN" dirty="0" smtClean="0">
                <a:latin typeface="Arial" pitchFamily="34" charset="0"/>
              </a:rPr>
              <a:t>；第二卷是曲线的性质；第三卷是立体和</a:t>
            </a:r>
            <a:r>
              <a:rPr lang="en-US" altLang="zh-CN" dirty="0" smtClean="0">
                <a:latin typeface="Arial" pitchFamily="34" charset="0"/>
              </a:rPr>
              <a:t>“</a:t>
            </a:r>
            <a:r>
              <a:rPr lang="zh-CN" altLang="zh-CN" dirty="0" smtClean="0">
                <a:latin typeface="Arial" pitchFamily="34" charset="0"/>
              </a:rPr>
              <a:t>超立体</a:t>
            </a:r>
            <a:r>
              <a:rPr lang="en-US" altLang="zh-CN" dirty="0" smtClean="0">
                <a:latin typeface="Arial" pitchFamily="34" charset="0"/>
              </a:rPr>
              <a:t>”</a:t>
            </a:r>
            <a:r>
              <a:rPr lang="zh-CN" altLang="zh-CN" dirty="0" smtClean="0">
                <a:latin typeface="Arial" pitchFamily="34" charset="0"/>
              </a:rPr>
              <a:t>的作图，但他实际是代数问题，探讨</a:t>
            </a:r>
            <a:r>
              <a:rPr lang="en-US" altLang="zh-CN" dirty="0" err="1" smtClean="0">
                <a:latin typeface="Arial" pitchFamily="34" charset="0"/>
                <a:hlinkClick r:id="rId18"/>
              </a:rPr>
              <a:t>方程</a:t>
            </a:r>
            <a:r>
              <a:rPr lang="zh-CN" altLang="zh-CN" dirty="0" smtClean="0">
                <a:latin typeface="Arial" pitchFamily="34" charset="0"/>
              </a:rPr>
              <a:t>的根的性质。后世的数学家和</a:t>
            </a:r>
            <a:r>
              <a:rPr lang="en-US" altLang="zh-CN" dirty="0" err="1" smtClean="0">
                <a:latin typeface="Arial" pitchFamily="34" charset="0"/>
                <a:hlinkClick r:id="rId19"/>
              </a:rPr>
              <a:t>数学史</a:t>
            </a:r>
            <a:r>
              <a:rPr lang="zh-CN" altLang="zh-CN" dirty="0" smtClean="0">
                <a:latin typeface="Arial" pitchFamily="34" charset="0"/>
              </a:rPr>
              <a:t>学家都把笛卡尔的《几何学》作为解析几何的起点。</a:t>
            </a:r>
          </a:p>
          <a:p>
            <a:r>
              <a:rPr lang="zh-CN" altLang="zh-CN" dirty="0" smtClean="0">
                <a:latin typeface="Arial" pitchFamily="34" charset="0"/>
              </a:rPr>
              <a:t>从笛卡尔的《几何学》中可以看出，笛卡尔的中心思想是建立起一种</a:t>
            </a:r>
            <a:r>
              <a:rPr lang="en-US" altLang="zh-CN" dirty="0" smtClean="0">
                <a:latin typeface="Arial" pitchFamily="34" charset="0"/>
              </a:rPr>
              <a:t>“</a:t>
            </a:r>
            <a:r>
              <a:rPr lang="zh-CN" altLang="zh-CN" dirty="0" smtClean="0">
                <a:latin typeface="Arial" pitchFamily="34" charset="0"/>
              </a:rPr>
              <a:t>普遍</a:t>
            </a:r>
            <a:r>
              <a:rPr lang="en-US" altLang="zh-CN" dirty="0" smtClean="0">
                <a:latin typeface="Arial" pitchFamily="34" charset="0"/>
              </a:rPr>
              <a:t>”</a:t>
            </a:r>
            <a:r>
              <a:rPr lang="zh-CN" altLang="zh-CN" dirty="0" smtClean="0">
                <a:latin typeface="Arial" pitchFamily="34" charset="0"/>
              </a:rPr>
              <a:t>的数学，把算术、代数、几何统一起来。他设想，把任何数学问题化为一个代数问题，在把任何代数问题归结到去解一个</a:t>
            </a:r>
            <a:r>
              <a:rPr lang="en-US" altLang="zh-CN" dirty="0" err="1" smtClean="0">
                <a:latin typeface="Arial" pitchFamily="34" charset="0"/>
                <a:hlinkClick r:id="rId20"/>
              </a:rPr>
              <a:t>方程式</a:t>
            </a:r>
            <a:r>
              <a:rPr lang="zh-CN" altLang="zh-CN" dirty="0" smtClean="0">
                <a:latin typeface="Arial" pitchFamily="34" charset="0"/>
              </a:rPr>
              <a:t>。</a:t>
            </a:r>
          </a:p>
          <a:p>
            <a:r>
              <a:rPr lang="zh-CN" altLang="zh-CN" dirty="0" smtClean="0">
                <a:latin typeface="Arial" pitchFamily="34" charset="0"/>
              </a:rPr>
              <a:t>为了实现上述的设想，笛卡尔从天文和地理的经纬制度出发，指出平面上的点和实数对（</a:t>
            </a:r>
            <a:r>
              <a:rPr lang="en-US" altLang="zh-CN" dirty="0" smtClean="0">
                <a:latin typeface="Arial" pitchFamily="34" charset="0"/>
              </a:rPr>
              <a:t>x</a:t>
            </a:r>
            <a:r>
              <a:rPr lang="zh-CN" altLang="zh-CN" dirty="0" smtClean="0">
                <a:latin typeface="Arial" pitchFamily="34" charset="0"/>
              </a:rPr>
              <a:t>，</a:t>
            </a:r>
            <a:r>
              <a:rPr lang="en-US" altLang="zh-CN" dirty="0" smtClean="0">
                <a:latin typeface="Arial" pitchFamily="34" charset="0"/>
              </a:rPr>
              <a:t>y</a:t>
            </a:r>
            <a:r>
              <a:rPr lang="zh-CN" altLang="zh-CN" dirty="0" smtClean="0">
                <a:latin typeface="Arial" pitchFamily="34" charset="0"/>
              </a:rPr>
              <a:t>）的对应关系。</a:t>
            </a:r>
            <a:r>
              <a:rPr lang="en-US" altLang="zh-CN" dirty="0" smtClean="0">
                <a:latin typeface="Arial" pitchFamily="34" charset="0"/>
              </a:rPr>
              <a:t>x</a:t>
            </a:r>
            <a:r>
              <a:rPr lang="zh-CN" altLang="zh-CN" dirty="0" smtClean="0">
                <a:latin typeface="Arial" pitchFamily="34" charset="0"/>
              </a:rPr>
              <a:t>，</a:t>
            </a:r>
            <a:r>
              <a:rPr lang="en-US" altLang="zh-CN" dirty="0" smtClean="0">
                <a:latin typeface="Arial" pitchFamily="34" charset="0"/>
              </a:rPr>
              <a:t>y</a:t>
            </a:r>
            <a:r>
              <a:rPr lang="zh-CN" altLang="zh-CN" dirty="0" smtClean="0">
                <a:latin typeface="Arial" pitchFamily="34" charset="0"/>
              </a:rPr>
              <a:t>的不同数值可以确定平面上许多不同的点，这样就可以用代数的方法研究曲线的性质。这就是解析几何的基本思想。</a:t>
            </a:r>
          </a:p>
          <a:p>
            <a:endParaRPr lang="zh-CN" altLang="en-US" dirty="0" smtClean="0">
              <a:latin typeface="Arial" pitchFamily="34" charset="0"/>
            </a:endParaRPr>
          </a:p>
        </p:txBody>
      </p:sp>
      <p:sp>
        <p:nvSpPr>
          <p:cNvPr id="185348"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98CBE7C-434D-4061-957D-424EF5541FD8}" type="slidenum">
              <a:rPr lang="en-US" altLang="zh-CN" smtClean="0">
                <a:latin typeface="Arial" pitchFamily="34" charset="0"/>
              </a:rPr>
              <a:pPr eaLnBrk="1" hangingPunct="1"/>
              <a:t>19</a:t>
            </a:fld>
            <a:endParaRPr lang="en-US"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a:xfrm>
            <a:off x="381000" y="685800"/>
            <a:ext cx="6096000" cy="3429000"/>
          </a:xfrm>
          <a:ln/>
        </p:spPr>
      </p:sp>
      <p:sp>
        <p:nvSpPr>
          <p:cNvPr id="1853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Arial" pitchFamily="34" charset="0"/>
              </a:rPr>
              <a:t>解析几何包括</a:t>
            </a:r>
            <a:r>
              <a:rPr lang="en-US" altLang="zh-CN" dirty="0" err="1" smtClean="0">
                <a:latin typeface="Arial" pitchFamily="34" charset="0"/>
                <a:hlinkClick r:id="rId3"/>
              </a:rPr>
              <a:t>平面解析几何</a:t>
            </a:r>
            <a:r>
              <a:rPr lang="zh-CN" altLang="zh-CN" dirty="0" smtClean="0">
                <a:latin typeface="Arial" pitchFamily="34" charset="0"/>
              </a:rPr>
              <a:t>和立体解析几何两部分。平面解析几何通过</a:t>
            </a:r>
            <a:r>
              <a:rPr lang="en-US" altLang="zh-CN" dirty="0" err="1" smtClean="0">
                <a:latin typeface="Arial" pitchFamily="34" charset="0"/>
                <a:hlinkClick r:id="rId4"/>
              </a:rPr>
              <a:t>平面直角坐标系</a:t>
            </a:r>
            <a:r>
              <a:rPr lang="zh-CN" altLang="zh-CN" dirty="0" smtClean="0">
                <a:latin typeface="Arial" pitchFamily="34" charset="0"/>
              </a:rPr>
              <a:t>，建立点与</a:t>
            </a:r>
            <a:r>
              <a:rPr lang="en-US" altLang="zh-CN" dirty="0" err="1" smtClean="0">
                <a:latin typeface="Arial" pitchFamily="34" charset="0"/>
                <a:hlinkClick r:id="rId5"/>
              </a:rPr>
              <a:t>实数</a:t>
            </a:r>
            <a:r>
              <a:rPr lang="zh-CN" altLang="zh-CN" dirty="0" smtClean="0">
                <a:latin typeface="Arial" pitchFamily="34" charset="0"/>
              </a:rPr>
              <a:t>对之间的一一对应关系，以及</a:t>
            </a:r>
            <a:r>
              <a:rPr lang="en-US" altLang="zh-CN" dirty="0" err="1" smtClean="0">
                <a:latin typeface="Arial" pitchFamily="34" charset="0"/>
                <a:hlinkClick r:id="rId6"/>
              </a:rPr>
              <a:t>曲线与方程</a:t>
            </a:r>
            <a:r>
              <a:rPr lang="zh-CN" altLang="zh-CN" dirty="0" smtClean="0">
                <a:latin typeface="Arial" pitchFamily="34" charset="0"/>
              </a:rPr>
              <a:t>之间的一一对应关系，运用</a:t>
            </a:r>
            <a:r>
              <a:rPr lang="en-US" altLang="zh-CN" dirty="0" err="1" smtClean="0">
                <a:latin typeface="Arial" pitchFamily="34" charset="0"/>
                <a:hlinkClick r:id="rId7"/>
              </a:rPr>
              <a:t>代数</a:t>
            </a:r>
            <a:r>
              <a:rPr lang="zh-CN" altLang="zh-CN" dirty="0" smtClean="0">
                <a:latin typeface="Arial" pitchFamily="34" charset="0"/>
              </a:rPr>
              <a:t>方法研究几何问题，或用几何方法研究代数问题。</a:t>
            </a:r>
            <a:r>
              <a:rPr lang="en-US" altLang="zh-CN" dirty="0" smtClean="0">
                <a:latin typeface="Arial" pitchFamily="34" charset="0"/>
              </a:rPr>
              <a:t>17</a:t>
            </a:r>
            <a:r>
              <a:rPr lang="zh-CN" altLang="zh-CN" dirty="0" smtClean="0">
                <a:latin typeface="Arial" pitchFamily="34" charset="0"/>
              </a:rPr>
              <a:t>世纪以来，由于航海、天文、力学、经济、军事、生产的发展，以及初等几何和</a:t>
            </a:r>
            <a:r>
              <a:rPr lang="en-US" altLang="zh-CN" dirty="0" err="1" smtClean="0">
                <a:latin typeface="Arial" pitchFamily="34" charset="0"/>
                <a:hlinkClick r:id="rId8"/>
              </a:rPr>
              <a:t>初等代数</a:t>
            </a:r>
            <a:r>
              <a:rPr lang="zh-CN" altLang="zh-CN" dirty="0" smtClean="0">
                <a:latin typeface="Arial" pitchFamily="34" charset="0"/>
              </a:rPr>
              <a:t>的迅速发展，促进了解析几何的建立，并被广泛应用于数学的各个分支。在解析几何创立以前，几何与代数是彼此独立的两个分支。解析几何的建立第一次真正实现了几何方法与代数方法的结合，使形与数统一起来，这是数学发展史上的一次重大突破。</a:t>
            </a:r>
            <a:endParaRPr lang="en-US" altLang="zh-CN" dirty="0" smtClean="0">
              <a:latin typeface="Arial" pitchFamily="34" charset="0"/>
            </a:endParaRPr>
          </a:p>
          <a:p>
            <a:endParaRPr lang="en-US" altLang="zh-CN" dirty="0" smtClean="0">
              <a:latin typeface="Arial" pitchFamily="34" charset="0"/>
            </a:endParaRPr>
          </a:p>
          <a:p>
            <a:r>
              <a:rPr lang="zh-CN" altLang="en-US" dirty="0" smtClean="0">
                <a:latin typeface="Arial" pitchFamily="34" charset="0"/>
              </a:rPr>
              <a:t>笛卡尔所著的</a:t>
            </a:r>
            <a:r>
              <a:rPr lang="zh-CN" altLang="zh-CN" dirty="0" smtClean="0">
                <a:latin typeface="Arial" pitchFamily="34" charset="0"/>
              </a:rPr>
              <a:t>《方法论》</a:t>
            </a:r>
            <a:r>
              <a:rPr lang="zh-CN" altLang="zh-CN" dirty="0" smtClean="0">
                <a:latin typeface="Arial" pitchFamily="34" charset="0"/>
              </a:rPr>
              <a:t>，这本</a:t>
            </a:r>
            <a:r>
              <a:rPr lang="zh-CN" altLang="zh-CN" dirty="0" smtClean="0">
                <a:latin typeface="Arial" pitchFamily="34" charset="0"/>
              </a:rPr>
              <a:t>书</a:t>
            </a:r>
            <a:r>
              <a:rPr lang="zh-CN" altLang="en-US" sz="1200" b="0" i="0" dirty="0" smtClean="0">
                <a:effectLst/>
                <a:latin typeface="+mn-lt"/>
                <a:ea typeface="+mn-ea"/>
                <a:cs typeface="+mn-cs"/>
                <a:sym typeface="等线"/>
              </a:rPr>
              <a:t>本书正文</a:t>
            </a:r>
            <a:r>
              <a:rPr lang="en-US" altLang="zh-CN" sz="1200" b="0" i="0" dirty="0" smtClean="0">
                <a:effectLst/>
                <a:latin typeface="+mn-lt"/>
                <a:ea typeface="+mn-ea"/>
                <a:cs typeface="+mn-cs"/>
                <a:sym typeface="等线"/>
              </a:rPr>
              <a:t>6</a:t>
            </a:r>
            <a:r>
              <a:rPr lang="zh-CN" altLang="en-US" sz="1200" b="0" i="0" dirty="0" smtClean="0">
                <a:effectLst/>
                <a:latin typeface="+mn-lt"/>
                <a:ea typeface="+mn-ea"/>
                <a:cs typeface="+mn-cs"/>
                <a:sym typeface="等线"/>
              </a:rPr>
              <a:t>章，</a:t>
            </a:r>
            <a:r>
              <a:rPr lang="zh-CN" altLang="zh-CN" dirty="0" smtClean="0">
                <a:latin typeface="Arial" pitchFamily="34" charset="0"/>
              </a:rPr>
              <a:t>后面</a:t>
            </a:r>
            <a:r>
              <a:rPr lang="zh-CN" altLang="zh-CN" dirty="0" smtClean="0">
                <a:latin typeface="Arial" pitchFamily="34" charset="0"/>
              </a:rPr>
              <a:t>有三篇附录，一篇叫《折光学》，一篇叫《流星学》，一篇叫《几何学》。当时的这个</a:t>
            </a:r>
            <a:r>
              <a:rPr lang="en-US" altLang="zh-CN" dirty="0" smtClean="0">
                <a:latin typeface="Arial" pitchFamily="34" charset="0"/>
              </a:rPr>
              <a:t>“</a:t>
            </a:r>
            <a:r>
              <a:rPr lang="zh-CN" altLang="zh-CN" dirty="0" smtClean="0">
                <a:latin typeface="Arial" pitchFamily="34" charset="0"/>
              </a:rPr>
              <a:t>几何学</a:t>
            </a:r>
            <a:r>
              <a:rPr lang="en-US" altLang="zh-CN" dirty="0" smtClean="0">
                <a:latin typeface="Arial" pitchFamily="34" charset="0"/>
              </a:rPr>
              <a:t>”</a:t>
            </a:r>
            <a:r>
              <a:rPr lang="zh-CN" altLang="zh-CN" dirty="0" smtClean="0">
                <a:latin typeface="Arial" pitchFamily="34" charset="0"/>
              </a:rPr>
              <a:t>实际上指的是数学，就像我国古代</a:t>
            </a:r>
            <a:r>
              <a:rPr lang="en-US" altLang="zh-CN" dirty="0" smtClean="0">
                <a:latin typeface="Arial" pitchFamily="34" charset="0"/>
              </a:rPr>
              <a:t>“</a:t>
            </a:r>
            <a:r>
              <a:rPr lang="en-US" altLang="zh-CN" dirty="0" err="1" smtClean="0">
                <a:latin typeface="Arial" pitchFamily="34" charset="0"/>
                <a:hlinkClick r:id="rId9"/>
              </a:rPr>
              <a:t>算术</a:t>
            </a:r>
            <a:r>
              <a:rPr lang="en-US" altLang="zh-CN" dirty="0" smtClean="0">
                <a:latin typeface="Arial" pitchFamily="34" charset="0"/>
              </a:rPr>
              <a:t>”</a:t>
            </a:r>
            <a:r>
              <a:rPr lang="zh-CN" altLang="zh-CN" dirty="0" smtClean="0">
                <a:latin typeface="Arial" pitchFamily="34" charset="0"/>
              </a:rPr>
              <a:t>和</a:t>
            </a:r>
            <a:r>
              <a:rPr lang="en-US" altLang="zh-CN" dirty="0" smtClean="0">
                <a:latin typeface="Arial" pitchFamily="34" charset="0"/>
              </a:rPr>
              <a:t>“</a:t>
            </a:r>
            <a:r>
              <a:rPr lang="zh-CN" altLang="zh-CN" dirty="0" smtClean="0">
                <a:latin typeface="Arial" pitchFamily="34" charset="0"/>
              </a:rPr>
              <a:t>数学</a:t>
            </a:r>
            <a:r>
              <a:rPr lang="en-US" altLang="zh-CN" dirty="0" smtClean="0">
                <a:latin typeface="Arial" pitchFamily="34" charset="0"/>
              </a:rPr>
              <a:t>”</a:t>
            </a:r>
            <a:r>
              <a:rPr lang="zh-CN" altLang="zh-CN" dirty="0" smtClean="0">
                <a:latin typeface="Arial" pitchFamily="34" charset="0"/>
              </a:rPr>
              <a:t>是一个意思一样</a:t>
            </a:r>
            <a:r>
              <a:rPr lang="zh-CN" altLang="zh-CN" dirty="0" smtClean="0">
                <a:latin typeface="Arial" pitchFamily="34" charset="0"/>
              </a:rPr>
              <a:t>。</a:t>
            </a:r>
            <a:endParaRPr lang="en-US" altLang="zh-CN" dirty="0" smtClean="0">
              <a:latin typeface="Arial" pitchFamily="34" charset="0"/>
            </a:endParaRPr>
          </a:p>
          <a:p>
            <a:r>
              <a:rPr lang="zh-CN" altLang="en-US" sz="1200" b="0" i="0" dirty="0" smtClean="0">
                <a:effectLst/>
                <a:latin typeface="+mn-lt"/>
                <a:ea typeface="+mn-ea"/>
                <a:cs typeface="+mn-cs"/>
                <a:sym typeface="等线"/>
              </a:rPr>
              <a:t>这个书的中译本叫</a:t>
            </a:r>
            <a:r>
              <a:rPr lang="en-US" altLang="zh-CN" sz="1200" b="0" i="0" u="sng" dirty="0" smtClean="0">
                <a:effectLst/>
                <a:latin typeface="+mn-lt"/>
                <a:ea typeface="+mn-ea"/>
                <a:cs typeface="+mn-cs"/>
                <a:sym typeface="等线"/>
                <a:hlinkClick r:id="rId10"/>
              </a:rPr>
              <a:t>《</a:t>
            </a:r>
            <a:r>
              <a:rPr lang="zh-CN" altLang="en-US" sz="1200" b="0" i="0" u="sng" dirty="0" smtClean="0">
                <a:effectLst/>
                <a:latin typeface="+mn-lt"/>
                <a:ea typeface="+mn-ea"/>
                <a:cs typeface="+mn-cs"/>
                <a:sym typeface="等线"/>
                <a:hlinkClick r:id="rId10"/>
              </a:rPr>
              <a:t>谈谈方法</a:t>
            </a:r>
            <a:r>
              <a:rPr lang="en-US" altLang="zh-CN" sz="1200" b="0" i="0" u="sng" dirty="0" smtClean="0">
                <a:effectLst/>
                <a:latin typeface="+mn-lt"/>
                <a:ea typeface="+mn-ea"/>
                <a:cs typeface="+mn-cs"/>
                <a:sym typeface="等线"/>
                <a:hlinkClick r:id="rId10"/>
              </a:rPr>
              <a:t>》</a:t>
            </a:r>
            <a:r>
              <a:rPr lang="zh-CN" altLang="en-US" sz="1200" b="0" i="0" dirty="0" smtClean="0">
                <a:effectLst/>
                <a:latin typeface="+mn-lt"/>
                <a:ea typeface="+mn-ea"/>
                <a:cs typeface="+mn-cs"/>
                <a:sym typeface="等线"/>
              </a:rPr>
              <a:t>，不叫</a:t>
            </a:r>
            <a:r>
              <a:rPr lang="en-US" altLang="zh-CN" sz="1200" b="0" i="0" u="none" strike="noStrike" dirty="0" smtClean="0">
                <a:effectLst/>
                <a:latin typeface="+mn-lt"/>
                <a:ea typeface="+mn-ea"/>
                <a:cs typeface="+mn-cs"/>
                <a:sym typeface="等线"/>
                <a:hlinkClick r:id="rId11"/>
              </a:rPr>
              <a:t>《</a:t>
            </a:r>
            <a:r>
              <a:rPr lang="zh-CN" altLang="en-US" sz="1200" b="0" i="0" u="none" strike="noStrike" dirty="0" smtClean="0">
                <a:effectLst/>
                <a:latin typeface="+mn-lt"/>
                <a:ea typeface="+mn-ea"/>
                <a:cs typeface="+mn-cs"/>
                <a:sym typeface="等线"/>
                <a:hlinkClick r:id="rId11"/>
              </a:rPr>
              <a:t>方法论</a:t>
            </a:r>
            <a:r>
              <a:rPr lang="en-US" altLang="zh-CN" sz="1200" b="0" i="0" u="none" strike="noStrike" dirty="0" smtClean="0">
                <a:effectLst/>
                <a:latin typeface="+mn-lt"/>
                <a:ea typeface="+mn-ea"/>
                <a:cs typeface="+mn-cs"/>
                <a:sym typeface="等线"/>
                <a:hlinkClick r:id="rId11"/>
              </a:rPr>
              <a:t>》</a:t>
            </a:r>
            <a:r>
              <a:rPr lang="zh-CN" altLang="en-US" sz="1200" b="0" i="0" dirty="0" smtClean="0">
                <a:effectLst/>
                <a:latin typeface="+mn-lt"/>
                <a:ea typeface="+mn-ea"/>
                <a:cs typeface="+mn-cs"/>
                <a:sym typeface="等线"/>
              </a:rPr>
              <a:t>，因为</a:t>
            </a:r>
            <a:r>
              <a:rPr lang="zh-CN" altLang="en-US" sz="1200" b="0" i="0" u="none" strike="noStrike" dirty="0" smtClean="0">
                <a:effectLst/>
                <a:latin typeface="+mn-lt"/>
                <a:ea typeface="+mn-ea"/>
                <a:cs typeface="+mn-cs"/>
                <a:sym typeface="等线"/>
                <a:hlinkClick r:id="rId12"/>
              </a:rPr>
              <a:t>笛卡尔</a:t>
            </a:r>
            <a:r>
              <a:rPr lang="zh-CN" altLang="en-US" sz="1200" b="0" i="0" dirty="0" smtClean="0">
                <a:effectLst/>
                <a:latin typeface="+mn-lt"/>
                <a:ea typeface="+mn-ea"/>
                <a:cs typeface="+mn-cs"/>
                <a:sym typeface="等线"/>
              </a:rPr>
              <a:t>原本的书名用的是</a:t>
            </a:r>
            <a:r>
              <a:rPr lang="en-US" altLang="zh-CN" sz="1200" b="0" i="0" dirty="0" err="1" smtClean="0">
                <a:effectLst/>
                <a:latin typeface="+mn-lt"/>
                <a:ea typeface="+mn-ea"/>
                <a:cs typeface="+mn-cs"/>
                <a:sym typeface="等线"/>
              </a:rPr>
              <a:t>Discours</a:t>
            </a:r>
            <a:r>
              <a:rPr lang="zh-CN" altLang="en-US" sz="1200" b="0" i="0" dirty="0" smtClean="0">
                <a:effectLst/>
                <a:latin typeface="+mn-lt"/>
                <a:ea typeface="+mn-ea"/>
                <a:cs typeface="+mn-cs"/>
                <a:sym typeface="等线"/>
              </a:rPr>
              <a:t>这个词，是很随意、很平易近人地“谈”，而不是用之前的哲学著作那种“论”的方式。书的全名叫</a:t>
            </a:r>
            <a:r>
              <a:rPr lang="en-US" altLang="zh-CN" sz="1200" b="0" i="0" dirty="0" err="1" smtClean="0">
                <a:effectLst/>
                <a:latin typeface="+mn-lt"/>
                <a:ea typeface="+mn-ea"/>
                <a:cs typeface="+mn-cs"/>
                <a:sym typeface="等线"/>
              </a:rPr>
              <a:t>Discours</a:t>
            </a:r>
            <a:r>
              <a:rPr lang="en-US" altLang="zh-CN" sz="1200" b="0" i="0" dirty="0" smtClean="0">
                <a:effectLst/>
                <a:latin typeface="+mn-lt"/>
                <a:ea typeface="+mn-ea"/>
                <a:cs typeface="+mn-cs"/>
                <a:sym typeface="等线"/>
              </a:rPr>
              <a:t> de la </a:t>
            </a:r>
            <a:r>
              <a:rPr lang="en-US" altLang="zh-CN" sz="1200" b="0" i="0" dirty="0" err="1" smtClean="0">
                <a:effectLst/>
                <a:latin typeface="+mn-lt"/>
                <a:ea typeface="+mn-ea"/>
                <a:cs typeface="+mn-cs"/>
                <a:sym typeface="等线"/>
              </a:rPr>
              <a:t>méthode</a:t>
            </a:r>
            <a:r>
              <a:rPr lang="en-US" altLang="zh-CN" sz="1200" b="0" i="0" dirty="0" smtClean="0">
                <a:effectLst/>
                <a:latin typeface="+mn-lt"/>
                <a:ea typeface="+mn-ea"/>
                <a:cs typeface="+mn-cs"/>
                <a:sym typeface="等线"/>
              </a:rPr>
              <a:t> pour </a:t>
            </a:r>
            <a:r>
              <a:rPr lang="en-US" altLang="zh-CN" sz="1200" b="0" i="0" dirty="0" err="1" smtClean="0">
                <a:effectLst/>
                <a:latin typeface="+mn-lt"/>
                <a:ea typeface="+mn-ea"/>
                <a:cs typeface="+mn-cs"/>
                <a:sym typeface="等线"/>
              </a:rPr>
              <a:t>bien</a:t>
            </a:r>
            <a:r>
              <a:rPr lang="en-US" altLang="zh-CN" sz="1200" b="0" i="0" dirty="0" smtClean="0">
                <a:effectLst/>
                <a:latin typeface="+mn-lt"/>
                <a:ea typeface="+mn-ea"/>
                <a:cs typeface="+mn-cs"/>
                <a:sym typeface="等线"/>
              </a:rPr>
              <a:t> </a:t>
            </a:r>
            <a:r>
              <a:rPr lang="en-US" altLang="zh-CN" sz="1200" b="0" i="0" dirty="0" err="1" smtClean="0">
                <a:effectLst/>
                <a:latin typeface="+mn-lt"/>
                <a:ea typeface="+mn-ea"/>
                <a:cs typeface="+mn-cs"/>
                <a:sym typeface="等线"/>
              </a:rPr>
              <a:t>conduire</a:t>
            </a:r>
            <a:r>
              <a:rPr lang="en-US" altLang="zh-CN" sz="1200" b="0" i="0" dirty="0" smtClean="0">
                <a:effectLst/>
                <a:latin typeface="+mn-lt"/>
                <a:ea typeface="+mn-ea"/>
                <a:cs typeface="+mn-cs"/>
                <a:sym typeface="等线"/>
              </a:rPr>
              <a:t> </a:t>
            </a:r>
            <a:r>
              <a:rPr lang="en-US" altLang="zh-CN" sz="1200" b="0" i="0" dirty="0" err="1" smtClean="0">
                <a:effectLst/>
                <a:latin typeface="+mn-lt"/>
                <a:ea typeface="+mn-ea"/>
                <a:cs typeface="+mn-cs"/>
                <a:sym typeface="等线"/>
              </a:rPr>
              <a:t>sa</a:t>
            </a:r>
            <a:r>
              <a:rPr lang="en-US" altLang="zh-CN" sz="1200" b="0" i="0" dirty="0" smtClean="0">
                <a:effectLst/>
                <a:latin typeface="+mn-lt"/>
                <a:ea typeface="+mn-ea"/>
                <a:cs typeface="+mn-cs"/>
                <a:sym typeface="等线"/>
              </a:rPr>
              <a:t> raison, et </a:t>
            </a:r>
            <a:r>
              <a:rPr lang="en-US" altLang="zh-CN" sz="1200" b="0" i="0" dirty="0" err="1" smtClean="0">
                <a:effectLst/>
                <a:latin typeface="+mn-lt"/>
                <a:ea typeface="+mn-ea"/>
                <a:cs typeface="+mn-cs"/>
                <a:sym typeface="等线"/>
              </a:rPr>
              <a:t>chercher</a:t>
            </a:r>
            <a:r>
              <a:rPr lang="en-US" altLang="zh-CN" sz="1200" b="0" i="0" dirty="0" smtClean="0">
                <a:effectLst/>
                <a:latin typeface="+mn-lt"/>
                <a:ea typeface="+mn-ea"/>
                <a:cs typeface="+mn-cs"/>
                <a:sym typeface="等线"/>
              </a:rPr>
              <a:t> la </a:t>
            </a:r>
            <a:r>
              <a:rPr lang="en-US" altLang="zh-CN" sz="1200" b="0" i="0" dirty="0" err="1" smtClean="0">
                <a:effectLst/>
                <a:latin typeface="+mn-lt"/>
                <a:ea typeface="+mn-ea"/>
                <a:cs typeface="+mn-cs"/>
                <a:sym typeface="等线"/>
              </a:rPr>
              <a:t>vérité</a:t>
            </a:r>
            <a:r>
              <a:rPr lang="en-US" altLang="zh-CN" sz="1200" b="0" i="0" dirty="0" smtClean="0">
                <a:effectLst/>
                <a:latin typeface="+mn-lt"/>
                <a:ea typeface="+mn-ea"/>
                <a:cs typeface="+mn-cs"/>
                <a:sym typeface="等线"/>
              </a:rPr>
              <a:t> </a:t>
            </a:r>
            <a:r>
              <a:rPr lang="en-US" altLang="zh-CN" sz="1200" b="0" i="0" dirty="0" err="1" smtClean="0">
                <a:effectLst/>
                <a:latin typeface="+mn-lt"/>
                <a:ea typeface="+mn-ea"/>
                <a:cs typeface="+mn-cs"/>
                <a:sym typeface="等线"/>
              </a:rPr>
              <a:t>dans</a:t>
            </a:r>
            <a:r>
              <a:rPr lang="en-US" altLang="zh-CN" sz="1200" b="0" i="0" dirty="0" smtClean="0">
                <a:effectLst/>
                <a:latin typeface="+mn-lt"/>
                <a:ea typeface="+mn-ea"/>
                <a:cs typeface="+mn-cs"/>
                <a:sym typeface="等线"/>
              </a:rPr>
              <a:t> les sciences</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谈正确运用自己的理性在各门科学中寻求真理的方法</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a:t>
            </a:r>
            <a:r>
              <a:rPr lang="en-US" altLang="zh-CN" sz="1200" b="0" i="0" dirty="0" smtClean="0">
                <a:effectLst/>
                <a:latin typeface="+mn-lt"/>
                <a:ea typeface="+mn-ea"/>
                <a:cs typeface="+mn-cs"/>
                <a:sym typeface="等线"/>
              </a:rPr>
              <a:t>raison</a:t>
            </a:r>
            <a:r>
              <a:rPr lang="zh-CN" altLang="en-US" sz="1200" b="0" i="0" dirty="0" smtClean="0">
                <a:effectLst/>
                <a:latin typeface="+mn-lt"/>
                <a:ea typeface="+mn-ea"/>
                <a:cs typeface="+mn-cs"/>
                <a:sym typeface="等线"/>
              </a:rPr>
              <a:t>不是推理，而是理性，</a:t>
            </a:r>
            <a:r>
              <a:rPr lang="en-US" altLang="zh-CN" sz="1200" b="0" i="0" dirty="0" err="1" smtClean="0">
                <a:effectLst/>
                <a:latin typeface="+mn-lt"/>
                <a:ea typeface="+mn-ea"/>
                <a:cs typeface="+mn-cs"/>
                <a:sym typeface="等线"/>
              </a:rPr>
              <a:t>conduire</a:t>
            </a:r>
            <a:r>
              <a:rPr lang="zh-CN" altLang="en-US" sz="1200" b="0" i="0" dirty="0" smtClean="0">
                <a:effectLst/>
                <a:latin typeface="+mn-lt"/>
                <a:ea typeface="+mn-ea"/>
                <a:cs typeface="+mn-cs"/>
                <a:sym typeface="等线"/>
              </a:rPr>
              <a:t>是引导、驾驭。</a:t>
            </a:r>
            <a:endParaRPr lang="en-US" altLang="zh-CN" sz="1200" b="0" i="0" dirty="0" smtClean="0">
              <a:effectLst/>
              <a:latin typeface="+mn-lt"/>
              <a:ea typeface="+mn-ea"/>
              <a:cs typeface="+mn-cs"/>
              <a:sym typeface="等线"/>
            </a:endParaRPr>
          </a:p>
          <a:p>
            <a:r>
              <a:rPr lang="zh-CN" altLang="en-US" sz="1200" b="0" i="0" dirty="0" smtClean="0">
                <a:effectLst/>
                <a:latin typeface="+mn-lt"/>
                <a:ea typeface="+mn-ea"/>
                <a:cs typeface="+mn-cs"/>
                <a:sym typeface="等线"/>
              </a:rPr>
              <a:t>目前这本书只有正文和</a:t>
            </a:r>
            <a:r>
              <a:rPr lang="en-US" altLang="zh-CN" sz="1200" b="0" i="0" u="none" strike="noStrike" dirty="0" smtClean="0">
                <a:effectLst/>
                <a:latin typeface="+mn-lt"/>
                <a:ea typeface="+mn-ea"/>
                <a:cs typeface="+mn-cs"/>
                <a:sym typeface="等线"/>
                <a:hlinkClick r:id="rId13"/>
              </a:rPr>
              <a:t>《</a:t>
            </a:r>
            <a:r>
              <a:rPr lang="zh-CN" altLang="en-US" sz="1200" b="0" i="0" u="none" strike="noStrike" dirty="0" smtClean="0">
                <a:effectLst/>
                <a:latin typeface="+mn-lt"/>
                <a:ea typeface="+mn-ea"/>
                <a:cs typeface="+mn-cs"/>
                <a:sym typeface="等线"/>
                <a:hlinkClick r:id="rId13"/>
              </a:rPr>
              <a:t>几何</a:t>
            </a:r>
            <a:r>
              <a:rPr lang="en-US" altLang="zh-CN" sz="1200" b="0" i="0" u="none" strike="noStrike" dirty="0" smtClean="0">
                <a:effectLst/>
                <a:latin typeface="+mn-lt"/>
                <a:ea typeface="+mn-ea"/>
                <a:cs typeface="+mn-cs"/>
                <a:sym typeface="等线"/>
                <a:hlinkClick r:id="rId13"/>
              </a:rPr>
              <a:t>》</a:t>
            </a:r>
            <a:r>
              <a:rPr lang="zh-CN" altLang="en-US" sz="1200" b="0" i="0" dirty="0" smtClean="0">
                <a:effectLst/>
                <a:latin typeface="+mn-lt"/>
                <a:ea typeface="+mn-ea"/>
                <a:cs typeface="+mn-cs"/>
                <a:sym typeface="等线"/>
              </a:rPr>
              <a:t>翻译成中文了。正文的中译本就是</a:t>
            </a:r>
            <a:r>
              <a:rPr lang="zh-CN" altLang="en-US" sz="1200" b="0" i="0" u="none" strike="noStrike" dirty="0" smtClean="0">
                <a:effectLst/>
                <a:latin typeface="+mn-lt"/>
                <a:ea typeface="+mn-ea"/>
                <a:cs typeface="+mn-cs"/>
                <a:sym typeface="等线"/>
                <a:hlinkClick r:id="rId14"/>
              </a:rPr>
              <a:t>王太庆</a:t>
            </a:r>
            <a:r>
              <a:rPr lang="zh-CN" altLang="en-US" sz="1200" b="0" i="0" dirty="0" smtClean="0">
                <a:effectLst/>
                <a:latin typeface="+mn-lt"/>
                <a:ea typeface="+mn-ea"/>
                <a:cs typeface="+mn-cs"/>
                <a:sym typeface="等线"/>
              </a:rPr>
              <a:t>先生译的</a:t>
            </a:r>
            <a:r>
              <a:rPr lang="en-US" altLang="zh-CN" sz="1200" b="0" i="0" u="none" strike="noStrike" dirty="0" smtClean="0">
                <a:effectLst/>
                <a:latin typeface="+mn-lt"/>
                <a:ea typeface="+mn-ea"/>
                <a:cs typeface="+mn-cs"/>
                <a:sym typeface="等线"/>
                <a:hlinkClick r:id="rId10"/>
              </a:rPr>
              <a:t>《</a:t>
            </a:r>
            <a:r>
              <a:rPr lang="zh-CN" altLang="en-US" sz="1200" b="0" i="0" u="none" strike="noStrike" dirty="0" smtClean="0">
                <a:effectLst/>
                <a:latin typeface="+mn-lt"/>
                <a:ea typeface="+mn-ea"/>
                <a:cs typeface="+mn-cs"/>
                <a:sym typeface="等线"/>
                <a:hlinkClick r:id="rId10"/>
              </a:rPr>
              <a:t>谈谈方法</a:t>
            </a:r>
            <a:r>
              <a:rPr lang="en-US" altLang="zh-CN" sz="1200" b="0" i="0" u="none" strike="noStrike" dirty="0" smtClean="0">
                <a:effectLst/>
                <a:latin typeface="+mn-lt"/>
                <a:ea typeface="+mn-ea"/>
                <a:cs typeface="+mn-cs"/>
                <a:sym typeface="等线"/>
                <a:hlinkClick r:id="rId10"/>
              </a:rPr>
              <a:t>》</a:t>
            </a:r>
            <a:r>
              <a:rPr lang="zh-CN" altLang="en-US" sz="1200" b="0" i="0" dirty="0" smtClean="0">
                <a:effectLst/>
                <a:latin typeface="+mn-lt"/>
                <a:ea typeface="+mn-ea"/>
                <a:cs typeface="+mn-cs"/>
                <a:sym typeface="等线"/>
              </a:rPr>
              <a:t>，译笔精妙。电子版在这里有：</a:t>
            </a:r>
            <a:r>
              <a:rPr lang="zh-CN" altLang="en-US" dirty="0" smtClean="0"/>
              <a:t/>
            </a:r>
            <a:br>
              <a:rPr lang="zh-CN" altLang="en-US" dirty="0" smtClean="0"/>
            </a:br>
            <a:r>
              <a:rPr lang="en-US" altLang="zh-CN" sz="1200" b="0" i="0" u="none" strike="noStrike" dirty="0" smtClean="0">
                <a:effectLst/>
                <a:latin typeface="+mn-lt"/>
                <a:ea typeface="+mn-ea"/>
                <a:cs typeface="+mn-cs"/>
                <a:sym typeface="等线"/>
                <a:hlinkClick r:id="rId15"/>
              </a:rPr>
              <a:t>http://ishare.iask.sina.com.cn/f/16842747.html</a:t>
            </a:r>
            <a:r>
              <a:rPr lang="zh-CN" altLang="en-US" dirty="0" smtClean="0"/>
              <a:t/>
            </a:r>
            <a:br>
              <a:rPr lang="zh-CN" altLang="en-US" dirty="0" smtClean="0"/>
            </a:br>
            <a:endParaRPr lang="zh-CN" altLang="zh-CN" dirty="0" smtClean="0">
              <a:latin typeface="Arial" pitchFamily="34" charset="0"/>
            </a:endParaRPr>
          </a:p>
          <a:p>
            <a:r>
              <a:rPr lang="zh-CN" altLang="zh-CN" dirty="0" smtClean="0">
                <a:latin typeface="Arial" pitchFamily="34" charset="0"/>
              </a:rPr>
              <a:t>笛卡尔的《</a:t>
            </a:r>
            <a:r>
              <a:rPr lang="en-US" altLang="zh-CN" dirty="0" err="1" smtClean="0">
                <a:latin typeface="Arial" pitchFamily="34" charset="0"/>
                <a:hlinkClick r:id="rId16"/>
              </a:rPr>
              <a:t>几何学</a:t>
            </a:r>
            <a:r>
              <a:rPr lang="zh-CN" altLang="zh-CN" dirty="0" smtClean="0">
                <a:latin typeface="Arial" pitchFamily="34" charset="0"/>
              </a:rPr>
              <a:t>》共分三卷，第一卷讨论</a:t>
            </a:r>
            <a:r>
              <a:rPr lang="en-US" altLang="zh-CN" dirty="0" err="1" smtClean="0">
                <a:latin typeface="Arial" pitchFamily="34" charset="0"/>
                <a:hlinkClick r:id="rId17"/>
              </a:rPr>
              <a:t>尺规作图</a:t>
            </a:r>
            <a:r>
              <a:rPr lang="zh-CN" altLang="zh-CN" dirty="0" smtClean="0">
                <a:latin typeface="Arial" pitchFamily="34" charset="0"/>
              </a:rPr>
              <a:t>；第二卷是曲线的性质；第三卷是立体和</a:t>
            </a:r>
            <a:r>
              <a:rPr lang="en-US" altLang="zh-CN" dirty="0" smtClean="0">
                <a:latin typeface="Arial" pitchFamily="34" charset="0"/>
              </a:rPr>
              <a:t>“</a:t>
            </a:r>
            <a:r>
              <a:rPr lang="zh-CN" altLang="zh-CN" dirty="0" smtClean="0">
                <a:latin typeface="Arial" pitchFamily="34" charset="0"/>
              </a:rPr>
              <a:t>超立体</a:t>
            </a:r>
            <a:r>
              <a:rPr lang="en-US" altLang="zh-CN" dirty="0" smtClean="0">
                <a:latin typeface="Arial" pitchFamily="34" charset="0"/>
              </a:rPr>
              <a:t>”</a:t>
            </a:r>
            <a:r>
              <a:rPr lang="zh-CN" altLang="zh-CN" dirty="0" smtClean="0">
                <a:latin typeface="Arial" pitchFamily="34" charset="0"/>
              </a:rPr>
              <a:t>的作图，但他实际是代数问题，探讨</a:t>
            </a:r>
            <a:r>
              <a:rPr lang="en-US" altLang="zh-CN" dirty="0" err="1" smtClean="0">
                <a:latin typeface="Arial" pitchFamily="34" charset="0"/>
                <a:hlinkClick r:id="rId18"/>
              </a:rPr>
              <a:t>方程</a:t>
            </a:r>
            <a:r>
              <a:rPr lang="zh-CN" altLang="zh-CN" dirty="0" smtClean="0">
                <a:latin typeface="Arial" pitchFamily="34" charset="0"/>
              </a:rPr>
              <a:t>的根的性质。后世的数学家和</a:t>
            </a:r>
            <a:r>
              <a:rPr lang="en-US" altLang="zh-CN" dirty="0" err="1" smtClean="0">
                <a:latin typeface="Arial" pitchFamily="34" charset="0"/>
                <a:hlinkClick r:id="rId19"/>
              </a:rPr>
              <a:t>数学史</a:t>
            </a:r>
            <a:r>
              <a:rPr lang="zh-CN" altLang="zh-CN" dirty="0" smtClean="0">
                <a:latin typeface="Arial" pitchFamily="34" charset="0"/>
              </a:rPr>
              <a:t>学家都把笛卡尔的《几何学》作为解析几何的起点。</a:t>
            </a:r>
          </a:p>
          <a:p>
            <a:r>
              <a:rPr lang="zh-CN" altLang="zh-CN" dirty="0" smtClean="0">
                <a:latin typeface="Arial" pitchFamily="34" charset="0"/>
              </a:rPr>
              <a:t>从笛卡尔的《几何学》中可以看出，笛卡尔的中心思想是建立起一种</a:t>
            </a:r>
            <a:r>
              <a:rPr lang="en-US" altLang="zh-CN" dirty="0" smtClean="0">
                <a:latin typeface="Arial" pitchFamily="34" charset="0"/>
              </a:rPr>
              <a:t>“</a:t>
            </a:r>
            <a:r>
              <a:rPr lang="zh-CN" altLang="zh-CN" dirty="0" smtClean="0">
                <a:latin typeface="Arial" pitchFamily="34" charset="0"/>
              </a:rPr>
              <a:t>普遍</a:t>
            </a:r>
            <a:r>
              <a:rPr lang="en-US" altLang="zh-CN" dirty="0" smtClean="0">
                <a:latin typeface="Arial" pitchFamily="34" charset="0"/>
              </a:rPr>
              <a:t>”</a:t>
            </a:r>
            <a:r>
              <a:rPr lang="zh-CN" altLang="zh-CN" dirty="0" smtClean="0">
                <a:latin typeface="Arial" pitchFamily="34" charset="0"/>
              </a:rPr>
              <a:t>的数学，把算术、代数、几何统一起来。他设想，把任何数学问题化为一个代数问题，在把任何代数问题归结到去解一个</a:t>
            </a:r>
            <a:r>
              <a:rPr lang="en-US" altLang="zh-CN" dirty="0" err="1" smtClean="0">
                <a:latin typeface="Arial" pitchFamily="34" charset="0"/>
                <a:hlinkClick r:id="rId20"/>
              </a:rPr>
              <a:t>方程式</a:t>
            </a:r>
            <a:r>
              <a:rPr lang="zh-CN" altLang="zh-CN" dirty="0" smtClean="0">
                <a:latin typeface="Arial" pitchFamily="34" charset="0"/>
              </a:rPr>
              <a:t>。</a:t>
            </a:r>
          </a:p>
          <a:p>
            <a:r>
              <a:rPr lang="zh-CN" altLang="zh-CN" dirty="0" smtClean="0">
                <a:latin typeface="Arial" pitchFamily="34" charset="0"/>
              </a:rPr>
              <a:t>为了实现上述的设想，笛卡尔从天文和地理的经纬制度出发，指出平面上的点和实数对（</a:t>
            </a:r>
            <a:r>
              <a:rPr lang="en-US" altLang="zh-CN" dirty="0" smtClean="0">
                <a:latin typeface="Arial" pitchFamily="34" charset="0"/>
              </a:rPr>
              <a:t>x</a:t>
            </a:r>
            <a:r>
              <a:rPr lang="zh-CN" altLang="zh-CN" dirty="0" smtClean="0">
                <a:latin typeface="Arial" pitchFamily="34" charset="0"/>
              </a:rPr>
              <a:t>，</a:t>
            </a:r>
            <a:r>
              <a:rPr lang="en-US" altLang="zh-CN" dirty="0" smtClean="0">
                <a:latin typeface="Arial" pitchFamily="34" charset="0"/>
              </a:rPr>
              <a:t>y</a:t>
            </a:r>
            <a:r>
              <a:rPr lang="zh-CN" altLang="zh-CN" dirty="0" smtClean="0">
                <a:latin typeface="Arial" pitchFamily="34" charset="0"/>
              </a:rPr>
              <a:t>）的对应关系。</a:t>
            </a:r>
            <a:r>
              <a:rPr lang="en-US" altLang="zh-CN" dirty="0" smtClean="0">
                <a:latin typeface="Arial" pitchFamily="34" charset="0"/>
              </a:rPr>
              <a:t>x</a:t>
            </a:r>
            <a:r>
              <a:rPr lang="zh-CN" altLang="zh-CN" dirty="0" smtClean="0">
                <a:latin typeface="Arial" pitchFamily="34" charset="0"/>
              </a:rPr>
              <a:t>，</a:t>
            </a:r>
            <a:r>
              <a:rPr lang="en-US" altLang="zh-CN" dirty="0" smtClean="0">
                <a:latin typeface="Arial" pitchFamily="34" charset="0"/>
              </a:rPr>
              <a:t>y</a:t>
            </a:r>
            <a:r>
              <a:rPr lang="zh-CN" altLang="zh-CN" dirty="0" smtClean="0">
                <a:latin typeface="Arial" pitchFamily="34" charset="0"/>
              </a:rPr>
              <a:t>的不同数值可以确定平面上许多不同的点，这样就可以用代数的方法研究曲线的性质。这就是解析几何的基本思想。</a:t>
            </a:r>
          </a:p>
          <a:p>
            <a:endParaRPr lang="zh-CN" altLang="en-US" dirty="0" smtClean="0">
              <a:latin typeface="Arial" pitchFamily="34" charset="0"/>
            </a:endParaRPr>
          </a:p>
        </p:txBody>
      </p:sp>
      <p:sp>
        <p:nvSpPr>
          <p:cNvPr id="185348"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498CBE7C-434D-4061-957D-424EF5541FD8}" type="slidenum">
              <a:rPr lang="en-US" altLang="zh-CN" smtClean="0">
                <a:latin typeface="Arial" pitchFamily="34" charset="0"/>
              </a:rPr>
              <a:pPr eaLnBrk="1" hangingPunct="1"/>
              <a:t>20</a:t>
            </a:fld>
            <a:endParaRPr lang="en-US"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xfrm>
            <a:off x="381000" y="685800"/>
            <a:ext cx="6096000" cy="3429000"/>
          </a:xfrm>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86372"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7F65DCE-A748-418D-B2CC-91F61E0A7A90}" type="slidenum">
              <a:rPr lang="en-US" altLang="zh-CN" smtClean="0">
                <a:latin typeface="Arial" pitchFamily="34" charset="0"/>
              </a:rPr>
              <a:pPr eaLnBrk="1" hangingPunct="1"/>
              <a:t>21</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a:xfrm>
            <a:off x="381000" y="685800"/>
            <a:ext cx="6096000" cy="3429000"/>
          </a:xfrm>
          <a:ln/>
        </p:spPr>
      </p:sp>
      <p:sp>
        <p:nvSpPr>
          <p:cNvPr id="171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Arial" pitchFamily="34" charset="0"/>
              </a:rPr>
              <a:t>与代数学的起源一样，几何学的起源也十分久远，它产生于早期人类的社会实践，从人类对实物形状的认识开始。而促进几何学产生的直接原因与土地测量及天文活动有关。在古埃及，由于尼罗河每年泛滥一次，每次泛滥，洪水会淹没两岸的土地，一旦洪水退却，需要重新测量土地。因此便逐渐产生了关于几何形体的概念、性质及其度量方面的知识。今天的</a:t>
            </a:r>
            <a:r>
              <a:rPr lang="en-US" altLang="zh-CN" dirty="0" smtClean="0">
                <a:latin typeface="Arial" pitchFamily="34" charset="0"/>
              </a:rPr>
              <a:t>“</a:t>
            </a:r>
            <a:r>
              <a:rPr lang="zh-CN" altLang="zh-CN" dirty="0" smtClean="0">
                <a:latin typeface="Arial" pitchFamily="34" charset="0"/>
              </a:rPr>
              <a:t>几何</a:t>
            </a:r>
            <a:r>
              <a:rPr lang="en-US" altLang="zh-CN" dirty="0" smtClean="0">
                <a:latin typeface="Arial" pitchFamily="34" charset="0"/>
              </a:rPr>
              <a:t>”</a:t>
            </a:r>
            <a:r>
              <a:rPr lang="zh-CN" altLang="zh-CN" dirty="0" smtClean="0">
                <a:latin typeface="Arial" pitchFamily="34" charset="0"/>
              </a:rPr>
              <a:t>（</a:t>
            </a:r>
            <a:r>
              <a:rPr lang="en-US" altLang="zh-CN" dirty="0" smtClean="0">
                <a:latin typeface="Arial" pitchFamily="34" charset="0"/>
              </a:rPr>
              <a:t>Geometry</a:t>
            </a:r>
            <a:r>
              <a:rPr lang="zh-CN" altLang="zh-CN" dirty="0" smtClean="0">
                <a:latin typeface="Arial" pitchFamily="34" charset="0"/>
              </a:rPr>
              <a:t>）一词，源于希腊语，本意是指测量术，明末中国学者徐光启译之为</a:t>
            </a:r>
            <a:r>
              <a:rPr lang="en-US" altLang="zh-CN" dirty="0" smtClean="0">
                <a:latin typeface="Arial" pitchFamily="34" charset="0"/>
              </a:rPr>
              <a:t>“</a:t>
            </a:r>
            <a:r>
              <a:rPr lang="zh-CN" altLang="zh-CN" dirty="0" smtClean="0">
                <a:latin typeface="Arial" pitchFamily="34" charset="0"/>
              </a:rPr>
              <a:t>几何</a:t>
            </a:r>
            <a:r>
              <a:rPr lang="en-US" altLang="zh-CN" dirty="0" smtClean="0">
                <a:latin typeface="Arial" pitchFamily="34" charset="0"/>
              </a:rPr>
              <a:t>”</a:t>
            </a:r>
            <a:r>
              <a:rPr lang="zh-CN" altLang="zh-CN" dirty="0" smtClean="0">
                <a:latin typeface="Arial" pitchFamily="34" charset="0"/>
              </a:rPr>
              <a:t>，我们一直沿用至今。</a:t>
            </a:r>
            <a:r>
              <a:rPr lang="en-US" altLang="zh-CN" dirty="0" smtClean="0">
                <a:latin typeface="Arial" pitchFamily="34" charset="0"/>
              </a:rPr>
              <a:t/>
            </a:r>
            <a:br>
              <a:rPr lang="en-US" altLang="zh-CN" dirty="0" smtClean="0">
                <a:latin typeface="Arial" pitchFamily="34" charset="0"/>
              </a:rPr>
            </a:br>
            <a:r>
              <a:rPr lang="zh-CN" altLang="zh-CN" dirty="0" smtClean="0">
                <a:latin typeface="Arial" pitchFamily="34" charset="0"/>
              </a:rPr>
              <a:t>　　早期文明中的几何学内容基本都是与几何形体的度量计算以及测量有关。埃及数学文献</a:t>
            </a:r>
            <a:r>
              <a:rPr lang="en-US" altLang="zh-CN" dirty="0" smtClean="0">
                <a:latin typeface="Arial" pitchFamily="34" charset="0"/>
              </a:rPr>
              <a:t>“</a:t>
            </a:r>
            <a:r>
              <a:rPr lang="zh-CN" altLang="zh-CN" dirty="0" smtClean="0">
                <a:latin typeface="Arial" pitchFamily="34" charset="0"/>
              </a:rPr>
              <a:t>莫斯科纸草书</a:t>
            </a:r>
            <a:r>
              <a:rPr lang="en-US" altLang="zh-CN" dirty="0" smtClean="0">
                <a:latin typeface="Arial" pitchFamily="34" charset="0"/>
              </a:rPr>
              <a:t>”</a:t>
            </a:r>
            <a:r>
              <a:rPr lang="zh-CN" altLang="zh-CN" dirty="0" smtClean="0">
                <a:latin typeface="Arial" pitchFamily="34" charset="0"/>
              </a:rPr>
              <a:t>与</a:t>
            </a:r>
            <a:r>
              <a:rPr lang="en-US" altLang="zh-CN" dirty="0" smtClean="0">
                <a:latin typeface="Arial" pitchFamily="34" charset="0"/>
              </a:rPr>
              <a:t>“</a:t>
            </a:r>
            <a:r>
              <a:rPr lang="zh-CN" altLang="zh-CN" dirty="0" smtClean="0">
                <a:latin typeface="Arial" pitchFamily="34" charset="0"/>
              </a:rPr>
              <a:t>兰德纸草书</a:t>
            </a:r>
            <a:r>
              <a:rPr lang="en-US" altLang="zh-CN" dirty="0" smtClean="0">
                <a:latin typeface="Arial" pitchFamily="34" charset="0"/>
              </a:rPr>
              <a:t>”</a:t>
            </a:r>
            <a:r>
              <a:rPr lang="zh-CN" altLang="zh-CN" dirty="0" smtClean="0">
                <a:latin typeface="Arial" pitchFamily="34" charset="0"/>
              </a:rPr>
              <a:t>中计有</a:t>
            </a:r>
            <a:r>
              <a:rPr lang="en-US" altLang="zh-CN" dirty="0" smtClean="0">
                <a:latin typeface="Arial" pitchFamily="34" charset="0"/>
              </a:rPr>
              <a:t>110</a:t>
            </a:r>
            <a:r>
              <a:rPr lang="zh-CN" altLang="zh-CN" dirty="0" smtClean="0">
                <a:latin typeface="Arial" pitchFamily="34" charset="0"/>
              </a:rPr>
              <a:t>个数学问题，其中有</a:t>
            </a:r>
            <a:r>
              <a:rPr lang="en-US" altLang="zh-CN" dirty="0" smtClean="0">
                <a:latin typeface="Arial" pitchFamily="34" charset="0"/>
              </a:rPr>
              <a:t>26</a:t>
            </a:r>
            <a:r>
              <a:rPr lang="zh-CN" altLang="zh-CN" dirty="0" smtClean="0">
                <a:latin typeface="Arial" pitchFamily="34" charset="0"/>
              </a:rPr>
              <a:t>个属于几何问题，重要是计算土地面积、谷物体积等公式。由此可见，埃及人当时已掌握了圆周长、面积的近似公式，还知道三角形、圆柱体的求积公式。这些知识也在其它古老文明中出现，巴比伦人在公元前</a:t>
            </a:r>
            <a:r>
              <a:rPr lang="en-US" altLang="zh-CN" dirty="0" smtClean="0">
                <a:latin typeface="Arial" pitchFamily="34" charset="0"/>
              </a:rPr>
              <a:t>2000</a:t>
            </a:r>
            <a:r>
              <a:rPr lang="zh-CN" altLang="zh-CN" dirty="0" smtClean="0">
                <a:latin typeface="Arial" pitchFamily="34" charset="0"/>
              </a:rPr>
              <a:t>年</a:t>
            </a:r>
            <a:r>
              <a:rPr lang="en-US" altLang="zh-CN" dirty="0" smtClean="0">
                <a:latin typeface="Arial" pitchFamily="34" charset="0"/>
              </a:rPr>
              <a:t>—</a:t>
            </a:r>
            <a:r>
              <a:rPr lang="zh-CN" altLang="zh-CN" dirty="0" smtClean="0">
                <a:latin typeface="Arial" pitchFamily="34" charset="0"/>
              </a:rPr>
              <a:t>前</a:t>
            </a:r>
            <a:r>
              <a:rPr lang="en-US" altLang="zh-CN" dirty="0" smtClean="0">
                <a:latin typeface="Arial" pitchFamily="34" charset="0"/>
              </a:rPr>
              <a:t>1600</a:t>
            </a:r>
            <a:r>
              <a:rPr lang="zh-CN" altLang="zh-CN" dirty="0" smtClean="0">
                <a:latin typeface="Arial" pitchFamily="34" charset="0"/>
              </a:rPr>
              <a:t>年，已熟悉计算长方形、直角三角形、等腰三角形的面积，以及一些形体的体积，还掌握了勾股定理的特殊情况。中国秦汉以前的几何学内容，没有留下文字性材料，详细情况不得而知，但从西汉成书的《九章算术》，以及农业社会的社会形态上看，这些几何知识也相当发达。</a:t>
            </a:r>
            <a:endParaRPr lang="zh-CN" altLang="en-US" dirty="0" smtClean="0">
              <a:latin typeface="Arial" pitchFamily="34" charset="0"/>
            </a:endParaRPr>
          </a:p>
        </p:txBody>
      </p:sp>
      <p:sp>
        <p:nvSpPr>
          <p:cNvPr id="171012"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8D76BBFE-26D7-4D36-B774-D253C6CA8F27}" type="slidenum">
              <a:rPr lang="en-US" altLang="zh-CN" smtClean="0">
                <a:latin typeface="Arial" pitchFamily="34" charset="0"/>
              </a:rPr>
              <a:pPr eaLnBrk="1" hangingPunct="1"/>
              <a:t>4</a:t>
            </a:fld>
            <a:endParaRPr lang="en-US" altLang="zh-CN"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a:xfrm>
            <a:off x="381000" y="685800"/>
            <a:ext cx="6096000" cy="3429000"/>
          </a:xfrm>
          <a:ln/>
        </p:spPr>
      </p:sp>
      <p:sp>
        <p:nvSpPr>
          <p:cNvPr id="187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itchFamily="34" charset="0"/>
              </a:rPr>
              <a:t>对解析几何来说，这两条直线是不一样的</a:t>
            </a:r>
          </a:p>
        </p:txBody>
      </p:sp>
      <p:sp>
        <p:nvSpPr>
          <p:cNvPr id="187396"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41BD7F0-3C57-4C6F-9D5D-5198E186A34D}" type="slidenum">
              <a:rPr lang="en-US" altLang="zh-CN" smtClean="0">
                <a:latin typeface="Arial" pitchFamily="34" charset="0"/>
              </a:rPr>
              <a:pPr eaLnBrk="1" hangingPunct="1"/>
              <a:t>22</a:t>
            </a:fld>
            <a:endParaRPr lang="en-US"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xfrm>
            <a:off x="381000" y="685800"/>
            <a:ext cx="6096000" cy="3429000"/>
          </a:xfrm>
          <a:ln/>
        </p:spPr>
      </p:sp>
      <p:sp>
        <p:nvSpPr>
          <p:cNvPr id="1884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88420"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09D042AF-288F-40F9-BBDE-ED2FF579A05E}" type="slidenum">
              <a:rPr lang="en-US" altLang="zh-CN" smtClean="0">
                <a:latin typeface="Arial" pitchFamily="34" charset="0"/>
              </a:rPr>
              <a:pPr eaLnBrk="1" hangingPunct="1"/>
              <a:t>23</a:t>
            </a:fld>
            <a:endParaRPr lang="en-US"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a:xfrm>
            <a:off x="381000" y="685800"/>
            <a:ext cx="6096000" cy="3429000"/>
          </a:xfrm>
          <a:ln/>
        </p:spPr>
      </p:sp>
      <p:sp>
        <p:nvSpPr>
          <p:cNvPr id="1894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89444"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8F38A6D-BEB6-486D-BA6D-4A72E796AAA8}" type="slidenum">
              <a:rPr lang="en-US" altLang="zh-CN" smtClean="0">
                <a:latin typeface="Arial" pitchFamily="34" charset="0"/>
              </a:rPr>
              <a:pPr eaLnBrk="1" hangingPunct="1"/>
              <a:t>24</a:t>
            </a:fld>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xfrm>
            <a:off x="381000" y="685800"/>
            <a:ext cx="6096000" cy="3429000"/>
          </a:xfrm>
          <a:ln/>
        </p:spPr>
      </p:sp>
      <p:sp>
        <p:nvSpPr>
          <p:cNvPr id="167939"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defRPr/>
            </a:pPr>
            <a:r>
              <a:rPr lang="zh-CN" altLang="zh-CN" dirty="0" smtClean="0"/>
              <a:t>高斯抓住了微分几何中最重要的概念和根本性的内容，建立了曲面的</a:t>
            </a:r>
            <a:r>
              <a:rPr lang="zh-CN" altLang="zh-CN" b="1" dirty="0" smtClean="0">
                <a:solidFill>
                  <a:schemeClr val="accent1">
                    <a:lumMod val="60000"/>
                    <a:lumOff val="40000"/>
                  </a:schemeClr>
                </a:solidFill>
              </a:rPr>
              <a:t>内蕴几何学</a:t>
            </a:r>
            <a:endParaRPr lang="en-US" altLang="zh-CN" dirty="0" smtClean="0"/>
          </a:p>
          <a:p>
            <a:pPr>
              <a:defRPr/>
            </a:pPr>
            <a:endParaRPr lang="zh-CN" altLang="en-US" dirty="0" smtClean="0"/>
          </a:p>
        </p:txBody>
      </p:sp>
      <p:sp>
        <p:nvSpPr>
          <p:cNvPr id="190468"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0CC9A03-DFBE-4350-B3C4-30DD637F9257}" type="slidenum">
              <a:rPr lang="en-US" altLang="zh-CN" smtClean="0">
                <a:latin typeface="Arial" pitchFamily="34" charset="0"/>
              </a:rPr>
              <a:pPr eaLnBrk="1" hangingPunct="1"/>
              <a:t>25</a:t>
            </a:fld>
            <a:endParaRPr lang="en-US"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a:xfrm>
            <a:off x="381000" y="685800"/>
            <a:ext cx="6096000" cy="3429000"/>
          </a:xfrm>
          <a:ln/>
        </p:spPr>
      </p:sp>
      <p:sp>
        <p:nvSpPr>
          <p:cNvPr id="191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91492"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5196E18-FEE8-46EB-A5A0-D887A772F864}" type="slidenum">
              <a:rPr lang="en-US" altLang="zh-CN" smtClean="0">
                <a:latin typeface="Arial" pitchFamily="34" charset="0"/>
              </a:rPr>
              <a:pPr eaLnBrk="1" hangingPunct="1"/>
              <a:t>26</a:t>
            </a:fld>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xfrm>
            <a:off x="381000" y="685800"/>
            <a:ext cx="6096000" cy="3429000"/>
          </a:xfrm>
          <a:ln/>
        </p:spPr>
      </p:sp>
      <p:sp>
        <p:nvSpPr>
          <p:cNvPr id="192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itchFamily="34" charset="0"/>
              </a:rPr>
              <a:t>Topology</a:t>
            </a:r>
            <a:r>
              <a:rPr lang="zh-CN" altLang="zh-CN" smtClean="0">
                <a:latin typeface="Arial" pitchFamily="34" charset="0"/>
              </a:rPr>
              <a:t>是在</a:t>
            </a:r>
            <a:r>
              <a:rPr lang="en-US" altLang="zh-CN" smtClean="0">
                <a:latin typeface="Arial" pitchFamily="34" charset="0"/>
              </a:rPr>
              <a:t>19</a:t>
            </a:r>
            <a:r>
              <a:rPr lang="zh-CN" altLang="zh-CN" smtClean="0">
                <a:latin typeface="Arial" pitchFamily="34" charset="0"/>
              </a:rPr>
              <a:t>世纪末兴起并在</a:t>
            </a:r>
            <a:r>
              <a:rPr lang="en-US" altLang="zh-CN" smtClean="0">
                <a:latin typeface="Arial" pitchFamily="34" charset="0"/>
              </a:rPr>
              <a:t>20</a:t>
            </a:r>
            <a:r>
              <a:rPr lang="zh-CN" altLang="zh-CN" smtClean="0">
                <a:latin typeface="Arial" pitchFamily="34" charset="0"/>
              </a:rPr>
              <a:t>世纪中迅速蓬勃发展的一门数学分支，其中拓扑变换在许多领域均有其用途。直至今日，从拓扑学所衍生出来的知识已和近世代数、分析共同成为数学理论的三大支柱。</a:t>
            </a:r>
            <a:r>
              <a:rPr lang="en-US" altLang="zh-CN" smtClean="0">
                <a:latin typeface="Arial" pitchFamily="34" charset="0"/>
              </a:rPr>
              <a:t/>
            </a:r>
            <a:br>
              <a:rPr lang="en-US" altLang="zh-CN" smtClean="0">
                <a:latin typeface="Arial" pitchFamily="34" charset="0"/>
              </a:rPr>
            </a:br>
            <a:r>
              <a:rPr lang="en-US" altLang="zh-CN" smtClean="0">
                <a:latin typeface="Arial" pitchFamily="34" charset="0"/>
              </a:rPr>
              <a:t>    </a:t>
            </a:r>
            <a:r>
              <a:rPr lang="zh-CN" altLang="zh-CN" smtClean="0">
                <a:latin typeface="Arial" pitchFamily="34" charset="0"/>
              </a:rPr>
              <a:t>　拓扑学的最简单观念产生于对周围世界的直接观察。直观的说，关于图形的几何性质探讨，不限于它们的</a:t>
            </a:r>
            <a:r>
              <a:rPr lang="en-US" altLang="zh-CN" smtClean="0">
                <a:latin typeface="Arial" pitchFamily="34" charset="0"/>
              </a:rPr>
              <a:t>“</a:t>
            </a:r>
            <a:r>
              <a:rPr lang="zh-CN" altLang="zh-CN" smtClean="0">
                <a:latin typeface="Arial" pitchFamily="34" charset="0"/>
              </a:rPr>
              <a:t>度量</a:t>
            </a:r>
            <a:r>
              <a:rPr lang="en-US" altLang="zh-CN" smtClean="0">
                <a:latin typeface="Arial" pitchFamily="34" charset="0"/>
              </a:rPr>
              <a:t>”</a:t>
            </a:r>
            <a:r>
              <a:rPr lang="zh-CN" altLang="zh-CN" smtClean="0">
                <a:latin typeface="Arial" pitchFamily="34" charset="0"/>
              </a:rPr>
              <a:t>性质</a:t>
            </a:r>
            <a:r>
              <a:rPr lang="en-US" altLang="zh-CN" smtClean="0">
                <a:latin typeface="Arial" pitchFamily="34" charset="0"/>
              </a:rPr>
              <a:t>(</a:t>
            </a:r>
            <a:r>
              <a:rPr lang="zh-CN" altLang="zh-CN" smtClean="0">
                <a:latin typeface="Arial" pitchFamily="34" charset="0"/>
              </a:rPr>
              <a:t>长度、角度等等</a:t>
            </a:r>
            <a:r>
              <a:rPr lang="en-US" altLang="zh-CN" smtClean="0">
                <a:latin typeface="Arial" pitchFamily="34" charset="0"/>
              </a:rPr>
              <a:t>)</a:t>
            </a:r>
            <a:r>
              <a:rPr lang="zh-CN" altLang="zh-CN" smtClean="0">
                <a:latin typeface="Arial" pitchFamily="34" charset="0"/>
              </a:rPr>
              <a:t>方面的知识。拓扑学探讨各种几何形体的性质，但是其内容却与几何学的范畴不尽相同，多数的讨论都是围绕在那些与大小、位置、形状无关的性质上。例如，曲线</a:t>
            </a:r>
            <a:r>
              <a:rPr lang="en-US" altLang="zh-CN" smtClean="0">
                <a:latin typeface="Arial" pitchFamily="34" charset="0"/>
              </a:rPr>
              <a:t>(</a:t>
            </a:r>
            <a:r>
              <a:rPr lang="zh-CN" altLang="zh-CN" smtClean="0">
                <a:latin typeface="Arial" pitchFamily="34" charset="0"/>
              </a:rPr>
              <a:t>绳子、电线、分子链</a:t>
            </a:r>
            <a:r>
              <a:rPr lang="en-US" altLang="zh-CN" smtClean="0">
                <a:latin typeface="Arial" pitchFamily="34" charset="0"/>
              </a:rPr>
              <a:t>…)</a:t>
            </a:r>
            <a:r>
              <a:rPr lang="zh-CN" altLang="zh-CN" smtClean="0">
                <a:latin typeface="Arial" pitchFamily="34" charset="0"/>
              </a:rPr>
              <a:t>不论有多长，它可以是闭合或不是闭合的。如果曲线是闭合的，则它可以是</a:t>
            </a:r>
            <a:r>
              <a:rPr lang="en-US" altLang="zh-CN" smtClean="0">
                <a:latin typeface="Arial" pitchFamily="34" charset="0"/>
              </a:rPr>
              <a:t>“</a:t>
            </a:r>
            <a:r>
              <a:rPr lang="zh-CN" altLang="zh-CN" smtClean="0">
                <a:latin typeface="Arial" pitchFamily="34" charset="0"/>
              </a:rPr>
              <a:t>缠绕</a:t>
            </a:r>
            <a:r>
              <a:rPr lang="en-US" altLang="zh-CN" smtClean="0">
                <a:latin typeface="Arial" pitchFamily="34" charset="0"/>
              </a:rPr>
              <a:t>”</a:t>
            </a:r>
            <a:r>
              <a:rPr lang="zh-CN" altLang="zh-CN" smtClean="0">
                <a:latin typeface="Arial" pitchFamily="34" charset="0"/>
              </a:rPr>
              <a:t>得很复杂的。两条以上的闭曲线可以互相套起来，而且有很多型式。立体及它们的表面可以是有</a:t>
            </a:r>
            <a:r>
              <a:rPr lang="en-US" altLang="zh-CN" smtClean="0">
                <a:latin typeface="Arial" pitchFamily="34" charset="0"/>
              </a:rPr>
              <a:t>“</a:t>
            </a:r>
            <a:r>
              <a:rPr lang="zh-CN" altLang="zh-CN" smtClean="0">
                <a:latin typeface="Arial" pitchFamily="34" charset="0"/>
              </a:rPr>
              <a:t>孔洞</a:t>
            </a:r>
            <a:r>
              <a:rPr lang="en-US" altLang="zh-CN" smtClean="0">
                <a:latin typeface="Arial" pitchFamily="34" charset="0"/>
              </a:rPr>
              <a:t>”</a:t>
            </a:r>
            <a:r>
              <a:rPr lang="zh-CN" altLang="zh-CN" smtClean="0">
                <a:latin typeface="Arial" pitchFamily="34" charset="0"/>
              </a:rPr>
              <a:t>的，在不割裂、破坏孔洞下，它们允许做任意的伸缩及变形。这种变形不会减少或增加孔动数量，就叫做它的</a:t>
            </a:r>
            <a:r>
              <a:rPr lang="en-US" altLang="zh-CN" smtClean="0">
                <a:latin typeface="Arial" pitchFamily="34" charset="0"/>
              </a:rPr>
              <a:t>“</a:t>
            </a:r>
            <a:r>
              <a:rPr lang="zh-CN" altLang="zh-CN" smtClean="0">
                <a:latin typeface="Arial" pitchFamily="34" charset="0"/>
              </a:rPr>
              <a:t>拓扑性质</a:t>
            </a:r>
            <a:r>
              <a:rPr lang="en-US" altLang="zh-CN" smtClean="0">
                <a:latin typeface="Arial" pitchFamily="34" charset="0"/>
              </a:rPr>
              <a:t>”</a:t>
            </a:r>
            <a:r>
              <a:rPr lang="zh-CN" altLang="zh-CN" smtClean="0">
                <a:latin typeface="Arial" pitchFamily="34" charset="0"/>
              </a:rPr>
              <a:t>。一个橡皮圈，在它的弹性限度内，任凭我们把它拉长、扭转，只要不把它弄断，那么它永远是一个圈圈。拉长使它的长度改变了，扭转使它的形状改变了，然而在拓扑学上不会理会这些，只是专注在</a:t>
            </a:r>
            <a:r>
              <a:rPr lang="en-US" altLang="zh-CN" smtClean="0">
                <a:latin typeface="Arial" pitchFamily="34" charset="0"/>
              </a:rPr>
              <a:t>“</a:t>
            </a:r>
            <a:r>
              <a:rPr lang="zh-CN" altLang="zh-CN" smtClean="0">
                <a:latin typeface="Arial" pitchFamily="34" charset="0"/>
              </a:rPr>
              <a:t>它永远有一个圈圈</a:t>
            </a:r>
            <a:r>
              <a:rPr lang="en-US" altLang="zh-CN" smtClean="0">
                <a:latin typeface="Arial" pitchFamily="34" charset="0"/>
              </a:rPr>
              <a:t>”</a:t>
            </a:r>
            <a:r>
              <a:rPr lang="zh-CN" altLang="zh-CN" smtClean="0">
                <a:latin typeface="Arial" pitchFamily="34" charset="0"/>
              </a:rPr>
              <a:t>上。</a:t>
            </a:r>
            <a:endParaRPr lang="en-US" altLang="zh-CN" smtClean="0">
              <a:latin typeface="Arial" pitchFamily="34" charset="0"/>
            </a:endParaRPr>
          </a:p>
          <a:p>
            <a:endParaRPr lang="en-US" altLang="zh-CN" smtClean="0">
              <a:latin typeface="Arial" pitchFamily="34" charset="0"/>
            </a:endParaRPr>
          </a:p>
          <a:p>
            <a:r>
              <a:rPr lang="zh-CN" altLang="zh-CN" smtClean="0">
                <a:latin typeface="Arial" pitchFamily="34" charset="0"/>
              </a:rPr>
              <a:t>拓扑学与微分几何学有着血缘关系，它们在不同的层次上研究流形的性质。</a:t>
            </a:r>
            <a:endParaRPr lang="en-US" altLang="zh-CN" smtClean="0">
              <a:latin typeface="Arial" pitchFamily="34" charset="0"/>
            </a:endParaRPr>
          </a:p>
          <a:p>
            <a:endParaRPr lang="en-US" altLang="zh-CN" smtClean="0">
              <a:latin typeface="Arial" pitchFamily="34" charset="0"/>
            </a:endParaRPr>
          </a:p>
          <a:p>
            <a:r>
              <a:rPr lang="zh-CN" altLang="zh-CN" smtClean="0">
                <a:latin typeface="Arial" pitchFamily="34" charset="0"/>
              </a:rPr>
              <a:t>拓扑学欧拉定理</a:t>
            </a:r>
          </a:p>
          <a:p>
            <a:r>
              <a:rPr lang="zh-CN" altLang="zh-CN" smtClean="0">
                <a:latin typeface="Arial" pitchFamily="34" charset="0"/>
              </a:rPr>
              <a:t>在拓扑学的发展历史中，还有一个著名而且重要的关于多面体的定理也和欧拉有关。这个定理内容是：如果一个</a:t>
            </a:r>
            <a:r>
              <a:rPr lang="en-US" altLang="zh-CN" smtClean="0">
                <a:latin typeface="Arial" pitchFamily="34" charset="0"/>
                <a:hlinkClick r:id="rId3"/>
              </a:rPr>
              <a:t>凸多面体</a:t>
            </a:r>
            <a:r>
              <a:rPr lang="zh-CN" altLang="zh-CN" smtClean="0">
                <a:latin typeface="Arial" pitchFamily="34" charset="0"/>
              </a:rPr>
              <a:t>的顶点数是</a:t>
            </a:r>
            <a:r>
              <a:rPr lang="en-US" altLang="zh-CN" smtClean="0">
                <a:latin typeface="Arial" pitchFamily="34" charset="0"/>
              </a:rPr>
              <a:t>v</a:t>
            </a:r>
            <a:r>
              <a:rPr lang="zh-CN" altLang="zh-CN" smtClean="0">
                <a:latin typeface="Arial" pitchFamily="34" charset="0"/>
              </a:rPr>
              <a:t>、棱数是</a:t>
            </a:r>
            <a:r>
              <a:rPr lang="en-US" altLang="zh-CN" smtClean="0">
                <a:latin typeface="Arial" pitchFamily="34" charset="0"/>
              </a:rPr>
              <a:t>e</a:t>
            </a:r>
            <a:r>
              <a:rPr lang="zh-CN" altLang="zh-CN" smtClean="0">
                <a:latin typeface="Arial" pitchFamily="34" charset="0"/>
              </a:rPr>
              <a:t>、面数是</a:t>
            </a:r>
            <a:r>
              <a:rPr lang="en-US" altLang="zh-CN" smtClean="0">
                <a:latin typeface="Arial" pitchFamily="34" charset="0"/>
              </a:rPr>
              <a:t>f</a:t>
            </a:r>
            <a:r>
              <a:rPr lang="zh-CN" altLang="zh-CN" smtClean="0">
                <a:latin typeface="Arial" pitchFamily="34" charset="0"/>
              </a:rPr>
              <a:t>，那么它们总有这样的关系：</a:t>
            </a:r>
            <a:r>
              <a:rPr lang="en-US" altLang="zh-CN" smtClean="0">
                <a:latin typeface="Arial" pitchFamily="34" charset="0"/>
              </a:rPr>
              <a:t>f+v-e=2</a:t>
            </a:r>
            <a:r>
              <a:rPr lang="zh-CN" altLang="zh-CN" smtClean="0">
                <a:latin typeface="Arial" pitchFamily="34" charset="0"/>
              </a:rPr>
              <a:t>。</a:t>
            </a:r>
          </a:p>
          <a:p>
            <a:r>
              <a:rPr lang="zh-CN" altLang="zh-CN" smtClean="0">
                <a:latin typeface="Arial" pitchFamily="34" charset="0"/>
              </a:rPr>
              <a:t>根据多面体的</a:t>
            </a:r>
            <a:r>
              <a:rPr lang="en-US" altLang="zh-CN" smtClean="0">
                <a:latin typeface="Arial" pitchFamily="34" charset="0"/>
                <a:hlinkClick r:id="rId4"/>
              </a:rPr>
              <a:t>欧拉定理</a:t>
            </a:r>
            <a:r>
              <a:rPr lang="zh-CN" altLang="zh-CN" smtClean="0">
                <a:latin typeface="Arial" pitchFamily="34" charset="0"/>
              </a:rPr>
              <a:t>，可以得出这样一个有趣的事实：只存在五种正多面体。它们是</a:t>
            </a:r>
            <a:r>
              <a:rPr lang="en-US" altLang="zh-CN" smtClean="0">
                <a:latin typeface="Arial" pitchFamily="34" charset="0"/>
                <a:hlinkClick r:id="rId5"/>
              </a:rPr>
              <a:t>正四面体</a:t>
            </a:r>
            <a:r>
              <a:rPr lang="zh-CN" altLang="zh-CN" smtClean="0">
                <a:latin typeface="Arial" pitchFamily="34" charset="0"/>
              </a:rPr>
              <a:t>、</a:t>
            </a:r>
            <a:r>
              <a:rPr lang="en-US" altLang="zh-CN" smtClean="0">
                <a:latin typeface="Arial" pitchFamily="34" charset="0"/>
                <a:hlinkClick r:id="rId6"/>
              </a:rPr>
              <a:t>正六面体</a:t>
            </a:r>
            <a:r>
              <a:rPr lang="zh-CN" altLang="zh-CN" smtClean="0">
                <a:latin typeface="Arial" pitchFamily="34" charset="0"/>
              </a:rPr>
              <a:t>、</a:t>
            </a:r>
            <a:r>
              <a:rPr lang="en-US" altLang="zh-CN" smtClean="0">
                <a:latin typeface="Arial" pitchFamily="34" charset="0"/>
                <a:hlinkClick r:id="rId7"/>
              </a:rPr>
              <a:t>正八面体</a:t>
            </a:r>
            <a:r>
              <a:rPr lang="zh-CN" altLang="zh-CN" smtClean="0">
                <a:latin typeface="Arial" pitchFamily="34" charset="0"/>
              </a:rPr>
              <a:t>、</a:t>
            </a:r>
            <a:r>
              <a:rPr lang="en-US" altLang="zh-CN" smtClean="0">
                <a:latin typeface="Arial" pitchFamily="34" charset="0"/>
                <a:hlinkClick r:id="rId8"/>
              </a:rPr>
              <a:t>正十二面体</a:t>
            </a:r>
            <a:r>
              <a:rPr lang="zh-CN" altLang="zh-CN" smtClean="0">
                <a:latin typeface="Arial" pitchFamily="34" charset="0"/>
              </a:rPr>
              <a:t>、</a:t>
            </a:r>
            <a:r>
              <a:rPr lang="en-US" altLang="zh-CN" smtClean="0">
                <a:latin typeface="Arial" pitchFamily="34" charset="0"/>
                <a:hlinkClick r:id="rId9"/>
              </a:rPr>
              <a:t>正二十面体</a:t>
            </a:r>
            <a:r>
              <a:rPr lang="zh-CN" altLang="zh-CN" smtClean="0">
                <a:latin typeface="Arial" pitchFamily="34" charset="0"/>
              </a:rPr>
              <a:t>。</a:t>
            </a:r>
            <a:endParaRPr lang="zh-CN" altLang="en-US" smtClean="0">
              <a:latin typeface="Arial" pitchFamily="34" charset="0"/>
            </a:endParaRPr>
          </a:p>
        </p:txBody>
      </p:sp>
      <p:sp>
        <p:nvSpPr>
          <p:cNvPr id="192516"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86C36AE-9F99-4E9E-9287-8DCF22112D60}" type="slidenum">
              <a:rPr lang="en-US" altLang="zh-CN" smtClean="0">
                <a:latin typeface="Arial" pitchFamily="34" charset="0"/>
              </a:rPr>
              <a:pPr eaLnBrk="1" hangingPunct="1"/>
              <a:t>27</a:t>
            </a:fld>
            <a:endParaRPr lang="en-US"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xfrm>
            <a:off x="381000" y="685800"/>
            <a:ext cx="6096000" cy="3429000"/>
          </a:xfrm>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左图中这两个图形在拓扑学上来讲是等价的</a:t>
            </a:r>
          </a:p>
        </p:txBody>
      </p:sp>
      <p:sp>
        <p:nvSpPr>
          <p:cNvPr id="193540"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6231106-2C50-4492-BC5F-3617C531C0FB}" type="slidenum">
              <a:rPr lang="en-US" altLang="zh-CN" smtClean="0">
                <a:latin typeface="Arial" pitchFamily="34" charset="0"/>
              </a:rPr>
              <a:pPr eaLnBrk="1" hangingPunct="1"/>
              <a:t>28</a:t>
            </a:fld>
            <a:endParaRPr lang="en-US"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xfrm>
            <a:off x="381000" y="685800"/>
            <a:ext cx="6096000" cy="3429000"/>
          </a:xfrm>
          <a:ln/>
        </p:spPr>
      </p:sp>
      <p:sp>
        <p:nvSpPr>
          <p:cNvPr id="194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Arial" pitchFamily="34" charset="0"/>
              </a:rPr>
              <a:t>沿着带子上移动的人，路途中会经过他移动的起始点，但是却在另一侧。如果他继续移动，则会把整个</a:t>
            </a:r>
            <a:r>
              <a:rPr lang="en-US" altLang="zh-CN" dirty="0" err="1" smtClean="0">
                <a:latin typeface="Arial" pitchFamily="34" charset="0"/>
              </a:rPr>
              <a:t>Möbius</a:t>
            </a:r>
            <a:r>
              <a:rPr lang="en-US" altLang="zh-CN" dirty="0" smtClean="0">
                <a:latin typeface="Arial" pitchFamily="34" charset="0"/>
              </a:rPr>
              <a:t> </a:t>
            </a:r>
            <a:r>
              <a:rPr lang="zh-CN" altLang="zh-CN" dirty="0" smtClean="0">
                <a:latin typeface="Arial" pitchFamily="34" charset="0"/>
              </a:rPr>
              <a:t>带都走遍。所以可以确定它没有第二侧</a:t>
            </a:r>
            <a:r>
              <a:rPr lang="en-US" altLang="zh-CN" dirty="0" smtClean="0">
                <a:latin typeface="Arial" pitchFamily="34" charset="0"/>
              </a:rPr>
              <a:t>!</a:t>
            </a:r>
            <a:br>
              <a:rPr lang="en-US" altLang="zh-CN" dirty="0" smtClean="0">
                <a:latin typeface="Arial" pitchFamily="34" charset="0"/>
              </a:rPr>
            </a:br>
            <a:endParaRPr lang="en-US" altLang="zh-CN" dirty="0" smtClean="0">
              <a:latin typeface="Arial" pitchFamily="34" charset="0"/>
            </a:endParaRPr>
          </a:p>
          <a:p>
            <a:r>
              <a:rPr lang="en-US" altLang="zh-CN" dirty="0" smtClean="0">
                <a:latin typeface="Arial" pitchFamily="34" charset="0"/>
              </a:rPr>
              <a:t>B. </a:t>
            </a:r>
            <a:r>
              <a:rPr lang="zh-CN" altLang="zh-CN" dirty="0" smtClean="0">
                <a:latin typeface="Arial" pitchFamily="34" charset="0"/>
              </a:rPr>
              <a:t>从</a:t>
            </a:r>
            <a:r>
              <a:rPr lang="en-US" altLang="zh-CN" dirty="0" err="1" smtClean="0">
                <a:latin typeface="Arial" pitchFamily="34" charset="0"/>
              </a:rPr>
              <a:t>Möbius</a:t>
            </a:r>
            <a:r>
              <a:rPr lang="en-US" altLang="zh-CN" dirty="0" smtClean="0">
                <a:latin typeface="Arial" pitchFamily="34" charset="0"/>
              </a:rPr>
              <a:t> </a:t>
            </a:r>
            <a:r>
              <a:rPr lang="zh-CN" altLang="zh-CN" dirty="0" smtClean="0">
                <a:latin typeface="Arial" pitchFamily="34" charset="0"/>
              </a:rPr>
              <a:t>带中间剪一刀</a:t>
            </a:r>
            <a:r>
              <a:rPr lang="en-US" altLang="zh-CN" dirty="0" smtClean="0">
                <a:latin typeface="Arial" pitchFamily="34" charset="0"/>
              </a:rPr>
              <a:t/>
            </a:r>
            <a:br>
              <a:rPr lang="en-US" altLang="zh-CN" dirty="0" smtClean="0">
                <a:latin typeface="Arial" pitchFamily="34" charset="0"/>
              </a:rPr>
            </a:br>
            <a:r>
              <a:rPr lang="en-US" altLang="zh-CN" dirty="0" smtClean="0">
                <a:latin typeface="Arial" pitchFamily="34" charset="0"/>
              </a:rPr>
              <a:t>    </a:t>
            </a:r>
            <a:r>
              <a:rPr lang="zh-CN" altLang="zh-CN" dirty="0" smtClean="0">
                <a:latin typeface="Arial" pitchFamily="34" charset="0"/>
              </a:rPr>
              <a:t>取一只笔，在制作好的</a:t>
            </a:r>
            <a:r>
              <a:rPr lang="en-US" altLang="zh-CN" dirty="0" err="1" smtClean="0">
                <a:latin typeface="Arial" pitchFamily="34" charset="0"/>
              </a:rPr>
              <a:t>Möbius</a:t>
            </a:r>
            <a:r>
              <a:rPr lang="zh-CN" altLang="zh-CN" dirty="0" smtClean="0">
                <a:latin typeface="Arial" pitchFamily="34" charset="0"/>
              </a:rPr>
              <a:t>带上画上</a:t>
            </a:r>
            <a:r>
              <a:rPr lang="en-US" altLang="zh-CN" dirty="0" smtClean="0">
                <a:latin typeface="Arial" pitchFamily="34" charset="0"/>
              </a:rPr>
              <a:t>5</a:t>
            </a:r>
            <a:r>
              <a:rPr lang="zh-CN" altLang="zh-CN" dirty="0" smtClean="0">
                <a:latin typeface="Arial" pitchFamily="34" charset="0"/>
              </a:rPr>
              <a:t>图中昆虫所走的轨迹，然后取一把剪刀，将</a:t>
            </a:r>
            <a:r>
              <a:rPr lang="en-US" altLang="zh-CN" dirty="0" err="1" smtClean="0">
                <a:latin typeface="Arial" pitchFamily="34" charset="0"/>
              </a:rPr>
              <a:t>Möbius</a:t>
            </a:r>
            <a:r>
              <a:rPr lang="en-US" altLang="zh-CN" dirty="0" smtClean="0">
                <a:latin typeface="Arial" pitchFamily="34" charset="0"/>
              </a:rPr>
              <a:t> </a:t>
            </a:r>
            <a:r>
              <a:rPr lang="zh-CN" altLang="zh-CN" dirty="0" smtClean="0">
                <a:latin typeface="Arial" pitchFamily="34" charset="0"/>
              </a:rPr>
              <a:t>带沿轨迹剪开。</a:t>
            </a:r>
            <a:endParaRPr lang="en-US" altLang="zh-CN" dirty="0" smtClean="0">
              <a:latin typeface="Arial" pitchFamily="34" charset="0"/>
            </a:endParaRPr>
          </a:p>
          <a:p>
            <a:r>
              <a:rPr lang="zh-CN" altLang="zh-CN" dirty="0" smtClean="0">
                <a:latin typeface="Arial" pitchFamily="34" charset="0"/>
              </a:rPr>
              <a:t>　从上面操作中发现，剪一刀后的</a:t>
            </a:r>
            <a:r>
              <a:rPr lang="en-US" altLang="zh-CN" dirty="0" err="1" smtClean="0">
                <a:latin typeface="Arial" pitchFamily="34" charset="0"/>
              </a:rPr>
              <a:t>Möbius</a:t>
            </a:r>
            <a:r>
              <a:rPr lang="zh-CN" altLang="zh-CN" dirty="0" smtClean="0">
                <a:latin typeface="Arial" pitchFamily="34" charset="0"/>
              </a:rPr>
              <a:t>带并不会被分成两个纸环，而是形成一个更大的纸环。</a:t>
            </a:r>
            <a:endParaRPr lang="zh-CN" altLang="en-US" dirty="0" smtClean="0">
              <a:latin typeface="Arial" pitchFamily="34" charset="0"/>
            </a:endParaRPr>
          </a:p>
        </p:txBody>
      </p:sp>
      <p:sp>
        <p:nvSpPr>
          <p:cNvPr id="194564"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6AF67153-CCB8-44BD-BF98-CCC3F67419F4}" type="slidenum">
              <a:rPr lang="en-US" altLang="zh-CN" smtClean="0">
                <a:latin typeface="Arial" pitchFamily="34" charset="0"/>
              </a:rPr>
              <a:pPr eaLnBrk="1" hangingPunct="1"/>
              <a:t>29</a:t>
            </a:fld>
            <a:endParaRPr lang="en-US"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a:xfrm>
            <a:off x="381000" y="685800"/>
            <a:ext cx="6096000" cy="3429000"/>
          </a:xfrm>
          <a:ln/>
        </p:spPr>
      </p:sp>
      <p:sp>
        <p:nvSpPr>
          <p:cNvPr id="195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itchFamily="34" charset="0"/>
              </a:rPr>
              <a:t>18</a:t>
            </a:r>
            <a:r>
              <a:rPr lang="zh-CN" altLang="zh-CN" dirty="0" smtClean="0">
                <a:latin typeface="Arial" pitchFamily="34" charset="0"/>
              </a:rPr>
              <a:t>世纪著名古典数学问题之一。在哥尼斯堡的一个公园里，有七座桥将普雷格尔河中两个岛及岛与河岸连接起来（如图）。问是否可能从这四块陆地中任一块出发，恰好通过每座桥一次，再回到起点？欧拉于</a:t>
            </a:r>
            <a:r>
              <a:rPr lang="en-US" altLang="zh-CN" dirty="0" smtClean="0">
                <a:latin typeface="Arial" pitchFamily="34" charset="0"/>
              </a:rPr>
              <a:t>1736</a:t>
            </a:r>
            <a:r>
              <a:rPr lang="zh-CN" altLang="zh-CN" dirty="0" smtClean="0">
                <a:latin typeface="Arial" pitchFamily="34" charset="0"/>
              </a:rPr>
              <a:t>年研究并解决了此问题，他把问题归结为如左图的</a:t>
            </a:r>
            <a:r>
              <a:rPr lang="en-US" altLang="zh-CN" dirty="0" smtClean="0">
                <a:latin typeface="Arial" pitchFamily="34" charset="0"/>
              </a:rPr>
              <a:t>“</a:t>
            </a:r>
            <a:r>
              <a:rPr lang="zh-CN" altLang="zh-CN" dirty="0" smtClean="0">
                <a:latin typeface="Arial" pitchFamily="34" charset="0"/>
              </a:rPr>
              <a:t>一笔画</a:t>
            </a:r>
            <a:r>
              <a:rPr lang="en-US" altLang="zh-CN" dirty="0" smtClean="0">
                <a:latin typeface="Arial" pitchFamily="34" charset="0"/>
              </a:rPr>
              <a:t>”</a:t>
            </a:r>
            <a:r>
              <a:rPr lang="zh-CN" altLang="zh-CN" dirty="0" smtClean="0">
                <a:latin typeface="Arial" pitchFamily="34" charset="0"/>
              </a:rPr>
              <a:t>问题，证明上述走法是不可能的。</a:t>
            </a:r>
          </a:p>
          <a:p>
            <a:endParaRPr lang="en-US" altLang="zh-CN" dirty="0" smtClean="0">
              <a:latin typeface="Arial" pitchFamily="34" charset="0"/>
            </a:endParaRPr>
          </a:p>
          <a:p>
            <a:endParaRPr lang="en-US" altLang="zh-CN" dirty="0" smtClean="0">
              <a:latin typeface="Arial" pitchFamily="34" charset="0"/>
            </a:endParaRPr>
          </a:p>
          <a:p>
            <a:r>
              <a:rPr lang="zh-CN" altLang="zh-CN" dirty="0" smtClean="0">
                <a:latin typeface="Arial" pitchFamily="34" charset="0"/>
              </a:rPr>
              <a:t>如果一个</a:t>
            </a:r>
            <a:r>
              <a:rPr lang="en-US" altLang="zh-CN" dirty="0" err="1" smtClean="0">
                <a:latin typeface="Arial" pitchFamily="34" charset="0"/>
                <a:hlinkClick r:id="rId3"/>
              </a:rPr>
              <a:t>凸多面体</a:t>
            </a:r>
            <a:r>
              <a:rPr lang="zh-CN" altLang="zh-CN" dirty="0" smtClean="0">
                <a:latin typeface="Arial" pitchFamily="34" charset="0"/>
              </a:rPr>
              <a:t>的顶点数是</a:t>
            </a:r>
            <a:r>
              <a:rPr lang="en-US" altLang="zh-CN" dirty="0" smtClean="0">
                <a:latin typeface="Arial" pitchFamily="34" charset="0"/>
              </a:rPr>
              <a:t>v</a:t>
            </a:r>
            <a:r>
              <a:rPr lang="zh-CN" altLang="zh-CN" dirty="0" smtClean="0">
                <a:latin typeface="Arial" pitchFamily="34" charset="0"/>
              </a:rPr>
              <a:t>、棱数是</a:t>
            </a:r>
            <a:r>
              <a:rPr lang="en-US" altLang="zh-CN" dirty="0" smtClean="0">
                <a:latin typeface="Arial" pitchFamily="34" charset="0"/>
              </a:rPr>
              <a:t>e</a:t>
            </a:r>
            <a:r>
              <a:rPr lang="zh-CN" altLang="zh-CN" dirty="0" smtClean="0">
                <a:latin typeface="Arial" pitchFamily="34" charset="0"/>
              </a:rPr>
              <a:t>、面数是</a:t>
            </a:r>
            <a:r>
              <a:rPr lang="en-US" altLang="zh-CN" dirty="0" smtClean="0">
                <a:latin typeface="Arial" pitchFamily="34" charset="0"/>
              </a:rPr>
              <a:t>f</a:t>
            </a:r>
            <a:r>
              <a:rPr lang="zh-CN" altLang="zh-CN" dirty="0" smtClean="0">
                <a:latin typeface="Arial" pitchFamily="34" charset="0"/>
              </a:rPr>
              <a:t>，那么它们总有这样的关系：</a:t>
            </a:r>
            <a:r>
              <a:rPr lang="en-US" altLang="zh-CN" dirty="0" err="1" smtClean="0">
                <a:latin typeface="Arial" pitchFamily="34" charset="0"/>
              </a:rPr>
              <a:t>f+v-e</a:t>
            </a:r>
            <a:r>
              <a:rPr lang="en-US" altLang="zh-CN" dirty="0" smtClean="0">
                <a:latin typeface="Arial" pitchFamily="34" charset="0"/>
              </a:rPr>
              <a:t>=2</a:t>
            </a:r>
            <a:r>
              <a:rPr lang="zh-CN" altLang="zh-CN" dirty="0" smtClean="0">
                <a:latin typeface="Arial" pitchFamily="34" charset="0"/>
              </a:rPr>
              <a:t>。</a:t>
            </a:r>
          </a:p>
          <a:p>
            <a:r>
              <a:rPr lang="zh-CN" altLang="zh-CN" dirty="0" smtClean="0">
                <a:latin typeface="Arial" pitchFamily="34" charset="0"/>
              </a:rPr>
              <a:t>根据多面体的</a:t>
            </a:r>
            <a:r>
              <a:rPr lang="en-US" altLang="zh-CN" dirty="0" err="1" smtClean="0">
                <a:latin typeface="Arial" pitchFamily="34" charset="0"/>
                <a:hlinkClick r:id="rId4"/>
              </a:rPr>
              <a:t>欧拉定理</a:t>
            </a:r>
            <a:r>
              <a:rPr lang="zh-CN" altLang="zh-CN" dirty="0" smtClean="0">
                <a:latin typeface="Arial" pitchFamily="34" charset="0"/>
              </a:rPr>
              <a:t>，可以得出这样一个有趣的事实：只存在五种正多面体。它们是</a:t>
            </a:r>
            <a:r>
              <a:rPr lang="en-US" altLang="zh-CN" dirty="0" err="1" smtClean="0">
                <a:latin typeface="Arial" pitchFamily="34" charset="0"/>
                <a:hlinkClick r:id="rId5"/>
              </a:rPr>
              <a:t>正四面体</a:t>
            </a:r>
            <a:r>
              <a:rPr lang="zh-CN" altLang="zh-CN" dirty="0" smtClean="0">
                <a:latin typeface="Arial" pitchFamily="34" charset="0"/>
              </a:rPr>
              <a:t>、</a:t>
            </a:r>
            <a:r>
              <a:rPr lang="en-US" altLang="zh-CN" dirty="0" err="1" smtClean="0">
                <a:latin typeface="Arial" pitchFamily="34" charset="0"/>
                <a:hlinkClick r:id="rId6"/>
              </a:rPr>
              <a:t>正六面体</a:t>
            </a:r>
            <a:r>
              <a:rPr lang="zh-CN" altLang="zh-CN" dirty="0" smtClean="0">
                <a:latin typeface="Arial" pitchFamily="34" charset="0"/>
              </a:rPr>
              <a:t>、</a:t>
            </a:r>
            <a:r>
              <a:rPr lang="en-US" altLang="zh-CN" dirty="0" err="1" smtClean="0">
                <a:latin typeface="Arial" pitchFamily="34" charset="0"/>
                <a:hlinkClick r:id="rId7"/>
              </a:rPr>
              <a:t>正八面体</a:t>
            </a:r>
            <a:r>
              <a:rPr lang="zh-CN" altLang="zh-CN" dirty="0" smtClean="0">
                <a:latin typeface="Arial" pitchFamily="34" charset="0"/>
              </a:rPr>
              <a:t>、</a:t>
            </a:r>
            <a:r>
              <a:rPr lang="en-US" altLang="zh-CN" dirty="0" err="1" smtClean="0">
                <a:latin typeface="Arial" pitchFamily="34" charset="0"/>
                <a:hlinkClick r:id="rId8"/>
              </a:rPr>
              <a:t>正十二面体</a:t>
            </a:r>
            <a:r>
              <a:rPr lang="zh-CN" altLang="zh-CN" dirty="0" smtClean="0">
                <a:latin typeface="Arial" pitchFamily="34" charset="0"/>
              </a:rPr>
              <a:t>、</a:t>
            </a:r>
            <a:r>
              <a:rPr lang="en-US" altLang="zh-CN" dirty="0" err="1" smtClean="0">
                <a:latin typeface="Arial" pitchFamily="34" charset="0"/>
                <a:hlinkClick r:id="rId9"/>
              </a:rPr>
              <a:t>正二十面体</a:t>
            </a:r>
            <a:r>
              <a:rPr lang="zh-CN" altLang="zh-CN" dirty="0" smtClean="0">
                <a:latin typeface="Arial" pitchFamily="34" charset="0"/>
              </a:rPr>
              <a:t>。</a:t>
            </a:r>
          </a:p>
          <a:p>
            <a:endParaRPr lang="zh-CN" altLang="en-US" dirty="0" smtClean="0">
              <a:latin typeface="Arial" pitchFamily="34" charset="0"/>
            </a:endParaRPr>
          </a:p>
        </p:txBody>
      </p:sp>
      <p:sp>
        <p:nvSpPr>
          <p:cNvPr id="195588"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F5B2D51-B0C3-4CC4-B4B2-F40337DEBD29}" type="slidenum">
              <a:rPr lang="en-US" altLang="zh-CN" smtClean="0">
                <a:latin typeface="Arial" pitchFamily="34" charset="0"/>
              </a:rPr>
              <a:pPr eaLnBrk="1" hangingPunct="1"/>
              <a:t>30</a:t>
            </a:fld>
            <a:endParaRPr lang="en-US"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xfrm>
            <a:off x="381000" y="685800"/>
            <a:ext cx="6096000" cy="3429000"/>
          </a:xfrm>
          <a:ln/>
        </p:spPr>
      </p:sp>
      <p:sp>
        <p:nvSpPr>
          <p:cNvPr id="196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96612"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EF8D2BF-F015-47D9-A4F8-FBF5C2930A90}" type="slidenum">
              <a:rPr lang="en-US" altLang="zh-CN" smtClean="0">
                <a:latin typeface="Arial" pitchFamily="34" charset="0"/>
              </a:rPr>
              <a:pPr eaLnBrk="1" hangingPunct="1"/>
              <a:t>31</a:t>
            </a:fld>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xfrm>
            <a:off x="381000" y="685800"/>
            <a:ext cx="6096000" cy="3429000"/>
          </a:xfrm>
          <a:ln/>
        </p:spPr>
      </p:sp>
      <p:sp>
        <p:nvSpPr>
          <p:cNvPr id="172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72036"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C466005A-45FB-4A90-B591-D745A500BF06}" type="slidenum">
              <a:rPr lang="en-US" altLang="zh-CN" smtClean="0">
                <a:latin typeface="Arial" pitchFamily="34" charset="0"/>
              </a:rPr>
              <a:pPr eaLnBrk="1" hangingPunct="1"/>
              <a:t>5</a:t>
            </a:fld>
            <a:endParaRPr lang="en-US" altLang="zh-CN"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幻灯片图像占位符 1"/>
          <p:cNvSpPr>
            <a:spLocks noGrp="1" noRot="1" noChangeAspect="1" noTextEdit="1"/>
          </p:cNvSpPr>
          <p:nvPr>
            <p:ph type="sldImg"/>
          </p:nvPr>
        </p:nvSpPr>
        <p:spPr>
          <a:xfrm>
            <a:off x="381000" y="685800"/>
            <a:ext cx="6096000" cy="3429000"/>
          </a:xfrm>
          <a:ln/>
        </p:spPr>
      </p:sp>
      <p:sp>
        <p:nvSpPr>
          <p:cNvPr id="197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zh-CN" smtClean="0">
                <a:latin typeface="Arial" pitchFamily="34" charset="0"/>
              </a:rPr>
              <a:t>1975</a:t>
            </a:r>
            <a:r>
              <a:rPr lang="zh-CN" altLang="zh-CN" smtClean="0">
                <a:latin typeface="Arial" pitchFamily="34" charset="0"/>
              </a:rPr>
              <a:t>、</a:t>
            </a:r>
            <a:r>
              <a:rPr lang="en-US" altLang="zh-CN" smtClean="0">
                <a:latin typeface="Arial" pitchFamily="34" charset="0"/>
              </a:rPr>
              <a:t>1977</a:t>
            </a:r>
            <a:r>
              <a:rPr lang="zh-CN" altLang="zh-CN" smtClean="0">
                <a:latin typeface="Arial" pitchFamily="34" charset="0"/>
              </a:rPr>
              <a:t>和</a:t>
            </a:r>
            <a:r>
              <a:rPr lang="en-US" altLang="zh-CN" smtClean="0">
                <a:latin typeface="Arial" pitchFamily="34" charset="0"/>
              </a:rPr>
              <a:t>1982</a:t>
            </a:r>
            <a:r>
              <a:rPr lang="zh-CN" altLang="zh-CN" smtClean="0">
                <a:latin typeface="Arial" pitchFamily="34" charset="0"/>
              </a:rPr>
              <a:t>年先后用法文和英文出版了三本书，特别是《分形</a:t>
            </a:r>
            <a:r>
              <a:rPr lang="en-US" altLang="zh-CN" smtClean="0">
                <a:latin typeface="Arial" pitchFamily="34" charset="0"/>
              </a:rPr>
              <a:t>——</a:t>
            </a:r>
            <a:r>
              <a:rPr lang="zh-CN" altLang="zh-CN" smtClean="0">
                <a:latin typeface="Arial" pitchFamily="34" charset="0"/>
              </a:rPr>
              <a:t>形、机遇和维数》以及《自然界中的分形几何学》，开创了新的数学分支</a:t>
            </a:r>
            <a:r>
              <a:rPr lang="en-US" altLang="zh-CN" smtClean="0">
                <a:latin typeface="Arial" pitchFamily="34" charset="0"/>
              </a:rPr>
              <a:t>——</a:t>
            </a:r>
            <a:r>
              <a:rPr lang="zh-CN" altLang="zh-CN" smtClean="0">
                <a:latin typeface="Arial" pitchFamily="34" charset="0"/>
              </a:rPr>
              <a:t>分形几何学</a:t>
            </a:r>
            <a:endParaRPr kumimoji="1" lang="en-US" altLang="zh-CN" b="1" smtClean="0">
              <a:solidFill>
                <a:schemeClr val="tx2"/>
              </a:solidFill>
              <a:latin typeface="Arial" pitchFamily="34" charset="0"/>
            </a:endParaRPr>
          </a:p>
          <a:p>
            <a:endParaRPr lang="zh-CN" altLang="en-US" smtClean="0">
              <a:latin typeface="Arial" pitchFamily="34" charset="0"/>
            </a:endParaRPr>
          </a:p>
        </p:txBody>
      </p:sp>
      <p:sp>
        <p:nvSpPr>
          <p:cNvPr id="197636"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A56E83E5-ED59-41E5-986E-D3CCBD17FF22}" type="slidenum">
              <a:rPr lang="en-US" altLang="zh-CN" smtClean="0">
                <a:latin typeface="Arial" pitchFamily="34" charset="0"/>
              </a:rPr>
              <a:pPr eaLnBrk="1" hangingPunct="1"/>
              <a:t>32</a:t>
            </a:fld>
            <a:endParaRPr lang="en-US" altLang="zh-CN"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xfrm>
            <a:off x="381000" y="685800"/>
            <a:ext cx="6096000" cy="3429000"/>
          </a:xfrm>
          <a:ln/>
        </p:spPr>
      </p:sp>
      <p:sp>
        <p:nvSpPr>
          <p:cNvPr id="198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98660"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59A4348C-8253-4CDE-B0E9-1D3CA4D6F26C}" type="slidenum">
              <a:rPr lang="en-US" altLang="zh-CN" smtClean="0">
                <a:latin typeface="Arial" pitchFamily="34" charset="0"/>
              </a:rPr>
              <a:pPr eaLnBrk="1" hangingPunct="1"/>
              <a:t>33</a:t>
            </a:fld>
            <a:endParaRPr lang="en-US" altLang="zh-CN"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xfrm>
            <a:off x="381000" y="685800"/>
            <a:ext cx="6096000" cy="3429000"/>
          </a:xfrm>
          <a:ln/>
        </p:spPr>
      </p:sp>
      <p:sp>
        <p:nvSpPr>
          <p:cNvPr id="199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Arial" pitchFamily="34" charset="0"/>
              </a:rPr>
              <a:t>计算机图形学。扣除掉那些具体的算法问题，从基础理论上讲这其实是一种研究离散空间点集拓扑关系的几何学。在计算机图形学里面，可以只有节点和节点间连线的问题。如果不对节点之间连线定义距离概念或者不定义特定距离（即结论可能适用一切距离定义的情况）的话，就是最简单的拓扑学。</a:t>
            </a:r>
          </a:p>
          <a:p>
            <a:r>
              <a:rPr lang="en-US" altLang="zh-CN" dirty="0" smtClean="0">
                <a:latin typeface="Arial" pitchFamily="34" charset="0"/>
              </a:rPr>
              <a:t>——</a:t>
            </a:r>
            <a:r>
              <a:rPr lang="zh-CN" altLang="zh-CN" dirty="0" smtClean="0">
                <a:latin typeface="Arial" pitchFamily="34" charset="0"/>
              </a:rPr>
              <a:t>在这种情况下，我们可以把图形看得更为“抽象”，从集合论眼光来看，只有点集</a:t>
            </a:r>
            <a:r>
              <a:rPr lang="en-US" altLang="zh-CN" dirty="0" smtClean="0">
                <a:latin typeface="Arial" pitchFamily="34" charset="0"/>
              </a:rPr>
              <a:t>I</a:t>
            </a:r>
            <a:r>
              <a:rPr lang="zh-CN" altLang="zh-CN" dirty="0" smtClean="0">
                <a:latin typeface="Arial" pitchFamily="34" charset="0"/>
              </a:rPr>
              <a:t>、点元素</a:t>
            </a:r>
            <a:r>
              <a:rPr lang="en-US" altLang="zh-CN" dirty="0" err="1" smtClean="0">
                <a:latin typeface="Arial" pitchFamily="34" charset="0"/>
              </a:rPr>
              <a:t>a_i</a:t>
            </a:r>
            <a:r>
              <a:rPr lang="zh-CN" altLang="zh-CN" dirty="0" smtClean="0">
                <a:latin typeface="Arial" pitchFamily="34" charset="0"/>
              </a:rPr>
              <a:t>、</a:t>
            </a:r>
            <a:r>
              <a:rPr lang="en-US" altLang="zh-CN" dirty="0" smtClean="0">
                <a:latin typeface="Arial" pitchFamily="34" charset="0"/>
              </a:rPr>
              <a:t>I</a:t>
            </a:r>
            <a:r>
              <a:rPr lang="zh-CN" altLang="zh-CN" dirty="0" smtClean="0">
                <a:latin typeface="Arial" pitchFamily="34" charset="0"/>
              </a:rPr>
              <a:t>的单元素子集</a:t>
            </a:r>
            <a:r>
              <a:rPr lang="en-US" altLang="zh-CN" dirty="0" smtClean="0">
                <a:latin typeface="Arial" pitchFamily="34" charset="0"/>
              </a:rPr>
              <a:t>{</a:t>
            </a:r>
            <a:r>
              <a:rPr lang="en-US" altLang="zh-CN" dirty="0" err="1" smtClean="0">
                <a:latin typeface="Arial" pitchFamily="34" charset="0"/>
              </a:rPr>
              <a:t>a_i</a:t>
            </a:r>
            <a:r>
              <a:rPr lang="en-US" altLang="zh-CN" dirty="0" smtClean="0">
                <a:latin typeface="Arial" pitchFamily="34" charset="0"/>
              </a:rPr>
              <a:t>}</a:t>
            </a:r>
            <a:r>
              <a:rPr lang="zh-CN" altLang="zh-CN" dirty="0" smtClean="0">
                <a:latin typeface="Arial" pitchFamily="34" charset="0"/>
              </a:rPr>
              <a:t>、双元素子集</a:t>
            </a:r>
            <a:r>
              <a:rPr lang="en-US" altLang="zh-CN" dirty="0" smtClean="0">
                <a:latin typeface="Arial" pitchFamily="34" charset="0"/>
              </a:rPr>
              <a:t>{</a:t>
            </a:r>
            <a:r>
              <a:rPr lang="en-US" altLang="zh-CN" dirty="0" err="1" smtClean="0">
                <a:latin typeface="Arial" pitchFamily="34" charset="0"/>
              </a:rPr>
              <a:t>a_i</a:t>
            </a:r>
            <a:r>
              <a:rPr lang="en-US" altLang="zh-CN" dirty="0" smtClean="0">
                <a:latin typeface="Arial" pitchFamily="34" charset="0"/>
              </a:rPr>
              <a:t>, </a:t>
            </a:r>
            <a:r>
              <a:rPr lang="en-US" altLang="zh-CN" dirty="0" err="1" smtClean="0">
                <a:latin typeface="Arial" pitchFamily="34" charset="0"/>
              </a:rPr>
              <a:t>a_j</a:t>
            </a:r>
            <a:r>
              <a:rPr lang="en-US" altLang="zh-CN" dirty="0" smtClean="0">
                <a:latin typeface="Arial" pitchFamily="34" charset="0"/>
              </a:rPr>
              <a:t>}</a:t>
            </a:r>
            <a:r>
              <a:rPr lang="zh-CN" altLang="zh-CN" dirty="0" smtClean="0">
                <a:latin typeface="Arial" pitchFamily="34" charset="0"/>
              </a:rPr>
              <a:t>以及定义在这些对象上面的各种映射、函数、变换等。</a:t>
            </a:r>
          </a:p>
        </p:txBody>
      </p:sp>
      <p:sp>
        <p:nvSpPr>
          <p:cNvPr id="199684"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3F0C11B3-3510-43FE-8CAD-346B7296DB24}" type="slidenum">
              <a:rPr lang="en-US" altLang="zh-CN" smtClean="0">
                <a:latin typeface="Arial" pitchFamily="34" charset="0"/>
              </a:rPr>
              <a:pPr eaLnBrk="1" hangingPunct="1"/>
              <a:t>34</a:t>
            </a:fld>
            <a:endParaRPr lang="en-US"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1"/>
          <p:cNvSpPr>
            <a:spLocks noGrp="1" noRot="1" noChangeAspect="1" noTextEdit="1"/>
          </p:cNvSpPr>
          <p:nvPr>
            <p:ph type="sldImg"/>
          </p:nvPr>
        </p:nvSpPr>
        <p:spPr>
          <a:xfrm>
            <a:off x="381000" y="685800"/>
            <a:ext cx="6096000" cy="3429000"/>
          </a:xfrm>
          <a:ln/>
        </p:spPr>
      </p:sp>
      <p:sp>
        <p:nvSpPr>
          <p:cNvPr id="173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zh-CN" smtClean="0">
                <a:latin typeface="Arial" pitchFamily="34" charset="0"/>
              </a:rPr>
              <a:t>埃及人很可能是在建造金字塔的过程中熟悉它的</a:t>
            </a:r>
            <a:r>
              <a:rPr lang="en-US" altLang="zh-CN" smtClean="0">
                <a:latin typeface="Arial" pitchFamily="34" charset="0"/>
              </a:rPr>
              <a:t>,</a:t>
            </a:r>
            <a:r>
              <a:rPr lang="zh-CN" altLang="zh-CN" smtClean="0">
                <a:latin typeface="Arial" pitchFamily="34" charset="0"/>
              </a:rPr>
              <a:t>在当时是几何计算中了不起的成就</a:t>
            </a:r>
            <a:r>
              <a:rPr lang="en-US" altLang="zh-CN" smtClean="0">
                <a:latin typeface="Arial" pitchFamily="34" charset="0"/>
              </a:rPr>
              <a:t>,</a:t>
            </a:r>
            <a:r>
              <a:rPr lang="zh-CN" altLang="zh-CN" smtClean="0">
                <a:latin typeface="Arial" pitchFamily="34" charset="0"/>
              </a:rPr>
              <a:t>同一公式直到</a:t>
            </a:r>
            <a:r>
              <a:rPr lang="en-US" altLang="zh-CN" smtClean="0">
                <a:latin typeface="Arial" pitchFamily="34" charset="0"/>
              </a:rPr>
              <a:t>1000</a:t>
            </a:r>
            <a:r>
              <a:rPr lang="zh-CN" altLang="zh-CN" smtClean="0">
                <a:latin typeface="Arial" pitchFamily="34" charset="0"/>
              </a:rPr>
              <a:t>多年之后才在其他国家出现</a:t>
            </a:r>
            <a:r>
              <a:rPr lang="en-US" altLang="zh-CN" smtClean="0">
                <a:latin typeface="Arial" pitchFamily="34" charset="0"/>
              </a:rPr>
              <a:t>, </a:t>
            </a:r>
            <a:r>
              <a:rPr lang="zh-CN" altLang="zh-CN" smtClean="0">
                <a:latin typeface="Arial" pitchFamily="34" charset="0"/>
              </a:rPr>
              <a:t>因而被数学史家们一语双关地称为</a:t>
            </a:r>
            <a:r>
              <a:rPr lang="en-US" altLang="zh-CN" smtClean="0">
                <a:latin typeface="Arial" pitchFamily="34" charset="0"/>
              </a:rPr>
              <a:t> “</a:t>
            </a:r>
            <a:r>
              <a:rPr lang="zh-CN" altLang="zh-CN" smtClean="0">
                <a:latin typeface="Arial" pitchFamily="34" charset="0"/>
              </a:rPr>
              <a:t>最伟大的埃及金字塔</a:t>
            </a:r>
            <a:r>
              <a:rPr lang="en-US" altLang="zh-CN" smtClean="0">
                <a:latin typeface="Arial" pitchFamily="34" charset="0"/>
              </a:rPr>
              <a:t>”</a:t>
            </a:r>
            <a:r>
              <a:rPr lang="zh-CN" altLang="zh-CN" smtClean="0">
                <a:latin typeface="Arial" pitchFamily="34" charset="0"/>
              </a:rPr>
              <a:t>。</a:t>
            </a:r>
            <a:endParaRPr lang="en-US" altLang="zh-CN" smtClean="0">
              <a:latin typeface="Arial" pitchFamily="34" charset="0"/>
            </a:endParaRPr>
          </a:p>
          <a:p>
            <a:endParaRPr lang="zh-CN" altLang="en-US" smtClean="0">
              <a:latin typeface="Arial" pitchFamily="34" charset="0"/>
            </a:endParaRPr>
          </a:p>
        </p:txBody>
      </p:sp>
      <p:sp>
        <p:nvSpPr>
          <p:cNvPr id="173060"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F80AC262-691C-46F4-8FFE-89E9748F76AD}" type="slidenum">
              <a:rPr lang="en-US" altLang="zh-CN" smtClean="0">
                <a:latin typeface="Arial" pitchFamily="34" charset="0"/>
              </a:rPr>
              <a:pPr eaLnBrk="1" hangingPunct="1"/>
              <a:t>6</a:t>
            </a:fld>
            <a:endParaRPr lang="en-US"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xfrm>
            <a:off x="381000" y="685800"/>
            <a:ext cx="6096000" cy="3429000"/>
          </a:xfrm>
          <a:ln/>
        </p:spPr>
      </p:sp>
      <p:sp>
        <p:nvSpPr>
          <p:cNvPr id="174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latin typeface="Arial" pitchFamily="34" charset="0"/>
              </a:rPr>
              <a:t> 基于这一事实，埃及人在这个数学分支中必然会得到某些显著结果。尼罗河周期性泛滥之后为了重划地界，需要有高度发达的土地测量技术。希罗多德说道，为了使征收赋税公平合理，萨斯特雷斯曾将埃及的土地划分为相等的矩形小块。然而，由于尼罗河周期性的泛滥，扫除了这些小地块的界限，因此不得不派测量员去重新校对纳税额。莱登纸草上面记载了</a:t>
            </a:r>
            <a:r>
              <a:rPr lang="en-US" altLang="zh-CN" smtClean="0">
                <a:latin typeface="Arial" pitchFamily="34" charset="0"/>
              </a:rPr>
              <a:t>19</a:t>
            </a:r>
            <a:r>
              <a:rPr lang="zh-CN" altLang="zh-CN" smtClean="0">
                <a:latin typeface="Arial" pitchFamily="34" charset="0"/>
              </a:rPr>
              <a:t>个关于土地面积和谷仓容积的问题，这些问题都以惊人的准确被计算出来。纸草的第三片记录了如何去确定正方形和矩形、三角形和梯形、以及能分割成这些形状的土地面积。</a:t>
            </a:r>
            <a:endParaRPr lang="zh-CN" altLang="en-US" smtClean="0">
              <a:latin typeface="Arial" pitchFamily="34" charset="0"/>
            </a:endParaRPr>
          </a:p>
          <a:p>
            <a:endParaRPr lang="zh-CN" altLang="en-US" smtClean="0">
              <a:latin typeface="Arial" pitchFamily="34" charset="0"/>
            </a:endParaRPr>
          </a:p>
        </p:txBody>
      </p:sp>
      <p:sp>
        <p:nvSpPr>
          <p:cNvPr id="174084"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10476663-E823-45FA-A1C2-29857D5E7446}" type="slidenum">
              <a:rPr lang="en-US" altLang="zh-CN" smtClean="0">
                <a:latin typeface="Arial" pitchFamily="34" charset="0"/>
              </a:rPr>
              <a:pPr eaLnBrk="1" hangingPunct="1"/>
              <a:t>7</a:t>
            </a:fld>
            <a:endParaRPr lang="en-US" altLang="zh-CN"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xfrm>
            <a:off x="381000" y="685800"/>
            <a:ext cx="6096000" cy="3429000"/>
          </a:xfrm>
          <a:ln/>
        </p:spPr>
      </p:sp>
      <p:sp>
        <p:nvSpPr>
          <p:cNvPr id="1751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itchFamily="34" charset="0"/>
            </a:endParaRPr>
          </a:p>
        </p:txBody>
      </p:sp>
      <p:sp>
        <p:nvSpPr>
          <p:cNvPr id="175108"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D0FE0BF9-41D8-4220-A352-E98919E8D37D}" type="slidenum">
              <a:rPr lang="en-US" altLang="zh-CN" smtClean="0">
                <a:latin typeface="Arial" pitchFamily="34" charset="0"/>
              </a:rPr>
              <a:pPr eaLnBrk="1" hangingPunct="1"/>
              <a:t>8</a:t>
            </a:fld>
            <a:endParaRPr lang="en-US" altLang="zh-CN"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a:xfrm>
            <a:off x="381000" y="685800"/>
            <a:ext cx="6096000" cy="3429000"/>
          </a:xfrm>
          <a:ln/>
        </p:spPr>
      </p:sp>
      <p:sp>
        <p:nvSpPr>
          <p:cNvPr id="176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dirty="0" smtClean="0">
                <a:effectLst/>
                <a:latin typeface="+mn-lt"/>
                <a:ea typeface="+mn-ea"/>
                <a:cs typeface="+mn-cs"/>
                <a:sym typeface="等线"/>
              </a:rPr>
              <a:t>根据该典故称勾股定理为商高定理。 公元三世纪</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三国时代的赵爽对</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周髀算经</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内的勾股定理作出了详细注释</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记录于</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九章算术</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中“勾股各自乘</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并而开方除之</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即弦”</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赵爽创制了一幅“勾股圆方图”</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用形数结合得到方法</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给出了勾股定理的详细证明。后刘徽在刘徽注中亦证明了勾股定理。 在中国清朝末年</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数学家华蘅芳提出了二十多种对于勾股定理证法。”</a:t>
            </a:r>
            <a:endParaRPr lang="en-US" altLang="zh-CN" sz="1200" b="0" i="0" dirty="0" smtClean="0">
              <a:effectLst/>
              <a:latin typeface="+mn-lt"/>
              <a:ea typeface="+mn-ea"/>
              <a:cs typeface="+mn-cs"/>
              <a:sym typeface="等线"/>
            </a:endParaRPr>
          </a:p>
          <a:p>
            <a:endParaRPr lang="en-US" altLang="zh-CN" sz="1200" b="0" i="0" dirty="0" smtClean="0">
              <a:effectLst/>
              <a:latin typeface="+mn-lt"/>
              <a:ea typeface="+mn-ea"/>
              <a:cs typeface="+mn-cs"/>
              <a:sym typeface="等线"/>
            </a:endParaRPr>
          </a:p>
          <a:p>
            <a:r>
              <a:rPr lang="zh-CN" altLang="en-US" sz="1200" b="0" i="0" dirty="0" smtClean="0">
                <a:effectLst/>
                <a:latin typeface="+mn-lt"/>
                <a:ea typeface="+mn-ea"/>
                <a:cs typeface="+mn-cs"/>
                <a:sym typeface="等线"/>
              </a:rPr>
              <a:t>勾股定理的证明中国比西方早</a:t>
            </a:r>
            <a:r>
              <a:rPr lang="en-US" altLang="zh-CN" sz="1200" b="0" i="0" dirty="0" smtClean="0">
                <a:effectLst/>
                <a:latin typeface="+mn-lt"/>
                <a:ea typeface="+mn-ea"/>
                <a:cs typeface="+mn-cs"/>
                <a:sym typeface="等线"/>
              </a:rPr>
              <a:t>500</a:t>
            </a:r>
            <a:r>
              <a:rPr lang="zh-CN" altLang="en-US" sz="1200" b="0" i="0" dirty="0" smtClean="0">
                <a:effectLst/>
                <a:latin typeface="+mn-lt"/>
                <a:ea typeface="+mn-ea"/>
                <a:cs typeface="+mn-cs"/>
                <a:sym typeface="等线"/>
              </a:rPr>
              <a:t>年。</a:t>
            </a:r>
          </a:p>
          <a:p>
            <a:r>
              <a:rPr lang="zh-CN" altLang="en-US" sz="1200" b="0" i="0" dirty="0" smtClean="0">
                <a:effectLst/>
                <a:latin typeface="+mn-lt"/>
                <a:ea typeface="+mn-ea"/>
                <a:cs typeface="+mn-cs"/>
                <a:sym typeface="等线"/>
              </a:rPr>
              <a:t>中国：公元前十一世纪，周朝数学家商高就提出“勾三、股四、弦五”。</a:t>
            </a:r>
            <a:r>
              <a:rPr lang="en-US" altLang="zh-CN" sz="1200" b="0" i="0" u="none" strike="noStrike" dirty="0" smtClean="0">
                <a:effectLst/>
                <a:latin typeface="+mn-lt"/>
                <a:ea typeface="+mn-ea"/>
                <a:cs typeface="+mn-cs"/>
                <a:sym typeface="等线"/>
                <a:hlinkClick r:id="rId3"/>
              </a:rPr>
              <a:t>《</a:t>
            </a:r>
            <a:r>
              <a:rPr lang="zh-CN" altLang="en-US" sz="1200" b="0" i="0" u="none" strike="noStrike" dirty="0" smtClean="0">
                <a:effectLst/>
                <a:latin typeface="+mn-lt"/>
                <a:ea typeface="+mn-ea"/>
                <a:cs typeface="+mn-cs"/>
                <a:sym typeface="等线"/>
                <a:hlinkClick r:id="rId3"/>
              </a:rPr>
              <a:t>周髀算经</a:t>
            </a:r>
            <a:r>
              <a:rPr lang="en-US" altLang="zh-CN" sz="1200" b="0" i="0" u="none" strike="noStrike" dirty="0" smtClean="0">
                <a:effectLst/>
                <a:latin typeface="+mn-lt"/>
                <a:ea typeface="+mn-ea"/>
                <a:cs typeface="+mn-cs"/>
                <a:sym typeface="等线"/>
                <a:hlinkClick r:id="rId3"/>
              </a:rPr>
              <a:t>》</a:t>
            </a:r>
            <a:r>
              <a:rPr lang="zh-CN" altLang="en-US" sz="1200" b="0" i="0" dirty="0" smtClean="0">
                <a:effectLst/>
                <a:latin typeface="+mn-lt"/>
                <a:ea typeface="+mn-ea"/>
                <a:cs typeface="+mn-cs"/>
                <a:sym typeface="等线"/>
              </a:rPr>
              <a:t>中记录着商高同</a:t>
            </a:r>
            <a:r>
              <a:rPr lang="zh-CN" altLang="en-US" sz="1200" b="0" i="0" u="none" strike="noStrike" dirty="0" smtClean="0">
                <a:effectLst/>
                <a:latin typeface="+mn-lt"/>
                <a:ea typeface="+mn-ea"/>
                <a:cs typeface="+mn-cs"/>
                <a:sym typeface="等线"/>
                <a:hlinkClick r:id="rId4"/>
              </a:rPr>
              <a:t>周公</a:t>
            </a:r>
            <a:r>
              <a:rPr lang="zh-CN" altLang="en-US" sz="1200" b="0" i="0" dirty="0" smtClean="0">
                <a:effectLst/>
                <a:latin typeface="+mn-lt"/>
                <a:ea typeface="+mn-ea"/>
                <a:cs typeface="+mn-cs"/>
                <a:sym typeface="等线"/>
              </a:rPr>
              <a:t>的一段对话。商高说：“</a:t>
            </a:r>
            <a:r>
              <a:rPr lang="en-US" altLang="zh-CN" sz="1200" b="0" i="0" dirty="0" smtClean="0">
                <a:effectLst/>
                <a:latin typeface="+mn-lt"/>
                <a:ea typeface="+mn-ea"/>
                <a:cs typeface="+mn-cs"/>
                <a:sym typeface="等线"/>
              </a:rPr>
              <a:t>…</a:t>
            </a:r>
            <a:r>
              <a:rPr lang="zh-CN" altLang="en-US" sz="1200" b="0" i="0" dirty="0" smtClean="0">
                <a:effectLst/>
                <a:latin typeface="+mn-lt"/>
                <a:ea typeface="+mn-ea"/>
                <a:cs typeface="+mn-cs"/>
                <a:sym typeface="等线"/>
              </a:rPr>
              <a:t>故折矩，勾广三，股修四，经隅五。”</a:t>
            </a:r>
          </a:p>
          <a:p>
            <a:r>
              <a:rPr lang="zh-CN" altLang="en-US" sz="1200" b="0" i="0" dirty="0" smtClean="0">
                <a:effectLst/>
                <a:latin typeface="+mn-lt"/>
                <a:ea typeface="+mn-ea"/>
                <a:cs typeface="+mn-cs"/>
                <a:sym typeface="等线"/>
              </a:rPr>
              <a:t>意为：当直角三角形的两条直角边分别为</a:t>
            </a:r>
            <a:r>
              <a:rPr lang="en-US" altLang="zh-CN" sz="1200" b="0" i="0" dirty="0" smtClean="0">
                <a:effectLst/>
                <a:latin typeface="+mn-lt"/>
                <a:ea typeface="+mn-ea"/>
                <a:cs typeface="+mn-cs"/>
                <a:sym typeface="等线"/>
              </a:rPr>
              <a:t>3</a:t>
            </a:r>
            <a:r>
              <a:rPr lang="zh-CN" altLang="en-US" sz="1200" b="0" i="0" dirty="0" smtClean="0">
                <a:effectLst/>
                <a:latin typeface="+mn-lt"/>
                <a:ea typeface="+mn-ea"/>
                <a:cs typeface="+mn-cs"/>
                <a:sym typeface="等线"/>
              </a:rPr>
              <a:t>（勾）和</a:t>
            </a:r>
            <a:r>
              <a:rPr lang="en-US" altLang="zh-CN" sz="1200" b="0" i="0" dirty="0" smtClean="0">
                <a:effectLst/>
                <a:latin typeface="+mn-lt"/>
                <a:ea typeface="+mn-ea"/>
                <a:cs typeface="+mn-cs"/>
                <a:sym typeface="等线"/>
              </a:rPr>
              <a:t>4</a:t>
            </a:r>
            <a:r>
              <a:rPr lang="zh-CN" altLang="en-US" sz="1200" b="0" i="0" dirty="0" smtClean="0">
                <a:effectLst/>
                <a:latin typeface="+mn-lt"/>
                <a:ea typeface="+mn-ea"/>
                <a:cs typeface="+mn-cs"/>
                <a:sym typeface="等线"/>
              </a:rPr>
              <a:t>（股）时，径隅（弦）则为</a:t>
            </a:r>
            <a:r>
              <a:rPr lang="en-US" altLang="zh-CN" sz="1200" b="0" i="0" dirty="0" smtClean="0">
                <a:effectLst/>
                <a:latin typeface="+mn-lt"/>
                <a:ea typeface="+mn-ea"/>
                <a:cs typeface="+mn-cs"/>
                <a:sym typeface="等线"/>
              </a:rPr>
              <a:t>5</a:t>
            </a:r>
            <a:r>
              <a:rPr lang="zh-CN" altLang="en-US" sz="1200" b="0" i="0" dirty="0" smtClean="0">
                <a:effectLst/>
                <a:latin typeface="+mn-lt"/>
                <a:ea typeface="+mn-ea"/>
                <a:cs typeface="+mn-cs"/>
                <a:sym typeface="等线"/>
              </a:rPr>
              <a:t>。以后人们就简单地把这个事实说成“</a:t>
            </a:r>
            <a:r>
              <a:rPr lang="zh-CN" altLang="en-US" sz="1200" b="0" i="0" u="none" strike="noStrike" dirty="0" smtClean="0">
                <a:effectLst/>
                <a:latin typeface="+mn-lt"/>
                <a:ea typeface="+mn-ea"/>
                <a:cs typeface="+mn-cs"/>
                <a:sym typeface="等线"/>
                <a:hlinkClick r:id="rId5"/>
              </a:rPr>
              <a:t>勾三股四弦五</a:t>
            </a:r>
            <a:r>
              <a:rPr lang="zh-CN" altLang="en-US" sz="1200" b="0" i="0" dirty="0" smtClean="0">
                <a:effectLst/>
                <a:latin typeface="+mn-lt"/>
                <a:ea typeface="+mn-ea"/>
                <a:cs typeface="+mn-cs"/>
                <a:sym typeface="等线"/>
              </a:rPr>
              <a:t>”，根据该典故称勾股定理为商高定理。</a:t>
            </a:r>
          </a:p>
          <a:p>
            <a:r>
              <a:rPr lang="zh-CN" altLang="en-US" sz="1200" b="0" i="0" dirty="0" smtClean="0">
                <a:effectLst/>
                <a:latin typeface="+mn-lt"/>
                <a:ea typeface="+mn-ea"/>
                <a:cs typeface="+mn-cs"/>
                <a:sym typeface="等线"/>
              </a:rPr>
              <a:t>外国：公元前六世纪，希腊数学家</a:t>
            </a:r>
            <a:r>
              <a:rPr lang="zh-CN" altLang="en-US" sz="1200" b="0" i="0" u="none" strike="noStrike" dirty="0" smtClean="0">
                <a:effectLst/>
                <a:latin typeface="+mn-lt"/>
                <a:ea typeface="+mn-ea"/>
                <a:cs typeface="+mn-cs"/>
                <a:sym typeface="等线"/>
                <a:hlinkClick r:id="rId6"/>
              </a:rPr>
              <a:t>毕达哥拉斯</a:t>
            </a:r>
            <a:r>
              <a:rPr lang="zh-CN" altLang="en-US" sz="1200" b="0" i="0" dirty="0" smtClean="0">
                <a:effectLst/>
                <a:latin typeface="+mn-lt"/>
                <a:ea typeface="+mn-ea"/>
                <a:cs typeface="+mn-cs"/>
                <a:sym typeface="等线"/>
              </a:rPr>
              <a:t>证明了勾股定理，因而西方人都习惯地称这个定理为</a:t>
            </a:r>
            <a:r>
              <a:rPr lang="zh-CN" altLang="en-US" sz="1200" b="0" i="0" u="none" strike="noStrike" dirty="0" smtClean="0">
                <a:effectLst/>
                <a:latin typeface="+mn-lt"/>
                <a:ea typeface="+mn-ea"/>
                <a:cs typeface="+mn-cs"/>
                <a:sym typeface="等线"/>
                <a:hlinkClick r:id="rId6"/>
              </a:rPr>
              <a:t>毕达哥拉斯</a:t>
            </a:r>
            <a:r>
              <a:rPr lang="zh-CN" altLang="en-US" sz="1200" b="0" i="0" dirty="0" smtClean="0">
                <a:effectLst/>
                <a:latin typeface="+mn-lt"/>
                <a:ea typeface="+mn-ea"/>
                <a:cs typeface="+mn-cs"/>
                <a:sym typeface="等线"/>
              </a:rPr>
              <a:t>定理。</a:t>
            </a:r>
          </a:p>
          <a:p>
            <a:r>
              <a:rPr lang="zh-CN" altLang="en-US" sz="1200" b="0" i="0" dirty="0" smtClean="0">
                <a:effectLst/>
                <a:latin typeface="+mn-lt"/>
                <a:ea typeface="+mn-ea"/>
                <a:cs typeface="+mn-cs"/>
                <a:sym typeface="等线"/>
              </a:rPr>
              <a:t>所以勾股定理的证明中国比西方早了五个世纪，也就是</a:t>
            </a:r>
            <a:r>
              <a:rPr lang="en-US" altLang="zh-CN" sz="1200" b="0" i="0" dirty="0" smtClean="0">
                <a:effectLst/>
                <a:latin typeface="+mn-lt"/>
                <a:ea typeface="+mn-ea"/>
                <a:cs typeface="+mn-cs"/>
                <a:sym typeface="等线"/>
              </a:rPr>
              <a:t>500</a:t>
            </a:r>
            <a:r>
              <a:rPr lang="zh-CN" altLang="en-US" sz="1200" b="0" i="0" dirty="0" smtClean="0">
                <a:effectLst/>
                <a:latin typeface="+mn-lt"/>
                <a:ea typeface="+mn-ea"/>
                <a:cs typeface="+mn-cs"/>
                <a:sym typeface="等线"/>
              </a:rPr>
              <a:t>年。</a:t>
            </a:r>
          </a:p>
          <a:p>
            <a:endParaRPr lang="zh-CN" altLang="en-US" dirty="0" smtClean="0">
              <a:latin typeface="Arial" pitchFamily="34" charset="0"/>
            </a:endParaRPr>
          </a:p>
        </p:txBody>
      </p:sp>
      <p:sp>
        <p:nvSpPr>
          <p:cNvPr id="176132"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A022D7A-EAF9-4572-A8E4-02FE0027AB3A}" type="slidenum">
              <a:rPr lang="en-US" altLang="zh-CN" smtClean="0">
                <a:latin typeface="Arial" pitchFamily="34" charset="0"/>
              </a:rPr>
              <a:pPr eaLnBrk="1" hangingPunct="1"/>
              <a:t>9</a:t>
            </a:fld>
            <a:endParaRPr lang="en-US" altLang="zh-CN"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a:xfrm>
            <a:off x="381000" y="685800"/>
            <a:ext cx="6096000" cy="3429000"/>
          </a:xfrm>
          <a:ln/>
        </p:spPr>
      </p:sp>
      <p:sp>
        <p:nvSpPr>
          <p:cNvPr id="177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itchFamily="34" charset="0"/>
              </a:rPr>
              <a:t>古希腊数学家欧几里</a:t>
            </a:r>
            <a:r>
              <a:rPr lang="zh-CN" altLang="en-US" dirty="0" smtClean="0">
                <a:latin typeface="Arial" pitchFamily="34" charset="0"/>
              </a:rPr>
              <a:t>得</a:t>
            </a:r>
            <a:r>
              <a:rPr lang="en-US" altLang="zh-CN" sz="1200" b="0" i="0" dirty="0" smtClean="0">
                <a:effectLst/>
                <a:latin typeface="+mn-lt"/>
                <a:ea typeface="+mn-ea"/>
                <a:cs typeface="+mn-cs"/>
                <a:sym typeface="等线"/>
              </a:rPr>
              <a:t>Euclid</a:t>
            </a:r>
            <a:r>
              <a:rPr lang="zh-CN" altLang="en-US" dirty="0" smtClean="0">
                <a:latin typeface="Arial" pitchFamily="34" charset="0"/>
              </a:rPr>
              <a:t>被</a:t>
            </a:r>
            <a:r>
              <a:rPr lang="zh-CN" altLang="en-US" dirty="0" smtClean="0">
                <a:latin typeface="Arial" pitchFamily="34" charset="0"/>
              </a:rPr>
              <a:t>誉为</a:t>
            </a:r>
            <a:r>
              <a:rPr lang="zh-CN" altLang="en-US" dirty="0" smtClean="0">
                <a:latin typeface="Arial" pitchFamily="34" charset="0"/>
              </a:rPr>
              <a:t>“几何之父”</a:t>
            </a:r>
            <a:r>
              <a:rPr lang="zh-CN" altLang="en-US" sz="1200" b="0" i="0" dirty="0" smtClean="0">
                <a:effectLst/>
                <a:latin typeface="+mn-lt"/>
                <a:ea typeface="+mn-ea"/>
                <a:cs typeface="+mn-cs"/>
                <a:sym typeface="等线"/>
              </a:rPr>
              <a:t> ，欧氏几何学开创者</a:t>
            </a:r>
            <a:endParaRPr lang="en-US" altLang="zh-CN" dirty="0" smtClean="0">
              <a:latin typeface="Arial" pitchFamily="34" charset="0"/>
            </a:endParaRPr>
          </a:p>
          <a:p>
            <a:endParaRPr lang="en-US" altLang="zh-CN" dirty="0" smtClean="0">
              <a:latin typeface="Arial" pitchFamily="34" charset="0"/>
            </a:endParaRPr>
          </a:p>
          <a:p>
            <a:r>
              <a:rPr lang="zh-CN" altLang="zh-CN" dirty="0" smtClean="0">
                <a:latin typeface="Arial" pitchFamily="34" charset="0"/>
              </a:rPr>
              <a:t>由于欧氏几何具有鲜明的直观性和有着严密的逻辑演绎方法相结合的特点，在长期的实践中表明，它巳成为培养、提高青少年</a:t>
            </a:r>
            <a:r>
              <a:rPr lang="en-US" altLang="zh-CN" dirty="0" err="1" smtClean="0">
                <a:latin typeface="Arial" pitchFamily="34" charset="0"/>
                <a:hlinkClick r:id="rId3"/>
              </a:rPr>
              <a:t>逻辑思维能力</a:t>
            </a:r>
            <a:r>
              <a:rPr lang="zh-CN" altLang="zh-CN" dirty="0" smtClean="0">
                <a:latin typeface="Arial" pitchFamily="34" charset="0"/>
              </a:rPr>
              <a:t>的好教材</a:t>
            </a:r>
            <a:endParaRPr lang="en-US" altLang="zh-CN" dirty="0" smtClean="0">
              <a:latin typeface="Arial" pitchFamily="34" charset="0"/>
            </a:endParaRPr>
          </a:p>
          <a:p>
            <a:endParaRPr lang="en-US" altLang="zh-CN" dirty="0" smtClean="0">
              <a:latin typeface="Arial" pitchFamily="34" charset="0"/>
            </a:endParaRPr>
          </a:p>
          <a:p>
            <a:r>
              <a:rPr lang="zh-CN" altLang="zh-CN" dirty="0" smtClean="0">
                <a:latin typeface="Arial" pitchFamily="34" charset="0"/>
              </a:rPr>
              <a:t>欧几里得的《几何原本》共有十三卷，其中第一卷讲三角形全等的条件，三角形边和角的大小关系，</a:t>
            </a:r>
            <a:r>
              <a:rPr lang="en-US" altLang="zh-CN" dirty="0" err="1" smtClean="0">
                <a:latin typeface="Arial" pitchFamily="34" charset="0"/>
                <a:hlinkClick r:id="rId4"/>
              </a:rPr>
              <a:t>平行线</a:t>
            </a:r>
            <a:r>
              <a:rPr lang="zh-CN" altLang="zh-CN" dirty="0" smtClean="0">
                <a:latin typeface="Arial" pitchFamily="34" charset="0"/>
              </a:rPr>
              <a:t>理论，三角形和多角形等积（面积相等）的条件；第二卷讲如何把三角形变成等积的正方形；第三卷讲圆；第四卷讨论内接和外切多边形；第六卷讲相似多边形理论；第五、第七、第八、第九、第十卷讲述比例和</a:t>
            </a:r>
            <a:r>
              <a:rPr lang="zh-CN" altLang="zh-CN" dirty="0" smtClean="0">
                <a:latin typeface="Arial" pitchFamily="34" charset="0"/>
              </a:rPr>
              <a:t>算术</a:t>
            </a:r>
            <a:r>
              <a:rPr lang="zh-CN" altLang="en-US" dirty="0" smtClean="0">
                <a:latin typeface="Arial" pitchFamily="34" charset="0"/>
              </a:rPr>
              <a:t>的理</a:t>
            </a:r>
            <a:r>
              <a:rPr lang="zh-CN" altLang="zh-CN" dirty="0" smtClean="0">
                <a:latin typeface="Arial" pitchFamily="34" charset="0"/>
              </a:rPr>
              <a:t>论</a:t>
            </a:r>
            <a:r>
              <a:rPr lang="zh-CN" altLang="zh-CN" dirty="0" smtClean="0">
                <a:latin typeface="Arial" pitchFamily="34" charset="0"/>
              </a:rPr>
              <a:t>；最后讲述</a:t>
            </a:r>
            <a:r>
              <a:rPr lang="en-US" altLang="zh-CN" dirty="0" err="1" smtClean="0">
                <a:latin typeface="Arial" pitchFamily="34" charset="0"/>
                <a:hlinkClick r:id="rId5"/>
              </a:rPr>
              <a:t>立体几何</a:t>
            </a:r>
            <a:r>
              <a:rPr lang="zh-CN" altLang="zh-CN" dirty="0" smtClean="0">
                <a:latin typeface="Arial" pitchFamily="34" charset="0"/>
              </a:rPr>
              <a:t>的内容。</a:t>
            </a:r>
            <a:endParaRPr lang="en-US" altLang="zh-CN" dirty="0" smtClean="0">
              <a:latin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zh-CN" altLang="en-US" sz="1200" b="0" i="0" dirty="0" smtClean="0">
                <a:effectLst/>
                <a:latin typeface="+mn-lt"/>
                <a:ea typeface="+mn-ea"/>
                <a:cs typeface="+mn-cs"/>
                <a:sym typeface="等线"/>
              </a:rPr>
              <a:t>世界上最先证明勾股定理的人。虽然中国的商高、古希腊的毕达哥拉斯很早就提出了勾股定理，但谁也未见过他们的证法。</a:t>
            </a:r>
            <a:r>
              <a:rPr lang="zh-CN" altLang="zh-CN" dirty="0" smtClean="0">
                <a:latin typeface="Arial" pitchFamily="34" charset="0"/>
              </a:rPr>
              <a:t>《几何原本》</a:t>
            </a:r>
            <a:r>
              <a:rPr lang="zh-CN" altLang="zh-CN" dirty="0" smtClean="0">
                <a:latin typeface="Arial" pitchFamily="34" charset="0"/>
              </a:rPr>
              <a:t>中的命题</a:t>
            </a:r>
            <a:r>
              <a:rPr lang="en-US" altLang="zh-CN" dirty="0" smtClean="0">
                <a:latin typeface="Arial" pitchFamily="34" charset="0"/>
              </a:rPr>
              <a:t>1.47</a:t>
            </a:r>
            <a:r>
              <a:rPr lang="zh-CN" altLang="zh-CN" dirty="0" smtClean="0">
                <a:latin typeface="Arial" pitchFamily="34" charset="0"/>
              </a:rPr>
              <a:t>，证明了在西方是</a:t>
            </a:r>
            <a:r>
              <a:rPr lang="en-US" altLang="zh-CN" dirty="0" err="1" smtClean="0">
                <a:latin typeface="Arial" pitchFamily="34" charset="0"/>
                <a:hlinkClick r:id="rId6"/>
              </a:rPr>
              <a:t>欧几里德</a:t>
            </a:r>
            <a:r>
              <a:rPr lang="zh-CN" altLang="zh-CN" dirty="0" smtClean="0">
                <a:latin typeface="Arial" pitchFamily="34" charset="0"/>
              </a:rPr>
              <a:t>最先</a:t>
            </a:r>
            <a:r>
              <a:rPr lang="zh-CN" altLang="en-US" dirty="0" smtClean="0">
                <a:latin typeface="Arial" pitchFamily="34" charset="0"/>
              </a:rPr>
              <a:t>证明</a:t>
            </a:r>
            <a:r>
              <a:rPr lang="zh-CN" altLang="zh-CN" dirty="0" smtClean="0">
                <a:latin typeface="Arial" pitchFamily="34" charset="0"/>
              </a:rPr>
              <a:t>的</a:t>
            </a:r>
            <a:r>
              <a:rPr lang="en-US" altLang="zh-CN" dirty="0" err="1" smtClean="0">
                <a:latin typeface="Arial" pitchFamily="34" charset="0"/>
                <a:hlinkClick r:id="rId7"/>
              </a:rPr>
              <a:t>勾股定理</a:t>
            </a:r>
            <a:r>
              <a:rPr lang="zh-CN" altLang="en-US" dirty="0" smtClean="0">
                <a:latin typeface="Arial" pitchFamily="34" charset="0"/>
              </a:rPr>
              <a:t>。</a:t>
            </a:r>
            <a:endParaRPr lang="zh-CN" altLang="zh-CN" dirty="0" smtClean="0">
              <a:latin typeface="Arial" pitchFamily="34" charset="0"/>
            </a:endParaRPr>
          </a:p>
          <a:p>
            <a:r>
              <a:rPr lang="zh-CN" altLang="zh-CN" dirty="0" smtClean="0">
                <a:latin typeface="Arial" pitchFamily="34" charset="0"/>
              </a:rPr>
              <a:t>从这些内容可以看出，目前属于中学课程里的初等几何的主要内容已经完全</a:t>
            </a:r>
            <a:r>
              <a:rPr lang="en-US" altLang="zh-CN" dirty="0" err="1" smtClean="0">
                <a:latin typeface="Arial" pitchFamily="34" charset="0"/>
                <a:hlinkClick r:id="rId8"/>
              </a:rPr>
              <a:t>包含</a:t>
            </a:r>
            <a:r>
              <a:rPr lang="zh-CN" altLang="zh-CN" dirty="0" smtClean="0">
                <a:latin typeface="Arial" pitchFamily="34" charset="0"/>
              </a:rPr>
              <a:t>在《几何原本》里了。因此长期以来，人们都认为《几何原本》是两千多年来传播几何知识的标准教科书。属于《几何原本》内容的几何学，人们把它叫做欧几里得几何学，或简称为</a:t>
            </a:r>
            <a:r>
              <a:rPr lang="en-US" altLang="zh-CN" dirty="0" err="1" smtClean="0">
                <a:latin typeface="Arial" pitchFamily="34" charset="0"/>
                <a:hlinkClick r:id="rId9"/>
              </a:rPr>
              <a:t>欧式几何</a:t>
            </a:r>
            <a:endParaRPr lang="en-US" altLang="zh-CN" dirty="0" smtClean="0">
              <a:latin typeface="Arial" pitchFamily="34" charset="0"/>
            </a:endParaRPr>
          </a:p>
          <a:p>
            <a:endParaRPr lang="en-US" altLang="zh-CN" dirty="0" smtClean="0">
              <a:latin typeface="Arial" pitchFamily="34" charset="0"/>
            </a:endParaRPr>
          </a:p>
          <a:p>
            <a:r>
              <a:rPr lang="zh-CN" altLang="zh-CN" dirty="0" smtClean="0">
                <a:latin typeface="Arial" pitchFamily="34" charset="0"/>
              </a:rPr>
              <a:t>《几何原本》最主要的特色是建立了比较严格的几何体系，在这个体系中有四方面主要内容，定义、公理、公设、命题（包括作图和定理）。《几何原本》第一卷列有</a:t>
            </a:r>
            <a:r>
              <a:rPr lang="en-US" altLang="zh-CN" dirty="0" smtClean="0">
                <a:latin typeface="Arial" pitchFamily="34" charset="0"/>
              </a:rPr>
              <a:t>23</a:t>
            </a:r>
            <a:r>
              <a:rPr lang="zh-CN" altLang="zh-CN" dirty="0" smtClean="0">
                <a:latin typeface="Arial" pitchFamily="34" charset="0"/>
              </a:rPr>
              <a:t>个定义，</a:t>
            </a:r>
            <a:r>
              <a:rPr lang="en-US" altLang="zh-CN" dirty="0" smtClean="0">
                <a:latin typeface="Arial" pitchFamily="34" charset="0"/>
              </a:rPr>
              <a:t>5</a:t>
            </a:r>
            <a:r>
              <a:rPr lang="zh-CN" altLang="zh-CN" dirty="0" smtClean="0">
                <a:latin typeface="Arial" pitchFamily="34" charset="0"/>
              </a:rPr>
              <a:t>条公理，</a:t>
            </a:r>
            <a:r>
              <a:rPr lang="en-US" altLang="zh-CN" dirty="0" smtClean="0">
                <a:latin typeface="Arial" pitchFamily="34" charset="0"/>
              </a:rPr>
              <a:t>5</a:t>
            </a:r>
            <a:r>
              <a:rPr lang="zh-CN" altLang="zh-CN" dirty="0" smtClean="0">
                <a:latin typeface="Arial" pitchFamily="34" charset="0"/>
              </a:rPr>
              <a:t>条公设。（其中最后一条公设就是著名的平行公设，或者叫做</a:t>
            </a:r>
            <a:r>
              <a:rPr lang="en-US" altLang="zh-CN" dirty="0" err="1" smtClean="0">
                <a:latin typeface="Arial" pitchFamily="34" charset="0"/>
                <a:hlinkClick r:id="rId10"/>
              </a:rPr>
              <a:t>第五公设</a:t>
            </a:r>
            <a:r>
              <a:rPr lang="zh-CN" altLang="zh-CN" dirty="0" smtClean="0">
                <a:latin typeface="Arial" pitchFamily="34" charset="0"/>
              </a:rPr>
              <a:t>。它引发了几何史上最著名的长达两千多年的关于</a:t>
            </a:r>
            <a:r>
              <a:rPr lang="en-US" altLang="zh-CN" dirty="0" smtClean="0">
                <a:latin typeface="Arial" pitchFamily="34" charset="0"/>
              </a:rPr>
              <a:t>“</a:t>
            </a:r>
            <a:r>
              <a:rPr lang="zh-CN" altLang="zh-CN" dirty="0" smtClean="0">
                <a:latin typeface="Arial" pitchFamily="34" charset="0"/>
              </a:rPr>
              <a:t>平行线理论</a:t>
            </a:r>
            <a:r>
              <a:rPr lang="en-US" altLang="zh-CN" dirty="0" smtClean="0">
                <a:latin typeface="Arial" pitchFamily="34" charset="0"/>
              </a:rPr>
              <a:t>”</a:t>
            </a:r>
            <a:r>
              <a:rPr lang="zh-CN" altLang="zh-CN" dirty="0" smtClean="0">
                <a:latin typeface="Arial" pitchFamily="34" charset="0"/>
              </a:rPr>
              <a:t>的讨论，并最终诞生了非欧几何。）</a:t>
            </a:r>
          </a:p>
          <a:p>
            <a:r>
              <a:rPr lang="zh-CN" altLang="zh-CN" dirty="0" smtClean="0">
                <a:latin typeface="Arial" pitchFamily="34" charset="0"/>
              </a:rPr>
              <a:t>这些定义、公理、公设就是《几何原本》全书的基础。全书以这些定义、公理、公设为依据逻辑地展开他的各个部分的。比如后面出现的每一个定理都写明什么是已知、什么是求证。都要根据前面的定义、公理、定理进行逻辑推理给予仔细证明。</a:t>
            </a:r>
            <a:endParaRPr lang="zh-CN" altLang="en-US" dirty="0" smtClean="0">
              <a:latin typeface="Arial" pitchFamily="34" charset="0"/>
            </a:endParaRPr>
          </a:p>
        </p:txBody>
      </p:sp>
      <p:sp>
        <p:nvSpPr>
          <p:cNvPr id="177156"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ECDDB88F-6084-42FD-81A9-876600DF919D}" type="slidenum">
              <a:rPr lang="en-US" altLang="zh-CN" smtClean="0">
                <a:latin typeface="Arial" pitchFamily="34" charset="0"/>
              </a:rPr>
              <a:pPr eaLnBrk="1" hangingPunct="1"/>
              <a:t>10</a:t>
            </a:fld>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xfrm>
            <a:off x="381000" y="685800"/>
            <a:ext cx="6096000" cy="3429000"/>
          </a:xfrm>
          <a:ln/>
        </p:spPr>
      </p:sp>
      <p:sp>
        <p:nvSpPr>
          <p:cNvPr id="178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smtClean="0">
                <a:latin typeface="Arial" pitchFamily="34" charset="0"/>
              </a:rPr>
              <a:t>汉语的最早译本是由意大利传教士利玛窦和明代科学家徐光启于</a:t>
            </a:r>
            <a:r>
              <a:rPr lang="en-US" altLang="zh-CN" dirty="0" smtClean="0">
                <a:latin typeface="Arial" pitchFamily="34" charset="0"/>
              </a:rPr>
              <a:t>1607</a:t>
            </a:r>
            <a:r>
              <a:rPr lang="zh-CN" altLang="zh-CN" dirty="0" smtClean="0">
                <a:latin typeface="Arial" pitchFamily="34" charset="0"/>
              </a:rPr>
              <a:t>年合作完成的，但他们只译出了前</a:t>
            </a:r>
            <a:r>
              <a:rPr lang="en-US" altLang="zh-CN" dirty="0" smtClean="0">
                <a:latin typeface="Arial" pitchFamily="34" charset="0"/>
              </a:rPr>
              <a:t>6</a:t>
            </a:r>
            <a:r>
              <a:rPr lang="zh-CN" altLang="zh-CN" dirty="0" smtClean="0">
                <a:latin typeface="Arial" pitchFamily="34" charset="0"/>
              </a:rPr>
              <a:t>卷。正是这个残本奠定了中国现代数学的基本术语，诸如三角形、角、直角等等</a:t>
            </a:r>
            <a:r>
              <a:rPr lang="zh-CN" altLang="en-US" dirty="0" smtClean="0">
                <a:latin typeface="Arial" pitchFamily="34" charset="0"/>
              </a:rPr>
              <a:t>。“几何”一词</a:t>
            </a:r>
            <a:r>
              <a:rPr lang="zh-CN" altLang="zh-CN" dirty="0" smtClean="0">
                <a:latin typeface="Arial" pitchFamily="34" charset="0"/>
              </a:rPr>
              <a:t>由徐光启所创。当时并未给出所依根据，后世多认为一方面几何可能是拉丁化的希腊语</a:t>
            </a:r>
            <a:r>
              <a:rPr lang="en-US" altLang="zh-CN" dirty="0" smtClean="0">
                <a:latin typeface="Arial" pitchFamily="34" charset="0"/>
              </a:rPr>
              <a:t>GEO</a:t>
            </a:r>
            <a:r>
              <a:rPr lang="zh-CN" altLang="zh-CN" dirty="0" smtClean="0">
                <a:latin typeface="Arial" pitchFamily="34" charset="0"/>
              </a:rPr>
              <a:t>的音译，另一方面由于《几何原本》中也有利用几何方式来阐述</a:t>
            </a:r>
            <a:r>
              <a:rPr lang="en-US" altLang="zh-CN" dirty="0" err="1" smtClean="0">
                <a:latin typeface="Arial" pitchFamily="34" charset="0"/>
                <a:hlinkClick r:id="rId3"/>
              </a:rPr>
              <a:t>数论</a:t>
            </a:r>
            <a:r>
              <a:rPr lang="zh-CN" altLang="zh-CN" dirty="0" smtClean="0">
                <a:latin typeface="Arial" pitchFamily="34" charset="0"/>
              </a:rPr>
              <a:t>的内容，也可能是</a:t>
            </a:r>
            <a:r>
              <a:rPr lang="en-US" altLang="zh-CN" dirty="0" smtClean="0">
                <a:latin typeface="Arial" pitchFamily="34" charset="0"/>
              </a:rPr>
              <a:t>magnitude</a:t>
            </a:r>
            <a:r>
              <a:rPr lang="zh-CN" altLang="zh-CN" dirty="0" smtClean="0">
                <a:latin typeface="Arial" pitchFamily="34" charset="0"/>
              </a:rPr>
              <a:t>（多少）的意译，所以一般认为几何是</a:t>
            </a:r>
            <a:r>
              <a:rPr lang="en-US" altLang="zh-CN" dirty="0" err="1" smtClean="0">
                <a:latin typeface="Arial" pitchFamily="34" charset="0"/>
              </a:rPr>
              <a:t>geometria</a:t>
            </a:r>
            <a:r>
              <a:rPr lang="zh-CN" altLang="zh-CN" dirty="0" smtClean="0">
                <a:latin typeface="Arial" pitchFamily="34" charset="0"/>
              </a:rPr>
              <a:t>的音、意并译。</a:t>
            </a:r>
            <a:endParaRPr lang="en-US" altLang="zh-CN" dirty="0" smtClean="0">
              <a:latin typeface="Arial" pitchFamily="34" charset="0"/>
            </a:endParaRPr>
          </a:p>
          <a:p>
            <a:endParaRPr lang="en-US" altLang="zh-CN" dirty="0" smtClean="0">
              <a:latin typeface="Arial" pitchFamily="34" charset="0"/>
            </a:endParaRPr>
          </a:p>
          <a:p>
            <a:endParaRPr lang="en-US" altLang="zh-CN" dirty="0" smtClean="0">
              <a:latin typeface="Arial" pitchFamily="34" charset="0"/>
            </a:endParaRPr>
          </a:p>
          <a:p>
            <a:r>
              <a:rPr lang="en-US" altLang="zh-CN" dirty="0" smtClean="0">
                <a:latin typeface="Arial" pitchFamily="34" charset="0"/>
              </a:rPr>
              <a:t>1607</a:t>
            </a:r>
            <a:r>
              <a:rPr lang="zh-CN" altLang="zh-CN" dirty="0" smtClean="0">
                <a:latin typeface="Arial" pitchFamily="34" charset="0"/>
              </a:rPr>
              <a:t>年出版的《</a:t>
            </a:r>
            <a:r>
              <a:rPr lang="en-US" altLang="zh-CN" dirty="0" err="1" smtClean="0">
                <a:latin typeface="Arial" pitchFamily="34" charset="0"/>
                <a:hlinkClick r:id="rId4"/>
              </a:rPr>
              <a:t>几何原本</a:t>
            </a:r>
            <a:r>
              <a:rPr lang="zh-CN" altLang="zh-CN" dirty="0" smtClean="0">
                <a:latin typeface="Arial" pitchFamily="34" charset="0"/>
              </a:rPr>
              <a:t>》中关于几何的</a:t>
            </a:r>
            <a:r>
              <a:rPr lang="en-US" altLang="zh-CN" dirty="0" err="1" smtClean="0">
                <a:latin typeface="Arial" pitchFamily="34" charset="0"/>
                <a:hlinkClick r:id="rId5"/>
              </a:rPr>
              <a:t>译法</a:t>
            </a:r>
            <a:r>
              <a:rPr lang="zh-CN" altLang="zh-CN" dirty="0" smtClean="0">
                <a:latin typeface="Arial" pitchFamily="34" charset="0"/>
              </a:rPr>
              <a:t>在当时并未通行，同时代也存在着另一种译名</a:t>
            </a:r>
            <a:r>
              <a:rPr lang="en-US" altLang="zh-CN" dirty="0" smtClean="0">
                <a:latin typeface="Arial" pitchFamily="34" charset="0"/>
              </a:rPr>
              <a:t>——</a:t>
            </a:r>
            <a:r>
              <a:rPr lang="zh-CN" altLang="zh-CN" dirty="0" smtClean="0">
                <a:latin typeface="Arial" pitchFamily="34" charset="0"/>
              </a:rPr>
              <a:t>形学，如狄考文、邹立文、刘永锡编译的《形学备旨》，在当时也有一定的影响。在</a:t>
            </a:r>
            <a:r>
              <a:rPr lang="en-US" altLang="zh-CN" dirty="0" smtClean="0">
                <a:latin typeface="Arial" pitchFamily="34" charset="0"/>
              </a:rPr>
              <a:t>1857</a:t>
            </a:r>
            <a:r>
              <a:rPr lang="zh-CN" altLang="zh-CN" dirty="0" smtClean="0">
                <a:latin typeface="Arial" pitchFamily="34" charset="0"/>
              </a:rPr>
              <a:t>年</a:t>
            </a:r>
            <a:r>
              <a:rPr lang="en-US" altLang="zh-CN" dirty="0" err="1" smtClean="0">
                <a:latin typeface="Arial" pitchFamily="34" charset="0"/>
                <a:hlinkClick r:id="rId6"/>
              </a:rPr>
              <a:t>李善兰</a:t>
            </a:r>
            <a:r>
              <a:rPr lang="zh-CN" altLang="zh-CN" dirty="0" smtClean="0">
                <a:latin typeface="Arial" pitchFamily="34" charset="0"/>
              </a:rPr>
              <a:t>、</a:t>
            </a:r>
            <a:r>
              <a:rPr lang="en-US" altLang="zh-CN" dirty="0" err="1" smtClean="0">
                <a:latin typeface="Arial" pitchFamily="34" charset="0"/>
                <a:hlinkClick r:id="rId7"/>
              </a:rPr>
              <a:t>伟烈亚力</a:t>
            </a:r>
            <a:r>
              <a:rPr lang="zh-CN" altLang="zh-CN" dirty="0" smtClean="0">
                <a:latin typeface="Arial" pitchFamily="34" charset="0"/>
              </a:rPr>
              <a:t>续译的《几何原本》后</a:t>
            </a:r>
            <a:r>
              <a:rPr lang="en-US" altLang="zh-CN" dirty="0" smtClean="0">
                <a:latin typeface="Arial" pitchFamily="34" charset="0"/>
              </a:rPr>
              <a:t>9</a:t>
            </a:r>
            <a:r>
              <a:rPr lang="zh-CN" altLang="zh-CN" dirty="0" smtClean="0">
                <a:latin typeface="Arial" pitchFamily="34" charset="0"/>
              </a:rPr>
              <a:t>卷出版后，几何之名虽然得到了一定的重视，但是直到</a:t>
            </a:r>
            <a:r>
              <a:rPr lang="en-US" altLang="zh-CN" dirty="0" smtClean="0">
                <a:latin typeface="Arial" pitchFamily="34" charset="0"/>
              </a:rPr>
              <a:t>20</a:t>
            </a:r>
            <a:r>
              <a:rPr lang="zh-CN" altLang="zh-CN" dirty="0" smtClean="0">
                <a:latin typeface="Arial" pitchFamily="34" charset="0"/>
              </a:rPr>
              <a:t>世纪初的时候才有了较明显的取代形学一词的趋势，如</a:t>
            </a:r>
            <a:r>
              <a:rPr lang="en-US" altLang="zh-CN" dirty="0" smtClean="0">
                <a:latin typeface="Arial" pitchFamily="34" charset="0"/>
              </a:rPr>
              <a:t>1910</a:t>
            </a:r>
            <a:r>
              <a:rPr lang="zh-CN" altLang="zh-CN" dirty="0" smtClean="0">
                <a:latin typeface="Arial" pitchFamily="34" charset="0"/>
              </a:rPr>
              <a:t>年《形学备旨》第</a:t>
            </a:r>
            <a:r>
              <a:rPr lang="en-US" altLang="zh-CN" dirty="0" smtClean="0">
                <a:latin typeface="Arial" pitchFamily="34" charset="0"/>
              </a:rPr>
              <a:t>11</a:t>
            </a:r>
            <a:r>
              <a:rPr lang="zh-CN" altLang="zh-CN" dirty="0" smtClean="0">
                <a:latin typeface="Arial" pitchFamily="34" charset="0"/>
              </a:rPr>
              <a:t>次印刷成都翻刊本徐树勋就将其改名为《续几何》。直至</a:t>
            </a:r>
            <a:r>
              <a:rPr lang="en-US" altLang="zh-CN" dirty="0" smtClean="0">
                <a:latin typeface="Arial" pitchFamily="34" charset="0"/>
              </a:rPr>
              <a:t>20</a:t>
            </a:r>
            <a:r>
              <a:rPr lang="zh-CN" altLang="zh-CN" dirty="0" smtClean="0">
                <a:latin typeface="Arial" pitchFamily="34" charset="0"/>
              </a:rPr>
              <a:t>世纪中期，已鲜有</a:t>
            </a:r>
            <a:r>
              <a:rPr lang="en-US" altLang="zh-CN" dirty="0" smtClean="0">
                <a:latin typeface="Arial" pitchFamily="34" charset="0"/>
              </a:rPr>
              <a:t>“</a:t>
            </a:r>
            <a:r>
              <a:rPr lang="zh-CN" altLang="zh-CN" dirty="0" smtClean="0">
                <a:latin typeface="Arial" pitchFamily="34" charset="0"/>
              </a:rPr>
              <a:t>形学</a:t>
            </a:r>
            <a:r>
              <a:rPr lang="en-US" altLang="zh-CN" dirty="0" smtClean="0">
                <a:latin typeface="Arial" pitchFamily="34" charset="0"/>
              </a:rPr>
              <a:t>”</a:t>
            </a:r>
            <a:r>
              <a:rPr lang="zh-CN" altLang="zh-CN" dirty="0" smtClean="0">
                <a:latin typeface="Arial" pitchFamily="34" charset="0"/>
              </a:rPr>
              <a:t>一词的使用出现。</a:t>
            </a:r>
            <a:endParaRPr lang="en-US" altLang="zh-CN" dirty="0" smtClean="0">
              <a:latin typeface="Arial" pitchFamily="34" charset="0"/>
            </a:endParaRPr>
          </a:p>
          <a:p>
            <a:endParaRPr lang="en-US" altLang="zh-CN" dirty="0" smtClean="0">
              <a:latin typeface="Arial" pitchFamily="34" charset="0"/>
            </a:endParaRPr>
          </a:p>
          <a:p>
            <a:r>
              <a:rPr lang="zh-CN" altLang="zh-CN" dirty="0" smtClean="0">
                <a:latin typeface="Arial" pitchFamily="34" charset="0"/>
              </a:rPr>
              <a:t>人们对《几何原本》中在逻辑结果方面存在的一些漏洞、破绽的发现，正是推动几何学不断向前发展的契机。最后德国数学家希尔伯特在总结前人工作的基础上，在他</a:t>
            </a:r>
            <a:r>
              <a:rPr lang="en-US" altLang="zh-CN" dirty="0" smtClean="0">
                <a:latin typeface="Arial" pitchFamily="34" charset="0"/>
              </a:rPr>
              <a:t>1899</a:t>
            </a:r>
            <a:r>
              <a:rPr lang="zh-CN" altLang="zh-CN" dirty="0" smtClean="0">
                <a:latin typeface="Arial" pitchFamily="34" charset="0"/>
              </a:rPr>
              <a:t>年发表的《几何基础》一书中提出了一个比较完善的几何学的公理体系。这个公理体系就被叫做希尔伯特公理体。</a:t>
            </a:r>
          </a:p>
          <a:p>
            <a:endParaRPr lang="zh-CN" altLang="en-US" dirty="0" smtClean="0">
              <a:latin typeface="Arial" pitchFamily="34" charset="0"/>
            </a:endParaRPr>
          </a:p>
        </p:txBody>
      </p:sp>
      <p:sp>
        <p:nvSpPr>
          <p:cNvPr id="178180" name="灯片编号占位符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fld id="{93700FD9-865B-43A3-B535-FE1225E25D59}" type="slidenum">
              <a:rPr lang="en-US" altLang="zh-CN" smtClean="0">
                <a:latin typeface="Arial" pitchFamily="34" charset="0"/>
              </a:rPr>
              <a:pPr eaLnBrk="1" hangingPunct="1"/>
              <a:t>11</a:t>
            </a:fld>
            <a:endParaRPr lang="en-US"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grpSp>
        <p:nvGrpSpPr>
          <p:cNvPr id="44" name="Group 44"/>
          <p:cNvGrpSpPr/>
          <p:nvPr/>
        </p:nvGrpSpPr>
        <p:grpSpPr>
          <a:xfrm>
            <a:off x="0" y="-1664915"/>
            <a:ext cx="12192000" cy="10492847"/>
            <a:chOff x="0" y="0"/>
            <a:chExt cx="12192000" cy="10492846"/>
          </a:xfrm>
        </p:grpSpPr>
        <p:grpSp>
          <p:nvGrpSpPr>
            <p:cNvPr id="37" name="Group 37"/>
            <p:cNvGrpSpPr/>
            <p:nvPr/>
          </p:nvGrpSpPr>
          <p:grpSpPr>
            <a:xfrm>
              <a:off x="0" y="9172046"/>
              <a:ext cx="12192000" cy="1320801"/>
              <a:chOff x="0" y="0"/>
              <a:chExt cx="12192000" cy="1320800"/>
            </a:xfrm>
          </p:grpSpPr>
          <p:sp>
            <p:nvSpPr>
              <p:cNvPr id="32" name="Shape 3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3" name="Shape 33"/>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34" name="Shape 3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 name="Shape 35"/>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36" name="Shape 3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43" name="Group 43"/>
            <p:cNvGrpSpPr/>
            <p:nvPr/>
          </p:nvGrpSpPr>
          <p:grpSpPr>
            <a:xfrm>
              <a:off x="0" y="0"/>
              <a:ext cx="12192000" cy="1320801"/>
              <a:chOff x="0" y="0"/>
              <a:chExt cx="12192000" cy="1320800"/>
            </a:xfrm>
          </p:grpSpPr>
          <p:sp>
            <p:nvSpPr>
              <p:cNvPr id="38" name="Shape 3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9" name="Shape 39"/>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0" name="Shape 4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1" name="Shape 41"/>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42" name="Shape 4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45" name="image2.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自定义版式">
    <p:spTree>
      <p:nvGrpSpPr>
        <p:cNvPr id="1" name=""/>
        <p:cNvGrpSpPr/>
        <p:nvPr/>
      </p:nvGrpSpPr>
      <p:grpSpPr>
        <a:xfrm>
          <a:off x="0" y="0"/>
          <a:ext cx="0" cy="0"/>
          <a:chOff x="0" y="0"/>
          <a:chExt cx="0" cy="0"/>
        </a:xfrm>
      </p:grpSpPr>
      <p:grpSp>
        <p:nvGrpSpPr>
          <p:cNvPr id="65" name="Group 65"/>
          <p:cNvGrpSpPr/>
          <p:nvPr/>
        </p:nvGrpSpPr>
        <p:grpSpPr>
          <a:xfrm>
            <a:off x="0" y="-1664915"/>
            <a:ext cx="12192000" cy="10492847"/>
            <a:chOff x="0" y="0"/>
            <a:chExt cx="12192000" cy="10492846"/>
          </a:xfrm>
        </p:grpSpPr>
        <p:grpSp>
          <p:nvGrpSpPr>
            <p:cNvPr id="58" name="Group 58"/>
            <p:cNvGrpSpPr/>
            <p:nvPr/>
          </p:nvGrpSpPr>
          <p:grpSpPr>
            <a:xfrm>
              <a:off x="0" y="9172046"/>
              <a:ext cx="12192000" cy="1320801"/>
              <a:chOff x="0" y="0"/>
              <a:chExt cx="12192000" cy="1320800"/>
            </a:xfrm>
          </p:grpSpPr>
          <p:sp>
            <p:nvSpPr>
              <p:cNvPr id="53" name="Shape 53"/>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54" name="Shape 54"/>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55" name="Shape 55"/>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6" name="Shape 56"/>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57" name="Shape 57"/>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64" name="Group 64"/>
            <p:cNvGrpSpPr/>
            <p:nvPr/>
          </p:nvGrpSpPr>
          <p:grpSpPr>
            <a:xfrm>
              <a:off x="0" y="0"/>
              <a:ext cx="12192000" cy="1320801"/>
              <a:chOff x="0" y="0"/>
              <a:chExt cx="12192000" cy="1320800"/>
            </a:xfrm>
          </p:grpSpPr>
          <p:sp>
            <p:nvSpPr>
              <p:cNvPr id="59" name="Shape 59"/>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60" name="Shape 60"/>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61" name="Shape 61"/>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2" name="Shape 62"/>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3" name="Shape 63"/>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66" name="image3.png"/>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7" name="Shape 6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和内容">
    <p:spTree>
      <p:nvGrpSpPr>
        <p:cNvPr id="1" name=""/>
        <p:cNvGrpSpPr/>
        <p:nvPr/>
      </p:nvGrpSpPr>
      <p:grpSpPr>
        <a:xfrm>
          <a:off x="0" y="0"/>
          <a:ext cx="0" cy="0"/>
          <a:chOff x="0" y="0"/>
          <a:chExt cx="0" cy="0"/>
        </a:xfrm>
      </p:grpSpPr>
      <p:grpSp>
        <p:nvGrpSpPr>
          <p:cNvPr id="107" name="Group 107"/>
          <p:cNvGrpSpPr/>
          <p:nvPr/>
        </p:nvGrpSpPr>
        <p:grpSpPr>
          <a:xfrm>
            <a:off x="0" y="-1664915"/>
            <a:ext cx="12192000" cy="10492847"/>
            <a:chOff x="0" y="0"/>
            <a:chExt cx="12192000" cy="10492846"/>
          </a:xfrm>
        </p:grpSpPr>
        <p:grpSp>
          <p:nvGrpSpPr>
            <p:cNvPr id="100" name="Group 100"/>
            <p:cNvGrpSpPr/>
            <p:nvPr/>
          </p:nvGrpSpPr>
          <p:grpSpPr>
            <a:xfrm>
              <a:off x="0" y="9172046"/>
              <a:ext cx="12192000" cy="1320801"/>
              <a:chOff x="0" y="0"/>
              <a:chExt cx="12192000" cy="1320800"/>
            </a:xfrm>
          </p:grpSpPr>
          <p:sp>
            <p:nvSpPr>
              <p:cNvPr id="95" name="Shape 95"/>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6" name="Shape 96"/>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97" name="Shape 97"/>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Shape 98"/>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99" name="Shape 99"/>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06" name="Group 106"/>
            <p:cNvGrpSpPr/>
            <p:nvPr/>
          </p:nvGrpSpPr>
          <p:grpSpPr>
            <a:xfrm>
              <a:off x="0" y="0"/>
              <a:ext cx="12192000" cy="1320801"/>
              <a:chOff x="0" y="0"/>
              <a:chExt cx="12192000" cy="1320800"/>
            </a:xfrm>
          </p:grpSpPr>
          <p:sp>
            <p:nvSpPr>
              <p:cNvPr id="101" name="Shape 101"/>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102" name="Shape 102"/>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3" name="Shape 103"/>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Shape 104"/>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05" name="Shape 105"/>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108" name="Shape 108"/>
          <p:cNvSpPr>
            <a:spLocks noGrp="1"/>
          </p:cNvSpPr>
          <p:nvPr>
            <p:ph type="title"/>
          </p:nvPr>
        </p:nvSpPr>
        <p:spPr>
          <a:xfrm>
            <a:off x="838418" y="365125"/>
            <a:ext cx="10515164" cy="1325563"/>
          </a:xfrm>
          <a:prstGeom prst="rect">
            <a:avLst/>
          </a:prstGeom>
          <a:extLst>
            <a:ext uri="{C572A759-6A51-4108-AA02-DFA0A04FC94B}">
              <ma14:wrappingTextBoxFlag xmlns="" xmlns:ma14="http://schemas.microsoft.com/office/mac/drawingml/2011/main" val="1"/>
            </a:ext>
          </a:extLst>
        </p:spPr>
        <p:txBody>
          <a:bodyPr/>
          <a:lstStyle/>
          <a:p>
            <a:r>
              <a:t>单击此处编辑母版标题样式</a:t>
            </a:r>
          </a:p>
        </p:txBody>
      </p:sp>
      <p:sp>
        <p:nvSpPr>
          <p:cNvPr id="109" name="Shape 109"/>
          <p:cNvSpPr>
            <a:spLocks noGrp="1"/>
          </p:cNvSpPr>
          <p:nvPr>
            <p:ph type="body" idx="1"/>
          </p:nvPr>
        </p:nvSpPr>
        <p:spPr>
          <a:xfrm>
            <a:off x="838200" y="1825625"/>
            <a:ext cx="10515601" cy="4351338"/>
          </a:xfrm>
          <a:prstGeom prst="rect">
            <a:avLst/>
          </a:prstGeom>
          <a:extLst>
            <a:ext uri="{C572A759-6A51-4108-AA02-DFA0A04FC94B}">
              <ma14:wrappingTextBoxFlag xmlns="" xmlns:ma14="http://schemas.microsoft.com/office/mac/drawingml/2011/main" val="1"/>
            </a:ext>
          </a:extLst>
        </p:spPr>
        <p:txBody>
          <a:bodyPr/>
          <a:lstStyle/>
          <a:p>
            <a:r>
              <a:t>单击此处编辑母版文本样式</a:t>
            </a:r>
          </a:p>
          <a:p>
            <a:pPr lvl="1"/>
            <a:r>
              <a:t>第二级</a:t>
            </a:r>
          </a:p>
          <a:p>
            <a:pPr lvl="2"/>
            <a:r>
              <a:t>第三级</a:t>
            </a:r>
          </a:p>
          <a:p>
            <a:pPr lvl="3"/>
            <a:r>
              <a:t>第四级</a:t>
            </a:r>
          </a:p>
          <a:p>
            <a:pPr lvl="4"/>
            <a:r>
              <a:t>第五级</a:t>
            </a:r>
          </a:p>
        </p:txBody>
      </p:sp>
      <p:sp>
        <p:nvSpPr>
          <p:cNvPr id="110" name="Shape 110"/>
          <p:cNvSpPr>
            <a:spLocks noGrp="1"/>
          </p:cNvSpPr>
          <p:nvPr>
            <p:ph type="sldNum" sz="quarter" idx="2"/>
          </p:nvPr>
        </p:nvSpPr>
        <p:spPr>
          <a:xfrm>
            <a:off x="0" y="0"/>
            <a:ext cx="358413" cy="370840"/>
          </a:xfrm>
          <a:prstGeom prst="rect">
            <a:avLst/>
          </a:prstGeom>
        </p:spPr>
        <p:txBody>
          <a:bodyPr anchor="t"/>
          <a:lstStyle>
            <a:lvl1pPr algn="l">
              <a:defRPr sz="1800"/>
            </a:lvl1pPr>
          </a:lstStyle>
          <a:p>
            <a:fld id="{86CB4B4D-7CA3-9044-876B-883B54F8677D}" type="slidenum">
              <a:t>‹#›</a:t>
            </a:fld>
            <a:endParaRPr/>
          </a:p>
        </p:txBody>
      </p:sp>
      <p:pic>
        <p:nvPicPr>
          <p:cNvPr id="111" name="image4.png"/>
          <p:cNvPicPr>
            <a:picLocks noChangeAspect="1"/>
          </p:cNvPicPr>
          <p:nvPr/>
        </p:nvPicPr>
        <p:blipFill>
          <a:blip r:embed="rId2">
            <a:extLst/>
          </a:blip>
          <a:stretch>
            <a:fillRect/>
          </a:stretch>
        </p:blipFill>
        <p:spPr>
          <a:xfrm rot="20711862" flipH="1">
            <a:off x="10720365" y="5324678"/>
            <a:ext cx="3778605" cy="3778811"/>
          </a:xfrm>
          <a:prstGeom prst="rect">
            <a:avLst/>
          </a:pr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14"/>
          <p:cNvGrpSpPr/>
          <p:nvPr/>
        </p:nvGrpSpPr>
        <p:grpSpPr>
          <a:xfrm>
            <a:off x="0" y="-1664915"/>
            <a:ext cx="12192000" cy="10492847"/>
            <a:chOff x="0" y="0"/>
            <a:chExt cx="12192000" cy="10492846"/>
          </a:xfrm>
        </p:grpSpPr>
        <p:grpSp>
          <p:nvGrpSpPr>
            <p:cNvPr id="7" name="Group 7"/>
            <p:cNvGrpSpPr/>
            <p:nvPr/>
          </p:nvGrpSpPr>
          <p:grpSpPr>
            <a:xfrm>
              <a:off x="0" y="9172046"/>
              <a:ext cx="12192000" cy="1320801"/>
              <a:chOff x="0" y="0"/>
              <a:chExt cx="12192000" cy="1320800"/>
            </a:xfrm>
          </p:grpSpPr>
          <p:sp>
            <p:nvSpPr>
              <p:cNvPr id="2" name="Shape 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3" name="Shape 3"/>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4" name="Shape 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 name="Shape 5"/>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6" name="Shape 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13" name="Group 13"/>
            <p:cNvGrpSpPr/>
            <p:nvPr/>
          </p:nvGrpSpPr>
          <p:grpSpPr>
            <a:xfrm>
              <a:off x="0" y="0"/>
              <a:ext cx="12192000" cy="1320801"/>
              <a:chOff x="0" y="0"/>
              <a:chExt cx="12192000" cy="1320800"/>
            </a:xfrm>
          </p:grpSpPr>
          <p:sp>
            <p:nvSpPr>
              <p:cNvPr id="8" name="Shape 8"/>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9" name="Shape 9"/>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10" name="Shape 10"/>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Shape 11"/>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12" name="Shape 12"/>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pic>
        <p:nvPicPr>
          <p:cNvPr id="15" name="image1.png"/>
          <p:cNvPicPr>
            <a:picLocks noChangeAspect="1"/>
          </p:cNvPicPr>
          <p:nvPr/>
        </p:nvPicPr>
        <p:blipFill>
          <a:blip r:embed="rId5">
            <a:extLst/>
          </a:blip>
          <a:stretch>
            <a:fillRect/>
          </a:stretch>
        </p:blipFill>
        <p:spPr>
          <a:xfrm>
            <a:off x="4334931" y="0"/>
            <a:ext cx="7857068" cy="4419600"/>
          </a:xfrm>
          <a:prstGeom prst="rect">
            <a:avLst/>
          </a:prstGeom>
          <a:ln w="12700">
            <a:miter lim="400000"/>
          </a:ln>
        </p:spPr>
      </p:pic>
      <p:sp>
        <p:nvSpPr>
          <p:cNvPr id="16" name="Shape 16"/>
          <p:cNvSpPr>
            <a:spLocks noGrp="1"/>
          </p:cNvSpPr>
          <p:nvPr>
            <p:ph type="title"/>
          </p:nvPr>
        </p:nvSpPr>
        <p:spPr>
          <a:xfrm>
            <a:off x="609600" y="92074"/>
            <a:ext cx="10972800" cy="1508127"/>
          </a:xfrm>
          <a:prstGeom prst="rect">
            <a:avLst/>
          </a:prstGeom>
          <a:ln w="12700">
            <a:miter lim="400000"/>
          </a:ln>
        </p:spPr>
        <p:txBody>
          <a:bodyPr lIns="45719" rIns="45719" anchor="ctr">
            <a:normAutofit/>
          </a:bodyPr>
          <a:lstStyle/>
          <a:p>
            <a:endParaRPr/>
          </a:p>
        </p:txBody>
      </p:sp>
      <p:sp>
        <p:nvSpPr>
          <p:cNvPr id="17" name="Shape 17"/>
          <p:cNvSpPr>
            <a:spLocks noGrp="1"/>
          </p:cNvSpPr>
          <p:nvPr>
            <p:ph type="body" idx="1"/>
          </p:nvPr>
        </p:nvSpPr>
        <p:spPr>
          <a:xfrm>
            <a:off x="609600" y="1600200"/>
            <a:ext cx="10972800" cy="5257800"/>
          </a:xfrm>
          <a:prstGeom prst="rect">
            <a:avLst/>
          </a:prstGeom>
          <a:ln w="12700">
            <a:miter lim="400000"/>
          </a:ln>
        </p:spPr>
        <p:txBody>
          <a:bodyPr lIns="91421" tIns="91421" rIns="91421" bIns="91421">
            <a:normAutofit/>
          </a:bodyPr>
          <a:lstStyle/>
          <a:p>
            <a:endParaRPr/>
          </a:p>
        </p:txBody>
      </p:sp>
      <p:sp>
        <p:nvSpPr>
          <p:cNvPr id="18" name="Shape 18"/>
          <p:cNvSpPr>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Lst>
  <p:transition spd="med"/>
  <p:txStyles>
    <p:titleStyle>
      <a:lvl1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0" marR="0" indent="0" algn="l" defTabSz="914216" rtl="0" latinLnBrk="0">
        <a:lnSpc>
          <a:spcPct val="90000"/>
        </a:lnSpc>
        <a:spcBef>
          <a:spcPts val="0"/>
        </a:spcBef>
        <a:spcAft>
          <a:spcPts val="0"/>
        </a:spcAft>
        <a:buClrTx/>
        <a:buSzTx/>
        <a:buFontTx/>
        <a:buNone/>
        <a:tabLst/>
        <a:defRPr sz="3000" b="0" i="0" u="none" strike="noStrike" cap="none" spc="0" baseline="0">
          <a:ln>
            <a:noFill/>
          </a:ln>
          <a:solidFill>
            <a:srgbClr val="7F7F7F"/>
          </a:solidFill>
          <a:uFillTx/>
          <a:latin typeface="Montserrat Hairline"/>
          <a:ea typeface="Montserrat Hairline"/>
          <a:cs typeface="Montserrat Hairline"/>
          <a:sym typeface="Montserrat Hairline"/>
        </a:defRPr>
      </a:lvl9pPr>
    </p:titleStyle>
    <p:body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Lato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21202;&#27931;&#19977;&#35282;&#24418;&#38075;&#22836;.mp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1.xml"/><Relationship Id="rId7" Type="http://schemas.openxmlformats.org/officeDocument/2006/relationships/image" Target="../media/image11.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204526" y="620688"/>
            <a:ext cx="6249466" cy="7694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b="1">
                <a:solidFill>
                  <a:srgbClr val="000000"/>
                </a:solidFill>
                <a:latin typeface="Agency FB"/>
                <a:ea typeface="Agency FB"/>
                <a:cs typeface="Agency FB"/>
                <a:sym typeface="Agency FB"/>
              </a:defRPr>
            </a:lvl1pPr>
          </a:lstStyle>
          <a:p>
            <a:r>
              <a:rPr lang="en-US" altLang="zh-CN" sz="4400" b="0" dirty="0" smtClean="0">
                <a:latin typeface="Impact" panose="020B0806030902050204" pitchFamily="34" charset="0"/>
              </a:rPr>
              <a:t>SE344   </a:t>
            </a:r>
            <a:r>
              <a:rPr lang="en-US" altLang="zh-CN" sz="4400" b="0" dirty="0" smtClean="0">
                <a:solidFill>
                  <a:schemeClr val="accent5">
                    <a:lumMod val="50000"/>
                  </a:schemeClr>
                </a:solidFill>
                <a:latin typeface="Impact" pitchFamily="34" charset="0"/>
              </a:rPr>
              <a:t>Computer </a:t>
            </a:r>
            <a:r>
              <a:rPr lang="en-US" altLang="zh-CN" sz="4400" b="0" dirty="0">
                <a:solidFill>
                  <a:schemeClr val="accent5">
                    <a:lumMod val="50000"/>
                  </a:schemeClr>
                </a:solidFill>
                <a:latin typeface="Impact" pitchFamily="34" charset="0"/>
              </a:rPr>
              <a:t>Graphics</a:t>
            </a:r>
            <a:endParaRPr sz="4400" dirty="0">
              <a:solidFill>
                <a:schemeClr val="accent5">
                  <a:lumMod val="50000"/>
                </a:schemeClr>
              </a:solidFill>
            </a:endParaRPr>
          </a:p>
        </p:txBody>
      </p:sp>
      <p:sp>
        <p:nvSpPr>
          <p:cNvPr id="10" name="Rectangle 3"/>
          <p:cNvSpPr txBox="1">
            <a:spLocks noChangeArrowheads="1"/>
          </p:cNvSpPr>
          <p:nvPr/>
        </p:nvSpPr>
        <p:spPr>
          <a:xfrm>
            <a:off x="2135560" y="2492896"/>
            <a:ext cx="7056784" cy="1800225"/>
          </a:xfrm>
          <a:prstGeom prst="rect">
            <a:avLst/>
          </a:prstGeom>
        </p:spPr>
        <p:txBody>
          <a:bodyPr/>
          <a:lstStyle>
            <a:lvl1pPr marL="0" marR="0" indent="0"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1pPr>
            <a:lvl2pPr marL="0" marR="0" indent="457109"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2pPr>
            <a:lvl3pPr marL="0" marR="0" indent="914216"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3pPr>
            <a:lvl4pPr marL="0" marR="0" indent="1371325"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4pPr>
            <a:lvl5pPr marL="0" marR="0" indent="1828433" algn="l" defTabSz="914216" rtl="0" latinLnBrk="0">
              <a:lnSpc>
                <a:spcPct val="90000"/>
              </a:lnSpc>
              <a:spcBef>
                <a:spcPts val="1000"/>
              </a:spcBef>
              <a:spcAft>
                <a:spcPts val="0"/>
              </a:spcAft>
              <a:buClrTx/>
              <a:buSzTx/>
              <a:buFontTx/>
              <a:buNone/>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5pPr>
            <a:lvl6pPr marL="2590282"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6pPr>
            <a:lvl7pPr marL="3047391" marR="0" indent="-304740"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7pPr>
            <a:lvl8pPr marL="3504498"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8pPr>
            <a:lvl9pPr marL="3961607" marR="0" indent="-304739" algn="l" defTabSz="914216" rtl="0" latinLnBrk="0">
              <a:lnSpc>
                <a:spcPct val="90000"/>
              </a:lnSpc>
              <a:spcBef>
                <a:spcPts val="1000"/>
              </a:spcBef>
              <a:spcAft>
                <a:spcPts val="0"/>
              </a:spcAft>
              <a:buClrTx/>
              <a:buSzPct val="100000"/>
              <a:buFontTx/>
              <a:buChar char="•"/>
              <a:tabLst/>
              <a:defRPr sz="2400" b="0" i="0" u="none" strike="noStrike" cap="none" spc="0" baseline="0">
                <a:ln>
                  <a:noFill/>
                </a:ln>
                <a:solidFill>
                  <a:srgbClr val="7F7F7F"/>
                </a:solidFill>
                <a:uFillTx/>
                <a:latin typeface="Montserrat Hairline"/>
                <a:ea typeface="Montserrat Hairline"/>
                <a:cs typeface="Montserrat Hairline"/>
                <a:sym typeface="Montserrat Hairline"/>
              </a:defRPr>
            </a:lvl9pPr>
          </a:lstStyle>
          <a:p>
            <a:pPr>
              <a:defRPr/>
            </a:pPr>
            <a:r>
              <a:rPr lang="zh-CN" altLang="en-US" sz="4400" b="1" dirty="0" smtClean="0">
                <a:solidFill>
                  <a:schemeClr val="accent5">
                    <a:lumMod val="50000"/>
                  </a:schemeClr>
                </a:solidFill>
                <a:latin typeface="宋体" pitchFamily="2" charset="-122"/>
              </a:rPr>
              <a:t>第一章 </a:t>
            </a:r>
            <a:r>
              <a:rPr lang="zh-CN" altLang="en-US" sz="4400" b="1" dirty="0" smtClean="0">
                <a:solidFill>
                  <a:schemeClr val="accent5">
                    <a:lumMod val="50000"/>
                  </a:schemeClr>
                </a:solidFill>
                <a:latin typeface="楷体_GB2312" pitchFamily="49" charset="-122"/>
                <a:ea typeface="楷体_GB2312" pitchFamily="49" charset="-122"/>
              </a:rPr>
              <a:t>计算机图形学</a:t>
            </a:r>
            <a:r>
              <a:rPr lang="zh-CN" altLang="en-US" sz="4400" b="1" dirty="0">
                <a:solidFill>
                  <a:schemeClr val="accent5">
                    <a:lumMod val="50000"/>
                  </a:schemeClr>
                </a:solidFill>
                <a:latin typeface="楷体_GB2312" pitchFamily="49" charset="-122"/>
                <a:ea typeface="楷体_GB2312" pitchFamily="49" charset="-122"/>
              </a:rPr>
              <a:t>入门</a:t>
            </a:r>
            <a:endParaRPr lang="en-US" altLang="zh-CN" sz="4400" b="1" dirty="0" smtClean="0">
              <a:solidFill>
                <a:schemeClr val="accent5">
                  <a:lumMod val="50000"/>
                </a:schemeClr>
              </a:solidFill>
              <a:latin typeface="楷体_GB2312" pitchFamily="49" charset="-122"/>
              <a:ea typeface="楷体_GB2312" pitchFamily="49" charset="-122"/>
            </a:endParaRPr>
          </a:p>
          <a:p>
            <a:pPr>
              <a:defRPr/>
            </a:pPr>
            <a:endParaRPr lang="en-US" altLang="zh-CN" sz="3200" b="1" dirty="0" smtClean="0">
              <a:solidFill>
                <a:schemeClr val="accent5">
                  <a:lumMod val="50000"/>
                </a:schemeClr>
              </a:solidFill>
              <a:latin typeface="楷体_GB2312" pitchFamily="49" charset="-122"/>
              <a:ea typeface="楷体_GB2312" pitchFamily="49" charset="-122"/>
            </a:endParaRPr>
          </a:p>
          <a:p>
            <a:pPr>
              <a:defRPr/>
            </a:pPr>
            <a:r>
              <a:rPr lang="zh-CN" altLang="en-US" sz="3200" b="1" dirty="0" smtClean="0">
                <a:solidFill>
                  <a:schemeClr val="accent5">
                    <a:lumMod val="50000"/>
                  </a:schemeClr>
                </a:solidFill>
                <a:latin typeface="楷体_GB2312" pitchFamily="49" charset="-122"/>
                <a:ea typeface="楷体_GB2312" pitchFamily="49" charset="-122"/>
              </a:rPr>
              <a:t>        </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a:t>
            </a:r>
            <a:r>
              <a:rPr lang="en-US" altLang="zh-CN" sz="3600" b="1" dirty="0" smtClean="0">
                <a:solidFill>
                  <a:schemeClr val="accent5">
                    <a:lumMod val="50000"/>
                  </a:schemeClr>
                </a:solidFill>
                <a:latin typeface="华文楷体" panose="02010600040101010101" pitchFamily="2" charset="-122"/>
                <a:ea typeface="华文楷体" panose="02010600040101010101" pitchFamily="2" charset="-122"/>
              </a:rPr>
              <a:t>2</a:t>
            </a:r>
            <a:r>
              <a:rPr lang="zh-CN" altLang="en-US" sz="3600" b="1" dirty="0" smtClean="0">
                <a:solidFill>
                  <a:schemeClr val="accent5">
                    <a:lumMod val="50000"/>
                  </a:schemeClr>
                </a:solidFill>
                <a:latin typeface="华文楷体" panose="02010600040101010101" pitchFamily="2" charset="-122"/>
                <a:ea typeface="华文楷体" panose="02010600040101010101" pitchFamily="2" charset="-122"/>
              </a:rPr>
              <a:t>）计算机图形学基础</a:t>
            </a:r>
            <a:endParaRPr lang="en-US" altLang="zh-CN" sz="4400" b="1" dirty="0" smtClean="0">
              <a:solidFill>
                <a:srgbClr val="FFCC99"/>
              </a:solidFill>
              <a:latin typeface="楷体_GB2312" pitchFamily="49" charset="-122"/>
              <a:ea typeface="楷体_GB2312" pitchFamily="49" charset="-122"/>
            </a:endParaRPr>
          </a:p>
          <a:p>
            <a:pPr>
              <a:defRPr/>
            </a:pPr>
            <a:endParaRPr lang="en-US" altLang="zh-CN" sz="2000" b="1" dirty="0" smtClean="0">
              <a:solidFill>
                <a:srgbClr val="FFCC99"/>
              </a:solidFill>
              <a:latin typeface="楷体_GB2312" pitchFamily="49" charset="-122"/>
              <a:ea typeface="楷体_GB2312" pitchFamily="49" charset="-122"/>
            </a:endParaRPr>
          </a:p>
          <a:p>
            <a:pPr>
              <a:defRPr/>
            </a:pPr>
            <a:endParaRPr lang="zh-CN" altLang="en-US" sz="2000" b="1" dirty="0" smtClean="0">
              <a:solidFill>
                <a:srgbClr val="FFCC99"/>
              </a:solidFill>
              <a:latin typeface="楷体_GB2312" pitchFamily="49" charset="-122"/>
              <a:ea typeface="楷体_GB2312" pitchFamily="49" charset="-122"/>
            </a:endParaRPr>
          </a:p>
          <a:p>
            <a:pPr>
              <a:defRPr/>
            </a:pPr>
            <a:r>
              <a:rPr lang="zh-CN" altLang="en-US" sz="2000" b="1" dirty="0" smtClean="0">
                <a:solidFill>
                  <a:schemeClr val="accent6">
                    <a:lumMod val="50000"/>
                  </a:schemeClr>
                </a:solidFill>
                <a:latin typeface="楷体_GB2312" pitchFamily="49" charset="-122"/>
                <a:ea typeface="楷体_GB2312" pitchFamily="49" charset="-122"/>
              </a:rPr>
              <a:t>主讲教师　肖双九  </a:t>
            </a:r>
            <a:endParaRPr lang="en-US" altLang="zh-CN" sz="2000" b="1" dirty="0" smtClean="0">
              <a:solidFill>
                <a:schemeClr val="accent6">
                  <a:lumMod val="50000"/>
                </a:schemeClr>
              </a:solidFill>
              <a:latin typeface="楷体_GB2312" pitchFamily="49" charset="-122"/>
              <a:ea typeface="楷体_GB2312" pitchFamily="49" charset="-122"/>
            </a:endParaRPr>
          </a:p>
          <a:p>
            <a:pPr>
              <a:defRPr/>
            </a:pPr>
            <a:r>
              <a:rPr lang="en-US" altLang="zh-CN" sz="2000" b="1" dirty="0" smtClean="0">
                <a:solidFill>
                  <a:schemeClr val="accent6">
                    <a:lumMod val="50000"/>
                  </a:schemeClr>
                </a:solidFill>
                <a:latin typeface="楷体_GB2312" pitchFamily="49" charset="-122"/>
                <a:ea typeface="楷体_GB2312" pitchFamily="49" charset="-122"/>
              </a:rPr>
              <a:t>xsjiu99@cs.sjtu.edu.cn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blinds(horizontal)">
                                      <p:cBhvr>
                                        <p:cTn id="15" dur="500"/>
                                        <p:tgtEl>
                                          <p:spTgt spid="10">
                                            <p:txEl>
                                              <p:pRg st="5" end="5"/>
                                            </p:txEl>
                                          </p:spTgt>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blinds(horizontal)">
                                      <p:cBhvr>
                                        <p:cTn id="19"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628800"/>
            <a:ext cx="10515601" cy="4351338"/>
          </a:xfrm>
        </p:spPr>
        <p:txBody>
          <a:bodyPr/>
          <a:lstStyle/>
          <a:p>
            <a:pPr marL="717550" lvl="1" indent="-342900" eaLnBrk="1" hangingPunct="1">
              <a:lnSpc>
                <a:spcPct val="120000"/>
              </a:lnSpc>
              <a:spcBef>
                <a:spcPts val="18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欧几里得的</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几何</a:t>
            </a:r>
            <a:r>
              <a:rPr lang="zh-CN" altLang="zh-CN" sz="2800" b="1" dirty="0">
                <a:solidFill>
                  <a:schemeClr val="accent6">
                    <a:lumMod val="50000"/>
                  </a:schemeClr>
                </a:solidFill>
                <a:latin typeface="微软雅黑" panose="020B0503020204020204" pitchFamily="34" charset="-122"/>
                <a:ea typeface="微软雅黑" panose="020B0503020204020204" pitchFamily="34" charset="-122"/>
              </a:rPr>
              <a:t>原本</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a:t>
            </a: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成书于公元前</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300</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年</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欧几里得一生主要是整理自古以来人类所积累的全部数学知识，并集其大成，编写成一部完整的数学书</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几何原本</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。这本书几乎被译成全世界所有文字</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提出了几何学的</a:t>
            </a:r>
            <a:r>
              <a:rPr lang="zh-CN" altLang="zh-CN" b="1" dirty="0">
                <a:solidFill>
                  <a:srgbClr val="00B050"/>
                </a:solidFill>
                <a:latin typeface="微软雅黑" panose="020B0503020204020204" pitchFamily="34" charset="-122"/>
                <a:ea typeface="微软雅黑" panose="020B0503020204020204" pitchFamily="34" charset="-122"/>
              </a:rPr>
              <a:t>根据</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和</a:t>
            </a:r>
            <a:r>
              <a:rPr lang="en-US" altLang="zh-CN" b="1" dirty="0">
                <a:solidFill>
                  <a:srgbClr val="00B050"/>
                </a:solidFill>
                <a:latin typeface="微软雅黑" panose="020B0503020204020204" pitchFamily="34" charset="-122"/>
                <a:ea typeface="微软雅黑" panose="020B0503020204020204" pitchFamily="34" charset="-122"/>
              </a:rPr>
              <a:t>逻辑结构</a:t>
            </a: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提出了经典的几何论证方法：</a:t>
            </a:r>
            <a:r>
              <a:rPr lang="zh-CN" altLang="zh-CN" b="1" dirty="0">
                <a:solidFill>
                  <a:srgbClr val="FF0000"/>
                </a:solidFill>
                <a:latin typeface="微软雅黑" panose="020B0503020204020204" pitchFamily="34" charset="-122"/>
                <a:ea typeface="微软雅黑" panose="020B0503020204020204" pitchFamily="34" charset="-122"/>
              </a:rPr>
              <a:t>分析法</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rgbClr val="FF0000"/>
                </a:solidFill>
                <a:latin typeface="微软雅黑" panose="020B0503020204020204" pitchFamily="34" charset="-122"/>
                <a:ea typeface="微软雅黑" panose="020B0503020204020204" pitchFamily="34" charset="-122"/>
              </a:rPr>
              <a:t>综合法</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和</a:t>
            </a:r>
            <a:r>
              <a:rPr lang="zh-CN" altLang="zh-CN" b="1" dirty="0">
                <a:solidFill>
                  <a:srgbClr val="FF0000"/>
                </a:solidFill>
                <a:latin typeface="微软雅黑" panose="020B0503020204020204" pitchFamily="34" charset="-122"/>
                <a:ea typeface="微软雅黑" panose="020B0503020204020204" pitchFamily="34" charset="-122"/>
              </a:rPr>
              <a:t>归谬法</a:t>
            </a:r>
            <a:endParaRPr lang="en-US" altLang="zh-CN" b="1" dirty="0">
              <a:solidFill>
                <a:srgbClr val="FF0000"/>
              </a:solidFill>
              <a:latin typeface="微软雅黑" panose="020B0503020204020204" pitchFamily="34" charset="-122"/>
              <a:ea typeface="微软雅黑" panose="020B0503020204020204" pitchFamily="34" charset="-122"/>
            </a:endParaRPr>
          </a:p>
          <a:p>
            <a:pPr lvl="1" eaLnBrk="1" hangingPunct="1">
              <a:defRPr/>
            </a:pPr>
            <a:endParaRPr lang="en-US" altLang="zh-CN" b="1" dirty="0" smtClean="0">
              <a:solidFill>
                <a:srgbClr val="00B0F0"/>
              </a:solidFill>
              <a:effectLst/>
            </a:endParaRPr>
          </a:p>
          <a:p>
            <a:pPr lvl="1" eaLnBrk="1" hangingPunct="1">
              <a:defRPr/>
            </a:pPr>
            <a:endParaRPr kumimoji="1" lang="en-US" altLang="zh-CN" b="1" dirty="0">
              <a:solidFill>
                <a:schemeClr val="tx2"/>
              </a:solidFill>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起源</a:t>
            </a:r>
          </a:p>
        </p:txBody>
      </p:sp>
    </p:spTree>
    <p:extLst>
      <p:ext uri="{BB962C8B-B14F-4D97-AF65-F5344CB8AC3E}">
        <p14:creationId xmlns:p14="http://schemas.microsoft.com/office/powerpoint/2010/main" val="5526904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bg/>
                                          </p:spTgt>
                                        </p:tgtEl>
                                        <p:attrNameLst>
                                          <p:attrName>style.visibility</p:attrName>
                                        </p:attrNameLst>
                                      </p:cBhvr>
                                      <p:to>
                                        <p:strVal val="visible"/>
                                      </p:to>
                                    </p:set>
                                    <p:animEffect transition="in" filter="fade">
                                      <p:cBhvr>
                                        <p:cTn id="7" dur="500"/>
                                        <p:tgtEl>
                                          <p:spTgt spid="5437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3747">
                                            <p:txEl>
                                              <p:pRg st="0" end="0"/>
                                            </p:txEl>
                                          </p:spTgt>
                                        </p:tgtEl>
                                        <p:attrNameLst>
                                          <p:attrName>style.visibility</p:attrName>
                                        </p:attrNameLst>
                                      </p:cBhvr>
                                      <p:to>
                                        <p:strVal val="visible"/>
                                      </p:to>
                                    </p:set>
                                    <p:animEffect transition="in" filter="fade">
                                      <p:cBhvr>
                                        <p:cTn id="12" dur="500"/>
                                        <p:tgtEl>
                                          <p:spTgt spid="5437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3747">
                                            <p:txEl>
                                              <p:pRg st="1" end="1"/>
                                            </p:txEl>
                                          </p:spTgt>
                                        </p:tgtEl>
                                        <p:attrNameLst>
                                          <p:attrName>style.visibility</p:attrName>
                                        </p:attrNameLst>
                                      </p:cBhvr>
                                      <p:to>
                                        <p:strVal val="visible"/>
                                      </p:to>
                                    </p:set>
                                    <p:animEffect transition="in" filter="fade">
                                      <p:cBhvr>
                                        <p:cTn id="17" dur="500"/>
                                        <p:tgtEl>
                                          <p:spTgt spid="5437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3747">
                                            <p:txEl>
                                              <p:pRg st="2" end="2"/>
                                            </p:txEl>
                                          </p:spTgt>
                                        </p:tgtEl>
                                        <p:attrNameLst>
                                          <p:attrName>style.visibility</p:attrName>
                                        </p:attrNameLst>
                                      </p:cBhvr>
                                      <p:to>
                                        <p:strVal val="visible"/>
                                      </p:to>
                                    </p:set>
                                    <p:animEffect transition="in" filter="fade">
                                      <p:cBhvr>
                                        <p:cTn id="22" dur="500"/>
                                        <p:tgtEl>
                                          <p:spTgt spid="5437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3747">
                                            <p:txEl>
                                              <p:pRg st="3" end="3"/>
                                            </p:txEl>
                                          </p:spTgt>
                                        </p:tgtEl>
                                        <p:attrNameLst>
                                          <p:attrName>style.visibility</p:attrName>
                                        </p:attrNameLst>
                                      </p:cBhvr>
                                      <p:to>
                                        <p:strVal val="visible"/>
                                      </p:to>
                                    </p:set>
                                    <p:animEffect transition="in" filter="fade">
                                      <p:cBhvr>
                                        <p:cTn id="27" dur="500"/>
                                        <p:tgtEl>
                                          <p:spTgt spid="5437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3747">
                                            <p:txEl>
                                              <p:pRg st="4" end="4"/>
                                            </p:txEl>
                                          </p:spTgt>
                                        </p:tgtEl>
                                        <p:attrNameLst>
                                          <p:attrName>style.visibility</p:attrName>
                                        </p:attrNameLst>
                                      </p:cBhvr>
                                      <p:to>
                                        <p:strVal val="visible"/>
                                      </p:to>
                                    </p:set>
                                    <p:animEffect transition="in" filter="fade">
                                      <p:cBhvr>
                                        <p:cTn id="32" dur="500"/>
                                        <p:tgtEl>
                                          <p:spTgt spid="543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628800"/>
            <a:ext cx="10515601" cy="5032375"/>
          </a:xfrm>
        </p:spPr>
        <p:txBody>
          <a:bodyPr>
            <a:normAutofit/>
          </a:bodyPr>
          <a:lstStyle/>
          <a:p>
            <a:pPr marL="717550" lvl="1" indent="-342900">
              <a:lnSpc>
                <a:spcPct val="140000"/>
              </a:lnSpc>
              <a:spcBef>
                <a:spcPts val="1800"/>
              </a:spcBef>
              <a:buFont typeface="Wingdings" panose="05000000000000000000" pitchFamily="2" charset="2"/>
              <a:buChar char="Ø"/>
              <a:defRPr/>
            </a:pP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欧几里得的</a:t>
            </a:r>
            <a:r>
              <a:rPr lang="en-US" altLang="zh-CN" sz="3100"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几何</a:t>
            </a:r>
            <a:r>
              <a:rPr lang="zh-CN" altLang="zh-CN" sz="3100" b="1" dirty="0">
                <a:solidFill>
                  <a:schemeClr val="accent6">
                    <a:lumMod val="50000"/>
                  </a:schemeClr>
                </a:solidFill>
                <a:latin typeface="微软雅黑" panose="020B0503020204020204" pitchFamily="34" charset="-122"/>
                <a:ea typeface="微软雅黑" panose="020B0503020204020204" pitchFamily="34" charset="-122"/>
              </a:rPr>
              <a:t>原本</a:t>
            </a:r>
            <a:r>
              <a:rPr lang="en-US" altLang="zh-CN" sz="3100" b="1" dirty="0">
                <a:solidFill>
                  <a:schemeClr val="accent6">
                    <a:lumMod val="50000"/>
                  </a:schemeClr>
                </a:solidFill>
                <a:latin typeface="微软雅黑" panose="020B0503020204020204" pitchFamily="34" charset="-122"/>
                <a:ea typeface="微软雅黑" panose="020B0503020204020204" pitchFamily="34" charset="-122"/>
              </a:rPr>
              <a:t>》</a:t>
            </a:r>
          </a:p>
          <a:p>
            <a:pPr marL="1255713" lvl="2" indent="-449263" defTabSz="1162050" eaLnBrk="1" hangingPunct="1">
              <a:lnSpc>
                <a:spcPct val="12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汉语的最早译本是由意大利传教士利玛窦和明代科学家徐光启于</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1607</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年合作完成的</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“几何”一词</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由徐光启所创</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可能是拉丁化的希腊语</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GEO</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的音译，也可能是</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magnitude</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（多少）的意译，所以一般认为几何是</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geometria</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的音、意并译</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几何的</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译法</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在当时并未通行，同时代也存在着另一种译名</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形学，如狄考文、邹立文、刘永锡编译的《形学备旨》，在当时也有一定的影响</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20</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世纪中期统一使用“几何”</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kern="1200" dirty="0" smtClean="0">
              <a:effectLst/>
              <a:latin typeface="Arial" charset="0"/>
            </a:endParaRPr>
          </a:p>
          <a:p>
            <a:pPr lvl="1" eaLnBrk="1" hangingPunct="1">
              <a:defRPr/>
            </a:pPr>
            <a:endParaRPr lang="en-US" altLang="zh-CN" dirty="0" smtClean="0">
              <a:effectLst/>
            </a:endParaRPr>
          </a:p>
          <a:p>
            <a:pPr lvl="1" eaLnBrk="1" hangingPunct="1">
              <a:defRPr/>
            </a:pPr>
            <a:endParaRPr lang="en-US" altLang="zh-CN" b="1" dirty="0" smtClean="0">
              <a:solidFill>
                <a:srgbClr val="00B0F0"/>
              </a:solidFill>
              <a:effectLst/>
            </a:endParaRPr>
          </a:p>
          <a:p>
            <a:pPr lvl="1" eaLnBrk="1" hangingPunct="1">
              <a:defRPr/>
            </a:pPr>
            <a:endParaRPr kumimoji="1" lang="en-US" altLang="zh-CN" b="1" dirty="0">
              <a:solidFill>
                <a:schemeClr val="tx2"/>
              </a:solidFill>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起源</a:t>
            </a:r>
          </a:p>
        </p:txBody>
      </p:sp>
    </p:spTree>
    <p:extLst>
      <p:ext uri="{BB962C8B-B14F-4D97-AF65-F5344CB8AC3E}">
        <p14:creationId xmlns:p14="http://schemas.microsoft.com/office/powerpoint/2010/main" val="27637086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animEffect transition="in" filter="fade">
                                      <p:cBhvr>
                                        <p:cTn id="7" dur="500"/>
                                        <p:tgtEl>
                                          <p:spTgt spid="543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3747">
                                            <p:txEl>
                                              <p:pRg st="2" end="2"/>
                                            </p:txEl>
                                          </p:spTgt>
                                        </p:tgtEl>
                                        <p:attrNameLst>
                                          <p:attrName>style.visibility</p:attrName>
                                        </p:attrNameLst>
                                      </p:cBhvr>
                                      <p:to>
                                        <p:strVal val="visible"/>
                                      </p:to>
                                    </p:set>
                                    <p:animEffect transition="in" filter="fade">
                                      <p:cBhvr>
                                        <p:cTn id="12" dur="500"/>
                                        <p:tgtEl>
                                          <p:spTgt spid="543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3747">
                                            <p:txEl>
                                              <p:pRg st="3" end="3"/>
                                            </p:txEl>
                                          </p:spTgt>
                                        </p:tgtEl>
                                        <p:attrNameLst>
                                          <p:attrName>style.visibility</p:attrName>
                                        </p:attrNameLst>
                                      </p:cBhvr>
                                      <p:to>
                                        <p:strVal val="visible"/>
                                      </p:to>
                                    </p:set>
                                    <p:animEffect transition="in" filter="fade">
                                      <p:cBhvr>
                                        <p:cTn id="17" dur="500"/>
                                        <p:tgtEl>
                                          <p:spTgt spid="543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628800"/>
            <a:ext cx="10515601" cy="4351338"/>
          </a:xfrm>
        </p:spPr>
        <p:txBody>
          <a:bodyPr/>
          <a:lstStyle/>
          <a:p>
            <a:pPr marL="717550" lvl="1" indent="-342900" eaLnBrk="1" hangingPunct="1">
              <a:lnSpc>
                <a:spcPct val="140000"/>
              </a:lnSpc>
              <a:spcBef>
                <a:spcPts val="1800"/>
              </a:spcBef>
              <a:buFont typeface="Wingdings" panose="05000000000000000000" pitchFamily="2" charset="2"/>
              <a:buChar char="Ø"/>
              <a:defRPr/>
            </a:pPr>
            <a:r>
              <a:rPr lang="en-US" altLang="zh-CN" b="1" kern="1200" dirty="0" smtClean="0">
                <a:effectLst/>
                <a:latin typeface="Arial" charset="0"/>
              </a:rPr>
              <a:t> </a:t>
            </a: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欧式几何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平面几何</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立体几何</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公设和公理</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证明</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kern="1200" dirty="0" smtClean="0">
              <a:effectLst/>
              <a:latin typeface="Arial" charset="0"/>
            </a:endParaRPr>
          </a:p>
          <a:p>
            <a:pPr lvl="1" eaLnBrk="1" hangingPunct="1">
              <a:defRPr/>
            </a:pPr>
            <a:endParaRPr lang="en-US" altLang="zh-CN" dirty="0" smtClean="0">
              <a:effectLst/>
            </a:endParaRPr>
          </a:p>
          <a:p>
            <a:pPr lvl="1" eaLnBrk="1" hangingPunct="1">
              <a:defRPr/>
            </a:pPr>
            <a:endParaRPr lang="en-US" altLang="zh-CN" b="1" dirty="0" smtClean="0">
              <a:solidFill>
                <a:srgbClr val="00B0F0"/>
              </a:solidFill>
              <a:effectLst/>
            </a:endParaRPr>
          </a:p>
          <a:p>
            <a:pPr lvl="1" eaLnBrk="1" hangingPunct="1">
              <a:defRPr/>
            </a:pPr>
            <a:endParaRPr kumimoji="1" lang="en-US" altLang="zh-CN" b="1" dirty="0">
              <a:solidFill>
                <a:schemeClr val="tx2"/>
              </a:solidFill>
            </a:endParaRPr>
          </a:p>
        </p:txBody>
      </p:sp>
      <p:sp>
        <p:nvSpPr>
          <p:cNvPr id="2" name="任意多边形 1"/>
          <p:cNvSpPr/>
          <p:nvPr/>
        </p:nvSpPr>
        <p:spPr>
          <a:xfrm>
            <a:off x="5585884" y="1412777"/>
            <a:ext cx="5757333" cy="3500538"/>
          </a:xfrm>
          <a:custGeom>
            <a:avLst/>
            <a:gdLst>
              <a:gd name="connsiteX0" fmla="*/ 2037145 w 4317357"/>
              <a:gd name="connsiteY0" fmla="*/ 0 h 3044142"/>
              <a:gd name="connsiteX1" fmla="*/ 0 w 4317357"/>
              <a:gd name="connsiteY1" fmla="*/ 2615879 h 3044142"/>
              <a:gd name="connsiteX2" fmla="*/ 4317357 w 4317357"/>
              <a:gd name="connsiteY2" fmla="*/ 3044142 h 3044142"/>
              <a:gd name="connsiteX3" fmla="*/ 2037145 w 4317357"/>
              <a:gd name="connsiteY3" fmla="*/ 0 h 3044142"/>
            </a:gdLst>
            <a:ahLst/>
            <a:cxnLst>
              <a:cxn ang="0">
                <a:pos x="connsiteX0" y="connsiteY0"/>
              </a:cxn>
              <a:cxn ang="0">
                <a:pos x="connsiteX1" y="connsiteY1"/>
              </a:cxn>
              <a:cxn ang="0">
                <a:pos x="connsiteX2" y="connsiteY2"/>
              </a:cxn>
              <a:cxn ang="0">
                <a:pos x="connsiteX3" y="connsiteY3"/>
              </a:cxn>
            </a:cxnLst>
            <a:rect l="l" t="t" r="r" b="b"/>
            <a:pathLst>
              <a:path w="4317357" h="3044142">
                <a:moveTo>
                  <a:pt x="2037145" y="0"/>
                </a:moveTo>
                <a:lnTo>
                  <a:pt x="0" y="2615879"/>
                </a:lnTo>
                <a:lnTo>
                  <a:pt x="4317357" y="3044142"/>
                </a:lnTo>
                <a:lnTo>
                  <a:pt x="2037145"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 name="直接连接符 3"/>
          <p:cNvCxnSpPr/>
          <p:nvPr/>
        </p:nvCxnSpPr>
        <p:spPr>
          <a:xfrm>
            <a:off x="5569116" y="1714909"/>
            <a:ext cx="3985431" cy="357432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7680176" y="1628800"/>
            <a:ext cx="3888432" cy="338437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5545001" y="2872926"/>
            <a:ext cx="5118628" cy="1537150"/>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 idx="0"/>
          </p:cNvCxnSpPr>
          <p:nvPr/>
        </p:nvCxnSpPr>
        <p:spPr>
          <a:xfrm>
            <a:off x="8302482" y="1412777"/>
            <a:ext cx="162069" cy="3870423"/>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 idx="2"/>
          </p:cNvCxnSpPr>
          <p:nvPr/>
        </p:nvCxnSpPr>
        <p:spPr>
          <a:xfrm>
            <a:off x="5951984" y="2492896"/>
            <a:ext cx="5391233" cy="2420419"/>
          </a:xfrm>
          <a:prstGeom prst="line">
            <a:avLst/>
          </a:prstGeom>
          <a:ln>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335321" y="3525072"/>
            <a:ext cx="108000" cy="108000"/>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TextBox 39"/>
          <p:cNvSpPr txBox="1">
            <a:spLocks noChangeArrowheads="1"/>
          </p:cNvSpPr>
          <p:nvPr/>
        </p:nvSpPr>
        <p:spPr bwMode="auto">
          <a:xfrm>
            <a:off x="8468115" y="3456770"/>
            <a:ext cx="143298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b="1" dirty="0">
                <a:solidFill>
                  <a:srgbClr val="0070C0"/>
                </a:solidFill>
              </a:rPr>
              <a:t>重心</a:t>
            </a:r>
            <a:r>
              <a:rPr lang="en-US" altLang="zh-CN" b="1" dirty="0">
                <a:solidFill>
                  <a:srgbClr val="0070C0"/>
                </a:solidFill>
              </a:rPr>
              <a:t>G</a:t>
            </a:r>
            <a:endParaRPr lang="zh-CN" altLang="en-US" b="1" dirty="0">
              <a:solidFill>
                <a:srgbClr val="0070C0"/>
              </a:solidFill>
            </a:endParaRPr>
          </a:p>
        </p:txBody>
      </p:sp>
      <p:sp>
        <p:nvSpPr>
          <p:cNvPr id="44" name="TextBox 43"/>
          <p:cNvSpPr txBox="1">
            <a:spLocks noChangeArrowheads="1"/>
          </p:cNvSpPr>
          <p:nvPr/>
        </p:nvSpPr>
        <p:spPr bwMode="auto">
          <a:xfrm>
            <a:off x="8566150" y="4157935"/>
            <a:ext cx="1432984"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b="1" dirty="0">
                <a:solidFill>
                  <a:srgbClr val="0070C0"/>
                </a:solidFill>
              </a:rPr>
              <a:t>外心</a:t>
            </a:r>
            <a:r>
              <a:rPr lang="en-US" altLang="zh-CN" b="1" dirty="0">
                <a:solidFill>
                  <a:srgbClr val="0070C0"/>
                </a:solidFill>
              </a:rPr>
              <a:t>O</a:t>
            </a:r>
            <a:endParaRPr lang="zh-CN" altLang="en-US" b="1" dirty="0">
              <a:solidFill>
                <a:srgbClr val="0070C0"/>
              </a:solidFill>
            </a:endParaRPr>
          </a:p>
        </p:txBody>
      </p:sp>
      <p:cxnSp>
        <p:nvCxnSpPr>
          <p:cNvPr id="45" name="直接连接符 44"/>
          <p:cNvCxnSpPr/>
          <p:nvPr/>
        </p:nvCxnSpPr>
        <p:spPr>
          <a:xfrm flipH="1">
            <a:off x="7932296" y="662473"/>
            <a:ext cx="434120" cy="4679548"/>
          </a:xfrm>
          <a:prstGeom prst="line">
            <a:avLst/>
          </a:prstGeom>
          <a:ln>
            <a:solidFill>
              <a:srgbClr val="19B804"/>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585884" y="483534"/>
            <a:ext cx="4530777" cy="3926542"/>
          </a:xfrm>
          <a:prstGeom prst="line">
            <a:avLst/>
          </a:prstGeom>
          <a:ln>
            <a:solidFill>
              <a:srgbClr val="19B804"/>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010291" y="1027116"/>
            <a:ext cx="4331369" cy="3898231"/>
          </a:xfrm>
          <a:prstGeom prst="line">
            <a:avLst/>
          </a:prstGeom>
          <a:ln>
            <a:solidFill>
              <a:srgbClr val="19B804"/>
            </a:solidFill>
            <a:prstDash val="dash"/>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8170792" y="2072880"/>
            <a:ext cx="108000" cy="108000"/>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 name="TextBox 48"/>
          <p:cNvSpPr txBox="1">
            <a:spLocks noChangeArrowheads="1"/>
          </p:cNvSpPr>
          <p:nvPr/>
        </p:nvSpPr>
        <p:spPr bwMode="auto">
          <a:xfrm>
            <a:off x="8303244" y="2136846"/>
            <a:ext cx="143298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b="1" dirty="0">
                <a:solidFill>
                  <a:srgbClr val="0070C0"/>
                </a:solidFill>
              </a:rPr>
              <a:t>垂心</a:t>
            </a:r>
            <a:r>
              <a:rPr lang="en-US" altLang="zh-CN" b="1" dirty="0">
                <a:solidFill>
                  <a:srgbClr val="0070C0"/>
                </a:solidFill>
              </a:rPr>
              <a:t>H</a:t>
            </a:r>
            <a:endParaRPr lang="zh-CN" altLang="en-US" b="1" dirty="0">
              <a:solidFill>
                <a:srgbClr val="0070C0"/>
              </a:solidFill>
            </a:endParaRPr>
          </a:p>
        </p:txBody>
      </p:sp>
      <p:cxnSp>
        <p:nvCxnSpPr>
          <p:cNvPr id="5" name="直接连接符 4"/>
          <p:cNvCxnSpPr/>
          <p:nvPr/>
        </p:nvCxnSpPr>
        <p:spPr>
          <a:xfrm>
            <a:off x="8021530" y="483534"/>
            <a:ext cx="651645" cy="551241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cxnSp>
        <p:nvCxnSpPr>
          <p:cNvPr id="78" name="直接连接符 77"/>
          <p:cNvCxnSpPr/>
          <p:nvPr/>
        </p:nvCxnSpPr>
        <p:spPr>
          <a:xfrm flipH="1">
            <a:off x="8393966" y="662473"/>
            <a:ext cx="414132" cy="453986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rot="900000">
            <a:off x="8430661" y="4284741"/>
            <a:ext cx="108000" cy="108000"/>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1647385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3747">
                                            <p:txEl>
                                              <p:pRg st="1" end="1"/>
                                            </p:txEl>
                                          </p:spTgt>
                                        </p:tgtEl>
                                        <p:attrNameLst>
                                          <p:attrName>style.visibility</p:attrName>
                                        </p:attrNameLst>
                                      </p:cBhvr>
                                      <p:to>
                                        <p:strVal val="visible"/>
                                      </p:to>
                                    </p:set>
                                    <p:animEffect transition="in" filter="fade">
                                      <p:cBhvr>
                                        <p:cTn id="15" dur="500"/>
                                        <p:tgtEl>
                                          <p:spTgt spid="54374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43747">
                                            <p:txEl>
                                              <p:pRg st="2" end="2"/>
                                            </p:txEl>
                                          </p:spTgt>
                                        </p:tgtEl>
                                        <p:attrNameLst>
                                          <p:attrName>style.visibility</p:attrName>
                                        </p:attrNameLst>
                                      </p:cBhvr>
                                      <p:to>
                                        <p:strVal val="visible"/>
                                      </p:to>
                                    </p:set>
                                    <p:animEffect transition="in" filter="fade">
                                      <p:cBhvr>
                                        <p:cTn id="18" dur="500"/>
                                        <p:tgtEl>
                                          <p:spTgt spid="54374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43747">
                                            <p:txEl>
                                              <p:pRg st="3" end="3"/>
                                            </p:txEl>
                                          </p:spTgt>
                                        </p:tgtEl>
                                        <p:attrNameLst>
                                          <p:attrName>style.visibility</p:attrName>
                                        </p:attrNameLst>
                                      </p:cBhvr>
                                      <p:to>
                                        <p:strVal val="visible"/>
                                      </p:to>
                                    </p:set>
                                    <p:animEffect transition="in" filter="fade">
                                      <p:cBhvr>
                                        <p:cTn id="21" dur="500"/>
                                        <p:tgtEl>
                                          <p:spTgt spid="54374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3747">
                                            <p:txEl>
                                              <p:pRg st="4" end="4"/>
                                            </p:txEl>
                                          </p:spTgt>
                                        </p:tgtEl>
                                        <p:attrNameLst>
                                          <p:attrName>style.visibility</p:attrName>
                                        </p:attrNameLst>
                                      </p:cBhvr>
                                      <p:to>
                                        <p:strVal val="visible"/>
                                      </p:to>
                                    </p:set>
                                    <p:animEffect transition="in" filter="fade">
                                      <p:cBhvr>
                                        <p:cTn id="24" dur="500"/>
                                        <p:tgtEl>
                                          <p:spTgt spid="54374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nodeType="after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par>
                          <p:cTn id="39" fill="hold">
                            <p:stCondLst>
                              <p:cond delay="1000"/>
                            </p:stCondLst>
                            <p:childTnLst>
                              <p:par>
                                <p:cTn id="40" presetID="22" presetClass="entr" presetSubtype="1" fill="hold" nodeType="afterEffect">
                                  <p:stCondLst>
                                    <p:cond delay="0"/>
                                  </p:stCondLst>
                                  <p:childTnLst>
                                    <p:set>
                                      <p:cBhvr>
                                        <p:cTn id="41" dur="1" fill="hold">
                                          <p:stCondLst>
                                            <p:cond delay="0"/>
                                          </p:stCondLst>
                                        </p:cTn>
                                        <p:tgtEl>
                                          <p:spTgt spid="78"/>
                                        </p:tgtEl>
                                        <p:attrNameLst>
                                          <p:attrName>style.visibility</p:attrName>
                                        </p:attrNameLst>
                                      </p:cBhvr>
                                      <p:to>
                                        <p:strVal val="visible"/>
                                      </p:to>
                                    </p:set>
                                    <p:animEffect transition="in" filter="wipe(up)">
                                      <p:cBhvr>
                                        <p:cTn id="42" dur="500"/>
                                        <p:tgtEl>
                                          <p:spTgt spid="78"/>
                                        </p:tgtEl>
                                      </p:cBhvr>
                                    </p:animEffect>
                                  </p:childTnLst>
                                </p:cTn>
                              </p:par>
                            </p:childTnLst>
                          </p:cTn>
                        </p:par>
                        <p:par>
                          <p:cTn id="43" fill="hold" nodeType="afterGroup">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childTnLst>
                          </p:cTn>
                        </p:par>
                        <p:par>
                          <p:cTn id="47" fill="hold" nodeType="afterGroup">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250"/>
                                        <p:tgtEl>
                                          <p:spTgt spid="4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nodeType="clickEffect">
                                  <p:stCondLst>
                                    <p:cond delay="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7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500"/>
                                        <p:tgtEl>
                                          <p:spTgt spid="37"/>
                                        </p:tgtEl>
                                      </p:cBhvr>
                                    </p:animEffect>
                                  </p:childTnLst>
                                </p:cTn>
                              </p:par>
                            </p:childTnLst>
                          </p:cTn>
                        </p:par>
                        <p:par>
                          <p:cTn id="66" fill="hold" nodeType="afterGroup">
                            <p:stCondLst>
                              <p:cond delay="500"/>
                            </p:stCondLst>
                            <p:childTnLst>
                              <p:par>
                                <p:cTn id="67" presetID="22" presetClass="entr" presetSubtype="1" fill="hold"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up)">
                                      <p:cBhvr>
                                        <p:cTn id="69" dur="500"/>
                                        <p:tgtEl>
                                          <p:spTgt spid="34"/>
                                        </p:tgtEl>
                                      </p:cBhvr>
                                    </p:animEffect>
                                  </p:childTnLst>
                                </p:cTn>
                              </p:par>
                            </p:childTnLst>
                          </p:cTn>
                        </p:par>
                        <p:par>
                          <p:cTn id="70" fill="hold" nodeType="afterGroup">
                            <p:stCondLst>
                              <p:cond delay="1000"/>
                            </p:stCondLst>
                            <p:childTnLst>
                              <p:par>
                                <p:cTn id="71" presetID="22" presetClass="entr" presetSubtype="4" fill="hold" nodeType="after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childTnLst>
                          </p:cTn>
                        </p:par>
                        <p:par>
                          <p:cTn id="74" fill="hold" nodeType="afterGroup">
                            <p:stCondLst>
                              <p:cond delay="1500"/>
                            </p:stCondLst>
                            <p:childTnLst>
                              <p:par>
                                <p:cTn id="75" presetID="10" presetClass="entr" presetSubtype="0" fill="hold" grpId="0" nodeType="after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fade">
                                      <p:cBhvr>
                                        <p:cTn id="77" dur="500"/>
                                        <p:tgtEl>
                                          <p:spTgt spid="39"/>
                                        </p:tgtEl>
                                      </p:cBhvr>
                                    </p:animEffect>
                                  </p:childTnLst>
                                </p:cTn>
                              </p:par>
                            </p:childTnLst>
                          </p:cTn>
                        </p:par>
                        <p:par>
                          <p:cTn id="78" fill="hold" nodeType="afterGroup">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250"/>
                                        <p:tgtEl>
                                          <p:spTgt spid="4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xit" presetSubtype="0" fill="hold" nodeType="clickEffect">
                                  <p:stCondLst>
                                    <p:cond delay="0"/>
                                  </p:stCondLst>
                                  <p:childTnLst>
                                    <p:animEffect transition="out" filter="fade">
                                      <p:cBhvr>
                                        <p:cTn id="85" dur="500"/>
                                        <p:tgtEl>
                                          <p:spTgt spid="37"/>
                                        </p:tgtEl>
                                      </p:cBhvr>
                                    </p:animEffect>
                                    <p:set>
                                      <p:cBhvr>
                                        <p:cTn id="86" dur="1" fill="hold">
                                          <p:stCondLst>
                                            <p:cond delay="499"/>
                                          </p:stCondLst>
                                        </p:cTn>
                                        <p:tgtEl>
                                          <p:spTgt spid="37"/>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4"/>
                                        </p:tgtEl>
                                      </p:cBhvr>
                                    </p:animEffect>
                                    <p:set>
                                      <p:cBhvr>
                                        <p:cTn id="89" dur="1" fill="hold">
                                          <p:stCondLst>
                                            <p:cond delay="499"/>
                                          </p:stCondLst>
                                        </p:cTn>
                                        <p:tgtEl>
                                          <p:spTgt spid="34"/>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1"/>
                                        </p:tgtEl>
                                      </p:cBhvr>
                                    </p:animEffect>
                                    <p:set>
                                      <p:cBhvr>
                                        <p:cTn id="92" dur="1" fill="hold">
                                          <p:stCondLst>
                                            <p:cond delay="499"/>
                                          </p:stCondLst>
                                        </p:cTn>
                                        <p:tgtEl>
                                          <p:spTgt spid="31"/>
                                        </p:tgtEl>
                                        <p:attrNameLst>
                                          <p:attrName>style.visibility</p:attrName>
                                        </p:attrNameLst>
                                      </p:cBhvr>
                                      <p:to>
                                        <p:strVal val="hidden"/>
                                      </p:to>
                                    </p:set>
                                  </p:childTnLst>
                                </p:cTn>
                              </p:par>
                            </p:childTnLst>
                          </p:cTn>
                        </p:par>
                        <p:par>
                          <p:cTn id="93" fill="hold" nodeType="afterGroup">
                            <p:stCondLst>
                              <p:cond delay="500"/>
                            </p:stCondLst>
                            <p:childTnLst>
                              <p:par>
                                <p:cTn id="94" presetID="22" presetClass="entr" presetSubtype="1" fill="hold" nodeType="after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up)">
                                      <p:cBhvr>
                                        <p:cTn id="96" dur="500"/>
                                        <p:tgtEl>
                                          <p:spTgt spid="45"/>
                                        </p:tgtEl>
                                      </p:cBhvr>
                                    </p:animEffect>
                                  </p:childTnLst>
                                </p:cTn>
                              </p:par>
                            </p:childTnLst>
                          </p:cTn>
                        </p:par>
                        <p:par>
                          <p:cTn id="97" fill="hold" nodeType="afterGroup">
                            <p:stCondLst>
                              <p:cond delay="1000"/>
                            </p:stCondLst>
                            <p:childTnLst>
                              <p:par>
                                <p:cTn id="98" presetID="22" presetClass="entr" presetSubtype="4" fill="hold" nodeType="afterEffect">
                                  <p:stCondLst>
                                    <p:cond delay="0"/>
                                  </p:stCondLst>
                                  <p:childTnLst>
                                    <p:set>
                                      <p:cBhvr>
                                        <p:cTn id="99" dur="1" fill="hold">
                                          <p:stCondLst>
                                            <p:cond delay="0"/>
                                          </p:stCondLst>
                                        </p:cTn>
                                        <p:tgtEl>
                                          <p:spTgt spid="46"/>
                                        </p:tgtEl>
                                        <p:attrNameLst>
                                          <p:attrName>style.visibility</p:attrName>
                                        </p:attrNameLst>
                                      </p:cBhvr>
                                      <p:to>
                                        <p:strVal val="visible"/>
                                      </p:to>
                                    </p:set>
                                    <p:animEffect transition="in" filter="wipe(down)">
                                      <p:cBhvr>
                                        <p:cTn id="100" dur="500"/>
                                        <p:tgtEl>
                                          <p:spTgt spid="46"/>
                                        </p:tgtEl>
                                      </p:cBhvr>
                                    </p:animEffect>
                                  </p:childTnLst>
                                </p:cTn>
                              </p:par>
                            </p:childTnLst>
                          </p:cTn>
                        </p:par>
                        <p:par>
                          <p:cTn id="101" fill="hold" nodeType="afterGroup">
                            <p:stCondLst>
                              <p:cond delay="1500"/>
                            </p:stCondLst>
                            <p:childTnLst>
                              <p:par>
                                <p:cTn id="102" presetID="22" presetClass="entr" presetSubtype="4" fill="hold" nodeType="afterEffect">
                                  <p:stCondLst>
                                    <p:cond delay="0"/>
                                  </p:stCondLst>
                                  <p:childTnLst>
                                    <p:set>
                                      <p:cBhvr>
                                        <p:cTn id="103" dur="1" fill="hold">
                                          <p:stCondLst>
                                            <p:cond delay="0"/>
                                          </p:stCondLst>
                                        </p:cTn>
                                        <p:tgtEl>
                                          <p:spTgt spid="47"/>
                                        </p:tgtEl>
                                        <p:attrNameLst>
                                          <p:attrName>style.visibility</p:attrName>
                                        </p:attrNameLst>
                                      </p:cBhvr>
                                      <p:to>
                                        <p:strVal val="visible"/>
                                      </p:to>
                                    </p:set>
                                    <p:animEffect transition="in" filter="wipe(down)">
                                      <p:cBhvr>
                                        <p:cTn id="104" dur="500"/>
                                        <p:tgtEl>
                                          <p:spTgt spid="47"/>
                                        </p:tgtEl>
                                      </p:cBhvr>
                                    </p:animEffect>
                                  </p:childTnLst>
                                </p:cTn>
                              </p:par>
                            </p:childTnLst>
                          </p:cTn>
                        </p:par>
                        <p:par>
                          <p:cTn id="105" fill="hold" nodeType="afterGroup">
                            <p:stCondLst>
                              <p:cond delay="2000"/>
                            </p:stCondLst>
                            <p:childTnLst>
                              <p:par>
                                <p:cTn id="106" presetID="10" presetClass="entr" presetSubtype="0" fill="hold" grpId="0" nodeType="after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fade">
                                      <p:cBhvr>
                                        <p:cTn id="108" dur="500"/>
                                        <p:tgtEl>
                                          <p:spTgt spid="48"/>
                                        </p:tgtEl>
                                      </p:cBhvr>
                                    </p:animEffect>
                                  </p:childTnLst>
                                </p:cTn>
                              </p:par>
                            </p:childTnLst>
                          </p:cTn>
                        </p:par>
                        <p:par>
                          <p:cTn id="109" fill="hold" nodeType="afterGroup">
                            <p:stCondLst>
                              <p:cond delay="2500"/>
                            </p:stCondLst>
                            <p:childTnLst>
                              <p:par>
                                <p:cTn id="110" presetID="10" presetClass="entr" presetSubtype="0"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fade">
                                      <p:cBhvr>
                                        <p:cTn id="112" dur="250"/>
                                        <p:tgtEl>
                                          <p:spTgt spid="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xit" presetSubtype="0" fill="hold" nodeType="clickEffect">
                                  <p:stCondLst>
                                    <p:cond delay="0"/>
                                  </p:stCondLst>
                                  <p:childTnLst>
                                    <p:animEffect transition="out" filter="fade">
                                      <p:cBhvr>
                                        <p:cTn id="116" dur="500"/>
                                        <p:tgtEl>
                                          <p:spTgt spid="46"/>
                                        </p:tgtEl>
                                      </p:cBhvr>
                                    </p:animEffect>
                                    <p:set>
                                      <p:cBhvr>
                                        <p:cTn id="117" dur="1" fill="hold">
                                          <p:stCondLst>
                                            <p:cond delay="499"/>
                                          </p:stCondLst>
                                        </p:cTn>
                                        <p:tgtEl>
                                          <p:spTgt spid="46"/>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7"/>
                                        </p:tgtEl>
                                      </p:cBhvr>
                                    </p:animEffect>
                                    <p:set>
                                      <p:cBhvr>
                                        <p:cTn id="123" dur="1" fill="hold">
                                          <p:stCondLst>
                                            <p:cond delay="499"/>
                                          </p:stCondLst>
                                        </p:cTn>
                                        <p:tgtEl>
                                          <p:spTgt spid="47"/>
                                        </p:tgtEl>
                                        <p:attrNameLst>
                                          <p:attrName>style.visibility</p:attrName>
                                        </p:attrNameLst>
                                      </p:cBhvr>
                                      <p:to>
                                        <p:strVal val="hidden"/>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1" fill="hold" nodeType="clickEffect">
                                  <p:stCondLst>
                                    <p:cond delay="0"/>
                                  </p:stCondLst>
                                  <p:childTnLst>
                                    <p:set>
                                      <p:cBhvr>
                                        <p:cTn id="127" dur="1" fill="hold">
                                          <p:stCondLst>
                                            <p:cond delay="0"/>
                                          </p:stCondLst>
                                        </p:cTn>
                                        <p:tgtEl>
                                          <p:spTgt spid="5"/>
                                        </p:tgtEl>
                                        <p:attrNameLst>
                                          <p:attrName>style.visibility</p:attrName>
                                        </p:attrNameLst>
                                      </p:cBhvr>
                                      <p:to>
                                        <p:strVal val="visible"/>
                                      </p:to>
                                    </p:set>
                                    <p:animEffect transition="in" filter="wipe(up)">
                                      <p:cBhvr>
                                        <p:cTn id="1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p:bldP spid="39" grpId="0" animBg="1"/>
      <p:bldP spid="40" grpId="0"/>
      <p:bldP spid="44" grpId="0"/>
      <p:bldP spid="48" grpId="0" animBg="1"/>
      <p:bldP spid="49" grpId="0"/>
      <p:bldP spid="22"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199" y="1412776"/>
            <a:ext cx="11162457" cy="4752528"/>
          </a:xfrm>
        </p:spPr>
        <p:txBody>
          <a:bodyPr>
            <a:normAutofit fontScale="92500"/>
          </a:bodyPr>
          <a:lstStyle/>
          <a:p>
            <a:pPr marL="717550" lvl="1" indent="-342900">
              <a:lnSpc>
                <a:spcPct val="140000"/>
              </a:lnSpc>
              <a:spcBef>
                <a:spcPts val="1800"/>
              </a:spcBef>
              <a:buFont typeface="Wingdings" panose="05000000000000000000" pitchFamily="2" charset="2"/>
              <a:buChar char="Ø"/>
              <a:defRPr/>
            </a:pPr>
            <a:r>
              <a:rPr lang="zh-CN" altLang="en-US" sz="3400" b="1" dirty="0">
                <a:solidFill>
                  <a:schemeClr val="accent6">
                    <a:lumMod val="50000"/>
                  </a:schemeClr>
                </a:solidFill>
                <a:latin typeface="微软雅黑" panose="020B0503020204020204" pitchFamily="34" charset="-122"/>
                <a:ea typeface="微软雅黑" panose="020B0503020204020204" pitchFamily="34" charset="-122"/>
              </a:rPr>
              <a:t>欧式几何</a:t>
            </a:r>
            <a:endParaRPr lang="en-US" altLang="zh-CN" sz="34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几个典型的欧式几何公设和定理</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a:p>
            <a:pPr lvl="2">
              <a:spcBef>
                <a:spcPts val="1200"/>
              </a:spcBef>
              <a:defRPr/>
            </a:pPr>
            <a:r>
              <a:rPr lang="zh-CN" altLang="zh-CN" b="1" dirty="0" smtClean="0">
                <a:solidFill>
                  <a:srgbClr val="002060"/>
                </a:solidFill>
                <a:effectLst/>
              </a:rPr>
              <a:t>三角形</a:t>
            </a:r>
            <a:r>
              <a:rPr lang="zh-CN" altLang="zh-CN" b="1" dirty="0">
                <a:solidFill>
                  <a:srgbClr val="002060"/>
                </a:solidFill>
                <a:effectLst/>
              </a:rPr>
              <a:t>的三条中线交于</a:t>
            </a:r>
            <a:r>
              <a:rPr lang="zh-CN" altLang="zh-CN" b="1" dirty="0" smtClean="0">
                <a:solidFill>
                  <a:srgbClr val="002060"/>
                </a:solidFill>
                <a:effectLst/>
              </a:rPr>
              <a:t>一点</a:t>
            </a:r>
            <a:r>
              <a:rPr lang="zh-CN" altLang="en-US" b="1" dirty="0" smtClean="0">
                <a:solidFill>
                  <a:srgbClr val="002060"/>
                </a:solidFill>
                <a:effectLst/>
              </a:rPr>
              <a:t>（重心）</a:t>
            </a:r>
            <a:r>
              <a:rPr lang="zh-CN" altLang="zh-CN" b="1" dirty="0" smtClean="0">
                <a:solidFill>
                  <a:srgbClr val="002060"/>
                </a:solidFill>
                <a:effectLst/>
              </a:rPr>
              <a:t>，并且各</a:t>
            </a:r>
            <a:r>
              <a:rPr lang="zh-CN" altLang="zh-CN" b="1" dirty="0">
                <a:solidFill>
                  <a:srgbClr val="002060"/>
                </a:solidFill>
                <a:effectLst/>
              </a:rPr>
              <a:t>中线被这个点分成</a:t>
            </a:r>
            <a:r>
              <a:rPr lang="en-US" altLang="zh-CN" b="1" dirty="0">
                <a:solidFill>
                  <a:srgbClr val="002060"/>
                </a:solidFill>
                <a:effectLst/>
              </a:rPr>
              <a:t>2</a:t>
            </a:r>
            <a:r>
              <a:rPr lang="zh-CN" altLang="zh-CN" b="1" dirty="0">
                <a:solidFill>
                  <a:srgbClr val="002060"/>
                </a:solidFill>
                <a:effectLst/>
              </a:rPr>
              <a:t>：</a:t>
            </a:r>
            <a:r>
              <a:rPr lang="en-US" altLang="zh-CN" b="1" dirty="0">
                <a:solidFill>
                  <a:srgbClr val="002060"/>
                </a:solidFill>
                <a:effectLst/>
              </a:rPr>
              <a:t>1</a:t>
            </a:r>
            <a:r>
              <a:rPr lang="zh-CN" altLang="zh-CN" b="1" dirty="0">
                <a:solidFill>
                  <a:srgbClr val="002060"/>
                </a:solidFill>
                <a:effectLst/>
              </a:rPr>
              <a:t>的两</a:t>
            </a:r>
            <a:r>
              <a:rPr lang="zh-CN" altLang="zh-CN" b="1" dirty="0" smtClean="0">
                <a:solidFill>
                  <a:srgbClr val="002060"/>
                </a:solidFill>
                <a:effectLst/>
              </a:rPr>
              <a:t>部分</a:t>
            </a:r>
            <a:endParaRPr lang="zh-CN" altLang="zh-CN" b="1" dirty="0">
              <a:solidFill>
                <a:srgbClr val="002060"/>
              </a:solidFill>
              <a:effectLst/>
            </a:endParaRPr>
          </a:p>
          <a:p>
            <a:pPr lvl="2">
              <a:defRPr/>
            </a:pPr>
            <a:r>
              <a:rPr lang="zh-CN" altLang="zh-CN" b="1" dirty="0" smtClean="0">
                <a:solidFill>
                  <a:srgbClr val="002060"/>
                </a:solidFill>
                <a:effectLst/>
              </a:rPr>
              <a:t>三角形</a:t>
            </a:r>
            <a:r>
              <a:rPr lang="zh-CN" altLang="zh-CN" b="1" dirty="0">
                <a:solidFill>
                  <a:srgbClr val="002060"/>
                </a:solidFill>
                <a:effectLst/>
              </a:rPr>
              <a:t>各边的</a:t>
            </a:r>
            <a:r>
              <a:rPr lang="en-US" altLang="zh-CN" b="1" dirty="0">
                <a:solidFill>
                  <a:srgbClr val="002060"/>
                </a:solidFill>
                <a:effectLst/>
              </a:rPr>
              <a:t>垂直平分线</a:t>
            </a:r>
            <a:r>
              <a:rPr lang="zh-CN" altLang="zh-CN" b="1" dirty="0">
                <a:solidFill>
                  <a:srgbClr val="002060"/>
                </a:solidFill>
                <a:effectLst/>
              </a:rPr>
              <a:t>交于</a:t>
            </a:r>
            <a:r>
              <a:rPr lang="zh-CN" altLang="zh-CN" b="1" dirty="0" smtClean="0">
                <a:solidFill>
                  <a:srgbClr val="002060"/>
                </a:solidFill>
                <a:effectLst/>
              </a:rPr>
              <a:t>一点</a:t>
            </a:r>
            <a:r>
              <a:rPr lang="zh-CN" altLang="en-US" b="1" dirty="0" smtClean="0">
                <a:solidFill>
                  <a:srgbClr val="002060"/>
                </a:solidFill>
                <a:effectLst/>
              </a:rPr>
              <a:t>（外心）</a:t>
            </a:r>
            <a:endParaRPr lang="zh-CN" altLang="zh-CN" b="1" dirty="0">
              <a:solidFill>
                <a:srgbClr val="002060"/>
              </a:solidFill>
              <a:effectLst/>
            </a:endParaRPr>
          </a:p>
          <a:p>
            <a:pPr lvl="2">
              <a:defRPr/>
            </a:pPr>
            <a:r>
              <a:rPr lang="zh-CN" altLang="zh-CN" b="1" dirty="0" smtClean="0">
                <a:solidFill>
                  <a:srgbClr val="002060"/>
                </a:solidFill>
                <a:effectLst/>
              </a:rPr>
              <a:t>三角形</a:t>
            </a:r>
            <a:r>
              <a:rPr lang="zh-CN" altLang="zh-CN" b="1" dirty="0">
                <a:solidFill>
                  <a:srgbClr val="002060"/>
                </a:solidFill>
                <a:effectLst/>
              </a:rPr>
              <a:t>的三条高线交于</a:t>
            </a:r>
            <a:r>
              <a:rPr lang="zh-CN" altLang="zh-CN" b="1" dirty="0" smtClean="0">
                <a:solidFill>
                  <a:srgbClr val="002060"/>
                </a:solidFill>
                <a:effectLst/>
              </a:rPr>
              <a:t>一点</a:t>
            </a:r>
            <a:r>
              <a:rPr lang="zh-CN" altLang="en-US" b="1" dirty="0" smtClean="0">
                <a:solidFill>
                  <a:srgbClr val="002060"/>
                </a:solidFill>
                <a:effectLst/>
              </a:rPr>
              <a:t>（垂心）</a:t>
            </a:r>
            <a:endParaRPr lang="zh-CN" altLang="zh-CN" b="1" dirty="0">
              <a:solidFill>
                <a:srgbClr val="002060"/>
              </a:solidFill>
              <a:effectLst/>
            </a:endParaRPr>
          </a:p>
          <a:p>
            <a:pPr lvl="2">
              <a:defRPr/>
            </a:pPr>
            <a:r>
              <a:rPr lang="zh-CN" altLang="zh-CN" b="1" dirty="0" smtClean="0">
                <a:solidFill>
                  <a:srgbClr val="002060"/>
                </a:solidFill>
                <a:effectLst/>
              </a:rPr>
              <a:t>三角形</a:t>
            </a:r>
            <a:r>
              <a:rPr lang="zh-CN" altLang="zh-CN" b="1" dirty="0">
                <a:solidFill>
                  <a:srgbClr val="002060"/>
                </a:solidFill>
                <a:effectLst/>
              </a:rPr>
              <a:t>的外心，垂心，重心在同一条直线（</a:t>
            </a:r>
            <a:r>
              <a:rPr lang="en-US" altLang="zh-CN" b="1" dirty="0">
                <a:solidFill>
                  <a:srgbClr val="002060"/>
                </a:solidFill>
                <a:effectLst/>
              </a:rPr>
              <a:t>欧拉</a:t>
            </a:r>
            <a:r>
              <a:rPr lang="zh-CN" altLang="zh-CN" b="1" dirty="0">
                <a:solidFill>
                  <a:srgbClr val="002060"/>
                </a:solidFill>
                <a:effectLst/>
              </a:rPr>
              <a:t>线）</a:t>
            </a:r>
            <a:r>
              <a:rPr lang="zh-CN" altLang="zh-CN" b="1" dirty="0" smtClean="0">
                <a:solidFill>
                  <a:srgbClr val="002060"/>
                </a:solidFill>
                <a:effectLst/>
              </a:rPr>
              <a:t>上</a:t>
            </a:r>
            <a:endParaRPr lang="en-US" altLang="zh-CN" b="1" dirty="0" smtClean="0">
              <a:solidFill>
                <a:srgbClr val="002060"/>
              </a:solidFill>
              <a:effectLst/>
            </a:endParaRPr>
          </a:p>
          <a:p>
            <a:pPr lvl="2">
              <a:defRPr/>
            </a:pPr>
            <a:r>
              <a:rPr lang="zh-CN" altLang="zh-CN" b="1" dirty="0" smtClean="0">
                <a:solidFill>
                  <a:srgbClr val="002060"/>
                </a:solidFill>
                <a:effectLst/>
              </a:rPr>
              <a:t>间隔的连接六边形的边的中心所作出的两个三角形的重心是重合的</a:t>
            </a:r>
            <a:endParaRPr lang="en-US" altLang="zh-CN" b="1" dirty="0" smtClean="0">
              <a:solidFill>
                <a:srgbClr val="002060"/>
              </a:solidFill>
              <a:effectLst/>
            </a:endParaRPr>
          </a:p>
          <a:p>
            <a:pPr lvl="2">
              <a:defRPr/>
            </a:pPr>
            <a:r>
              <a:rPr lang="zh-CN" altLang="zh-CN" b="1" dirty="0" smtClean="0">
                <a:solidFill>
                  <a:srgbClr val="002060"/>
                </a:solidFill>
                <a:effectLst/>
              </a:rPr>
              <a:t>设三角形</a:t>
            </a:r>
            <a:r>
              <a:rPr lang="en-US" altLang="zh-CN" b="1" dirty="0" smtClean="0">
                <a:solidFill>
                  <a:srgbClr val="002060"/>
                </a:solidFill>
                <a:effectLst/>
              </a:rPr>
              <a:t>ABC</a:t>
            </a:r>
            <a:r>
              <a:rPr lang="zh-CN" altLang="zh-CN" b="1" dirty="0" smtClean="0">
                <a:solidFill>
                  <a:srgbClr val="002060"/>
                </a:solidFill>
                <a:effectLst/>
              </a:rPr>
              <a:t>的外心为</a:t>
            </a:r>
            <a:r>
              <a:rPr lang="en-US" altLang="zh-CN" b="1" dirty="0" smtClean="0">
                <a:solidFill>
                  <a:srgbClr val="002060"/>
                </a:solidFill>
                <a:effectLst/>
              </a:rPr>
              <a:t>O</a:t>
            </a:r>
            <a:r>
              <a:rPr lang="zh-CN" altLang="zh-CN" b="1" dirty="0" smtClean="0">
                <a:solidFill>
                  <a:srgbClr val="002060"/>
                </a:solidFill>
                <a:effectLst/>
              </a:rPr>
              <a:t>，</a:t>
            </a:r>
            <a:r>
              <a:rPr lang="en-US" altLang="zh-CN" b="1" dirty="0" smtClean="0">
                <a:solidFill>
                  <a:srgbClr val="002060"/>
                </a:solidFill>
                <a:effectLst/>
              </a:rPr>
              <a:t>垂心</a:t>
            </a:r>
            <a:r>
              <a:rPr lang="zh-CN" altLang="zh-CN" b="1" dirty="0" smtClean="0">
                <a:solidFill>
                  <a:srgbClr val="002060"/>
                </a:solidFill>
                <a:effectLst/>
              </a:rPr>
              <a:t>为</a:t>
            </a:r>
            <a:r>
              <a:rPr lang="en-US" altLang="zh-CN" b="1" dirty="0" smtClean="0">
                <a:solidFill>
                  <a:srgbClr val="002060"/>
                </a:solidFill>
                <a:effectLst/>
              </a:rPr>
              <a:t>H</a:t>
            </a:r>
            <a:r>
              <a:rPr lang="zh-CN" altLang="zh-CN" b="1" dirty="0" smtClean="0">
                <a:solidFill>
                  <a:srgbClr val="002060"/>
                </a:solidFill>
                <a:effectLst/>
              </a:rPr>
              <a:t>，从</a:t>
            </a:r>
            <a:r>
              <a:rPr lang="en-US" altLang="zh-CN" b="1" dirty="0" smtClean="0">
                <a:solidFill>
                  <a:srgbClr val="002060"/>
                </a:solidFill>
                <a:effectLst/>
              </a:rPr>
              <a:t>O</a:t>
            </a:r>
            <a:r>
              <a:rPr lang="zh-CN" altLang="zh-CN" b="1" dirty="0" smtClean="0">
                <a:solidFill>
                  <a:srgbClr val="002060"/>
                </a:solidFill>
                <a:effectLst/>
              </a:rPr>
              <a:t>向</a:t>
            </a:r>
            <a:r>
              <a:rPr lang="en-US" altLang="zh-CN" b="1" dirty="0" smtClean="0">
                <a:solidFill>
                  <a:srgbClr val="002060"/>
                </a:solidFill>
                <a:effectLst/>
              </a:rPr>
              <a:t>BC</a:t>
            </a:r>
            <a:r>
              <a:rPr lang="zh-CN" altLang="zh-CN" b="1" dirty="0" smtClean="0">
                <a:solidFill>
                  <a:srgbClr val="002060"/>
                </a:solidFill>
                <a:effectLst/>
              </a:rPr>
              <a:t>边引垂线，设垂足为</a:t>
            </a:r>
            <a:r>
              <a:rPr lang="en-US" altLang="zh-CN" b="1" dirty="0" smtClean="0">
                <a:solidFill>
                  <a:srgbClr val="002060"/>
                </a:solidFill>
                <a:effectLst/>
              </a:rPr>
              <a:t>L</a:t>
            </a:r>
            <a:r>
              <a:rPr lang="zh-CN" altLang="zh-CN" b="1" dirty="0" smtClean="0">
                <a:solidFill>
                  <a:srgbClr val="002060"/>
                </a:solidFill>
                <a:effectLst/>
              </a:rPr>
              <a:t>，则</a:t>
            </a:r>
            <a:r>
              <a:rPr lang="en-US" altLang="zh-CN" b="1" dirty="0" smtClean="0">
                <a:solidFill>
                  <a:srgbClr val="002060"/>
                </a:solidFill>
                <a:effectLst/>
              </a:rPr>
              <a:t>AH=2OL</a:t>
            </a:r>
            <a:endParaRPr lang="zh-CN" altLang="zh-CN" b="1" dirty="0" smtClean="0">
              <a:solidFill>
                <a:srgbClr val="002060"/>
              </a:solidFill>
              <a:effectLst/>
            </a:endParaRPr>
          </a:p>
          <a:p>
            <a:pPr lvl="2">
              <a:defRPr/>
            </a:pPr>
            <a:r>
              <a:rPr lang="zh-CN" altLang="en-US" b="1" dirty="0" smtClean="0">
                <a:solidFill>
                  <a:srgbClr val="002060"/>
                </a:solidFill>
                <a:effectLst/>
              </a:rPr>
              <a:t>勾股定理</a:t>
            </a:r>
            <a:endParaRPr lang="zh-CN" altLang="zh-CN" b="1" dirty="0">
              <a:solidFill>
                <a:srgbClr val="002060"/>
              </a:solidFill>
              <a:effectLst/>
            </a:endParaRPr>
          </a:p>
          <a:p>
            <a:pPr lvl="1" eaLnBrk="1" hangingPunct="1">
              <a:defRPr/>
            </a:pPr>
            <a:endParaRPr lang="en-US" altLang="zh-CN" sz="2000" kern="1200" dirty="0" smtClean="0">
              <a:solidFill>
                <a:schemeClr val="bg2"/>
              </a:solidFill>
              <a:effectLst/>
              <a:latin typeface="Arial" charset="0"/>
            </a:endParaRPr>
          </a:p>
          <a:p>
            <a:pPr lvl="1" eaLnBrk="1" hangingPunct="1">
              <a:defRPr/>
            </a:pPr>
            <a:endParaRPr lang="en-US" altLang="zh-CN" sz="2000" dirty="0" smtClean="0">
              <a:solidFill>
                <a:schemeClr val="bg2"/>
              </a:solidFill>
              <a:effectLst/>
            </a:endParaRPr>
          </a:p>
          <a:p>
            <a:pPr lvl="1" eaLnBrk="1" hangingPunct="1">
              <a:defRPr/>
            </a:pPr>
            <a:endParaRPr lang="en-US" altLang="zh-CN" sz="2000" b="1" dirty="0" smtClean="0">
              <a:solidFill>
                <a:schemeClr val="bg2"/>
              </a:solidFill>
              <a:effectLst/>
            </a:endParaRPr>
          </a:p>
          <a:p>
            <a:pPr lvl="1" eaLnBrk="1" hangingPunct="1">
              <a:defRPr/>
            </a:pPr>
            <a:endParaRPr kumimoji="1" lang="en-US" altLang="zh-CN" sz="2000" b="1" dirty="0">
              <a:solidFill>
                <a:schemeClr val="bg2"/>
              </a:solidFill>
            </a:endParaRPr>
          </a:p>
        </p:txBody>
      </p:sp>
      <p:sp>
        <p:nvSpPr>
          <p:cNvPr id="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13501687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bg/>
                                          </p:spTgt>
                                        </p:tgtEl>
                                        <p:attrNameLst>
                                          <p:attrName>style.visibility</p:attrName>
                                        </p:attrNameLst>
                                      </p:cBhvr>
                                      <p:to>
                                        <p:strVal val="visible"/>
                                      </p:to>
                                    </p:set>
                                    <p:animEffect transition="in" filter="fade">
                                      <p:cBhvr>
                                        <p:cTn id="7" dur="500"/>
                                        <p:tgtEl>
                                          <p:spTgt spid="54374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3747">
                                            <p:txEl>
                                              <p:pRg st="1" end="1"/>
                                            </p:txEl>
                                          </p:spTgt>
                                        </p:tgtEl>
                                        <p:attrNameLst>
                                          <p:attrName>style.visibility</p:attrName>
                                        </p:attrNameLst>
                                      </p:cBhvr>
                                      <p:to>
                                        <p:strVal val="visible"/>
                                      </p:to>
                                    </p:set>
                                    <p:animEffect transition="in" filter="fade">
                                      <p:cBhvr>
                                        <p:cTn id="10" dur="500"/>
                                        <p:tgtEl>
                                          <p:spTgt spid="5437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543747">
                                            <p:txEl>
                                              <p:pRg st="2" end="2"/>
                                            </p:txEl>
                                          </p:spTgt>
                                        </p:tgtEl>
                                        <p:attrNameLst>
                                          <p:attrName>style.visibility</p:attrName>
                                        </p:attrNameLst>
                                      </p:cBhvr>
                                      <p:to>
                                        <p:strVal val="visible"/>
                                      </p:to>
                                    </p:set>
                                    <p:animEffect transition="in" filter="fade">
                                      <p:cBhvr>
                                        <p:cTn id="15" dur="500"/>
                                        <p:tgtEl>
                                          <p:spTgt spid="5437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543747">
                                            <p:txEl>
                                              <p:pRg st="3" end="3"/>
                                            </p:txEl>
                                          </p:spTgt>
                                        </p:tgtEl>
                                        <p:attrNameLst>
                                          <p:attrName>style.visibility</p:attrName>
                                        </p:attrNameLst>
                                      </p:cBhvr>
                                      <p:to>
                                        <p:strVal val="visible"/>
                                      </p:to>
                                    </p:set>
                                    <p:animEffect transition="in" filter="fade">
                                      <p:cBhvr>
                                        <p:cTn id="20" dur="500"/>
                                        <p:tgtEl>
                                          <p:spTgt spid="5437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543747">
                                            <p:txEl>
                                              <p:pRg st="4" end="4"/>
                                            </p:txEl>
                                          </p:spTgt>
                                        </p:tgtEl>
                                        <p:attrNameLst>
                                          <p:attrName>style.visibility</p:attrName>
                                        </p:attrNameLst>
                                      </p:cBhvr>
                                      <p:to>
                                        <p:strVal val="visible"/>
                                      </p:to>
                                    </p:set>
                                    <p:animEffect transition="in" filter="fade">
                                      <p:cBhvr>
                                        <p:cTn id="25" dur="500"/>
                                        <p:tgtEl>
                                          <p:spTgt spid="5437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543747">
                                            <p:txEl>
                                              <p:pRg st="5" end="5"/>
                                            </p:txEl>
                                          </p:spTgt>
                                        </p:tgtEl>
                                        <p:attrNameLst>
                                          <p:attrName>style.visibility</p:attrName>
                                        </p:attrNameLst>
                                      </p:cBhvr>
                                      <p:to>
                                        <p:strVal val="visible"/>
                                      </p:to>
                                    </p:set>
                                    <p:animEffect transition="in" filter="fade">
                                      <p:cBhvr>
                                        <p:cTn id="30" dur="500"/>
                                        <p:tgtEl>
                                          <p:spTgt spid="54374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543747">
                                            <p:txEl>
                                              <p:pRg st="6" end="6"/>
                                            </p:txEl>
                                          </p:spTgt>
                                        </p:tgtEl>
                                        <p:attrNameLst>
                                          <p:attrName>style.visibility</p:attrName>
                                        </p:attrNameLst>
                                      </p:cBhvr>
                                      <p:to>
                                        <p:strVal val="visible"/>
                                      </p:to>
                                    </p:set>
                                    <p:animEffect transition="in" filter="fade">
                                      <p:cBhvr>
                                        <p:cTn id="35" dur="500"/>
                                        <p:tgtEl>
                                          <p:spTgt spid="543747">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543747">
                                            <p:txEl>
                                              <p:pRg st="7" end="7"/>
                                            </p:txEl>
                                          </p:spTgt>
                                        </p:tgtEl>
                                        <p:attrNameLst>
                                          <p:attrName>style.visibility</p:attrName>
                                        </p:attrNameLst>
                                      </p:cBhvr>
                                      <p:to>
                                        <p:strVal val="visible"/>
                                      </p:to>
                                    </p:set>
                                    <p:animEffect transition="in" filter="fade">
                                      <p:cBhvr>
                                        <p:cTn id="40" dur="500"/>
                                        <p:tgtEl>
                                          <p:spTgt spid="543747">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543747">
                                            <p:txEl>
                                              <p:pRg st="8" end="8"/>
                                            </p:txEl>
                                          </p:spTgt>
                                        </p:tgtEl>
                                        <p:attrNameLst>
                                          <p:attrName>style.visibility</p:attrName>
                                        </p:attrNameLst>
                                      </p:cBhvr>
                                      <p:to>
                                        <p:strVal val="visible"/>
                                      </p:to>
                                    </p:set>
                                    <p:animEffect transition="in" filter="fade">
                                      <p:cBhvr>
                                        <p:cTn id="45" dur="500"/>
                                        <p:tgtEl>
                                          <p:spTgt spid="543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12776"/>
            <a:ext cx="10515601" cy="4351338"/>
          </a:xfrm>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欧式</a:t>
            </a: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一个典型的欧式几何题</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0" lvl="2" indent="0">
              <a:spcBef>
                <a:spcPts val="600"/>
              </a:spcBef>
              <a:buFont typeface="Wingdings" pitchFamily="2" charset="2"/>
              <a:buNone/>
              <a:defRPr/>
            </a:pPr>
            <a:endParaRPr lang="en-US" altLang="zh-CN" sz="2200" b="1" dirty="0" smtClean="0">
              <a:solidFill>
                <a:schemeClr val="bg2"/>
              </a:solidFill>
              <a:effectLst/>
            </a:endParaRPr>
          </a:p>
          <a:p>
            <a:pPr marL="0" lvl="2" indent="0">
              <a:spcBef>
                <a:spcPts val="600"/>
              </a:spcBef>
              <a:buFont typeface="Wingdings" pitchFamily="2" charset="2"/>
              <a:buNone/>
              <a:defRPr/>
            </a:pPr>
            <a:r>
              <a:rPr lang="zh-CN" altLang="zh-CN" sz="2200" b="1" dirty="0" smtClean="0">
                <a:solidFill>
                  <a:srgbClr val="002060"/>
                </a:solidFill>
                <a:effectLst/>
              </a:rPr>
              <a:t>圆柱</a:t>
            </a:r>
            <a:r>
              <a:rPr lang="zh-CN" altLang="zh-CN" sz="2200" b="1" dirty="0">
                <a:solidFill>
                  <a:srgbClr val="002060"/>
                </a:solidFill>
                <a:effectLst/>
              </a:rPr>
              <a:t>的轴截面为</a:t>
            </a:r>
            <a:r>
              <a:rPr lang="zh-CN" altLang="zh-CN" sz="2200" b="1" dirty="0" smtClean="0">
                <a:solidFill>
                  <a:srgbClr val="002060"/>
                </a:solidFill>
                <a:effectLst/>
              </a:rPr>
              <a:t>正方形</a:t>
            </a:r>
            <a:endParaRPr lang="en-US" altLang="zh-CN" sz="2200" b="1" dirty="0" smtClean="0">
              <a:solidFill>
                <a:srgbClr val="002060"/>
              </a:solidFill>
              <a:effectLst/>
            </a:endParaRPr>
          </a:p>
          <a:p>
            <a:pPr marL="0" lvl="2" indent="0">
              <a:spcBef>
                <a:spcPts val="600"/>
              </a:spcBef>
              <a:buFont typeface="Wingdings" pitchFamily="2" charset="2"/>
              <a:buNone/>
              <a:defRPr/>
            </a:pPr>
            <a:r>
              <a:rPr lang="en-US" altLang="zh-CN" sz="2200" b="1" dirty="0" smtClean="0">
                <a:solidFill>
                  <a:srgbClr val="002060"/>
                </a:solidFill>
                <a:effectLst/>
              </a:rPr>
              <a:t>E</a:t>
            </a:r>
            <a:r>
              <a:rPr lang="zh-CN" altLang="zh-CN" sz="2200" b="1" dirty="0">
                <a:solidFill>
                  <a:srgbClr val="002060"/>
                </a:solidFill>
                <a:effectLst/>
              </a:rPr>
              <a:t>为底面圆周上</a:t>
            </a:r>
            <a:r>
              <a:rPr lang="zh-CN" altLang="zh-CN" sz="2200" b="1" dirty="0" smtClean="0">
                <a:solidFill>
                  <a:srgbClr val="002060"/>
                </a:solidFill>
                <a:effectLst/>
              </a:rPr>
              <a:t>一点</a:t>
            </a:r>
            <a:endParaRPr lang="en-US" altLang="zh-CN" sz="2200" b="1" dirty="0" smtClean="0">
              <a:solidFill>
                <a:srgbClr val="002060"/>
              </a:solidFill>
              <a:effectLst/>
            </a:endParaRPr>
          </a:p>
          <a:p>
            <a:pPr marL="0" lvl="2" indent="0">
              <a:spcBef>
                <a:spcPts val="600"/>
              </a:spcBef>
              <a:buFont typeface="Wingdings" pitchFamily="2" charset="2"/>
              <a:buNone/>
              <a:defRPr/>
            </a:pPr>
            <a:r>
              <a:rPr lang="en-US" altLang="zh-CN" sz="2200" b="1" dirty="0" smtClean="0">
                <a:solidFill>
                  <a:srgbClr val="002060"/>
                </a:solidFill>
                <a:effectLst/>
              </a:rPr>
              <a:t>AF</a:t>
            </a:r>
            <a:r>
              <a:rPr lang="zh-CN" altLang="zh-CN" sz="2200" b="1" dirty="0">
                <a:solidFill>
                  <a:srgbClr val="002060"/>
                </a:solidFill>
                <a:effectLst/>
              </a:rPr>
              <a:t>⊥</a:t>
            </a:r>
            <a:r>
              <a:rPr lang="en-US" altLang="zh-CN" sz="2200" b="1" dirty="0">
                <a:solidFill>
                  <a:srgbClr val="002060"/>
                </a:solidFill>
                <a:effectLst/>
              </a:rPr>
              <a:t>DE</a:t>
            </a:r>
            <a:r>
              <a:rPr lang="zh-CN" altLang="zh-CN" sz="2200" b="1" dirty="0">
                <a:solidFill>
                  <a:srgbClr val="002060"/>
                </a:solidFill>
                <a:effectLst/>
              </a:rPr>
              <a:t>于</a:t>
            </a:r>
            <a:r>
              <a:rPr lang="en-US" altLang="zh-CN" sz="2200" b="1" dirty="0">
                <a:solidFill>
                  <a:srgbClr val="002060"/>
                </a:solidFill>
                <a:effectLst/>
              </a:rPr>
              <a:t>F</a:t>
            </a:r>
            <a:r>
              <a:rPr lang="zh-CN" altLang="zh-CN" sz="2200" b="1" dirty="0">
                <a:solidFill>
                  <a:srgbClr val="002060"/>
                </a:solidFill>
                <a:effectLst/>
              </a:rPr>
              <a:t>；</a:t>
            </a:r>
          </a:p>
          <a:p>
            <a:pPr marL="0" lvl="2" indent="0">
              <a:buFont typeface="Wingdings" pitchFamily="2" charset="2"/>
              <a:buNone/>
              <a:defRPr/>
            </a:pPr>
            <a:r>
              <a:rPr lang="en-US" altLang="zh-CN" sz="2200" b="1" dirty="0" smtClean="0">
                <a:solidFill>
                  <a:srgbClr val="002060"/>
                </a:solidFill>
                <a:effectLst/>
              </a:rPr>
              <a:t>(1)</a:t>
            </a:r>
            <a:r>
              <a:rPr lang="zh-CN" altLang="zh-CN" sz="2200" b="1" dirty="0" smtClean="0">
                <a:solidFill>
                  <a:srgbClr val="002060"/>
                </a:solidFill>
                <a:effectLst/>
              </a:rPr>
              <a:t>证</a:t>
            </a:r>
            <a:r>
              <a:rPr lang="en-US" altLang="zh-CN" sz="2200" b="1" dirty="0">
                <a:solidFill>
                  <a:srgbClr val="002060"/>
                </a:solidFill>
                <a:effectLst/>
              </a:rPr>
              <a:t>AF</a:t>
            </a:r>
            <a:r>
              <a:rPr lang="zh-CN" altLang="zh-CN" sz="2200" b="1" dirty="0">
                <a:solidFill>
                  <a:srgbClr val="002060"/>
                </a:solidFill>
                <a:effectLst/>
              </a:rPr>
              <a:t>⊥</a:t>
            </a:r>
            <a:r>
              <a:rPr lang="en-US" altLang="zh-CN" sz="2200" b="1" dirty="0">
                <a:solidFill>
                  <a:srgbClr val="002060"/>
                </a:solidFill>
                <a:effectLst/>
              </a:rPr>
              <a:t>DB</a:t>
            </a:r>
            <a:endParaRPr lang="zh-CN" altLang="zh-CN" sz="2200" b="1" dirty="0">
              <a:solidFill>
                <a:srgbClr val="002060"/>
              </a:solidFill>
              <a:effectLst/>
            </a:endParaRPr>
          </a:p>
          <a:p>
            <a:pPr marL="0" lvl="2" indent="0">
              <a:buFont typeface="Wingdings" pitchFamily="2" charset="2"/>
              <a:buNone/>
              <a:defRPr/>
            </a:pPr>
            <a:r>
              <a:rPr lang="en-US" altLang="zh-CN" sz="2200" b="1" dirty="0" smtClean="0">
                <a:solidFill>
                  <a:srgbClr val="002060"/>
                </a:solidFill>
                <a:effectLst/>
              </a:rPr>
              <a:t>(2)</a:t>
            </a:r>
            <a:r>
              <a:rPr lang="zh-CN" altLang="zh-CN" sz="2200" b="1" dirty="0" smtClean="0">
                <a:solidFill>
                  <a:srgbClr val="002060"/>
                </a:solidFill>
                <a:effectLst/>
              </a:rPr>
              <a:t>如</a:t>
            </a:r>
            <a:r>
              <a:rPr lang="zh-CN" altLang="zh-CN" sz="2200" b="1" dirty="0">
                <a:solidFill>
                  <a:srgbClr val="002060"/>
                </a:solidFill>
                <a:effectLst/>
              </a:rPr>
              <a:t>圆柱与三棱锥</a:t>
            </a:r>
            <a:r>
              <a:rPr lang="en-US" altLang="zh-CN" sz="2200" b="1" dirty="0" smtClean="0">
                <a:solidFill>
                  <a:srgbClr val="002060"/>
                </a:solidFill>
                <a:effectLst/>
              </a:rPr>
              <a:t>DABE</a:t>
            </a:r>
            <a:r>
              <a:rPr lang="zh-CN" altLang="zh-CN" sz="2200" b="1" dirty="0">
                <a:solidFill>
                  <a:srgbClr val="002060"/>
                </a:solidFill>
                <a:effectLst/>
              </a:rPr>
              <a:t>体积比</a:t>
            </a:r>
            <a:r>
              <a:rPr lang="zh-CN" altLang="zh-CN" sz="2200" b="1" dirty="0" smtClean="0">
                <a:solidFill>
                  <a:srgbClr val="002060"/>
                </a:solidFill>
                <a:effectLst/>
              </a:rPr>
              <a:t>为</a:t>
            </a:r>
            <a:r>
              <a:rPr lang="en-US" altLang="zh-CN" sz="2200" b="1" dirty="0" smtClean="0">
                <a:solidFill>
                  <a:srgbClr val="002060"/>
                </a:solidFill>
                <a:effectLst/>
              </a:rPr>
              <a:t>3</a:t>
            </a:r>
            <a:r>
              <a:rPr lang="en-US" altLang="zh-CN" sz="2200" b="1" dirty="0" smtClean="0">
                <a:solidFill>
                  <a:srgbClr val="002060"/>
                </a:solidFill>
                <a:effectLst/>
                <a:sym typeface="Symbol"/>
              </a:rPr>
              <a:t></a:t>
            </a:r>
            <a:r>
              <a:rPr lang="zh-CN" altLang="en-US" sz="2200" b="1" dirty="0" smtClean="0">
                <a:solidFill>
                  <a:srgbClr val="002060"/>
                </a:solidFill>
                <a:effectLst/>
                <a:sym typeface="Symbol"/>
              </a:rPr>
              <a:t>，</a:t>
            </a:r>
            <a:endParaRPr lang="en-US" altLang="zh-CN" sz="2200" b="1" dirty="0" smtClean="0">
              <a:solidFill>
                <a:srgbClr val="002060"/>
              </a:solidFill>
              <a:effectLst/>
              <a:sym typeface="Symbol"/>
            </a:endParaRPr>
          </a:p>
          <a:p>
            <a:pPr marL="0" lvl="2" indent="0">
              <a:buFont typeface="Wingdings" pitchFamily="2" charset="2"/>
              <a:buNone/>
              <a:defRPr/>
            </a:pPr>
            <a:r>
              <a:rPr lang="zh-CN" altLang="zh-CN" sz="2200" b="1" dirty="0" smtClean="0">
                <a:solidFill>
                  <a:srgbClr val="002060"/>
                </a:solidFill>
                <a:effectLst/>
              </a:rPr>
              <a:t>求</a:t>
            </a:r>
            <a:r>
              <a:rPr lang="zh-CN" altLang="zh-CN" sz="2200" b="1" dirty="0">
                <a:solidFill>
                  <a:srgbClr val="002060"/>
                </a:solidFill>
                <a:effectLst/>
              </a:rPr>
              <a:t>直线</a:t>
            </a:r>
            <a:r>
              <a:rPr lang="en-US" altLang="zh-CN" sz="2200" b="1" dirty="0">
                <a:solidFill>
                  <a:srgbClr val="002060"/>
                </a:solidFill>
                <a:effectLst/>
              </a:rPr>
              <a:t>DE</a:t>
            </a:r>
            <a:r>
              <a:rPr lang="zh-CN" altLang="zh-CN" sz="2200" b="1" dirty="0">
                <a:solidFill>
                  <a:srgbClr val="002060"/>
                </a:solidFill>
                <a:effectLst/>
              </a:rPr>
              <a:t>与平面</a:t>
            </a:r>
            <a:r>
              <a:rPr lang="en-US" altLang="zh-CN" sz="2200" b="1" dirty="0">
                <a:solidFill>
                  <a:srgbClr val="002060"/>
                </a:solidFill>
                <a:effectLst/>
              </a:rPr>
              <a:t>ABCD</a:t>
            </a:r>
            <a:r>
              <a:rPr lang="zh-CN" altLang="zh-CN" sz="2200" b="1" dirty="0">
                <a:solidFill>
                  <a:srgbClr val="002060"/>
                </a:solidFill>
                <a:effectLst/>
              </a:rPr>
              <a:t>所成角</a:t>
            </a:r>
            <a:endParaRPr lang="en-US" altLang="zh-CN" sz="2200" b="1" kern="1200" dirty="0">
              <a:solidFill>
                <a:srgbClr val="002060"/>
              </a:solidFill>
              <a:effectLst/>
              <a:latin typeface="Arial" charset="0"/>
            </a:endParaRPr>
          </a:p>
          <a:p>
            <a:pPr lvl="1" eaLnBrk="1" hangingPunct="1">
              <a:defRPr/>
            </a:pPr>
            <a:endParaRPr lang="en-US" altLang="zh-CN" kern="1200" dirty="0" smtClean="0">
              <a:solidFill>
                <a:schemeClr val="bg2"/>
              </a:solidFill>
              <a:effectLst/>
              <a:latin typeface="Arial" charset="0"/>
            </a:endParaRPr>
          </a:p>
          <a:p>
            <a:pPr lvl="1" eaLnBrk="1" hangingPunct="1">
              <a:defRPr/>
            </a:pPr>
            <a:endParaRPr lang="en-US" altLang="zh-CN" dirty="0" smtClean="0">
              <a:effectLst/>
            </a:endParaRPr>
          </a:p>
          <a:p>
            <a:pPr lvl="1" eaLnBrk="1" hangingPunct="1">
              <a:defRPr/>
            </a:pPr>
            <a:endParaRPr lang="en-US" altLang="zh-CN" b="1" dirty="0" smtClean="0">
              <a:solidFill>
                <a:srgbClr val="00B0F0"/>
              </a:solidFill>
              <a:effectLst/>
            </a:endParaRPr>
          </a:p>
          <a:p>
            <a:pPr lvl="1" eaLnBrk="1" hangingPunct="1">
              <a:defRPr/>
            </a:pPr>
            <a:endParaRPr kumimoji="1" lang="en-US" altLang="zh-CN" b="1" dirty="0">
              <a:solidFill>
                <a:schemeClr val="tx2"/>
              </a:solidFill>
            </a:endParaRPr>
          </a:p>
        </p:txBody>
      </p:sp>
      <p:sp>
        <p:nvSpPr>
          <p:cNvPr id="3" name="圆柱形 2"/>
          <p:cNvSpPr/>
          <p:nvPr/>
        </p:nvSpPr>
        <p:spPr>
          <a:xfrm>
            <a:off x="7837843" y="1988840"/>
            <a:ext cx="2736000" cy="4170661"/>
          </a:xfrm>
          <a:prstGeom prst="can">
            <a:avLst>
              <a:gd name="adj" fmla="val 53130"/>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7825317" y="4847573"/>
            <a:ext cx="2758016" cy="1286353"/>
          </a:xfrm>
          <a:prstGeom prst="ellipse">
            <a:avLst/>
          </a:prstGeom>
          <a:noFill/>
          <a:ln w="3175">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7842247" y="2737589"/>
            <a:ext cx="2728800" cy="2736000"/>
          </a:xfrm>
          <a:prstGeom prst="rect">
            <a:avLst/>
          </a:prstGeom>
          <a:no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a:spLocks noChangeArrowheads="1"/>
          </p:cNvSpPr>
          <p:nvPr/>
        </p:nvSpPr>
        <p:spPr bwMode="auto">
          <a:xfrm>
            <a:off x="7470038" y="2483604"/>
            <a:ext cx="690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dirty="0">
                <a:solidFill>
                  <a:schemeClr val="bg2"/>
                </a:solidFill>
              </a:rPr>
              <a:t>D</a:t>
            </a:r>
            <a:endParaRPr lang="zh-CN" altLang="en-US" b="1" dirty="0">
              <a:solidFill>
                <a:schemeClr val="bg2"/>
              </a:solidFill>
            </a:endParaRPr>
          </a:p>
        </p:txBody>
      </p:sp>
      <p:sp>
        <p:nvSpPr>
          <p:cNvPr id="32" name="TextBox 31"/>
          <p:cNvSpPr txBox="1">
            <a:spLocks noChangeArrowheads="1"/>
          </p:cNvSpPr>
          <p:nvPr/>
        </p:nvSpPr>
        <p:spPr bwMode="auto">
          <a:xfrm>
            <a:off x="10566401" y="3440113"/>
            <a:ext cx="690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chemeClr val="bg2"/>
                </a:solidFill>
              </a:rPr>
              <a:t>C</a:t>
            </a:r>
            <a:endParaRPr lang="zh-CN" altLang="en-US" b="1">
              <a:solidFill>
                <a:schemeClr val="bg2"/>
              </a:solidFill>
            </a:endParaRPr>
          </a:p>
        </p:txBody>
      </p:sp>
      <p:sp>
        <p:nvSpPr>
          <p:cNvPr id="33" name="TextBox 32"/>
          <p:cNvSpPr txBox="1">
            <a:spLocks noChangeArrowheads="1"/>
          </p:cNvSpPr>
          <p:nvPr/>
        </p:nvSpPr>
        <p:spPr bwMode="auto">
          <a:xfrm>
            <a:off x="7480301" y="5426075"/>
            <a:ext cx="690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chemeClr val="bg2"/>
                </a:solidFill>
              </a:rPr>
              <a:t>A</a:t>
            </a:r>
            <a:endParaRPr lang="zh-CN" altLang="en-US" b="1">
              <a:solidFill>
                <a:schemeClr val="bg2"/>
              </a:solidFill>
            </a:endParaRPr>
          </a:p>
        </p:txBody>
      </p:sp>
      <p:sp>
        <p:nvSpPr>
          <p:cNvPr id="35" name="TextBox 34"/>
          <p:cNvSpPr txBox="1">
            <a:spLocks noChangeArrowheads="1"/>
          </p:cNvSpPr>
          <p:nvPr/>
        </p:nvSpPr>
        <p:spPr bwMode="auto">
          <a:xfrm>
            <a:off x="10566401" y="5416550"/>
            <a:ext cx="690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chemeClr val="bg2"/>
                </a:solidFill>
              </a:rPr>
              <a:t>B</a:t>
            </a:r>
            <a:endParaRPr lang="zh-CN" altLang="en-US" b="1">
              <a:solidFill>
                <a:schemeClr val="bg2"/>
              </a:solidFill>
            </a:endParaRPr>
          </a:p>
        </p:txBody>
      </p:sp>
      <p:sp>
        <p:nvSpPr>
          <p:cNvPr id="36" name="TextBox 35"/>
          <p:cNvSpPr txBox="1">
            <a:spLocks noChangeArrowheads="1"/>
          </p:cNvSpPr>
          <p:nvPr/>
        </p:nvSpPr>
        <p:spPr bwMode="auto">
          <a:xfrm>
            <a:off x="8629652" y="6121400"/>
            <a:ext cx="6900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chemeClr val="bg2"/>
                </a:solidFill>
              </a:rPr>
              <a:t>E</a:t>
            </a:r>
            <a:endParaRPr lang="zh-CN" altLang="en-US" b="1">
              <a:solidFill>
                <a:schemeClr val="bg2"/>
              </a:solidFill>
            </a:endParaRPr>
          </a:p>
        </p:txBody>
      </p:sp>
      <p:cxnSp>
        <p:nvCxnSpPr>
          <p:cNvPr id="16" name="直接连接符 15"/>
          <p:cNvCxnSpPr/>
          <p:nvPr/>
        </p:nvCxnSpPr>
        <p:spPr>
          <a:xfrm>
            <a:off x="7825318" y="2737589"/>
            <a:ext cx="967953" cy="338763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825317" y="2737589"/>
            <a:ext cx="2758016" cy="275316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9" idx="6"/>
          </p:cNvCxnSpPr>
          <p:nvPr/>
        </p:nvCxnSpPr>
        <p:spPr>
          <a:xfrm flipH="1">
            <a:off x="8860369" y="5490750"/>
            <a:ext cx="1722964" cy="63065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7828767" y="5185776"/>
            <a:ext cx="701458" cy="28809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TextBox 59"/>
          <p:cNvSpPr txBox="1">
            <a:spLocks noChangeArrowheads="1"/>
          </p:cNvSpPr>
          <p:nvPr/>
        </p:nvSpPr>
        <p:spPr bwMode="auto">
          <a:xfrm>
            <a:off x="8439151" y="5027614"/>
            <a:ext cx="687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chemeClr val="bg2"/>
                </a:solidFill>
              </a:rPr>
              <a:t>F</a:t>
            </a:r>
            <a:endParaRPr lang="zh-CN" altLang="en-US" b="1">
              <a:solidFill>
                <a:schemeClr val="bg2"/>
              </a:solidFill>
            </a:endParaRPr>
          </a:p>
        </p:txBody>
      </p:sp>
      <p:sp>
        <p:nvSpPr>
          <p:cNvPr id="19"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33524882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bg/>
                                          </p:spTgt>
                                        </p:tgtEl>
                                        <p:attrNameLst>
                                          <p:attrName>style.visibility</p:attrName>
                                        </p:attrNameLst>
                                      </p:cBhvr>
                                      <p:to>
                                        <p:strVal val="visible"/>
                                      </p:to>
                                    </p:set>
                                    <p:animEffect transition="in" filter="fade">
                                      <p:cBhvr>
                                        <p:cTn id="7" dur="500"/>
                                        <p:tgtEl>
                                          <p:spTgt spid="54374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3747">
                                            <p:txEl>
                                              <p:pRg st="1" end="1"/>
                                            </p:txEl>
                                          </p:spTgt>
                                        </p:tgtEl>
                                        <p:attrNameLst>
                                          <p:attrName>style.visibility</p:attrName>
                                        </p:attrNameLst>
                                      </p:cBhvr>
                                      <p:to>
                                        <p:strVal val="visible"/>
                                      </p:to>
                                    </p:set>
                                    <p:animEffect transition="in" filter="fade">
                                      <p:cBhvr>
                                        <p:cTn id="10" dur="500"/>
                                        <p:tgtEl>
                                          <p:spTgt spid="543747">
                                            <p:txEl>
                                              <p:pRg st="1" end="1"/>
                                            </p:txEl>
                                          </p:spTgt>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43747">
                                            <p:txEl>
                                              <p:pRg st="3" end="3"/>
                                            </p:txEl>
                                          </p:spTgt>
                                        </p:tgtEl>
                                        <p:attrNameLst>
                                          <p:attrName>style.visibility</p:attrName>
                                        </p:attrNameLst>
                                      </p:cBhvr>
                                      <p:to>
                                        <p:strVal val="visible"/>
                                      </p:to>
                                    </p:set>
                                    <p:animEffect transition="in" filter="fade">
                                      <p:cBhvr>
                                        <p:cTn id="14" dur="500"/>
                                        <p:tgtEl>
                                          <p:spTgt spid="543747">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par>
                          <p:cTn id="35" fill="hold" nodeType="afterGroup">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43747">
                                            <p:txEl>
                                              <p:pRg st="4" end="4"/>
                                            </p:txEl>
                                          </p:spTgt>
                                        </p:tgtEl>
                                        <p:attrNameLst>
                                          <p:attrName>style.visibility</p:attrName>
                                        </p:attrNameLst>
                                      </p:cBhvr>
                                      <p:to>
                                        <p:strVal val="visible"/>
                                      </p:to>
                                    </p:set>
                                    <p:animEffect transition="in" filter="fade">
                                      <p:cBhvr>
                                        <p:cTn id="43" dur="500"/>
                                        <p:tgtEl>
                                          <p:spTgt spid="543747">
                                            <p:txEl>
                                              <p:pRg st="4" end="4"/>
                                            </p:txEl>
                                          </p:spTgt>
                                        </p:tgtEl>
                                      </p:cBhvr>
                                    </p:animEffect>
                                  </p:childTnLst>
                                </p:cTn>
                              </p:par>
                            </p:childTnLst>
                          </p:cTn>
                        </p:par>
                        <p:par>
                          <p:cTn id="44" fill="hold" nodeType="afterGroup">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par>
                          <p:cTn id="48" fill="hold" nodeType="afterGroup">
                            <p:stCondLst>
                              <p:cond delay="1000"/>
                            </p:stCondLst>
                            <p:childTnLst>
                              <p:par>
                                <p:cTn id="49" presetID="22" presetClass="entr" presetSubtype="4"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par>
                                <p:cTn id="52" presetID="22" presetClass="entr" presetSubtype="4"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down)">
                                      <p:cBhvr>
                                        <p:cTn id="54" dur="500"/>
                                        <p:tgtEl>
                                          <p:spTgt spid="4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43747">
                                            <p:txEl>
                                              <p:pRg st="5" end="5"/>
                                            </p:txEl>
                                          </p:spTgt>
                                        </p:tgtEl>
                                        <p:attrNameLst>
                                          <p:attrName>style.visibility</p:attrName>
                                        </p:attrNameLst>
                                      </p:cBhvr>
                                      <p:to>
                                        <p:strVal val="visible"/>
                                      </p:to>
                                    </p:set>
                                    <p:animEffect transition="in" filter="fade">
                                      <p:cBhvr>
                                        <p:cTn id="59" dur="500"/>
                                        <p:tgtEl>
                                          <p:spTgt spid="543747">
                                            <p:txEl>
                                              <p:pRg st="5" end="5"/>
                                            </p:txEl>
                                          </p:spTgt>
                                        </p:tgtEl>
                                      </p:cBhvr>
                                    </p:animEffect>
                                  </p:childTnLst>
                                </p:cTn>
                              </p:par>
                            </p:childTnLst>
                          </p:cTn>
                        </p:par>
                        <p:par>
                          <p:cTn id="60" fill="hold" nodeType="afterGroup">
                            <p:stCondLst>
                              <p:cond delay="500"/>
                            </p:stCondLst>
                            <p:childTnLst>
                              <p:par>
                                <p:cTn id="61" presetID="22" presetClass="entr" presetSubtype="4" fill="hold" nodeType="after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wipe(down)">
                                      <p:cBhvr>
                                        <p:cTn id="63" dur="500"/>
                                        <p:tgtEl>
                                          <p:spTgt spid="43"/>
                                        </p:tgtEl>
                                      </p:cBhvr>
                                    </p:animEffec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43747">
                                            <p:txEl>
                                              <p:pRg st="6" end="6"/>
                                            </p:txEl>
                                          </p:spTgt>
                                        </p:tgtEl>
                                        <p:attrNameLst>
                                          <p:attrName>style.visibility</p:attrName>
                                        </p:attrNameLst>
                                      </p:cBhvr>
                                      <p:to>
                                        <p:strVal val="visible"/>
                                      </p:to>
                                    </p:set>
                                    <p:animEffect transition="in" filter="fade">
                                      <p:cBhvr>
                                        <p:cTn id="71" dur="500"/>
                                        <p:tgtEl>
                                          <p:spTgt spid="543747">
                                            <p:txEl>
                                              <p:pRg st="6" end="6"/>
                                            </p:txEl>
                                          </p:spTgt>
                                        </p:tgtEl>
                                      </p:cBhvr>
                                    </p:animEffect>
                                  </p:childTnLst>
                                </p:cTn>
                              </p:par>
                            </p:childTnLst>
                          </p:cTn>
                        </p:par>
                        <p:par>
                          <p:cTn id="72" fill="hold" nodeType="afterGroup">
                            <p:stCondLst>
                              <p:cond delay="500"/>
                            </p:stCondLst>
                            <p:childTnLst>
                              <p:par>
                                <p:cTn id="73" presetID="22" presetClass="entr" presetSubtype="1" fill="hold"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up)">
                                      <p:cBhvr>
                                        <p:cTn id="75" dur="500"/>
                                        <p:tgtEl>
                                          <p:spTgt spid="38"/>
                                        </p:tgtEl>
                                      </p:cBhvr>
                                    </p:animEffect>
                                  </p:childTnLst>
                                </p:cTn>
                              </p:par>
                            </p:childTnLst>
                          </p:cTn>
                        </p:par>
                        <p:par>
                          <p:cTn id="76" fill="hold" nodeType="afterGroup">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543747">
                                            <p:txEl>
                                              <p:pRg st="7" end="7"/>
                                            </p:txEl>
                                          </p:spTgt>
                                        </p:tgtEl>
                                        <p:attrNameLst>
                                          <p:attrName>style.visibility</p:attrName>
                                        </p:attrNameLst>
                                      </p:cBhvr>
                                      <p:to>
                                        <p:strVal val="visible"/>
                                      </p:to>
                                    </p:set>
                                    <p:animEffect transition="in" filter="fade">
                                      <p:cBhvr>
                                        <p:cTn id="79" dur="500"/>
                                        <p:tgtEl>
                                          <p:spTgt spid="543747">
                                            <p:txEl>
                                              <p:pRg st="7" end="7"/>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43747">
                                            <p:txEl>
                                              <p:pRg st="8" end="8"/>
                                            </p:txEl>
                                          </p:spTgt>
                                        </p:tgtEl>
                                        <p:attrNameLst>
                                          <p:attrName>style.visibility</p:attrName>
                                        </p:attrNameLst>
                                      </p:cBhvr>
                                      <p:to>
                                        <p:strVal val="visible"/>
                                      </p:to>
                                    </p:set>
                                    <p:animEffect transition="in" filter="fade">
                                      <p:cBhvr>
                                        <p:cTn id="82" dur="500"/>
                                        <p:tgtEl>
                                          <p:spTgt spid="543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animBg="1"/>
      <p:bldP spid="3" grpId="0" uiExpand="1" animBg="1"/>
      <p:bldP spid="9" grpId="0" uiExpand="1" animBg="1"/>
      <p:bldP spid="11" grpId="0" uiExpand="1" animBg="1"/>
      <p:bldP spid="13" grpId="0" uiExpand="1"/>
      <p:bldP spid="32" grpId="0" uiExpand="1"/>
      <p:bldP spid="33" grpId="0" uiExpand="1"/>
      <p:bldP spid="35" grpId="0" uiExpand="1"/>
      <p:bldP spid="36" grpId="0" uiExpand="1"/>
      <p:bldP spid="60" grpId="0" uiExpan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12776"/>
            <a:ext cx="10515601" cy="4351338"/>
          </a:xfrm>
        </p:spPr>
        <p:txBody>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欧式</a:t>
            </a: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一个有趣的图形</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457200" lvl="1" indent="0" eaLnBrk="1" hangingPunct="1">
              <a:buFont typeface="Wingdings" pitchFamily="2" charset="2"/>
              <a:buNone/>
              <a:defRPr/>
            </a:pPr>
            <a:r>
              <a:rPr lang="zh-CN" altLang="en-US" b="1" kern="1200" dirty="0" smtClean="0">
                <a:solidFill>
                  <a:srgbClr val="002060"/>
                </a:solidFill>
                <a:effectLst/>
                <a:latin typeface="Arial" charset="0"/>
              </a:rPr>
              <a:t>勒洛三角形</a:t>
            </a:r>
            <a:endParaRPr lang="en-US" altLang="zh-CN" b="1" kern="1200" dirty="0" smtClean="0">
              <a:solidFill>
                <a:srgbClr val="002060"/>
              </a:solidFill>
              <a:effectLst/>
              <a:latin typeface="Arial" charset="0"/>
            </a:endParaRPr>
          </a:p>
          <a:p>
            <a:pPr marL="914400" lvl="2" indent="0" eaLnBrk="1" hangingPunct="1">
              <a:buFont typeface="Wingdings" pitchFamily="2" charset="2"/>
              <a:buNone/>
              <a:defRPr/>
            </a:pPr>
            <a:r>
              <a:rPr lang="zh-CN" altLang="en-US" b="1" kern="1200" dirty="0" smtClean="0">
                <a:solidFill>
                  <a:srgbClr val="002060"/>
                </a:solidFill>
                <a:effectLst/>
                <a:latin typeface="Arial" charset="0"/>
              </a:rPr>
              <a:t>等宽曲线</a:t>
            </a:r>
            <a:endParaRPr lang="en-US" altLang="zh-CN" b="1" kern="1200" dirty="0" smtClean="0">
              <a:solidFill>
                <a:srgbClr val="002060"/>
              </a:solidFill>
              <a:effectLst/>
              <a:latin typeface="Arial" charset="0"/>
            </a:endParaRPr>
          </a:p>
          <a:p>
            <a:pPr lvl="1" eaLnBrk="1" hangingPunct="1">
              <a:defRPr/>
            </a:pPr>
            <a:endParaRPr lang="en-US" altLang="zh-CN" dirty="0" smtClean="0">
              <a:effectLst/>
            </a:endParaRPr>
          </a:p>
          <a:p>
            <a:pPr lvl="1" eaLnBrk="1" hangingPunct="1">
              <a:defRPr/>
            </a:pPr>
            <a:endParaRPr lang="en-US" altLang="zh-CN" b="1" dirty="0" smtClean="0">
              <a:solidFill>
                <a:srgbClr val="00B0F0"/>
              </a:solidFill>
              <a:effectLst/>
            </a:endParaRPr>
          </a:p>
          <a:p>
            <a:pPr lvl="1" eaLnBrk="1" hangingPunct="1">
              <a:defRPr/>
            </a:pPr>
            <a:endParaRPr kumimoji="1" lang="en-US" altLang="zh-CN" b="1" dirty="0">
              <a:solidFill>
                <a:schemeClr val="tx2"/>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6218" y="3870326"/>
            <a:ext cx="2879542"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等腰三角形 3"/>
          <p:cNvSpPr/>
          <p:nvPr/>
        </p:nvSpPr>
        <p:spPr>
          <a:xfrm>
            <a:off x="7707412" y="3215139"/>
            <a:ext cx="1732924" cy="1512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6846331" y="1457863"/>
            <a:ext cx="3456000" cy="3456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椭圆 20"/>
          <p:cNvSpPr/>
          <p:nvPr/>
        </p:nvSpPr>
        <p:spPr>
          <a:xfrm>
            <a:off x="5962855" y="2992889"/>
            <a:ext cx="3456000" cy="3456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椭圆 21"/>
          <p:cNvSpPr/>
          <p:nvPr/>
        </p:nvSpPr>
        <p:spPr>
          <a:xfrm>
            <a:off x="7680560" y="2997336"/>
            <a:ext cx="3456000" cy="3456000"/>
          </a:xfrm>
          <a:prstGeom prst="ellipse">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a:xfrm>
            <a:off x="7690855" y="3215140"/>
            <a:ext cx="1728000" cy="1698724"/>
          </a:xfrm>
          <a:custGeom>
            <a:avLst/>
            <a:gdLst>
              <a:gd name="connsiteX0" fmla="*/ 867833 w 1761067"/>
              <a:gd name="connsiteY0" fmla="*/ 0 h 1947333"/>
              <a:gd name="connsiteX1" fmla="*/ 770467 w 1761067"/>
              <a:gd name="connsiteY1" fmla="*/ 67733 h 1947333"/>
              <a:gd name="connsiteX2" fmla="*/ 664633 w 1761067"/>
              <a:gd name="connsiteY2" fmla="*/ 139700 h 1947333"/>
              <a:gd name="connsiteX3" fmla="*/ 601133 w 1761067"/>
              <a:gd name="connsiteY3" fmla="*/ 190500 h 1947333"/>
              <a:gd name="connsiteX4" fmla="*/ 516467 w 1761067"/>
              <a:gd name="connsiteY4" fmla="*/ 266700 h 1947333"/>
              <a:gd name="connsiteX5" fmla="*/ 444500 w 1761067"/>
              <a:gd name="connsiteY5" fmla="*/ 338667 h 1947333"/>
              <a:gd name="connsiteX6" fmla="*/ 381000 w 1761067"/>
              <a:gd name="connsiteY6" fmla="*/ 414867 h 1947333"/>
              <a:gd name="connsiteX7" fmla="*/ 325967 w 1761067"/>
              <a:gd name="connsiteY7" fmla="*/ 491067 h 1947333"/>
              <a:gd name="connsiteX8" fmla="*/ 266700 w 1761067"/>
              <a:gd name="connsiteY8" fmla="*/ 571500 h 1947333"/>
              <a:gd name="connsiteX9" fmla="*/ 215900 w 1761067"/>
              <a:gd name="connsiteY9" fmla="*/ 656167 h 1947333"/>
              <a:gd name="connsiteX10" fmla="*/ 169333 w 1761067"/>
              <a:gd name="connsiteY10" fmla="*/ 749300 h 1947333"/>
              <a:gd name="connsiteX11" fmla="*/ 131233 w 1761067"/>
              <a:gd name="connsiteY11" fmla="*/ 838200 h 1947333"/>
              <a:gd name="connsiteX12" fmla="*/ 88900 w 1761067"/>
              <a:gd name="connsiteY12" fmla="*/ 935567 h 1947333"/>
              <a:gd name="connsiteX13" fmla="*/ 59267 w 1761067"/>
              <a:gd name="connsiteY13" fmla="*/ 1028700 h 1947333"/>
              <a:gd name="connsiteX14" fmla="*/ 38100 w 1761067"/>
              <a:gd name="connsiteY14" fmla="*/ 1126067 h 1947333"/>
              <a:gd name="connsiteX15" fmla="*/ 21167 w 1761067"/>
              <a:gd name="connsiteY15" fmla="*/ 1223433 h 1947333"/>
              <a:gd name="connsiteX16" fmla="*/ 4233 w 1761067"/>
              <a:gd name="connsiteY16" fmla="*/ 1329267 h 1947333"/>
              <a:gd name="connsiteX17" fmla="*/ 0 w 1761067"/>
              <a:gd name="connsiteY17" fmla="*/ 1435100 h 1947333"/>
              <a:gd name="connsiteX18" fmla="*/ 0 w 1761067"/>
              <a:gd name="connsiteY18" fmla="*/ 1545167 h 1947333"/>
              <a:gd name="connsiteX19" fmla="*/ 8467 w 1761067"/>
              <a:gd name="connsiteY19" fmla="*/ 1646767 h 1947333"/>
              <a:gd name="connsiteX20" fmla="*/ 16933 w 1761067"/>
              <a:gd name="connsiteY20" fmla="*/ 1710267 h 1947333"/>
              <a:gd name="connsiteX21" fmla="*/ 110067 w 1761067"/>
              <a:gd name="connsiteY21" fmla="*/ 1756833 h 1947333"/>
              <a:gd name="connsiteX22" fmla="*/ 215900 w 1761067"/>
              <a:gd name="connsiteY22" fmla="*/ 1811867 h 1947333"/>
              <a:gd name="connsiteX23" fmla="*/ 313267 w 1761067"/>
              <a:gd name="connsiteY23" fmla="*/ 1845733 h 1947333"/>
              <a:gd name="connsiteX24" fmla="*/ 410633 w 1761067"/>
              <a:gd name="connsiteY24" fmla="*/ 1879600 h 1947333"/>
              <a:gd name="connsiteX25" fmla="*/ 524933 w 1761067"/>
              <a:gd name="connsiteY25" fmla="*/ 1905000 h 1947333"/>
              <a:gd name="connsiteX26" fmla="*/ 626533 w 1761067"/>
              <a:gd name="connsiteY26" fmla="*/ 1926167 h 1947333"/>
              <a:gd name="connsiteX27" fmla="*/ 711200 w 1761067"/>
              <a:gd name="connsiteY27" fmla="*/ 1938867 h 1947333"/>
              <a:gd name="connsiteX28" fmla="*/ 821267 w 1761067"/>
              <a:gd name="connsiteY28" fmla="*/ 1947333 h 1947333"/>
              <a:gd name="connsiteX29" fmla="*/ 910167 w 1761067"/>
              <a:gd name="connsiteY29" fmla="*/ 1943100 h 1947333"/>
              <a:gd name="connsiteX30" fmla="*/ 1028700 w 1761067"/>
              <a:gd name="connsiteY30" fmla="*/ 1943100 h 1947333"/>
              <a:gd name="connsiteX31" fmla="*/ 1130300 w 1761067"/>
              <a:gd name="connsiteY31" fmla="*/ 1930400 h 1947333"/>
              <a:gd name="connsiteX32" fmla="*/ 1231900 w 1761067"/>
              <a:gd name="connsiteY32" fmla="*/ 1909233 h 1947333"/>
              <a:gd name="connsiteX33" fmla="*/ 1329267 w 1761067"/>
              <a:gd name="connsiteY33" fmla="*/ 1892300 h 1947333"/>
              <a:gd name="connsiteX34" fmla="*/ 1426633 w 1761067"/>
              <a:gd name="connsiteY34" fmla="*/ 1862667 h 1947333"/>
              <a:gd name="connsiteX35" fmla="*/ 1519767 w 1761067"/>
              <a:gd name="connsiteY35" fmla="*/ 1824567 h 1947333"/>
              <a:gd name="connsiteX36" fmla="*/ 1604433 w 1761067"/>
              <a:gd name="connsiteY36" fmla="*/ 1778000 h 1947333"/>
              <a:gd name="connsiteX37" fmla="*/ 1693333 w 1761067"/>
              <a:gd name="connsiteY37" fmla="*/ 1748367 h 1947333"/>
              <a:gd name="connsiteX38" fmla="*/ 1739900 w 1761067"/>
              <a:gd name="connsiteY38" fmla="*/ 1706033 h 1947333"/>
              <a:gd name="connsiteX39" fmla="*/ 1752600 w 1761067"/>
              <a:gd name="connsiteY39" fmla="*/ 1579033 h 1947333"/>
              <a:gd name="connsiteX40" fmla="*/ 1761067 w 1761067"/>
              <a:gd name="connsiteY40" fmla="*/ 1464733 h 1947333"/>
              <a:gd name="connsiteX41" fmla="*/ 1756833 w 1761067"/>
              <a:gd name="connsiteY41" fmla="*/ 1367367 h 1947333"/>
              <a:gd name="connsiteX42" fmla="*/ 1739900 w 1761067"/>
              <a:gd name="connsiteY42" fmla="*/ 1261533 h 1947333"/>
              <a:gd name="connsiteX43" fmla="*/ 1727200 w 1761067"/>
              <a:gd name="connsiteY43" fmla="*/ 1164167 h 1947333"/>
              <a:gd name="connsiteX44" fmla="*/ 1710267 w 1761067"/>
              <a:gd name="connsiteY44" fmla="*/ 1071033 h 1947333"/>
              <a:gd name="connsiteX45" fmla="*/ 1680633 w 1761067"/>
              <a:gd name="connsiteY45" fmla="*/ 960967 h 1947333"/>
              <a:gd name="connsiteX46" fmla="*/ 1646767 w 1761067"/>
              <a:gd name="connsiteY46" fmla="*/ 863600 h 1947333"/>
              <a:gd name="connsiteX47" fmla="*/ 1612900 w 1761067"/>
              <a:gd name="connsiteY47" fmla="*/ 783167 h 1947333"/>
              <a:gd name="connsiteX48" fmla="*/ 1566333 w 1761067"/>
              <a:gd name="connsiteY48" fmla="*/ 681567 h 1947333"/>
              <a:gd name="connsiteX49" fmla="*/ 1515533 w 1761067"/>
              <a:gd name="connsiteY49" fmla="*/ 596900 h 1947333"/>
              <a:gd name="connsiteX50" fmla="*/ 1464733 w 1761067"/>
              <a:gd name="connsiteY50" fmla="*/ 520700 h 1947333"/>
              <a:gd name="connsiteX51" fmla="*/ 1409700 w 1761067"/>
              <a:gd name="connsiteY51" fmla="*/ 440267 h 1947333"/>
              <a:gd name="connsiteX52" fmla="*/ 1341967 w 1761067"/>
              <a:gd name="connsiteY52" fmla="*/ 364067 h 1947333"/>
              <a:gd name="connsiteX53" fmla="*/ 1261533 w 1761067"/>
              <a:gd name="connsiteY53" fmla="*/ 275167 h 1947333"/>
              <a:gd name="connsiteX54" fmla="*/ 1198033 w 1761067"/>
              <a:gd name="connsiteY54" fmla="*/ 211667 h 1947333"/>
              <a:gd name="connsiteX55" fmla="*/ 1134533 w 1761067"/>
              <a:gd name="connsiteY55" fmla="*/ 160867 h 1947333"/>
              <a:gd name="connsiteX56" fmla="*/ 1058333 w 1761067"/>
              <a:gd name="connsiteY56" fmla="*/ 97367 h 1947333"/>
              <a:gd name="connsiteX57" fmla="*/ 965200 w 1761067"/>
              <a:gd name="connsiteY57" fmla="*/ 38100 h 1947333"/>
              <a:gd name="connsiteX58" fmla="*/ 867833 w 1761067"/>
              <a:gd name="connsiteY58" fmla="*/ 0 h 194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61067" h="1947333">
                <a:moveTo>
                  <a:pt x="867833" y="0"/>
                </a:moveTo>
                <a:lnTo>
                  <a:pt x="770467" y="67733"/>
                </a:lnTo>
                <a:lnTo>
                  <a:pt x="664633" y="139700"/>
                </a:lnTo>
                <a:lnTo>
                  <a:pt x="601133" y="190500"/>
                </a:lnTo>
                <a:lnTo>
                  <a:pt x="516467" y="266700"/>
                </a:lnTo>
                <a:lnTo>
                  <a:pt x="444500" y="338667"/>
                </a:lnTo>
                <a:lnTo>
                  <a:pt x="381000" y="414867"/>
                </a:lnTo>
                <a:lnTo>
                  <a:pt x="325967" y="491067"/>
                </a:lnTo>
                <a:lnTo>
                  <a:pt x="266700" y="571500"/>
                </a:lnTo>
                <a:lnTo>
                  <a:pt x="215900" y="656167"/>
                </a:lnTo>
                <a:lnTo>
                  <a:pt x="169333" y="749300"/>
                </a:lnTo>
                <a:lnTo>
                  <a:pt x="131233" y="838200"/>
                </a:lnTo>
                <a:lnTo>
                  <a:pt x="88900" y="935567"/>
                </a:lnTo>
                <a:lnTo>
                  <a:pt x="59267" y="1028700"/>
                </a:lnTo>
                <a:lnTo>
                  <a:pt x="38100" y="1126067"/>
                </a:lnTo>
                <a:lnTo>
                  <a:pt x="21167" y="1223433"/>
                </a:lnTo>
                <a:lnTo>
                  <a:pt x="4233" y="1329267"/>
                </a:lnTo>
                <a:lnTo>
                  <a:pt x="0" y="1435100"/>
                </a:lnTo>
                <a:lnTo>
                  <a:pt x="0" y="1545167"/>
                </a:lnTo>
                <a:lnTo>
                  <a:pt x="8467" y="1646767"/>
                </a:lnTo>
                <a:lnTo>
                  <a:pt x="16933" y="1710267"/>
                </a:lnTo>
                <a:lnTo>
                  <a:pt x="110067" y="1756833"/>
                </a:lnTo>
                <a:lnTo>
                  <a:pt x="215900" y="1811867"/>
                </a:lnTo>
                <a:lnTo>
                  <a:pt x="313267" y="1845733"/>
                </a:lnTo>
                <a:lnTo>
                  <a:pt x="410633" y="1879600"/>
                </a:lnTo>
                <a:lnTo>
                  <a:pt x="524933" y="1905000"/>
                </a:lnTo>
                <a:lnTo>
                  <a:pt x="626533" y="1926167"/>
                </a:lnTo>
                <a:lnTo>
                  <a:pt x="711200" y="1938867"/>
                </a:lnTo>
                <a:lnTo>
                  <a:pt x="821267" y="1947333"/>
                </a:lnTo>
                <a:lnTo>
                  <a:pt x="910167" y="1943100"/>
                </a:lnTo>
                <a:lnTo>
                  <a:pt x="1028700" y="1943100"/>
                </a:lnTo>
                <a:lnTo>
                  <a:pt x="1130300" y="1930400"/>
                </a:lnTo>
                <a:lnTo>
                  <a:pt x="1231900" y="1909233"/>
                </a:lnTo>
                <a:lnTo>
                  <a:pt x="1329267" y="1892300"/>
                </a:lnTo>
                <a:lnTo>
                  <a:pt x="1426633" y="1862667"/>
                </a:lnTo>
                <a:lnTo>
                  <a:pt x="1519767" y="1824567"/>
                </a:lnTo>
                <a:lnTo>
                  <a:pt x="1604433" y="1778000"/>
                </a:lnTo>
                <a:lnTo>
                  <a:pt x="1693333" y="1748367"/>
                </a:lnTo>
                <a:lnTo>
                  <a:pt x="1739900" y="1706033"/>
                </a:lnTo>
                <a:lnTo>
                  <a:pt x="1752600" y="1579033"/>
                </a:lnTo>
                <a:lnTo>
                  <a:pt x="1761067" y="1464733"/>
                </a:lnTo>
                <a:lnTo>
                  <a:pt x="1756833" y="1367367"/>
                </a:lnTo>
                <a:lnTo>
                  <a:pt x="1739900" y="1261533"/>
                </a:lnTo>
                <a:lnTo>
                  <a:pt x="1727200" y="1164167"/>
                </a:lnTo>
                <a:lnTo>
                  <a:pt x="1710267" y="1071033"/>
                </a:lnTo>
                <a:lnTo>
                  <a:pt x="1680633" y="960967"/>
                </a:lnTo>
                <a:lnTo>
                  <a:pt x="1646767" y="863600"/>
                </a:lnTo>
                <a:lnTo>
                  <a:pt x="1612900" y="783167"/>
                </a:lnTo>
                <a:lnTo>
                  <a:pt x="1566333" y="681567"/>
                </a:lnTo>
                <a:lnTo>
                  <a:pt x="1515533" y="596900"/>
                </a:lnTo>
                <a:lnTo>
                  <a:pt x="1464733" y="520700"/>
                </a:lnTo>
                <a:lnTo>
                  <a:pt x="1409700" y="440267"/>
                </a:lnTo>
                <a:lnTo>
                  <a:pt x="1341967" y="364067"/>
                </a:lnTo>
                <a:lnTo>
                  <a:pt x="1261533" y="275167"/>
                </a:lnTo>
                <a:lnTo>
                  <a:pt x="1198033" y="211667"/>
                </a:lnTo>
                <a:lnTo>
                  <a:pt x="1134533" y="160867"/>
                </a:lnTo>
                <a:lnTo>
                  <a:pt x="1058333" y="97367"/>
                </a:lnTo>
                <a:lnTo>
                  <a:pt x="965200" y="38100"/>
                </a:lnTo>
                <a:lnTo>
                  <a:pt x="867833"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21162838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bg/>
                                          </p:spTgt>
                                        </p:tgtEl>
                                        <p:attrNameLst>
                                          <p:attrName>style.visibility</p:attrName>
                                        </p:attrNameLst>
                                      </p:cBhvr>
                                      <p:to>
                                        <p:strVal val="visible"/>
                                      </p:to>
                                    </p:set>
                                    <p:animEffect transition="in" filter="fade">
                                      <p:cBhvr>
                                        <p:cTn id="7" dur="500"/>
                                        <p:tgtEl>
                                          <p:spTgt spid="54374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3747">
                                            <p:txEl>
                                              <p:pRg st="1" end="1"/>
                                            </p:txEl>
                                          </p:spTgt>
                                        </p:tgtEl>
                                        <p:attrNameLst>
                                          <p:attrName>style.visibility</p:attrName>
                                        </p:attrNameLst>
                                      </p:cBhvr>
                                      <p:to>
                                        <p:strVal val="visible"/>
                                      </p:to>
                                    </p:set>
                                    <p:animEffect transition="in" filter="fade">
                                      <p:cBhvr>
                                        <p:cTn id="10" dur="500"/>
                                        <p:tgtEl>
                                          <p:spTgt spid="5437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3747">
                                            <p:txEl>
                                              <p:pRg st="2" end="2"/>
                                            </p:txEl>
                                          </p:spTgt>
                                        </p:tgtEl>
                                        <p:attrNameLst>
                                          <p:attrName>style.visibility</p:attrName>
                                        </p:attrNameLst>
                                      </p:cBhvr>
                                      <p:to>
                                        <p:strVal val="visible"/>
                                      </p:to>
                                    </p:set>
                                    <p:animEffect transition="in" filter="fade">
                                      <p:cBhvr>
                                        <p:cTn id="13" dur="500"/>
                                        <p:tgtEl>
                                          <p:spTgt spid="543747">
                                            <p:txEl>
                                              <p:pRg st="2" end="2"/>
                                            </p:txEl>
                                          </p:spTgt>
                                        </p:tgtEl>
                                      </p:cBhvr>
                                    </p:animEffect>
                                  </p:childTnLst>
                                </p:cTn>
                              </p:par>
                            </p:childTnLst>
                          </p:cTn>
                        </p:par>
                        <p:par>
                          <p:cTn id="14" fill="hold" nodeType="afterGroup">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43747">
                                            <p:txEl>
                                              <p:pRg st="3" end="3"/>
                                            </p:txEl>
                                          </p:spTgt>
                                        </p:tgtEl>
                                        <p:attrNameLst>
                                          <p:attrName>style.visibility</p:attrName>
                                        </p:attrNameLst>
                                      </p:cBhvr>
                                      <p:to>
                                        <p:strVal val="visible"/>
                                      </p:to>
                                    </p:set>
                                    <p:animEffect transition="in" filter="fade">
                                      <p:cBhvr>
                                        <p:cTn id="17" dur="500"/>
                                        <p:tgtEl>
                                          <p:spTgt spid="5437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animBg="1"/>
      <p:bldP spid="4" grpId="0" animBg="1"/>
      <p:bldP spid="5"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556792"/>
            <a:ext cx="10515601" cy="4351338"/>
          </a:xfrm>
        </p:spPr>
        <p:txBody>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欧式</a:t>
            </a: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勒洛三角形</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应用</a:t>
            </a:r>
            <a:endParaRPr lang="en-US" altLang="zh-CN" b="1" dirty="0" smtClean="0">
              <a:solidFill>
                <a:schemeClr val="accent6">
                  <a:lumMod val="50000"/>
                </a:schemeClr>
              </a:solidFill>
              <a:latin typeface="微软雅黑" panose="020B0503020204020204" pitchFamily="34" charset="-122"/>
              <a:ea typeface="微软雅黑" panose="020B0503020204020204" pitchFamily="34" charset="-122"/>
            </a:endParaRPr>
          </a:p>
          <a:p>
            <a:pPr marL="1703388" lvl="5" indent="-449263" defTabSz="1162050">
              <a:lnSpc>
                <a:spcPct val="120000"/>
              </a:lnSpc>
              <a:spcBef>
                <a:spcPts val="1200"/>
              </a:spcBef>
              <a:buFont typeface="Arial" panose="020B0604020202020204" pitchFamily="34" charset="0"/>
              <a:buChar char="•"/>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马自达的转子发动机</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平稳，就是平稳！</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b="1" kern="1200" dirty="0">
              <a:effectLst/>
              <a:latin typeface="Arial" charset="0"/>
            </a:endParaRPr>
          </a:p>
          <a:p>
            <a:pPr lvl="1" eaLnBrk="1" hangingPunct="1">
              <a:defRPr/>
            </a:pPr>
            <a:endParaRPr lang="en-US" altLang="zh-CN" b="1" kern="1200" dirty="0" smtClean="0">
              <a:effectLst/>
              <a:latin typeface="Arial" charset="0"/>
            </a:endParaRPr>
          </a:p>
          <a:p>
            <a:pPr lvl="1" eaLnBrk="1" hangingPunct="1">
              <a:defRPr/>
            </a:pPr>
            <a:endParaRPr lang="en-US" altLang="zh-CN" b="1" dirty="0" smtClean="0">
              <a:solidFill>
                <a:srgbClr val="00B0F0"/>
              </a:solidFill>
              <a:effectLst/>
            </a:endParaRPr>
          </a:p>
          <a:p>
            <a:pPr lvl="1" eaLnBrk="1" hangingPunct="1">
              <a:defRPr/>
            </a:pPr>
            <a:endParaRPr kumimoji="1" lang="en-US" altLang="zh-CN" b="1" dirty="0">
              <a:solidFill>
                <a:schemeClr val="tx2"/>
              </a:solidFill>
            </a:endParaRPr>
          </a:p>
        </p:txBody>
      </p:sp>
      <p:pic>
        <p:nvPicPr>
          <p:cNvPr id="3379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1419337"/>
            <a:ext cx="5400599"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3830915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556792"/>
            <a:ext cx="10515601" cy="4351338"/>
          </a:xfrm>
        </p:spPr>
        <p:txBody>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欧式</a:t>
            </a: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勒洛三角形</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应用</a:t>
            </a:r>
            <a:endParaRPr lang="en-US" altLang="zh-CN" b="1" dirty="0" smtClean="0">
              <a:solidFill>
                <a:schemeClr val="accent6">
                  <a:lumMod val="50000"/>
                </a:schemeClr>
              </a:solidFill>
              <a:latin typeface="微软雅黑" panose="020B0503020204020204" pitchFamily="34" charset="-122"/>
              <a:ea typeface="微软雅黑" panose="020B0503020204020204" pitchFamily="34" charset="-122"/>
            </a:endParaRPr>
          </a:p>
          <a:p>
            <a:pPr marL="1703388" lvl="5" indent="-449263" defTabSz="1162050">
              <a:lnSpc>
                <a:spcPct val="120000"/>
              </a:lnSpc>
              <a:spcBef>
                <a:spcPts val="1200"/>
              </a:spcBef>
              <a:buFont typeface="Arial" panose="020B0604020202020204" pitchFamily="34" charset="0"/>
              <a:buChar char="•"/>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勒</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洛</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三角形钻头</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开出方形孔！</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b="1" kern="1200" dirty="0">
              <a:effectLst/>
              <a:latin typeface="Arial" charset="0"/>
            </a:endParaRPr>
          </a:p>
          <a:p>
            <a:pPr lvl="1" eaLnBrk="1" hangingPunct="1">
              <a:defRPr/>
            </a:pPr>
            <a:endParaRPr lang="en-US" altLang="zh-CN" b="1" kern="1200" dirty="0" smtClean="0">
              <a:effectLst/>
              <a:latin typeface="Arial" charset="0"/>
            </a:endParaRPr>
          </a:p>
          <a:p>
            <a:pPr lvl="1" eaLnBrk="1" hangingPunct="1">
              <a:defRPr/>
            </a:pPr>
            <a:endParaRPr lang="en-US" altLang="zh-CN" b="1" dirty="0" smtClean="0">
              <a:solidFill>
                <a:srgbClr val="00B0F0"/>
              </a:solidFill>
              <a:effectLst/>
            </a:endParaRPr>
          </a:p>
          <a:p>
            <a:pPr lvl="1" eaLnBrk="1" hangingPunct="1">
              <a:defRPr/>
            </a:pPr>
            <a:endParaRPr kumimoji="1" lang="en-US" altLang="zh-CN" b="1" dirty="0">
              <a:solidFill>
                <a:schemeClr val="tx2"/>
              </a:solidFill>
            </a:endParaRPr>
          </a:p>
        </p:txBody>
      </p:sp>
      <p:sp>
        <p:nvSpPr>
          <p:cNvPr id="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pic>
        <p:nvPicPr>
          <p:cNvPr id="3" name="图片 2">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3595" y="1826029"/>
            <a:ext cx="6219942" cy="3528392"/>
          </a:xfrm>
          <a:prstGeom prst="rect">
            <a:avLst/>
          </a:prstGeom>
        </p:spPr>
      </p:pic>
      <p:sp>
        <p:nvSpPr>
          <p:cNvPr id="4" name="TextBox 3"/>
          <p:cNvSpPr txBox="1"/>
          <p:nvPr/>
        </p:nvSpPr>
        <p:spPr>
          <a:xfrm>
            <a:off x="10444105" y="5291918"/>
            <a:ext cx="98048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smtClean="0">
                <a:ln>
                  <a:noFill/>
                </a:ln>
                <a:solidFill>
                  <a:srgbClr val="7F7F7F"/>
                </a:solidFill>
                <a:effectLst/>
                <a:uFillTx/>
                <a:latin typeface="Lato Light"/>
                <a:ea typeface="Lato Light"/>
                <a:cs typeface="Lato Light"/>
                <a:sym typeface="Lato Light"/>
              </a:rPr>
              <a:t>Video</a:t>
            </a:r>
            <a:endParaRPr kumimoji="0" lang="zh-CN" altLang="en-US" sz="1800" b="1" i="0" u="none" strike="noStrike" cap="none" spc="0" normalizeH="0" baseline="0" dirty="0">
              <a:ln>
                <a:noFill/>
              </a:ln>
              <a:solidFill>
                <a:srgbClr val="7F7F7F"/>
              </a:solidFill>
              <a:effectLst/>
              <a:uFillTx/>
              <a:latin typeface="Lato Light"/>
              <a:ea typeface="Lato Light"/>
              <a:cs typeface="Lato Light"/>
              <a:sym typeface="Lato Light"/>
            </a:endParaRPr>
          </a:p>
        </p:txBody>
      </p:sp>
    </p:spTree>
    <p:extLst>
      <p:ext uri="{BB962C8B-B14F-4D97-AF65-F5344CB8AC3E}">
        <p14:creationId xmlns:p14="http://schemas.microsoft.com/office/powerpoint/2010/main" val="416357510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古希腊人的困扰</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尺规作图无法解决的三大问题</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806450" lvl="2" indent="0" defTabSz="1162050">
              <a:lnSpc>
                <a:spcPct val="120000"/>
              </a:lnSpc>
              <a:spcBef>
                <a:spcPts val="1200"/>
              </a:spcBef>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Wingdings 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化圆为方，求作一</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正方形,</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使其面积等于一已知圆</a:t>
            </a:r>
          </a:p>
          <a:p>
            <a:pPr marL="806450" lvl="2" indent="0" defTabSz="1162050">
              <a:lnSpc>
                <a:spcPct val="120000"/>
              </a:lnSpc>
              <a:spcBef>
                <a:spcPts val="1200"/>
              </a:spcBef>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Wingdings"/>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三等分任意角</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806450" lvl="2" indent="0" defTabSz="1162050">
              <a:lnSpc>
                <a:spcPct val="120000"/>
              </a:lnSpc>
              <a:spcBef>
                <a:spcPts val="1200"/>
              </a:spcBef>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Wingdings 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倍</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立方</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，求作一</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立方体</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，使其体积是一已知立方体的两倍</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b="1" dirty="0" smtClean="0">
              <a:solidFill>
                <a:srgbClr val="00B0F0"/>
              </a:solidFill>
              <a:effectLst/>
            </a:endParaRPr>
          </a:p>
          <a:p>
            <a:pPr lvl="1" eaLnBrk="1" hangingPunct="1">
              <a:defRPr/>
            </a:pPr>
            <a:endParaRPr kumimoji="1" lang="en-US" altLang="zh-CN" b="1" dirty="0">
              <a:solidFill>
                <a:schemeClr val="tx2"/>
              </a:solidFill>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2530522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Effect transition="in" filter="fade">
                                      <p:cBhvr>
                                        <p:cTn id="7" dur="500"/>
                                        <p:tgtEl>
                                          <p:spTgt spid="54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3747">
                                            <p:txEl>
                                              <p:pRg st="1" end="1"/>
                                            </p:txEl>
                                          </p:spTgt>
                                        </p:tgtEl>
                                        <p:attrNameLst>
                                          <p:attrName>style.visibility</p:attrName>
                                        </p:attrNameLst>
                                      </p:cBhvr>
                                      <p:to>
                                        <p:strVal val="visible"/>
                                      </p:to>
                                    </p:set>
                                    <p:animEffect transition="in" filter="fade">
                                      <p:cBhvr>
                                        <p:cTn id="12" dur="500"/>
                                        <p:tgtEl>
                                          <p:spTgt spid="543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3747">
                                            <p:txEl>
                                              <p:pRg st="2" end="2"/>
                                            </p:txEl>
                                          </p:spTgt>
                                        </p:tgtEl>
                                        <p:attrNameLst>
                                          <p:attrName>style.visibility</p:attrName>
                                        </p:attrNameLst>
                                      </p:cBhvr>
                                      <p:to>
                                        <p:strVal val="visible"/>
                                      </p:to>
                                    </p:set>
                                    <p:animEffect transition="in" filter="fade">
                                      <p:cBhvr>
                                        <p:cTn id="17" dur="500"/>
                                        <p:tgtEl>
                                          <p:spTgt spid="543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3747">
                                            <p:txEl>
                                              <p:pRg st="3" end="3"/>
                                            </p:txEl>
                                          </p:spTgt>
                                        </p:tgtEl>
                                        <p:attrNameLst>
                                          <p:attrName>style.visibility</p:attrName>
                                        </p:attrNameLst>
                                      </p:cBhvr>
                                      <p:to>
                                        <p:strVal val="visible"/>
                                      </p:to>
                                    </p:set>
                                    <p:animEffect transition="in" filter="fade">
                                      <p:cBhvr>
                                        <p:cTn id="22" dur="500"/>
                                        <p:tgtEl>
                                          <p:spTgt spid="543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3747">
                                            <p:txEl>
                                              <p:pRg st="4" end="4"/>
                                            </p:txEl>
                                          </p:spTgt>
                                        </p:tgtEl>
                                        <p:attrNameLst>
                                          <p:attrName>style.visibility</p:attrName>
                                        </p:attrNameLst>
                                      </p:cBhvr>
                                      <p:to>
                                        <p:strVal val="visible"/>
                                      </p:to>
                                    </p:set>
                                    <p:animEffect transition="in" filter="fade">
                                      <p:cBhvr>
                                        <p:cTn id="27" dur="500"/>
                                        <p:tgtEl>
                                          <p:spTgt spid="543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584176"/>
            <a:ext cx="10515601" cy="5301208"/>
          </a:xfrm>
        </p:spPr>
        <p:txBody>
          <a:bodyPr>
            <a:normAutofit/>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解析几何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Analytic </a:t>
            </a: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Geometry</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，十七世纪</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由笛卡尔和费马创建</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用</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代数</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方法研究几何对象之间的关系和性质</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将几何与数学联系到了</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一起，也</a:t>
            </a:r>
            <a:r>
              <a:rPr lang="zh-CN" altLang="zh-CN" b="1" dirty="0" smtClean="0">
                <a:solidFill>
                  <a:schemeClr val="accent6">
                    <a:lumMod val="50000"/>
                  </a:schemeClr>
                </a:solidFill>
                <a:latin typeface="微软雅黑" panose="020B0503020204020204" pitchFamily="34" charset="-122"/>
                <a:ea typeface="微软雅黑" panose="020B0503020204020204" pitchFamily="34" charset="-122"/>
              </a:rPr>
              <a:t>叫做</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坐标几何</a:t>
            </a:r>
          </a:p>
          <a:p>
            <a:pPr marL="1255713" lvl="2" indent="-449263" defTabSz="1162050">
              <a:lnSpc>
                <a:spcPct val="13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基本思想</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2" indent="1255713" eaLnBrk="1" hangingPunct="1">
              <a:defRPr/>
            </a:pPr>
            <a:r>
              <a:rPr lang="zh-CN" altLang="zh-CN" sz="2200" b="1" dirty="0" smtClean="0">
                <a:solidFill>
                  <a:srgbClr val="002060"/>
                </a:solidFill>
                <a:effectLst/>
                <a:latin typeface="微软雅黑" panose="020B0503020204020204" pitchFamily="34" charset="-122"/>
                <a:ea typeface="微软雅黑" panose="020B0503020204020204" pitchFamily="34" charset="-122"/>
              </a:rPr>
              <a:t>在平面</a:t>
            </a:r>
            <a:r>
              <a:rPr lang="en-US" altLang="zh-CN" sz="2200" b="1" dirty="0" smtClean="0">
                <a:solidFill>
                  <a:srgbClr val="002060"/>
                </a:solidFill>
                <a:effectLst/>
                <a:latin typeface="微软雅黑" panose="020B0503020204020204" pitchFamily="34" charset="-122"/>
                <a:ea typeface="微软雅黑" panose="020B0503020204020204" pitchFamily="34" charset="-122"/>
              </a:rPr>
              <a:t>/</a:t>
            </a:r>
            <a:r>
              <a:rPr lang="zh-CN" altLang="en-US" sz="2200" b="1" dirty="0" smtClean="0">
                <a:solidFill>
                  <a:srgbClr val="002060"/>
                </a:solidFill>
                <a:effectLst/>
                <a:latin typeface="微软雅黑" panose="020B0503020204020204" pitchFamily="34" charset="-122"/>
                <a:ea typeface="微软雅黑" panose="020B0503020204020204" pitchFamily="34" charset="-122"/>
              </a:rPr>
              <a:t>空间</a:t>
            </a:r>
            <a:r>
              <a:rPr lang="zh-CN" altLang="zh-CN" sz="2200" b="1" dirty="0" smtClean="0">
                <a:solidFill>
                  <a:srgbClr val="002060"/>
                </a:solidFill>
                <a:effectLst/>
                <a:latin typeface="微软雅黑" panose="020B0503020204020204" pitchFamily="34" charset="-122"/>
                <a:ea typeface="微软雅黑" panose="020B0503020204020204" pitchFamily="34" charset="-122"/>
              </a:rPr>
              <a:t>建立</a:t>
            </a:r>
            <a:r>
              <a:rPr lang="en-US" altLang="zh-CN" sz="2200" b="1" dirty="0">
                <a:solidFill>
                  <a:srgbClr val="002060"/>
                </a:solidFill>
                <a:effectLst/>
                <a:latin typeface="微软雅黑" panose="020B0503020204020204" pitchFamily="34" charset="-122"/>
                <a:ea typeface="微软雅黑" panose="020B0503020204020204" pitchFamily="34" charset="-122"/>
              </a:rPr>
              <a:t>坐标系</a:t>
            </a:r>
            <a:r>
              <a:rPr lang="zh-CN" altLang="zh-CN" sz="2200" b="1" dirty="0" smtClean="0">
                <a:solidFill>
                  <a:srgbClr val="002060"/>
                </a:solidFill>
                <a:effectLst/>
                <a:latin typeface="微软雅黑" panose="020B0503020204020204" pitchFamily="34" charset="-122"/>
                <a:ea typeface="微软雅黑" panose="020B0503020204020204" pitchFamily="34" charset="-122"/>
              </a:rPr>
              <a:t>，点</a:t>
            </a:r>
            <a:r>
              <a:rPr lang="zh-CN" altLang="zh-CN" sz="2200" b="1" dirty="0">
                <a:solidFill>
                  <a:srgbClr val="002060"/>
                </a:solidFill>
                <a:effectLst/>
                <a:latin typeface="微软雅黑" panose="020B0503020204020204" pitchFamily="34" charset="-122"/>
                <a:ea typeface="微软雅黑" panose="020B0503020204020204" pitchFamily="34" charset="-122"/>
              </a:rPr>
              <a:t>的坐标与一组有序的实数对相对应</a:t>
            </a:r>
            <a:r>
              <a:rPr lang="zh-CN" altLang="zh-CN" sz="2200" b="1" dirty="0" smtClean="0">
                <a:solidFill>
                  <a:srgbClr val="002060"/>
                </a:solidFill>
                <a:effectLst/>
                <a:latin typeface="微软雅黑" panose="020B0503020204020204" pitchFamily="34" charset="-122"/>
                <a:ea typeface="微软雅黑" panose="020B0503020204020204" pitchFamily="34" charset="-122"/>
              </a:rPr>
              <a:t>；</a:t>
            </a:r>
            <a:endParaRPr lang="en-US" altLang="zh-CN" sz="2200" b="1" dirty="0" smtClean="0">
              <a:solidFill>
                <a:srgbClr val="002060"/>
              </a:solidFill>
              <a:effectLst/>
              <a:latin typeface="微软雅黑" panose="020B0503020204020204" pitchFamily="34" charset="-122"/>
              <a:ea typeface="微软雅黑" panose="020B0503020204020204" pitchFamily="34" charset="-122"/>
            </a:endParaRPr>
          </a:p>
          <a:p>
            <a:pPr lvl="2" indent="1255713" eaLnBrk="1" hangingPunct="1">
              <a:defRPr/>
            </a:pPr>
            <a:r>
              <a:rPr lang="zh-CN" altLang="zh-CN" sz="2200" b="1" dirty="0" smtClean="0">
                <a:solidFill>
                  <a:srgbClr val="002060"/>
                </a:solidFill>
                <a:effectLst/>
                <a:latin typeface="微软雅黑" panose="020B0503020204020204" pitchFamily="34" charset="-122"/>
                <a:ea typeface="微软雅黑" panose="020B0503020204020204" pitchFamily="34" charset="-122"/>
              </a:rPr>
              <a:t>平面</a:t>
            </a:r>
            <a:r>
              <a:rPr lang="en-US" altLang="zh-CN" sz="2200" b="1" dirty="0" smtClean="0">
                <a:solidFill>
                  <a:srgbClr val="002060"/>
                </a:solidFill>
                <a:effectLst/>
                <a:latin typeface="微软雅黑" panose="020B0503020204020204" pitchFamily="34" charset="-122"/>
                <a:ea typeface="微软雅黑" panose="020B0503020204020204" pitchFamily="34" charset="-122"/>
              </a:rPr>
              <a:t>/</a:t>
            </a:r>
            <a:r>
              <a:rPr lang="zh-CN" altLang="en-US" sz="2200" b="1" dirty="0" smtClean="0">
                <a:solidFill>
                  <a:srgbClr val="002060"/>
                </a:solidFill>
                <a:effectLst/>
                <a:latin typeface="微软雅黑" panose="020B0503020204020204" pitchFamily="34" charset="-122"/>
                <a:ea typeface="微软雅黑" panose="020B0503020204020204" pitchFamily="34" charset="-122"/>
              </a:rPr>
              <a:t>空间</a:t>
            </a:r>
            <a:r>
              <a:rPr lang="zh-CN" altLang="zh-CN" sz="2200" b="1" dirty="0" smtClean="0">
                <a:solidFill>
                  <a:srgbClr val="002060"/>
                </a:solidFill>
                <a:effectLst/>
                <a:latin typeface="微软雅黑" panose="020B0503020204020204" pitchFamily="34" charset="-122"/>
                <a:ea typeface="微软雅黑" panose="020B0503020204020204" pitchFamily="34" charset="-122"/>
              </a:rPr>
              <a:t>上</a:t>
            </a:r>
            <a:r>
              <a:rPr lang="zh-CN" altLang="zh-CN" sz="2200" b="1" dirty="0">
                <a:solidFill>
                  <a:srgbClr val="002060"/>
                </a:solidFill>
                <a:effectLst/>
                <a:latin typeface="微软雅黑" panose="020B0503020204020204" pitchFamily="34" charset="-122"/>
                <a:ea typeface="微软雅黑" panose="020B0503020204020204" pitchFamily="34" charset="-122"/>
              </a:rPr>
              <a:t>的一条曲线就可由</a:t>
            </a:r>
            <a:r>
              <a:rPr lang="zh-CN" altLang="zh-CN" sz="2200" b="1" dirty="0" smtClean="0">
                <a:solidFill>
                  <a:srgbClr val="002060"/>
                </a:solidFill>
                <a:effectLst/>
                <a:latin typeface="微软雅黑" panose="020B0503020204020204" pitchFamily="34" charset="-122"/>
                <a:ea typeface="微软雅黑" panose="020B0503020204020204" pitchFamily="34" charset="-122"/>
              </a:rPr>
              <a:t>带</a:t>
            </a:r>
            <a:r>
              <a:rPr lang="en-US" altLang="zh-CN" sz="2200" b="1" dirty="0" smtClean="0">
                <a:solidFill>
                  <a:srgbClr val="002060"/>
                </a:solidFill>
                <a:effectLst/>
                <a:latin typeface="微软雅黑" panose="020B0503020204020204" pitchFamily="34" charset="-122"/>
                <a:ea typeface="微软雅黑" panose="020B0503020204020204" pitchFamily="34" charset="-122"/>
              </a:rPr>
              <a:t>n</a:t>
            </a:r>
            <a:r>
              <a:rPr lang="zh-CN" altLang="zh-CN" sz="2200" b="1" dirty="0" smtClean="0">
                <a:solidFill>
                  <a:srgbClr val="002060"/>
                </a:solidFill>
                <a:effectLst/>
                <a:latin typeface="微软雅黑" panose="020B0503020204020204" pitchFamily="34" charset="-122"/>
                <a:ea typeface="微软雅黑" panose="020B0503020204020204" pitchFamily="34" charset="-122"/>
              </a:rPr>
              <a:t>个</a:t>
            </a:r>
            <a:r>
              <a:rPr lang="zh-CN" altLang="zh-CN" sz="2200" b="1" dirty="0">
                <a:solidFill>
                  <a:srgbClr val="002060"/>
                </a:solidFill>
                <a:effectLst/>
                <a:latin typeface="微软雅黑" panose="020B0503020204020204" pitchFamily="34" charset="-122"/>
                <a:ea typeface="微软雅黑" panose="020B0503020204020204" pitchFamily="34" charset="-122"/>
              </a:rPr>
              <a:t>变数的一个代数方程来表示了</a:t>
            </a:r>
            <a:endParaRPr lang="en-US" altLang="zh-CN" sz="2200" b="1" dirty="0" smtClean="0">
              <a:solidFill>
                <a:srgbClr val="002060"/>
              </a:solidFill>
              <a:effectLst/>
              <a:latin typeface="微软雅黑" panose="020B0503020204020204" pitchFamily="34" charset="-122"/>
              <a:ea typeface="微软雅黑" panose="020B0503020204020204" pitchFamily="34" charset="-122"/>
            </a:endParaRPr>
          </a:p>
          <a:p>
            <a:pPr lvl="1" eaLnBrk="1" hangingPunct="1">
              <a:defRPr/>
            </a:pPr>
            <a:endParaRPr lang="en-US" altLang="zh-CN" b="1" dirty="0" smtClean="0">
              <a:effectLst/>
            </a:endParaRPr>
          </a:p>
          <a:p>
            <a:pPr lvl="1" eaLnBrk="1" hangingPunct="1">
              <a:defRPr/>
            </a:pPr>
            <a:endParaRPr kumimoji="1" lang="en-US" altLang="zh-CN" b="1" dirty="0">
              <a:solidFill>
                <a:schemeClr val="tx2"/>
              </a:solidFill>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14497477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bg/>
                                          </p:spTgt>
                                        </p:tgtEl>
                                        <p:attrNameLst>
                                          <p:attrName>style.visibility</p:attrName>
                                        </p:attrNameLst>
                                      </p:cBhvr>
                                      <p:to>
                                        <p:strVal val="visible"/>
                                      </p:to>
                                    </p:set>
                                    <p:animEffect transition="in" filter="fade">
                                      <p:cBhvr>
                                        <p:cTn id="7" dur="500"/>
                                        <p:tgtEl>
                                          <p:spTgt spid="5437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3747">
                                            <p:txEl>
                                              <p:pRg st="0" end="0"/>
                                            </p:txEl>
                                          </p:spTgt>
                                        </p:tgtEl>
                                        <p:attrNameLst>
                                          <p:attrName>style.visibility</p:attrName>
                                        </p:attrNameLst>
                                      </p:cBhvr>
                                      <p:to>
                                        <p:strVal val="visible"/>
                                      </p:to>
                                    </p:set>
                                    <p:animEffect transition="in" filter="fade">
                                      <p:cBhvr>
                                        <p:cTn id="12" dur="500"/>
                                        <p:tgtEl>
                                          <p:spTgt spid="5437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3747">
                                            <p:txEl>
                                              <p:pRg st="1" end="1"/>
                                            </p:txEl>
                                          </p:spTgt>
                                        </p:tgtEl>
                                        <p:attrNameLst>
                                          <p:attrName>style.visibility</p:attrName>
                                        </p:attrNameLst>
                                      </p:cBhvr>
                                      <p:to>
                                        <p:strVal val="visible"/>
                                      </p:to>
                                    </p:set>
                                    <p:animEffect transition="in" filter="fade">
                                      <p:cBhvr>
                                        <p:cTn id="17" dur="500"/>
                                        <p:tgtEl>
                                          <p:spTgt spid="5437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3747">
                                            <p:txEl>
                                              <p:pRg st="2" end="2"/>
                                            </p:txEl>
                                          </p:spTgt>
                                        </p:tgtEl>
                                        <p:attrNameLst>
                                          <p:attrName>style.visibility</p:attrName>
                                        </p:attrNameLst>
                                      </p:cBhvr>
                                      <p:to>
                                        <p:strVal val="visible"/>
                                      </p:to>
                                    </p:set>
                                    <p:animEffect transition="in" filter="fade">
                                      <p:cBhvr>
                                        <p:cTn id="22" dur="500"/>
                                        <p:tgtEl>
                                          <p:spTgt spid="5437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3747">
                                            <p:txEl>
                                              <p:pRg st="3" end="3"/>
                                            </p:txEl>
                                          </p:spTgt>
                                        </p:tgtEl>
                                        <p:attrNameLst>
                                          <p:attrName>style.visibility</p:attrName>
                                        </p:attrNameLst>
                                      </p:cBhvr>
                                      <p:to>
                                        <p:strVal val="visible"/>
                                      </p:to>
                                    </p:set>
                                    <p:animEffect transition="in" filter="fade">
                                      <p:cBhvr>
                                        <p:cTn id="27" dur="500"/>
                                        <p:tgtEl>
                                          <p:spTgt spid="5437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3747">
                                            <p:txEl>
                                              <p:pRg st="4" end="4"/>
                                            </p:txEl>
                                          </p:spTgt>
                                        </p:tgtEl>
                                        <p:attrNameLst>
                                          <p:attrName>style.visibility</p:attrName>
                                        </p:attrNameLst>
                                      </p:cBhvr>
                                      <p:to>
                                        <p:strVal val="visible"/>
                                      </p:to>
                                    </p:set>
                                    <p:animEffect transition="in" filter="fade">
                                      <p:cBhvr>
                                        <p:cTn id="32" dur="500"/>
                                        <p:tgtEl>
                                          <p:spTgt spid="54374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3747">
                                            <p:txEl>
                                              <p:pRg st="5" end="5"/>
                                            </p:txEl>
                                          </p:spTgt>
                                        </p:tgtEl>
                                        <p:attrNameLst>
                                          <p:attrName>style.visibility</p:attrName>
                                        </p:attrNameLst>
                                      </p:cBhvr>
                                      <p:to>
                                        <p:strVal val="visible"/>
                                      </p:to>
                                    </p:set>
                                    <p:animEffect transition="in" filter="fade">
                                      <p:cBhvr>
                                        <p:cTn id="37" dur="500"/>
                                        <p:tgtEl>
                                          <p:spTgt spid="54374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43747">
                                            <p:txEl>
                                              <p:pRg st="6" end="6"/>
                                            </p:txEl>
                                          </p:spTgt>
                                        </p:tgtEl>
                                        <p:attrNameLst>
                                          <p:attrName>style.visibility</p:attrName>
                                        </p:attrNameLst>
                                      </p:cBhvr>
                                      <p:to>
                                        <p:strVal val="visible"/>
                                      </p:to>
                                    </p:set>
                                    <p:animEffect transition="in" filter="fade">
                                      <p:cBhvr>
                                        <p:cTn id="42" dur="500"/>
                                        <p:tgtEl>
                                          <p:spTgt spid="543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Rot="1" noChangeArrowheads="1"/>
          </p:cNvSpPr>
          <p:nvPr>
            <p:ph type="title"/>
          </p:nvPr>
        </p:nvSpPr>
        <p:spPr/>
        <p:txBody>
          <a:bodyPr>
            <a:normAutofit/>
          </a:bodyPr>
          <a:lstStyle/>
          <a:p>
            <a:pPr lvl="1">
              <a:spcBef>
                <a:spcPts val="3000"/>
              </a:spcBef>
              <a:defRPr/>
            </a:pPr>
            <a:r>
              <a:rPr lang="zh-CN" altLang="en-US" sz="3600" b="1" dirty="0" smtClean="0">
                <a:solidFill>
                  <a:schemeClr val="accent6">
                    <a:lumMod val="50000"/>
                  </a:schemeClr>
                </a:solidFill>
                <a:latin typeface="微软雅黑" panose="020B0503020204020204" pitchFamily="34" charset="-122"/>
                <a:ea typeface="微软雅黑" panose="020B0503020204020204" pitchFamily="34" charset="-122"/>
              </a:rPr>
              <a:t>本讲概要</a:t>
            </a:r>
            <a:endParaRPr lang="zh-CN" altLang="en-US" sz="3600"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44771" name="Rectangle 3"/>
          <p:cNvSpPr>
            <a:spLocks noGrp="1" noChangeArrowheads="1"/>
          </p:cNvSpPr>
          <p:nvPr>
            <p:ph type="body" idx="1"/>
          </p:nvPr>
        </p:nvSpPr>
        <p:spPr>
          <a:xfrm>
            <a:off x="1333069" y="1808163"/>
            <a:ext cx="11387667" cy="4357141"/>
          </a:xfrm>
        </p:spPr>
        <p:txBody>
          <a:bodyPr>
            <a:noAutofit/>
          </a:bodyPr>
          <a:lstStyle/>
          <a:p>
            <a:pPr marL="457200" lvl="1" indent="-457200" eaLnBrk="1" hangingPunct="1">
              <a:spcBef>
                <a:spcPts val="18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计算机图形学</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定义及研究范畴</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457200" lvl="1" indent="-457200" eaLnBrk="1" hangingPunct="1">
              <a:spcBef>
                <a:spcPts val="18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几何学概览</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1423988" lvl="1" indent="-342900">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几何学起源与发展</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423988" lvl="1" indent="-342900">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几何学分支</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423988" lvl="1" indent="-342900">
              <a:spcBef>
                <a:spcPts val="600"/>
              </a:spcBef>
              <a:buFont typeface="Wingdings" panose="05000000000000000000" pitchFamily="2" charset="2"/>
              <a:buChar char="Ø"/>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计算机图形学与几何学</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457200" lvl="1" indent="-457200">
              <a:spcBef>
                <a:spcPts val="18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计算机图形学的发展及应用</a:t>
            </a:r>
          </a:p>
          <a:p>
            <a:pPr marL="457200" lvl="1" indent="-457200">
              <a:spcBef>
                <a:spcPts val="18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图形的表示、显示与存储</a:t>
            </a:r>
          </a:p>
          <a:p>
            <a:pPr marL="457200" lvl="1" indent="-457200">
              <a:spcBef>
                <a:spcPts val="1800"/>
              </a:spcBef>
              <a:buFont typeface="Arial" panose="020B0604020202020204" pitchFamily="34" charset="0"/>
              <a:buChar char="•"/>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图形处理管线</a:t>
            </a:r>
          </a:p>
          <a:p>
            <a:pPr lvl="2">
              <a:spcBef>
                <a:spcPts val="3000"/>
              </a:spcBef>
              <a:defRPr/>
            </a:pPr>
            <a:endParaRPr lang="zh-CN" altLang="en-US"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43951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4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4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47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4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584176"/>
            <a:ext cx="10515601" cy="5301208"/>
          </a:xfrm>
        </p:spPr>
        <p:txBody>
          <a:bodyPr>
            <a:normAutofit/>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解析几何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kumimoji="1" lang="en-US" altLang="zh-CN" b="1" dirty="0">
              <a:solidFill>
                <a:schemeClr val="tx2"/>
              </a:solidFill>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776" y="347571"/>
            <a:ext cx="5080954" cy="6453336"/>
          </a:xfrm>
          <a:prstGeom prst="rect">
            <a:avLst/>
          </a:prstGeom>
        </p:spPr>
      </p:pic>
    </p:spTree>
    <p:extLst>
      <p:ext uri="{BB962C8B-B14F-4D97-AF65-F5344CB8AC3E}">
        <p14:creationId xmlns:p14="http://schemas.microsoft.com/office/powerpoint/2010/main" val="3513130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628800"/>
            <a:ext cx="10515601" cy="4351338"/>
          </a:xfrm>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解析几何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b="1" dirty="0" smtClean="0">
              <a:effectLst/>
            </a:endParaRPr>
          </a:p>
          <a:p>
            <a:pPr lvl="1" eaLnBrk="1" hangingPunct="1">
              <a:defRPr/>
            </a:pPr>
            <a:endParaRPr kumimoji="1" lang="en-US" altLang="zh-CN" b="1" dirty="0">
              <a:solidFill>
                <a:schemeClr val="tx2"/>
              </a:solidFill>
            </a:endParaRPr>
          </a:p>
        </p:txBody>
      </p:sp>
      <p:sp>
        <p:nvSpPr>
          <p:cNvPr id="11" name="椭圆 10"/>
          <p:cNvSpPr/>
          <p:nvPr/>
        </p:nvSpPr>
        <p:spPr>
          <a:xfrm>
            <a:off x="5471585" y="4595814"/>
            <a:ext cx="61383" cy="46037"/>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5619751" y="4519614"/>
            <a:ext cx="230081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P(4,2)</a:t>
            </a:r>
            <a:endParaRPr lang="zh-CN" altLang="en-US" b="1">
              <a:solidFill>
                <a:srgbClr val="0070C0"/>
              </a:solidFill>
            </a:endParaRPr>
          </a:p>
        </p:txBody>
      </p:sp>
      <p:cxnSp>
        <p:nvCxnSpPr>
          <p:cNvPr id="10" name="直接连接符 9"/>
          <p:cNvCxnSpPr/>
          <p:nvPr/>
        </p:nvCxnSpPr>
        <p:spPr>
          <a:xfrm flipV="1">
            <a:off x="2688167" y="3308350"/>
            <a:ext cx="6195484" cy="23764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TextBox 17"/>
          <p:cNvSpPr txBox="1">
            <a:spLocks noChangeArrowheads="1"/>
          </p:cNvSpPr>
          <p:nvPr/>
        </p:nvSpPr>
        <p:spPr bwMode="auto">
          <a:xfrm>
            <a:off x="7734301" y="3603625"/>
            <a:ext cx="2298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y=x/2</a:t>
            </a:r>
            <a:endParaRPr lang="zh-CN" altLang="en-US" b="1">
              <a:solidFill>
                <a:srgbClr val="0070C0"/>
              </a:solidFill>
            </a:endParaRPr>
          </a:p>
        </p:txBody>
      </p:sp>
      <p:sp>
        <p:nvSpPr>
          <p:cNvPr id="28" name="TextBox 27"/>
          <p:cNvSpPr txBox="1">
            <a:spLocks noChangeArrowheads="1"/>
          </p:cNvSpPr>
          <p:nvPr/>
        </p:nvSpPr>
        <p:spPr bwMode="auto">
          <a:xfrm>
            <a:off x="3500967" y="5357814"/>
            <a:ext cx="63076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O</a:t>
            </a:r>
            <a:endParaRPr lang="zh-CN" altLang="en-US" b="1">
              <a:solidFill>
                <a:srgbClr val="0070C0"/>
              </a:solidFill>
            </a:endParaRPr>
          </a:p>
        </p:txBody>
      </p:sp>
      <p:grpSp>
        <p:nvGrpSpPr>
          <p:cNvPr id="55" name="组合 54"/>
          <p:cNvGrpSpPr>
            <a:grpSpLocks/>
          </p:cNvGrpSpPr>
          <p:nvPr/>
        </p:nvGrpSpPr>
        <p:grpSpPr bwMode="auto">
          <a:xfrm>
            <a:off x="3456518" y="2924175"/>
            <a:ext cx="143933" cy="3168650"/>
            <a:chOff x="2591792" y="2924944"/>
            <a:chExt cx="108000" cy="3168352"/>
          </a:xfrm>
        </p:grpSpPr>
        <p:cxnSp>
          <p:nvCxnSpPr>
            <p:cNvPr id="3" name="直接箭头连接符 2"/>
            <p:cNvCxnSpPr/>
            <p:nvPr/>
          </p:nvCxnSpPr>
          <p:spPr>
            <a:xfrm flipH="1" flipV="1">
              <a:off x="2699792" y="2924944"/>
              <a:ext cx="0" cy="3168352"/>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6895" name="组合 38"/>
            <p:cNvGrpSpPr>
              <a:grpSpLocks/>
            </p:cNvGrpSpPr>
            <p:nvPr/>
          </p:nvGrpSpPr>
          <p:grpSpPr bwMode="auto">
            <a:xfrm rot="5400000">
              <a:off x="1745672" y="4059096"/>
              <a:ext cx="1800240" cy="108000"/>
              <a:chOff x="3059792" y="5337212"/>
              <a:chExt cx="1800240" cy="108000"/>
            </a:xfrm>
          </p:grpSpPr>
          <p:cxnSp>
            <p:nvCxnSpPr>
              <p:cNvPr id="40" name="直接连接符 39"/>
              <p:cNvCxnSpPr/>
              <p:nvPr/>
            </p:nvCxnSpPr>
            <p:spPr>
              <a:xfrm>
                <a:off x="3059071" y="5337211"/>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419399" y="5337211"/>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789252" y="5337211"/>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149580" y="5337211"/>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500385" y="5337211"/>
                <a:ext cx="0" cy="1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860713" y="5337211"/>
                <a:ext cx="0" cy="1080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4" name="组合 53"/>
          <p:cNvGrpSpPr>
            <a:grpSpLocks/>
          </p:cNvGrpSpPr>
          <p:nvPr/>
        </p:nvGrpSpPr>
        <p:grpSpPr bwMode="auto">
          <a:xfrm>
            <a:off x="2688167" y="5330825"/>
            <a:ext cx="6527800" cy="114300"/>
            <a:chOff x="2015716" y="5330591"/>
            <a:chExt cx="4896544" cy="114621"/>
          </a:xfrm>
        </p:grpSpPr>
        <p:cxnSp>
          <p:nvCxnSpPr>
            <p:cNvPr id="7" name="直接箭头连接符 6"/>
            <p:cNvCxnSpPr/>
            <p:nvPr/>
          </p:nvCxnSpPr>
          <p:spPr>
            <a:xfrm>
              <a:off x="2015716" y="5336959"/>
              <a:ext cx="4896544" cy="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nvGrpSpPr>
            <p:cNvPr id="36881" name="组合 31"/>
            <p:cNvGrpSpPr>
              <a:grpSpLocks/>
            </p:cNvGrpSpPr>
            <p:nvPr/>
          </p:nvGrpSpPr>
          <p:grpSpPr bwMode="auto">
            <a:xfrm>
              <a:off x="3059792" y="5330591"/>
              <a:ext cx="3603078" cy="114621"/>
              <a:chOff x="3059792" y="5330591"/>
              <a:chExt cx="3603078" cy="114621"/>
            </a:xfrm>
          </p:grpSpPr>
          <p:grpSp>
            <p:nvGrpSpPr>
              <p:cNvPr id="36882" name="组合 30"/>
              <p:cNvGrpSpPr>
                <a:grpSpLocks/>
              </p:cNvGrpSpPr>
              <p:nvPr/>
            </p:nvGrpSpPr>
            <p:grpSpPr bwMode="auto">
              <a:xfrm>
                <a:off x="3059792" y="5337212"/>
                <a:ext cx="1800240" cy="108000"/>
                <a:chOff x="3059792" y="5337212"/>
                <a:chExt cx="1800240" cy="108000"/>
              </a:xfrm>
            </p:grpSpPr>
            <p:cxnSp>
              <p:nvCxnSpPr>
                <p:cNvPr id="30" name="直接连接符 29"/>
                <p:cNvCxnSpPr/>
                <p:nvPr/>
              </p:nvCxnSpPr>
              <p:spPr>
                <a:xfrm>
                  <a:off x="3060439" y="5336959"/>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420853" y="5336959"/>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790793" y="5336959"/>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151207" y="5336959"/>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522734" y="5336959"/>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883147" y="5336959"/>
                  <a:ext cx="0" cy="10825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a:xfrm>
                <a:off x="5222921" y="5330591"/>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583335" y="5330591"/>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953274" y="5330591"/>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312100" y="5330591"/>
                <a:ext cx="0" cy="108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6662988" y="5330591"/>
                <a:ext cx="0" cy="108253"/>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6" name="TextBox 55"/>
          <p:cNvSpPr txBox="1">
            <a:spLocks noChangeArrowheads="1"/>
          </p:cNvSpPr>
          <p:nvPr/>
        </p:nvSpPr>
        <p:spPr bwMode="auto">
          <a:xfrm>
            <a:off x="8883651" y="5400675"/>
            <a:ext cx="71754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X</a:t>
            </a:r>
            <a:endParaRPr lang="zh-CN" altLang="en-US" b="1">
              <a:solidFill>
                <a:srgbClr val="0070C0"/>
              </a:solidFill>
            </a:endParaRPr>
          </a:p>
        </p:txBody>
      </p:sp>
      <p:sp>
        <p:nvSpPr>
          <p:cNvPr id="57" name="TextBox 56"/>
          <p:cNvSpPr txBox="1">
            <a:spLocks noChangeArrowheads="1"/>
          </p:cNvSpPr>
          <p:nvPr/>
        </p:nvSpPr>
        <p:spPr bwMode="auto">
          <a:xfrm>
            <a:off x="3069167" y="2774950"/>
            <a:ext cx="71755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Y</a:t>
            </a:r>
            <a:endParaRPr lang="zh-CN" altLang="en-US" b="1">
              <a:solidFill>
                <a:srgbClr val="0070C0"/>
              </a:solidFill>
            </a:endParaRPr>
          </a:p>
        </p:txBody>
      </p:sp>
      <p:cxnSp>
        <p:nvCxnSpPr>
          <p:cNvPr id="38" name="直接连接符 37"/>
          <p:cNvCxnSpPr/>
          <p:nvPr/>
        </p:nvCxnSpPr>
        <p:spPr>
          <a:xfrm>
            <a:off x="1678518" y="4011614"/>
            <a:ext cx="5522383" cy="227012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TextBox 38"/>
          <p:cNvSpPr txBox="1">
            <a:spLocks noChangeArrowheads="1"/>
          </p:cNvSpPr>
          <p:nvPr/>
        </p:nvSpPr>
        <p:spPr bwMode="auto">
          <a:xfrm>
            <a:off x="1504951" y="4319589"/>
            <a:ext cx="230081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y=f(x)</a:t>
            </a:r>
            <a:endParaRPr lang="zh-CN" altLang="en-US" b="1">
              <a:solidFill>
                <a:srgbClr val="0070C0"/>
              </a:solidFill>
            </a:endParaRPr>
          </a:p>
        </p:txBody>
      </p:sp>
      <p:sp>
        <p:nvSpPr>
          <p:cNvPr id="4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11486016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par>
                                <p:cTn id="8" presetID="22" presetClass="entr" presetSubtype="4"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250"/>
                                        <p:tgtEl>
                                          <p:spTgt spid="56"/>
                                        </p:tgtEl>
                                      </p:cBhvr>
                                    </p:animEffect>
                                  </p:childTnLst>
                                </p:cTn>
                              </p:par>
                            </p:childTnLst>
                          </p:cTn>
                        </p:par>
                        <p:par>
                          <p:cTn id="15" fill="hold" nodeType="afterGroup">
                            <p:stCondLst>
                              <p:cond delay="750"/>
                            </p:stCondLst>
                            <p:childTnLst>
                              <p:par>
                                <p:cTn id="16" presetID="10" presetClass="entr" presetSubtype="0"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fade">
                                      <p:cBhvr>
                                        <p:cTn id="18" dur="250"/>
                                        <p:tgtEl>
                                          <p:spTgt spid="57"/>
                                        </p:tgtEl>
                                      </p:cBhvr>
                                    </p:animEffect>
                                  </p:childTnLst>
                                </p:cTn>
                              </p:par>
                            </p:childTnLst>
                          </p:cTn>
                        </p:par>
                        <p:par>
                          <p:cTn id="19" fill="hold" nodeType="afterGroup">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50"/>
                                        <p:tgtEl>
                                          <p:spTgt spid="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25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par>
                          <p:cTn id="38" fill="hold" nodeType="afterGroup">
                            <p:stCondLst>
                              <p:cond delay="500"/>
                            </p:stCondLst>
                            <p:childTnLst>
                              <p:par>
                                <p:cTn id="39" presetID="22" presetClass="entr" presetSubtype="1"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up)">
                                      <p:cBhvr>
                                        <p:cTn id="41" dur="1000"/>
                                        <p:tgtEl>
                                          <p:spTgt spid="3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250"/>
                                        <p:tgtEl>
                                          <p:spTgt spid="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p:bldP spid="28" grpId="0"/>
      <p:bldP spid="56" grpId="0"/>
      <p:bldP spid="57"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340768"/>
            <a:ext cx="10515601" cy="4351338"/>
          </a:xfrm>
        </p:spPr>
        <p:txBody>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解析几何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3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一个典型的解析几何问题</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457200" lvl="1" indent="0" eaLnBrk="1" hangingPunct="1">
              <a:spcBef>
                <a:spcPts val="1800"/>
              </a:spcBef>
              <a:buFont typeface="Wingdings" pitchFamily="2" charset="2"/>
              <a:buNone/>
              <a:defRPr/>
            </a:pPr>
            <a:r>
              <a:rPr lang="en-US" altLang="zh-CN" sz="2400" b="1" dirty="0" smtClean="0">
                <a:solidFill>
                  <a:srgbClr val="002060"/>
                </a:solidFill>
                <a:effectLst/>
              </a:rPr>
              <a:t>     </a:t>
            </a:r>
            <a:r>
              <a:rPr lang="zh-CN" altLang="zh-CN" sz="2400" b="1" dirty="0" smtClean="0">
                <a:solidFill>
                  <a:srgbClr val="002060"/>
                </a:solidFill>
                <a:effectLst/>
              </a:rPr>
              <a:t>求点</a:t>
            </a:r>
            <a:r>
              <a:rPr lang="en-US" altLang="zh-CN" sz="2400" b="1" dirty="0" smtClean="0">
                <a:solidFill>
                  <a:srgbClr val="002060"/>
                </a:solidFill>
                <a:effectLst/>
              </a:rPr>
              <a:t>P(3,5) </a:t>
            </a:r>
            <a:r>
              <a:rPr lang="zh-CN" altLang="zh-CN" sz="2400" b="1" dirty="0">
                <a:solidFill>
                  <a:srgbClr val="002060"/>
                </a:solidFill>
                <a:effectLst/>
              </a:rPr>
              <a:t>关于</a:t>
            </a:r>
            <a:r>
              <a:rPr lang="zh-CN" altLang="zh-CN" sz="2400" b="1" dirty="0" smtClean="0">
                <a:solidFill>
                  <a:srgbClr val="002060"/>
                </a:solidFill>
                <a:effectLst/>
              </a:rPr>
              <a:t>直线</a:t>
            </a:r>
            <a:r>
              <a:rPr lang="en-US" altLang="zh-CN" sz="2400" b="1" i="1" dirty="0" smtClean="0">
                <a:solidFill>
                  <a:srgbClr val="002060"/>
                </a:solidFill>
                <a:effectLst/>
                <a:latin typeface="Times New Roman" panose="02020603050405020304" pitchFamily="18" charset="0"/>
                <a:cs typeface="Times New Roman" panose="02020603050405020304" pitchFamily="18" charset="0"/>
              </a:rPr>
              <a:t>l</a:t>
            </a:r>
            <a:r>
              <a:rPr lang="en-US" altLang="zh-CN" sz="2400" b="1" dirty="0" smtClean="0">
                <a:solidFill>
                  <a:srgbClr val="002060"/>
                </a:solidFill>
                <a:effectLst/>
              </a:rPr>
              <a:t>:3x-4y+4=0 </a:t>
            </a:r>
            <a:r>
              <a:rPr lang="zh-CN" altLang="zh-CN" sz="2400" b="1" dirty="0">
                <a:solidFill>
                  <a:srgbClr val="002060"/>
                </a:solidFill>
                <a:effectLst/>
              </a:rPr>
              <a:t>对称的</a:t>
            </a:r>
            <a:r>
              <a:rPr lang="zh-CN" altLang="zh-CN" sz="2400" b="1" dirty="0" smtClean="0">
                <a:solidFill>
                  <a:srgbClr val="002060"/>
                </a:solidFill>
                <a:effectLst/>
              </a:rPr>
              <a:t>坐标。</a:t>
            </a:r>
            <a:endParaRPr lang="zh-CN" altLang="zh-CN" sz="2400" b="1" dirty="0">
              <a:solidFill>
                <a:srgbClr val="002060"/>
              </a:solidFill>
              <a:effectLst/>
            </a:endParaRPr>
          </a:p>
          <a:p>
            <a:pPr lvl="1" eaLnBrk="1" hangingPunct="1">
              <a:defRPr/>
            </a:pPr>
            <a:endParaRPr kumimoji="1" lang="en-US" altLang="zh-CN" b="1" dirty="0">
              <a:solidFill>
                <a:schemeClr val="tx2"/>
              </a:solidFill>
            </a:endParaRPr>
          </a:p>
        </p:txBody>
      </p:sp>
      <p:sp>
        <p:nvSpPr>
          <p:cNvPr id="11" name="椭圆 10"/>
          <p:cNvSpPr/>
          <p:nvPr/>
        </p:nvSpPr>
        <p:spPr>
          <a:xfrm>
            <a:off x="5431367" y="4098925"/>
            <a:ext cx="59267" cy="4603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p:cNvSpPr txBox="1">
            <a:spLocks noChangeArrowheads="1"/>
          </p:cNvSpPr>
          <p:nvPr/>
        </p:nvSpPr>
        <p:spPr bwMode="auto">
          <a:xfrm>
            <a:off x="5465234" y="4011614"/>
            <a:ext cx="114935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P(3,5)</a:t>
            </a:r>
            <a:endParaRPr lang="zh-CN" altLang="en-US" b="1">
              <a:solidFill>
                <a:srgbClr val="0070C0"/>
              </a:solidFill>
            </a:endParaRPr>
          </a:p>
        </p:txBody>
      </p:sp>
      <p:sp>
        <p:nvSpPr>
          <p:cNvPr id="18" name="TextBox 17"/>
          <p:cNvSpPr txBox="1">
            <a:spLocks noChangeArrowheads="1"/>
          </p:cNvSpPr>
          <p:nvPr/>
        </p:nvSpPr>
        <p:spPr bwMode="auto">
          <a:xfrm>
            <a:off x="6902451" y="3811588"/>
            <a:ext cx="230081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3x-4y+4=0</a:t>
            </a:r>
            <a:endParaRPr lang="zh-CN" altLang="en-US" b="1">
              <a:solidFill>
                <a:srgbClr val="0070C0"/>
              </a:solidFill>
            </a:endParaRPr>
          </a:p>
        </p:txBody>
      </p:sp>
      <p:sp>
        <p:nvSpPr>
          <p:cNvPr id="28" name="TextBox 27"/>
          <p:cNvSpPr txBox="1">
            <a:spLocks noChangeArrowheads="1"/>
          </p:cNvSpPr>
          <p:nvPr/>
        </p:nvSpPr>
        <p:spPr bwMode="auto">
          <a:xfrm>
            <a:off x="3886200" y="5913438"/>
            <a:ext cx="62865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O</a:t>
            </a:r>
            <a:endParaRPr lang="zh-CN" altLang="en-US" b="1">
              <a:solidFill>
                <a:srgbClr val="0070C0"/>
              </a:solidFill>
            </a:endParaRPr>
          </a:p>
        </p:txBody>
      </p:sp>
      <p:cxnSp>
        <p:nvCxnSpPr>
          <p:cNvPr id="3" name="直接箭头连接符 2"/>
          <p:cNvCxnSpPr/>
          <p:nvPr/>
        </p:nvCxnSpPr>
        <p:spPr>
          <a:xfrm flipH="1" flipV="1">
            <a:off x="3983567" y="3479800"/>
            <a:ext cx="0" cy="316865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071284" y="5891213"/>
            <a:ext cx="5232400" cy="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p:cNvSpPr txBox="1">
            <a:spLocks noChangeArrowheads="1"/>
          </p:cNvSpPr>
          <p:nvPr/>
        </p:nvSpPr>
        <p:spPr bwMode="auto">
          <a:xfrm>
            <a:off x="7831668" y="5918200"/>
            <a:ext cx="71543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X</a:t>
            </a:r>
            <a:endParaRPr lang="zh-CN" altLang="en-US" b="1">
              <a:solidFill>
                <a:srgbClr val="0070C0"/>
              </a:solidFill>
            </a:endParaRPr>
          </a:p>
        </p:txBody>
      </p:sp>
      <p:sp>
        <p:nvSpPr>
          <p:cNvPr id="57" name="TextBox 56"/>
          <p:cNvSpPr txBox="1">
            <a:spLocks noChangeArrowheads="1"/>
          </p:cNvSpPr>
          <p:nvPr/>
        </p:nvSpPr>
        <p:spPr bwMode="auto">
          <a:xfrm>
            <a:off x="3454401" y="3328989"/>
            <a:ext cx="71543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Y</a:t>
            </a:r>
            <a:endParaRPr lang="zh-CN" altLang="en-US" b="1">
              <a:solidFill>
                <a:srgbClr val="0070C0"/>
              </a:solidFill>
            </a:endParaRPr>
          </a:p>
        </p:txBody>
      </p:sp>
      <p:cxnSp>
        <p:nvCxnSpPr>
          <p:cNvPr id="6" name="直接连接符 5"/>
          <p:cNvCxnSpPr/>
          <p:nvPr/>
        </p:nvCxnSpPr>
        <p:spPr>
          <a:xfrm flipV="1">
            <a:off x="3109384" y="3870326"/>
            <a:ext cx="3793067" cy="222091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1" idx="0"/>
          </p:cNvCxnSpPr>
          <p:nvPr/>
        </p:nvCxnSpPr>
        <p:spPr>
          <a:xfrm>
            <a:off x="5461001" y="4098925"/>
            <a:ext cx="690033" cy="812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a:spLocks noChangeArrowheads="1"/>
          </p:cNvSpPr>
          <p:nvPr/>
        </p:nvSpPr>
        <p:spPr bwMode="auto">
          <a:xfrm>
            <a:off x="6212417" y="4745038"/>
            <a:ext cx="115146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solidFill>
                  <a:srgbClr val="0070C0"/>
                </a:solidFill>
              </a:rPr>
              <a:t>P’(?,?)</a:t>
            </a:r>
            <a:endParaRPr lang="zh-CN" altLang="en-US" b="1">
              <a:solidFill>
                <a:srgbClr val="0070C0"/>
              </a:solidFill>
            </a:endParaRPr>
          </a:p>
        </p:txBody>
      </p:sp>
      <p:sp>
        <p:nvSpPr>
          <p:cNvPr id="53" name="椭圆 52"/>
          <p:cNvSpPr/>
          <p:nvPr/>
        </p:nvSpPr>
        <p:spPr>
          <a:xfrm>
            <a:off x="6117167" y="4883150"/>
            <a:ext cx="61384" cy="4603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26231891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animEffect transition="in" filter="wipe(left)">
                                      <p:cBhvr>
                                        <p:cTn id="7" dur="500"/>
                                        <p:tgtEl>
                                          <p:spTgt spid="5437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250"/>
                                        <p:tgtEl>
                                          <p:spTgt spid="56"/>
                                        </p:tgtEl>
                                      </p:cBhvr>
                                    </p:animEffect>
                                  </p:childTnLst>
                                </p:cTn>
                              </p:par>
                            </p:childTnLst>
                          </p:cTn>
                        </p:par>
                        <p:par>
                          <p:cTn id="20" fill="hold" nodeType="afterGroup">
                            <p:stCondLst>
                              <p:cond delay="1250"/>
                            </p:stCondLst>
                            <p:childTnLst>
                              <p:par>
                                <p:cTn id="21" presetID="10" presetClass="entr" presetSubtype="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250"/>
                                        <p:tgtEl>
                                          <p:spTgt spid="57"/>
                                        </p:tgtEl>
                                      </p:cBhvr>
                                    </p:animEffect>
                                  </p:childTnLst>
                                </p:cTn>
                              </p:par>
                            </p:childTnLst>
                          </p:cTn>
                        </p:par>
                        <p:par>
                          <p:cTn id="24" fill="hold" nodeType="afterGroup">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250"/>
                                        <p:tgtEl>
                                          <p:spTgt spid="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nodeType="afterGroup">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250"/>
                                        <p:tgtEl>
                                          <p:spTgt spid="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250"/>
                                        <p:tgtEl>
                                          <p:spTgt spid="1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par>
                          <p:cTn id="52" fill="hold" nodeType="afterGroup">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2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8" grpId="0"/>
      <p:bldP spid="28" grpId="0"/>
      <p:bldP spid="56" grpId="0"/>
      <p:bldP spid="57" grpId="0"/>
      <p:bldP spid="46" grpId="0"/>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12776"/>
            <a:ext cx="10515601" cy="4351338"/>
          </a:xfrm>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解析几何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用函数表示几何形状，用变量进行计算</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2" eaLnBrk="1" hangingPunct="1">
              <a:defRPr/>
            </a:pPr>
            <a:r>
              <a:rPr lang="zh-CN" altLang="zh-CN" b="1" dirty="0" smtClean="0">
                <a:solidFill>
                  <a:srgbClr val="002060"/>
                </a:solidFill>
                <a:effectLst/>
              </a:rPr>
              <a:t>圆心</a:t>
            </a:r>
            <a:r>
              <a:rPr lang="zh-CN" altLang="en-US" b="1" dirty="0" smtClean="0">
                <a:solidFill>
                  <a:srgbClr val="002060"/>
                </a:solidFill>
                <a:effectLst/>
              </a:rPr>
              <a:t>为</a:t>
            </a:r>
            <a:r>
              <a:rPr lang="en-US" altLang="zh-CN" b="1" dirty="0" smtClean="0">
                <a:solidFill>
                  <a:srgbClr val="002060"/>
                </a:solidFill>
                <a:effectLst/>
              </a:rPr>
              <a:t>C(</a:t>
            </a:r>
            <a:r>
              <a:rPr lang="en-US" altLang="zh-CN" b="1" dirty="0" err="1" smtClean="0">
                <a:solidFill>
                  <a:srgbClr val="002060"/>
                </a:solidFill>
                <a:effectLst/>
              </a:rPr>
              <a:t>a,b</a:t>
            </a:r>
            <a:r>
              <a:rPr lang="en-US" altLang="zh-CN" b="1" dirty="0" smtClean="0">
                <a:solidFill>
                  <a:srgbClr val="002060"/>
                </a:solidFill>
                <a:effectLst/>
              </a:rPr>
              <a:t>),</a:t>
            </a:r>
            <a:r>
              <a:rPr lang="zh-CN" altLang="en-US" b="1" dirty="0" smtClean="0">
                <a:solidFill>
                  <a:srgbClr val="002060"/>
                </a:solidFill>
                <a:effectLst/>
              </a:rPr>
              <a:t>半径为</a:t>
            </a:r>
            <a:r>
              <a:rPr lang="en-US" altLang="zh-CN" b="1" dirty="0" smtClean="0">
                <a:solidFill>
                  <a:srgbClr val="002060"/>
                </a:solidFill>
                <a:effectLst/>
              </a:rPr>
              <a:t>r</a:t>
            </a:r>
            <a:r>
              <a:rPr lang="zh-CN" altLang="en-US" b="1" dirty="0" smtClean="0">
                <a:solidFill>
                  <a:srgbClr val="002060"/>
                </a:solidFill>
                <a:effectLst/>
              </a:rPr>
              <a:t>的</a:t>
            </a:r>
            <a:r>
              <a:rPr lang="zh-CN" altLang="zh-CN" b="1" dirty="0" smtClean="0">
                <a:solidFill>
                  <a:srgbClr val="002060"/>
                </a:solidFill>
                <a:effectLst/>
              </a:rPr>
              <a:t>圆</a:t>
            </a:r>
            <a:r>
              <a:rPr lang="zh-CN" altLang="zh-CN" b="1" dirty="0">
                <a:solidFill>
                  <a:srgbClr val="002060"/>
                </a:solidFill>
                <a:effectLst/>
              </a:rPr>
              <a:t>的标准</a:t>
            </a:r>
            <a:r>
              <a:rPr lang="zh-CN" altLang="zh-CN" b="1" dirty="0" smtClean="0">
                <a:solidFill>
                  <a:srgbClr val="002060"/>
                </a:solidFill>
                <a:effectLst/>
              </a:rPr>
              <a:t>方程</a:t>
            </a:r>
            <a:endParaRPr lang="en-US" altLang="zh-CN" b="1" dirty="0" smtClean="0">
              <a:solidFill>
                <a:srgbClr val="002060"/>
              </a:solidFill>
              <a:effectLst/>
            </a:endParaRPr>
          </a:p>
          <a:p>
            <a:pPr lvl="1" eaLnBrk="1" hangingPunct="1">
              <a:defRPr/>
            </a:pPr>
            <a:endParaRPr kumimoji="1" lang="en-US" altLang="zh-CN" b="1" dirty="0" smtClean="0">
              <a:solidFill>
                <a:srgbClr val="002060"/>
              </a:solidFill>
            </a:endParaRPr>
          </a:p>
          <a:p>
            <a:pPr lvl="1" eaLnBrk="1" hangingPunct="1">
              <a:defRPr/>
            </a:pPr>
            <a:endParaRPr kumimoji="1" lang="en-US" altLang="zh-CN" b="1" dirty="0" smtClean="0">
              <a:solidFill>
                <a:srgbClr val="002060"/>
              </a:solidFill>
            </a:endParaRPr>
          </a:p>
          <a:p>
            <a:pPr lvl="2" eaLnBrk="1" hangingPunct="1">
              <a:defRPr/>
            </a:pPr>
            <a:r>
              <a:rPr kumimoji="1" lang="zh-CN" altLang="en-US" b="1" dirty="0" smtClean="0">
                <a:solidFill>
                  <a:srgbClr val="002060"/>
                </a:solidFill>
              </a:rPr>
              <a:t>圆的面积</a:t>
            </a:r>
            <a:endParaRPr kumimoji="1" lang="en-US" altLang="zh-CN" b="1" dirty="0" smtClean="0">
              <a:solidFill>
                <a:srgbClr val="002060"/>
              </a:solidFill>
            </a:endParaRPr>
          </a:p>
          <a:p>
            <a:pPr lvl="2" eaLnBrk="1" hangingPunct="1">
              <a:defRPr/>
            </a:pPr>
            <a:r>
              <a:rPr kumimoji="1" lang="zh-CN" altLang="en-US" b="1" dirty="0" smtClean="0">
                <a:solidFill>
                  <a:srgbClr val="002060"/>
                </a:solidFill>
              </a:rPr>
              <a:t>椭圆的一般表示式</a:t>
            </a:r>
            <a:endParaRPr kumimoji="1" lang="en-US" altLang="zh-CN" b="1" dirty="0" smtClean="0">
              <a:solidFill>
                <a:srgbClr val="002060"/>
              </a:solidFill>
            </a:endParaRPr>
          </a:p>
          <a:p>
            <a:pPr lvl="2" eaLnBrk="1" hangingPunct="1">
              <a:defRPr/>
            </a:pPr>
            <a:endParaRPr kumimoji="1" lang="en-US" altLang="zh-CN" b="1" dirty="0">
              <a:solidFill>
                <a:schemeClr val="tx2"/>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84713049"/>
              </p:ext>
            </p:extLst>
          </p:nvPr>
        </p:nvGraphicFramePr>
        <p:xfrm>
          <a:off x="2279576" y="3356992"/>
          <a:ext cx="4658756" cy="576064"/>
        </p:xfrm>
        <a:graphic>
          <a:graphicData uri="http://schemas.openxmlformats.org/presentationml/2006/ole">
            <mc:AlternateContent xmlns:mc="http://schemas.openxmlformats.org/markup-compatibility/2006">
              <mc:Choice xmlns:v="urn:schemas-microsoft-com:vml" Requires="v">
                <p:oleObj spid="_x0000_s4251" name="Equation" r:id="rId4" imgW="1384200" imgH="228600" progId="Equation.DSMT4">
                  <p:embed/>
                </p:oleObj>
              </mc:Choice>
              <mc:Fallback>
                <p:oleObj name="Equation" r:id="rId4" imgW="1384200" imgH="228600" progId="Equation.DSMT4">
                  <p:embed/>
                  <p:pic>
                    <p:nvPicPr>
                      <p:cNvPr id="0" name=""/>
                      <p:cNvPicPr>
                        <a:picLocks noChangeAspect="1" noChangeArrowheads="1"/>
                      </p:cNvPicPr>
                      <p:nvPr/>
                    </p:nvPicPr>
                    <p:blipFill>
                      <a:blip r:embed="rId5"/>
                      <a:srcRect/>
                      <a:stretch>
                        <a:fillRect/>
                      </a:stretch>
                    </p:blipFill>
                    <p:spPr bwMode="auto">
                      <a:xfrm>
                        <a:off x="2279576" y="3356992"/>
                        <a:ext cx="4658756" cy="576064"/>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86016531"/>
              </p:ext>
            </p:extLst>
          </p:nvPr>
        </p:nvGraphicFramePr>
        <p:xfrm>
          <a:off x="3287688" y="4149080"/>
          <a:ext cx="1549400" cy="454025"/>
        </p:xfrm>
        <a:graphic>
          <a:graphicData uri="http://schemas.openxmlformats.org/presentationml/2006/ole">
            <mc:AlternateContent xmlns:mc="http://schemas.openxmlformats.org/markup-compatibility/2006">
              <mc:Choice xmlns:v="urn:schemas-microsoft-com:vml" Requires="v">
                <p:oleObj spid="_x0000_s4252" name="Equation" r:id="rId6" imgW="520560" imgH="203040" progId="Equation.DSMT4">
                  <p:embed/>
                </p:oleObj>
              </mc:Choice>
              <mc:Fallback>
                <p:oleObj name="Equation" r:id="rId6" imgW="520560" imgH="203040" progId="Equation.DSMT4">
                  <p:embed/>
                  <p:pic>
                    <p:nvPicPr>
                      <p:cNvPr id="0" name=""/>
                      <p:cNvPicPr>
                        <a:picLocks noChangeAspect="1" noChangeArrowheads="1"/>
                      </p:cNvPicPr>
                      <p:nvPr/>
                    </p:nvPicPr>
                    <p:blipFill>
                      <a:blip r:embed="rId7"/>
                      <a:srcRect/>
                      <a:stretch>
                        <a:fillRect/>
                      </a:stretch>
                    </p:blipFill>
                    <p:spPr bwMode="auto">
                      <a:xfrm>
                        <a:off x="3287688" y="4149080"/>
                        <a:ext cx="1549400" cy="454025"/>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22230973"/>
              </p:ext>
            </p:extLst>
          </p:nvPr>
        </p:nvGraphicFramePr>
        <p:xfrm>
          <a:off x="2567608" y="5157192"/>
          <a:ext cx="2492726" cy="1080120"/>
        </p:xfrm>
        <a:graphic>
          <a:graphicData uri="http://schemas.openxmlformats.org/presentationml/2006/ole">
            <mc:AlternateContent xmlns:mc="http://schemas.openxmlformats.org/markup-compatibility/2006">
              <mc:Choice xmlns:v="urn:schemas-microsoft-com:vml" Requires="v">
                <p:oleObj spid="_x0000_s4253" name="Equation" r:id="rId8" imgW="723600" imgH="419040" progId="Equation.DSMT4">
                  <p:embed/>
                </p:oleObj>
              </mc:Choice>
              <mc:Fallback>
                <p:oleObj name="Equation" r:id="rId8" imgW="723600" imgH="419040" progId="Equation.DSMT4">
                  <p:embed/>
                  <p:pic>
                    <p:nvPicPr>
                      <p:cNvPr id="0" name=""/>
                      <p:cNvPicPr>
                        <a:picLocks noChangeAspect="1" noChangeArrowheads="1"/>
                      </p:cNvPicPr>
                      <p:nvPr/>
                    </p:nvPicPr>
                    <p:blipFill>
                      <a:blip r:embed="rId9"/>
                      <a:srcRect/>
                      <a:stretch>
                        <a:fillRect/>
                      </a:stretch>
                    </p:blipFill>
                    <p:spPr bwMode="auto">
                      <a:xfrm>
                        <a:off x="2567608" y="5157192"/>
                        <a:ext cx="2492726" cy="1080120"/>
                      </a:xfrm>
                      <a:prstGeom prst="rect">
                        <a:avLst/>
                      </a:prstGeom>
                      <a:noFill/>
                      <a:ln>
                        <a:noFill/>
                      </a:ln>
                    </p:spPr>
                  </p:pic>
                </p:oleObj>
              </mc:Fallback>
            </mc:AlternateContent>
          </a:graphicData>
        </a:graphic>
      </p:graphicFrame>
      <p:sp>
        <p:nvSpPr>
          <p:cNvPr id="10"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1865900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animEffect transition="in" filter="fade">
                                      <p:cBhvr>
                                        <p:cTn id="7" dur="500"/>
                                        <p:tgtEl>
                                          <p:spTgt spid="543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3747">
                                            <p:txEl>
                                              <p:pRg st="2" end="2"/>
                                            </p:txEl>
                                          </p:spTgt>
                                        </p:tgtEl>
                                        <p:attrNameLst>
                                          <p:attrName>style.visibility</p:attrName>
                                        </p:attrNameLst>
                                      </p:cBhvr>
                                      <p:to>
                                        <p:strVal val="visible"/>
                                      </p:to>
                                    </p:set>
                                    <p:animEffect transition="in" filter="fade">
                                      <p:cBhvr>
                                        <p:cTn id="12" dur="500"/>
                                        <p:tgtEl>
                                          <p:spTgt spid="543747">
                                            <p:txEl>
                                              <p:pRg st="2" end="2"/>
                                            </p:txEl>
                                          </p:spTgt>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543747">
                                            <p:txEl>
                                              <p:pRg st="5" end="5"/>
                                            </p:txEl>
                                          </p:spTgt>
                                        </p:tgtEl>
                                        <p:attrNameLst>
                                          <p:attrName>style.visibility</p:attrName>
                                        </p:attrNameLst>
                                      </p:cBhvr>
                                      <p:to>
                                        <p:strVal val="visible"/>
                                      </p:to>
                                    </p:set>
                                    <p:animEffect transition="in" filter="fade">
                                      <p:cBhvr>
                                        <p:cTn id="21" dur="500"/>
                                        <p:tgtEl>
                                          <p:spTgt spid="543747">
                                            <p:txEl>
                                              <p:pRg st="5" end="5"/>
                                            </p:txEl>
                                          </p:spTgt>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543747">
                                            <p:txEl>
                                              <p:pRg st="6" end="6"/>
                                            </p:txEl>
                                          </p:spTgt>
                                        </p:tgtEl>
                                        <p:attrNameLst>
                                          <p:attrName>style.visibility</p:attrName>
                                        </p:attrNameLst>
                                      </p:cBhvr>
                                      <p:to>
                                        <p:strVal val="visible"/>
                                      </p:to>
                                    </p:set>
                                    <p:animEffect transition="in" filter="fade">
                                      <p:cBhvr>
                                        <p:cTn id="30" dur="500"/>
                                        <p:tgtEl>
                                          <p:spTgt spid="543747">
                                            <p:txEl>
                                              <p:pRg st="6" end="6"/>
                                            </p:txEl>
                                          </p:spTgt>
                                        </p:tgtEl>
                                      </p:cBhvr>
                                    </p:animEffect>
                                  </p:childTnLst>
                                </p:cTn>
                              </p:par>
                            </p:childTnLst>
                          </p:cTn>
                        </p:par>
                        <p:par>
                          <p:cTn id="31" fill="hold" nodeType="afterGroup">
                            <p:stCondLst>
                              <p:cond delay="500"/>
                            </p:stCondLst>
                            <p:childTnLst>
                              <p:par>
                                <p:cTn id="32" presetID="10"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340768"/>
            <a:ext cx="10515601" cy="5373216"/>
          </a:xfrm>
        </p:spPr>
        <p:txBody>
          <a:bodyPr>
            <a:normAutofit lnSpcReduction="10000"/>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微分几何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60000"/>
              </a:lnSpc>
              <a:spcBef>
                <a:spcPts val="1200"/>
              </a:spcBef>
              <a:buFont typeface="Wingdings" panose="05000000000000000000" pitchFamily="2" charset="2"/>
              <a:buChar char="l"/>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Differential geometry</a:t>
            </a:r>
          </a:p>
          <a:p>
            <a:pPr marL="1255713" lvl="2" indent="-449263" defTabSz="1162050">
              <a:lnSpc>
                <a:spcPct val="16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用</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微积分</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的理论研究空间的几何性质</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60000"/>
              </a:lnSpc>
              <a:spcBef>
                <a:spcPts val="1200"/>
              </a:spcBef>
              <a:buFont typeface="Wingdings" panose="05000000000000000000" pitchFamily="2" charset="2"/>
              <a:buChar char="l"/>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1736</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年</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欧拉L.Euler</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首先</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提出</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了平面曲线的内在坐标这一概念，即以曲线弧长这一几何量作为曲线上点的坐标</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6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十九世纪初，法国数学家蒙日（</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G. </a:t>
            </a:r>
            <a:r>
              <a:rPr lang="en-US" altLang="zh-CN" b="1" dirty="0" err="1">
                <a:solidFill>
                  <a:schemeClr val="accent6">
                    <a:lumMod val="50000"/>
                  </a:schemeClr>
                </a:solidFill>
                <a:latin typeface="微软雅黑" panose="020B0503020204020204" pitchFamily="34" charset="-122"/>
                <a:ea typeface="微软雅黑" panose="020B0503020204020204" pitchFamily="34" charset="-122"/>
              </a:rPr>
              <a:t>Monge</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）首先把微积分应用到曲线和曲面的研究中去，并于</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1807</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年出版了他的《分析在几何学上的应用》一书，这是微分几何最早的一本著作</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kumimoji="1" lang="en-US" altLang="zh-CN" b="1" dirty="0">
              <a:solidFill>
                <a:schemeClr val="tx2"/>
              </a:solidFill>
            </a:endParaRPr>
          </a:p>
        </p:txBody>
      </p:sp>
      <p:sp>
        <p:nvSpPr>
          <p:cNvPr id="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728168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Effect transition="in" filter="fade">
                                      <p:cBhvr>
                                        <p:cTn id="7" dur="500"/>
                                        <p:tgtEl>
                                          <p:spTgt spid="543747">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43747">
                                            <p:txEl>
                                              <p:pRg st="1" end="1"/>
                                            </p:txEl>
                                          </p:spTgt>
                                        </p:tgtEl>
                                        <p:attrNameLst>
                                          <p:attrName>style.visibility</p:attrName>
                                        </p:attrNameLst>
                                      </p:cBhvr>
                                      <p:to>
                                        <p:strVal val="visible"/>
                                      </p:to>
                                    </p:set>
                                    <p:animEffect transition="in" filter="fade">
                                      <p:cBhvr>
                                        <p:cTn id="11" dur="500"/>
                                        <p:tgtEl>
                                          <p:spTgt spid="54374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543747">
                                            <p:txEl>
                                              <p:pRg st="2" end="2"/>
                                            </p:txEl>
                                          </p:spTgt>
                                        </p:tgtEl>
                                        <p:attrNameLst>
                                          <p:attrName>style.visibility</p:attrName>
                                        </p:attrNameLst>
                                      </p:cBhvr>
                                      <p:to>
                                        <p:strVal val="visible"/>
                                      </p:to>
                                    </p:set>
                                    <p:animEffect transition="in" filter="fade">
                                      <p:cBhvr>
                                        <p:cTn id="16" dur="500"/>
                                        <p:tgtEl>
                                          <p:spTgt spid="54374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543747">
                                            <p:txEl>
                                              <p:pRg st="3" end="3"/>
                                            </p:txEl>
                                          </p:spTgt>
                                        </p:tgtEl>
                                        <p:attrNameLst>
                                          <p:attrName>style.visibility</p:attrName>
                                        </p:attrNameLst>
                                      </p:cBhvr>
                                      <p:to>
                                        <p:strVal val="visible"/>
                                      </p:to>
                                    </p:set>
                                    <p:animEffect transition="in" filter="fade">
                                      <p:cBhvr>
                                        <p:cTn id="21" dur="500"/>
                                        <p:tgtEl>
                                          <p:spTgt spid="54374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543747">
                                            <p:txEl>
                                              <p:pRg st="4" end="4"/>
                                            </p:txEl>
                                          </p:spTgt>
                                        </p:tgtEl>
                                        <p:attrNameLst>
                                          <p:attrName>style.visibility</p:attrName>
                                        </p:attrNameLst>
                                      </p:cBhvr>
                                      <p:to>
                                        <p:strVal val="visible"/>
                                      </p:to>
                                    </p:set>
                                    <p:animEffect transition="in" filter="fade">
                                      <p:cBhvr>
                                        <p:cTn id="26" dur="500"/>
                                        <p:tgtEl>
                                          <p:spTgt spid="543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12776"/>
            <a:ext cx="10515601" cy="5256584"/>
          </a:xfrm>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微分几何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50000"/>
              </a:lnSpc>
              <a:spcBef>
                <a:spcPts val="1200"/>
              </a:spcBef>
              <a:buFont typeface="Wingdings" panose="05000000000000000000" pitchFamily="2" charset="2"/>
              <a:buChar char="l"/>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1827</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年，</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高斯</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发表了《关于曲面的一般研究》</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奠定了曲面论的基础</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，建立了</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曲面的内蕴几何学</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5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强调曲面上只依赖于第一基本形式的一些性质，例如曲面上曲线的长度、两条曲线的夹角、曲面上的某一区域的面积、</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测地线</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测地曲率</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和总曲率等等。</a:t>
            </a:r>
          </a:p>
          <a:p>
            <a:pPr marL="1255713" lvl="2" indent="-449263" defTabSz="1162050">
              <a:lnSpc>
                <a:spcPct val="150000"/>
              </a:lnSpc>
              <a:spcBef>
                <a:spcPts val="1200"/>
              </a:spcBef>
              <a:buFont typeface="Wingdings" panose="05000000000000000000" pitchFamily="2" charset="2"/>
              <a:buChar char="l"/>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1854</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年德国数学家</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黎曼</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B. Riemann</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）将高斯的理论推广到</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n</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维空间</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3033300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animEffect transition="in" filter="fade">
                                      <p:cBhvr>
                                        <p:cTn id="7" dur="500"/>
                                        <p:tgtEl>
                                          <p:spTgt spid="543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3747">
                                            <p:txEl>
                                              <p:pRg st="2" end="2"/>
                                            </p:txEl>
                                          </p:spTgt>
                                        </p:tgtEl>
                                        <p:attrNameLst>
                                          <p:attrName>style.visibility</p:attrName>
                                        </p:attrNameLst>
                                      </p:cBhvr>
                                      <p:to>
                                        <p:strVal val="visible"/>
                                      </p:to>
                                    </p:set>
                                    <p:animEffect transition="in" filter="fade">
                                      <p:cBhvr>
                                        <p:cTn id="12" dur="500"/>
                                        <p:tgtEl>
                                          <p:spTgt spid="543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43747">
                                            <p:txEl>
                                              <p:pRg st="3" end="3"/>
                                            </p:txEl>
                                          </p:spTgt>
                                        </p:tgtEl>
                                        <p:attrNameLst>
                                          <p:attrName>style.visibility</p:attrName>
                                        </p:attrNameLst>
                                      </p:cBhvr>
                                      <p:to>
                                        <p:strVal val="visible"/>
                                      </p:to>
                                    </p:set>
                                    <p:animEffect transition="in" filter="fade">
                                      <p:cBhvr>
                                        <p:cTn id="17" dur="500"/>
                                        <p:tgtEl>
                                          <p:spTgt spid="543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628800"/>
            <a:ext cx="10874424" cy="5472608"/>
          </a:xfrm>
        </p:spPr>
        <p:txBody>
          <a:bodyPr>
            <a:normAutofit/>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微分几何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60000"/>
              </a:lnSpc>
              <a:spcBef>
                <a:spcPts val="1200"/>
              </a:spcBef>
              <a:buFont typeface="Wingdings" panose="05000000000000000000" pitchFamily="2" charset="2"/>
              <a:buChar char="l"/>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微分</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几何学以</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光滑曲线(</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曲面</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作为研究对象，</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6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整个微分几何学是由曲线的弧线长、曲线上一点的</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切线</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等概念展开的</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6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例如：</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平面</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空间</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曲线在一点的</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曲率</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的计算</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a:defRPr/>
            </a:pPr>
            <a:endParaRPr kumimoji="1" lang="en-US" altLang="zh-CN" b="1" dirty="0" smtClean="0">
              <a:solidFill>
                <a:schemeClr val="tx2"/>
              </a:solidFill>
            </a:endParaRPr>
          </a:p>
          <a:p>
            <a:pPr lvl="1">
              <a:defRPr/>
            </a:pPr>
            <a:endParaRPr kumimoji="1" lang="en-US" altLang="zh-CN" b="1" dirty="0" smtClean="0">
              <a:solidFill>
                <a:srgbClr val="002060"/>
              </a:solidFill>
            </a:endParaRPr>
          </a:p>
          <a:p>
            <a:pPr lvl="1">
              <a:defRPr/>
            </a:pPr>
            <a:endParaRPr kumimoji="1" lang="en-US" altLang="zh-CN" b="1" dirty="0">
              <a:solidFill>
                <a:srgbClr val="002060"/>
              </a:solidFill>
            </a:endParaRPr>
          </a:p>
          <a:p>
            <a:pPr lvl="1">
              <a:defRPr/>
            </a:pPr>
            <a:r>
              <a:rPr kumimoji="1" lang="zh-CN" altLang="en-US" b="1" dirty="0" smtClean="0">
                <a:solidFill>
                  <a:srgbClr val="002060"/>
                </a:solidFill>
              </a:rPr>
              <a:t>     其中，</a:t>
            </a:r>
            <a:r>
              <a:rPr kumimoji="1" lang="zh-CN" altLang="en-US" b="1" dirty="0" smtClean="0">
                <a:solidFill>
                  <a:srgbClr val="002060"/>
                </a:solidFill>
                <a:sym typeface="Symbol"/>
              </a:rPr>
              <a:t>为曲线上</a:t>
            </a:r>
            <a:r>
              <a:rPr kumimoji="1" lang="en-US" altLang="zh-CN" b="1" dirty="0" smtClean="0">
                <a:solidFill>
                  <a:srgbClr val="002060"/>
                </a:solidFill>
                <a:sym typeface="Symbol"/>
              </a:rPr>
              <a:t>P’</a:t>
            </a:r>
            <a:r>
              <a:rPr kumimoji="1" lang="zh-CN" altLang="en-US" b="1" dirty="0" smtClean="0">
                <a:solidFill>
                  <a:srgbClr val="002060"/>
                </a:solidFill>
                <a:sym typeface="Symbol"/>
              </a:rPr>
              <a:t>点与</a:t>
            </a:r>
            <a:r>
              <a:rPr kumimoji="1" lang="en-US" altLang="zh-CN" b="1" dirty="0" smtClean="0">
                <a:solidFill>
                  <a:srgbClr val="002060"/>
                </a:solidFill>
                <a:sym typeface="Symbol"/>
              </a:rPr>
              <a:t>P</a:t>
            </a:r>
            <a:r>
              <a:rPr kumimoji="1" lang="zh-CN" altLang="en-US" b="1" dirty="0" smtClean="0">
                <a:solidFill>
                  <a:srgbClr val="002060"/>
                </a:solidFill>
                <a:sym typeface="Symbol"/>
              </a:rPr>
              <a:t>点之间切线的夹角，</a:t>
            </a:r>
            <a:r>
              <a:rPr kumimoji="1" lang="en-US" altLang="zh-CN" b="1" dirty="0" smtClean="0">
                <a:solidFill>
                  <a:srgbClr val="002060"/>
                </a:solidFill>
                <a:sym typeface="Symbol"/>
              </a:rPr>
              <a:t>s</a:t>
            </a:r>
            <a:r>
              <a:rPr kumimoji="1" lang="zh-CN" altLang="en-US" b="1" dirty="0" smtClean="0">
                <a:solidFill>
                  <a:srgbClr val="002060"/>
                </a:solidFill>
                <a:sym typeface="Symbol"/>
              </a:rPr>
              <a:t>为</a:t>
            </a:r>
            <a:r>
              <a:rPr kumimoji="1" lang="en-US" altLang="zh-CN" b="1" dirty="0" smtClean="0">
                <a:solidFill>
                  <a:srgbClr val="002060"/>
                </a:solidFill>
                <a:sym typeface="Symbol"/>
              </a:rPr>
              <a:t>P’P</a:t>
            </a:r>
            <a:r>
              <a:rPr kumimoji="1" lang="zh-CN" altLang="en-US" b="1" dirty="0" smtClean="0">
                <a:solidFill>
                  <a:srgbClr val="002060"/>
                </a:solidFill>
                <a:sym typeface="Symbol"/>
              </a:rPr>
              <a:t>段的弧长</a:t>
            </a:r>
            <a:endParaRPr kumimoji="1" lang="en-US" altLang="zh-CN" b="1" dirty="0">
              <a:solidFill>
                <a:srgbClr val="00206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08771913"/>
              </p:ext>
            </p:extLst>
          </p:nvPr>
        </p:nvGraphicFramePr>
        <p:xfrm>
          <a:off x="2279576" y="4653136"/>
          <a:ext cx="6980238" cy="1244600"/>
        </p:xfrm>
        <a:graphic>
          <a:graphicData uri="http://schemas.openxmlformats.org/presentationml/2006/ole">
            <mc:AlternateContent xmlns:mc="http://schemas.openxmlformats.org/markup-compatibility/2006">
              <mc:Choice xmlns:v="urn:schemas-microsoft-com:vml" Requires="v">
                <p:oleObj spid="_x0000_s5173" name="Equation" r:id="rId4" imgW="2082600" imgH="495000" progId="Equation.DSMT4">
                  <p:embed/>
                </p:oleObj>
              </mc:Choice>
              <mc:Fallback>
                <p:oleObj name="Equation" r:id="rId4" imgW="2082600" imgH="495000" progId="Equation.DSMT4">
                  <p:embed/>
                  <p:pic>
                    <p:nvPicPr>
                      <p:cNvPr id="0" name=""/>
                      <p:cNvPicPr>
                        <a:picLocks noChangeAspect="1" noChangeArrowheads="1"/>
                      </p:cNvPicPr>
                      <p:nvPr/>
                    </p:nvPicPr>
                    <p:blipFill>
                      <a:blip r:embed="rId5"/>
                      <a:srcRect/>
                      <a:stretch>
                        <a:fillRect/>
                      </a:stretch>
                    </p:blipFill>
                    <p:spPr bwMode="auto">
                      <a:xfrm>
                        <a:off x="2279576" y="4653136"/>
                        <a:ext cx="698023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14846432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animEffect transition="in" filter="fade">
                                      <p:cBhvr>
                                        <p:cTn id="7" dur="500"/>
                                        <p:tgtEl>
                                          <p:spTgt spid="543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3747">
                                            <p:txEl>
                                              <p:pRg st="2" end="2"/>
                                            </p:txEl>
                                          </p:spTgt>
                                        </p:tgtEl>
                                        <p:attrNameLst>
                                          <p:attrName>style.visibility</p:attrName>
                                        </p:attrNameLst>
                                      </p:cBhvr>
                                      <p:to>
                                        <p:strVal val="visible"/>
                                      </p:to>
                                    </p:set>
                                    <p:animEffect transition="in" filter="fade">
                                      <p:cBhvr>
                                        <p:cTn id="12" dur="500"/>
                                        <p:tgtEl>
                                          <p:spTgt spid="543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43747">
                                            <p:txEl>
                                              <p:pRg st="3" end="3"/>
                                            </p:txEl>
                                          </p:spTgt>
                                        </p:tgtEl>
                                        <p:attrNameLst>
                                          <p:attrName>style.visibility</p:attrName>
                                        </p:attrNameLst>
                                      </p:cBhvr>
                                      <p:to>
                                        <p:strVal val="visible"/>
                                      </p:to>
                                    </p:set>
                                    <p:animEffect transition="in" filter="fade">
                                      <p:cBhvr>
                                        <p:cTn id="17" dur="500"/>
                                        <p:tgtEl>
                                          <p:spTgt spid="5437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nodeType="afterGroup">
                            <p:stCondLst>
                              <p:cond delay="500"/>
                            </p:stCondLst>
                            <p:childTnLst>
                              <p:par>
                                <p:cTn id="24" presetID="10" presetClass="entr" presetSubtype="0" fill="hold" nodeType="afterEffect">
                                  <p:stCondLst>
                                    <p:cond delay="0"/>
                                  </p:stCondLst>
                                  <p:childTnLst>
                                    <p:set>
                                      <p:cBhvr>
                                        <p:cTn id="25" dur="1" fill="hold">
                                          <p:stCondLst>
                                            <p:cond delay="0"/>
                                          </p:stCondLst>
                                        </p:cTn>
                                        <p:tgtEl>
                                          <p:spTgt spid="543747">
                                            <p:txEl>
                                              <p:pRg st="7" end="7"/>
                                            </p:txEl>
                                          </p:spTgt>
                                        </p:tgtEl>
                                        <p:attrNameLst>
                                          <p:attrName>style.visibility</p:attrName>
                                        </p:attrNameLst>
                                      </p:cBhvr>
                                      <p:to>
                                        <p:strVal val="visible"/>
                                      </p:to>
                                    </p:set>
                                    <p:animEffect transition="in" filter="fade">
                                      <p:cBhvr>
                                        <p:cTn id="26" dur="500"/>
                                        <p:tgtEl>
                                          <p:spTgt spid="543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12776"/>
            <a:ext cx="10515601" cy="5373216"/>
          </a:xfrm>
          <a:ln>
            <a:noFill/>
          </a:ln>
        </p:spPr>
        <p:txBody>
          <a:bodyPr>
            <a:normAutofit fontScale="62500" lnSpcReduction="20000"/>
          </a:bodyPr>
          <a:lstStyle/>
          <a:p>
            <a:pPr marL="717550" lvl="1" indent="-342900" eaLnBrk="1" hangingPunct="1">
              <a:lnSpc>
                <a:spcPct val="160000"/>
              </a:lnSpc>
              <a:spcBef>
                <a:spcPts val="1800"/>
              </a:spcBef>
              <a:buFont typeface="Wingdings" panose="05000000000000000000" pitchFamily="2" charset="2"/>
              <a:buChar char="Ø"/>
              <a:defRPr/>
            </a:pPr>
            <a:r>
              <a:rPr lang="zh-CN" altLang="en-US" sz="5000" b="1" dirty="0">
                <a:solidFill>
                  <a:schemeClr val="accent6">
                    <a:lumMod val="50000"/>
                  </a:schemeClr>
                </a:solidFill>
                <a:latin typeface="微软雅黑" panose="020B0503020204020204" pitchFamily="34" charset="-122"/>
                <a:ea typeface="微软雅黑" panose="020B0503020204020204" pitchFamily="34" charset="-122"/>
              </a:rPr>
              <a:t>拓扑学</a:t>
            </a:r>
            <a:endParaRPr lang="en-US" altLang="zh-CN" sz="50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en-US" altLang="zh-CN" sz="3800" b="1" dirty="0">
                <a:solidFill>
                  <a:schemeClr val="accent6">
                    <a:lumMod val="50000"/>
                  </a:schemeClr>
                </a:solidFill>
                <a:latin typeface="微软雅黑" panose="020B0503020204020204" pitchFamily="34" charset="-122"/>
                <a:ea typeface="微软雅黑" panose="020B0503020204020204" pitchFamily="34" charset="-122"/>
              </a:rPr>
              <a:t>Topology</a:t>
            </a:r>
          </a:p>
          <a:p>
            <a:pPr marL="1255713" lvl="2" indent="-449263" defTabSz="1162050">
              <a:lnSpc>
                <a:spcPct val="120000"/>
              </a:lnSpc>
              <a:spcBef>
                <a:spcPts val="1200"/>
              </a:spcBef>
              <a:buFont typeface="Wingdings" panose="05000000000000000000" pitchFamily="2" charset="2"/>
              <a:buChar char="l"/>
              <a:defRPr/>
            </a:pPr>
            <a:r>
              <a:rPr lang="zh-CN" altLang="zh-CN" sz="3800" b="1" dirty="0">
                <a:solidFill>
                  <a:schemeClr val="accent6">
                    <a:lumMod val="50000"/>
                  </a:schemeClr>
                </a:solidFill>
                <a:latin typeface="微软雅黑" panose="020B0503020204020204" pitchFamily="34" charset="-122"/>
                <a:ea typeface="微软雅黑" panose="020B0503020204020204" pitchFamily="34" charset="-122"/>
              </a:rPr>
              <a:t>拓扑学探讨各种几何形体的性质，多数的讨论都是围绕在与大小、位置、形状无关的性质上</a:t>
            </a:r>
            <a:endParaRPr lang="en-US" altLang="zh-CN" sz="3800" b="1" dirty="0">
              <a:solidFill>
                <a:schemeClr val="accent6">
                  <a:lumMod val="50000"/>
                </a:schemeClr>
              </a:solidFill>
              <a:latin typeface="微软雅黑" panose="020B0503020204020204" pitchFamily="34" charset="-122"/>
              <a:ea typeface="微软雅黑" panose="020B0503020204020204" pitchFamily="34" charset="-122"/>
            </a:endParaRPr>
          </a:p>
          <a:p>
            <a:pPr marL="1695450" lvl="2" indent="-282575">
              <a:lnSpc>
                <a:spcPct val="120000"/>
              </a:lnSpc>
              <a:spcBef>
                <a:spcPts val="600"/>
              </a:spcBef>
              <a:buFont typeface="Arial" panose="020B0604020202020204" pitchFamily="34" charset="0"/>
              <a:buChar char="•"/>
              <a:defRPr/>
            </a:pPr>
            <a:r>
              <a:rPr kumimoji="1" lang="zh-CN" altLang="en-US" sz="3800" b="1" kern="1200" dirty="0" smtClean="0">
                <a:solidFill>
                  <a:schemeClr val="accent6">
                    <a:lumMod val="50000"/>
                  </a:schemeClr>
                </a:solidFill>
                <a:effectLst/>
                <a:latin typeface="微软雅黑" panose="020B0503020204020204" pitchFamily="34" charset="-122"/>
                <a:ea typeface="微软雅黑" panose="020B0503020204020204" pitchFamily="34" charset="-122"/>
              </a:rPr>
              <a:t>连通性</a:t>
            </a:r>
            <a:endParaRPr kumimoji="1" lang="en-US" altLang="zh-CN" sz="3800" b="1" kern="1200" dirty="0" smtClean="0">
              <a:solidFill>
                <a:schemeClr val="accent6">
                  <a:lumMod val="50000"/>
                </a:schemeClr>
              </a:solidFill>
              <a:effectLst/>
              <a:latin typeface="微软雅黑" panose="020B0503020204020204" pitchFamily="34" charset="-122"/>
              <a:ea typeface="微软雅黑" panose="020B0503020204020204" pitchFamily="34" charset="-122"/>
            </a:endParaRPr>
          </a:p>
          <a:p>
            <a:pPr marL="1695450" lvl="2" indent="-282575">
              <a:lnSpc>
                <a:spcPct val="120000"/>
              </a:lnSpc>
              <a:spcBef>
                <a:spcPts val="600"/>
              </a:spcBef>
              <a:buFont typeface="Arial" panose="020B0604020202020204" pitchFamily="34" charset="0"/>
              <a:buChar char="•"/>
              <a:defRPr/>
            </a:pPr>
            <a:r>
              <a:rPr lang="zh-CN" altLang="zh-CN" sz="3800" b="1" dirty="0" smtClean="0">
                <a:solidFill>
                  <a:schemeClr val="accent6">
                    <a:lumMod val="50000"/>
                  </a:schemeClr>
                </a:solidFill>
                <a:effectLst/>
                <a:latin typeface="微软雅黑" panose="020B0503020204020204" pitchFamily="34" charset="-122"/>
                <a:ea typeface="微软雅黑" panose="020B0503020204020204" pitchFamily="34" charset="-122"/>
              </a:rPr>
              <a:t>紧致性</a:t>
            </a:r>
            <a:endParaRPr kumimoji="1" lang="en-US" altLang="zh-CN" sz="3800" b="1" kern="1200" dirty="0" smtClean="0">
              <a:solidFill>
                <a:schemeClr val="accent6">
                  <a:lumMod val="50000"/>
                </a:schemeClr>
              </a:solidFill>
              <a:effectLst/>
              <a:latin typeface="微软雅黑" panose="020B0503020204020204" pitchFamily="34" charset="-122"/>
              <a:ea typeface="微软雅黑" panose="020B0503020204020204" pitchFamily="34" charset="-122"/>
            </a:endParaRPr>
          </a:p>
          <a:p>
            <a:pPr marL="1695450" lvl="2" indent="-282575">
              <a:lnSpc>
                <a:spcPct val="120000"/>
              </a:lnSpc>
              <a:spcBef>
                <a:spcPts val="600"/>
              </a:spcBef>
              <a:buFont typeface="Arial" panose="020B0604020202020204" pitchFamily="34" charset="0"/>
              <a:buChar char="•"/>
              <a:defRPr/>
            </a:pPr>
            <a:r>
              <a:rPr kumimoji="1" lang="zh-CN" altLang="en-US" sz="3800" b="1" kern="1200" dirty="0" smtClean="0">
                <a:solidFill>
                  <a:schemeClr val="accent6">
                    <a:lumMod val="50000"/>
                  </a:schemeClr>
                </a:solidFill>
                <a:effectLst/>
                <a:latin typeface="微软雅黑" panose="020B0503020204020204" pitchFamily="34" charset="-122"/>
                <a:ea typeface="微软雅黑" panose="020B0503020204020204" pitchFamily="34" charset="-122"/>
              </a:rPr>
              <a:t>闭合</a:t>
            </a:r>
            <a:r>
              <a:rPr kumimoji="1" lang="en-US" altLang="zh-CN" sz="3800" b="1" kern="1200" dirty="0" smtClean="0">
                <a:solidFill>
                  <a:schemeClr val="accent6">
                    <a:lumMod val="50000"/>
                  </a:schemeClr>
                </a:solidFill>
                <a:effectLst/>
                <a:latin typeface="微软雅黑" panose="020B0503020204020204" pitchFamily="34" charset="-122"/>
                <a:ea typeface="微软雅黑" panose="020B0503020204020204" pitchFamily="34" charset="-122"/>
              </a:rPr>
              <a:t>/</a:t>
            </a:r>
            <a:r>
              <a:rPr kumimoji="1" lang="zh-CN" altLang="en-US" sz="3800" b="1" kern="1200" dirty="0" smtClean="0">
                <a:solidFill>
                  <a:schemeClr val="accent6">
                    <a:lumMod val="50000"/>
                  </a:schemeClr>
                </a:solidFill>
                <a:effectLst/>
                <a:latin typeface="微软雅黑" panose="020B0503020204020204" pitchFamily="34" charset="-122"/>
                <a:ea typeface="微软雅黑" panose="020B0503020204020204" pitchFamily="34" charset="-122"/>
              </a:rPr>
              <a:t>不闭合</a:t>
            </a:r>
            <a:endParaRPr kumimoji="1" lang="en-US" altLang="zh-CN" sz="3800" b="1" kern="1200" dirty="0" smtClean="0">
              <a:solidFill>
                <a:schemeClr val="accent6">
                  <a:lumMod val="50000"/>
                </a:schemeClr>
              </a:solidFill>
              <a:effectLst/>
              <a:latin typeface="微软雅黑" panose="020B0503020204020204" pitchFamily="34" charset="-122"/>
              <a:ea typeface="微软雅黑" panose="020B0503020204020204" pitchFamily="34" charset="-122"/>
            </a:endParaRPr>
          </a:p>
          <a:p>
            <a:pPr marL="1695450" lvl="2" indent="-282575">
              <a:lnSpc>
                <a:spcPct val="120000"/>
              </a:lnSpc>
              <a:spcBef>
                <a:spcPts val="600"/>
              </a:spcBef>
              <a:buFont typeface="Arial" panose="020B0604020202020204" pitchFamily="34" charset="0"/>
              <a:buChar char="•"/>
              <a:defRPr/>
            </a:pPr>
            <a:r>
              <a:rPr kumimoji="1" lang="zh-CN" altLang="en-US" sz="3800" b="1" kern="1200" dirty="0" smtClean="0">
                <a:solidFill>
                  <a:schemeClr val="accent6">
                    <a:lumMod val="50000"/>
                  </a:schemeClr>
                </a:solidFill>
                <a:effectLst/>
                <a:latin typeface="微软雅黑" panose="020B0503020204020204" pitchFamily="34" charset="-122"/>
                <a:ea typeface="微软雅黑" panose="020B0503020204020204" pitchFamily="34" charset="-122"/>
              </a:rPr>
              <a:t>孔洞</a:t>
            </a:r>
            <a:endParaRPr kumimoji="1" lang="en-US" altLang="zh-CN" sz="3800" b="1" kern="1200" dirty="0" smtClean="0">
              <a:solidFill>
                <a:schemeClr val="accent6">
                  <a:lumMod val="50000"/>
                </a:schemeClr>
              </a:solidFill>
              <a:effectLst/>
              <a:latin typeface="微软雅黑" panose="020B0503020204020204" pitchFamily="34" charset="-122"/>
              <a:ea typeface="微软雅黑" panose="020B0503020204020204" pitchFamily="34" charset="-122"/>
            </a:endParaRPr>
          </a:p>
          <a:p>
            <a:pPr marL="1695450" lvl="2" indent="-282575">
              <a:lnSpc>
                <a:spcPct val="120000"/>
              </a:lnSpc>
              <a:spcBef>
                <a:spcPts val="600"/>
              </a:spcBef>
              <a:buFont typeface="Arial" panose="020B0604020202020204" pitchFamily="34" charset="0"/>
              <a:buChar char="•"/>
              <a:defRPr/>
            </a:pPr>
            <a:r>
              <a:rPr kumimoji="1" lang="zh-CN" altLang="en-US" sz="3800" b="1" kern="1200" dirty="0">
                <a:solidFill>
                  <a:schemeClr val="accent6">
                    <a:lumMod val="50000"/>
                  </a:schemeClr>
                </a:solidFill>
                <a:effectLst/>
                <a:latin typeface="微软雅黑" panose="020B0503020204020204" pitchFamily="34" charset="-122"/>
                <a:ea typeface="微软雅黑" panose="020B0503020204020204" pitchFamily="34" charset="-122"/>
              </a:rPr>
              <a:t>同</a:t>
            </a:r>
            <a:r>
              <a:rPr kumimoji="1" lang="zh-CN" altLang="en-US" sz="3800" b="1" kern="1200" dirty="0" smtClean="0">
                <a:solidFill>
                  <a:schemeClr val="accent6">
                    <a:lumMod val="50000"/>
                  </a:schemeClr>
                </a:solidFill>
                <a:effectLst/>
                <a:latin typeface="微软雅黑" panose="020B0503020204020204" pitchFamily="34" charset="-122"/>
                <a:ea typeface="微软雅黑" panose="020B0503020204020204" pitchFamily="34" charset="-122"/>
              </a:rPr>
              <a:t>胚</a:t>
            </a:r>
            <a:r>
              <a:rPr kumimoji="1" lang="en-US" altLang="zh-CN" sz="3800" b="1" kern="1200" dirty="0" smtClean="0">
                <a:solidFill>
                  <a:schemeClr val="accent6">
                    <a:lumMod val="50000"/>
                  </a:schemeClr>
                </a:solidFill>
                <a:effectLst/>
                <a:latin typeface="微软雅黑" panose="020B0503020204020204" pitchFamily="34" charset="-122"/>
                <a:ea typeface="微软雅黑" panose="020B0503020204020204" pitchFamily="34" charset="-122"/>
              </a:rPr>
              <a:t>/</a:t>
            </a:r>
            <a:r>
              <a:rPr kumimoji="1" lang="zh-CN" altLang="en-US" sz="3800" b="1" kern="1200" dirty="0" smtClean="0">
                <a:solidFill>
                  <a:schemeClr val="accent6">
                    <a:lumMod val="50000"/>
                  </a:schemeClr>
                </a:solidFill>
                <a:effectLst/>
                <a:latin typeface="微软雅黑" panose="020B0503020204020204" pitchFamily="34" charset="-122"/>
                <a:ea typeface="微软雅黑" panose="020B0503020204020204" pitchFamily="34" charset="-122"/>
              </a:rPr>
              <a:t>等价的拓扑结构</a:t>
            </a:r>
            <a:endParaRPr kumimoji="1" lang="en-US" altLang="zh-CN" sz="3800" b="1" kern="1200" dirty="0" smtClean="0">
              <a:solidFill>
                <a:schemeClr val="accent6">
                  <a:lumMod val="50000"/>
                </a:schemeClr>
              </a:solidFill>
              <a:effectLst/>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en-US" altLang="zh-CN" sz="3800" b="1" dirty="0">
                <a:solidFill>
                  <a:schemeClr val="accent6">
                    <a:lumMod val="50000"/>
                  </a:schemeClr>
                </a:solidFill>
                <a:latin typeface="微软雅黑" panose="020B0503020204020204" pitchFamily="34" charset="-122"/>
                <a:ea typeface="微软雅黑" panose="020B0503020204020204" pitchFamily="34" charset="-122"/>
              </a:rPr>
              <a:t>19</a:t>
            </a:r>
            <a:r>
              <a:rPr lang="zh-CN" altLang="zh-CN" sz="3800" b="1" dirty="0">
                <a:solidFill>
                  <a:schemeClr val="accent6">
                    <a:lumMod val="50000"/>
                  </a:schemeClr>
                </a:solidFill>
                <a:latin typeface="微软雅黑" panose="020B0503020204020204" pitchFamily="34" charset="-122"/>
                <a:ea typeface="微软雅黑" panose="020B0503020204020204" pitchFamily="34" charset="-122"/>
              </a:rPr>
              <a:t>世纪末兴起</a:t>
            </a:r>
            <a:r>
              <a:rPr lang="zh-CN" altLang="en-US" sz="3800"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sz="3800" b="1" dirty="0">
                <a:solidFill>
                  <a:schemeClr val="accent6">
                    <a:lumMod val="50000"/>
                  </a:schemeClr>
                </a:solidFill>
                <a:latin typeface="微软雅黑" panose="020B0503020204020204" pitchFamily="34" charset="-122"/>
                <a:ea typeface="微软雅黑" panose="020B0503020204020204" pitchFamily="34" charset="-122"/>
              </a:rPr>
              <a:t>并在</a:t>
            </a:r>
            <a:r>
              <a:rPr lang="en-US" altLang="zh-CN" sz="3800" b="1" dirty="0">
                <a:solidFill>
                  <a:schemeClr val="accent6">
                    <a:lumMod val="50000"/>
                  </a:schemeClr>
                </a:solidFill>
                <a:latin typeface="微软雅黑" panose="020B0503020204020204" pitchFamily="34" charset="-122"/>
                <a:ea typeface="微软雅黑" panose="020B0503020204020204" pitchFamily="34" charset="-122"/>
              </a:rPr>
              <a:t>20</a:t>
            </a:r>
            <a:r>
              <a:rPr lang="zh-CN" altLang="zh-CN" sz="3800" b="1" dirty="0">
                <a:solidFill>
                  <a:schemeClr val="accent6">
                    <a:lumMod val="50000"/>
                  </a:schemeClr>
                </a:solidFill>
                <a:latin typeface="微软雅黑" panose="020B0503020204020204" pitchFamily="34" charset="-122"/>
                <a:ea typeface="微软雅黑" panose="020B0503020204020204" pitchFamily="34" charset="-122"/>
              </a:rPr>
              <a:t>世纪中迅速</a:t>
            </a:r>
            <a:r>
              <a:rPr lang="zh-CN" altLang="zh-CN" sz="3800" b="1" dirty="0" smtClean="0">
                <a:solidFill>
                  <a:schemeClr val="accent6">
                    <a:lumMod val="50000"/>
                  </a:schemeClr>
                </a:solidFill>
                <a:latin typeface="微软雅黑" panose="020B0503020204020204" pitchFamily="34" charset="-122"/>
                <a:ea typeface="微软雅黑" panose="020B0503020204020204" pitchFamily="34" charset="-122"/>
              </a:rPr>
              <a:t>蓬勃发展</a:t>
            </a:r>
            <a:endParaRPr kumimoji="1" lang="en-US" altLang="zh-CN" sz="3800" b="1" dirty="0" smtClean="0">
              <a:solidFill>
                <a:schemeClr val="tx2"/>
              </a:solidFill>
            </a:endParaRPr>
          </a:p>
          <a:p>
            <a:pPr marL="457200" lvl="1" indent="0">
              <a:buFont typeface="Wingdings" pitchFamily="2" charset="2"/>
              <a:buNone/>
              <a:defRPr/>
            </a:pPr>
            <a:r>
              <a:rPr kumimoji="1" lang="zh-CN" altLang="en-US" b="1" dirty="0" smtClean="0">
                <a:solidFill>
                  <a:schemeClr val="tx2"/>
                </a:solidFill>
              </a:rPr>
              <a:t>      </a:t>
            </a:r>
            <a:endParaRPr kumimoji="1" lang="en-US" altLang="zh-CN" b="1" dirty="0">
              <a:solidFill>
                <a:schemeClr val="tx2"/>
              </a:solidFill>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34589710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Effect transition="in" filter="fade">
                                      <p:cBhvr>
                                        <p:cTn id="7" dur="500"/>
                                        <p:tgtEl>
                                          <p:spTgt spid="5437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3747">
                                            <p:txEl>
                                              <p:pRg st="1" end="1"/>
                                            </p:txEl>
                                          </p:spTgt>
                                        </p:tgtEl>
                                        <p:attrNameLst>
                                          <p:attrName>style.visibility</p:attrName>
                                        </p:attrNameLst>
                                      </p:cBhvr>
                                      <p:to>
                                        <p:strVal val="visible"/>
                                      </p:to>
                                    </p:set>
                                    <p:animEffect transition="in" filter="fade">
                                      <p:cBhvr>
                                        <p:cTn id="10" dur="500"/>
                                        <p:tgtEl>
                                          <p:spTgt spid="5437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3747">
                                            <p:txEl>
                                              <p:pRg st="2" end="2"/>
                                            </p:txEl>
                                          </p:spTgt>
                                        </p:tgtEl>
                                        <p:attrNameLst>
                                          <p:attrName>style.visibility</p:attrName>
                                        </p:attrNameLst>
                                      </p:cBhvr>
                                      <p:to>
                                        <p:strVal val="visible"/>
                                      </p:to>
                                    </p:set>
                                    <p:animEffect transition="in" filter="fade">
                                      <p:cBhvr>
                                        <p:cTn id="15" dur="500"/>
                                        <p:tgtEl>
                                          <p:spTgt spid="543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43747">
                                            <p:txEl>
                                              <p:pRg st="3" end="3"/>
                                            </p:txEl>
                                          </p:spTgt>
                                        </p:tgtEl>
                                        <p:attrNameLst>
                                          <p:attrName>style.visibility</p:attrName>
                                        </p:attrNameLst>
                                      </p:cBhvr>
                                      <p:to>
                                        <p:strVal val="visible"/>
                                      </p:to>
                                    </p:set>
                                    <p:animEffect transition="in" filter="fade">
                                      <p:cBhvr>
                                        <p:cTn id="20" dur="500"/>
                                        <p:tgtEl>
                                          <p:spTgt spid="5437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43747">
                                            <p:txEl>
                                              <p:pRg st="4" end="4"/>
                                            </p:txEl>
                                          </p:spTgt>
                                        </p:tgtEl>
                                        <p:attrNameLst>
                                          <p:attrName>style.visibility</p:attrName>
                                        </p:attrNameLst>
                                      </p:cBhvr>
                                      <p:to>
                                        <p:strVal val="visible"/>
                                      </p:to>
                                    </p:set>
                                    <p:animEffect transition="in" filter="fade">
                                      <p:cBhvr>
                                        <p:cTn id="25" dur="500"/>
                                        <p:tgtEl>
                                          <p:spTgt spid="5437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43747">
                                            <p:txEl>
                                              <p:pRg st="5" end="5"/>
                                            </p:txEl>
                                          </p:spTgt>
                                        </p:tgtEl>
                                        <p:attrNameLst>
                                          <p:attrName>style.visibility</p:attrName>
                                        </p:attrNameLst>
                                      </p:cBhvr>
                                      <p:to>
                                        <p:strVal val="visible"/>
                                      </p:to>
                                    </p:set>
                                    <p:animEffect transition="in" filter="fade">
                                      <p:cBhvr>
                                        <p:cTn id="30" dur="500"/>
                                        <p:tgtEl>
                                          <p:spTgt spid="54374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43747">
                                            <p:txEl>
                                              <p:pRg st="6" end="6"/>
                                            </p:txEl>
                                          </p:spTgt>
                                        </p:tgtEl>
                                        <p:attrNameLst>
                                          <p:attrName>style.visibility</p:attrName>
                                        </p:attrNameLst>
                                      </p:cBhvr>
                                      <p:to>
                                        <p:strVal val="visible"/>
                                      </p:to>
                                    </p:set>
                                    <p:animEffect transition="in" filter="fade">
                                      <p:cBhvr>
                                        <p:cTn id="35" dur="500"/>
                                        <p:tgtEl>
                                          <p:spTgt spid="543747">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43747">
                                            <p:txEl>
                                              <p:pRg st="7" end="7"/>
                                            </p:txEl>
                                          </p:spTgt>
                                        </p:tgtEl>
                                        <p:attrNameLst>
                                          <p:attrName>style.visibility</p:attrName>
                                        </p:attrNameLst>
                                      </p:cBhvr>
                                      <p:to>
                                        <p:strVal val="visible"/>
                                      </p:to>
                                    </p:set>
                                    <p:animEffect transition="in" filter="fade">
                                      <p:cBhvr>
                                        <p:cTn id="40" dur="500"/>
                                        <p:tgtEl>
                                          <p:spTgt spid="543747">
                                            <p:txEl>
                                              <p:pRg st="7" end="7"/>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43747">
                                            <p:txEl>
                                              <p:pRg st="8" end="8"/>
                                            </p:txEl>
                                          </p:spTgt>
                                        </p:tgtEl>
                                        <p:attrNameLst>
                                          <p:attrName>style.visibility</p:attrName>
                                        </p:attrNameLst>
                                      </p:cBhvr>
                                      <p:to>
                                        <p:strVal val="visible"/>
                                      </p:to>
                                    </p:set>
                                    <p:animEffect transition="in" filter="fade">
                                      <p:cBhvr>
                                        <p:cTn id="43" dur="500"/>
                                        <p:tgtEl>
                                          <p:spTgt spid="543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12776"/>
            <a:ext cx="10515601" cy="4351338"/>
          </a:xfrm>
        </p:spPr>
        <p:txBody>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拓扑学</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0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拓扑同胚的实例</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457200" lvl="1" indent="0">
              <a:buFont typeface="Wingdings" pitchFamily="2" charset="2"/>
              <a:buNone/>
              <a:defRPr/>
            </a:pPr>
            <a:r>
              <a:rPr kumimoji="1" lang="zh-CN" altLang="en-US" b="1" dirty="0" smtClean="0">
                <a:solidFill>
                  <a:schemeClr val="tx2"/>
                </a:solidFill>
              </a:rPr>
              <a:t>      </a:t>
            </a:r>
            <a:endParaRPr kumimoji="1" lang="en-US" altLang="zh-CN" b="1" dirty="0">
              <a:solidFill>
                <a:schemeClr val="tx2"/>
              </a:solidFill>
            </a:endParaRPr>
          </a:p>
        </p:txBody>
      </p:sp>
      <p:pic>
        <p:nvPicPr>
          <p:cNvPr id="4" name="图片 3" descr="http://swgk.imech.ac.cn/uploadfiles/20110717/5-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134" y="3119439"/>
            <a:ext cx="7103533" cy="284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http://swgk.imech.ac.cn/uploadfiles/20110717/5-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19439"/>
            <a:ext cx="12200467"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27231826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animEffect transition="in" filter="fade">
                                      <p:cBhvr>
                                        <p:cTn id="7" dur="500"/>
                                        <p:tgtEl>
                                          <p:spTgt spid="5437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84784"/>
            <a:ext cx="10515601" cy="4351338"/>
          </a:xfrm>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拓扑学</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0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有趣的莫比乌斯带</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单侧曲面</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457200" lvl="1" indent="0">
              <a:buFont typeface="Wingdings" pitchFamily="2" charset="2"/>
              <a:buNone/>
              <a:defRPr/>
            </a:pPr>
            <a:r>
              <a:rPr kumimoji="1" lang="zh-CN" altLang="en-US" b="1" dirty="0" smtClean="0">
                <a:solidFill>
                  <a:schemeClr val="tx2"/>
                </a:solidFill>
              </a:rPr>
              <a:t>      </a:t>
            </a:r>
            <a:endParaRPr kumimoji="1" lang="en-US" altLang="zh-CN" b="1" dirty="0">
              <a:solidFill>
                <a:schemeClr val="tx2"/>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7184" y="2816225"/>
            <a:ext cx="8117416"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descr="http://swgk.imech.ac.cn/uploadfiles/20110717/5-1-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8" y="3212976"/>
            <a:ext cx="1219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1110672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animEffect transition="in" filter="fade">
                                      <p:cBhvr>
                                        <p:cTn id="7" dur="500"/>
                                        <p:tgtEl>
                                          <p:spTgt spid="5437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 name="Group 268"/>
          <p:cNvGrpSpPr/>
          <p:nvPr/>
        </p:nvGrpSpPr>
        <p:grpSpPr>
          <a:xfrm>
            <a:off x="0" y="-1664915"/>
            <a:ext cx="12192000" cy="10492847"/>
            <a:chOff x="0" y="0"/>
            <a:chExt cx="12192000" cy="10492846"/>
          </a:xfrm>
        </p:grpSpPr>
        <p:grpSp>
          <p:nvGrpSpPr>
            <p:cNvPr id="261" name="Group 261"/>
            <p:cNvGrpSpPr/>
            <p:nvPr/>
          </p:nvGrpSpPr>
          <p:grpSpPr>
            <a:xfrm>
              <a:off x="0" y="9172046"/>
              <a:ext cx="12192000" cy="1320801"/>
              <a:chOff x="0" y="0"/>
              <a:chExt cx="12192000" cy="1320800"/>
            </a:xfrm>
          </p:grpSpPr>
          <p:sp>
            <p:nvSpPr>
              <p:cNvPr id="256" name="Shape 256"/>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57" name="Shape 257"/>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58" name="Shape 258"/>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9" name="Shape 259"/>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0" name="Shape 260"/>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nvGrpSpPr>
            <p:cNvPr id="267" name="Group 267"/>
            <p:cNvGrpSpPr/>
            <p:nvPr/>
          </p:nvGrpSpPr>
          <p:grpSpPr>
            <a:xfrm>
              <a:off x="0" y="0"/>
              <a:ext cx="12192000" cy="1320801"/>
              <a:chOff x="0" y="0"/>
              <a:chExt cx="12192000" cy="1320800"/>
            </a:xfrm>
          </p:grpSpPr>
          <p:sp>
            <p:nvSpPr>
              <p:cNvPr id="262" name="Shape 262"/>
              <p:cNvSpPr/>
              <p:nvPr/>
            </p:nvSpPr>
            <p:spPr>
              <a:xfrm>
                <a:off x="0" y="0"/>
                <a:ext cx="12192000" cy="1320800"/>
              </a:xfrm>
              <a:prstGeom prst="rect">
                <a:avLst/>
              </a:prstGeom>
              <a:solidFill>
                <a:srgbClr val="2F3336"/>
              </a:solidFill>
              <a:ln w="12700" cap="flat">
                <a:noFill/>
                <a:miter lim="400000"/>
              </a:ln>
              <a:effectLst/>
            </p:spPr>
            <p:txBody>
              <a:bodyPr wrap="square" lIns="45719" tIns="45719" rIns="45719" bIns="45719" numCol="1" anchor="ctr">
                <a:noAutofit/>
              </a:bodyPr>
              <a:lstStyle/>
              <a:p>
                <a:pPr>
                  <a:defRPr>
                    <a:solidFill>
                      <a:srgbClr val="00F37D"/>
                    </a:solidFill>
                    <a:latin typeface="微软雅黑"/>
                    <a:ea typeface="微软雅黑"/>
                    <a:cs typeface="微软雅黑"/>
                    <a:sym typeface="微软雅黑"/>
                  </a:defRPr>
                </a:pPr>
                <a:endParaRPr/>
              </a:p>
            </p:txBody>
          </p:sp>
          <p:sp>
            <p:nvSpPr>
              <p:cNvPr id="263" name="Shape 263"/>
              <p:cNvSpPr/>
              <p:nvPr/>
            </p:nvSpPr>
            <p:spPr>
              <a:xfrm>
                <a:off x="541420"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defRPr>
                    <a:solidFill>
                      <a:srgbClr val="FFFFFF"/>
                    </a:solidFill>
                    <a:latin typeface="微软雅黑"/>
                    <a:ea typeface="微软雅黑"/>
                    <a:cs typeface="微软雅黑"/>
                    <a:sym typeface="微软雅黑"/>
                  </a:defRPr>
                </a:pPr>
                <a:r>
                  <a:t>读书派booklist免费出品</a:t>
                </a:r>
              </a:p>
              <a:p>
                <a:pPr>
                  <a:defRPr>
                    <a:solidFill>
                      <a:srgbClr val="FFFFFF"/>
                    </a:solidFill>
                    <a:latin typeface="微软雅黑"/>
                    <a:ea typeface="微软雅黑"/>
                    <a:cs typeface="微软雅黑"/>
                    <a:sym typeface="微软雅黑"/>
                  </a:defRPr>
                </a:pPr>
                <a:r>
                  <a:t>禁止任何二次分享、售卖</a:t>
                </a:r>
              </a:p>
              <a:p>
                <a:pPr>
                  <a:defRPr>
                    <a:solidFill>
                      <a:srgbClr val="FFFFFF"/>
                    </a:solidFill>
                    <a:latin typeface="微软雅黑"/>
                    <a:ea typeface="微软雅黑"/>
                    <a:cs typeface="微软雅黑"/>
                    <a:sym typeface="微软雅黑"/>
                  </a:defRPr>
                </a:pPr>
                <a:r>
                  <a:t>本人法律专业，请勿以身试法</a:t>
                </a:r>
              </a:p>
            </p:txBody>
          </p:sp>
          <p:sp>
            <p:nvSpPr>
              <p:cNvPr id="264" name="Shape 264"/>
              <p:cNvSpPr/>
              <p:nvPr/>
            </p:nvSpPr>
            <p:spPr>
              <a:xfrm>
                <a:off x="228599"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5" name="Shape 265"/>
              <p:cNvSpPr/>
              <p:nvPr/>
            </p:nvSpPr>
            <p:spPr>
              <a:xfrm>
                <a:off x="5454567" y="172118"/>
                <a:ext cx="6096001" cy="10439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p>
                <a:pPr algn="r">
                  <a:defRPr>
                    <a:solidFill>
                      <a:srgbClr val="FFFFFF"/>
                    </a:solidFill>
                    <a:latin typeface="微软雅黑"/>
                    <a:ea typeface="微软雅黑"/>
                    <a:cs typeface="微软雅黑"/>
                    <a:sym typeface="微软雅黑"/>
                  </a:defRPr>
                </a:pPr>
                <a:r>
                  <a:t>读书派booklist免费出品</a:t>
                </a:r>
              </a:p>
              <a:p>
                <a:pPr algn="r">
                  <a:defRPr>
                    <a:solidFill>
                      <a:srgbClr val="FFFFFF"/>
                    </a:solidFill>
                    <a:latin typeface="微软雅黑"/>
                    <a:ea typeface="微软雅黑"/>
                    <a:cs typeface="微软雅黑"/>
                    <a:sym typeface="微软雅黑"/>
                  </a:defRPr>
                </a:pPr>
                <a:r>
                  <a:t>这部分内容不影响PPT播放</a:t>
                </a:r>
              </a:p>
              <a:p>
                <a:pPr algn="r">
                  <a:defRPr>
                    <a:solidFill>
                      <a:srgbClr val="FFFFFF"/>
                    </a:solidFill>
                    <a:latin typeface="微软雅黑"/>
                    <a:ea typeface="微软雅黑"/>
                    <a:cs typeface="微软雅黑"/>
                    <a:sym typeface="微软雅黑"/>
                  </a:defRPr>
                </a:pPr>
                <a:r>
                  <a:t>尊重原创，请勿以身试法，二次分享或倒卖</a:t>
                </a:r>
              </a:p>
            </p:txBody>
          </p:sp>
          <p:sp>
            <p:nvSpPr>
              <p:cNvPr id="266" name="Shape 266"/>
              <p:cNvSpPr/>
              <p:nvPr/>
            </p:nvSpPr>
            <p:spPr>
              <a:xfrm>
                <a:off x="11779167" y="181048"/>
                <a:ext cx="84222" cy="950495"/>
              </a:xfrm>
              <a:prstGeom prst="rect">
                <a:avLst/>
              </a:prstGeom>
              <a:solidFill>
                <a:srgbClr val="00F37D"/>
              </a:solidFill>
              <a:ln w="12700" cap="flat">
                <a:noFill/>
                <a:miter lim="400000"/>
              </a:ln>
              <a:effectLst/>
            </p:spPr>
            <p:txBody>
              <a:bodyPr wrap="square" lIns="45719" tIns="45719" rIns="45719" bIns="45719" numCol="1" anchor="ctr">
                <a:noAutofit/>
              </a:bodyPr>
              <a:lstStyle/>
              <a:p>
                <a:pPr algn="r">
                  <a:defRPr>
                    <a:solidFill>
                      <a:srgbClr val="FFFFFF"/>
                    </a:solidFill>
                  </a:defRPr>
                </a:pPr>
                <a:endParaRPr/>
              </a:p>
            </p:txBody>
          </p:sp>
        </p:grpSp>
      </p:grpSp>
      <p:sp>
        <p:nvSpPr>
          <p:cNvPr id="269" name="Shape 269"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SpPr/>
          <p:nvPr/>
        </p:nvSpPr>
        <p:spPr>
          <a:xfrm>
            <a:off x="5122502" y="3881442"/>
            <a:ext cx="194700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a:solidFill>
                  <a:srgbClr val="404040"/>
                </a:solidFill>
              </a:defRPr>
            </a:lvl1pPr>
          </a:lstStyle>
          <a:p>
            <a:r>
              <a:rPr lang="en-US" altLang="zh-CN" b="1" dirty="0" smtClean="0"/>
              <a:t>CG</a:t>
            </a:r>
            <a:r>
              <a:rPr lang="zh-CN" altLang="en-US" b="1" dirty="0" smtClean="0"/>
              <a:t>与几何</a:t>
            </a:r>
            <a:endParaRPr b="1" dirty="0"/>
          </a:p>
        </p:txBody>
      </p:sp>
      <p:grpSp>
        <p:nvGrpSpPr>
          <p:cNvPr id="272" name="Group 272" descr="e7d195523061f1c021b92b3d25e54ab5e788c0576048880950C3AFFA1066A7153250F1349197BA8C5246BA9D557EC0274B8DA272D2431748978789E76D2CD7D1F11E7447C1D163F5D9CA1CD35DC7B6F0026C6BB43698AE8A1A50A3B34DA472CDA8898A116D2621F720577CEB1EC5AE786B3A577EC3E762EF9351D5FE95BB5FD00056FCA016A5904C"/>
          <p:cNvGrpSpPr/>
          <p:nvPr/>
        </p:nvGrpSpPr>
        <p:grpSpPr>
          <a:xfrm>
            <a:off x="5101359" y="1942704"/>
            <a:ext cx="1989280" cy="1714896"/>
            <a:chOff x="0" y="0"/>
            <a:chExt cx="1989278" cy="1714894"/>
          </a:xfrm>
        </p:grpSpPr>
        <p:sp>
          <p:nvSpPr>
            <p:cNvPr id="270" name="Shape 270"/>
            <p:cNvSpPr/>
            <p:nvPr/>
          </p:nvSpPr>
          <p:spPr>
            <a:xfrm>
              <a:off x="0" y="0"/>
              <a:ext cx="1989279" cy="171489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5" y="0"/>
                  </a:lnTo>
                  <a:lnTo>
                    <a:pt x="16945" y="0"/>
                  </a:lnTo>
                  <a:lnTo>
                    <a:pt x="21600" y="10800"/>
                  </a:lnTo>
                  <a:lnTo>
                    <a:pt x="16945" y="21600"/>
                  </a:lnTo>
                  <a:lnTo>
                    <a:pt x="4655" y="21600"/>
                  </a:lnTo>
                  <a:close/>
                </a:path>
              </a:pathLst>
            </a:custGeom>
            <a:solidFill>
              <a:srgbClr val="000000"/>
            </a:solidFill>
            <a:ln w="12700" cap="flat">
              <a:noFill/>
              <a:miter lim="400000"/>
            </a:ln>
            <a:effectLst/>
          </p:spPr>
          <p:txBody>
            <a:bodyPr wrap="square" lIns="45719" tIns="45719" rIns="45719" bIns="45719" numCol="1" anchor="ctr">
              <a:noAutofit/>
            </a:bodyPr>
            <a:lstStyle/>
            <a:p>
              <a:pPr algn="ctr">
                <a:defRPr sz="7200">
                  <a:solidFill>
                    <a:srgbClr val="FFFFFF"/>
                  </a:solidFill>
                  <a:latin typeface="Agency FB"/>
                  <a:ea typeface="Agency FB"/>
                  <a:cs typeface="Agency FB"/>
                  <a:sym typeface="Agency FB"/>
                </a:defRPr>
              </a:pPr>
              <a:endParaRPr/>
            </a:p>
          </p:txBody>
        </p:sp>
        <p:sp>
          <p:nvSpPr>
            <p:cNvPr id="271" name="Shape 271"/>
            <p:cNvSpPr/>
            <p:nvPr/>
          </p:nvSpPr>
          <p:spPr>
            <a:xfrm>
              <a:off x="308680" y="265627"/>
              <a:ext cx="1371919" cy="11836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sz="7200">
                  <a:solidFill>
                    <a:srgbClr val="FFFFFF"/>
                  </a:solidFill>
                  <a:latin typeface="Agency FB"/>
                  <a:ea typeface="Agency FB"/>
                  <a:cs typeface="Agency FB"/>
                  <a:sym typeface="Agency FB"/>
                </a:defRPr>
              </a:lvl1pPr>
            </a:lstStyle>
            <a:p>
              <a:r>
                <a:t>02</a:t>
              </a: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84784"/>
            <a:ext cx="10515601" cy="4351338"/>
          </a:xfrm>
        </p:spPr>
        <p:txBody>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拓扑学</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0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经典的拓扑学问题</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519238" lvl="2" indent="-263525">
              <a:lnSpc>
                <a:spcPct val="150000"/>
              </a:lnSpc>
              <a:spcBef>
                <a:spcPts val="2400"/>
              </a:spcBef>
              <a:buFont typeface="Arial" panose="020B0604020202020204" pitchFamily="34" charset="0"/>
              <a:buChar char="•"/>
              <a:defRPr/>
            </a:pPr>
            <a:r>
              <a:rPr lang="zh-CN" altLang="zh-CN" b="1" dirty="0">
                <a:solidFill>
                  <a:schemeClr val="accent6">
                    <a:lumMod val="50000"/>
                  </a:schemeClr>
                </a:solidFill>
                <a:effectLst/>
                <a:latin typeface="微软雅黑" panose="020B0503020204020204" pitchFamily="34" charset="-122"/>
                <a:ea typeface="微软雅黑" panose="020B0503020204020204" pitchFamily="34" charset="-122"/>
              </a:rPr>
              <a:t>哥尼斯堡七桥</a:t>
            </a:r>
            <a:r>
              <a:rPr lang="zh-CN" altLang="zh-CN" b="1" dirty="0" smtClean="0">
                <a:solidFill>
                  <a:schemeClr val="accent6">
                    <a:lumMod val="50000"/>
                  </a:schemeClr>
                </a:solidFill>
                <a:effectLst/>
                <a:latin typeface="微软雅黑" panose="020B0503020204020204" pitchFamily="34" charset="-122"/>
                <a:ea typeface="微软雅黑" panose="020B0503020204020204" pitchFamily="34" charset="-122"/>
              </a:rPr>
              <a:t>问题</a:t>
            </a:r>
            <a:endParaRPr lang="en-US" altLang="zh-CN" b="1" dirty="0" smtClean="0">
              <a:solidFill>
                <a:schemeClr val="accent6">
                  <a:lumMod val="50000"/>
                </a:schemeClr>
              </a:solidFill>
              <a:effectLst/>
              <a:latin typeface="微软雅黑" panose="020B0503020204020204" pitchFamily="34" charset="-122"/>
              <a:ea typeface="微软雅黑" panose="020B0503020204020204" pitchFamily="34" charset="-122"/>
            </a:endParaRPr>
          </a:p>
          <a:p>
            <a:pPr marL="1519238" lvl="2" indent="-263525">
              <a:lnSpc>
                <a:spcPct val="150000"/>
              </a:lnSpc>
              <a:spcBef>
                <a:spcPts val="2400"/>
              </a:spcBef>
              <a:buFont typeface="Arial" panose="020B0604020202020204" pitchFamily="34" charset="0"/>
              <a:buChar char="•"/>
              <a:defRPr/>
            </a:pPr>
            <a:r>
              <a:rPr lang="zh-CN" altLang="zh-CN" b="1" dirty="0" smtClean="0">
                <a:solidFill>
                  <a:schemeClr val="accent6">
                    <a:lumMod val="50000"/>
                  </a:schemeClr>
                </a:solidFill>
                <a:effectLst/>
                <a:latin typeface="微软雅黑" panose="020B0503020204020204" pitchFamily="34" charset="-122"/>
                <a:ea typeface="微软雅黑" panose="020B0503020204020204" pitchFamily="34" charset="-122"/>
              </a:rPr>
              <a:t>多面体</a:t>
            </a:r>
            <a:r>
              <a:rPr lang="zh-CN" altLang="zh-CN" b="1" dirty="0">
                <a:solidFill>
                  <a:schemeClr val="accent6">
                    <a:lumMod val="50000"/>
                  </a:schemeClr>
                </a:solidFill>
                <a:effectLst/>
                <a:latin typeface="微软雅黑" panose="020B0503020204020204" pitchFamily="34" charset="-122"/>
                <a:ea typeface="微软雅黑" panose="020B0503020204020204" pitchFamily="34" charset="-122"/>
              </a:rPr>
              <a:t>的</a:t>
            </a:r>
            <a:r>
              <a:rPr lang="en-US" altLang="zh-CN" b="1" dirty="0" smtClean="0">
                <a:solidFill>
                  <a:schemeClr val="accent6">
                    <a:lumMod val="50000"/>
                  </a:schemeClr>
                </a:solidFill>
                <a:effectLst/>
                <a:latin typeface="微软雅黑" panose="020B0503020204020204" pitchFamily="34" charset="-122"/>
                <a:ea typeface="微软雅黑" panose="020B0503020204020204" pitchFamily="34" charset="-122"/>
              </a:rPr>
              <a:t>欧拉定理</a:t>
            </a:r>
          </a:p>
          <a:p>
            <a:pPr marL="1519238" lvl="2" indent="-263525">
              <a:lnSpc>
                <a:spcPct val="150000"/>
              </a:lnSpc>
              <a:spcBef>
                <a:spcPts val="2400"/>
              </a:spcBef>
              <a:buFont typeface="Arial" panose="020B0604020202020204" pitchFamily="34" charset="0"/>
              <a:buChar char="•"/>
              <a:defRPr/>
            </a:pPr>
            <a:r>
              <a:rPr lang="zh-CN" altLang="zh-CN" b="1" dirty="0" smtClean="0">
                <a:solidFill>
                  <a:schemeClr val="accent6">
                    <a:lumMod val="50000"/>
                  </a:schemeClr>
                </a:solidFill>
                <a:effectLst/>
                <a:latin typeface="微软雅黑" panose="020B0503020204020204" pitchFamily="34" charset="-122"/>
                <a:ea typeface="微软雅黑" panose="020B0503020204020204" pitchFamily="34" charset="-122"/>
              </a:rPr>
              <a:t>四色问题</a:t>
            </a:r>
            <a:endParaRPr kumimoji="1" lang="en-US" altLang="zh-CN" b="1"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9584" y="2133600"/>
            <a:ext cx="6026149"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9952" y="2092326"/>
            <a:ext cx="6049433"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p:cNvGrpSpPr>
            <a:grpSpLocks/>
          </p:cNvGrpSpPr>
          <p:nvPr/>
        </p:nvGrpSpPr>
        <p:grpSpPr bwMode="auto">
          <a:xfrm>
            <a:off x="5958417" y="2133601"/>
            <a:ext cx="6474883" cy="3260725"/>
            <a:chOff x="4469092" y="2132856"/>
            <a:chExt cx="4855436" cy="3261536"/>
          </a:xfrm>
        </p:grpSpPr>
        <p:sp>
          <p:nvSpPr>
            <p:cNvPr id="46087" name="TextBox 5"/>
            <p:cNvSpPr txBox="1">
              <a:spLocks noChangeArrowheads="1"/>
            </p:cNvSpPr>
            <p:nvPr/>
          </p:nvSpPr>
          <p:spPr bwMode="auto">
            <a:xfrm>
              <a:off x="6984268" y="2132856"/>
              <a:ext cx="684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400" b="1">
                  <a:solidFill>
                    <a:schemeClr val="bg2"/>
                  </a:solidFill>
                </a:rPr>
                <a:t>C</a:t>
              </a:r>
              <a:endParaRPr lang="zh-CN" altLang="en-US" sz="2400" b="1">
                <a:solidFill>
                  <a:schemeClr val="bg2"/>
                </a:solidFill>
              </a:endParaRPr>
            </a:p>
          </p:txBody>
        </p:sp>
        <p:sp>
          <p:nvSpPr>
            <p:cNvPr id="46088" name="TextBox 9"/>
            <p:cNvSpPr txBox="1">
              <a:spLocks noChangeArrowheads="1"/>
            </p:cNvSpPr>
            <p:nvPr/>
          </p:nvSpPr>
          <p:spPr bwMode="auto">
            <a:xfrm>
              <a:off x="4469092" y="3524665"/>
              <a:ext cx="684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400" b="1">
                  <a:solidFill>
                    <a:schemeClr val="bg2"/>
                  </a:solidFill>
                </a:rPr>
                <a:t>B</a:t>
              </a:r>
              <a:endParaRPr lang="zh-CN" altLang="en-US" sz="2400" b="1">
                <a:solidFill>
                  <a:schemeClr val="bg2"/>
                </a:solidFill>
              </a:endParaRPr>
            </a:p>
          </p:txBody>
        </p:sp>
        <p:sp>
          <p:nvSpPr>
            <p:cNvPr id="46089" name="TextBox 10"/>
            <p:cNvSpPr txBox="1">
              <a:spLocks noChangeArrowheads="1"/>
            </p:cNvSpPr>
            <p:nvPr/>
          </p:nvSpPr>
          <p:spPr bwMode="auto">
            <a:xfrm>
              <a:off x="8640452" y="3543399"/>
              <a:ext cx="684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400" b="1">
                  <a:solidFill>
                    <a:schemeClr val="bg2"/>
                  </a:solidFill>
                </a:rPr>
                <a:t>A</a:t>
              </a:r>
              <a:endParaRPr lang="zh-CN" altLang="en-US" sz="2400" b="1">
                <a:solidFill>
                  <a:schemeClr val="bg2"/>
                </a:solidFill>
              </a:endParaRPr>
            </a:p>
          </p:txBody>
        </p:sp>
        <p:sp>
          <p:nvSpPr>
            <p:cNvPr id="46090" name="TextBox 11"/>
            <p:cNvSpPr txBox="1">
              <a:spLocks noChangeArrowheads="1"/>
            </p:cNvSpPr>
            <p:nvPr/>
          </p:nvSpPr>
          <p:spPr bwMode="auto">
            <a:xfrm>
              <a:off x="6932298" y="4932727"/>
              <a:ext cx="684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400" b="1">
                  <a:solidFill>
                    <a:schemeClr val="bg2"/>
                  </a:solidFill>
                </a:rPr>
                <a:t>D</a:t>
              </a:r>
              <a:endParaRPr lang="zh-CN" altLang="en-US" sz="2400" b="1">
                <a:solidFill>
                  <a:schemeClr val="bg2"/>
                </a:solidFill>
              </a:endParaRPr>
            </a:p>
          </p:txBody>
        </p:sp>
      </p:grpSp>
      <p:sp>
        <p:nvSpPr>
          <p:cNvPr id="12"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31333871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animEffect transition="in" filter="fade">
                                      <p:cBhvr>
                                        <p:cTn id="7" dur="500"/>
                                        <p:tgtEl>
                                          <p:spTgt spid="5437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543747">
                                            <p:txEl>
                                              <p:pRg st="3" end="3"/>
                                            </p:txEl>
                                          </p:spTgt>
                                        </p:tgtEl>
                                        <p:attrNameLst>
                                          <p:attrName>style.visibility</p:attrName>
                                        </p:attrNameLst>
                                      </p:cBhvr>
                                      <p:to>
                                        <p:strVal val="visible"/>
                                      </p:to>
                                    </p:set>
                                    <p:animEffect transition="in" filter="fade">
                                      <p:cBhvr>
                                        <p:cTn id="25" dur="500"/>
                                        <p:tgtEl>
                                          <p:spTgt spid="543747">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543747">
                                            <p:txEl>
                                              <p:pRg st="4" end="4"/>
                                            </p:txEl>
                                          </p:spTgt>
                                        </p:tgtEl>
                                        <p:attrNameLst>
                                          <p:attrName>style.visibility</p:attrName>
                                        </p:attrNameLst>
                                      </p:cBhvr>
                                      <p:to>
                                        <p:strVal val="visible"/>
                                      </p:to>
                                    </p:set>
                                    <p:animEffect transition="in" filter="fade">
                                      <p:cBhvr>
                                        <p:cTn id="30" dur="500"/>
                                        <p:tgtEl>
                                          <p:spTgt spid="543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84784"/>
            <a:ext cx="10515601" cy="4351338"/>
          </a:xfrm>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拓扑学</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0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拓扑流形</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17" y="2816225"/>
            <a:ext cx="60960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图片 5" descr="Butterfly and Modified Butterly schemes-2.jpg"/>
          <p:cNvPicPr>
            <a:picLocks noChangeAspect="1"/>
          </p:cNvPicPr>
          <p:nvPr/>
        </p:nvPicPr>
        <p:blipFill>
          <a:blip r:embed="rId4">
            <a:extLst>
              <a:ext uri="{28A0092B-C50C-407E-A947-70E740481C1C}">
                <a14:useLocalDpi xmlns:a14="http://schemas.microsoft.com/office/drawing/2010/main" val="0"/>
              </a:ext>
            </a:extLst>
          </a:blip>
          <a:srcRect l="67023"/>
          <a:stretch>
            <a:fillRect/>
          </a:stretch>
        </p:blipFill>
        <p:spPr bwMode="auto">
          <a:xfrm>
            <a:off x="7533218" y="3159125"/>
            <a:ext cx="376978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Box 1"/>
          <p:cNvSpPr txBox="1">
            <a:spLocks noChangeArrowheads="1"/>
          </p:cNvSpPr>
          <p:nvPr/>
        </p:nvSpPr>
        <p:spPr bwMode="auto">
          <a:xfrm>
            <a:off x="2561167" y="6367463"/>
            <a:ext cx="1968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solidFill>
                  <a:schemeClr val="accent6">
                    <a:lumMod val="50000"/>
                  </a:schemeClr>
                </a:solidFill>
              </a:rPr>
              <a:t>封闭曲面</a:t>
            </a:r>
          </a:p>
        </p:txBody>
      </p:sp>
      <p:sp>
        <p:nvSpPr>
          <p:cNvPr id="47111" name="TextBox 14"/>
          <p:cNvSpPr txBox="1">
            <a:spLocks noChangeArrowheads="1"/>
          </p:cNvSpPr>
          <p:nvPr/>
        </p:nvSpPr>
        <p:spPr bwMode="auto">
          <a:xfrm>
            <a:off x="8434918" y="6334125"/>
            <a:ext cx="1968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solidFill>
                  <a:schemeClr val="accent6">
                    <a:lumMod val="50000"/>
                  </a:schemeClr>
                </a:solidFill>
              </a:rPr>
              <a:t>非封闭曲面</a:t>
            </a:r>
          </a:p>
        </p:txBody>
      </p:sp>
      <p:sp>
        <p:nvSpPr>
          <p:cNvPr id="9"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204876399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84784"/>
            <a:ext cx="10515601" cy="5112568"/>
          </a:xfrm>
        </p:spPr>
        <p:txBody>
          <a:bodyPr>
            <a:normAutofit/>
          </a:bodyPr>
          <a:lstStyle/>
          <a:p>
            <a:pPr marL="717550" lvl="1" indent="-342900">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分形几何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50000"/>
              </a:lnSpc>
              <a:spcBef>
                <a:spcPts val="1800"/>
              </a:spcBef>
              <a:buFont typeface="Wingdings" panose="05000000000000000000" pitchFamily="2" charset="2"/>
              <a:buChar char="l"/>
              <a:defRPr/>
            </a:pP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Fractal  Geometry</a:t>
            </a:r>
          </a:p>
          <a:p>
            <a:pPr marL="1255713" lvl="2" indent="-449263" defTabSz="1162050">
              <a:lnSpc>
                <a:spcPct val="150000"/>
              </a:lnSpc>
              <a:spcBef>
                <a:spcPts val="1800"/>
              </a:spcBef>
              <a:buFont typeface="Wingdings" panose="05000000000000000000" pitchFamily="2" charset="2"/>
              <a:buChar char="l"/>
              <a:defRPr/>
            </a:pPr>
            <a:r>
              <a:rPr lang="zh-CN" altLang="zh-CN" sz="2600" b="1" dirty="0">
                <a:solidFill>
                  <a:schemeClr val="accent6">
                    <a:lumMod val="50000"/>
                  </a:schemeClr>
                </a:solidFill>
                <a:latin typeface="微软雅黑" panose="020B0503020204020204" pitchFamily="34" charset="-122"/>
                <a:ea typeface="微软雅黑" panose="020B0503020204020204" pitchFamily="34" charset="-122"/>
              </a:rPr>
              <a:t>在二十世纪</a:t>
            </a:r>
            <a:r>
              <a:rPr lang="en-US" altLang="zh-CN" sz="2600" b="1" dirty="0">
                <a:solidFill>
                  <a:schemeClr val="accent6">
                    <a:lumMod val="50000"/>
                  </a:schemeClr>
                </a:solidFill>
                <a:latin typeface="微软雅黑" panose="020B0503020204020204" pitchFamily="34" charset="-122"/>
                <a:ea typeface="微软雅黑" panose="020B0503020204020204" pitchFamily="34" charset="-122"/>
              </a:rPr>
              <a:t>70</a:t>
            </a:r>
            <a:r>
              <a:rPr lang="zh-CN" altLang="zh-CN" sz="2600" b="1" dirty="0">
                <a:solidFill>
                  <a:schemeClr val="accent6">
                    <a:lumMod val="50000"/>
                  </a:schemeClr>
                </a:solidFill>
                <a:latin typeface="微软雅黑" panose="020B0503020204020204" pitchFamily="34" charset="-122"/>
                <a:ea typeface="微软雅黑" panose="020B0503020204020204" pitchFamily="34" charset="-122"/>
              </a:rPr>
              <a:t>年代，法国数学家曼德尔勃罗特在他的著作中探讨了英国的海岸线有多长</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，发现了分数维度的几何形体，由此创立了分形几何学</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50000"/>
              </a:lnSpc>
              <a:spcBef>
                <a:spcPts val="1800"/>
              </a:spcBef>
              <a:buFont typeface="Wingdings" panose="05000000000000000000" pitchFamily="2" charset="2"/>
              <a:buChar char="l"/>
              <a:defRPr/>
            </a:pPr>
            <a:r>
              <a:rPr lang="zh-CN" altLang="zh-CN" sz="2600" b="1" dirty="0">
                <a:solidFill>
                  <a:schemeClr val="accent6">
                    <a:lumMod val="50000"/>
                  </a:schemeClr>
                </a:solidFill>
                <a:latin typeface="微软雅黑" panose="020B0503020204020204" pitchFamily="34" charset="-122"/>
                <a:ea typeface="微软雅黑" panose="020B0503020204020204" pitchFamily="34" charset="-122"/>
              </a:rPr>
              <a:t>分形就是研究无限复杂具备自相似结构的几何学</a:t>
            </a:r>
            <a:r>
              <a:rPr lang="zh-CN" altLang="en-US" sz="2600"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sz="2600" b="1" dirty="0">
                <a:solidFill>
                  <a:schemeClr val="accent6">
                    <a:lumMod val="50000"/>
                  </a:schemeClr>
                </a:solidFill>
                <a:latin typeface="微软雅黑" panose="020B0503020204020204" pitchFamily="34" charset="-122"/>
                <a:ea typeface="微软雅黑" panose="020B0503020204020204" pitchFamily="34" charset="-122"/>
              </a:rPr>
              <a:t>大自然复杂表面下的内在数学秩序</a:t>
            </a:r>
            <a:endParaRPr lang="en-US" altLang="zh-CN" sz="2600" b="1" dirty="0">
              <a:solidFill>
                <a:schemeClr val="accent6">
                  <a:lumMod val="50000"/>
                </a:schemeClr>
              </a:solidFill>
              <a:latin typeface="微软雅黑" panose="020B0503020204020204" pitchFamily="34" charset="-122"/>
              <a:ea typeface="微软雅黑" panose="020B0503020204020204" pitchFamily="34" charset="-122"/>
            </a:endParaRPr>
          </a:p>
          <a:p>
            <a:pPr lvl="1">
              <a:defRPr/>
            </a:pPr>
            <a:endParaRPr lang="en-US" altLang="zh-CN" b="1" dirty="0" smtClean="0">
              <a:effectLst/>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24990995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animEffect transition="in" filter="fade">
                                      <p:cBhvr>
                                        <p:cTn id="7" dur="500"/>
                                        <p:tgtEl>
                                          <p:spTgt spid="5437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3747">
                                            <p:txEl>
                                              <p:pRg st="2" end="2"/>
                                            </p:txEl>
                                          </p:spTgt>
                                        </p:tgtEl>
                                        <p:attrNameLst>
                                          <p:attrName>style.visibility</p:attrName>
                                        </p:attrNameLst>
                                      </p:cBhvr>
                                      <p:to>
                                        <p:strVal val="visible"/>
                                      </p:to>
                                    </p:set>
                                    <p:animEffect transition="in" filter="fade">
                                      <p:cBhvr>
                                        <p:cTn id="12" dur="500"/>
                                        <p:tgtEl>
                                          <p:spTgt spid="5437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43747">
                                            <p:txEl>
                                              <p:pRg st="3" end="3"/>
                                            </p:txEl>
                                          </p:spTgt>
                                        </p:tgtEl>
                                        <p:attrNameLst>
                                          <p:attrName>style.visibility</p:attrName>
                                        </p:attrNameLst>
                                      </p:cBhvr>
                                      <p:to>
                                        <p:strVal val="visible"/>
                                      </p:to>
                                    </p:set>
                                    <p:animEffect transition="in" filter="fade">
                                      <p:cBhvr>
                                        <p:cTn id="17" dur="500"/>
                                        <p:tgtEl>
                                          <p:spTgt spid="543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484784"/>
            <a:ext cx="10515601" cy="4351338"/>
          </a:xfrm>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smtClean="0">
                <a:solidFill>
                  <a:schemeClr val="accent6">
                    <a:lumMod val="50000"/>
                  </a:schemeClr>
                </a:solidFill>
                <a:latin typeface="微软雅黑" panose="020B0503020204020204" pitchFamily="34" charset="-122"/>
                <a:ea typeface="微软雅黑" panose="020B0503020204020204" pitchFamily="34" charset="-122"/>
              </a:rPr>
              <a:t>分形几何</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lvl="1">
              <a:defRPr/>
            </a:pPr>
            <a:endParaRPr lang="en-US" altLang="zh-CN" b="1" dirty="0" smtClean="0">
              <a:effectLst/>
            </a:endParaRPr>
          </a:p>
        </p:txBody>
      </p:sp>
      <p:pic>
        <p:nvPicPr>
          <p:cNvPr id="4915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4233" y="2384425"/>
            <a:ext cx="7112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2"/>
          <p:cNvSpPr txBox="1">
            <a:spLocks noChangeArrowheads="1"/>
          </p:cNvSpPr>
          <p:nvPr/>
        </p:nvSpPr>
        <p:spPr bwMode="auto">
          <a:xfrm>
            <a:off x="4224404" y="6461125"/>
            <a:ext cx="4751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solidFill>
                  <a:schemeClr val="accent6">
                    <a:lumMod val="50000"/>
                  </a:schemeClr>
                </a:solidFill>
              </a:rPr>
              <a:t>计算机绘制的分形图形</a:t>
            </a:r>
          </a:p>
        </p:txBody>
      </p:sp>
      <p:sp>
        <p:nvSpPr>
          <p:cNvPr id="7"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2.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分支</a:t>
            </a:r>
          </a:p>
        </p:txBody>
      </p:sp>
    </p:spTree>
    <p:extLst>
      <p:ext uri="{BB962C8B-B14F-4D97-AF65-F5344CB8AC3E}">
        <p14:creationId xmlns:p14="http://schemas.microsoft.com/office/powerpoint/2010/main" val="329441539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rrowheads="1"/>
          </p:cNvSpPr>
          <p:nvPr>
            <p:ph type="title"/>
          </p:nvPr>
        </p:nvSpPr>
        <p:spPr/>
        <p:txBody>
          <a:bodyPr>
            <a:normAutofit/>
          </a:bodyPr>
          <a:lstStyle/>
          <a:p>
            <a:pPr lvl="1" eaLnBrk="1" hangingPunct="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3.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计算机图形学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与几何学</a:t>
            </a:r>
          </a:p>
        </p:txBody>
      </p:sp>
      <p:sp>
        <p:nvSpPr>
          <p:cNvPr id="543747" name="Rectangle 3"/>
          <p:cNvSpPr>
            <a:spLocks noGrp="1" noChangeArrowheads="1"/>
          </p:cNvSpPr>
          <p:nvPr>
            <p:ph type="body" idx="1"/>
          </p:nvPr>
        </p:nvSpPr>
        <p:spPr>
          <a:xfrm>
            <a:off x="838200" y="1825625"/>
            <a:ext cx="10946432" cy="4351338"/>
          </a:xfrm>
        </p:spPr>
        <p:txBody>
          <a:bodyPr>
            <a:normAutofit/>
          </a:bodyPr>
          <a:lstStyle/>
          <a:p>
            <a:pPr marL="717550" lvl="1" indent="-342900">
              <a:lnSpc>
                <a:spcPct val="140000"/>
              </a:lnSpc>
              <a:spcBef>
                <a:spcPts val="1800"/>
              </a:spcBef>
              <a:buFont typeface="Wingdings" panose="05000000000000000000" pitchFamily="2" charset="2"/>
              <a:buChar char="Ø"/>
              <a:defRPr/>
            </a:pP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计算机图形学是一门</a:t>
            </a:r>
            <a:r>
              <a:rPr lang="zh-CN" altLang="zh-CN" sz="3100" b="1" dirty="0">
                <a:solidFill>
                  <a:schemeClr val="accent6">
                    <a:lumMod val="50000"/>
                  </a:schemeClr>
                </a:solidFill>
                <a:latin typeface="微软雅黑" panose="020B0503020204020204" pitchFamily="34" charset="-122"/>
                <a:ea typeface="微软雅黑" panose="020B0503020204020204" pitchFamily="34" charset="-122"/>
              </a:rPr>
              <a:t>研究离散空间点集拓扑关系的几何学</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50000"/>
              </a:lnSpc>
              <a:spcBef>
                <a:spcPts val="1800"/>
              </a:spcBef>
              <a:buFont typeface="Wingdings" panose="05000000000000000000" pitchFamily="2" charset="2"/>
              <a:buChar char="l"/>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是</a:t>
            </a:r>
            <a:r>
              <a:rPr lang="en-US" altLang="zh-CN" sz="2800" b="1" dirty="0" smtClean="0">
                <a:solidFill>
                  <a:schemeClr val="accent6">
                    <a:lumMod val="50000"/>
                  </a:schemeClr>
                </a:solidFill>
                <a:latin typeface="微软雅黑" panose="020B0503020204020204" pitchFamily="34" charset="-122"/>
                <a:ea typeface="微软雅黑" panose="020B0503020204020204" pitchFamily="34" charset="-122"/>
              </a:rPr>
              <a:t>CG</a:t>
            </a:r>
            <a:r>
              <a:rPr lang="zh-CN" altLang="en-US" sz="2800" b="1" dirty="0" smtClean="0">
                <a:solidFill>
                  <a:schemeClr val="accent6">
                    <a:lumMod val="50000"/>
                  </a:schemeClr>
                </a:solidFill>
                <a:latin typeface="微软雅黑" panose="020B0503020204020204" pitchFamily="34" charset="-122"/>
                <a:ea typeface="微软雅黑" panose="020B0503020204020204" pitchFamily="34" charset="-122"/>
              </a:rPr>
              <a:t>的</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理论和计算基础</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50000"/>
              </a:lnSpc>
              <a:spcBef>
                <a:spcPts val="1800"/>
              </a:spcBef>
              <a:buFont typeface="Wingdings" panose="05000000000000000000" pitchFamily="2" charset="2"/>
              <a:buChar char="l"/>
              <a:defRPr/>
            </a:pP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CG</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是所有几何学的集成应用</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39743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43747">
                                            <p:txEl>
                                              <p:pRg st="0" end="0"/>
                                            </p:txEl>
                                          </p:spTgt>
                                        </p:tgtEl>
                                        <p:attrNameLst>
                                          <p:attrName>style.visibility</p:attrName>
                                        </p:attrNameLst>
                                      </p:cBhvr>
                                      <p:to>
                                        <p:strVal val="visible"/>
                                      </p:to>
                                    </p:set>
                                    <p:animEffect transition="in" filter="fade">
                                      <p:cBhvr>
                                        <p:cTn id="11" dur="500"/>
                                        <p:tgtEl>
                                          <p:spTgt spid="54374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43747">
                                            <p:txEl>
                                              <p:pRg st="1" end="1"/>
                                            </p:txEl>
                                          </p:spTgt>
                                        </p:tgtEl>
                                        <p:attrNameLst>
                                          <p:attrName>style.visibility</p:attrName>
                                        </p:attrNameLst>
                                      </p:cBhvr>
                                      <p:to>
                                        <p:strVal val="visible"/>
                                      </p:to>
                                    </p:set>
                                    <p:animEffect transition="in" filter="fade">
                                      <p:cBhvr>
                                        <p:cTn id="14" dur="500"/>
                                        <p:tgtEl>
                                          <p:spTgt spid="543747">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43747">
                                            <p:txEl>
                                              <p:pRg st="2" end="2"/>
                                            </p:txEl>
                                          </p:spTgt>
                                        </p:tgtEl>
                                        <p:attrNameLst>
                                          <p:attrName>style.visibility</p:attrName>
                                        </p:attrNameLst>
                                      </p:cBhvr>
                                      <p:to>
                                        <p:strVal val="visible"/>
                                      </p:to>
                                    </p:set>
                                    <p:animEffect transition="in" filter="fade">
                                      <p:cBhvr>
                                        <p:cTn id="17" dur="500"/>
                                        <p:tgtEl>
                                          <p:spTgt spid="543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6" grpId="0" animBg="1"/>
      <p:bldP spid="54374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起源</a:t>
            </a:r>
          </a:p>
        </p:txBody>
      </p:sp>
      <p:sp>
        <p:nvSpPr>
          <p:cNvPr id="543747" name="Rectangle 3"/>
          <p:cNvSpPr>
            <a:spLocks noGrp="1" noChangeArrowheads="1"/>
          </p:cNvSpPr>
          <p:nvPr>
            <p:ph type="body" idx="1"/>
          </p:nvPr>
        </p:nvSpPr>
        <p:spPr/>
        <p:txBody>
          <a:bodyPr>
            <a:normAutofit lnSpcReduction="10000"/>
          </a:bodyPr>
          <a:lstStyle/>
          <a:p>
            <a:pPr marL="717550" lvl="1" indent="-342900">
              <a:lnSpc>
                <a:spcPct val="140000"/>
              </a:lnSpc>
              <a:spcBef>
                <a:spcPts val="1800"/>
              </a:spcBef>
              <a:buFont typeface="Wingdings" panose="05000000000000000000" pitchFamily="2" charset="2"/>
              <a:buChar char="Ø"/>
              <a:defRPr/>
            </a:pP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几何学</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Geometry</a:t>
            </a:r>
          </a:p>
          <a:p>
            <a:pPr marL="1255713" lvl="2" indent="-449263" defTabSz="1162050">
              <a:lnSpc>
                <a:spcPct val="13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研究空间结构及性质的一门学科</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是数学中最基本的研究内容之一</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产生于早期人类的社会实践</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，几何学产生的</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直接原因与土地测量及天文活动有关</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古埃及、希腊、巴比伦、中国的几何学发展</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kumimoji="1" lang="en-US" altLang="zh-CN" b="1" dirty="0">
              <a:solidFill>
                <a:schemeClr val="tx2"/>
              </a:solidFill>
            </a:endParaRPr>
          </a:p>
        </p:txBody>
      </p:sp>
    </p:spTree>
    <p:extLst>
      <p:ext uri="{BB962C8B-B14F-4D97-AF65-F5344CB8AC3E}">
        <p14:creationId xmlns:p14="http://schemas.microsoft.com/office/powerpoint/2010/main" val="37284438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43747">
                                            <p:txEl>
                                              <p:pRg st="0" end="0"/>
                                            </p:txEl>
                                          </p:spTgt>
                                        </p:tgtEl>
                                        <p:attrNameLst>
                                          <p:attrName>style.visibility</p:attrName>
                                        </p:attrNameLst>
                                      </p:cBhvr>
                                      <p:to>
                                        <p:strVal val="visible"/>
                                      </p:to>
                                    </p:set>
                                    <p:animEffect transition="in" filter="fade">
                                      <p:cBhvr>
                                        <p:cTn id="11" dur="500"/>
                                        <p:tgtEl>
                                          <p:spTgt spid="54374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43747">
                                            <p:txEl>
                                              <p:pRg st="1" end="1"/>
                                            </p:txEl>
                                          </p:spTgt>
                                        </p:tgtEl>
                                        <p:attrNameLst>
                                          <p:attrName>style.visibility</p:attrName>
                                        </p:attrNameLst>
                                      </p:cBhvr>
                                      <p:to>
                                        <p:strVal val="visible"/>
                                      </p:to>
                                    </p:set>
                                    <p:animEffect transition="in" filter="fade">
                                      <p:cBhvr>
                                        <p:cTn id="14" dur="500"/>
                                        <p:tgtEl>
                                          <p:spTgt spid="543747">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43747">
                                            <p:txEl>
                                              <p:pRg st="2" end="2"/>
                                            </p:txEl>
                                          </p:spTgt>
                                        </p:tgtEl>
                                        <p:attrNameLst>
                                          <p:attrName>style.visibility</p:attrName>
                                        </p:attrNameLst>
                                      </p:cBhvr>
                                      <p:to>
                                        <p:strVal val="visible"/>
                                      </p:to>
                                    </p:set>
                                    <p:animEffect transition="in" filter="fade">
                                      <p:cBhvr>
                                        <p:cTn id="17" dur="500"/>
                                        <p:tgtEl>
                                          <p:spTgt spid="54374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3747">
                                            <p:txEl>
                                              <p:pRg st="3" end="3"/>
                                            </p:txEl>
                                          </p:spTgt>
                                        </p:tgtEl>
                                        <p:attrNameLst>
                                          <p:attrName>style.visibility</p:attrName>
                                        </p:attrNameLst>
                                      </p:cBhvr>
                                      <p:to>
                                        <p:strVal val="visible"/>
                                      </p:to>
                                    </p:set>
                                    <p:animEffect transition="in" filter="fade">
                                      <p:cBhvr>
                                        <p:cTn id="20" dur="500"/>
                                        <p:tgtEl>
                                          <p:spTgt spid="543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43747">
                                            <p:txEl>
                                              <p:pRg st="4" end="4"/>
                                            </p:txEl>
                                          </p:spTgt>
                                        </p:tgtEl>
                                        <p:attrNameLst>
                                          <p:attrName>style.visibility</p:attrName>
                                        </p:attrNameLst>
                                      </p:cBhvr>
                                      <p:to>
                                        <p:strVal val="visible"/>
                                      </p:to>
                                    </p:set>
                                    <p:animEffect transition="in" filter="fade">
                                      <p:cBhvr>
                                        <p:cTn id="23" dur="500"/>
                                        <p:tgtEl>
                                          <p:spTgt spid="54374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3747">
                                            <p:txEl>
                                              <p:pRg st="5" end="5"/>
                                            </p:txEl>
                                          </p:spTgt>
                                        </p:tgtEl>
                                        <p:attrNameLst>
                                          <p:attrName>style.visibility</p:attrName>
                                        </p:attrNameLst>
                                      </p:cBhvr>
                                      <p:to>
                                        <p:strVal val="visible"/>
                                      </p:to>
                                    </p:set>
                                    <p:animEffect transition="in" filter="fade">
                                      <p:cBhvr>
                                        <p:cTn id="26" dur="500"/>
                                        <p:tgtEl>
                                          <p:spTgt spid="543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6" grpId="0" animBg="1"/>
      <p:bldP spid="5437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p:txBody>
          <a:bodyPr/>
          <a:lstStyle/>
          <a:p>
            <a:pPr marL="717550" lvl="1" indent="-342900" eaLnBrk="1" hangingPunct="1">
              <a:lnSpc>
                <a:spcPct val="140000"/>
              </a:lnSpc>
              <a:spcBef>
                <a:spcPts val="1800"/>
              </a:spcBef>
              <a:buFont typeface="Wingdings" panose="05000000000000000000" pitchFamily="2" charset="2"/>
              <a:buChar char="Ø"/>
              <a:defRPr/>
            </a:pP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古</a:t>
            </a:r>
            <a:r>
              <a:rPr lang="zh-CN" altLang="zh-CN" sz="3100" b="1" dirty="0" smtClean="0">
                <a:solidFill>
                  <a:schemeClr val="accent6">
                    <a:lumMod val="50000"/>
                  </a:schemeClr>
                </a:solidFill>
                <a:latin typeface="微软雅黑" panose="020B0503020204020204" pitchFamily="34" charset="-122"/>
                <a:ea typeface="微软雅黑" panose="020B0503020204020204" pitchFamily="34" charset="-122"/>
              </a:rPr>
              <a:t>埃及</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3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数学文献</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莫斯科纸草书</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与</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兰德纸草书</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中计有</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110</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个数学问题，其中有</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26</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个属于几何问题</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3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主要</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是计算土地面积、谷物体积等公式</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3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可见，埃及人当时已掌握了圆周长、面积的近似公式，还知道三角形、圆柱体的求积公式</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lvl="1" eaLnBrk="1" hangingPunct="1">
              <a:defRPr/>
            </a:pPr>
            <a:endParaRPr lang="en-US" altLang="zh-CN" b="1" kern="1200" dirty="0" smtClean="0">
              <a:effectLst/>
              <a:latin typeface="Arial" charset="0"/>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起源</a:t>
            </a:r>
          </a:p>
        </p:txBody>
      </p:sp>
    </p:spTree>
    <p:extLst>
      <p:ext uri="{BB962C8B-B14F-4D97-AF65-F5344CB8AC3E}">
        <p14:creationId xmlns:p14="http://schemas.microsoft.com/office/powerpoint/2010/main" val="7041011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Effect transition="in" filter="fade">
                                      <p:cBhvr>
                                        <p:cTn id="7" dur="500"/>
                                        <p:tgtEl>
                                          <p:spTgt spid="54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3747">
                                            <p:txEl>
                                              <p:pRg st="1" end="1"/>
                                            </p:txEl>
                                          </p:spTgt>
                                        </p:tgtEl>
                                        <p:attrNameLst>
                                          <p:attrName>style.visibility</p:attrName>
                                        </p:attrNameLst>
                                      </p:cBhvr>
                                      <p:to>
                                        <p:strVal val="visible"/>
                                      </p:to>
                                    </p:set>
                                    <p:animEffect transition="in" filter="fade">
                                      <p:cBhvr>
                                        <p:cTn id="12" dur="500"/>
                                        <p:tgtEl>
                                          <p:spTgt spid="543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3747">
                                            <p:txEl>
                                              <p:pRg st="2" end="2"/>
                                            </p:txEl>
                                          </p:spTgt>
                                        </p:tgtEl>
                                        <p:attrNameLst>
                                          <p:attrName>style.visibility</p:attrName>
                                        </p:attrNameLst>
                                      </p:cBhvr>
                                      <p:to>
                                        <p:strVal val="visible"/>
                                      </p:to>
                                    </p:set>
                                    <p:animEffect transition="in" filter="fade">
                                      <p:cBhvr>
                                        <p:cTn id="15" dur="500"/>
                                        <p:tgtEl>
                                          <p:spTgt spid="5437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43747">
                                            <p:txEl>
                                              <p:pRg st="3" end="3"/>
                                            </p:txEl>
                                          </p:spTgt>
                                        </p:tgtEl>
                                        <p:attrNameLst>
                                          <p:attrName>style.visibility</p:attrName>
                                        </p:attrNameLst>
                                      </p:cBhvr>
                                      <p:to>
                                        <p:strVal val="visible"/>
                                      </p:to>
                                    </p:set>
                                    <p:animEffect transition="in" filter="fade">
                                      <p:cBhvr>
                                        <p:cTn id="18" dur="500"/>
                                        <p:tgtEl>
                                          <p:spTgt spid="543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p:txBody>
          <a:bodyPr>
            <a:normAutofit lnSpcReduction="10000"/>
          </a:bodyPr>
          <a:lstStyle/>
          <a:p>
            <a:pPr marL="717550" lvl="1" indent="-342900">
              <a:lnSpc>
                <a:spcPct val="140000"/>
              </a:lnSpc>
              <a:spcBef>
                <a:spcPts val="1800"/>
              </a:spcBef>
              <a:buFont typeface="Wingdings" panose="05000000000000000000" pitchFamily="2" charset="2"/>
              <a:buChar char="Ø"/>
              <a:defRPr/>
            </a:pPr>
            <a:r>
              <a:rPr lang="zh-CN" altLang="en-US" sz="3100" b="1" dirty="0">
                <a:solidFill>
                  <a:schemeClr val="accent6">
                    <a:lumMod val="50000"/>
                  </a:schemeClr>
                </a:solidFill>
                <a:latin typeface="微软雅黑" panose="020B0503020204020204" pitchFamily="34" charset="-122"/>
                <a:ea typeface="微软雅黑" panose="020B0503020204020204" pitchFamily="34" charset="-122"/>
              </a:rPr>
              <a:t>古</a:t>
            </a:r>
            <a:r>
              <a:rPr lang="zh-CN" altLang="zh-CN" sz="3100" b="1" dirty="0">
                <a:solidFill>
                  <a:schemeClr val="accent6">
                    <a:lumMod val="50000"/>
                  </a:schemeClr>
                </a:solidFill>
                <a:latin typeface="微软雅黑" panose="020B0503020204020204" pitchFamily="34" charset="-122"/>
                <a:ea typeface="微软雅黑" panose="020B0503020204020204" pitchFamily="34" charset="-122"/>
              </a:rPr>
              <a:t>埃及</a:t>
            </a:r>
            <a:endParaRPr lang="en-US" altLang="zh-CN" sz="31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某直角三角形的一个直角边是另一个直角边的</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21/2</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倍</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 </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其面积为</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20, </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求这两边之长</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莫斯科纸草书中用比例方法解决了几个在今天被认为是二次方程的简单问题</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3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第</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14</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题</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计算一个正四棱台的体积</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 </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下底边长</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a=4</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。上底边长</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b=2,</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高</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h=6,</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结果为</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56,</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其计算过程恰好应用了公式</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 </a:t>
            </a:r>
            <a:br>
              <a:rPr lang="en-US" altLang="zh-CN" b="1" dirty="0">
                <a:solidFill>
                  <a:schemeClr val="accent6">
                    <a:lumMod val="50000"/>
                  </a:schemeClr>
                </a:solidFill>
                <a:latin typeface="微软雅黑" panose="020B0503020204020204" pitchFamily="34" charset="-122"/>
                <a:ea typeface="微软雅黑" panose="020B0503020204020204" pitchFamily="34" charset="-122"/>
              </a:rPr>
            </a:br>
            <a:r>
              <a:rPr lang="en-US" altLang="zh-CN" b="1" dirty="0">
                <a:solidFill>
                  <a:schemeClr val="accent6">
                    <a:lumMod val="50000"/>
                  </a:schemeClr>
                </a:solidFill>
                <a:latin typeface="微软雅黑" panose="020B0503020204020204" pitchFamily="34" charset="-122"/>
                <a:ea typeface="微软雅黑" panose="020B0503020204020204" pitchFamily="34" charset="-122"/>
              </a:rPr>
              <a:t>  </a:t>
            </a:r>
          </a:p>
        </p:txBody>
      </p:sp>
      <p:graphicFrame>
        <p:nvGraphicFramePr>
          <p:cNvPr id="23556" name="对象 1"/>
          <p:cNvGraphicFramePr>
            <a:graphicFrameLocks noChangeAspect="1"/>
          </p:cNvGraphicFramePr>
          <p:nvPr>
            <p:extLst>
              <p:ext uri="{D42A27DB-BD31-4B8C-83A1-F6EECF244321}">
                <p14:modId xmlns:p14="http://schemas.microsoft.com/office/powerpoint/2010/main" val="2304854154"/>
              </p:ext>
            </p:extLst>
          </p:nvPr>
        </p:nvGraphicFramePr>
        <p:xfrm>
          <a:off x="3935760" y="5733256"/>
          <a:ext cx="4137025" cy="933450"/>
        </p:xfrm>
        <a:graphic>
          <a:graphicData uri="http://schemas.openxmlformats.org/presentationml/2006/ole">
            <mc:AlternateContent xmlns:mc="http://schemas.openxmlformats.org/markup-compatibility/2006">
              <mc:Choice xmlns:v="urn:schemas-microsoft-com:vml" Requires="v">
                <p:oleObj spid="_x0000_s3125" name="Equation" r:id="rId4" imgW="1307880" imgH="393480" progId="Equation.DSMT4">
                  <p:embed/>
                </p:oleObj>
              </mc:Choice>
              <mc:Fallback>
                <p:oleObj name="Equation" r:id="rId4" imgW="1307880" imgH="393480" progId="Equation.DSMT4">
                  <p:embed/>
                  <p:pic>
                    <p:nvPicPr>
                      <p:cNvPr id="0" name=""/>
                      <p:cNvPicPr>
                        <a:picLocks noChangeAspect="1" noChangeArrowheads="1"/>
                      </p:cNvPicPr>
                      <p:nvPr/>
                    </p:nvPicPr>
                    <p:blipFill>
                      <a:blip r:embed="rId5"/>
                      <a:srcRect/>
                      <a:stretch>
                        <a:fillRect/>
                      </a:stretch>
                    </p:blipFill>
                    <p:spPr bwMode="auto">
                      <a:xfrm>
                        <a:off x="3935760" y="5733256"/>
                        <a:ext cx="41370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起源</a:t>
            </a:r>
          </a:p>
        </p:txBody>
      </p:sp>
    </p:spTree>
    <p:extLst>
      <p:ext uri="{BB962C8B-B14F-4D97-AF65-F5344CB8AC3E}">
        <p14:creationId xmlns:p14="http://schemas.microsoft.com/office/powerpoint/2010/main" val="35608113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animEffect transition="in" filter="fade">
                                      <p:cBhvr>
                                        <p:cTn id="7" dur="500"/>
                                        <p:tgtEl>
                                          <p:spTgt spid="543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3747">
                                            <p:txEl>
                                              <p:pRg st="3" end="3"/>
                                            </p:txEl>
                                          </p:spTgt>
                                        </p:tgtEl>
                                        <p:attrNameLst>
                                          <p:attrName>style.visibility</p:attrName>
                                        </p:attrNameLst>
                                      </p:cBhvr>
                                      <p:to>
                                        <p:strVal val="visible"/>
                                      </p:to>
                                    </p:set>
                                    <p:animEffect transition="in" filter="fade">
                                      <p:cBhvr>
                                        <p:cTn id="12" dur="500"/>
                                        <p:tgtEl>
                                          <p:spTgt spid="5437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3747">
                                            <p:txEl>
                                              <p:pRg st="1" end="1"/>
                                            </p:txEl>
                                          </p:spTgt>
                                        </p:tgtEl>
                                        <p:attrNameLst>
                                          <p:attrName>style.visibility</p:attrName>
                                        </p:attrNameLst>
                                      </p:cBhvr>
                                      <p:to>
                                        <p:strVal val="visible"/>
                                      </p:to>
                                    </p:set>
                                    <p:animEffect transition="in" filter="fade">
                                      <p:cBhvr>
                                        <p:cTn id="17" dur="500"/>
                                        <p:tgtEl>
                                          <p:spTgt spid="5437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825624"/>
            <a:ext cx="10730408" cy="5275783"/>
          </a:xfrm>
        </p:spPr>
        <p:txBody>
          <a:bodyPr>
            <a:normAutofit fontScale="77500" lnSpcReduction="20000"/>
          </a:bodyPr>
          <a:lstStyle/>
          <a:p>
            <a:pPr marL="717550" lvl="1" indent="-342900" eaLnBrk="1" hangingPunct="1">
              <a:lnSpc>
                <a:spcPct val="140000"/>
              </a:lnSpc>
              <a:spcBef>
                <a:spcPts val="1800"/>
              </a:spcBef>
              <a:buFont typeface="Wingdings" panose="05000000000000000000" pitchFamily="2" charset="2"/>
              <a:buChar char="Ø"/>
              <a:defRPr/>
            </a:pPr>
            <a:r>
              <a:rPr lang="zh-CN" altLang="en-US" sz="3600" b="1" dirty="0">
                <a:solidFill>
                  <a:schemeClr val="accent6">
                    <a:lumMod val="50000"/>
                  </a:schemeClr>
                </a:solidFill>
                <a:latin typeface="微软雅黑" panose="020B0503020204020204" pitchFamily="34" charset="-122"/>
                <a:ea typeface="微软雅黑" panose="020B0503020204020204" pitchFamily="34" charset="-122"/>
              </a:rPr>
              <a:t>古</a:t>
            </a:r>
            <a:r>
              <a:rPr lang="zh-CN" altLang="zh-CN" sz="3600" b="1" dirty="0">
                <a:solidFill>
                  <a:schemeClr val="accent6">
                    <a:lumMod val="50000"/>
                  </a:schemeClr>
                </a:solidFill>
                <a:latin typeface="微软雅黑" panose="020B0503020204020204" pitchFamily="34" charset="-122"/>
                <a:ea typeface="微软雅黑" panose="020B0503020204020204" pitchFamily="34" charset="-122"/>
              </a:rPr>
              <a:t>埃及</a:t>
            </a:r>
            <a:endParaRPr lang="en-US" altLang="zh-CN" sz="36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40000"/>
              </a:lnSpc>
              <a:spcBef>
                <a:spcPts val="1200"/>
              </a:spcBef>
              <a:buFont typeface="Wingdings" panose="05000000000000000000" pitchFamily="2" charset="2"/>
              <a:buChar char="l"/>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莱登纸草书</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40000"/>
              </a:lnSpc>
              <a:spcBef>
                <a:spcPts val="1200"/>
              </a:spcBef>
              <a:buFont typeface="Wingdings" panose="05000000000000000000" pitchFamily="2" charset="2"/>
              <a:buChar char="l"/>
              <a:defRPr/>
            </a:pPr>
            <a:r>
              <a:rPr lang="zh-CN" altLang="zh-CN" sz="2800" b="1" dirty="0">
                <a:solidFill>
                  <a:schemeClr val="accent6">
                    <a:lumMod val="50000"/>
                  </a:schemeClr>
                </a:solidFill>
                <a:latin typeface="微软雅黑" panose="020B0503020204020204" pitchFamily="34" charset="-122"/>
                <a:ea typeface="微软雅黑" panose="020B0503020204020204" pitchFamily="34" charset="-122"/>
              </a:rPr>
              <a:t>记载了</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19</a:t>
            </a:r>
            <a:r>
              <a:rPr lang="zh-CN" altLang="zh-CN" sz="2800" b="1" dirty="0">
                <a:solidFill>
                  <a:schemeClr val="accent6">
                    <a:lumMod val="50000"/>
                  </a:schemeClr>
                </a:solidFill>
                <a:latin typeface="微软雅黑" panose="020B0503020204020204" pitchFamily="34" charset="-122"/>
                <a:ea typeface="微软雅黑" panose="020B0503020204020204" pitchFamily="34" charset="-122"/>
              </a:rPr>
              <a:t>个关于土地面积和谷仓容积的问题，这些问题都以惊人的准确被计算出来</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40000"/>
              </a:lnSpc>
              <a:spcBef>
                <a:spcPts val="1200"/>
              </a:spcBef>
              <a:buFont typeface="Wingdings" panose="05000000000000000000" pitchFamily="2" charset="2"/>
              <a:buChar char="l"/>
              <a:defRPr/>
            </a:pPr>
            <a:r>
              <a:rPr lang="zh-CN" altLang="zh-CN" sz="2800" b="1" dirty="0">
                <a:solidFill>
                  <a:schemeClr val="accent6">
                    <a:lumMod val="50000"/>
                  </a:schemeClr>
                </a:solidFill>
                <a:latin typeface="微软雅黑" panose="020B0503020204020204" pitchFamily="34" charset="-122"/>
                <a:ea typeface="微软雅黑" panose="020B0503020204020204" pitchFamily="34" charset="-122"/>
              </a:rPr>
              <a:t>纸草的第三片</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还</a:t>
            </a:r>
            <a:r>
              <a:rPr lang="zh-CN" altLang="zh-CN" sz="2800" b="1" dirty="0">
                <a:solidFill>
                  <a:schemeClr val="accent6">
                    <a:lumMod val="50000"/>
                  </a:schemeClr>
                </a:solidFill>
                <a:latin typeface="微软雅黑" panose="020B0503020204020204" pitchFamily="34" charset="-122"/>
                <a:ea typeface="微软雅黑" panose="020B0503020204020204" pitchFamily="34" charset="-122"/>
              </a:rPr>
              <a:t>记录了如何去确定正方形和矩形、三角形和梯形、以及能分割成这些形状的土地面积</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40000"/>
              </a:lnSpc>
              <a:spcBef>
                <a:spcPts val="1200"/>
              </a:spcBef>
              <a:buFont typeface="Wingdings" panose="05000000000000000000" pitchFamily="2" charset="2"/>
              <a:buChar char="l"/>
              <a:defRPr/>
            </a:pPr>
            <a:r>
              <a:rPr lang="zh-CN" altLang="zh-CN" sz="2800" b="1" dirty="0">
                <a:solidFill>
                  <a:schemeClr val="accent6">
                    <a:lumMod val="50000"/>
                  </a:schemeClr>
                </a:solidFill>
                <a:latin typeface="微软雅黑" panose="020B0503020204020204" pitchFamily="34" charset="-122"/>
                <a:ea typeface="微软雅黑" panose="020B0503020204020204" pitchFamily="34" charset="-122"/>
              </a:rPr>
              <a:t>尼罗河周期性泛滥之后为了重划地界，需要有高度发达的土地测量技术。希罗多德说道，为了使征收赋税公平合理，萨斯特雷斯曾将埃及的土地划分为相等的矩形小块。然而，由于尼罗河周期性的泛滥，扫除了这些小地块的界限，因此不得不派测量员去重新校对纳税额</a:t>
            </a: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
            </a:r>
            <a:b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br>
            <a:r>
              <a:rPr lang="en-US" altLang="zh-CN" b="1" dirty="0">
                <a:solidFill>
                  <a:schemeClr val="accent6">
                    <a:lumMod val="50000"/>
                  </a:schemeClr>
                </a:solidFill>
                <a:latin typeface="微软雅黑" panose="020B0503020204020204" pitchFamily="34" charset="-122"/>
                <a:ea typeface="微软雅黑" panose="020B0503020204020204" pitchFamily="34" charset="-122"/>
              </a:rPr>
              <a:t>  </a:t>
            </a: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起源</a:t>
            </a:r>
          </a:p>
        </p:txBody>
      </p:sp>
    </p:spTree>
    <p:extLst>
      <p:ext uri="{BB962C8B-B14F-4D97-AF65-F5344CB8AC3E}">
        <p14:creationId xmlns:p14="http://schemas.microsoft.com/office/powerpoint/2010/main" val="896287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43747">
                                            <p:txEl>
                                              <p:pRg st="1" end="1"/>
                                            </p:txEl>
                                          </p:spTgt>
                                        </p:tgtEl>
                                        <p:attrNameLst>
                                          <p:attrName>style.visibility</p:attrName>
                                        </p:attrNameLst>
                                      </p:cBhvr>
                                      <p:to>
                                        <p:strVal val="visible"/>
                                      </p:to>
                                    </p:set>
                                    <p:animEffect transition="in" filter="fade">
                                      <p:cBhvr>
                                        <p:cTn id="7" dur="500"/>
                                        <p:tgtEl>
                                          <p:spTgt spid="543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3747">
                                            <p:txEl>
                                              <p:pRg st="2" end="2"/>
                                            </p:txEl>
                                          </p:spTgt>
                                        </p:tgtEl>
                                        <p:attrNameLst>
                                          <p:attrName>style.visibility</p:attrName>
                                        </p:attrNameLst>
                                      </p:cBhvr>
                                      <p:to>
                                        <p:strVal val="visible"/>
                                      </p:to>
                                    </p:set>
                                    <p:animEffect transition="in" filter="fade">
                                      <p:cBhvr>
                                        <p:cTn id="12" dur="500"/>
                                        <p:tgtEl>
                                          <p:spTgt spid="543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3747">
                                            <p:txEl>
                                              <p:pRg st="3" end="3"/>
                                            </p:txEl>
                                          </p:spTgt>
                                        </p:tgtEl>
                                        <p:attrNameLst>
                                          <p:attrName>style.visibility</p:attrName>
                                        </p:attrNameLst>
                                      </p:cBhvr>
                                      <p:to>
                                        <p:strVal val="visible"/>
                                      </p:to>
                                    </p:set>
                                    <p:animEffect transition="in" filter="fade">
                                      <p:cBhvr>
                                        <p:cTn id="17" dur="500"/>
                                        <p:tgtEl>
                                          <p:spTgt spid="5437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3747">
                                            <p:txEl>
                                              <p:pRg st="4" end="4"/>
                                            </p:txEl>
                                          </p:spTgt>
                                        </p:tgtEl>
                                        <p:attrNameLst>
                                          <p:attrName>style.visibility</p:attrName>
                                        </p:attrNameLst>
                                      </p:cBhvr>
                                      <p:to>
                                        <p:strVal val="visible"/>
                                      </p:to>
                                    </p:set>
                                    <p:animEffect transition="in" filter="fade">
                                      <p:cBhvr>
                                        <p:cTn id="22" dur="500"/>
                                        <p:tgtEl>
                                          <p:spTgt spid="543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825624"/>
            <a:ext cx="10515601" cy="5032376"/>
          </a:xfrm>
        </p:spPr>
        <p:txBody>
          <a:bodyPr/>
          <a:lstStyle/>
          <a:p>
            <a:pPr marL="717550" lvl="1" indent="-342900">
              <a:lnSpc>
                <a:spcPct val="120000"/>
              </a:lnSpc>
              <a:spcBef>
                <a:spcPts val="18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古</a:t>
            </a:r>
            <a:r>
              <a:rPr lang="zh-CN" altLang="zh-CN" sz="2800" b="1" dirty="0">
                <a:solidFill>
                  <a:schemeClr val="accent6">
                    <a:lumMod val="50000"/>
                  </a:schemeClr>
                </a:solidFill>
                <a:latin typeface="微软雅黑" panose="020B0503020204020204" pitchFamily="34" charset="-122"/>
                <a:ea typeface="微软雅黑" panose="020B0503020204020204" pitchFamily="34" charset="-122"/>
              </a:rPr>
              <a:t>巴比伦</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rPr>
              <a:t>人们认为古巴比伦的数学水平比古埃及更高。</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这可能是由于巴比伦经济的发展速度较快。巴比伦处于许多大型商队的必经之地，而埃及则与外界接触较少。相比较平静的尼罗河，</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不稳定的</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底格里斯河和幼发拉底河那样必须施以巨大的工程，加以精心的管理。</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zh-CN" b="1" dirty="0">
                <a:solidFill>
                  <a:schemeClr val="accent6">
                    <a:lumMod val="50000"/>
                  </a:schemeClr>
                </a:solidFill>
                <a:latin typeface="微软雅黑" panose="020B0503020204020204" pitchFamily="34" charset="-122"/>
                <a:ea typeface="微软雅黑" panose="020B0503020204020204" pitchFamily="34" charset="-122"/>
              </a:rPr>
              <a:t>公元前</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2000</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年</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前</a:t>
            </a:r>
            <a:r>
              <a:rPr lang="en-US" altLang="zh-CN" b="1" dirty="0">
                <a:solidFill>
                  <a:schemeClr val="accent6">
                    <a:lumMod val="50000"/>
                  </a:schemeClr>
                </a:solidFill>
                <a:latin typeface="微软雅黑" panose="020B0503020204020204" pitchFamily="34" charset="-122"/>
                <a:ea typeface="微软雅黑" panose="020B0503020204020204" pitchFamily="34" charset="-122"/>
              </a:rPr>
              <a:t>1600</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年，</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古巴比伦人</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已熟悉计算长方形、直角三角形、等腰三角形的面积，以及一些形体的体积，还掌握了勾股定理的</a:t>
            </a:r>
            <a:r>
              <a:rPr lang="zh-CN" altLang="zh-CN" b="1" dirty="0" smtClean="0">
                <a:solidFill>
                  <a:schemeClr val="accent6">
                    <a:lumMod val="50000"/>
                  </a:schemeClr>
                </a:solidFill>
                <a:latin typeface="微软雅黑" panose="020B0503020204020204" pitchFamily="34" charset="-122"/>
                <a:ea typeface="微软雅黑" panose="020B0503020204020204" pitchFamily="34" charset="-122"/>
              </a:rPr>
              <a:t>特殊情况</a:t>
            </a:r>
            <a:endParaRPr kumimoji="1" lang="en-US" altLang="zh-CN" b="1" dirty="0">
              <a:solidFill>
                <a:schemeClr val="tx2"/>
              </a:solidFill>
            </a:endParaRPr>
          </a:p>
        </p:txBody>
      </p:sp>
      <p:sp>
        <p:nvSpPr>
          <p:cNvPr id="5"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起源</a:t>
            </a:r>
          </a:p>
        </p:txBody>
      </p:sp>
    </p:spTree>
    <p:extLst>
      <p:ext uri="{BB962C8B-B14F-4D97-AF65-F5344CB8AC3E}">
        <p14:creationId xmlns:p14="http://schemas.microsoft.com/office/powerpoint/2010/main" val="36886879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Effect transition="in" filter="fade">
                                      <p:cBhvr>
                                        <p:cTn id="7" dur="500"/>
                                        <p:tgtEl>
                                          <p:spTgt spid="543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3747">
                                            <p:txEl>
                                              <p:pRg st="1" end="1"/>
                                            </p:txEl>
                                          </p:spTgt>
                                        </p:tgtEl>
                                        <p:attrNameLst>
                                          <p:attrName>style.visibility</p:attrName>
                                        </p:attrNameLst>
                                      </p:cBhvr>
                                      <p:to>
                                        <p:strVal val="visible"/>
                                      </p:to>
                                    </p:set>
                                    <p:animEffect transition="in" filter="fade">
                                      <p:cBhvr>
                                        <p:cTn id="12" dur="500"/>
                                        <p:tgtEl>
                                          <p:spTgt spid="543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43747">
                                            <p:txEl>
                                              <p:pRg st="2" end="2"/>
                                            </p:txEl>
                                          </p:spTgt>
                                        </p:tgtEl>
                                        <p:attrNameLst>
                                          <p:attrName>style.visibility</p:attrName>
                                        </p:attrNameLst>
                                      </p:cBhvr>
                                      <p:to>
                                        <p:strVal val="visible"/>
                                      </p:to>
                                    </p:set>
                                    <p:animEffect transition="in" filter="fade">
                                      <p:cBhvr>
                                        <p:cTn id="15" dur="500"/>
                                        <p:tgtEl>
                                          <p:spTgt spid="5437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43747">
                                            <p:txEl>
                                              <p:pRg st="3" end="3"/>
                                            </p:txEl>
                                          </p:spTgt>
                                        </p:tgtEl>
                                        <p:attrNameLst>
                                          <p:attrName>style.visibility</p:attrName>
                                        </p:attrNameLst>
                                      </p:cBhvr>
                                      <p:to>
                                        <p:strVal val="visible"/>
                                      </p:to>
                                    </p:set>
                                    <p:animEffect transition="in" filter="fade">
                                      <p:cBhvr>
                                        <p:cTn id="18" dur="500"/>
                                        <p:tgtEl>
                                          <p:spTgt spid="543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7" name="Rectangle 3"/>
          <p:cNvSpPr>
            <a:spLocks noGrp="1" noChangeArrowheads="1"/>
          </p:cNvSpPr>
          <p:nvPr>
            <p:ph type="body" idx="1"/>
          </p:nvPr>
        </p:nvSpPr>
        <p:spPr>
          <a:xfrm>
            <a:off x="838200" y="1628800"/>
            <a:ext cx="10515601" cy="4351338"/>
          </a:xfrm>
        </p:spPr>
        <p:txBody>
          <a:bodyPr/>
          <a:lstStyle/>
          <a:p>
            <a:pPr marL="717550" lvl="1" indent="-342900" eaLnBrk="1" hangingPunct="1">
              <a:lnSpc>
                <a:spcPct val="120000"/>
              </a:lnSpc>
              <a:spcBef>
                <a:spcPts val="1800"/>
              </a:spcBef>
              <a:buFont typeface="Wingdings" panose="05000000000000000000" pitchFamily="2" charset="2"/>
              <a:buChar char="Ø"/>
              <a:defRPr/>
            </a:pPr>
            <a:r>
              <a:rPr lang="zh-CN" altLang="en-US" sz="2800" b="1" dirty="0">
                <a:solidFill>
                  <a:schemeClr val="accent6">
                    <a:lumMod val="50000"/>
                  </a:schemeClr>
                </a:solidFill>
                <a:latin typeface="微软雅黑" panose="020B0503020204020204" pitchFamily="34" charset="-122"/>
                <a:ea typeface="微软雅黑" panose="020B0503020204020204" pitchFamily="34" charset="-122"/>
              </a:rPr>
              <a:t>古代</a:t>
            </a:r>
            <a:r>
              <a:rPr lang="zh-CN" altLang="zh-CN" sz="2800" b="1" dirty="0">
                <a:solidFill>
                  <a:schemeClr val="accent6">
                    <a:lumMod val="50000"/>
                  </a:schemeClr>
                </a:solidFill>
                <a:latin typeface="微软雅黑" panose="020B0503020204020204" pitchFamily="34" charset="-122"/>
                <a:ea typeface="微软雅黑" panose="020B0503020204020204" pitchFamily="34" charset="-122"/>
              </a:rPr>
              <a:t>中国</a:t>
            </a:r>
            <a:endParaRPr lang="en-US" altLang="zh-CN" sz="2800"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根据</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等线"/>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周髀算经</a:t>
            </a: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sym typeface="等线"/>
              </a:rPr>
              <a:t>》</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sym typeface="等线"/>
              </a:rPr>
              <a:t>记载，公元前十一世纪</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，周朝数学家商高就提出“勾三、股四、弦五</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sym typeface="等线"/>
              </a:rPr>
              <a:t>”，该定理被称为“商高定理”，</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后在公元三世纪</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等线"/>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三国时代的赵爽对</a:t>
            </a:r>
            <a:r>
              <a:rPr lang="en-US" altLang="zh-CN" b="1" dirty="0">
                <a:solidFill>
                  <a:schemeClr val="accent6">
                    <a:lumMod val="50000"/>
                  </a:schemeClr>
                </a:solidFill>
                <a:latin typeface="微软雅黑" panose="020B0503020204020204" pitchFamily="34" charset="-122"/>
                <a:ea typeface="微软雅黑" panose="020B0503020204020204" pitchFamily="34" charset="-122"/>
                <a:sym typeface="等线"/>
              </a:rPr>
              <a:t>《</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周髀算经</a:t>
            </a: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sym typeface="等线"/>
              </a:rPr>
              <a:t>》</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sym typeface="等线"/>
              </a:rPr>
              <a:t>中对该定理做了详细注释。</a:t>
            </a:r>
            <a:endParaRPr lang="en-US" altLang="zh-CN" b="1" dirty="0" smtClean="0">
              <a:solidFill>
                <a:schemeClr val="accent6">
                  <a:lumMod val="50000"/>
                </a:schemeClr>
              </a:solidFill>
              <a:latin typeface="微软雅黑" panose="020B0503020204020204" pitchFamily="34" charset="-122"/>
              <a:ea typeface="微软雅黑" panose="020B0503020204020204" pitchFamily="34" charset="-122"/>
              <a:sym typeface="等线"/>
            </a:endParaRPr>
          </a:p>
          <a:p>
            <a:pPr marL="1255713" lvl="2" indent="-449263" defTabSz="1162050">
              <a:lnSpc>
                <a:spcPct val="120000"/>
              </a:lnSpc>
              <a:spcBef>
                <a:spcPts val="1200"/>
              </a:spcBef>
              <a:buFont typeface="Wingdings" panose="05000000000000000000" pitchFamily="2" charset="2"/>
              <a:buChar char="l"/>
              <a:defRPr/>
            </a:pP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希腊</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数学家毕达哥拉斯</a:t>
            </a:r>
            <a:r>
              <a:rPr lang="zh-CN" altLang="en-US" b="1" dirty="0">
                <a:solidFill>
                  <a:schemeClr val="accent6">
                    <a:lumMod val="50000"/>
                  </a:schemeClr>
                </a:solidFill>
                <a:latin typeface="微软雅黑" panose="020B0503020204020204" pitchFamily="34" charset="-122"/>
                <a:ea typeface="微软雅黑" panose="020B0503020204020204" pitchFamily="34" charset="-122"/>
                <a:sym typeface="等线"/>
              </a:rPr>
              <a:t>证明勾股定理是在公元前六世纪</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a:p>
            <a:pPr marL="1255713" lvl="2" indent="-449263" defTabSz="1162050" eaLnBrk="1" hangingPunct="1">
              <a:lnSpc>
                <a:spcPct val="120000"/>
              </a:lnSpc>
              <a:spcBef>
                <a:spcPts val="1200"/>
              </a:spcBef>
              <a:buFont typeface="Wingdings" panose="05000000000000000000" pitchFamily="2" charset="2"/>
              <a:buChar char="l"/>
              <a:defRPr/>
            </a:pPr>
            <a:r>
              <a:rPr lang="zh-CN" altLang="zh-CN" b="1" dirty="0" smtClean="0">
                <a:solidFill>
                  <a:schemeClr val="accent6">
                    <a:lumMod val="50000"/>
                  </a:schemeClr>
                </a:solidFill>
                <a:latin typeface="微软雅黑" panose="020B0503020204020204" pitchFamily="34" charset="-122"/>
                <a:ea typeface="微软雅黑" panose="020B0503020204020204" pitchFamily="34" charset="-122"/>
              </a:rPr>
              <a:t>从</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西汉成书的《九章算术》，以及农业社会的社会形态上看</a:t>
            </a:r>
            <a:r>
              <a:rPr lang="zh-CN" altLang="zh-CN" b="1" dirty="0" smtClean="0">
                <a:solidFill>
                  <a:schemeClr val="accent6">
                    <a:lumMod val="50000"/>
                  </a:schemeClr>
                </a:solidFill>
                <a:latin typeface="微软雅黑" panose="020B0503020204020204" pitchFamily="34" charset="-122"/>
                <a:ea typeface="微软雅黑" panose="020B0503020204020204" pitchFamily="34" charset="-122"/>
              </a:rPr>
              <a:t>，</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中国的</a:t>
            </a:r>
            <a:r>
              <a:rPr lang="zh-CN" altLang="zh-CN" b="1" dirty="0" smtClean="0">
                <a:solidFill>
                  <a:schemeClr val="accent6">
                    <a:lumMod val="50000"/>
                  </a:schemeClr>
                </a:solidFill>
                <a:latin typeface="微软雅黑" panose="020B0503020204020204" pitchFamily="34" charset="-122"/>
                <a:ea typeface="微软雅黑" panose="020B0503020204020204" pitchFamily="34" charset="-122"/>
              </a:rPr>
              <a:t>几何</a:t>
            </a:r>
            <a:r>
              <a:rPr lang="zh-CN" altLang="zh-CN" b="1" dirty="0">
                <a:solidFill>
                  <a:schemeClr val="accent6">
                    <a:lumMod val="50000"/>
                  </a:schemeClr>
                </a:solidFill>
                <a:latin typeface="微软雅黑" panose="020B0503020204020204" pitchFamily="34" charset="-122"/>
                <a:ea typeface="微软雅黑" panose="020B0503020204020204" pitchFamily="34" charset="-122"/>
              </a:rPr>
              <a:t>知识也相当发达</a:t>
            </a:r>
            <a:endParaRPr lang="en-US" altLang="zh-CN" b="1" dirty="0">
              <a:solidFill>
                <a:schemeClr val="accent6">
                  <a:lumMod val="50000"/>
                </a:schemeClr>
              </a:solidFill>
              <a:latin typeface="微软雅黑" panose="020B0503020204020204" pitchFamily="34" charset="-122"/>
              <a:ea typeface="微软雅黑" panose="020B0503020204020204" pitchFamily="34" charset="-122"/>
            </a:endParaRPr>
          </a:p>
        </p:txBody>
      </p:sp>
      <p:sp>
        <p:nvSpPr>
          <p:cNvPr id="6" name="Rectangle 2"/>
          <p:cNvSpPr>
            <a:spLocks noGrp="1" noRot="1" noChangeArrowheads="1"/>
          </p:cNvSpPr>
          <p:nvPr>
            <p:ph type="title"/>
          </p:nvPr>
        </p:nvSpPr>
        <p:spPr>
          <a:xfrm>
            <a:off x="839416" y="332656"/>
            <a:ext cx="10515164" cy="1325563"/>
          </a:xfrm>
        </p:spPr>
        <p:txBody>
          <a:bodyPr>
            <a:normAutofit/>
          </a:bodyPr>
          <a:lstStyle/>
          <a:p>
            <a:pPr lvl="1">
              <a:spcBef>
                <a:spcPts val="3000"/>
              </a:spcBef>
              <a:defRPr/>
            </a:pPr>
            <a:r>
              <a:rPr lang="en-US" altLang="zh-CN" b="1" dirty="0" smtClean="0">
                <a:solidFill>
                  <a:schemeClr val="accent6">
                    <a:lumMod val="50000"/>
                  </a:schemeClr>
                </a:solidFill>
                <a:latin typeface="微软雅黑" panose="020B0503020204020204" pitchFamily="34" charset="-122"/>
                <a:ea typeface="微软雅黑" panose="020B0503020204020204" pitchFamily="34" charset="-122"/>
              </a:rPr>
              <a:t>1. </a:t>
            </a:r>
            <a:r>
              <a:rPr lang="zh-CN" altLang="en-US" b="1" dirty="0" smtClean="0">
                <a:solidFill>
                  <a:schemeClr val="accent6">
                    <a:lumMod val="50000"/>
                  </a:schemeClr>
                </a:solidFill>
                <a:latin typeface="微软雅黑" panose="020B0503020204020204" pitchFamily="34" charset="-122"/>
                <a:ea typeface="微软雅黑" panose="020B0503020204020204" pitchFamily="34" charset="-122"/>
              </a:rPr>
              <a:t>几何学</a:t>
            </a:r>
            <a:r>
              <a:rPr lang="zh-CN" altLang="en-US" b="1" dirty="0">
                <a:solidFill>
                  <a:schemeClr val="accent6">
                    <a:lumMod val="50000"/>
                  </a:schemeClr>
                </a:solidFill>
                <a:latin typeface="微软雅黑" panose="020B0503020204020204" pitchFamily="34" charset="-122"/>
                <a:ea typeface="微软雅黑" panose="020B0503020204020204" pitchFamily="34" charset="-122"/>
              </a:rPr>
              <a:t>起源</a:t>
            </a:r>
          </a:p>
        </p:txBody>
      </p:sp>
    </p:spTree>
    <p:extLst>
      <p:ext uri="{BB962C8B-B14F-4D97-AF65-F5344CB8AC3E}">
        <p14:creationId xmlns:p14="http://schemas.microsoft.com/office/powerpoint/2010/main" val="2133909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animEffect transition="in" filter="fade">
                                      <p:cBhvr>
                                        <p:cTn id="7" dur="500"/>
                                        <p:tgtEl>
                                          <p:spTgt spid="5437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3747">
                                            <p:txEl>
                                              <p:pRg st="1" end="1"/>
                                            </p:txEl>
                                          </p:spTgt>
                                        </p:tgtEl>
                                        <p:attrNameLst>
                                          <p:attrName>style.visibility</p:attrName>
                                        </p:attrNameLst>
                                      </p:cBhvr>
                                      <p:to>
                                        <p:strVal val="visible"/>
                                      </p:to>
                                    </p:set>
                                    <p:animEffect transition="in" filter="fade">
                                      <p:cBhvr>
                                        <p:cTn id="10" dur="500"/>
                                        <p:tgtEl>
                                          <p:spTgt spid="54374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3747">
                                            <p:txEl>
                                              <p:pRg st="2" end="2"/>
                                            </p:txEl>
                                          </p:spTgt>
                                        </p:tgtEl>
                                        <p:attrNameLst>
                                          <p:attrName>style.visibility</p:attrName>
                                        </p:attrNameLst>
                                      </p:cBhvr>
                                      <p:to>
                                        <p:strVal val="visible"/>
                                      </p:to>
                                    </p:set>
                                    <p:animEffect transition="in" filter="fade">
                                      <p:cBhvr>
                                        <p:cTn id="13" dur="500"/>
                                        <p:tgtEl>
                                          <p:spTgt spid="54374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3747">
                                            <p:txEl>
                                              <p:pRg st="3" end="3"/>
                                            </p:txEl>
                                          </p:spTgt>
                                        </p:tgtEl>
                                        <p:attrNameLst>
                                          <p:attrName>style.visibility</p:attrName>
                                        </p:attrNameLst>
                                      </p:cBhvr>
                                      <p:to>
                                        <p:strVal val="visible"/>
                                      </p:to>
                                    </p:set>
                                    <p:animEffect transition="in" filter="fade">
                                      <p:cBhvr>
                                        <p:cTn id="16" dur="500"/>
                                        <p:tgtEl>
                                          <p:spTgt spid="5437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P spid="6" grpId="0" animBg="1"/>
    </p:bldLst>
  </p:timing>
</p:sld>
</file>

<file path=ppt/theme/theme1.xml><?xml version="1.0" encoding="utf-8"?>
<a:theme xmlns:a="http://schemas.openxmlformats.org/drawingml/2006/main" name="Default Theme">
  <a:themeElements>
    <a:clrScheme name="Default Theme">
      <a:dk1>
        <a:srgbClr val="7F7F7F"/>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707070"/>
      </a:accent1>
      <a:accent2>
        <a:srgbClr val="B0B1B3"/>
      </a:accent2>
      <a:accent3>
        <a:srgbClr val="919191"/>
      </a:accent3>
      <a:accent4>
        <a:srgbClr val="91969B"/>
      </a:accent4>
      <a:accent5>
        <a:srgbClr val="4B5050"/>
      </a:accent5>
      <a:accent6>
        <a:srgbClr val="515457"/>
      </a:accent6>
      <a:hlink>
        <a:srgbClr val="0000FF"/>
      </a:hlink>
      <a:folHlink>
        <a:srgbClr val="FF00FF"/>
      </a:folHlink>
    </a:clrScheme>
    <a:fontScheme name="Default Theme">
      <a:majorFont>
        <a:latin typeface="Helvetica"/>
        <a:ea typeface="Helvetica"/>
        <a:cs typeface="Helvetica"/>
      </a:majorFont>
      <a:minorFont>
        <a:latin typeface="等线"/>
        <a:ea typeface="等线"/>
        <a:cs typeface="等线"/>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7F7F7F"/>
            </a:solidFill>
            <a:effectLst/>
            <a:uFillTx/>
            <a:latin typeface="Lato Light"/>
            <a:ea typeface="Lato Light"/>
            <a:cs typeface="Lato Light"/>
            <a:sym typeface="Lat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1195</TotalTime>
  <Words>4527</Words>
  <Application>Microsoft Office PowerPoint</Application>
  <PresentationFormat>自定义</PresentationFormat>
  <Paragraphs>353</Paragraphs>
  <Slides>34</Slides>
  <Notes>32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37" baseType="lpstr">
      <vt:lpstr>Default Theme</vt:lpstr>
      <vt:lpstr>MathType 6.0 Equation</vt:lpstr>
      <vt:lpstr>Equation</vt:lpstr>
      <vt:lpstr>PowerPoint 演示文稿</vt:lpstr>
      <vt:lpstr>本讲概要</vt:lpstr>
      <vt:lpstr>PowerPoint 演示文稿</vt:lpstr>
      <vt:lpstr>1. 几何学起源</vt:lpstr>
      <vt:lpstr>1. 几何学起源</vt:lpstr>
      <vt:lpstr>1. 几何学起源</vt:lpstr>
      <vt:lpstr>1. 几何学起源</vt:lpstr>
      <vt:lpstr>1. 几何学起源</vt:lpstr>
      <vt:lpstr>1. 几何学起源</vt:lpstr>
      <vt:lpstr>1. 几何学起源</vt:lpstr>
      <vt:lpstr>1. 几何学起源</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2. 几何学分支</vt:lpstr>
      <vt:lpstr>3. 计算机图形学与几何学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99</dc:creator>
  <cp:lastModifiedBy>99</cp:lastModifiedBy>
  <cp:revision>118</cp:revision>
  <dcterms:modified xsi:type="dcterms:W3CDTF">2019-09-18T03:22:21Z</dcterms:modified>
</cp:coreProperties>
</file>