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82" r:id="rId3"/>
    <p:sldId id="315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Lato Light"/>
        <a:ea typeface="Lato Light"/>
        <a:cs typeface="Lato Light"/>
        <a:sym typeface="Lato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19B804"/>
    <a:srgbClr val="0C5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/>
      <a:tcStyle>
        <a:tcBdr/>
        <a:fill>
          <a:solidFill>
            <a:srgbClr val="EEEEE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ato Light"/>
          <a:ea typeface="Lato Light"/>
          <a:cs typeface="Lato Light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864" autoAdjust="0"/>
  </p:normalViewPr>
  <p:slideViewPr>
    <p:cSldViewPr>
      <p:cViewPr varScale="1">
        <p:scale>
          <a:sx n="41" d="100"/>
          <a:sy n="41" d="100"/>
        </p:scale>
        <p:origin x="-84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08516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F06F32CD-C89A-4CCE-A708-C38341736EDD}" type="slidenum">
              <a:rPr lang="en-US" altLang="zh-CN" smtClean="0">
                <a:latin typeface="Arial" pitchFamily="34" charset="0"/>
              </a:rPr>
              <a:pPr eaLnBrk="1" hangingPunct="1"/>
              <a:t>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AA21760F-ECCE-4FC3-B1BA-56BE6819A9BC}" type="slidenum">
              <a:rPr lang="en-US" altLang="zh-CN" smtClean="0">
                <a:latin typeface="Arial" pitchFamily="34" charset="0"/>
              </a:rPr>
              <a:pPr eaLnBrk="1" hangingPunct="1"/>
              <a:t>12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7DE41298-17DD-45C4-956E-D5730FE993BB}" type="slidenum">
              <a:rPr lang="en-US" altLang="zh-CN" smtClean="0">
                <a:latin typeface="Arial" pitchFamily="34" charset="0"/>
              </a:rPr>
              <a:pPr eaLnBrk="1" hangingPunct="1"/>
              <a:t>13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D765EFE7-7531-4651-A09F-A56537534168}" type="slidenum">
              <a:rPr lang="en-US" altLang="zh-CN" smtClean="0">
                <a:latin typeface="Arial" pitchFamily="34" charset="0"/>
              </a:rPr>
              <a:pPr eaLnBrk="1" hangingPunct="1"/>
              <a:t>14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zh-CN" sz="1400" smtClean="0">
                <a:latin typeface="Arial" pitchFamily="34" charset="0"/>
              </a:rPr>
              <a:t>Perspective View</a:t>
            </a:r>
            <a:r>
              <a:rPr lang="zh-CN" altLang="en-GB" sz="1400" smtClean="0">
                <a:latin typeface="Arial" pitchFamily="34" charset="0"/>
              </a:rPr>
              <a:t>透视图</a:t>
            </a:r>
            <a:endParaRPr lang="zh-CN" altLang="en-US" sz="14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CCAB9E2A-7493-4EDF-BA8F-101DC53428A1}" type="slidenum">
              <a:rPr lang="en-US" altLang="zh-CN" smtClean="0">
                <a:latin typeface="Arial" pitchFamily="34" charset="0"/>
              </a:rPr>
              <a:pPr eaLnBrk="1" hangingPunct="1"/>
              <a:t>15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CFBD5878-E012-499A-942F-B2FC6B7F0E6A}" type="slidenum">
              <a:rPr lang="en-US" altLang="zh-CN" smtClean="0">
                <a:latin typeface="Arial" pitchFamily="34" charset="0"/>
              </a:rPr>
              <a:pPr eaLnBrk="1" hangingPunct="1"/>
              <a:t>16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E598CE27-46B7-4326-B8E0-3507961570F8}" type="slidenum">
              <a:rPr lang="en-US" altLang="zh-CN" smtClean="0">
                <a:latin typeface="Arial" pitchFamily="34" charset="0"/>
              </a:rPr>
              <a:pPr eaLnBrk="1" hangingPunct="1"/>
              <a:t>17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AD3154A3-F7E5-46E0-AA41-CC556B798568}" type="slidenum">
              <a:rPr lang="en-US" altLang="zh-CN" smtClean="0">
                <a:latin typeface="Arial" pitchFamily="34" charset="0"/>
              </a:rPr>
              <a:pPr eaLnBrk="1" hangingPunct="1"/>
              <a:t>18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74053EB5-69A8-405A-9441-8810CE0048C8}" type="slidenum">
              <a:rPr lang="en-US" altLang="zh-CN" smtClean="0">
                <a:latin typeface="Arial" pitchFamily="34" charset="0"/>
              </a:rPr>
              <a:pPr eaLnBrk="1" hangingPunct="1"/>
              <a:t>19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2BE3BFE8-CB58-45FF-8A02-3FE2F8C9F619}" type="slidenum">
              <a:rPr lang="en-US" altLang="zh-CN" smtClean="0">
                <a:latin typeface="Arial" pitchFamily="34" charset="0"/>
              </a:rPr>
              <a:pPr eaLnBrk="1" hangingPunct="1"/>
              <a:t>20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59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121C1838-27B0-46E8-AEDE-FF535C24E25D}" type="slidenum">
              <a:rPr lang="en-US" altLang="zh-CN" smtClean="0">
                <a:latin typeface="Arial" pitchFamily="34" charset="0"/>
              </a:rPr>
              <a:pPr eaLnBrk="1" hangingPunct="1"/>
              <a:t>21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80A8CDFE-DDBC-407A-ACA4-72C89665B435}" type="slidenum">
              <a:rPr lang="en-US" altLang="zh-CN" smtClean="0">
                <a:latin typeface="Arial" pitchFamily="34" charset="0"/>
              </a:rPr>
              <a:pPr eaLnBrk="1" hangingPunct="1"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AEF493EB-4086-46B4-B589-80FCD2C218FC}" type="slidenum">
              <a:rPr lang="en-US" altLang="zh-CN" smtClean="0">
                <a:latin typeface="Arial" pitchFamily="34" charset="0"/>
              </a:rPr>
              <a:pPr eaLnBrk="1" hangingPunct="1"/>
              <a:t>22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E348BE0C-98C7-4D55-A98F-15FDEF29A2B1}" type="slidenum">
              <a:rPr lang="en-US" altLang="zh-CN" smtClean="0">
                <a:latin typeface="Arial" pitchFamily="34" charset="0"/>
              </a:rPr>
              <a:pPr eaLnBrk="1" hangingPunct="1"/>
              <a:t>23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62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3A8D7182-C1A1-4E94-A613-44A1E5B92275}" type="slidenum">
              <a:rPr lang="en-US" altLang="zh-CN" smtClean="0">
                <a:latin typeface="Arial" pitchFamily="34" charset="0"/>
              </a:rPr>
              <a:pPr eaLnBrk="1" hangingPunct="1"/>
              <a:t>24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63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zh-CN" sz="700" smtClean="0">
                <a:latin typeface="Arial" pitchFamily="34" charset="0"/>
              </a:rPr>
              <a:t>Bump Mapping</a:t>
            </a:r>
            <a:r>
              <a:rPr lang="zh-CN" altLang="en-US" smtClean="0">
                <a:latin typeface="Arial" pitchFamily="34" charset="0"/>
              </a:rPr>
              <a:t>是一种在</a:t>
            </a:r>
            <a:r>
              <a:rPr lang="en-US" altLang="zh-CN" smtClean="0">
                <a:latin typeface="Arial" pitchFamily="34" charset="0"/>
              </a:rPr>
              <a:t>3D</a:t>
            </a:r>
            <a:r>
              <a:rPr lang="zh-CN" altLang="en-US" smtClean="0">
                <a:latin typeface="Arial" pitchFamily="34" charset="0"/>
              </a:rPr>
              <a:t>场景中模拟粗糙外表面的技术。将深度的变化保存到一张贴图中，然后再对</a:t>
            </a:r>
            <a:r>
              <a:rPr lang="en-US" altLang="zh-CN" smtClean="0">
                <a:latin typeface="Arial" pitchFamily="34" charset="0"/>
              </a:rPr>
              <a:t>3D</a:t>
            </a:r>
            <a:r>
              <a:rPr lang="zh-CN" altLang="en-US" smtClean="0">
                <a:latin typeface="Arial" pitchFamily="34" charset="0"/>
              </a:rPr>
              <a:t>模型进行标准的混合贴图处理，即可得到具有凹凸感的表面效果。一般这种特效只有高档显示卡支持。 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</a:rPr>
              <a:t>在简单与复杂之间蕴涵的内容，就是本课程所要详细讲述的。</a:t>
            </a:r>
          </a:p>
          <a:p>
            <a:pPr eaLnBrk="1" hangingPunct="1"/>
            <a:endParaRPr lang="zh-CN" altLang="en-US" smtClean="0">
              <a:latin typeface="Arial" pitchFamily="34" charset="0"/>
            </a:endParaRPr>
          </a:p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8CBB10A6-8F75-471D-8C6A-1FB6AF3648EF}" type="slidenum">
              <a:rPr lang="en-US" altLang="zh-CN" smtClean="0">
                <a:latin typeface="Arial" pitchFamily="34" charset="0"/>
              </a:rPr>
              <a:pPr eaLnBrk="1" hangingPunct="1"/>
              <a:t>25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A7314DFA-955A-4738-8CA8-D1E3C39D96A0}" type="slidenum">
              <a:rPr lang="en-US" altLang="zh-CN" smtClean="0">
                <a:latin typeface="Arial" pitchFamily="34" charset="0"/>
              </a:rPr>
              <a:pPr eaLnBrk="1" hangingPunct="1"/>
              <a:t>26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7FF0672E-BD09-4F1A-9279-9F7163DC3602}" type="slidenum">
              <a:rPr lang="en-US" altLang="zh-CN" smtClean="0">
                <a:latin typeface="Arial" pitchFamily="34" charset="0"/>
              </a:rPr>
              <a:pPr eaLnBrk="1" hangingPunct="1"/>
              <a:t>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B93DA777-174D-4B6A-823B-1E4CAD28B87B}" type="slidenum">
              <a:rPr lang="en-US" altLang="zh-CN" smtClean="0">
                <a:latin typeface="Arial" pitchFamily="34" charset="0"/>
              </a:rPr>
              <a:pPr eaLnBrk="1" hangingPunct="1"/>
              <a:t>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6011EAD7-E994-41BC-87B0-47D5B574E0AE}" type="slidenum">
              <a:rPr lang="en-US" altLang="zh-CN" smtClean="0">
                <a:latin typeface="Arial" pitchFamily="34" charset="0"/>
              </a:rPr>
              <a:pPr eaLnBrk="1" hangingPunct="1"/>
              <a:t>7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3CB417CE-BFA1-40DE-8284-2B09DF4286D1}" type="slidenum">
              <a:rPr lang="en-US" altLang="zh-CN" smtClean="0">
                <a:latin typeface="Arial" pitchFamily="34" charset="0"/>
              </a:rPr>
              <a:pPr eaLnBrk="1" hangingPunct="1"/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1BE0B55A-46C2-4DD6-B7F7-8412F6AA35AC}" type="slidenum">
              <a:rPr lang="en-US" altLang="zh-CN" smtClean="0">
                <a:latin typeface="Arial" pitchFamily="34" charset="0"/>
              </a:rPr>
              <a:pPr eaLnBrk="1" hangingPunct="1"/>
              <a:t>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00795028-2582-49F7-92C4-1424B55CD65C}" type="slidenum">
              <a:rPr lang="en-US" altLang="zh-CN" smtClean="0">
                <a:latin typeface="Arial" pitchFamily="34" charset="0"/>
              </a:rPr>
              <a:pPr eaLnBrk="1" hangingPunct="1"/>
              <a:t>10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36B7EDBD-9557-41A6-A28F-4F45C1731826}" type="slidenum">
              <a:rPr lang="en-US" altLang="zh-CN" smtClean="0">
                <a:latin typeface="Arial" pitchFamily="34" charset="0"/>
              </a:rPr>
              <a:pPr eaLnBrk="1" hangingPunct="1"/>
              <a:t>11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4"/>
          <p:cNvGrpSpPr/>
          <p:nvPr/>
        </p:nvGrpSpPr>
        <p:grpSpPr>
          <a:xfrm>
            <a:off x="0" y="-1664915"/>
            <a:ext cx="12192000" cy="10492847"/>
            <a:chOff x="0" y="0"/>
            <a:chExt cx="12192000" cy="10492846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9172046"/>
              <a:ext cx="12192000" cy="1320801"/>
              <a:chOff x="0" y="0"/>
              <a:chExt cx="12192000" cy="1320800"/>
            </a:xfrm>
          </p:grpSpPr>
          <p:sp>
            <p:nvSpPr>
              <p:cNvPr id="32" name="Shape 32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0" y="0"/>
              <a:ext cx="12192000" cy="1320801"/>
              <a:chOff x="0" y="0"/>
              <a:chExt cx="12192000" cy="1320800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4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5"/>
          <p:cNvGrpSpPr/>
          <p:nvPr/>
        </p:nvGrpSpPr>
        <p:grpSpPr>
          <a:xfrm>
            <a:off x="0" y="-1664915"/>
            <a:ext cx="12192000" cy="10492847"/>
            <a:chOff x="0" y="0"/>
            <a:chExt cx="12192000" cy="10492846"/>
          </a:xfrm>
        </p:grpSpPr>
        <p:grpSp>
          <p:nvGrpSpPr>
            <p:cNvPr id="58" name="Group 58"/>
            <p:cNvGrpSpPr/>
            <p:nvPr/>
          </p:nvGrpSpPr>
          <p:grpSpPr>
            <a:xfrm>
              <a:off x="0" y="9172046"/>
              <a:ext cx="12192000" cy="1320801"/>
              <a:chOff x="0" y="0"/>
              <a:chExt cx="12192000" cy="1320800"/>
            </a:xfrm>
          </p:grpSpPr>
          <p:sp>
            <p:nvSpPr>
              <p:cNvPr id="53" name="Shape 53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0"/>
              <a:ext cx="12192000" cy="1320801"/>
              <a:chOff x="0" y="0"/>
              <a:chExt cx="12192000" cy="132080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63" name="Shape 63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66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7"/>
          <p:cNvGrpSpPr/>
          <p:nvPr/>
        </p:nvGrpSpPr>
        <p:grpSpPr>
          <a:xfrm>
            <a:off x="0" y="-1664915"/>
            <a:ext cx="12192000" cy="10492847"/>
            <a:chOff x="0" y="0"/>
            <a:chExt cx="12192000" cy="10492846"/>
          </a:xfrm>
        </p:grpSpPr>
        <p:grpSp>
          <p:nvGrpSpPr>
            <p:cNvPr id="100" name="Group 100"/>
            <p:cNvGrpSpPr/>
            <p:nvPr/>
          </p:nvGrpSpPr>
          <p:grpSpPr>
            <a:xfrm>
              <a:off x="0" y="9172046"/>
              <a:ext cx="12192000" cy="1320801"/>
              <a:chOff x="0" y="0"/>
              <a:chExt cx="12192000" cy="1320800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06" name="Group 106"/>
            <p:cNvGrpSpPr/>
            <p:nvPr/>
          </p:nvGrpSpPr>
          <p:grpSpPr>
            <a:xfrm>
              <a:off x="0" y="0"/>
              <a:ext cx="12192000" cy="1320801"/>
              <a:chOff x="0" y="0"/>
              <a:chExt cx="12192000" cy="1320800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838418" y="365125"/>
            <a:ext cx="10515164" cy="13255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58413" cy="370840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1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711862" flipH="1">
            <a:off x="10720365" y="5324678"/>
            <a:ext cx="3778605" cy="3778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14437" y="6217851"/>
            <a:ext cx="3231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10FCA-8BAD-41BB-A86B-E452A0861C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42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14437" y="6217851"/>
            <a:ext cx="3231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35D4D-47E2-4A5D-AF7E-33DBE0C3DA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63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0" y="-1664915"/>
            <a:ext cx="12192000" cy="10492847"/>
            <a:chOff x="0" y="0"/>
            <a:chExt cx="12192000" cy="1049284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9172046"/>
              <a:ext cx="12192000" cy="1320801"/>
              <a:chOff x="0" y="0"/>
              <a:chExt cx="12192000" cy="1320800"/>
            </a:xfrm>
          </p:grpSpPr>
          <p:sp>
            <p:nvSpPr>
              <p:cNvPr id="2" name="Shape 2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3" name="Shape 3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4" name="Shape 4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" name="Shape 5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6" name="Shape 6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0"/>
              <a:ext cx="12192000" cy="1320801"/>
              <a:chOff x="0" y="0"/>
              <a:chExt cx="12192000" cy="1320800"/>
            </a:xfrm>
          </p:grpSpPr>
          <p:sp>
            <p:nvSpPr>
              <p:cNvPr id="8" name="Shape 8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9" name="Shape 9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15" name="image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34931" y="0"/>
            <a:ext cx="7857068" cy="441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91421" tIns="91421" rIns="91421" bIns="91421">
            <a:normAutofit/>
          </a:bodyPr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9" r:id="rId4"/>
    <p:sldLayoutId id="2147483660" r:id="rId5"/>
  </p:sldLayoutIdLst>
  <p:transition spd="med"/>
  <p:txStyles>
    <p:titleStyle>
      <a:lvl1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1pPr>
      <a:lvl2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2pPr>
      <a:lvl3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3pPr>
      <a:lvl4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4pPr>
      <a:lvl5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5pPr>
      <a:lvl6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6pPr>
      <a:lvl7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7pPr>
      <a:lvl8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8pPr>
      <a:lvl9pPr marL="0" marR="0" indent="0" algn="l" defTabSz="9142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9pPr>
    </p:titleStyle>
    <p:bodyStyle>
      <a:lvl1pPr marL="0" marR="0" indent="0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1pPr>
      <a:lvl2pPr marL="0" marR="0" indent="457109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2pPr>
      <a:lvl3pPr marL="0" marR="0" indent="914216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3pPr>
      <a:lvl4pPr marL="0" marR="0" indent="1371325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4pPr>
      <a:lvl5pPr marL="0" marR="0" indent="1828433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5pPr>
      <a:lvl6pPr marL="2590282" marR="0" indent="-304740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6pPr>
      <a:lvl7pPr marL="3047391" marR="0" indent="-304740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7pPr>
      <a:lvl8pPr marL="3504498" marR="0" indent="-304739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8pPr>
      <a:lvl9pPr marL="3961607" marR="0" indent="-304739" algn="l" defTabSz="9142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Ratatouille_Podcast3_technical.m4v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shadebot_siggraph2013.mov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Ratatouille_Podcast3_technical.m4v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5204526" y="620688"/>
            <a:ext cx="624946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6600" b="1">
                <a:solidFill>
                  <a:srgbClr val="000000"/>
                </a:solidFill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r>
              <a:rPr lang="en-US" altLang="zh-CN" sz="4400" b="0" dirty="0" smtClean="0">
                <a:latin typeface="Impact" panose="020B0806030902050204" pitchFamily="34" charset="0"/>
              </a:rPr>
              <a:t>SE344   </a:t>
            </a:r>
            <a:r>
              <a:rPr lang="en-US" altLang="zh-CN" sz="4400" b="0" dirty="0" smtClean="0">
                <a:solidFill>
                  <a:schemeClr val="accent5">
                    <a:lumMod val="50000"/>
                  </a:schemeClr>
                </a:solidFill>
                <a:latin typeface="Impact" pitchFamily="34" charset="0"/>
              </a:rPr>
              <a:t>Computer </a:t>
            </a:r>
            <a:r>
              <a:rPr lang="en-US" altLang="zh-CN" sz="4400" b="0" dirty="0">
                <a:solidFill>
                  <a:schemeClr val="accent5">
                    <a:lumMod val="50000"/>
                  </a:schemeClr>
                </a:solidFill>
                <a:latin typeface="Impact" pitchFamily="34" charset="0"/>
              </a:rPr>
              <a:t>Graphics</a:t>
            </a:r>
            <a:endParaRPr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35560" y="2492896"/>
            <a:ext cx="7056784" cy="1800225"/>
          </a:xfrm>
          <a:prstGeom prst="rect">
            <a:avLst/>
          </a:prstGeom>
        </p:spPr>
        <p:txBody>
          <a:bodyPr/>
          <a:lstStyle>
            <a:lvl1pPr marL="0" marR="0" indent="0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1pPr>
            <a:lvl2pPr marL="0" marR="0" indent="457109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2pPr>
            <a:lvl3pPr marL="0" marR="0" indent="914216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3pPr>
            <a:lvl4pPr marL="0" marR="0" indent="1371325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4pPr>
            <a:lvl5pPr marL="0" marR="0" indent="1828433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5pPr>
            <a:lvl6pPr marL="2590282" marR="0" indent="-304740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6pPr>
            <a:lvl7pPr marL="3047391" marR="0" indent="-304740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7pPr>
            <a:lvl8pPr marL="3504498" marR="0" indent="-304739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8pPr>
            <a:lvl9pPr marL="3961607" marR="0" indent="-304739" algn="l" defTabSz="9142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9pPr>
          </a:lstStyle>
          <a:p>
            <a:pPr>
              <a:defRPr/>
            </a:pPr>
            <a:r>
              <a:rPr lang="zh-CN" altLang="en-US" sz="4400" b="1" dirty="0" smtClean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第一章 </a:t>
            </a:r>
            <a:r>
              <a:rPr lang="zh-CN" altLang="en-US" sz="4400" b="1" dirty="0" smtClean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计算机图形学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入门</a:t>
            </a:r>
            <a:endParaRPr lang="en-US" altLang="zh-CN" sz="4400" b="1" dirty="0" smtClean="0">
              <a:solidFill>
                <a:schemeClr val="accent5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en-US" altLang="zh-CN" sz="3200" b="1" dirty="0" smtClean="0">
              <a:solidFill>
                <a:schemeClr val="accent5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 b="1" dirty="0" smtClean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）计算机图形学基础</a:t>
            </a:r>
            <a:endParaRPr lang="en-US" altLang="zh-CN" sz="4400" b="1" dirty="0" smtClean="0">
              <a:solidFill>
                <a:srgbClr val="FFCC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FFCC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zh-CN" altLang="en-US" sz="2000" b="1" dirty="0" smtClean="0">
              <a:solidFill>
                <a:srgbClr val="FFCC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主讲教师　肖双九  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xsjiu99@cs.sjtu.edu.cn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64036" y="1040917"/>
            <a:ext cx="10515164" cy="1325563"/>
          </a:xfrm>
        </p:spPr>
        <p:txBody>
          <a:bodyPr>
            <a:normAutofit/>
          </a:bodyPr>
          <a:lstStyle/>
          <a:p>
            <a:pPr marL="717550" lvl="1" indent="-342900" eaLnBrk="1" hangingPunct="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管线</a:t>
            </a:r>
            <a:r>
              <a:rPr lang="en-GB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Geometry Pipeline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331" name="AutoShape 3"/>
          <p:cNvSpPr>
            <a:spLocks noChangeArrowheads="1"/>
          </p:cNvSpPr>
          <p:nvPr/>
        </p:nvSpPr>
        <p:spPr bwMode="auto">
          <a:xfrm>
            <a:off x="2540000" y="2289198"/>
            <a:ext cx="69088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275667" y="2344761"/>
            <a:ext cx="48450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GB" sz="24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时间：动画与交互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0000" y="2822600"/>
            <a:ext cx="6908800" cy="766763"/>
            <a:chOff x="1200" y="1680"/>
            <a:chExt cx="3264" cy="483"/>
          </a:xfrm>
        </p:grpSpPr>
        <p:sp>
          <p:nvSpPr>
            <p:cNvPr id="99351" name="Line 6"/>
            <p:cNvSpPr>
              <a:spLocks noChangeShapeType="1"/>
            </p:cNvSpPr>
            <p:nvPr/>
          </p:nvSpPr>
          <p:spPr bwMode="auto">
            <a:xfrm>
              <a:off x="2880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352" name="AutoShape 7"/>
            <p:cNvSpPr>
              <a:spLocks noChangeArrowheads="1"/>
            </p:cNvSpPr>
            <p:nvPr/>
          </p:nvSpPr>
          <p:spPr bwMode="auto">
            <a:xfrm>
              <a:off x="1200" y="1824"/>
              <a:ext cx="326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353" name="Text Box 8"/>
            <p:cNvSpPr txBox="1">
              <a:spLocks noChangeArrowheads="1"/>
            </p:cNvSpPr>
            <p:nvPr/>
          </p:nvSpPr>
          <p:spPr bwMode="auto">
            <a:xfrm>
              <a:off x="2160" y="1872"/>
              <a:ext cx="9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r>
                <a:rPr lang="zh-CN" altLang="en-GB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     形状</a:t>
              </a:r>
              <a:r>
                <a:rPr lang="en-GB" altLang="zh-CN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:</a:t>
              </a:r>
              <a:r>
                <a:rPr lang="zh-CN" altLang="en-GB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建模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40000" y="3584598"/>
            <a:ext cx="6908800" cy="838200"/>
            <a:chOff x="1200" y="2160"/>
            <a:chExt cx="3264" cy="528"/>
          </a:xfrm>
        </p:grpSpPr>
        <p:sp>
          <p:nvSpPr>
            <p:cNvPr id="99348" name="Line 10"/>
            <p:cNvSpPr>
              <a:spLocks noChangeShapeType="1"/>
            </p:cNvSpPr>
            <p:nvPr/>
          </p:nvSpPr>
          <p:spPr bwMode="auto">
            <a:xfrm>
              <a:off x="288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349" name="AutoShape 11"/>
            <p:cNvSpPr>
              <a:spLocks noChangeArrowheads="1"/>
            </p:cNvSpPr>
            <p:nvPr/>
          </p:nvSpPr>
          <p:spPr bwMode="auto">
            <a:xfrm>
              <a:off x="1200" y="2352"/>
              <a:ext cx="326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350" name="Text Box 12"/>
            <p:cNvSpPr txBox="1">
              <a:spLocks noChangeArrowheads="1"/>
            </p:cNvSpPr>
            <p:nvPr/>
          </p:nvSpPr>
          <p:spPr bwMode="auto">
            <a:xfrm>
              <a:off x="1584" y="2352"/>
              <a:ext cx="16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r>
                <a:rPr lang="zh-CN" altLang="en-GB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          着色：反射与光照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40000" y="4422798"/>
            <a:ext cx="6908800" cy="838200"/>
            <a:chOff x="1200" y="2688"/>
            <a:chExt cx="3264" cy="528"/>
          </a:xfrm>
        </p:grpSpPr>
        <p:sp>
          <p:nvSpPr>
            <p:cNvPr id="99345" name="Line 14"/>
            <p:cNvSpPr>
              <a:spLocks noChangeShapeType="1"/>
            </p:cNvSpPr>
            <p:nvPr/>
          </p:nvSpPr>
          <p:spPr bwMode="auto">
            <a:xfrm>
              <a:off x="2880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346" name="AutoShape 15"/>
            <p:cNvSpPr>
              <a:spLocks noChangeArrowheads="1"/>
            </p:cNvSpPr>
            <p:nvPr/>
          </p:nvSpPr>
          <p:spPr bwMode="auto">
            <a:xfrm>
              <a:off x="1200" y="2880"/>
              <a:ext cx="326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347" name="Text Box 16"/>
            <p:cNvSpPr txBox="1">
              <a:spLocks noChangeArrowheads="1"/>
            </p:cNvSpPr>
            <p:nvPr/>
          </p:nvSpPr>
          <p:spPr bwMode="auto">
            <a:xfrm>
              <a:off x="1872" y="2880"/>
              <a:ext cx="13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r>
                <a:rPr lang="zh-CN" altLang="en-GB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    视图</a:t>
              </a:r>
              <a:r>
                <a:rPr lang="en-GB" altLang="zh-CN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:</a:t>
              </a:r>
              <a:r>
                <a:rPr lang="zh-CN" altLang="en-GB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变换与剪裁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540000" y="5260998"/>
            <a:ext cx="6908800" cy="838200"/>
            <a:chOff x="1200" y="3216"/>
            <a:chExt cx="3264" cy="528"/>
          </a:xfrm>
        </p:grpSpPr>
        <p:sp>
          <p:nvSpPr>
            <p:cNvPr id="99341" name="Line 18"/>
            <p:cNvSpPr>
              <a:spLocks noChangeShapeType="1"/>
            </p:cNvSpPr>
            <p:nvPr/>
          </p:nvSpPr>
          <p:spPr bwMode="auto">
            <a:xfrm>
              <a:off x="2880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99342" name="Group 19"/>
            <p:cNvGrpSpPr>
              <a:grpSpLocks/>
            </p:cNvGrpSpPr>
            <p:nvPr/>
          </p:nvGrpSpPr>
          <p:grpSpPr bwMode="auto">
            <a:xfrm>
              <a:off x="1200" y="3408"/>
              <a:ext cx="3264" cy="336"/>
              <a:chOff x="1200" y="3408"/>
              <a:chExt cx="3264" cy="336"/>
            </a:xfrm>
          </p:grpSpPr>
          <p:sp>
            <p:nvSpPr>
              <p:cNvPr id="99343" name="AutoShape 20"/>
              <p:cNvSpPr>
                <a:spLocks noChangeArrowheads="1"/>
              </p:cNvSpPr>
              <p:nvPr/>
            </p:nvSpPr>
            <p:spPr bwMode="auto">
              <a:xfrm>
                <a:off x="1200" y="3408"/>
                <a:ext cx="3264" cy="336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9344" name="Text Box 2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174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GB" sz="2400" b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</a:rPr>
                  <a:t>   消隐</a:t>
                </a:r>
                <a:r>
                  <a:rPr lang="en-GB" altLang="zh-CN" sz="2400" b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</a:rPr>
                  <a:t>:</a:t>
                </a:r>
                <a:r>
                  <a:rPr lang="zh-CN" altLang="en-GB" sz="2400" b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</a:rPr>
                  <a:t>隐藏线</a:t>
                </a:r>
                <a:r>
                  <a:rPr lang="en-GB" altLang="zh-CN" sz="2400" b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</a:rPr>
                  <a:t>/</a:t>
                </a:r>
                <a:r>
                  <a:rPr lang="zh-CN" altLang="en-GB" sz="2400" b="1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</a:rPr>
                  <a:t>隐藏面消除</a:t>
                </a:r>
              </a:p>
            </p:txBody>
          </p:sp>
        </p:grp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9448800" y="5489599"/>
            <a:ext cx="2032000" cy="747713"/>
            <a:chOff x="4464" y="3360"/>
            <a:chExt cx="960" cy="471"/>
          </a:xfrm>
        </p:grpSpPr>
        <p:sp>
          <p:nvSpPr>
            <p:cNvPr id="99338" name="Line 23"/>
            <p:cNvSpPr>
              <a:spLocks noChangeShapeType="1"/>
            </p:cNvSpPr>
            <p:nvPr/>
          </p:nvSpPr>
          <p:spPr bwMode="auto">
            <a:xfrm>
              <a:off x="4464" y="360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339" name="Text Box 24"/>
            <p:cNvSpPr txBox="1">
              <a:spLocks noChangeArrowheads="1"/>
            </p:cNvSpPr>
            <p:nvPr/>
          </p:nvSpPr>
          <p:spPr bwMode="auto">
            <a:xfrm>
              <a:off x="4752" y="3360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GB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图象</a:t>
              </a:r>
            </a:p>
          </p:txBody>
        </p:sp>
        <p:sp>
          <p:nvSpPr>
            <p:cNvPr id="99340" name="Text Box 25"/>
            <p:cNvSpPr txBox="1">
              <a:spLocks noChangeArrowheads="1"/>
            </p:cNvSpPr>
            <p:nvPr/>
          </p:nvSpPr>
          <p:spPr bwMode="auto">
            <a:xfrm>
              <a:off x="4752" y="360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管线</a:t>
              </a:r>
              <a:endParaRPr lang="zh-CN" altLang="en-GB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  <p:sp>
        <p:nvSpPr>
          <p:cNvPr id="26" name="Rectangle 2"/>
          <p:cNvSpPr txBox="1">
            <a:spLocks noRot="1" noChangeArrowheads="1"/>
          </p:cNvSpPr>
          <p:nvPr/>
        </p:nvSpPr>
        <p:spPr>
          <a:xfrm>
            <a:off x="302684" y="333375"/>
            <a:ext cx="10972800" cy="96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1pPr>
            <a:lvl2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2pPr>
            <a:lvl3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3pPr>
            <a:lvl4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4pPr>
            <a:lvl5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5pPr>
            <a:lvl6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6pPr>
            <a:lvl7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7pPr>
            <a:lvl8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8pPr>
            <a:lvl9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9pPr>
          </a:lstStyle>
          <a:p>
            <a:pPr lvl="1">
              <a:spcBef>
                <a:spcPts val="3000"/>
              </a:spcBef>
              <a:defRPr/>
            </a:pP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图形处理管线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 Pipeline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494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418" y="884239"/>
            <a:ext cx="10515164" cy="1325563"/>
          </a:xfrm>
        </p:spPr>
        <p:txBody>
          <a:bodyPr>
            <a:normAutofit/>
          </a:bodyPr>
          <a:lstStyle/>
          <a:p>
            <a:pPr marL="717550" lvl="1" indent="-342900" hangingPunct="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管线</a:t>
            </a:r>
            <a:r>
              <a:rPr lang="en-GB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Imaging Pipeline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5313601" y="198120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40000" y="2133602"/>
            <a:ext cx="6908800" cy="538163"/>
            <a:chOff x="1200" y="1344"/>
            <a:chExt cx="3264" cy="339"/>
          </a:xfrm>
        </p:grpSpPr>
        <p:sp>
          <p:nvSpPr>
            <p:cNvPr id="100380" name="AutoShape 5"/>
            <p:cNvSpPr>
              <a:spLocks noChangeArrowheads="1"/>
            </p:cNvSpPr>
            <p:nvPr/>
          </p:nvSpPr>
          <p:spPr bwMode="auto">
            <a:xfrm>
              <a:off x="1200" y="1344"/>
              <a:ext cx="326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381" name="Text Box 6"/>
            <p:cNvSpPr txBox="1">
              <a:spLocks noChangeArrowheads="1"/>
            </p:cNvSpPr>
            <p:nvPr/>
          </p:nvSpPr>
          <p:spPr bwMode="auto">
            <a:xfrm>
              <a:off x="1728" y="1392"/>
              <a:ext cx="12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r>
                <a:rPr lang="zh-CN" altLang="en-GB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         光栅化及采样</a:t>
              </a:r>
              <a:endParaRPr lang="en-GB" altLang="zh-CN" sz="24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40000" y="2667002"/>
            <a:ext cx="6908800" cy="766763"/>
            <a:chOff x="1200" y="1680"/>
            <a:chExt cx="3264" cy="483"/>
          </a:xfrm>
        </p:grpSpPr>
        <p:sp>
          <p:nvSpPr>
            <p:cNvPr id="100377" name="Line 8"/>
            <p:cNvSpPr>
              <a:spLocks noChangeShapeType="1"/>
            </p:cNvSpPr>
            <p:nvPr/>
          </p:nvSpPr>
          <p:spPr bwMode="auto">
            <a:xfrm>
              <a:off x="2880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378" name="AutoShape 9"/>
            <p:cNvSpPr>
              <a:spLocks noChangeArrowheads="1"/>
            </p:cNvSpPr>
            <p:nvPr/>
          </p:nvSpPr>
          <p:spPr bwMode="auto">
            <a:xfrm>
              <a:off x="1200" y="1824"/>
              <a:ext cx="326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379" name="Text Box 10"/>
            <p:cNvSpPr txBox="1">
              <a:spLocks noChangeArrowheads="1"/>
            </p:cNvSpPr>
            <p:nvPr/>
          </p:nvSpPr>
          <p:spPr bwMode="auto">
            <a:xfrm>
              <a:off x="2146" y="1872"/>
              <a:ext cx="8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r>
                <a:rPr lang="zh-CN" altLang="en-GB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      纹理映射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40000" y="3429000"/>
            <a:ext cx="6908800" cy="838200"/>
            <a:chOff x="1200" y="2160"/>
            <a:chExt cx="3264" cy="528"/>
          </a:xfrm>
        </p:grpSpPr>
        <p:sp>
          <p:nvSpPr>
            <p:cNvPr id="100374" name="Line 12"/>
            <p:cNvSpPr>
              <a:spLocks noChangeShapeType="1"/>
            </p:cNvSpPr>
            <p:nvPr/>
          </p:nvSpPr>
          <p:spPr bwMode="auto">
            <a:xfrm>
              <a:off x="2880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375" name="AutoShape 13"/>
            <p:cNvSpPr>
              <a:spLocks noChangeArrowheads="1"/>
            </p:cNvSpPr>
            <p:nvPr/>
          </p:nvSpPr>
          <p:spPr bwMode="auto">
            <a:xfrm>
              <a:off x="1200" y="2352"/>
              <a:ext cx="326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376" name="Text Box 14"/>
            <p:cNvSpPr txBox="1">
              <a:spLocks noChangeArrowheads="1"/>
            </p:cNvSpPr>
            <p:nvPr/>
          </p:nvSpPr>
          <p:spPr bwMode="auto">
            <a:xfrm>
              <a:off x="2066" y="2352"/>
              <a:ext cx="92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r>
                <a:rPr lang="zh-CN" altLang="en-GB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       图像合成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540000" y="4267200"/>
            <a:ext cx="6908800" cy="838200"/>
            <a:chOff x="1200" y="2688"/>
            <a:chExt cx="3264" cy="528"/>
          </a:xfrm>
        </p:grpSpPr>
        <p:sp>
          <p:nvSpPr>
            <p:cNvPr id="100371" name="Line 16"/>
            <p:cNvSpPr>
              <a:spLocks noChangeShapeType="1"/>
            </p:cNvSpPr>
            <p:nvPr/>
          </p:nvSpPr>
          <p:spPr bwMode="auto">
            <a:xfrm>
              <a:off x="2880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372" name="AutoShape 17"/>
            <p:cNvSpPr>
              <a:spLocks noChangeArrowheads="1"/>
            </p:cNvSpPr>
            <p:nvPr/>
          </p:nvSpPr>
          <p:spPr bwMode="auto">
            <a:xfrm>
              <a:off x="1200" y="2880"/>
              <a:ext cx="326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373" name="Text Box 18"/>
            <p:cNvSpPr txBox="1">
              <a:spLocks noChangeArrowheads="1"/>
            </p:cNvSpPr>
            <p:nvPr/>
          </p:nvSpPr>
          <p:spPr bwMode="auto">
            <a:xfrm>
              <a:off x="1506" y="2880"/>
              <a:ext cx="16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r>
                <a:rPr lang="zh-CN" altLang="en-GB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            光强与色彩的量化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540000" y="5105400"/>
            <a:ext cx="6908800" cy="838200"/>
            <a:chOff x="1200" y="3216"/>
            <a:chExt cx="3264" cy="528"/>
          </a:xfrm>
        </p:grpSpPr>
        <p:sp>
          <p:nvSpPr>
            <p:cNvPr id="100368" name="Line 20"/>
            <p:cNvSpPr>
              <a:spLocks noChangeShapeType="1"/>
            </p:cNvSpPr>
            <p:nvPr/>
          </p:nvSpPr>
          <p:spPr bwMode="auto">
            <a:xfrm>
              <a:off x="2880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369" name="AutoShape 21"/>
            <p:cNvSpPr>
              <a:spLocks noChangeArrowheads="1"/>
            </p:cNvSpPr>
            <p:nvPr/>
          </p:nvSpPr>
          <p:spPr bwMode="auto">
            <a:xfrm>
              <a:off x="1200" y="3408"/>
              <a:ext cx="326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370" name="Text Box 22"/>
            <p:cNvSpPr txBox="1">
              <a:spLocks noChangeArrowheads="1"/>
            </p:cNvSpPr>
            <p:nvPr/>
          </p:nvSpPr>
          <p:spPr bwMode="auto">
            <a:xfrm>
              <a:off x="2005" y="3408"/>
              <a:ext cx="11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r>
                <a:rPr lang="zh-CN" altLang="en-GB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       帧缓存</a:t>
              </a:r>
              <a:r>
                <a:rPr lang="en-GB" altLang="zh-CN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/</a:t>
              </a:r>
              <a:r>
                <a:rPr lang="zh-CN" altLang="en-GB" sz="2400" b="1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</a:rPr>
                <a:t>显示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9448801" y="5181600"/>
            <a:ext cx="1976967" cy="1195388"/>
            <a:chOff x="4464" y="3264"/>
            <a:chExt cx="934" cy="753"/>
          </a:xfrm>
        </p:grpSpPr>
        <p:graphicFrame>
          <p:nvGraphicFramePr>
            <p:cNvPr id="100366" name="Object 24"/>
            <p:cNvGraphicFramePr>
              <a:graphicFrameLocks noChangeAspect="1"/>
            </p:cNvGraphicFramePr>
            <p:nvPr/>
          </p:nvGraphicFramePr>
          <p:xfrm>
            <a:off x="4656" y="3264"/>
            <a:ext cx="742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Clip" r:id="rId4" imgW="4755794" imgH="4828032" progId="MS_ClipArt_Gallery.2">
                    <p:embed/>
                  </p:oleObj>
                </mc:Choice>
                <mc:Fallback>
                  <p:oleObj name="Clip" r:id="rId4" imgW="4755794" imgH="4828032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264"/>
                          <a:ext cx="742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7" name="Line 25"/>
            <p:cNvSpPr>
              <a:spLocks noChangeShapeType="1"/>
            </p:cNvSpPr>
            <p:nvPr/>
          </p:nvSpPr>
          <p:spPr bwMode="auto">
            <a:xfrm>
              <a:off x="4464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508000" y="2041525"/>
            <a:ext cx="2032000" cy="763588"/>
            <a:chOff x="240" y="1286"/>
            <a:chExt cx="960" cy="481"/>
          </a:xfrm>
        </p:grpSpPr>
        <p:sp>
          <p:nvSpPr>
            <p:cNvPr id="100363" name="Line 27"/>
            <p:cNvSpPr>
              <a:spLocks noChangeShapeType="1"/>
            </p:cNvSpPr>
            <p:nvPr/>
          </p:nvSpPr>
          <p:spPr bwMode="auto">
            <a:xfrm>
              <a:off x="240" y="1536"/>
              <a:ext cx="96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Text Box 28"/>
            <p:cNvSpPr txBox="1">
              <a:spLocks noChangeArrowheads="1"/>
            </p:cNvSpPr>
            <p:nvPr/>
          </p:nvSpPr>
          <p:spPr bwMode="auto">
            <a:xfrm>
              <a:off x="240" y="1286"/>
              <a:ext cx="3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r>
                <a:rPr lang="zh-CN" altLang="en-GB" b="1">
                  <a:solidFill>
                    <a:srgbClr val="FFFFFF"/>
                  </a:solidFill>
                  <a:latin typeface="Times New Roman" pitchFamily="18" charset="0"/>
                </a:rPr>
                <a:t>几何</a:t>
              </a:r>
            </a:p>
          </p:txBody>
        </p:sp>
        <p:sp>
          <p:nvSpPr>
            <p:cNvPr id="100365" name="Text Box 29"/>
            <p:cNvSpPr txBox="1">
              <a:spLocks noChangeArrowheads="1"/>
            </p:cNvSpPr>
            <p:nvPr/>
          </p:nvSpPr>
          <p:spPr bwMode="auto">
            <a:xfrm>
              <a:off x="240" y="1536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FFFF"/>
                  </a:solidFill>
                  <a:latin typeface="Times New Roman" pitchFamily="18" charset="0"/>
                </a:rPr>
                <a:t>管线</a:t>
              </a:r>
              <a:endParaRPr lang="zh-CN" altLang="en-GB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0" name="Rectangle 2"/>
          <p:cNvSpPr txBox="1">
            <a:spLocks noRot="1" noChangeArrowheads="1"/>
          </p:cNvSpPr>
          <p:nvPr/>
        </p:nvSpPr>
        <p:spPr>
          <a:xfrm>
            <a:off x="302684" y="333375"/>
            <a:ext cx="10972800" cy="96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1pPr>
            <a:lvl2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2pPr>
            <a:lvl3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3pPr>
            <a:lvl4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4pPr>
            <a:lvl5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5pPr>
            <a:lvl6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6pPr>
            <a:lvl7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7pPr>
            <a:lvl8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8pPr>
            <a:lvl9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9pPr>
          </a:lstStyle>
          <a:p>
            <a:pPr lvl="1">
              <a:spcBef>
                <a:spcPts val="3000"/>
              </a:spcBef>
              <a:defRPr/>
            </a:pP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图形处理管线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 Pipeline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7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101379" name="Picture 3" descr="shutbug7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65100"/>
            <a:ext cx="12577233" cy="6288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055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ChangeArrowheads="1"/>
          </p:cNvSpPr>
          <p:nvPr/>
        </p:nvSpPr>
        <p:spPr bwMode="auto">
          <a:xfrm>
            <a:off x="1828800" y="549275"/>
            <a:ext cx="1036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  <a:sym typeface="Montserrat Hairline"/>
              </a:rPr>
              <a:t>正交视图的线框模型</a:t>
            </a:r>
          </a:p>
        </p:txBody>
      </p:sp>
      <p:pic>
        <p:nvPicPr>
          <p:cNvPr id="102403" name="Picture 3" descr="shutbug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1" y="1844675"/>
            <a:ext cx="8640233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40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shutbug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557338"/>
            <a:ext cx="990388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200151" y="473075"/>
            <a:ext cx="6667500" cy="827088"/>
          </a:xfrm>
        </p:spPr>
        <p:txBody>
          <a:bodyPr>
            <a:normAutofit/>
          </a:bodyPr>
          <a:lstStyle/>
          <a:p>
            <a:pPr marL="717550" lvl="1" indent="-342900" eaLnBrk="1" hangingPunct="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/>
              </a:rPr>
              <a:t>透视图</a:t>
            </a:r>
            <a:endParaRPr lang="en-GB" altLang="zh-CN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6217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shutbug5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2" y="1557339"/>
            <a:ext cx="9721849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1200151" y="620713"/>
            <a:ext cx="666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  <a:sym typeface="Montserrat Hairline"/>
              </a:rPr>
              <a:t>视景深度表示</a:t>
            </a:r>
            <a:endParaRPr lang="en-GB" altLang="zh-CN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Hairline"/>
              <a:sym typeface="Montserrat Hairline"/>
            </a:endParaRPr>
          </a:p>
        </p:txBody>
      </p:sp>
    </p:spTree>
    <p:extLst>
      <p:ext uri="{BB962C8B-B14F-4D97-AF65-F5344CB8AC3E}">
        <p14:creationId xmlns:p14="http://schemas.microsoft.com/office/powerpoint/2010/main" val="30645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shutbug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57338"/>
            <a:ext cx="9601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3315" name="Rectangle 3"/>
          <p:cNvSpPr>
            <a:spLocks noChangeArrowheads="1"/>
          </p:cNvSpPr>
          <p:nvPr/>
        </p:nvSpPr>
        <p:spPr bwMode="auto">
          <a:xfrm>
            <a:off x="1200151" y="620713"/>
            <a:ext cx="666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隐藏线消除 </a:t>
            </a:r>
            <a:r>
              <a:rPr lang="en-GB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– </a:t>
            </a: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添加颜色</a:t>
            </a:r>
            <a:endParaRPr lang="en-GB" altLang="zh-CN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Hairline"/>
            </a:endParaRPr>
          </a:p>
        </p:txBody>
      </p:sp>
    </p:spTree>
    <p:extLst>
      <p:ext uri="{BB962C8B-B14F-4D97-AF65-F5344CB8AC3E}">
        <p14:creationId xmlns:p14="http://schemas.microsoft.com/office/powerpoint/2010/main" val="283979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shutbug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1557338"/>
            <a:ext cx="9836149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63" name="Rectangle 3"/>
          <p:cNvSpPr>
            <a:spLocks noChangeArrowheads="1"/>
          </p:cNvSpPr>
          <p:nvPr/>
        </p:nvSpPr>
        <p:spPr bwMode="auto">
          <a:xfrm>
            <a:off x="1200151" y="620713"/>
            <a:ext cx="666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固定的明暗 </a:t>
            </a:r>
            <a:r>
              <a:rPr lang="en-GB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– </a:t>
            </a: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环境光</a:t>
            </a:r>
            <a:endParaRPr lang="en-GB" altLang="zh-CN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Hairline"/>
            </a:endParaRPr>
          </a:p>
        </p:txBody>
      </p:sp>
    </p:spTree>
    <p:extLst>
      <p:ext uri="{BB962C8B-B14F-4D97-AF65-F5344CB8AC3E}">
        <p14:creationId xmlns:p14="http://schemas.microsoft.com/office/powerpoint/2010/main" val="426617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shutbug64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651" y="1557338"/>
            <a:ext cx="96012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7411" name="Rectangle 3"/>
          <p:cNvSpPr>
            <a:spLocks noChangeArrowheads="1"/>
          </p:cNvSpPr>
          <p:nvPr/>
        </p:nvSpPr>
        <p:spPr bwMode="auto">
          <a:xfrm>
            <a:off x="1200151" y="620713"/>
            <a:ext cx="666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面的阴影</a:t>
            </a:r>
            <a:r>
              <a:rPr lang="en-GB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——</a:t>
            </a: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平面</a:t>
            </a:r>
          </a:p>
        </p:txBody>
      </p:sp>
    </p:spTree>
    <p:extLst>
      <p:ext uri="{BB962C8B-B14F-4D97-AF65-F5344CB8AC3E}">
        <p14:creationId xmlns:p14="http://schemas.microsoft.com/office/powerpoint/2010/main" val="387436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shutbug6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651" y="1557338"/>
            <a:ext cx="96012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9459" name="Rectangle 3"/>
          <p:cNvSpPr>
            <a:spLocks noChangeArrowheads="1"/>
          </p:cNvSpPr>
          <p:nvPr/>
        </p:nvSpPr>
        <p:spPr bwMode="auto">
          <a:xfrm>
            <a:off x="1200151" y="620713"/>
            <a:ext cx="844761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曲面的阴影</a:t>
            </a:r>
            <a:r>
              <a:rPr lang="en-GB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——</a:t>
            </a: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没有镜面反射的高光</a:t>
            </a:r>
          </a:p>
        </p:txBody>
      </p:sp>
    </p:spTree>
    <p:extLst>
      <p:ext uri="{BB962C8B-B14F-4D97-AF65-F5344CB8AC3E}">
        <p14:creationId xmlns:p14="http://schemas.microsoft.com/office/powerpoint/2010/main" val="241790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spcBef>
                <a:spcPts val="3000"/>
              </a:spcBef>
              <a:defRPr/>
            </a:pPr>
            <a:r>
              <a:rPr lang="zh-CN" altLang="en-US" sz="36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本讲概要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069" y="1808163"/>
            <a:ext cx="11387667" cy="4357141"/>
          </a:xfrm>
        </p:spPr>
        <p:txBody>
          <a:bodyPr>
            <a:noAutofit/>
          </a:bodyPr>
          <a:lstStyle/>
          <a:p>
            <a:pPr marL="457200" lvl="1" indent="-4572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定义及研究范畴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几何学概览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23988" lvl="1"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几何学起源与发展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23988" lvl="1"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几何学分支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23988" lvl="1"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计算机图形学与几何学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计算机图形学的发展及应用</a:t>
            </a:r>
          </a:p>
          <a:p>
            <a:pPr marL="457200" lvl="1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图形的表示、显示与存储</a:t>
            </a:r>
          </a:p>
          <a:p>
            <a:pPr marL="457200" lvl="1" indent="-457200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图形处理管线</a:t>
            </a:r>
          </a:p>
          <a:p>
            <a:pPr lvl="2">
              <a:spcBef>
                <a:spcPts val="3000"/>
              </a:spcBef>
              <a:defRPr/>
            </a:pP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395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 descr="shutbug6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0651" y="1557338"/>
            <a:ext cx="96012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1200151" y="620713"/>
            <a:ext cx="666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添加高光</a:t>
            </a:r>
          </a:p>
        </p:txBody>
      </p:sp>
    </p:spTree>
    <p:extLst>
      <p:ext uri="{BB962C8B-B14F-4D97-AF65-F5344CB8AC3E}">
        <p14:creationId xmlns:p14="http://schemas.microsoft.com/office/powerpoint/2010/main" val="2056241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shutbug6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28775"/>
            <a:ext cx="96012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3555" name="Rectangle 3"/>
          <p:cNvSpPr>
            <a:spLocks noChangeArrowheads="1"/>
          </p:cNvSpPr>
          <p:nvPr/>
        </p:nvSpPr>
        <p:spPr bwMode="auto">
          <a:xfrm>
            <a:off x="1200151" y="620713"/>
            <a:ext cx="666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zh-CN" sz="2800" b="1" dirty="0" err="1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Phong</a:t>
            </a:r>
            <a:r>
              <a:rPr lang="en-GB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 </a:t>
            </a: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光照模型</a:t>
            </a:r>
          </a:p>
        </p:txBody>
      </p:sp>
    </p:spTree>
    <p:extLst>
      <p:ext uri="{BB962C8B-B14F-4D97-AF65-F5344CB8AC3E}">
        <p14:creationId xmlns:p14="http://schemas.microsoft.com/office/powerpoint/2010/main" val="112196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shutbug7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28775"/>
            <a:ext cx="96012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03" name="Rectangle 3"/>
          <p:cNvSpPr>
            <a:spLocks noChangeArrowheads="1"/>
          </p:cNvSpPr>
          <p:nvPr/>
        </p:nvSpPr>
        <p:spPr bwMode="auto">
          <a:xfrm>
            <a:off x="1200151" y="620713"/>
            <a:ext cx="666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纹理映射</a:t>
            </a:r>
            <a:r>
              <a:rPr lang="en-GB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Texture Mapping</a:t>
            </a:r>
          </a:p>
        </p:txBody>
      </p:sp>
    </p:spTree>
    <p:extLst>
      <p:ext uri="{BB962C8B-B14F-4D97-AF65-F5344CB8AC3E}">
        <p14:creationId xmlns:p14="http://schemas.microsoft.com/office/powerpoint/2010/main" val="31547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 descr="shutbug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65024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3" name="Picture 3" descr="shutbug7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2362200"/>
            <a:ext cx="2878667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4" name="Line 4"/>
          <p:cNvSpPr>
            <a:spLocks noChangeShapeType="1"/>
          </p:cNvSpPr>
          <p:nvPr/>
        </p:nvSpPr>
        <p:spPr bwMode="auto">
          <a:xfrm flipH="1">
            <a:off x="6400800" y="3810000"/>
            <a:ext cx="345440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7653" name="Rectangle 5"/>
          <p:cNvSpPr>
            <a:spLocks noChangeArrowheads="1"/>
          </p:cNvSpPr>
          <p:nvPr/>
        </p:nvSpPr>
        <p:spPr bwMode="auto">
          <a:xfrm>
            <a:off x="1007534" y="836613"/>
            <a:ext cx="666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Texture Mapping</a:t>
            </a:r>
          </a:p>
        </p:txBody>
      </p:sp>
    </p:spTree>
    <p:extLst>
      <p:ext uri="{BB962C8B-B14F-4D97-AF65-F5344CB8AC3E}">
        <p14:creationId xmlns:p14="http://schemas.microsoft.com/office/powerpoint/2010/main" val="420995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 descr="shutbug7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557338"/>
            <a:ext cx="96012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1200151" y="620713"/>
            <a:ext cx="8928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反射光，阴影和凹凸映射</a:t>
            </a:r>
            <a:r>
              <a:rPr lang="en-GB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Bump Mapping</a:t>
            </a:r>
          </a:p>
        </p:txBody>
      </p:sp>
    </p:spTree>
    <p:extLst>
      <p:ext uri="{BB962C8B-B14F-4D97-AF65-F5344CB8AC3E}">
        <p14:creationId xmlns:p14="http://schemas.microsoft.com/office/powerpoint/2010/main" val="2543780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1200151" y="620713"/>
            <a:ext cx="8928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技术实践</a:t>
            </a:r>
            <a:endParaRPr lang="en-GB" altLang="zh-CN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Hairline"/>
            </a:endParaRPr>
          </a:p>
        </p:txBody>
      </p:sp>
      <p:sp>
        <p:nvSpPr>
          <p:cNvPr id="114691" name="TextBox 5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2976034" y="5697538"/>
            <a:ext cx="57128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/>
              <a:t>Video- Ratatouille_Podcast3_technical</a:t>
            </a:r>
            <a:endParaRPr lang="zh-CN" altLang="en-US"/>
          </a:p>
        </p:txBody>
      </p:sp>
      <p:pic>
        <p:nvPicPr>
          <p:cNvPr id="114692" name="内容占位符 7" descr="全局光照.png">
            <a:hlinkClick r:id="rId4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8067" y="1600201"/>
            <a:ext cx="8415867" cy="4525963"/>
          </a:xfrm>
        </p:spPr>
      </p:pic>
      <p:sp>
        <p:nvSpPr>
          <p:cNvPr id="114693" name="TextBox 8">
            <a:hlinkClick r:id="rId4" action="ppaction://hlinkfile"/>
          </p:cNvPr>
          <p:cNvSpPr txBox="1">
            <a:spLocks noChangeArrowheads="1"/>
          </p:cNvSpPr>
          <p:nvPr/>
        </p:nvSpPr>
        <p:spPr bwMode="auto">
          <a:xfrm>
            <a:off x="3168651" y="6165850"/>
            <a:ext cx="57107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Video- Global illumination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99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1200151" y="620713"/>
            <a:ext cx="8928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17550" lvl="1" indent="-342900" defTabSz="914216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技术实践</a:t>
            </a:r>
            <a:endParaRPr lang="en-GB" altLang="zh-CN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Hairline"/>
            </a:endParaRPr>
          </a:p>
        </p:txBody>
      </p:sp>
      <p:pic>
        <p:nvPicPr>
          <p:cNvPr id="115715" name="内容占位符 4" descr="美食总动员-剧照.jpg">
            <a:hlinkClick r:id="rId3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155826"/>
            <a:ext cx="10972800" cy="3414713"/>
          </a:xfrm>
        </p:spPr>
      </p:pic>
      <p:sp>
        <p:nvSpPr>
          <p:cNvPr id="115716" name="TextBox 5">
            <a:hlinkClick r:id="rId3" action="ppaction://hlinkfile"/>
          </p:cNvPr>
          <p:cNvSpPr txBox="1">
            <a:spLocks noChangeArrowheads="1"/>
          </p:cNvSpPr>
          <p:nvPr/>
        </p:nvSpPr>
        <p:spPr bwMode="auto">
          <a:xfrm>
            <a:off x="2976034" y="5697538"/>
            <a:ext cx="57128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6">
                    <a:lumMod val="50000"/>
                  </a:schemeClr>
                </a:solidFill>
              </a:rPr>
              <a:t>Video- Ratatouille_Podcast3_technical</a:t>
            </a:r>
            <a:endParaRPr lang="zh-CN" altLang="en-US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55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268"/>
          <p:cNvGrpSpPr/>
          <p:nvPr/>
        </p:nvGrpSpPr>
        <p:grpSpPr>
          <a:xfrm>
            <a:off x="0" y="-1664915"/>
            <a:ext cx="12192000" cy="10492847"/>
            <a:chOff x="0" y="0"/>
            <a:chExt cx="12192000" cy="10492846"/>
          </a:xfrm>
        </p:grpSpPr>
        <p:grpSp>
          <p:nvGrpSpPr>
            <p:cNvPr id="261" name="Group 261"/>
            <p:cNvGrpSpPr/>
            <p:nvPr/>
          </p:nvGrpSpPr>
          <p:grpSpPr>
            <a:xfrm>
              <a:off x="0" y="9172046"/>
              <a:ext cx="12192000" cy="1320801"/>
              <a:chOff x="0" y="0"/>
              <a:chExt cx="12192000" cy="1320800"/>
            </a:xfrm>
          </p:grpSpPr>
          <p:sp>
            <p:nvSpPr>
              <p:cNvPr id="256" name="Shape 256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67" name="Group 267"/>
            <p:cNvGrpSpPr/>
            <p:nvPr/>
          </p:nvGrpSpPr>
          <p:grpSpPr>
            <a:xfrm>
              <a:off x="0" y="0"/>
              <a:ext cx="12192000" cy="1320801"/>
              <a:chOff x="0" y="0"/>
              <a:chExt cx="12192000" cy="1320800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0" y="0"/>
                <a:ext cx="12192000" cy="1320800"/>
              </a:xfrm>
              <a:prstGeom prst="rect">
                <a:avLst/>
              </a:prstGeom>
              <a:solidFill>
                <a:srgbClr val="2F33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F37D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541420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禁止任何二次分享、售卖</a:t>
                </a:r>
              </a:p>
              <a:p>
                <a:pPr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本人法律专业，请勿以身试法</a:t>
                </a:r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228599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>
                <a:off x="5454567" y="172118"/>
                <a:ext cx="6096001" cy="1043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读书派booklist免费出品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这部分内容不影响PPT播放</a:t>
                </a:r>
              </a:p>
              <a:p>
                <a:pPr algn="r">
                  <a:defRPr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t>尊重原创，请勿以身试法，二次分享或倒卖</a:t>
                </a: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11779167" y="181048"/>
                <a:ext cx="84222" cy="950495"/>
              </a:xfrm>
              <a:prstGeom prst="rect">
                <a:avLst/>
              </a:prstGeom>
              <a:solidFill>
                <a:srgbClr val="00F3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69" name="Shape 26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660039" y="3881442"/>
            <a:ext cx="287193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>
                <a:solidFill>
                  <a:srgbClr val="404040"/>
                </a:solidFill>
              </a:defRPr>
            </a:lvl1pPr>
          </a:lstStyle>
          <a:p>
            <a:r>
              <a:rPr lang="zh-CN" altLang="en-US" b="1" dirty="0" smtClean="0"/>
              <a:t>图形处理管线</a:t>
            </a:r>
            <a:endParaRPr b="1" dirty="0"/>
          </a:p>
        </p:txBody>
      </p:sp>
      <p:grpSp>
        <p:nvGrpSpPr>
          <p:cNvPr id="272" name="Group 27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GrpSpPr/>
          <p:nvPr/>
        </p:nvGrpSpPr>
        <p:grpSpPr>
          <a:xfrm>
            <a:off x="5101359" y="1942704"/>
            <a:ext cx="1989281" cy="1714897"/>
            <a:chOff x="0" y="0"/>
            <a:chExt cx="1989279" cy="1714895"/>
          </a:xfrm>
        </p:grpSpPr>
        <p:sp>
          <p:nvSpPr>
            <p:cNvPr id="270" name="Shape 270"/>
            <p:cNvSpPr/>
            <p:nvPr/>
          </p:nvSpPr>
          <p:spPr>
            <a:xfrm>
              <a:off x="0" y="0"/>
              <a:ext cx="1989279" cy="171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2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308680" y="257285"/>
              <a:ext cx="1371919" cy="1200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72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lvl1pPr>
            </a:lstStyle>
            <a:p>
              <a:r>
                <a:rPr dirty="0" smtClean="0"/>
                <a:t>0</a:t>
              </a:r>
              <a:r>
                <a:rPr lang="en-US" altLang="zh-CN" dirty="0" smtClean="0"/>
                <a:t>4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702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4433" y="620714"/>
            <a:ext cx="10972800" cy="960437"/>
          </a:xfrm>
        </p:spPr>
        <p:txBody>
          <a:bodyPr>
            <a:normAutofit/>
          </a:bodyPr>
          <a:lstStyle/>
          <a:p>
            <a:pPr lvl="1">
              <a:spcBef>
                <a:spcPts val="3000"/>
              </a:spcBef>
              <a:defRPr/>
            </a:pP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计算机图形学要解决的基本问题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700214"/>
            <a:ext cx="11760200" cy="5589587"/>
          </a:xfrm>
        </p:spPr>
        <p:txBody>
          <a:bodyPr/>
          <a:lstStyle/>
          <a:p>
            <a:pPr marL="990600" lvl="1" indent="-533400" eaLnBrk="1" hangingPunct="1">
              <a:defRPr/>
            </a:pPr>
            <a:endParaRPr lang="zh-CN" altLang="en-US" dirty="0" smtClean="0"/>
          </a:p>
          <a:p>
            <a:pPr marL="717550" lvl="1" indent="-342900" eaLnBrk="1" hangingPunct="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9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图形的表示</a:t>
            </a:r>
          </a:p>
          <a:p>
            <a:pPr marL="717550" lvl="1" indent="-342900" eaLnBrk="1" hangingPunct="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9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显示图形所需要的预处理</a:t>
            </a:r>
          </a:p>
          <a:p>
            <a:pPr marL="717550" lvl="1" indent="-342900" eaLnBrk="1" hangingPunct="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9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经预处理后图形的显示</a:t>
            </a:r>
          </a:p>
          <a:p>
            <a:pPr marL="717550" lvl="1" indent="-342900" eaLnBrk="1" hangingPunct="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9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人与图形的交互功能的实现</a:t>
            </a:r>
          </a:p>
          <a:p>
            <a:pPr marL="717550" lvl="1" indent="-342900" eaLnBrk="1" hangingPunct="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endParaRPr lang="en-US" altLang="zh-CN" sz="29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844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animBg="1"/>
      <p:bldP spid="6287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4320988" y="3018725"/>
            <a:ext cx="2520000" cy="2520000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767408" y="1511785"/>
            <a:ext cx="8640233" cy="58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717550" lvl="1" indent="-342900" defTabSz="914216" eaLnBrk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9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  <a:sym typeface="Montserrat Hairline"/>
              </a:rPr>
              <a:t>一个简单的例子：如何绘制一个正方形？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2684" y="333375"/>
            <a:ext cx="10972800" cy="960438"/>
          </a:xfrm>
        </p:spPr>
        <p:txBody>
          <a:bodyPr>
            <a:normAutofit/>
          </a:bodyPr>
          <a:lstStyle/>
          <a:p>
            <a:pPr lvl="1" eaLnBrk="1" hangingPunct="1">
              <a:spcBef>
                <a:spcPts val="3000"/>
              </a:spcBef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图形处理管线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 Pipeline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779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8" grpId="0" animBg="1"/>
      <p:bldP spid="630789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68" y="1340768"/>
            <a:ext cx="3074549" cy="4114800"/>
          </a:xfrm>
        </p:spPr>
        <p:txBody>
          <a:bodyPr/>
          <a:lstStyle/>
          <a:p>
            <a:pPr eaLnBrk="1" hangingPunct="1">
              <a:defRPr/>
            </a:pPr>
            <a:endParaRPr lang="en-US" altLang="zh-CN" sz="2400" dirty="0" smtClean="0"/>
          </a:p>
          <a:p>
            <a:pPr eaLnBrk="1" hangingPunct="1">
              <a:defRPr/>
            </a:pP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给出四个顶点的坐标</a:t>
            </a:r>
          </a:p>
          <a:p>
            <a:pPr eaLnBrk="1" hangingPunct="1">
              <a:defRPr/>
            </a:pP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算法描述是顺序连接四个顶点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81917" y="1709067"/>
            <a:ext cx="7924800" cy="4248000"/>
            <a:chOff x="3481917" y="1916113"/>
            <a:chExt cx="7924800" cy="3200400"/>
          </a:xfrm>
        </p:grpSpPr>
        <p:sp>
          <p:nvSpPr>
            <p:cNvPr id="95235" name="Rectangle 4"/>
            <p:cNvSpPr>
              <a:spLocks noChangeArrowheads="1"/>
            </p:cNvSpPr>
            <p:nvPr/>
          </p:nvSpPr>
          <p:spPr bwMode="auto">
            <a:xfrm>
              <a:off x="3481917" y="1916113"/>
              <a:ext cx="7924800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6" name="Line 5"/>
            <p:cNvSpPr>
              <a:spLocks noChangeShapeType="1"/>
            </p:cNvSpPr>
            <p:nvPr/>
          </p:nvSpPr>
          <p:spPr bwMode="auto">
            <a:xfrm>
              <a:off x="3481917" y="2373313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7" name="Line 6"/>
            <p:cNvSpPr>
              <a:spLocks noChangeShapeType="1"/>
            </p:cNvSpPr>
            <p:nvPr/>
          </p:nvSpPr>
          <p:spPr bwMode="auto">
            <a:xfrm>
              <a:off x="3481917" y="2068513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8" name="Line 7"/>
            <p:cNvSpPr>
              <a:spLocks noChangeShapeType="1"/>
            </p:cNvSpPr>
            <p:nvPr/>
          </p:nvSpPr>
          <p:spPr bwMode="auto">
            <a:xfrm>
              <a:off x="3481917" y="2678113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9" name="Line 8"/>
            <p:cNvSpPr>
              <a:spLocks noChangeShapeType="1"/>
            </p:cNvSpPr>
            <p:nvPr/>
          </p:nvSpPr>
          <p:spPr bwMode="auto">
            <a:xfrm>
              <a:off x="3481917" y="2982913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0" name="Line 9"/>
            <p:cNvSpPr>
              <a:spLocks noChangeShapeType="1"/>
            </p:cNvSpPr>
            <p:nvPr/>
          </p:nvSpPr>
          <p:spPr bwMode="auto">
            <a:xfrm>
              <a:off x="3481917" y="3287713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1" name="Line 10"/>
            <p:cNvSpPr>
              <a:spLocks noChangeShapeType="1"/>
            </p:cNvSpPr>
            <p:nvPr/>
          </p:nvSpPr>
          <p:spPr bwMode="auto">
            <a:xfrm>
              <a:off x="3481917" y="3592513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2" name="Line 11"/>
            <p:cNvSpPr>
              <a:spLocks noChangeShapeType="1"/>
            </p:cNvSpPr>
            <p:nvPr/>
          </p:nvSpPr>
          <p:spPr bwMode="auto">
            <a:xfrm>
              <a:off x="3481917" y="3897313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Line 12"/>
            <p:cNvSpPr>
              <a:spLocks noChangeShapeType="1"/>
            </p:cNvSpPr>
            <p:nvPr/>
          </p:nvSpPr>
          <p:spPr bwMode="auto">
            <a:xfrm>
              <a:off x="3481917" y="4202113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4" name="Line 13"/>
            <p:cNvSpPr>
              <a:spLocks noChangeShapeType="1"/>
            </p:cNvSpPr>
            <p:nvPr/>
          </p:nvSpPr>
          <p:spPr bwMode="auto">
            <a:xfrm>
              <a:off x="3481917" y="4506913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5" name="Line 14"/>
            <p:cNvSpPr>
              <a:spLocks noChangeShapeType="1"/>
            </p:cNvSpPr>
            <p:nvPr/>
          </p:nvSpPr>
          <p:spPr bwMode="auto">
            <a:xfrm>
              <a:off x="3481917" y="4811713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6" name="Line 15"/>
            <p:cNvSpPr>
              <a:spLocks noChangeShapeType="1"/>
            </p:cNvSpPr>
            <p:nvPr/>
          </p:nvSpPr>
          <p:spPr bwMode="auto">
            <a:xfrm flipV="1">
              <a:off x="38883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7" name="Line 16"/>
            <p:cNvSpPr>
              <a:spLocks noChangeShapeType="1"/>
            </p:cNvSpPr>
            <p:nvPr/>
          </p:nvSpPr>
          <p:spPr bwMode="auto">
            <a:xfrm flipV="1">
              <a:off x="42947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8" name="Line 17"/>
            <p:cNvSpPr>
              <a:spLocks noChangeShapeType="1"/>
            </p:cNvSpPr>
            <p:nvPr/>
          </p:nvSpPr>
          <p:spPr bwMode="auto">
            <a:xfrm flipV="1">
              <a:off x="47011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9" name="Line 18"/>
            <p:cNvSpPr>
              <a:spLocks noChangeShapeType="1"/>
            </p:cNvSpPr>
            <p:nvPr/>
          </p:nvSpPr>
          <p:spPr bwMode="auto">
            <a:xfrm flipV="1">
              <a:off x="51075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0" name="Line 19"/>
            <p:cNvSpPr>
              <a:spLocks noChangeShapeType="1"/>
            </p:cNvSpPr>
            <p:nvPr/>
          </p:nvSpPr>
          <p:spPr bwMode="auto">
            <a:xfrm flipV="1">
              <a:off x="55139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1" name="Line 20"/>
            <p:cNvSpPr>
              <a:spLocks noChangeShapeType="1"/>
            </p:cNvSpPr>
            <p:nvPr/>
          </p:nvSpPr>
          <p:spPr bwMode="auto">
            <a:xfrm flipV="1">
              <a:off x="59203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2" name="Line 21"/>
            <p:cNvSpPr>
              <a:spLocks noChangeShapeType="1"/>
            </p:cNvSpPr>
            <p:nvPr/>
          </p:nvSpPr>
          <p:spPr bwMode="auto">
            <a:xfrm flipV="1">
              <a:off x="63267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3" name="Line 22"/>
            <p:cNvSpPr>
              <a:spLocks noChangeShapeType="1"/>
            </p:cNvSpPr>
            <p:nvPr/>
          </p:nvSpPr>
          <p:spPr bwMode="auto">
            <a:xfrm flipV="1">
              <a:off x="67331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4" name="Line 23"/>
            <p:cNvSpPr>
              <a:spLocks noChangeShapeType="1"/>
            </p:cNvSpPr>
            <p:nvPr/>
          </p:nvSpPr>
          <p:spPr bwMode="auto">
            <a:xfrm flipV="1">
              <a:off x="71395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5" name="Line 24"/>
            <p:cNvSpPr>
              <a:spLocks noChangeShapeType="1"/>
            </p:cNvSpPr>
            <p:nvPr/>
          </p:nvSpPr>
          <p:spPr bwMode="auto">
            <a:xfrm flipV="1">
              <a:off x="75459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6" name="Line 25"/>
            <p:cNvSpPr>
              <a:spLocks noChangeShapeType="1"/>
            </p:cNvSpPr>
            <p:nvPr/>
          </p:nvSpPr>
          <p:spPr bwMode="auto">
            <a:xfrm flipV="1">
              <a:off x="79523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7" name="Line 26"/>
            <p:cNvSpPr>
              <a:spLocks noChangeShapeType="1"/>
            </p:cNvSpPr>
            <p:nvPr/>
          </p:nvSpPr>
          <p:spPr bwMode="auto">
            <a:xfrm flipV="1">
              <a:off x="83587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8" name="Line 27"/>
            <p:cNvSpPr>
              <a:spLocks noChangeShapeType="1"/>
            </p:cNvSpPr>
            <p:nvPr/>
          </p:nvSpPr>
          <p:spPr bwMode="auto">
            <a:xfrm flipV="1">
              <a:off x="87651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9" name="Line 28"/>
            <p:cNvSpPr>
              <a:spLocks noChangeShapeType="1"/>
            </p:cNvSpPr>
            <p:nvPr/>
          </p:nvSpPr>
          <p:spPr bwMode="auto">
            <a:xfrm flipV="1">
              <a:off x="91715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0" name="Line 29"/>
            <p:cNvSpPr>
              <a:spLocks noChangeShapeType="1"/>
            </p:cNvSpPr>
            <p:nvPr/>
          </p:nvSpPr>
          <p:spPr bwMode="auto">
            <a:xfrm flipV="1">
              <a:off x="95779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1" name="Line 30"/>
            <p:cNvSpPr>
              <a:spLocks noChangeShapeType="1"/>
            </p:cNvSpPr>
            <p:nvPr/>
          </p:nvSpPr>
          <p:spPr bwMode="auto">
            <a:xfrm flipV="1">
              <a:off x="99843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2" name="Line 31"/>
            <p:cNvSpPr>
              <a:spLocks noChangeShapeType="1"/>
            </p:cNvSpPr>
            <p:nvPr/>
          </p:nvSpPr>
          <p:spPr bwMode="auto">
            <a:xfrm flipV="1">
              <a:off x="103907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3" name="Line 32"/>
            <p:cNvSpPr>
              <a:spLocks noChangeShapeType="1"/>
            </p:cNvSpPr>
            <p:nvPr/>
          </p:nvSpPr>
          <p:spPr bwMode="auto">
            <a:xfrm flipV="1">
              <a:off x="107971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4" name="Line 33"/>
            <p:cNvSpPr>
              <a:spLocks noChangeShapeType="1"/>
            </p:cNvSpPr>
            <p:nvPr/>
          </p:nvSpPr>
          <p:spPr bwMode="auto">
            <a:xfrm flipV="1">
              <a:off x="11203517" y="1916113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2866" name="Text Box 34"/>
          <p:cNvSpPr txBox="1">
            <a:spLocks noChangeArrowheads="1"/>
          </p:cNvSpPr>
          <p:nvPr/>
        </p:nvSpPr>
        <p:spPr bwMode="auto">
          <a:xfrm>
            <a:off x="4707970" y="4267944"/>
            <a:ext cx="11176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(7,3)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632867" name="Text Box 35"/>
          <p:cNvSpPr txBox="1">
            <a:spLocks noChangeArrowheads="1"/>
          </p:cNvSpPr>
          <p:nvPr/>
        </p:nvSpPr>
        <p:spPr bwMode="auto">
          <a:xfrm>
            <a:off x="4701117" y="2013868"/>
            <a:ext cx="11176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(7,9)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2868" name="Text Box 36"/>
          <p:cNvSpPr txBox="1">
            <a:spLocks noChangeArrowheads="1"/>
          </p:cNvSpPr>
          <p:nvPr/>
        </p:nvSpPr>
        <p:spPr bwMode="auto">
          <a:xfrm>
            <a:off x="9178370" y="4267944"/>
            <a:ext cx="13208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(14,3)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2869" name="Text Box 37"/>
          <p:cNvSpPr txBox="1">
            <a:spLocks noChangeArrowheads="1"/>
          </p:cNvSpPr>
          <p:nvPr/>
        </p:nvSpPr>
        <p:spPr bwMode="auto">
          <a:xfrm>
            <a:off x="9171517" y="2013868"/>
            <a:ext cx="13208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(14,9)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32870" name="Oval 38"/>
          <p:cNvSpPr>
            <a:spLocks noChangeArrowheads="1"/>
          </p:cNvSpPr>
          <p:nvPr/>
        </p:nvSpPr>
        <p:spPr bwMode="auto">
          <a:xfrm>
            <a:off x="5920317" y="4727855"/>
            <a:ext cx="396000" cy="3960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71" name="Oval 39"/>
          <p:cNvSpPr>
            <a:spLocks noChangeArrowheads="1"/>
          </p:cNvSpPr>
          <p:nvPr/>
        </p:nvSpPr>
        <p:spPr bwMode="auto">
          <a:xfrm>
            <a:off x="8765117" y="4743353"/>
            <a:ext cx="396000" cy="3960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72" name="Oval 40"/>
          <p:cNvSpPr>
            <a:spLocks noChangeArrowheads="1"/>
          </p:cNvSpPr>
          <p:nvPr/>
        </p:nvSpPr>
        <p:spPr bwMode="auto">
          <a:xfrm>
            <a:off x="5920317" y="2315924"/>
            <a:ext cx="396000" cy="3960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73" name="Oval 41"/>
          <p:cNvSpPr>
            <a:spLocks noChangeArrowheads="1"/>
          </p:cNvSpPr>
          <p:nvPr/>
        </p:nvSpPr>
        <p:spPr bwMode="auto">
          <a:xfrm>
            <a:off x="8765117" y="2303357"/>
            <a:ext cx="396000" cy="396000"/>
          </a:xfrm>
          <a:prstGeom prst="ellipse">
            <a:avLst/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74" name="Line 42"/>
          <p:cNvSpPr>
            <a:spLocks noChangeShapeType="1"/>
          </p:cNvSpPr>
          <p:nvPr/>
        </p:nvSpPr>
        <p:spPr bwMode="auto">
          <a:xfrm flipH="1" flipV="1">
            <a:off x="6100317" y="2510437"/>
            <a:ext cx="23200" cy="2427428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75" name="Line 43"/>
          <p:cNvSpPr>
            <a:spLocks noChangeShapeType="1"/>
          </p:cNvSpPr>
          <p:nvPr/>
        </p:nvSpPr>
        <p:spPr bwMode="auto">
          <a:xfrm>
            <a:off x="6115815" y="2525426"/>
            <a:ext cx="28448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76" name="Line 44"/>
          <p:cNvSpPr>
            <a:spLocks noChangeShapeType="1"/>
          </p:cNvSpPr>
          <p:nvPr/>
        </p:nvSpPr>
        <p:spPr bwMode="auto">
          <a:xfrm>
            <a:off x="8945117" y="2497871"/>
            <a:ext cx="23200" cy="248779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77" name="Line 45"/>
          <p:cNvSpPr>
            <a:spLocks noChangeShapeType="1"/>
          </p:cNvSpPr>
          <p:nvPr/>
        </p:nvSpPr>
        <p:spPr bwMode="auto">
          <a:xfrm flipH="1">
            <a:off x="6100317" y="4937867"/>
            <a:ext cx="284480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2684" y="333375"/>
            <a:ext cx="10972800" cy="960438"/>
          </a:xfrm>
        </p:spPr>
        <p:txBody>
          <a:bodyPr>
            <a:normAutofit/>
          </a:bodyPr>
          <a:lstStyle/>
          <a:p>
            <a:pPr lvl="1" eaLnBrk="1" hangingPunct="1">
              <a:spcBef>
                <a:spcPts val="3000"/>
              </a:spcBef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图形处理管线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 Pipeline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76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28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3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 animBg="1"/>
      <p:bldP spid="632866" grpId="0" uiExpand="1" animBg="1" autoUpdateAnimBg="0"/>
      <p:bldP spid="632867" grpId="0" uiExpand="1" animBg="1" autoUpdateAnimBg="0"/>
      <p:bldP spid="632868" grpId="0" uiExpand="1" animBg="1" autoUpdateAnimBg="0"/>
      <p:bldP spid="632869" grpId="0" animBg="1" autoUpdateAnimBg="0"/>
      <p:bldP spid="632870" grpId="0" uiExpand="1" animBg="1"/>
      <p:bldP spid="632871" grpId="0" uiExpand="1" animBg="1"/>
      <p:bldP spid="632872" grpId="0" uiExpand="1" animBg="1"/>
      <p:bldP spid="632873" grpId="0" uiExpand="1" animBg="1"/>
      <p:bldP spid="632874" grpId="0" animBg="1"/>
      <p:bldP spid="632875" grpId="0" animBg="1"/>
      <p:bldP spid="632876" grpId="0" animBg="1"/>
      <p:bldP spid="6328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dirty="0" smtClean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993" y="4546030"/>
            <a:ext cx="6910916" cy="1944688"/>
          </a:xfrm>
        </p:spPr>
        <p:txBody>
          <a:bodyPr/>
          <a:lstStyle/>
          <a:p>
            <a:pPr eaLnBrk="1" hangingPunct="1">
              <a:defRPr/>
            </a:pP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将四个顶点之间的所有像素以指定颜色显示</a:t>
            </a: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用边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Edge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</a:rPr>
              <a:t>表示四个顶点之间的连接关系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261072" y="1104900"/>
            <a:ext cx="2844800" cy="1828800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19472" y="260648"/>
            <a:ext cx="7924800" cy="4247852"/>
            <a:chOff x="1670051" y="480445"/>
            <a:chExt cx="7924800" cy="3215255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1670051" y="495300"/>
              <a:ext cx="7924800" cy="3200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1670051" y="952500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>
              <a:off x="1670051" y="647700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>
              <a:off x="1670051" y="1257300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>
              <a:off x="1670051" y="1562100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1670051" y="1866900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7" name="Line 11"/>
            <p:cNvSpPr>
              <a:spLocks noChangeShapeType="1"/>
            </p:cNvSpPr>
            <p:nvPr/>
          </p:nvSpPr>
          <p:spPr bwMode="auto">
            <a:xfrm>
              <a:off x="1670051" y="2171700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1670051" y="2476500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>
              <a:off x="1670051" y="2781300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1670051" y="3086100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1670051" y="3390900"/>
              <a:ext cx="79248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20764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3" name="Line 17"/>
            <p:cNvSpPr>
              <a:spLocks noChangeShapeType="1"/>
            </p:cNvSpPr>
            <p:nvPr/>
          </p:nvSpPr>
          <p:spPr bwMode="auto">
            <a:xfrm flipV="1">
              <a:off x="24828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 flipV="1">
              <a:off x="2889251" y="480445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5" name="Line 19"/>
            <p:cNvSpPr>
              <a:spLocks noChangeShapeType="1"/>
            </p:cNvSpPr>
            <p:nvPr/>
          </p:nvSpPr>
          <p:spPr bwMode="auto">
            <a:xfrm flipV="1">
              <a:off x="32956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37020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 flipV="1">
              <a:off x="41084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 flipV="1">
              <a:off x="45148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49212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 flipV="1">
              <a:off x="53276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 flipV="1">
              <a:off x="57340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 flipV="1">
              <a:off x="61404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 flipV="1">
              <a:off x="65468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 flipV="1">
              <a:off x="69532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 flipV="1">
              <a:off x="73596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V="1">
              <a:off x="77660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7" name="Line 31"/>
            <p:cNvSpPr>
              <a:spLocks noChangeShapeType="1"/>
            </p:cNvSpPr>
            <p:nvPr/>
          </p:nvSpPr>
          <p:spPr bwMode="auto">
            <a:xfrm flipV="1">
              <a:off x="81724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8" name="Line 32"/>
            <p:cNvSpPr>
              <a:spLocks noChangeShapeType="1"/>
            </p:cNvSpPr>
            <p:nvPr/>
          </p:nvSpPr>
          <p:spPr bwMode="auto">
            <a:xfrm flipV="1">
              <a:off x="85788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9" name="Line 33"/>
            <p:cNvSpPr>
              <a:spLocks noChangeShapeType="1"/>
            </p:cNvSpPr>
            <p:nvPr/>
          </p:nvSpPr>
          <p:spPr bwMode="auto">
            <a:xfrm flipV="1">
              <a:off x="89852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 flipV="1">
              <a:off x="9391651" y="495300"/>
              <a:ext cx="0" cy="3200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057872" y="885218"/>
            <a:ext cx="396000" cy="2808000"/>
            <a:chOff x="1941" y="600"/>
            <a:chExt cx="192" cy="1344"/>
          </a:xfrm>
          <a:solidFill>
            <a:srgbClr val="00FFFF"/>
          </a:solidFill>
        </p:grpSpPr>
        <p:sp>
          <p:nvSpPr>
            <p:cNvPr id="96328" name="Oval 36"/>
            <p:cNvSpPr>
              <a:spLocks noChangeArrowheads="1"/>
            </p:cNvSpPr>
            <p:nvPr/>
          </p:nvSpPr>
          <p:spPr bwMode="auto">
            <a:xfrm>
              <a:off x="1941" y="792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Oval 37"/>
            <p:cNvSpPr>
              <a:spLocks noChangeArrowheads="1"/>
            </p:cNvSpPr>
            <p:nvPr/>
          </p:nvSpPr>
          <p:spPr bwMode="auto">
            <a:xfrm>
              <a:off x="1941" y="600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0" name="Oval 38"/>
            <p:cNvSpPr>
              <a:spLocks noChangeArrowheads="1"/>
            </p:cNvSpPr>
            <p:nvPr/>
          </p:nvSpPr>
          <p:spPr bwMode="auto">
            <a:xfrm>
              <a:off x="1941" y="984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1" name="Oval 39"/>
            <p:cNvSpPr>
              <a:spLocks noChangeArrowheads="1"/>
            </p:cNvSpPr>
            <p:nvPr/>
          </p:nvSpPr>
          <p:spPr bwMode="auto">
            <a:xfrm>
              <a:off x="1941" y="1368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2" name="Oval 40"/>
            <p:cNvSpPr>
              <a:spLocks noChangeArrowheads="1"/>
            </p:cNvSpPr>
            <p:nvPr/>
          </p:nvSpPr>
          <p:spPr bwMode="auto">
            <a:xfrm>
              <a:off x="1941" y="1176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3" name="Oval 41"/>
            <p:cNvSpPr>
              <a:spLocks noChangeArrowheads="1"/>
            </p:cNvSpPr>
            <p:nvPr/>
          </p:nvSpPr>
          <p:spPr bwMode="auto">
            <a:xfrm>
              <a:off x="1941" y="1560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4" name="Oval 42"/>
            <p:cNvSpPr>
              <a:spLocks noChangeArrowheads="1"/>
            </p:cNvSpPr>
            <p:nvPr/>
          </p:nvSpPr>
          <p:spPr bwMode="auto">
            <a:xfrm>
              <a:off x="1941" y="1752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902672" y="1283790"/>
            <a:ext cx="396000" cy="2412000"/>
            <a:chOff x="3285" y="792"/>
            <a:chExt cx="192" cy="1152"/>
          </a:xfrm>
          <a:solidFill>
            <a:srgbClr val="00FFFF"/>
          </a:solidFill>
        </p:grpSpPr>
        <p:sp>
          <p:nvSpPr>
            <p:cNvPr id="96322" name="Oval 44"/>
            <p:cNvSpPr>
              <a:spLocks noChangeArrowheads="1"/>
            </p:cNvSpPr>
            <p:nvPr/>
          </p:nvSpPr>
          <p:spPr bwMode="auto">
            <a:xfrm>
              <a:off x="3285" y="792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3" name="Oval 45"/>
            <p:cNvSpPr>
              <a:spLocks noChangeArrowheads="1"/>
            </p:cNvSpPr>
            <p:nvPr/>
          </p:nvSpPr>
          <p:spPr bwMode="auto">
            <a:xfrm>
              <a:off x="3285" y="984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4" name="Oval 46"/>
            <p:cNvSpPr>
              <a:spLocks noChangeArrowheads="1"/>
            </p:cNvSpPr>
            <p:nvPr/>
          </p:nvSpPr>
          <p:spPr bwMode="auto">
            <a:xfrm>
              <a:off x="3285" y="1368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5" name="Oval 47"/>
            <p:cNvSpPr>
              <a:spLocks noChangeArrowheads="1"/>
            </p:cNvSpPr>
            <p:nvPr/>
          </p:nvSpPr>
          <p:spPr bwMode="auto">
            <a:xfrm>
              <a:off x="3285" y="1176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6" name="Oval 48"/>
            <p:cNvSpPr>
              <a:spLocks noChangeArrowheads="1"/>
            </p:cNvSpPr>
            <p:nvPr/>
          </p:nvSpPr>
          <p:spPr bwMode="auto">
            <a:xfrm>
              <a:off x="3285" y="1560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7" name="Oval 49"/>
            <p:cNvSpPr>
              <a:spLocks noChangeArrowheads="1"/>
            </p:cNvSpPr>
            <p:nvPr/>
          </p:nvSpPr>
          <p:spPr bwMode="auto">
            <a:xfrm>
              <a:off x="3285" y="1752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479770" y="890508"/>
            <a:ext cx="2772000" cy="396000"/>
            <a:chOff x="2133" y="600"/>
            <a:chExt cx="1344" cy="192"/>
          </a:xfrm>
          <a:solidFill>
            <a:srgbClr val="00FFFF"/>
          </a:solidFill>
        </p:grpSpPr>
        <p:sp>
          <p:nvSpPr>
            <p:cNvPr id="96315" name="Oval 51"/>
            <p:cNvSpPr>
              <a:spLocks noChangeArrowheads="1"/>
            </p:cNvSpPr>
            <p:nvPr/>
          </p:nvSpPr>
          <p:spPr bwMode="auto">
            <a:xfrm>
              <a:off x="3285" y="600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6" name="Oval 52"/>
            <p:cNvSpPr>
              <a:spLocks noChangeArrowheads="1"/>
            </p:cNvSpPr>
            <p:nvPr/>
          </p:nvSpPr>
          <p:spPr bwMode="auto">
            <a:xfrm>
              <a:off x="3093" y="600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7" name="Oval 53"/>
            <p:cNvSpPr>
              <a:spLocks noChangeArrowheads="1"/>
            </p:cNvSpPr>
            <p:nvPr/>
          </p:nvSpPr>
          <p:spPr bwMode="auto">
            <a:xfrm>
              <a:off x="2901" y="600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8" name="Oval 54"/>
            <p:cNvSpPr>
              <a:spLocks noChangeArrowheads="1"/>
            </p:cNvSpPr>
            <p:nvPr/>
          </p:nvSpPr>
          <p:spPr bwMode="auto">
            <a:xfrm>
              <a:off x="2709" y="600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9" name="Oval 55"/>
            <p:cNvSpPr>
              <a:spLocks noChangeArrowheads="1"/>
            </p:cNvSpPr>
            <p:nvPr/>
          </p:nvSpPr>
          <p:spPr bwMode="auto">
            <a:xfrm>
              <a:off x="2517" y="600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0" name="Oval 56"/>
            <p:cNvSpPr>
              <a:spLocks noChangeArrowheads="1"/>
            </p:cNvSpPr>
            <p:nvPr/>
          </p:nvSpPr>
          <p:spPr bwMode="auto">
            <a:xfrm>
              <a:off x="2325" y="600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1" name="Oval 57"/>
            <p:cNvSpPr>
              <a:spLocks noChangeArrowheads="1"/>
            </p:cNvSpPr>
            <p:nvPr/>
          </p:nvSpPr>
          <p:spPr bwMode="auto">
            <a:xfrm>
              <a:off x="2133" y="600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3464272" y="3307124"/>
            <a:ext cx="2412000" cy="396000"/>
            <a:chOff x="2133" y="1752"/>
            <a:chExt cx="1152" cy="192"/>
          </a:xfrm>
          <a:solidFill>
            <a:srgbClr val="00FFFF"/>
          </a:solidFill>
        </p:grpSpPr>
        <p:sp>
          <p:nvSpPr>
            <p:cNvPr id="96309" name="Oval 59"/>
            <p:cNvSpPr>
              <a:spLocks noChangeArrowheads="1"/>
            </p:cNvSpPr>
            <p:nvPr/>
          </p:nvSpPr>
          <p:spPr bwMode="auto">
            <a:xfrm>
              <a:off x="2133" y="1752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0" name="Oval 60"/>
            <p:cNvSpPr>
              <a:spLocks noChangeArrowheads="1"/>
            </p:cNvSpPr>
            <p:nvPr/>
          </p:nvSpPr>
          <p:spPr bwMode="auto">
            <a:xfrm>
              <a:off x="3093" y="1752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Oval 61"/>
            <p:cNvSpPr>
              <a:spLocks noChangeArrowheads="1"/>
            </p:cNvSpPr>
            <p:nvPr/>
          </p:nvSpPr>
          <p:spPr bwMode="auto">
            <a:xfrm>
              <a:off x="2901" y="1752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2" name="Oval 62"/>
            <p:cNvSpPr>
              <a:spLocks noChangeArrowheads="1"/>
            </p:cNvSpPr>
            <p:nvPr/>
          </p:nvSpPr>
          <p:spPr bwMode="auto">
            <a:xfrm>
              <a:off x="2709" y="1752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3" name="Oval 63"/>
            <p:cNvSpPr>
              <a:spLocks noChangeArrowheads="1"/>
            </p:cNvSpPr>
            <p:nvPr/>
          </p:nvSpPr>
          <p:spPr bwMode="auto">
            <a:xfrm>
              <a:off x="2517" y="1752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4" name="Oval 64"/>
            <p:cNvSpPr>
              <a:spLocks noChangeArrowheads="1"/>
            </p:cNvSpPr>
            <p:nvPr/>
          </p:nvSpPr>
          <p:spPr bwMode="auto">
            <a:xfrm>
              <a:off x="2325" y="1752"/>
              <a:ext cx="192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9391652" y="4508500"/>
            <a:ext cx="2097617" cy="2016125"/>
            <a:chOff x="4437" y="2840"/>
            <a:chExt cx="991" cy="1270"/>
          </a:xfrm>
        </p:grpSpPr>
        <p:sp>
          <p:nvSpPr>
            <p:cNvPr id="96307" name="Line 66"/>
            <p:cNvSpPr>
              <a:spLocks noChangeShapeType="1"/>
            </p:cNvSpPr>
            <p:nvPr/>
          </p:nvSpPr>
          <p:spPr bwMode="auto">
            <a:xfrm flipV="1">
              <a:off x="4437" y="2840"/>
              <a:ext cx="986" cy="1270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8" name="Line 67"/>
            <p:cNvSpPr>
              <a:spLocks noChangeShapeType="1"/>
            </p:cNvSpPr>
            <p:nvPr/>
          </p:nvSpPr>
          <p:spPr bwMode="auto">
            <a:xfrm>
              <a:off x="4437" y="2869"/>
              <a:ext cx="991" cy="1241"/>
            </a:xfrm>
            <a:prstGeom prst="line">
              <a:avLst/>
            </a:prstGeom>
            <a:noFill/>
            <a:ln w="762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9186333" y="4291015"/>
            <a:ext cx="2499783" cy="2430464"/>
            <a:chOff x="4340" y="2703"/>
            <a:chExt cx="1181" cy="1531"/>
          </a:xfrm>
        </p:grpSpPr>
        <p:grpSp>
          <p:nvGrpSpPr>
            <p:cNvPr id="96297" name="Group 69"/>
            <p:cNvGrpSpPr>
              <a:grpSpLocks/>
            </p:cNvGrpSpPr>
            <p:nvPr/>
          </p:nvGrpSpPr>
          <p:grpSpPr bwMode="auto">
            <a:xfrm>
              <a:off x="4340" y="2703"/>
              <a:ext cx="1181" cy="1531"/>
              <a:chOff x="4340" y="2703"/>
              <a:chExt cx="1181" cy="1531"/>
            </a:xfrm>
          </p:grpSpPr>
          <p:sp>
            <p:nvSpPr>
              <p:cNvPr id="96303" name="Oval 70"/>
              <p:cNvSpPr>
                <a:spLocks noChangeArrowheads="1"/>
              </p:cNvSpPr>
              <p:nvPr/>
            </p:nvSpPr>
            <p:spPr bwMode="auto">
              <a:xfrm>
                <a:off x="4340" y="3985"/>
                <a:ext cx="187" cy="24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04" name="Oval 71"/>
              <p:cNvSpPr>
                <a:spLocks noChangeArrowheads="1"/>
              </p:cNvSpPr>
              <p:nvPr/>
            </p:nvSpPr>
            <p:spPr bwMode="auto">
              <a:xfrm>
                <a:off x="5334" y="3985"/>
                <a:ext cx="187" cy="24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05" name="Oval 72"/>
              <p:cNvSpPr>
                <a:spLocks noChangeArrowheads="1"/>
              </p:cNvSpPr>
              <p:nvPr/>
            </p:nvSpPr>
            <p:spPr bwMode="auto">
              <a:xfrm>
                <a:off x="4343" y="2703"/>
                <a:ext cx="187" cy="24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06" name="Oval 73"/>
              <p:cNvSpPr>
                <a:spLocks noChangeArrowheads="1"/>
              </p:cNvSpPr>
              <p:nvPr/>
            </p:nvSpPr>
            <p:spPr bwMode="auto">
              <a:xfrm>
                <a:off x="5321" y="2715"/>
                <a:ext cx="187" cy="249"/>
              </a:xfrm>
              <a:prstGeom prst="ellipse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298" name="Group 74"/>
            <p:cNvGrpSpPr>
              <a:grpSpLocks/>
            </p:cNvGrpSpPr>
            <p:nvPr/>
          </p:nvGrpSpPr>
          <p:grpSpPr bwMode="auto">
            <a:xfrm>
              <a:off x="4437" y="2820"/>
              <a:ext cx="991" cy="1315"/>
              <a:chOff x="4441" y="2820"/>
              <a:chExt cx="991" cy="1315"/>
            </a:xfrm>
          </p:grpSpPr>
          <p:sp>
            <p:nvSpPr>
              <p:cNvPr id="96299" name="Line 75"/>
              <p:cNvSpPr>
                <a:spLocks noChangeShapeType="1"/>
              </p:cNvSpPr>
              <p:nvPr/>
            </p:nvSpPr>
            <p:spPr bwMode="auto">
              <a:xfrm>
                <a:off x="4441" y="2828"/>
                <a:ext cx="986" cy="0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00" name="Line 76"/>
              <p:cNvSpPr>
                <a:spLocks noChangeShapeType="1"/>
              </p:cNvSpPr>
              <p:nvPr/>
            </p:nvSpPr>
            <p:spPr bwMode="auto">
              <a:xfrm flipV="1">
                <a:off x="5432" y="2820"/>
                <a:ext cx="0" cy="1315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01" name="Line 77"/>
              <p:cNvSpPr>
                <a:spLocks noChangeShapeType="1"/>
              </p:cNvSpPr>
              <p:nvPr/>
            </p:nvSpPr>
            <p:spPr bwMode="auto">
              <a:xfrm flipV="1">
                <a:off x="4441" y="2820"/>
                <a:ext cx="0" cy="1315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02" name="Line 78"/>
              <p:cNvSpPr>
                <a:spLocks noChangeShapeType="1"/>
              </p:cNvSpPr>
              <p:nvPr/>
            </p:nvSpPr>
            <p:spPr bwMode="auto">
              <a:xfrm>
                <a:off x="4441" y="4110"/>
                <a:ext cx="986" cy="0"/>
              </a:xfrm>
              <a:prstGeom prst="line">
                <a:avLst/>
              </a:prstGeom>
              <a:noFill/>
              <a:ln w="762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6604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8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007533" y="260350"/>
            <a:ext cx="10560051" cy="130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717550" lvl="1" indent="-342900" defTabSz="914216" eaLnBrk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太简单了？！给一个复杂的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例子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 Hairline"/>
            </a:endParaRPr>
          </a:p>
          <a:p>
            <a:pPr marL="374650" lvl="1" indent="338138" defTabSz="914216" eaLnBrk="1">
              <a:lnSpc>
                <a:spcPct val="120000"/>
              </a:lnSpc>
              <a:spcBef>
                <a:spcPts val="1800"/>
              </a:spcBef>
              <a:defRPr/>
            </a:pP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Hairline"/>
              </a:rPr>
              <a:t>如何绘制下面的场景？</a:t>
            </a:r>
          </a:p>
        </p:txBody>
      </p:sp>
      <p:pic>
        <p:nvPicPr>
          <p:cNvPr id="636931" name="Picture 3" descr="shutbug72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9456" y="1700808"/>
            <a:ext cx="96012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04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1075"/>
            <a:ext cx="10972800" cy="4935538"/>
          </a:xfrm>
        </p:spPr>
        <p:txBody>
          <a:bodyPr/>
          <a:lstStyle/>
          <a:p>
            <a:pPr eaLnBrk="1" hangingPunct="1">
              <a:defRPr/>
            </a:pPr>
            <a:endParaRPr lang="zh-CN" altLang="en-GB" dirty="0" smtClean="0"/>
          </a:p>
          <a:p>
            <a:pPr marL="717550" lvl="1" indent="-342900" hangingPunct="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/>
              </a:rPr>
              <a:t>图形处理一般过程，称为“图形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/>
              </a:rPr>
              <a:t>管线</a:t>
            </a:r>
            <a:r>
              <a:rPr lang="en-GB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/>
              </a:rPr>
              <a:t>” Graphics Pipeline </a:t>
            </a: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/>
              </a:rPr>
              <a:t>；</a:t>
            </a:r>
          </a:p>
          <a:p>
            <a:pPr marL="717550" lvl="1" indent="-342900" hangingPunct="0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/>
              </a:rPr>
              <a:t>典型的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/>
              </a:rPr>
              <a:t>管线</a:t>
            </a:r>
            <a:r>
              <a:rPr lang="zh-CN" altLang="en-GB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Lato Light"/>
              </a:rPr>
              <a:t>模型包含</a:t>
            </a:r>
            <a:endParaRPr lang="en-GB" altLang="zh-CN" sz="2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Lato Light"/>
            </a:endParaRPr>
          </a:p>
          <a:p>
            <a:pPr marL="1255713" lvl="2" indent="-449263" defTabSz="1162050" eaLnBrk="1" hangingPunct="1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GB" sz="2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几何或</a:t>
            </a:r>
            <a:r>
              <a:rPr lang="en-GB" altLang="zh-CN" sz="2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管线</a:t>
            </a:r>
            <a:r>
              <a:rPr lang="en-GB" altLang="zh-CN" sz="2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Geometry pipeline</a:t>
            </a:r>
          </a:p>
          <a:p>
            <a:pPr marL="1255713" lvl="2" indent="-449263" defTabSz="1162050" eaLnBrk="1" hangingPunct="1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GB" sz="2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图象或</a:t>
            </a:r>
            <a:r>
              <a:rPr lang="en-GB" altLang="zh-CN" sz="2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管线</a:t>
            </a:r>
            <a:r>
              <a:rPr lang="zh-CN" altLang="en-GB" sz="2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26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Imaging pipeline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302684" y="333375"/>
            <a:ext cx="10972800" cy="96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1pPr>
            <a:lvl2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2pPr>
            <a:lvl3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3pPr>
            <a:lvl4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4pPr>
            <a:lvl5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5pPr>
            <a:lvl6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6pPr>
            <a:lvl7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7pPr>
            <a:lvl8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8pPr>
            <a:lvl9pPr marL="0" marR="0" indent="0" algn="l" defTabSz="9142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Montserrat Hairline"/>
                <a:ea typeface="Montserrat Hairline"/>
                <a:cs typeface="Montserrat Hairline"/>
                <a:sym typeface="Montserrat Hairline"/>
              </a:defRPr>
            </a:lvl9pPr>
          </a:lstStyle>
          <a:p>
            <a:pPr lvl="1">
              <a:spcBef>
                <a:spcPts val="3000"/>
              </a:spcBef>
              <a:defRPr/>
            </a:pP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图形处理管线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 Pipeline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919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B0B1B3"/>
      </a:accent2>
      <a:accent3>
        <a:srgbClr val="919191"/>
      </a:accent3>
      <a:accent4>
        <a:srgbClr val="91969B"/>
      </a:accent4>
      <a:accent5>
        <a:srgbClr val="4B5050"/>
      </a:accent5>
      <a:accent6>
        <a:srgbClr val="515457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B0B1B3"/>
      </a:accent2>
      <a:accent3>
        <a:srgbClr val="919191"/>
      </a:accent3>
      <a:accent4>
        <a:srgbClr val="91969B"/>
      </a:accent4>
      <a:accent5>
        <a:srgbClr val="4B5050"/>
      </a:accent5>
      <a:accent6>
        <a:srgbClr val="515457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Lato Light"/>
            <a:ea typeface="Lato Light"/>
            <a:cs typeface="Lato Light"/>
            <a:sym typeface="La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Default Theme">
    <a:dk1>
      <a:srgbClr val="7F7F7F"/>
    </a:dk1>
    <a:lt1>
      <a:srgbClr val="FFFFFF"/>
    </a:lt1>
    <a:dk2>
      <a:srgbClr val="A7A7A7"/>
    </a:dk2>
    <a:lt2>
      <a:srgbClr val="535353"/>
    </a:lt2>
    <a:accent1>
      <a:srgbClr val="707070"/>
    </a:accent1>
    <a:accent2>
      <a:srgbClr val="B0B1B3"/>
    </a:accent2>
    <a:accent3>
      <a:srgbClr val="919191"/>
    </a:accent3>
    <a:accent4>
      <a:srgbClr val="91969B"/>
    </a:accent4>
    <a:accent5>
      <a:srgbClr val="4B5050"/>
    </a:accent5>
    <a:accent6>
      <a:srgbClr val="51545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Default Theme">
    <a:dk1>
      <a:srgbClr val="7F7F7F"/>
    </a:dk1>
    <a:lt1>
      <a:srgbClr val="FFFFFF"/>
    </a:lt1>
    <a:dk2>
      <a:srgbClr val="A7A7A7"/>
    </a:dk2>
    <a:lt2>
      <a:srgbClr val="535353"/>
    </a:lt2>
    <a:accent1>
      <a:srgbClr val="707070"/>
    </a:accent1>
    <a:accent2>
      <a:srgbClr val="B0B1B3"/>
    </a:accent2>
    <a:accent3>
      <a:srgbClr val="919191"/>
    </a:accent3>
    <a:accent4>
      <a:srgbClr val="91969B"/>
    </a:accent4>
    <a:accent5>
      <a:srgbClr val="4B5050"/>
    </a:accent5>
    <a:accent6>
      <a:srgbClr val="515457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481</Words>
  <Application>Microsoft Office PowerPoint</Application>
  <PresentationFormat>自定义</PresentationFormat>
  <Paragraphs>124</Paragraphs>
  <Slides>26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Default Theme</vt:lpstr>
      <vt:lpstr>Clip</vt:lpstr>
      <vt:lpstr>PowerPoint 演示文稿</vt:lpstr>
      <vt:lpstr>本讲概要</vt:lpstr>
      <vt:lpstr>PowerPoint 演示文稿</vt:lpstr>
      <vt:lpstr>1. 计算机图形学要解决的基本问题</vt:lpstr>
      <vt:lpstr>2. 图形处理管线Graphic Pipeline</vt:lpstr>
      <vt:lpstr>2. 图形处理管线Graphic Pipeline</vt:lpstr>
      <vt:lpstr>PowerPoint 演示文稿</vt:lpstr>
      <vt:lpstr>PowerPoint 演示文稿</vt:lpstr>
      <vt:lpstr>PowerPoint 演示文稿</vt:lpstr>
      <vt:lpstr>几何管线Geometry Pipeline</vt:lpstr>
      <vt:lpstr>图像管线Imaging Pipeline</vt:lpstr>
      <vt:lpstr>PowerPoint 演示文稿</vt:lpstr>
      <vt:lpstr>PowerPoint 演示文稿</vt:lpstr>
      <vt:lpstr>透视图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</dc:creator>
  <cp:lastModifiedBy>99</cp:lastModifiedBy>
  <cp:revision>99</cp:revision>
  <dcterms:modified xsi:type="dcterms:W3CDTF">2019-09-11T00:11:52Z</dcterms:modified>
</cp:coreProperties>
</file>