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6" r:id="rId2"/>
    <p:sldId id="439" r:id="rId3"/>
    <p:sldId id="440" r:id="rId4"/>
    <p:sldId id="441" r:id="rId5"/>
    <p:sldId id="433" r:id="rId6"/>
    <p:sldId id="442" r:id="rId7"/>
    <p:sldId id="276" r:id="rId8"/>
    <p:sldId id="277" r:id="rId9"/>
    <p:sldId id="278" r:id="rId10"/>
    <p:sldId id="279" r:id="rId11"/>
    <p:sldId id="280" r:id="rId12"/>
    <p:sldId id="282" r:id="rId13"/>
    <p:sldId id="286" r:id="rId14"/>
    <p:sldId id="285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8" r:id="rId30"/>
    <p:sldId id="309" r:id="rId31"/>
    <p:sldId id="321" r:id="rId32"/>
    <p:sldId id="322" r:id="rId33"/>
    <p:sldId id="323" r:id="rId34"/>
    <p:sldId id="310" r:id="rId35"/>
    <p:sldId id="311" r:id="rId36"/>
    <p:sldId id="312" r:id="rId37"/>
    <p:sldId id="313" r:id="rId38"/>
    <p:sldId id="443" r:id="rId39"/>
    <p:sldId id="455" r:id="rId40"/>
    <p:sldId id="456" r:id="rId41"/>
    <p:sldId id="472" r:id="rId42"/>
    <p:sldId id="457" r:id="rId43"/>
    <p:sldId id="458" r:id="rId44"/>
    <p:sldId id="459" r:id="rId45"/>
    <p:sldId id="460" r:id="rId46"/>
    <p:sldId id="461" r:id="rId47"/>
    <p:sldId id="401" r:id="rId48"/>
    <p:sldId id="462" r:id="rId49"/>
    <p:sldId id="463" r:id="rId50"/>
    <p:sldId id="465" r:id="rId51"/>
    <p:sldId id="468" r:id="rId52"/>
    <p:sldId id="467" r:id="rId53"/>
    <p:sldId id="469" r:id="rId54"/>
    <p:sldId id="470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353" r:id="rId70"/>
    <p:sldId id="354" r:id="rId71"/>
    <p:sldId id="355" r:id="rId72"/>
    <p:sldId id="356" r:id="rId73"/>
    <p:sldId id="357" r:id="rId74"/>
    <p:sldId id="358" r:id="rId75"/>
    <p:sldId id="359" r:id="rId76"/>
    <p:sldId id="360" r:id="rId77"/>
    <p:sldId id="361" r:id="rId78"/>
    <p:sldId id="471" r:id="rId79"/>
    <p:sldId id="363" r:id="rId80"/>
    <p:sldId id="364" r:id="rId81"/>
    <p:sldId id="365" r:id="rId82"/>
    <p:sldId id="366" r:id="rId83"/>
    <p:sldId id="367" r:id="rId84"/>
    <p:sldId id="368" r:id="rId85"/>
    <p:sldId id="369" r:id="rId86"/>
    <p:sldId id="370" r:id="rId87"/>
    <p:sldId id="371" r:id="rId88"/>
    <p:sldId id="372" r:id="rId89"/>
    <p:sldId id="376" r:id="rId90"/>
    <p:sldId id="377" r:id="rId9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3" autoAdjust="0"/>
    <p:restoredTop sz="83138" autoAdjust="0"/>
  </p:normalViewPr>
  <p:slideViewPr>
    <p:cSldViewPr>
      <p:cViewPr varScale="1">
        <p:scale>
          <a:sx n="101" d="100"/>
          <a:sy n="101" d="100"/>
        </p:scale>
        <p:origin x="680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2019/9/26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Metadata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ok,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garbage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Metadata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inconsistency!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leakage.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18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3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宋体" charset="0"/>
              </a:rPr>
              <a:t>Why "Almost"?</a:t>
            </a:r>
          </a:p>
          <a:p>
            <a:r>
              <a:rPr lang="en-US" dirty="0">
                <a:latin typeface="Times New Roman" charset="0"/>
                <a:ea typeface="宋体" charset="0"/>
              </a:rPr>
              <a:t>- Not repair previous damage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A52D8AF-5618-3B4E-8673-E40A78E5AE24}" type="slidenum">
              <a:rPr lang="zh-CN" altLang="en-US" sz="1200" b="0">
                <a:latin typeface="Times New Roman" charset="0"/>
              </a:rPr>
              <a:pPr/>
              <a:t>31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choice of which to use is arbitrary; as shown the procedure copies the new value in sector 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both sectors 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S2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zh-CN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38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71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/>
              <a:t>absorbtion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08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Problem: no mechanism to make unlink(), create(), &amp;c atomic with respect to crashes and (unlike sync metadata update) no ordering hints for </a:t>
            </a:r>
            <a:r>
              <a:rPr lang="en-US" altLang="zh-CN" dirty="0" err="1"/>
              <a:t>fsck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3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7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8059556" cy="1225021"/>
          </a:xfrm>
        </p:spPr>
        <p:txBody>
          <a:bodyPr>
            <a:normAutofit fontScale="90000"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Fault</a:t>
            </a:r>
            <a:r>
              <a:rPr kumimoji="1" lang="zh-CN" altLang="en-US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Tolerant</a:t>
            </a:r>
            <a:r>
              <a:rPr kumimoji="1" lang="zh-CN" altLang="en-US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kumimoji="1" lang="zh-CN" altLang="en-US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Crash</a:t>
            </a:r>
            <a:r>
              <a:rPr kumimoji="1" lang="zh-CN" altLang="en-US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Consistency</a:t>
            </a:r>
            <a:endParaRPr kumimoji="1"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SJTU)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Reliable System from Unreliable Components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Measuring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MTBF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044279"/>
          </a:xfrm>
        </p:spPr>
        <p:txBody>
          <a:bodyPr>
            <a:normAutofit fontScale="92500"/>
          </a:bodyPr>
          <a:lstStyle/>
          <a:p>
            <a:r>
              <a:rPr kumimoji="1" lang="en-US" altLang="zh-CN" sz="2800" dirty="0">
                <a:latin typeface="+mn-lt"/>
                <a:ea typeface="+mn-ea"/>
                <a:cs typeface="+mn-ea"/>
                <a:sym typeface="+mn-lt"/>
              </a:rPr>
              <a:t>Two purposes:</a:t>
            </a:r>
            <a:r>
              <a:rPr kumimoji="1" lang="zh-CN" altLang="en-US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800" i="1" dirty="0">
                <a:latin typeface="+mn-lt"/>
                <a:ea typeface="+mn-ea"/>
                <a:cs typeface="+mn-ea"/>
                <a:sym typeface="+mn-lt"/>
              </a:rPr>
              <a:t>evaluating</a:t>
            </a:r>
            <a:r>
              <a:rPr kumimoji="1" lang="en-US" altLang="zh-CN" sz="2800" dirty="0">
                <a:latin typeface="+mn-lt"/>
                <a:ea typeface="+mn-ea"/>
                <a:cs typeface="+mn-ea"/>
                <a:sym typeface="+mn-lt"/>
              </a:rPr>
              <a:t> &amp; </a:t>
            </a:r>
            <a:r>
              <a:rPr kumimoji="1" lang="en-US" altLang="zh-CN" sz="2800" i="1" dirty="0">
                <a:latin typeface="+mn-lt"/>
                <a:ea typeface="+mn-ea"/>
                <a:cs typeface="+mn-ea"/>
                <a:sym typeface="+mn-lt"/>
              </a:rPr>
              <a:t>predicting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The more reliable, the longer it takes to evaluate 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Not measure directly,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but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use proxies to estimate its value</a:t>
            </a:r>
          </a:p>
          <a:p>
            <a:r>
              <a:rPr kumimoji="1" lang="en-US" altLang="zh-CN" sz="2800" dirty="0">
                <a:latin typeface="+mn-lt"/>
                <a:ea typeface="+mn-ea"/>
                <a:cs typeface="+mn-ea"/>
                <a:sym typeface="+mn-lt"/>
              </a:rPr>
              <a:t>One way to measure "MTBF"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E.g. 3.5-inch disk's MTTF is 700,000 hours (80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years!)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Guess: ran 7,000 disks for 1,000 hours and 10 failed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If the failure process were </a:t>
            </a:r>
            <a:r>
              <a:rPr kumimoji="1" lang="en-US" altLang="zh-CN" sz="2400" dirty="0" err="1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memoryless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, then OK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"expected operational lifetime" is only 5 years</a:t>
            </a:r>
          </a:p>
          <a:p>
            <a:endParaRPr kumimoji="1"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976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Bathtub Curve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33F12DF-418F-5E4B-BC48-C5E1ED38B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10"/>
          <a:stretch/>
        </p:blipFill>
        <p:spPr>
          <a:xfrm>
            <a:off x="1115616" y="1594680"/>
            <a:ext cx="7104095" cy="36086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3922E7-68E3-0E47-9400-C0D90606D189}"/>
              </a:ext>
            </a:extLst>
          </p:cNvPr>
          <p:cNvSpPr/>
          <p:nvPr/>
        </p:nvSpPr>
        <p:spPr>
          <a:xfrm>
            <a:off x="611560" y="1196132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en-US" altLang="zh-CN" dirty="0">
                <a:cs typeface="+mn-ea"/>
                <a:sym typeface="+mn-lt"/>
              </a:rPr>
              <a:t>gross manufacturing defects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7862C0-A5A8-0942-BBF6-43A1457C818C}"/>
              </a:ext>
            </a:extLst>
          </p:cNvPr>
          <p:cNvSpPr/>
          <p:nvPr/>
        </p:nvSpPr>
        <p:spPr>
          <a:xfrm>
            <a:off x="2051720" y="5263702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dirty="0">
                <a:cs typeface="+mn-ea"/>
                <a:sym typeface="+mn-lt"/>
              </a:rPr>
              <a:t>accumulated ware and tear cause failure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E94C72-46E1-EB4C-AE76-D385AB00E17D}"/>
              </a:ext>
            </a:extLst>
          </p:cNvPr>
          <p:cNvSpPr/>
          <p:nvPr/>
        </p:nvSpPr>
        <p:spPr>
          <a:xfrm>
            <a:off x="5450360" y="1196132"/>
            <a:ext cx="3693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en-US" altLang="zh-CN" dirty="0">
                <a:cs typeface="+mn-ea"/>
                <a:sym typeface="+mn-lt"/>
              </a:rPr>
              <a:t>run for a while before shipping</a:t>
            </a:r>
          </a:p>
        </p:txBody>
      </p:sp>
    </p:spTree>
    <p:extLst>
      <p:ext uri="{BB962C8B-B14F-4D97-AF65-F5344CB8AC3E}">
        <p14:creationId xmlns:p14="http://schemas.microsoft.com/office/powerpoint/2010/main" val="385533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9188"/>
            <a:ext cx="7992888" cy="56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9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7" y="0"/>
            <a:ext cx="8418453" cy="57005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29736" y="703436"/>
            <a:ext cx="4299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Bairavasundaram et al., SIGMETRICS 2007</a:t>
            </a:r>
          </a:p>
        </p:txBody>
      </p:sp>
    </p:spTree>
    <p:extLst>
      <p:ext uri="{BB962C8B-B14F-4D97-AF65-F5344CB8AC3E}">
        <p14:creationId xmlns:p14="http://schemas.microsoft.com/office/powerpoint/2010/main" val="292533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9188"/>
            <a:ext cx="8229600" cy="2196586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latin typeface="+mn-lt"/>
                <a:ea typeface="+mn-ea"/>
                <a:cs typeface="+mn-ea"/>
                <a:sym typeface="+mn-lt"/>
              </a:rPr>
              <a:t>Frequency</a:t>
            </a:r>
            <a:r>
              <a:rPr kumimoji="1" lang="zh-CN" altLang="en-US" sz="32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3200" dirty="0">
                <a:latin typeface="+mn-lt"/>
                <a:ea typeface="+mn-ea"/>
                <a:cs typeface="+mn-ea"/>
                <a:sym typeface="+mn-lt"/>
              </a:rPr>
              <a:t>of</a:t>
            </a:r>
            <a:r>
              <a:rPr kumimoji="1" lang="zh-CN" altLang="en-US" sz="3200" dirty="0">
                <a:latin typeface="+mn-lt"/>
                <a:ea typeface="+mn-ea"/>
                <a:cs typeface="+mn-ea"/>
                <a:sym typeface="+mn-lt"/>
              </a:rPr>
              <a:t> </a:t>
            </a:r>
            <a:br>
              <a:rPr kumimoji="1" lang="en-US" altLang="zh-CN" sz="3200" dirty="0">
                <a:latin typeface="+mn-lt"/>
                <a:ea typeface="+mn-ea"/>
                <a:cs typeface="+mn-ea"/>
                <a:sym typeface="+mn-lt"/>
              </a:rPr>
            </a:br>
            <a:r>
              <a:rPr kumimoji="1" lang="en-US" altLang="zh-CN" sz="3200" dirty="0">
                <a:latin typeface="+mn-lt"/>
                <a:ea typeface="+mn-ea"/>
                <a:cs typeface="+mn-ea"/>
                <a:sym typeface="+mn-lt"/>
              </a:rPr>
              <a:t>Hardware</a:t>
            </a:r>
            <a:r>
              <a:rPr kumimoji="1" lang="zh-CN" altLang="en-US" sz="3200" dirty="0">
                <a:latin typeface="+mn-lt"/>
                <a:ea typeface="+mn-ea"/>
                <a:cs typeface="+mn-ea"/>
                <a:sym typeface="+mn-lt"/>
              </a:rPr>
              <a:t> </a:t>
            </a:r>
            <a:br>
              <a:rPr kumimoji="1" lang="en-US" altLang="zh-CN" sz="3200" dirty="0">
                <a:latin typeface="+mn-lt"/>
                <a:ea typeface="+mn-ea"/>
                <a:cs typeface="+mn-ea"/>
                <a:sym typeface="+mn-lt"/>
              </a:rPr>
            </a:br>
            <a:r>
              <a:rPr kumimoji="1" lang="en-US" altLang="zh-CN" sz="3200" dirty="0">
                <a:latin typeface="+mn-lt"/>
                <a:ea typeface="+mn-ea"/>
                <a:cs typeface="+mn-ea"/>
                <a:sym typeface="+mn-lt"/>
              </a:rPr>
              <a:t>Replacement</a:t>
            </a:r>
            <a:endParaRPr kumimoji="1"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86140"/>
            <a:ext cx="5184576" cy="496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7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Availability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044279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Counting the number of nines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E.g. 99.9% has 3-nines availability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Often used in marketing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Corresponding down time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E.g. 3-nines -&gt; 8 hour/year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E.g. 5-nines -&gt; 5 min/year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E.g. 7-nines -&gt; 3 sec/year</a:t>
            </a:r>
          </a:p>
          <a:p>
            <a:pPr lvl="1"/>
            <a:r>
              <a:rPr kumimoji="1" lang="en-US" altLang="zh-CN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Without any information about MTTF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More fine-grained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Fail-soft, as in 8.3</a:t>
            </a:r>
          </a:p>
        </p:txBody>
      </p:sp>
    </p:spTree>
    <p:extLst>
      <p:ext uri="{BB962C8B-B14F-4D97-AF65-F5344CB8AC3E}">
        <p14:creationId xmlns:p14="http://schemas.microsoft.com/office/powerpoint/2010/main" val="428277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Availability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in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Practice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Carrier airlines (2002 FAA fact book) </a:t>
            </a:r>
          </a:p>
          <a:p>
            <a:pPr lvl="1"/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99.9993%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availability,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41 accidents, 6.7M departures 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911 Phone service (1993 NRIC report) </a:t>
            </a:r>
          </a:p>
          <a:p>
            <a:pPr lvl="1"/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99.994%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29 minutes per line per year 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Standard phone service (various sources)  </a:t>
            </a:r>
          </a:p>
          <a:p>
            <a:pPr lvl="1"/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99.99+%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53+ minutes per line per year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End-to-end Internet Availability </a:t>
            </a:r>
          </a:p>
          <a:p>
            <a:pPr lvl="1"/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95% - 99.6%</a:t>
            </a:r>
          </a:p>
          <a:p>
            <a:endParaRPr kumimoji="1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668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Redundancy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273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Systematically Applying Redundancy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Masking error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Analog system designer: margin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Digital system designer: redundancy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Outline</a:t>
            </a:r>
          </a:p>
          <a:p>
            <a:pPr lvl="1"/>
            <a:r>
              <a:rPr kumimoji="1" lang="en-US" altLang="zh-CN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Coding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: incremental redundancy</a:t>
            </a:r>
          </a:p>
          <a:p>
            <a:pPr lvl="1"/>
            <a:r>
              <a:rPr kumimoji="1" lang="en-US" altLang="zh-CN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Replication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: massive redundancy</a:t>
            </a:r>
          </a:p>
          <a:p>
            <a:pPr lvl="1"/>
            <a:r>
              <a:rPr kumimoji="1" lang="en-US" altLang="zh-CN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Voting</a:t>
            </a:r>
          </a:p>
          <a:p>
            <a:pPr lvl="1"/>
            <a:r>
              <a:rPr kumimoji="1" lang="en-US" altLang="zh-CN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Repair</a:t>
            </a:r>
          </a:p>
        </p:txBody>
      </p:sp>
    </p:spTree>
    <p:extLst>
      <p:ext uri="{BB962C8B-B14F-4D97-AF65-F5344CB8AC3E}">
        <p14:creationId xmlns:p14="http://schemas.microsoft.com/office/powerpoint/2010/main" val="124991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Recall: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Coding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for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Incremental Redundancy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1162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Forward error correction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Perform coding before storing or transmitting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Later decode the data without appealing to the creator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Hamming distance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Number of 1 in A ⊕ B , ⊕ is exclusive OR (XOR)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If H-distance between every legitimate pair is 2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000101, can only detect 1-bit flip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If H-distance between every legitimate pair is 3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Can only correct 1 bit flip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If H-distance between every legitimate pair is 4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Can detect 2-bit flip, correct 1-bit flip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2E954AC-9F91-4B4C-A95E-8477F1035341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19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78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2819073"/>
            <a:ext cx="1231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056" y="3697593"/>
            <a:ext cx="1168400" cy="65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08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54A0C-3E54-7B4F-91F8-82C73B13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System: Durability</a:t>
            </a:r>
            <a:r>
              <a:rPr lang="zh-CN" altLang="en-US" dirty="0"/>
              <a:t> </a:t>
            </a:r>
            <a:r>
              <a:rPr lang="en-US" altLang="zh-CN" dirty="0"/>
              <a:t>!=</a:t>
            </a:r>
            <a:r>
              <a:rPr lang="zh-CN" altLang="en-US" dirty="0"/>
              <a:t> </a:t>
            </a:r>
            <a:r>
              <a:rPr lang="en-US" altLang="zh-CN" dirty="0"/>
              <a:t>Consistency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0F67F-495D-494F-8161-C8809D85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400" dirty="0"/>
              <a:t>Topic: tension between fs perf. and crash recovery</a:t>
            </a:r>
          </a:p>
          <a:p>
            <a:r>
              <a:rPr kumimoji="1" lang="en-US" altLang="zh-CN" sz="2400" dirty="0"/>
              <a:t>Disk performance is often a #1 bottleneck</a:t>
            </a:r>
          </a:p>
          <a:p>
            <a:pPr lvl="1"/>
            <a:r>
              <a:rPr kumimoji="1" lang="en-US" altLang="zh-CN" sz="2000" dirty="0"/>
              <a:t>"how many seeks will that take?"</a:t>
            </a:r>
          </a:p>
          <a:p>
            <a:r>
              <a:rPr kumimoji="1" lang="en-US" altLang="zh-CN" sz="2400" dirty="0"/>
              <a:t>Durability != Crash consistency</a:t>
            </a:r>
          </a:p>
          <a:p>
            <a:pPr lvl="1"/>
            <a:r>
              <a:rPr kumimoji="1" lang="en-US" altLang="zh-CN" sz="2000" dirty="0"/>
              <a:t>"Here is all of my data. But some of the metadata is wrong."</a:t>
            </a:r>
          </a:p>
          <a:p>
            <a:r>
              <a:rPr kumimoji="1" lang="en-US" altLang="zh-CN" sz="2400" dirty="0"/>
              <a:t>Crash recovery is much harder than performance</a:t>
            </a:r>
          </a:p>
          <a:p>
            <a:pPr lvl="1"/>
            <a:r>
              <a:rPr kumimoji="1" lang="en-US" altLang="zh-CN" sz="2200" dirty="0"/>
              <a:t>"what if a crash occurred at this point?"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7631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Replication: Massive Redundancy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Redundancy in bridge building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Material strength: 5 or 10 times as strong as min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Heavy-handed, but simple and effective</a:t>
            </a:r>
          </a:p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Replication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Replicas: identical multiple copies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E.g. Quad component by Shannon &amp; Moore</a:t>
            </a:r>
          </a:p>
          <a:p>
            <a:pPr lvl="2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Can tolerate single short circuit and single open circuit, and others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Mask failures silently</a:t>
            </a:r>
          </a:p>
          <a:p>
            <a:pPr lvl="1"/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4DDF0D8-D49F-884B-A076-8E889B6C9BB7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20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13484"/>
            <a:ext cx="35560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450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Voting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NMR: N-modular redundancy (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supermodule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)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E.g. TMR (3MR) and 5MR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Voter: compare the outputs with the same inputs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Can be applied at any level of module</a:t>
            </a:r>
          </a:p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Fail-vote: NMR with a majority voter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Raise an alert if any replicas disagree with majority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Signal a failure if no majority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Fail-fast only if any two replicas fail in different ways</a:t>
            </a:r>
          </a:p>
          <a:p>
            <a:pPr lvl="2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If two replicas fail in same way, then not fail-fast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888BE0E-B98F-0447-84E8-82BFEE76B461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21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73724"/>
            <a:ext cx="705036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697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Voting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The probability that an incorrect result will be accepted by the voter is that it is no more than:</a:t>
            </a:r>
          </a:p>
          <a:p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Assume the voter is perfectly reliable, which is not practical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Voter should also be replicated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Everything should be replicated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Recursive: voters belong to</a:t>
            </a:r>
            <a:b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next module</a:t>
            </a:r>
          </a:p>
          <a:p>
            <a:pPr lvl="1"/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Final voter should be the client</a:t>
            </a:r>
          </a:p>
          <a:p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3B276D2D-A43A-A84E-8E3C-ECFD23327288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22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37763"/>
            <a:ext cx="5407496" cy="54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87992"/>
            <a:ext cx="3096344" cy="190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333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Voting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TMR can improve reliability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If R(T) = 0.999, TMR's R(T) = 0.999997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But MTTF can be smaller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If  MTTF is 6,000 hours and fails independently, and the mechanism of engine failure is 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memoryless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6,000 hours in only 2,000 hours of flying, first fail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3,000 hours next and cause the second fail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5,000 hours &lt; 6,000 hours</a:t>
            </a:r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0D254BD9-53AE-2A44-B6BF-C5D18384CAB1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23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7700"/>
            <a:ext cx="7416824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349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MTTF-replica and MTTF-system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If MTTF-replica = 1, N replicas total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Expected time until 1</a:t>
            </a:r>
            <a:r>
              <a:rPr lang="en-US" altLang="zh-CN" sz="2400" baseline="30000" dirty="0">
                <a:latin typeface="+mn-lt"/>
                <a:ea typeface="+mn-ea"/>
                <a:cs typeface="+mn-ea"/>
                <a:sym typeface="+mn-lt"/>
              </a:rPr>
              <a:t>st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 failure is MTTF-replica/N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Expected time from then until the 2</a:t>
            </a:r>
            <a:r>
              <a:rPr lang="en-US" altLang="zh-CN" sz="2400" baseline="30000" dirty="0">
                <a:latin typeface="+mn-lt"/>
                <a:ea typeface="+mn-ea"/>
                <a:cs typeface="+mn-ea"/>
                <a:sym typeface="+mn-lt"/>
              </a:rPr>
              <a:t>nd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 is MTTF-replica/(N-1)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Expected time until the system of N replicas fails is</a:t>
            </a:r>
          </a:p>
          <a:p>
            <a:pPr lvl="1"/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For large N is approximately 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ln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(N)</a:t>
            </a:r>
          </a:p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If mission time is long compared with MTTF-replica</a:t>
            </a:r>
          </a:p>
          <a:p>
            <a:pPr lvl="1"/>
            <a:r>
              <a:rPr lang="en-US" altLang="zh-CN" sz="24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Simple replication escalates the cost while providing little benefit</a:t>
            </a:r>
            <a:endParaRPr lang="zh-CN" altLang="en-US" sz="2400" dirty="0">
              <a:solidFill>
                <a:srgbClr val="0096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C975E2A-04F6-0047-AEB9-B0DE82944D2D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24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87808"/>
            <a:ext cx="4863480" cy="46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711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Repair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Return to fail-vote TMR supermodel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Requires at least two replicas be working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The rate of failure of 2 replicas is 2/MTTF</a:t>
            </a:r>
          </a:p>
          <a:p>
            <a:pPr lvl="1"/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If replacement takes 1 hour, chance is 1/3000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Once replaced, expect to fly another 2000 hours until next engine failure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If we have unlimited replacement for 10,000 hours</a:t>
            </a:r>
          </a:p>
          <a:p>
            <a:pPr lvl="2"/>
            <a:r>
              <a:rPr lang="en-US" altLang="zh-CN" sz="1600" dirty="0">
                <a:cs typeface="+mn-ea"/>
                <a:sym typeface="+mn-lt"/>
              </a:rPr>
              <a:t>MTTF = 6 million hours</a:t>
            </a:r>
          </a:p>
          <a:p>
            <a:pPr lvl="1"/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5B271729-4E8F-864A-9DD9-9CF4A419CB58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25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7460"/>
            <a:ext cx="6673552" cy="52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69668"/>
            <a:ext cx="6624736" cy="70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43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In another word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Although MTTF is reduced by the factor of 3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The availability of repair has increased MTTF by a factor equal to the ratio of the MTTF to MTTR of the remaining 2 engines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Disk with 3 replicas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If MTTF is 5-year, repair in 10 hours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5F5C93D-76AD-7542-AB4D-EA7E51A30AA3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26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6834"/>
            <a:ext cx="6766519" cy="80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878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Review Overly Optimistic Assumptions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Disks fail independently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(?)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Same vendor, same fault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Earthquake, whose MTTF is less than 3650 years</a:t>
            </a: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Disk failures are memoryless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b="1" dirty="0">
                <a:cs typeface="+mn-ea"/>
                <a:sym typeface="+mn-lt"/>
              </a:rPr>
              <a:t>(?)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Bathtub curve</a:t>
            </a: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Repair is also a memoryless process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b="1" dirty="0">
                <a:cs typeface="+mn-ea"/>
                <a:sym typeface="+mn-lt"/>
              </a:rPr>
              <a:t>(?)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Stock enough spares</a:t>
            </a: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Repair is done flawlessly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b="1" dirty="0">
                <a:cs typeface="+mn-ea"/>
                <a:sym typeface="+mn-lt"/>
              </a:rPr>
              <a:t>(?)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Replace the wrong disk, forget to copy data, etc.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7B136D2-C255-BD4E-89E6-B6CA3C8045C0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27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0864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cs typeface="+mn-ea"/>
                <a:sym typeface="+mn-lt"/>
              </a:rPr>
              <a:t>Magnetic Disk Fault Tolerance</a:t>
            </a:r>
            <a:endParaRPr kumimoji="1"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28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481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dirty="0">
                <a:latin typeface="+mn-lt"/>
                <a:ea typeface="+mn-ea"/>
                <a:cs typeface="+mn-ea"/>
                <a:sym typeface="+mn-lt"/>
              </a:rPr>
              <a:t>Magnetic Disk Fault Tolerance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Using disk as durable storage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Low cost, large capacity, non-volatility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Internal power can prevent data loss at power-off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Three/four nested layers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Raw storage, fail-fast storage, careful storage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Optional: durable storage</a:t>
            </a:r>
          </a:p>
        </p:txBody>
      </p:sp>
    </p:spTree>
    <p:extLst>
      <p:ext uri="{BB962C8B-B14F-4D97-AF65-F5344CB8AC3E}">
        <p14:creationId xmlns:p14="http://schemas.microsoft.com/office/powerpoint/2010/main" val="95913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C47B0-44D9-494E-BAEC-C294CE83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Example: Append a File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1B1F5-905D-A946-B904-11842644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1800" dirty="0"/>
              <a:t>Inside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I[v1]:</a:t>
            </a:r>
          </a:p>
          <a:p>
            <a:pPr lvl="1"/>
            <a:r>
              <a:rPr kumimoji="1" lang="en-US" altLang="zh-CN" sz="1600" dirty="0"/>
              <a:t>owner : </a:t>
            </a:r>
            <a:r>
              <a:rPr kumimoji="1" lang="en-US" altLang="zh-CN" sz="1600" dirty="0" err="1"/>
              <a:t>yubin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permissions : read-only</a:t>
            </a:r>
          </a:p>
          <a:p>
            <a:pPr lvl="1"/>
            <a:r>
              <a:rPr kumimoji="1" lang="en-US" altLang="zh-CN" sz="1600" dirty="0"/>
              <a:t>size : 1</a:t>
            </a:r>
          </a:p>
          <a:p>
            <a:pPr lvl="1"/>
            <a:r>
              <a:rPr kumimoji="1" lang="en-US" altLang="zh-CN" sz="1600" dirty="0"/>
              <a:t>pointer : 4</a:t>
            </a:r>
          </a:p>
          <a:p>
            <a:pPr lvl="1"/>
            <a:r>
              <a:rPr kumimoji="1" lang="en-US" altLang="zh-CN" sz="1600" dirty="0"/>
              <a:t>pointer : null</a:t>
            </a:r>
          </a:p>
          <a:p>
            <a:pPr lvl="1"/>
            <a:r>
              <a:rPr kumimoji="1" lang="en-US" altLang="zh-CN" sz="1600" dirty="0"/>
              <a:t>pointer : null</a:t>
            </a:r>
          </a:p>
          <a:p>
            <a:pPr lvl="1"/>
            <a:r>
              <a:rPr kumimoji="1" lang="en-US" altLang="zh-CN" sz="1600" dirty="0"/>
              <a:t>pointer : null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D76B22-5BFD-1242-AD3B-C28C5028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72" y="4418047"/>
            <a:ext cx="6858000" cy="117718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6804AAA-A025-3941-958F-6824C569C833}"/>
              </a:ext>
            </a:extLst>
          </p:cNvPr>
          <p:cNvSpPr txBox="1">
            <a:spLocks/>
          </p:cNvSpPr>
          <p:nvPr/>
        </p:nvSpPr>
        <p:spPr>
          <a:xfrm>
            <a:off x="5004048" y="1333501"/>
            <a:ext cx="3168352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/>
              <a:t>Inside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I[v2]:</a:t>
            </a:r>
          </a:p>
          <a:p>
            <a:pPr lvl="1"/>
            <a:r>
              <a:rPr kumimoji="1" lang="en-US" altLang="zh-CN" sz="1600" dirty="0"/>
              <a:t>owner : </a:t>
            </a:r>
            <a:r>
              <a:rPr kumimoji="1" lang="en-US" altLang="zh-CN" sz="1600" dirty="0" err="1"/>
              <a:t>yubin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permissions : read-only</a:t>
            </a:r>
          </a:p>
          <a:p>
            <a:pPr lvl="1"/>
            <a:r>
              <a:rPr kumimoji="1" lang="en-US" altLang="zh-CN" sz="1600" dirty="0"/>
              <a:t>size : </a:t>
            </a:r>
            <a:r>
              <a:rPr kumimoji="1" lang="en-US" altLang="zh-CN" sz="1600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kumimoji="1" lang="en-US" altLang="zh-CN" sz="1600" dirty="0"/>
              <a:t>pointer : 4</a:t>
            </a:r>
          </a:p>
          <a:p>
            <a:pPr lvl="1"/>
            <a:r>
              <a:rPr kumimoji="1" lang="en-US" altLang="zh-CN" sz="1600" dirty="0"/>
              <a:t>pointer : </a:t>
            </a:r>
            <a:r>
              <a:rPr kumimoji="1" lang="en-US" altLang="zh-CN" sz="1600" dirty="0">
                <a:solidFill>
                  <a:srgbClr val="FF0000"/>
                </a:solidFill>
              </a:rPr>
              <a:t>5</a:t>
            </a:r>
          </a:p>
          <a:p>
            <a:pPr lvl="1"/>
            <a:r>
              <a:rPr kumimoji="1" lang="en-US" altLang="zh-CN" sz="1600" dirty="0"/>
              <a:t>pointer : null</a:t>
            </a:r>
          </a:p>
          <a:p>
            <a:pPr lvl="1"/>
            <a:r>
              <a:rPr kumimoji="1" lang="en-US" altLang="zh-CN" sz="1600" dirty="0"/>
              <a:t>pointer : null</a:t>
            </a:r>
          </a:p>
          <a:p>
            <a:endParaRPr kumimoji="1" lang="zh-CN" altLang="en-US" sz="1600" dirty="0"/>
          </a:p>
          <a:p>
            <a:endParaRPr kumimoji="1" lang="zh-CN" altLang="en-US" sz="1600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6A9D17B3-0752-8F4E-9330-7045BBC1DA8A}"/>
              </a:ext>
            </a:extLst>
          </p:cNvPr>
          <p:cNvSpPr/>
          <p:nvPr/>
        </p:nvSpPr>
        <p:spPr>
          <a:xfrm>
            <a:off x="4067944" y="2713484"/>
            <a:ext cx="504056" cy="3600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61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dirty="0">
                <a:latin typeface="+mn-lt"/>
                <a:ea typeface="+mn-ea"/>
                <a:cs typeface="+mn-ea"/>
                <a:sym typeface="+mn-lt"/>
              </a:rPr>
              <a:t>Magnetic Disk Fault Modes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Mechanical wear and tear</a:t>
            </a:r>
          </a:p>
          <a:p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A bumping may cause a head to hit the surface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Head crush may also create cloud of dust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Results in several sectors decaying: decay set</a:t>
            </a:r>
          </a:p>
          <a:p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Electronic components in the controller age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E.g. clock timing and signal detection circuits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Cause previously good data to become unreadable, or bad data to be written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Soft or hard errors</a:t>
            </a:r>
          </a:p>
          <a:p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Seek error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Arm moves to a wrong track</a:t>
            </a:r>
          </a:p>
        </p:txBody>
      </p:sp>
    </p:spTree>
    <p:extLst>
      <p:ext uri="{BB962C8B-B14F-4D97-AF65-F5344CB8AC3E}">
        <p14:creationId xmlns:p14="http://schemas.microsoft.com/office/powerpoint/2010/main" val="949454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ALL_OR_NOTHING_PUT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323528" y="1206500"/>
            <a:ext cx="9448800" cy="3937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b="1" dirty="0">
                <a:latin typeface="Times New Roman" charset="0"/>
                <a:ea typeface="MS PGothic" charset="0"/>
                <a:cs typeface="Times New Roman" charset="0"/>
              </a:rPr>
              <a:t>procedure 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ALMOST_ALL_OR_NOTHING_PUT (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data, </a:t>
            </a:r>
            <a:r>
              <a:rPr lang="en-US" altLang="zh-CN" sz="2000" i="1" dirty="0" err="1">
                <a:latin typeface="Times New Roman" charset="0"/>
                <a:ea typeface="MS PGothic" charset="0"/>
                <a:cs typeface="Times New Roman" charset="0"/>
              </a:rPr>
              <a:t>all_or_nothing_sector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		CAREFUL_PUT(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all_or_nothing_sector.S1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	CAREFUL_PUT (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all_or_nothing_sector.S2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	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	CAREFUL_PUT (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all_or_nothing_sector.S3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b="1" dirty="0">
                <a:latin typeface="Times New Roman" charset="0"/>
                <a:ea typeface="MS PGothic" charset="0"/>
                <a:cs typeface="Times New Roman" charset="0"/>
              </a:rPr>
              <a:t>procedure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ALL_OR_NOTHING_GET (</a:t>
            </a:r>
            <a:r>
              <a:rPr lang="en-US" altLang="zh-CN" sz="2000" b="1" dirty="0">
                <a:latin typeface="Times New Roman" charset="0"/>
                <a:ea typeface="MS PGothic" charset="0"/>
                <a:cs typeface="Times New Roman" charset="0"/>
              </a:rPr>
              <a:t>reference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</a:t>
            </a:r>
            <a:r>
              <a:rPr lang="en-US" altLang="zh-CN" sz="2000" i="1" dirty="0" err="1">
                <a:latin typeface="Times New Roman" charset="0"/>
                <a:ea typeface="MS PGothic" charset="0"/>
                <a:cs typeface="Times New Roman" charset="0"/>
              </a:rPr>
              <a:t>date,all_or_nothing_sector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	CAREFUL_GET (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data1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all_or_nothing_sector.S1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	CAREFUL_GET (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data2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all_or_nothing_sector.S2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	CAREFUL_GET (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data3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all_or_nothing_sector.S3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b="1" dirty="0">
                <a:latin typeface="Times New Roman" charset="0"/>
                <a:ea typeface="MS PGothic" charset="0"/>
                <a:cs typeface="Times New Roman" charset="0"/>
              </a:rPr>
              <a:t> 	if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(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data1 = data2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 </a:t>
            </a:r>
            <a:r>
              <a:rPr lang="en-US" altLang="zh-CN" sz="2000" i="1" dirty="0">
                <a:latin typeface="仿宋_GB2312" charset="0"/>
                <a:ea typeface="MS PGothic" charset="0"/>
                <a:cs typeface="Times New Roman" charset="0"/>
              </a:rPr>
              <a:t>←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data1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	</a:t>
            </a:r>
            <a:r>
              <a:rPr lang="en-US" altLang="zh-CN" sz="2000" b="1" dirty="0">
                <a:latin typeface="Times New Roman" charset="0"/>
                <a:ea typeface="MS PGothic" charset="0"/>
                <a:cs typeface="Times New Roman" charset="0"/>
              </a:rPr>
              <a:t>else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 </a:t>
            </a:r>
            <a:r>
              <a:rPr lang="en-US" altLang="zh-CN" sz="2000" i="1" dirty="0">
                <a:latin typeface="仿宋_GB2312" charset="0"/>
                <a:ea typeface="仿宋_GB2312" charset="0"/>
                <a:cs typeface="仿宋_GB2312" charset="0"/>
              </a:rPr>
              <a:t>←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data3</a:t>
            </a:r>
            <a:endParaRPr lang="en-US" altLang="zh-CN" sz="2000" dirty="0">
              <a:latin typeface="Times New Roman" charset="0"/>
              <a:ea typeface="MS PGothic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67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ALL_OR_NOTHING_PUT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381000" y="1206500"/>
            <a:ext cx="8610600" cy="3937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Calibri" charset="0"/>
              <a:buAutoNum type="arabicPeriod"/>
            </a:pPr>
            <a:r>
              <a:rPr lang="en-US" altLang="zh-CN" sz="2000" b="1">
                <a:latin typeface="Times New Roman" charset="0"/>
                <a:ea typeface="MS PGothic" charset="0"/>
                <a:cs typeface="Times New Roman" charset="0"/>
              </a:rPr>
              <a:t>procedure 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ALL_OR_NOTHING_PUT (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data, all_or_nothing_sector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Calibri" charset="0"/>
              <a:buAutoNum type="arabicPeriod"/>
            </a:pP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 	CHECK_AND_REPAIR (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all_or_nothing_sector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Calibri" charset="0"/>
              <a:buAutoNum type="arabicPeriod"/>
            </a:pP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 	ALMOST_ALL_OR_NOTHING_PUT (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data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all_or_nothing_sector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Calibri" charset="0"/>
              <a:buAutoNum type="arabicPeriod"/>
            </a:pPr>
            <a:endParaRPr lang="en-US" altLang="zh-CN" sz="2000">
              <a:latin typeface="Times New Roman" charset="0"/>
              <a:ea typeface="MS PGothic" charset="0"/>
              <a:cs typeface="Times New Roman" charset="0"/>
            </a:endParaRP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Calibri" charset="0"/>
              <a:buAutoNum type="arabicPeriod"/>
            </a:pPr>
            <a:r>
              <a:rPr lang="en-US" altLang="zh-CN" sz="2000" b="1">
                <a:latin typeface="Times New Roman" charset="0"/>
                <a:ea typeface="MS PGothic" charset="0"/>
                <a:cs typeface="Times New Roman" charset="0"/>
              </a:rPr>
              <a:t>procedure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 CHECK_AND_REPAIR (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all_or_nothing_sector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)				                             // Ensure copies match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Calibri" charset="0"/>
              <a:buAutoNum type="arabicPeriod"/>
            </a:pP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 	CAREFUL_GET (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data1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all_or_nothing_sector.S1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Calibri" charset="0"/>
              <a:buAutoNum type="arabicPeriod"/>
            </a:pP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 	CAREFUL_GET (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data2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all_or_nothing_sector.S2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Calibri" charset="0"/>
              <a:buAutoNum type="arabicPeriod"/>
            </a:pP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 	CAREFUL_GET (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data3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all_or_nothing_sector.S3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7017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ALL_OR_NOTHING_PUT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381000" y="1333500"/>
            <a:ext cx="8610600" cy="38100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if 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data1 = data2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 and 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data2 = data3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 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charset="0"/>
                <a:ea typeface="MS PGothic" charset="0"/>
                <a:cs typeface="Times New Roman" charset="0"/>
              </a:rPr>
              <a:t>return</a:t>
            </a: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	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// State 1 or 7, no repair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if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data1 = data2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     CAREFUL_PUT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data1, all_or_nothing_sector.S3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 </a:t>
            </a:r>
            <a:r>
              <a:rPr lang="en-US" altLang="zh-CN" sz="1600" b="1" dirty="0">
                <a:solidFill>
                  <a:srgbClr val="3333CC"/>
                </a:solidFill>
                <a:latin typeface="Times New Roman" charset="0"/>
                <a:ea typeface="MS PGothic" charset="0"/>
                <a:cs typeface="Times New Roman" charset="0"/>
              </a:rPr>
              <a:t>return</a:t>
            </a: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  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// State 5 or 6.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if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data2 = data3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     CAREFUL_PUT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data2, all_or_nothing_sector.S1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 </a:t>
            </a:r>
            <a:r>
              <a:rPr lang="en-US" altLang="zh-CN" sz="1600" b="1" dirty="0">
                <a:solidFill>
                  <a:srgbClr val="3333CC"/>
                </a:solidFill>
                <a:latin typeface="Times New Roman" charset="0"/>
                <a:ea typeface="MS PGothic" charset="0"/>
                <a:cs typeface="Times New Roman" charset="0"/>
              </a:rPr>
              <a:t>return</a:t>
            </a: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  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// State 2 or 3.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CAREFUL_PUT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data1, all_or_nothing_sector.S2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 // State 4, go to state 5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CAREFUL_PUT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data1, all_or_nothing_sector.S3  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// State 5, go to state 7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25652"/>
            <a:ext cx="6192688" cy="12257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568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dirty="0">
                <a:latin typeface="+mn-lt"/>
                <a:ea typeface="+mn-ea"/>
                <a:cs typeface="+mn-ea"/>
                <a:sym typeface="+mn-lt"/>
              </a:rPr>
              <a:t>Durable Storage: RAID 1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Tolerate error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Hard errors reported by careful layer are </a:t>
            </a:r>
            <a:br>
              <a:rPr lang="en-US" sz="20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masked by reading from other replicas</a:t>
            </a:r>
          </a:p>
          <a:p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Untolerated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error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Decay on the same sector of all the replicas, </a:t>
            </a:r>
            <a:br>
              <a:rPr lang="en-US" sz="20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status = BAD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OS crashes during a DURABLE_PUT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Decay in a way that is undetectable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83BD96D-0051-5E45-8078-16F4CFBE0968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34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680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88508"/>
            <a:ext cx="5308600" cy="50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162" y="2057269"/>
            <a:ext cx="1971675" cy="1162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68081" y="3219319"/>
            <a:ext cx="230383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Redundant Array of </a:t>
            </a:r>
          </a:p>
          <a:p>
            <a:pPr algn="ctr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Independent Disks</a:t>
            </a:r>
            <a:endParaRPr lang="zh-CN" altLang="en-US" sz="1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7895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dirty="0">
                <a:latin typeface="+mn-lt"/>
                <a:ea typeface="+mn-ea"/>
                <a:cs typeface="+mn-ea"/>
                <a:sym typeface="+mn-lt"/>
              </a:rPr>
              <a:t>Improving on RAID-1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Clerk: periodically checks for decays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en-US" sz="1600" baseline="-25000" dirty="0"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 as the period, must short enough</a:t>
            </a:r>
          </a:p>
          <a:p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Tolerated error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Hard errors reported by careful layer are masked by reading from one of the other replicas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Data of a single decay set decays, is discovered by the clerk, and is repaired, all within T</a:t>
            </a:r>
            <a:r>
              <a:rPr lang="en-US" sz="1600" baseline="-25000" dirty="0"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 of the decay event</a:t>
            </a:r>
          </a:p>
          <a:p>
            <a:r>
              <a:rPr lang="en-US" sz="1800" dirty="0" err="1">
                <a:latin typeface="+mn-lt"/>
                <a:ea typeface="+mn-ea"/>
                <a:cs typeface="+mn-ea"/>
                <a:sym typeface="+mn-lt"/>
              </a:rPr>
              <a:t>Untolerated</a:t>
            </a: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 error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The OS crashes during DURABLE_PUT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All decay sets fail with T</a:t>
            </a:r>
            <a:r>
              <a:rPr lang="en-US" sz="1600" baseline="-25000" dirty="0"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sz="160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The data of some sector decays in a way undetectable</a:t>
            </a:r>
          </a:p>
        </p:txBody>
      </p:sp>
    </p:spTree>
    <p:extLst>
      <p:ext uri="{BB962C8B-B14F-4D97-AF65-F5344CB8AC3E}">
        <p14:creationId xmlns:p14="http://schemas.microsoft.com/office/powerpoint/2010/main" val="3215331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RAID 4 (Dedicated Parity Disk)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61556"/>
            <a:ext cx="8229600" cy="2088232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Can recover from single-disk failure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Requires N+1 disks (not 2N)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Performance benefits if stripe a single file across multiple data disks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All writes hit the parity disk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35" y="1200502"/>
            <a:ext cx="81248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49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RAID 5 (Spread Out the Parity)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01516"/>
            <a:ext cx="8229600" cy="2103620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Can recover from single-disk failure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Requires N+1 disks (not 2N)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Better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performance if stripe a single file across multiple data disks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Writes are spread across disks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333062"/>
            <a:ext cx="4667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68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1A1A8-31E3-F840-8058-A51FCC7D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A18E2-C11A-AA41-86A6-4730C6F62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RAID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consistency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lecture?</a:t>
            </a:r>
          </a:p>
          <a:p>
            <a:pPr lvl="1"/>
            <a:r>
              <a:rPr kumimoji="1" lang="en-US" altLang="zh-CN" dirty="0"/>
              <a:t>No. There is a semantic gap between block layer and file layer: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metadata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58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9A87A-2433-494F-97DF-84284B21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Recovering FS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Metadata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 Crash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E1C90-4AB7-CF4C-A1FB-776FE506B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1. Synchronous meta-data update + </a:t>
            </a:r>
            <a:r>
              <a:rPr kumimoji="1" lang="en-US" altLang="zh-CN" dirty="0" err="1"/>
              <a:t>fsck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During check, synchronize metadata, such as file size</a:t>
            </a:r>
          </a:p>
          <a:p>
            <a:r>
              <a:rPr kumimoji="1" lang="en-US" altLang="zh-CN" dirty="0"/>
              <a:t>2. Soft update (FreeBSD fs modified on FFS)</a:t>
            </a:r>
          </a:p>
          <a:p>
            <a:pPr lvl="1"/>
            <a:r>
              <a:rPr kumimoji="1" lang="en-US" altLang="zh-CN" dirty="0"/>
              <a:t>not covered in this course</a:t>
            </a:r>
          </a:p>
          <a:p>
            <a:r>
              <a:rPr kumimoji="1" lang="en-US" altLang="zh-CN" dirty="0"/>
              <a:t>3. Logging (</a:t>
            </a:r>
            <a:r>
              <a:rPr kumimoji="1" lang="en-US" altLang="zh-CN" dirty="0" err="1"/>
              <a:t>ext</a:t>
            </a:r>
            <a:r>
              <a:rPr kumimoji="1" lang="en-US" altLang="zh-CN" dirty="0"/>
              <a:t> 3/4), xv6-rev6 and following versions</a:t>
            </a:r>
          </a:p>
          <a:p>
            <a:pPr lvl="1"/>
            <a:r>
              <a:rPr kumimoji="1" lang="en-US" altLang="zh-CN" dirty="0"/>
              <a:t>Before doing actual meta-data update, log the event</a:t>
            </a:r>
          </a:p>
          <a:p>
            <a:pPr lvl="1"/>
            <a:r>
              <a:rPr kumimoji="1" lang="en-US" altLang="zh-CN" dirty="0"/>
              <a:t>After crash, recover from log</a:t>
            </a:r>
          </a:p>
        </p:txBody>
      </p:sp>
    </p:spTree>
    <p:extLst>
      <p:ext uri="{BB962C8B-B14F-4D97-AF65-F5344CB8AC3E}">
        <p14:creationId xmlns:p14="http://schemas.microsoft.com/office/powerpoint/2010/main" val="327607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E8BA5-1E9E-224B-8026-FFCEB106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Crash Scenarios: 1 Succeeds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3AD41-3850-DB44-961A-CA9ECBE6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400" dirty="0"/>
              <a:t>Imagine only a single write succeeds; there are thus three possible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outcomes:</a:t>
            </a:r>
          </a:p>
          <a:p>
            <a:pPr lvl="1"/>
            <a:r>
              <a:rPr kumimoji="1" lang="en-US" altLang="zh-CN" sz="2000" dirty="0"/>
              <a:t>1.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Just the data block (Db) is written to disk</a:t>
            </a:r>
          </a:p>
          <a:p>
            <a:pPr lvl="2"/>
            <a:r>
              <a:rPr kumimoji="1" lang="en-US" altLang="zh-CN" sz="1800" dirty="0"/>
              <a:t>What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will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happen?</a:t>
            </a:r>
          </a:p>
          <a:p>
            <a:pPr lvl="1"/>
            <a:r>
              <a:rPr kumimoji="1" lang="en-US" altLang="zh-CN" sz="2000" dirty="0"/>
              <a:t>2.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Just the updated </a:t>
            </a:r>
            <a:r>
              <a:rPr kumimoji="1" lang="en-US" altLang="zh-CN" sz="2000" dirty="0" err="1"/>
              <a:t>inode</a:t>
            </a:r>
            <a:r>
              <a:rPr kumimoji="1" lang="en-US" altLang="zh-CN" sz="2000" dirty="0"/>
              <a:t> (I[v2]) is written to disk</a:t>
            </a:r>
          </a:p>
          <a:p>
            <a:pPr lvl="2"/>
            <a:r>
              <a:rPr kumimoji="1" lang="en-US" altLang="zh-CN" sz="1800" dirty="0"/>
              <a:t>What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will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happen?</a:t>
            </a:r>
          </a:p>
          <a:p>
            <a:pPr lvl="1"/>
            <a:r>
              <a:rPr kumimoji="1" lang="en-US" altLang="zh-CN" sz="2000" dirty="0"/>
              <a:t>3.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Just the updated bitmap (B[v2]) is written to disk</a:t>
            </a:r>
          </a:p>
          <a:p>
            <a:pPr lvl="2"/>
            <a:r>
              <a:rPr kumimoji="1" lang="en-US" altLang="zh-CN" sz="1800" dirty="0"/>
              <a:t>What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will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happen?</a:t>
            </a:r>
          </a:p>
        </p:txBody>
      </p:sp>
    </p:spTree>
    <p:extLst>
      <p:ext uri="{BB962C8B-B14F-4D97-AF65-F5344CB8AC3E}">
        <p14:creationId xmlns:p14="http://schemas.microsoft.com/office/powerpoint/2010/main" val="2323367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CAB5F85-19B5-E24F-B73C-1F2BEEB9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Sync Metadata 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+ </a:t>
            </a:r>
            <a:r>
              <a:rPr kumimoji="1" lang="en-US" altLang="zh-CN" dirty="0" err="1"/>
              <a:t>fsck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0027E0-FFCE-ED44-B776-E3A116145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597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9D12DC-B269-4241-8714-04AFE4EC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Typical Set of Tradeoffs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F8C9FC0-CC94-254B-A151-48398460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 lnSpcReduction="10000"/>
          </a:bodyPr>
          <a:lstStyle/>
          <a:p>
            <a:r>
              <a:rPr kumimoji="1" lang="en" altLang="zh-CN" sz="2000" dirty="0"/>
              <a:t>FS ensures it can recover its meta-data</a:t>
            </a:r>
          </a:p>
          <a:p>
            <a:pPr lvl="1"/>
            <a:r>
              <a:rPr kumimoji="1" lang="en" altLang="zh-CN" sz="1800" dirty="0"/>
              <a:t>Internal consistency</a:t>
            </a:r>
          </a:p>
          <a:p>
            <a:pPr lvl="1"/>
            <a:r>
              <a:rPr kumimoji="1" lang="en" altLang="zh-CN" sz="1800" dirty="0"/>
              <a:t>No dangling references</a:t>
            </a:r>
          </a:p>
          <a:p>
            <a:pPr lvl="1"/>
            <a:r>
              <a:rPr kumimoji="1" lang="en" altLang="zh-CN" sz="1800" dirty="0" err="1"/>
              <a:t>Inode</a:t>
            </a:r>
            <a:r>
              <a:rPr kumimoji="1" lang="en" altLang="zh-CN" sz="1800" dirty="0"/>
              <a:t> and block free list contain only used (not using) items</a:t>
            </a:r>
          </a:p>
          <a:p>
            <a:pPr lvl="1"/>
            <a:r>
              <a:rPr kumimoji="1" lang="en" altLang="zh-CN" sz="1800" dirty="0"/>
              <a:t>Unique name in one directory, etc.</a:t>
            </a:r>
          </a:p>
          <a:p>
            <a:r>
              <a:rPr kumimoji="1" lang="en" altLang="zh-CN" sz="2000" dirty="0"/>
              <a:t>Weak semantic FS provided limited guarantees</a:t>
            </a:r>
          </a:p>
          <a:p>
            <a:pPr lvl="1"/>
            <a:r>
              <a:rPr kumimoji="1" lang="en" altLang="zh-CN" sz="1800" dirty="0"/>
              <a:t>Atomicity for </a:t>
            </a:r>
            <a:r>
              <a:rPr kumimoji="1" lang="en" altLang="zh-CN" sz="1800" dirty="0" err="1"/>
              <a:t>creat</a:t>
            </a:r>
            <a:r>
              <a:rPr kumimoji="1" lang="en" altLang="zh-CN" sz="1800" dirty="0"/>
              <a:t>, rename, delete</a:t>
            </a:r>
          </a:p>
          <a:p>
            <a:pPr lvl="1"/>
            <a:r>
              <a:rPr kumimoji="1" lang="en" altLang="zh-CN" sz="1800" dirty="0"/>
              <a:t>Often no durability for anything </a:t>
            </a:r>
          </a:p>
          <a:p>
            <a:pPr lvl="1"/>
            <a:r>
              <a:rPr kumimoji="1" lang="en" altLang="zh-CN" sz="1800" dirty="0"/>
              <a:t>(</a:t>
            </a:r>
            <a:r>
              <a:rPr kumimoji="1" lang="en" altLang="zh-CN" sz="1800" dirty="0" err="1"/>
              <a:t>creat</a:t>
            </a:r>
            <a:r>
              <a:rPr kumimoji="1" lang="en" altLang="zh-CN" sz="1800" dirty="0"/>
              <a:t>("a"), then crash, no a)</a:t>
            </a:r>
          </a:p>
          <a:p>
            <a:pPr lvl="1"/>
            <a:r>
              <a:rPr kumimoji="1" lang="en" altLang="zh-CN" sz="1800" dirty="0"/>
              <a:t>Often no order guarantees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940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809F6-FA37-9840-B4FC-F4CD5970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does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 do?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13B05-C211-F14C-9B8C-B5231E43D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b="1" dirty="0"/>
              <a:t>1.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Check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superblock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making sure the file system 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 greater than the number of blocks allocated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 an alternate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 of the superblock</a:t>
            </a:r>
          </a:p>
          <a:p>
            <a:r>
              <a:rPr kumimoji="1" lang="en-US" altLang="zh-CN" b="1" dirty="0"/>
              <a:t>2.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Check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blocks</a:t>
            </a:r>
          </a:p>
          <a:p>
            <a:pPr lvl="1"/>
            <a:r>
              <a:rPr kumimoji="1" lang="en-US" altLang="zh-CN" dirty="0"/>
              <a:t>Scans the </a:t>
            </a:r>
            <a:r>
              <a:rPr kumimoji="1" lang="en-US" altLang="zh-CN" dirty="0" err="1"/>
              <a:t>inodes</a:t>
            </a:r>
            <a:r>
              <a:rPr kumimoji="1" lang="en-US" altLang="zh-CN" dirty="0"/>
              <a:t>, indirect blocks, 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indirect blocks, etc.</a:t>
            </a:r>
          </a:p>
          <a:p>
            <a:pPr lvl="1"/>
            <a:r>
              <a:rPr kumimoji="1" lang="en-US" altLang="zh-CN" dirty="0"/>
              <a:t>Uses this 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produce a correct version of the allocation bitmaps</a:t>
            </a:r>
          </a:p>
          <a:p>
            <a:pPr lvl="1"/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bitmap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478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3C447-AE8C-DA44-BD04-79883F9A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does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 do?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EBFDE-93E0-D24A-A3B7-96C874F4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b="1" dirty="0"/>
              <a:t>3. Check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inode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states</a:t>
            </a:r>
          </a:p>
          <a:p>
            <a:pPr lvl="1"/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</a:t>
            </a:r>
          </a:p>
          <a:p>
            <a:pPr lvl="1"/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suspect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bitmap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b="1" dirty="0"/>
              <a:t>4.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Check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inode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links</a:t>
            </a:r>
          </a:p>
          <a:p>
            <a:pPr lvl="1"/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mismatches,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lost+found</a:t>
            </a:r>
            <a:endParaRPr kumimoji="1" lang="en-US" altLang="zh-CN" dirty="0"/>
          </a:p>
          <a:p>
            <a:r>
              <a:rPr kumimoji="1" lang="en-US" altLang="zh-CN" b="1" dirty="0"/>
              <a:t>5. Check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duplicates</a:t>
            </a:r>
          </a:p>
          <a:p>
            <a:pPr lvl="1"/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obviously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bad,</a:t>
            </a:r>
            <a:r>
              <a:rPr kumimoji="1" lang="zh-CN" altLang="en-US" dirty="0"/>
              <a:t> </a:t>
            </a:r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it;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otherwise,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2241537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DE872-3E63-4E46-816F-22844E72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does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 do?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0BF6B-72AA-F448-8AD7-9A25ADDE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b="1" dirty="0"/>
              <a:t>6.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Check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bad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blocks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out-of-range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</a:p>
          <a:p>
            <a:pPr lvl="1"/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fsck</a:t>
            </a:r>
            <a:r>
              <a:rPr kumimoji="1" lang="zh-CN" altLang="en-US" dirty="0"/>
              <a:t> </a:t>
            </a:r>
            <a:r>
              <a:rPr kumimoji="1" lang="en-US" altLang="zh-CN" dirty="0"/>
              <a:t>do?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</a:p>
          <a:p>
            <a:r>
              <a:rPr kumimoji="1" lang="en-US" altLang="zh-CN" b="1" dirty="0"/>
              <a:t>7.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Check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directories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fsck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</a:p>
          <a:p>
            <a:pPr lvl="1"/>
            <a:r>
              <a:rPr kumimoji="1" lang="en-US" altLang="zh-CN" dirty="0"/>
              <a:t>Making sure 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"." and ".." are the first entries</a:t>
            </a:r>
          </a:p>
          <a:p>
            <a:pPr lvl="1"/>
            <a:r>
              <a:rPr kumimoji="1" lang="en-US" altLang="zh-CN" dirty="0"/>
              <a:t>Ensure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once</a:t>
            </a:r>
          </a:p>
          <a:p>
            <a:pPr lvl="1"/>
            <a:r>
              <a:rPr kumimoji="1" lang="en-US" altLang="zh-CN" dirty="0"/>
              <a:t>No same filename in one </a:t>
            </a:r>
            <a:r>
              <a:rPr kumimoji="1" lang="en-US" altLang="zh-CN" dirty="0" err="1"/>
              <a:t>dir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561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300CA-7590-2149-86C3-7D1E02F4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of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: Too Slow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7BC71-A8FD-404A-BEA5-69F81332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kumimoji="1" lang="en" altLang="zh-CN" sz="2000" dirty="0"/>
              <a:t>How long would </a:t>
            </a:r>
            <a:r>
              <a:rPr kumimoji="1" lang="en" altLang="zh-CN" sz="2000" dirty="0" err="1"/>
              <a:t>fsck</a:t>
            </a:r>
            <a:r>
              <a:rPr kumimoji="1" lang="en" altLang="zh-CN" sz="2000" dirty="0"/>
              <a:t> take? </a:t>
            </a:r>
          </a:p>
          <a:p>
            <a:pPr lvl="1"/>
            <a:r>
              <a:rPr kumimoji="1" lang="en" altLang="zh-CN" sz="2000" dirty="0"/>
              <a:t>an example server: </a:t>
            </a:r>
            <a:r>
              <a:rPr kumimoji="1" lang="en" altLang="zh-CN" sz="2000" dirty="0" err="1"/>
              <a:t>fsck</a:t>
            </a:r>
            <a:r>
              <a:rPr kumimoji="1" lang="en" altLang="zh-CN" sz="2000" dirty="0"/>
              <a:t> takes 10 minutes per 70GB disk w/ 2 million </a:t>
            </a:r>
            <a:r>
              <a:rPr kumimoji="1" lang="en" altLang="zh-CN" sz="2000" dirty="0" err="1"/>
              <a:t>inodes</a:t>
            </a:r>
            <a:r>
              <a:rPr kumimoji="1" lang="en" altLang="zh-CN" sz="2000" dirty="0"/>
              <a:t> </a:t>
            </a:r>
          </a:p>
          <a:p>
            <a:pPr lvl="1"/>
            <a:r>
              <a:rPr kumimoji="1" lang="en" altLang="zh-CN" sz="2000" dirty="0"/>
              <a:t>clearly reading many </a:t>
            </a:r>
            <a:r>
              <a:rPr kumimoji="1" lang="en" altLang="zh-CN" sz="2000" dirty="0" err="1"/>
              <a:t>inodes</a:t>
            </a:r>
            <a:r>
              <a:rPr kumimoji="1" lang="en" altLang="zh-CN" sz="2000" dirty="0"/>
              <a:t> sequentially, </a:t>
            </a:r>
            <a:br>
              <a:rPr kumimoji="1" lang="en" altLang="zh-CN" sz="2000" dirty="0"/>
            </a:br>
            <a:r>
              <a:rPr kumimoji="1" lang="en" altLang="zh-CN" sz="2000" dirty="0"/>
              <a:t>not seeking </a:t>
            </a:r>
          </a:p>
          <a:p>
            <a:pPr lvl="1"/>
            <a:r>
              <a:rPr kumimoji="1" lang="en" altLang="zh-CN" sz="2000" dirty="0"/>
              <a:t>still a long time, probably linear in disk size</a:t>
            </a:r>
          </a:p>
          <a:p>
            <a:r>
              <a:rPr kumimoji="1" lang="en" altLang="zh-CN" sz="2000" dirty="0"/>
              <a:t>Consider the example before:</a:t>
            </a:r>
          </a:p>
          <a:p>
            <a:pPr lvl="1"/>
            <a:r>
              <a:rPr kumimoji="1" lang="en" altLang="zh-CN" sz="2000" dirty="0"/>
              <a:t>Scan the disk for only three disk block writes</a:t>
            </a:r>
          </a:p>
          <a:p>
            <a:pPr lvl="1"/>
            <a:r>
              <a:rPr kumimoji="1" lang="en" altLang="zh-CN" sz="2000" dirty="0"/>
              <a:t>Just like find a key by searching the entire house</a:t>
            </a:r>
          </a:p>
          <a:p>
            <a:endParaRPr kumimoji="1" lang="zh-CN" altLang="en-US" sz="2000" dirty="0"/>
          </a:p>
        </p:txBody>
      </p:sp>
      <p:pic>
        <p:nvPicPr>
          <p:cNvPr id="4" name="Picture 2" descr="http://i3.cpcache.com/product/132293746/fsck_it_tshirt.jpg?height=350&amp;width=350">
            <a:extLst>
              <a:ext uri="{FF2B5EF4-FFF2-40B4-BE49-F238E27FC236}">
                <a16:creationId xmlns:a16="http://schemas.microsoft.com/office/drawing/2014/main" id="{99C7E13A-0FC9-D84D-AEF4-5491D0DEC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" b="51163"/>
          <a:stretch/>
        </p:blipFill>
        <p:spPr bwMode="auto">
          <a:xfrm>
            <a:off x="6155727" y="2641476"/>
            <a:ext cx="2988273" cy="1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1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DC28E-B83B-1340-A861-C8F7068C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W</a:t>
            </a:r>
            <a:r>
              <a:rPr kumimoji="1" lang="en" altLang="zh-CN" dirty="0"/>
              <a:t>hat's the right order of synchronous writes?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48EE7-C6AB-0347-A4BB-597C4829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File creation</a:t>
            </a:r>
          </a:p>
          <a:p>
            <a:pPr lvl="1"/>
            <a:r>
              <a:rPr kumimoji="1" lang="en" altLang="zh-CN" dirty="0"/>
              <a:t>1. mark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as allocated </a:t>
            </a:r>
          </a:p>
          <a:p>
            <a:pPr lvl="1"/>
            <a:r>
              <a:rPr kumimoji="1" lang="en" altLang="zh-CN" dirty="0"/>
              <a:t>2. create directory entry </a:t>
            </a:r>
          </a:p>
          <a:p>
            <a:endParaRPr kumimoji="1" lang="en" altLang="zh-CN" dirty="0"/>
          </a:p>
          <a:p>
            <a:r>
              <a:rPr kumimoji="1" lang="en" altLang="zh-CN" dirty="0"/>
              <a:t>File deletion </a:t>
            </a:r>
          </a:p>
          <a:p>
            <a:pPr lvl="1"/>
            <a:r>
              <a:rPr kumimoji="1" lang="en" altLang="zh-CN" dirty="0"/>
              <a:t>1. erase directory entry </a:t>
            </a:r>
          </a:p>
          <a:p>
            <a:pPr lvl="1"/>
            <a:r>
              <a:rPr kumimoji="1" lang="en" altLang="zh-CN" dirty="0"/>
              <a:t>2. erase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addrs</a:t>
            </a:r>
            <a:r>
              <a:rPr kumimoji="1" lang="en" altLang="zh-CN" dirty="0"/>
              <a:t>[], mark as free </a:t>
            </a:r>
          </a:p>
          <a:p>
            <a:pPr lvl="1"/>
            <a:r>
              <a:rPr kumimoji="1" lang="en" altLang="zh-CN" dirty="0"/>
              <a:t>3. mark blocks free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994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about app-visible </a:t>
            </a:r>
            <a:r>
              <a:rPr lang="en-US" altLang="zh-CN" dirty="0" err="1"/>
              <a:t>syscall</a:t>
            </a:r>
            <a:r>
              <a:rPr lang="en-US" altLang="zh-CN" dirty="0"/>
              <a:t> semantics?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Durable? Yes</a:t>
            </a:r>
          </a:p>
          <a:p>
            <a:pPr lvl="1"/>
            <a:r>
              <a:rPr lang="en-US" altLang="zh-CN" dirty="0"/>
              <a:t>Use write-through cache, sync I/O, O_SYNC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Atomic? Often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Mkdir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an exception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Ordered? Yes</a:t>
            </a:r>
          </a:p>
          <a:p>
            <a:pPr lvl="1"/>
            <a:r>
              <a:rPr lang="en-US" altLang="zh-CN" dirty="0"/>
              <a:t>If all writes are sync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1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53D05-EC7C-7E40-A99D-4FDCF8C5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 with Synchronous Write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1C9CE-4BC8-5E48-AD55-8D337883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Main issue</a:t>
            </a:r>
          </a:p>
          <a:p>
            <a:pPr lvl="1"/>
            <a:r>
              <a:rPr kumimoji="1" lang="en-US" altLang="zh-CN" dirty="0"/>
              <a:t>V</a:t>
            </a:r>
            <a:r>
              <a:rPr kumimoji="1" lang="en" altLang="zh-CN" dirty="0" err="1"/>
              <a:t>ery</a:t>
            </a:r>
            <a:r>
              <a:rPr kumimoji="1" lang="en" altLang="zh-CN" dirty="0"/>
              <a:t> slow during normal operation </a:t>
            </a:r>
          </a:p>
          <a:p>
            <a:pPr lvl="1"/>
            <a:r>
              <a:rPr kumimoji="1" lang="en-US" altLang="zh-CN" dirty="0"/>
              <a:t>V</a:t>
            </a:r>
            <a:r>
              <a:rPr kumimoji="1" lang="en" altLang="zh-CN" dirty="0" err="1"/>
              <a:t>ery</a:t>
            </a:r>
            <a:r>
              <a:rPr kumimoji="1" lang="en" altLang="zh-CN" dirty="0"/>
              <a:t> slow during recovery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776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42A54-6DB0-5546-8BA1-6D47B46E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Ordinary perf. of sync meta-data update?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207DA-0CB7-9E41-8A2F-AEAF926F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Creating a file and writing a few bytes </a:t>
            </a:r>
          </a:p>
          <a:p>
            <a:pPr lvl="1"/>
            <a:r>
              <a:rPr kumimoji="1" lang="en" altLang="zh-CN" dirty="0"/>
              <a:t>Takes 8 writes, probably 80 </a:t>
            </a:r>
            <a:r>
              <a:rPr kumimoji="1" lang="en" altLang="zh-CN" dirty="0" err="1"/>
              <a:t>ms</a:t>
            </a:r>
            <a:r>
              <a:rPr kumimoji="1" lang="en" altLang="zh-CN" dirty="0"/>
              <a:t> </a:t>
            </a:r>
          </a:p>
          <a:p>
            <a:pPr lvl="1"/>
            <a:r>
              <a:rPr kumimoji="1" lang="en" altLang="zh-CN" dirty="0"/>
              <a:t>(</a:t>
            </a:r>
            <a:r>
              <a:rPr kumimoji="1" lang="en" altLang="zh-CN" dirty="0" err="1"/>
              <a:t>ialloc</a:t>
            </a:r>
            <a:r>
              <a:rPr kumimoji="1" lang="en" altLang="zh-CN" dirty="0"/>
              <a:t>, </a:t>
            </a:r>
            <a:r>
              <a:rPr kumimoji="1" lang="en" altLang="zh-CN" dirty="0" err="1"/>
              <a:t>init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, write </a:t>
            </a:r>
            <a:r>
              <a:rPr kumimoji="1" lang="en" altLang="zh-CN" dirty="0" err="1"/>
              <a:t>dirent</a:t>
            </a:r>
            <a:r>
              <a:rPr kumimoji="1" lang="en" altLang="zh-CN" dirty="0"/>
              <a:t>, </a:t>
            </a:r>
            <a:r>
              <a:rPr kumimoji="1" lang="en" altLang="zh-CN" dirty="0" err="1"/>
              <a:t>alloc</a:t>
            </a:r>
            <a:r>
              <a:rPr kumimoji="1" lang="en" altLang="zh-CN" dirty="0"/>
              <a:t> data block, add to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, write data, set length in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, xxx) </a:t>
            </a:r>
          </a:p>
          <a:p>
            <a:r>
              <a:rPr kumimoji="1" lang="en-US" altLang="zh-CN" dirty="0"/>
              <a:t>C</a:t>
            </a:r>
            <a:r>
              <a:rPr kumimoji="1" lang="en" altLang="zh-CN" dirty="0"/>
              <a:t>an create only about a dozen small files per second! </a:t>
            </a:r>
          </a:p>
          <a:p>
            <a:pPr lvl="1"/>
            <a:r>
              <a:rPr kumimoji="1" lang="en" altLang="zh-CN" dirty="0"/>
              <a:t>Think about </a:t>
            </a:r>
            <a:r>
              <a:rPr kumimoji="1" lang="en" altLang="zh-CN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un-tar</a:t>
            </a:r>
            <a:r>
              <a:rPr kumimoji="1" lang="en" altLang="zh-CN" dirty="0"/>
              <a:t> or </a:t>
            </a:r>
            <a:r>
              <a:rPr kumimoji="1" lang="en" altLang="zh-CN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kumimoji="1" lang="en" altLang="zh-CN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16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Crash Scenarios: 2 Succeed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Two writes succeed and the last one fails:</a:t>
            </a:r>
          </a:p>
          <a:p>
            <a:pPr lvl="1"/>
            <a:r>
              <a:rPr kumimoji="1" lang="en-US" altLang="zh-CN" sz="2000" dirty="0"/>
              <a:t>1.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 </a:t>
            </a:r>
            <a:r>
              <a:rPr kumimoji="1" lang="en-US" altLang="zh-CN" sz="2000" dirty="0" err="1"/>
              <a:t>inode</a:t>
            </a:r>
            <a:r>
              <a:rPr kumimoji="1" lang="en-US" altLang="zh-CN" sz="2000" dirty="0"/>
              <a:t> (I[v2]) and bitmap (B[v2]) are written to disk, but 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 (</a:t>
            </a:r>
            <a:r>
              <a:rPr kumimoji="1" lang="en-US" altLang="zh-CN" sz="2000" dirty="0" err="1"/>
              <a:t>Db</a:t>
            </a:r>
            <a:r>
              <a:rPr kumimoji="1" lang="en-US" altLang="zh-CN" sz="2000" dirty="0"/>
              <a:t>)</a:t>
            </a:r>
          </a:p>
          <a:p>
            <a:pPr lvl="1"/>
            <a:r>
              <a:rPr kumimoji="1" lang="en-US" altLang="zh-CN" sz="2000" dirty="0"/>
              <a:t>2.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 </a:t>
            </a:r>
            <a:r>
              <a:rPr kumimoji="1" lang="en-US" altLang="zh-CN" sz="2000" dirty="0" err="1"/>
              <a:t>inode</a:t>
            </a:r>
            <a:r>
              <a:rPr kumimoji="1" lang="en-US" altLang="zh-CN" sz="2000" dirty="0"/>
              <a:t> (I[v2]) and the data block (</a:t>
            </a:r>
            <a:r>
              <a:rPr kumimoji="1" lang="en-US" altLang="zh-CN" sz="2000" dirty="0" err="1"/>
              <a:t>Db</a:t>
            </a:r>
            <a:r>
              <a:rPr kumimoji="1" lang="en-US" altLang="zh-CN" sz="2000" dirty="0"/>
              <a:t>) are written, but not 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bitmap (B[v2])</a:t>
            </a:r>
          </a:p>
          <a:p>
            <a:pPr lvl="1"/>
            <a:r>
              <a:rPr kumimoji="1" lang="en-US" altLang="zh-CN" sz="2000" dirty="0"/>
              <a:t>3.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 bitmap (B[v2]) and data block (</a:t>
            </a:r>
            <a:r>
              <a:rPr kumimoji="1" lang="en-US" altLang="zh-CN" sz="2000" dirty="0" err="1"/>
              <a:t>Db</a:t>
            </a:r>
            <a:r>
              <a:rPr kumimoji="1" lang="en-US" altLang="zh-CN" sz="2000" dirty="0"/>
              <a:t>) are written, but not the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inode</a:t>
            </a:r>
            <a:r>
              <a:rPr kumimoji="1" lang="en-US" altLang="zh-CN" sz="2000" dirty="0"/>
              <a:t> (I[v2])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3052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55240-22E1-0E47-A92E-097B6E29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better performance?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708CB-C030-1542-AB75-4D0429ABD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72271"/>
          </a:xfrm>
        </p:spPr>
        <p:txBody>
          <a:bodyPr>
            <a:normAutofit fontScale="85000" lnSpcReduction="20000"/>
          </a:bodyPr>
          <a:lstStyle/>
          <a:p>
            <a:r>
              <a:rPr kumimoji="1" lang="en" altLang="zh-CN" dirty="0"/>
              <a:t>Reality</a:t>
            </a:r>
            <a:r>
              <a:rPr kumimoji="1" lang="en-US" altLang="zh-CN" dirty="0"/>
              <a:t>:</a:t>
            </a:r>
            <a:endParaRPr kumimoji="1" lang="en" altLang="zh-CN" dirty="0"/>
          </a:p>
          <a:p>
            <a:pPr lvl="1"/>
            <a:r>
              <a:rPr kumimoji="1" lang="en" altLang="zh-CN" dirty="0"/>
              <a:t>RAM is cheap </a:t>
            </a:r>
          </a:p>
          <a:p>
            <a:pPr lvl="1"/>
            <a:r>
              <a:rPr kumimoji="1" lang="en-US" altLang="zh-CN" dirty="0"/>
              <a:t>D</a:t>
            </a:r>
            <a:r>
              <a:rPr kumimoji="1" lang="en" altLang="zh-CN" dirty="0" err="1"/>
              <a:t>isk</a:t>
            </a:r>
            <a:r>
              <a:rPr kumimoji="1" lang="en" altLang="zh-CN" dirty="0"/>
              <a:t> sequential throughput is high, 50 MB/sec</a:t>
            </a:r>
          </a:p>
          <a:p>
            <a:r>
              <a:rPr kumimoji="1" lang="en" altLang="zh-CN" b="1" dirty="0">
                <a:solidFill>
                  <a:srgbClr val="0096FF"/>
                </a:solidFill>
              </a:rPr>
              <a:t>Why not use a big write-back disk cache? </a:t>
            </a:r>
          </a:p>
          <a:p>
            <a:pPr lvl="1"/>
            <a:r>
              <a:rPr kumimoji="1" lang="en-US" altLang="zh-CN" dirty="0"/>
              <a:t>N</a:t>
            </a:r>
            <a:r>
              <a:rPr kumimoji="1" lang="en" altLang="zh-CN" dirty="0"/>
              <a:t>o sync meta-data update operations </a:t>
            </a:r>
          </a:p>
          <a:p>
            <a:pPr lvl="1"/>
            <a:r>
              <a:rPr kumimoji="1" lang="en-US" altLang="zh-CN" dirty="0"/>
              <a:t>O</a:t>
            </a:r>
            <a:r>
              <a:rPr kumimoji="1" lang="en" altLang="zh-CN" dirty="0" err="1"/>
              <a:t>nly</a:t>
            </a:r>
            <a:r>
              <a:rPr kumimoji="1" lang="en" altLang="zh-CN" dirty="0"/>
              <a:t> modify in-memory disk cache (no disk write) 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" altLang="zh-CN" dirty="0"/>
              <a:t>o </a:t>
            </a:r>
            <a:r>
              <a:rPr kumimoji="1" lang="en" altLang="zh-CN" dirty="0" err="1"/>
              <a:t>creat</a:t>
            </a:r>
            <a:r>
              <a:rPr kumimoji="1" lang="en" altLang="zh-CN" dirty="0"/>
              <a:t>(), unlink(), write() &amp;c return almost immediately</a:t>
            </a:r>
          </a:p>
          <a:p>
            <a:pPr lvl="2"/>
            <a:r>
              <a:rPr kumimoji="1" lang="en-US" altLang="zh-CN" dirty="0"/>
              <a:t>I</a:t>
            </a:r>
            <a:r>
              <a:rPr kumimoji="1" lang="en" altLang="zh-CN" dirty="0"/>
              <a:t>f cache is full, write LRU dirty block </a:t>
            </a:r>
          </a:p>
          <a:p>
            <a:pPr lvl="2"/>
            <a:r>
              <a:rPr kumimoji="1" lang="en-US" altLang="zh-CN" dirty="0"/>
              <a:t>W</a:t>
            </a:r>
            <a:r>
              <a:rPr kumimoji="1" lang="en" altLang="zh-CN" dirty="0"/>
              <a:t>rite all dirty blocks every 30 seconds, to limit loss if crash </a:t>
            </a:r>
          </a:p>
          <a:p>
            <a:pPr lvl="1"/>
            <a:r>
              <a:rPr kumimoji="1" lang="en-US" altLang="zh-CN" dirty="0"/>
              <a:t>T</a:t>
            </a:r>
            <a:r>
              <a:rPr kumimoji="1" lang="en" altLang="zh-CN" dirty="0"/>
              <a:t>his is how old Linux EXT2 file system worked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534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746BF-459C-1C41-AEFB-5062A92B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Write-back Cache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C7603-23C5-7B40-860E-782E53BE9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Would write-back cache improve performance? </a:t>
            </a:r>
          </a:p>
          <a:p>
            <a:r>
              <a:rPr kumimoji="1" lang="en-US" altLang="zh-CN" dirty="0"/>
              <a:t>W</a:t>
            </a:r>
            <a:r>
              <a:rPr kumimoji="1" lang="en" altLang="zh-CN" dirty="0" err="1"/>
              <a:t>hy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improved?</a:t>
            </a:r>
            <a:endParaRPr kumimoji="1" lang="en" altLang="zh-CN" dirty="0"/>
          </a:p>
          <a:p>
            <a:pPr lvl="1"/>
            <a:r>
              <a:rPr kumimoji="1" lang="en" altLang="zh-CN" dirty="0"/>
              <a:t>After all, you have to write the disk in the end anyway 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442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CBE73-B869-5B42-A3C5-93204D6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What can go wrong with write-back cache?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51B0B-2DA6-A64A-ABE8-9CD9BD6B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1800" dirty="0"/>
              <a:t>E.g.</a:t>
            </a:r>
            <a:r>
              <a:rPr kumimoji="1" lang="en" altLang="zh-CN" sz="1800" dirty="0"/>
              <a:t>: unlink() followed by create() an existing file x with some content, all safely on disk </a:t>
            </a:r>
          </a:p>
          <a:p>
            <a:r>
              <a:rPr kumimoji="1" lang="en-US" altLang="zh-CN" sz="1800" dirty="0"/>
              <a:t>O</a:t>
            </a:r>
            <a:r>
              <a:rPr kumimoji="1" lang="en" altLang="zh-CN" sz="1800" dirty="0"/>
              <a:t>ne user runs unlink(x) </a:t>
            </a:r>
          </a:p>
          <a:p>
            <a:pPr lvl="1"/>
            <a:r>
              <a:rPr kumimoji="1" lang="en" altLang="zh-CN" sz="1600" dirty="0"/>
              <a:t>1. delete x's </a:t>
            </a:r>
            <a:r>
              <a:rPr kumimoji="1" lang="en" altLang="zh-CN" sz="1600" dirty="0" err="1"/>
              <a:t>dir</a:t>
            </a:r>
            <a:r>
              <a:rPr kumimoji="1" lang="en" altLang="zh-CN" sz="1600" dirty="0"/>
              <a:t> entry </a:t>
            </a:r>
            <a:r>
              <a:rPr kumimoji="1" lang="en" altLang="zh-CN" sz="1600" dirty="0">
                <a:solidFill>
                  <a:srgbClr val="0096FF"/>
                </a:solidFill>
              </a:rPr>
              <a:t>**</a:t>
            </a:r>
            <a:r>
              <a:rPr kumimoji="1" lang="en" altLang="zh-CN" sz="1600" dirty="0"/>
              <a:t> </a:t>
            </a:r>
          </a:p>
          <a:p>
            <a:pPr lvl="1"/>
            <a:r>
              <a:rPr kumimoji="1" lang="en" altLang="zh-CN" sz="1600" dirty="0"/>
              <a:t>2. put blocks in free bitmap </a:t>
            </a:r>
          </a:p>
          <a:p>
            <a:pPr lvl="1"/>
            <a:r>
              <a:rPr kumimoji="1" lang="en" altLang="zh-CN" sz="1600" dirty="0"/>
              <a:t>3. mark x's </a:t>
            </a:r>
            <a:r>
              <a:rPr kumimoji="1" lang="en" altLang="zh-CN" sz="1600" dirty="0" err="1"/>
              <a:t>inode</a:t>
            </a:r>
            <a:r>
              <a:rPr kumimoji="1" lang="en" altLang="zh-CN" sz="1600" dirty="0"/>
              <a:t> free;  another user then runs create(y) </a:t>
            </a:r>
          </a:p>
          <a:p>
            <a:pPr lvl="1"/>
            <a:r>
              <a:rPr kumimoji="1" lang="en" altLang="zh-CN" sz="1600" dirty="0"/>
              <a:t>4. allocate a free </a:t>
            </a:r>
            <a:r>
              <a:rPr kumimoji="1" lang="en" altLang="zh-CN" sz="1600" dirty="0" err="1"/>
              <a:t>inode</a:t>
            </a:r>
            <a:r>
              <a:rPr kumimoji="1" lang="en" altLang="zh-CN" sz="1600" dirty="0"/>
              <a:t> </a:t>
            </a:r>
          </a:p>
          <a:p>
            <a:pPr lvl="1"/>
            <a:r>
              <a:rPr kumimoji="1" lang="en" altLang="zh-CN" sz="1600" dirty="0"/>
              <a:t>5. initialize the </a:t>
            </a:r>
            <a:r>
              <a:rPr kumimoji="1" lang="en" altLang="zh-CN" sz="1600" dirty="0" err="1"/>
              <a:t>inode</a:t>
            </a:r>
            <a:r>
              <a:rPr kumimoji="1" lang="en" altLang="zh-CN" sz="1600" dirty="0"/>
              <a:t> to be in-use and zero-length </a:t>
            </a:r>
          </a:p>
          <a:p>
            <a:pPr lvl="1"/>
            <a:r>
              <a:rPr kumimoji="1" lang="en" altLang="zh-CN" sz="1600" dirty="0"/>
              <a:t>6. create y's directory entry </a:t>
            </a:r>
            <a:r>
              <a:rPr kumimoji="1" lang="en" altLang="zh-CN" sz="1600" dirty="0">
                <a:solidFill>
                  <a:srgbClr val="0096FF"/>
                </a:solidFill>
              </a:rPr>
              <a:t>**</a:t>
            </a:r>
            <a:r>
              <a:rPr kumimoji="1" lang="en" altLang="zh-CN" sz="1600" dirty="0"/>
              <a:t> </a:t>
            </a:r>
          </a:p>
          <a:p>
            <a:pPr lvl="1"/>
            <a:r>
              <a:rPr kumimoji="1" lang="en" altLang="zh-CN" sz="1600" dirty="0"/>
              <a:t>again, all writes initially just to disk buffer cache </a:t>
            </a:r>
          </a:p>
          <a:p>
            <a:pPr lvl="1"/>
            <a:r>
              <a:rPr kumimoji="1" lang="en" altLang="zh-CN" sz="1600" dirty="0">
                <a:solidFill>
                  <a:srgbClr val="C00000"/>
                </a:solidFill>
              </a:rPr>
              <a:t>suppose only ** writes forced to disk, then crash </a:t>
            </a:r>
          </a:p>
          <a:p>
            <a:r>
              <a:rPr kumimoji="1" lang="en-US" altLang="zh-CN" sz="1800" dirty="0"/>
              <a:t>W</a:t>
            </a:r>
            <a:r>
              <a:rPr kumimoji="1" lang="en" altLang="zh-CN" sz="1800" dirty="0"/>
              <a:t>hat is the problem? </a:t>
            </a:r>
            <a:r>
              <a:rPr kumimoji="1" lang="en-US" altLang="zh-CN" sz="1800" dirty="0"/>
              <a:t>C</a:t>
            </a:r>
            <a:r>
              <a:rPr kumimoji="1" lang="en" altLang="zh-CN" sz="1800" dirty="0"/>
              <a:t>an </a:t>
            </a:r>
            <a:r>
              <a:rPr kumimoji="1" lang="en" altLang="zh-CN" sz="1800" dirty="0" err="1"/>
              <a:t>fsck</a:t>
            </a:r>
            <a:r>
              <a:rPr kumimoji="1" lang="en" altLang="zh-CN" sz="1800" dirty="0"/>
              <a:t> detect and fix this?</a:t>
            </a:r>
          </a:p>
        </p:txBody>
      </p:sp>
    </p:spTree>
    <p:extLst>
      <p:ext uri="{BB962C8B-B14F-4D97-AF65-F5344CB8AC3E}">
        <p14:creationId xmlns:p14="http://schemas.microsoft.com/office/powerpoint/2010/main" val="30270249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FE6EF-04B8-1D49-91CB-F2C51DC1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Barrier: Flush the Disk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BE168-C7E4-D44F-92DD-491E88A5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sz="2000" dirty="0"/>
              <a:t>Disk's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write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buffer</a:t>
            </a:r>
          </a:p>
          <a:p>
            <a:pPr lvl="1"/>
            <a:r>
              <a:rPr kumimoji="1" lang="en-US" altLang="zh-CN" sz="1667" dirty="0"/>
              <a:t>Disk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will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inform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OS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write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complete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when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simply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has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been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placed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disk's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memory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cache</a:t>
            </a:r>
          </a:p>
          <a:p>
            <a:pPr lvl="1"/>
            <a:r>
              <a:rPr kumimoji="1" lang="en-US" altLang="zh-CN" sz="1667" dirty="0"/>
              <a:t>But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data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not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on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yet!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No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durability!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No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order!</a:t>
            </a:r>
          </a:p>
          <a:p>
            <a:r>
              <a:rPr kumimoji="1" lang="en-US" altLang="zh-CN" sz="2000" dirty="0"/>
              <a:t>One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solution: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disable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buffer</a:t>
            </a:r>
          </a:p>
          <a:p>
            <a:r>
              <a:rPr kumimoji="1" lang="en-US" altLang="zh-CN" sz="2000" dirty="0"/>
              <a:t>Another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solution: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flush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operation</a:t>
            </a:r>
          </a:p>
          <a:p>
            <a:pPr lvl="1"/>
            <a:r>
              <a:rPr kumimoji="1" lang="en-US" altLang="zh-CN" sz="1667" dirty="0"/>
              <a:t>Force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to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write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data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to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media</a:t>
            </a:r>
          </a:p>
          <a:p>
            <a:pPr lvl="1"/>
            <a:r>
              <a:rPr kumimoji="1" lang="en-US" altLang="zh-CN" sz="1667" dirty="0"/>
              <a:t>Aka.,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write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barrier</a:t>
            </a:r>
          </a:p>
          <a:p>
            <a:r>
              <a:rPr kumimoji="1" lang="en-US" altLang="zh-CN" sz="2000" dirty="0"/>
              <a:t>However,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disks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claim…</a:t>
            </a:r>
          </a:p>
          <a:p>
            <a:pPr lvl="1"/>
            <a:r>
              <a:rPr kumimoji="1" lang="en-US" altLang="zh-CN" sz="1667" dirty="0"/>
              <a:t>Some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just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ignore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flush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operation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to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be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faster</a:t>
            </a:r>
          </a:p>
          <a:p>
            <a:pPr lvl="1"/>
            <a:r>
              <a:rPr kumimoji="1" lang="en-US" altLang="zh-CN" sz="1667" dirty="0"/>
              <a:t>"the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fast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almost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always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beats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out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slow,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even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if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wrong"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---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Kahan</a:t>
            </a:r>
            <a:endParaRPr kumimoji="1" lang="zh-CN" altLang="en-US" sz="1667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3717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F5D23F8-9F88-744A-8647-B3D53217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Journaling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B135B2-672C-E547-A54C-7BAD79E7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637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68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626424" cy="57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452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0"/>
            <a:ext cx="7626423" cy="57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94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201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52969-F6A5-1748-A0CB-76A47642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Expectation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1DA25-D78D-1E4B-AF42-EA01C0F1E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800" dirty="0"/>
              <a:t>After rebooting and running recovery code </a:t>
            </a:r>
          </a:p>
          <a:p>
            <a:pPr lvl="1"/>
            <a:r>
              <a:rPr kumimoji="1" lang="en-US" altLang="zh-CN" dirty="0"/>
              <a:t>1. </a:t>
            </a:r>
            <a:r>
              <a:rPr kumimoji="1" lang="en-US" altLang="zh-CN" b="1" dirty="0"/>
              <a:t>FS internal invariants maintained </a:t>
            </a:r>
          </a:p>
          <a:p>
            <a:pPr lvl="2"/>
            <a:r>
              <a:rPr kumimoji="1" lang="en-US" altLang="zh-CN" sz="1800" dirty="0"/>
              <a:t>E.g., no block is both in free list and in a file </a:t>
            </a:r>
          </a:p>
          <a:p>
            <a:pPr lvl="1"/>
            <a:r>
              <a:rPr kumimoji="1" lang="en-US" altLang="zh-CN" dirty="0"/>
              <a:t>2. </a:t>
            </a:r>
            <a:r>
              <a:rPr kumimoji="1" lang="en-US" altLang="zh-CN" b="1" dirty="0"/>
              <a:t>All but last few operations preserved on disk </a:t>
            </a:r>
          </a:p>
          <a:p>
            <a:pPr lvl="2"/>
            <a:r>
              <a:rPr kumimoji="1" lang="en-US" altLang="zh-CN" sz="1800" dirty="0"/>
              <a:t>E.g., data I wrote yesterday are preserved </a:t>
            </a:r>
          </a:p>
          <a:p>
            <a:pPr lvl="2"/>
            <a:r>
              <a:rPr kumimoji="1" lang="en-US" altLang="zh-CN" sz="1800" dirty="0"/>
              <a:t>User might have to check last few operations </a:t>
            </a:r>
          </a:p>
          <a:p>
            <a:pPr lvl="1"/>
            <a:r>
              <a:rPr kumimoji="1" lang="en-US" altLang="zh-CN" dirty="0"/>
              <a:t>3. </a:t>
            </a:r>
            <a:r>
              <a:rPr kumimoji="1" lang="en-US" altLang="zh-CN" b="1" dirty="0"/>
              <a:t>No order anomalies </a:t>
            </a:r>
          </a:p>
          <a:p>
            <a:pPr lvl="2"/>
            <a:r>
              <a:rPr kumimoji="1" lang="en-US" altLang="zh-CN" sz="1800" dirty="0"/>
              <a:t>$ echo 99 &gt; result ; echo done &gt; status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8264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860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66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431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00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074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79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272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310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13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7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MTTF &amp; Availability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8539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513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016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315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879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238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601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258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968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FF1143-7350-F245-80E8-92964706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Journaling without ordering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B1C720-5EA7-DE4C-90F5-39D61DA1B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6709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7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MTTF,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MTTR,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MTBF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2748135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MTTF: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mean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time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to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failure</a:t>
            </a:r>
          </a:p>
          <a:p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MTTR: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mean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time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to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repair</a:t>
            </a:r>
          </a:p>
          <a:p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MTBF: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mean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time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between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failure</a:t>
            </a:r>
          </a:p>
          <a:p>
            <a:r>
              <a:rPr kumimoji="1" lang="en-US" altLang="zh-CN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MTBF</a:t>
            </a:r>
            <a:r>
              <a:rPr kumimoji="1" lang="zh-CN" altLang="en-US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kumimoji="1" lang="zh-CN" altLang="en-US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MTTF</a:t>
            </a:r>
            <a:r>
              <a:rPr kumimoji="1" lang="zh-CN" altLang="en-US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kumimoji="1" lang="zh-CN" altLang="en-US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MTTR</a:t>
            </a:r>
            <a:endParaRPr kumimoji="1" lang="zh-CN" altLang="en-US" sz="2400" b="1" dirty="0">
              <a:solidFill>
                <a:srgbClr val="0096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54"/>
          <a:stretch/>
        </p:blipFill>
        <p:spPr bwMode="auto">
          <a:xfrm>
            <a:off x="5652123" y="1201316"/>
            <a:ext cx="2664294" cy="93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1"/>
          <a:stretch/>
        </p:blipFill>
        <p:spPr bwMode="auto">
          <a:xfrm>
            <a:off x="5652120" y="2492248"/>
            <a:ext cx="2592288" cy="94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99592" y="4081636"/>
            <a:ext cx="2304256" cy="36004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376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3848" y="4081636"/>
            <a:ext cx="72008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4081636"/>
            <a:ext cx="28803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3888" y="4081636"/>
            <a:ext cx="2304256" cy="36004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376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68144" y="4081636"/>
            <a:ext cx="72008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0152" y="4081636"/>
            <a:ext cx="28803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4081636"/>
            <a:ext cx="2088232" cy="36004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376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203848" y="4864432"/>
            <a:ext cx="266429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899592" y="5368488"/>
            <a:ext cx="2304256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563888" y="5368488"/>
            <a:ext cx="2304256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316416" y="4081636"/>
            <a:ext cx="72008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88424" y="4081636"/>
            <a:ext cx="28803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6228184" y="5368488"/>
            <a:ext cx="208823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3203848" y="5368488"/>
            <a:ext cx="36004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5868144" y="5368488"/>
            <a:ext cx="36004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5868144" y="4864432"/>
            <a:ext cx="244827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9552" y="4081636"/>
            <a:ext cx="72008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1560" y="4081636"/>
            <a:ext cx="28803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539552" y="4864432"/>
            <a:ext cx="266429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539552" y="5368488"/>
            <a:ext cx="36004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619672" y="4504392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TBF-1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27984" y="4504392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TBF-2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48264" y="4504392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TBF-3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19672" y="500844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TTF-1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27984" y="500844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TTF-2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48264" y="500844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TTF-3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110510" y="4999156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TTR-2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6214" y="4999156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TTR-1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96136" y="5008448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TTR-3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1837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593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786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121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871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463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1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809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195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984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01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4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MTBF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3" y="230099"/>
            <a:ext cx="7056784" cy="53637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81205" y="417477"/>
            <a:ext cx="3268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Web</a:t>
            </a:r>
            <a:r>
              <a:rPr kumimoji="1" lang="zh-CN" altLang="en-US" sz="28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en-US" altLang="zh-CN" sz="28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page</a:t>
            </a:r>
            <a:r>
              <a:rPr kumimoji="1" lang="zh-CN" altLang="en-US" sz="28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en-US" altLang="zh-CN" sz="28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snapshot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65335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0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xmreeuji">
      <a:majorFont>
        <a:latin typeface="等线"/>
        <a:ea typeface="等线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10132</TotalTime>
  <Words>2710</Words>
  <Application>Microsoft Macintosh PowerPoint</Application>
  <PresentationFormat>全屏显示(16:10)</PresentationFormat>
  <Paragraphs>424</Paragraphs>
  <Slides>90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1" baseType="lpstr">
      <vt:lpstr>DengXian</vt:lpstr>
      <vt:lpstr>DengXian</vt:lpstr>
      <vt:lpstr>仿宋_GB2312</vt:lpstr>
      <vt:lpstr>宋体</vt:lpstr>
      <vt:lpstr>MS PGothic</vt:lpstr>
      <vt:lpstr>新細明體</vt:lpstr>
      <vt:lpstr>Arial</vt:lpstr>
      <vt:lpstr>Calibri</vt:lpstr>
      <vt:lpstr>Consolas</vt:lpstr>
      <vt:lpstr>Times New Roman</vt:lpstr>
      <vt:lpstr>Office 主题​​</vt:lpstr>
      <vt:lpstr>Fault Tolerant &amp; Crash Consistency</vt:lpstr>
      <vt:lpstr>File System: Durability != Consistency</vt:lpstr>
      <vt:lpstr>An Example: Append a File</vt:lpstr>
      <vt:lpstr>Crash Scenarios: 1 Succeeds</vt:lpstr>
      <vt:lpstr>Crash Scenarios: 2 Succeed</vt:lpstr>
      <vt:lpstr>Our Expectation</vt:lpstr>
      <vt:lpstr>MTTF &amp; Availability</vt:lpstr>
      <vt:lpstr>MTTF, MTTR, MTBF</vt:lpstr>
      <vt:lpstr>MTBF</vt:lpstr>
      <vt:lpstr>Measuring MTBF</vt:lpstr>
      <vt:lpstr>Bathtub Curve</vt:lpstr>
      <vt:lpstr>PowerPoint 演示文稿</vt:lpstr>
      <vt:lpstr>PowerPoint 演示文稿</vt:lpstr>
      <vt:lpstr>Frequency of  Hardware  Replacement</vt:lpstr>
      <vt:lpstr>Availability</vt:lpstr>
      <vt:lpstr>Availability in Practice</vt:lpstr>
      <vt:lpstr>Redundancy</vt:lpstr>
      <vt:lpstr>Systematically Applying Redundancy</vt:lpstr>
      <vt:lpstr>Recall: Coding for Incremental Redundancy</vt:lpstr>
      <vt:lpstr>Replication: Massive Redundancy</vt:lpstr>
      <vt:lpstr>Voting</vt:lpstr>
      <vt:lpstr>Voting</vt:lpstr>
      <vt:lpstr>Voting</vt:lpstr>
      <vt:lpstr>MTTF-replica and MTTF-system</vt:lpstr>
      <vt:lpstr>Repair</vt:lpstr>
      <vt:lpstr>PowerPoint 演示文稿</vt:lpstr>
      <vt:lpstr>Review Overly Optimistic Assumptions</vt:lpstr>
      <vt:lpstr>Magnetic Disk Fault Tolerance</vt:lpstr>
      <vt:lpstr>Magnetic Disk Fault Tolerance</vt:lpstr>
      <vt:lpstr>Magnetic Disk Fault Modes</vt:lpstr>
      <vt:lpstr>ALL_OR_NOTHING_PUT</vt:lpstr>
      <vt:lpstr>ALL_OR_NOTHING_PUT</vt:lpstr>
      <vt:lpstr>ALL_OR_NOTHING_PUT</vt:lpstr>
      <vt:lpstr>Durable Storage: RAID 1</vt:lpstr>
      <vt:lpstr>Improving on RAID-1</vt:lpstr>
      <vt:lpstr>RAID 4 (Dedicated Parity Disk)</vt:lpstr>
      <vt:lpstr>RAID 5 (Spread Out the Parity)</vt:lpstr>
      <vt:lpstr>Question</vt:lpstr>
      <vt:lpstr>Recovering FS Metadata from Crash</vt:lpstr>
      <vt:lpstr>Sync Metadata Update + fsck</vt:lpstr>
      <vt:lpstr>Typical Set of Tradeoffs</vt:lpstr>
      <vt:lpstr>What does fsck do?</vt:lpstr>
      <vt:lpstr>What does fsck do?</vt:lpstr>
      <vt:lpstr>What does fsck do?</vt:lpstr>
      <vt:lpstr>Problem of fsck: Too Slow</vt:lpstr>
      <vt:lpstr>What's the right order of synchronous writes?</vt:lpstr>
      <vt:lpstr>What about app-visible syscall semantics?</vt:lpstr>
      <vt:lpstr>Issues with Synchronous Write</vt:lpstr>
      <vt:lpstr>Ordinary perf. of sync meta-data update? </vt:lpstr>
      <vt:lpstr>How to get better performance?</vt:lpstr>
      <vt:lpstr>Write-back Cache</vt:lpstr>
      <vt:lpstr>What can go wrong with write-back cache?</vt:lpstr>
      <vt:lpstr>Barrier: Flush the Disk</vt:lpstr>
      <vt:lpstr>Logging / Journaling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Journaling without ordering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251</cp:revision>
  <cp:lastPrinted>2016-06-13T07:55:34Z</cp:lastPrinted>
  <dcterms:created xsi:type="dcterms:W3CDTF">2017-05-12T06:55:38Z</dcterms:created>
  <dcterms:modified xsi:type="dcterms:W3CDTF">2019-09-26T01:38:20Z</dcterms:modified>
</cp:coreProperties>
</file>