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63" r:id="rId3"/>
    <p:sldId id="282" r:id="rId4"/>
    <p:sldId id="260" r:id="rId5"/>
    <p:sldId id="296" r:id="rId6"/>
    <p:sldId id="1391" r:id="rId7"/>
    <p:sldId id="273" r:id="rId8"/>
    <p:sldId id="279" r:id="rId9"/>
    <p:sldId id="387" r:id="rId10"/>
    <p:sldId id="305" r:id="rId11"/>
    <p:sldId id="388" r:id="rId12"/>
    <p:sldId id="389" r:id="rId13"/>
    <p:sldId id="390" r:id="rId14"/>
    <p:sldId id="391" r:id="rId15"/>
    <p:sldId id="392" r:id="rId16"/>
    <p:sldId id="393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297" r:id="rId28"/>
    <p:sldId id="300" r:id="rId29"/>
    <p:sldId id="298" r:id="rId30"/>
    <p:sldId id="299" r:id="rId31"/>
    <p:sldId id="1392" r:id="rId32"/>
    <p:sldId id="440" r:id="rId33"/>
    <p:sldId id="280" r:id="rId34"/>
    <p:sldId id="287" r:id="rId35"/>
    <p:sldId id="290" r:id="rId36"/>
    <p:sldId id="1393" r:id="rId37"/>
    <p:sldId id="313" r:id="rId38"/>
    <p:sldId id="455" r:id="rId39"/>
    <p:sldId id="460" r:id="rId40"/>
    <p:sldId id="469" r:id="rId41"/>
    <p:sldId id="470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471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1" r:id="rId75"/>
    <p:sldId id="372" r:id="rId76"/>
    <p:sldId id="376" r:id="rId77"/>
    <p:sldId id="377" r:id="rId7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3" autoAdjust="0"/>
    <p:restoredTop sz="83138" autoAdjust="0"/>
  </p:normalViewPr>
  <p:slideViewPr>
    <p:cSldViewPr>
      <p:cViewPr varScale="1">
        <p:scale>
          <a:sx n="101" d="100"/>
          <a:sy n="101" d="100"/>
        </p:scale>
        <p:origin x="680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comes a demo~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0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4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of which to use is arbitrary; as shown the procedure copies the new value in sector 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both sectors 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8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8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8059556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File</a:t>
            </a:r>
            <a:r>
              <a:rPr kumimoji="1" lang="zh-CN" altLang="en-US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kumimoji="1" lang="zh-CN" altLang="en-US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Review</a:t>
            </a:r>
            <a:endParaRPr kumimoji="1"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Where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are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we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now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057300"/>
            <a:ext cx="8579296" cy="448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solidFill>
                  <a:srgbClr val="FF2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ide_wait_ready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(((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(0x1f7)) &amp; IDE_BSY) || !(r &amp; IDE_DRDY))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;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until drive isn't busy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endParaRPr lang="en-US" altLang="zh-C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zh-CN" sz="1100" b="1" dirty="0" err="1">
                <a:solidFill>
                  <a:srgbClr val="FF2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ide_start_request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ide_wait_ready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(0x3f6, 0);             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generate interrupt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(0x1f2, 1);             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how many sectors?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(0x1f3, b-&gt;sector &amp; 0xff);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Block address here ...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(0x1f4, (b-&gt;sector &gt;&gt; 8) &amp; 0xff);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here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(0x1f5, (b-&gt;sector &gt;&gt; 16) &amp; 0xff);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here!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(0x1f6, 0xe0 | ((b-&gt;dev&amp;1)&lt;&lt;4) | ((b-&gt;sector&gt;&gt;24)&amp;0x0f));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if(b-&gt;flags &amp; B_DIRTY){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(0x1f7, IDE_CMD_WRITE);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 WRITE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outsl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(0x1f0, b-&gt;data, 512/4);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transfer data too!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(0x1f7, IDE_CMD_READ);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 READ (no data)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4168" y="481236"/>
            <a:ext cx="289066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0x1F0 = Data Port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0x1F1 = 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0x1F2 = Sector Count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0x1F3 = LBA low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0x1F4 = LBA mid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0x1F5 = LBA hi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0x1F6 = 1B1D TOP4LBA: B=LBA, D=drive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0x1F7 = Command/status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6692" y="2209428"/>
            <a:ext cx="1241612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(0x1F7):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7: BUSY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6: READY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5: FAULT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4: SEEK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3: DRQ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2: CORR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1: IDDEX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0: ERROR</a:t>
            </a:r>
          </a:p>
        </p:txBody>
      </p:sp>
      <p:sp>
        <p:nvSpPr>
          <p:cNvPr id="7" name="矩形 6"/>
          <p:cNvSpPr/>
          <p:nvPr/>
        </p:nvSpPr>
        <p:spPr>
          <a:xfrm>
            <a:off x="7740352" y="2227475"/>
            <a:ext cx="123448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(0x1F1):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7: BBK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6: UNC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5: MC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4: IDNF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3: MCR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2: ABRT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1: T0NF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0: AMNF</a:t>
            </a:r>
          </a:p>
        </p:txBody>
      </p:sp>
      <p:sp>
        <p:nvSpPr>
          <p:cNvPr id="8" name="矩形 7"/>
          <p:cNvSpPr/>
          <p:nvPr/>
        </p:nvSpPr>
        <p:spPr>
          <a:xfrm>
            <a:off x="6066692" y="4263443"/>
            <a:ext cx="290814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BBK  = Bad Block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UNC  = Uncorrectable data error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MC   = Media Changed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IDNF = ID mark Not Found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MCR  = Media Change Requested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ABRT = Command aborted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T0NF = Track 0 Not Found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AMNF = Address Mark Not Found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IDE Disk Driver using PIO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74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BUS: a hardware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4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Hardware Layer: the Bus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53E80A-5CF0-A74C-ADE3-B9055378F94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5604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00"/>
            <a:ext cx="8204200" cy="370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10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Bus Features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A set of wires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Comprising address, data, control lines that connect to a bus interface on each module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Broadcast link</a:t>
            </a:r>
            <a:endParaRPr lang="en-US" altLang="zh-CN" sz="2000" dirty="0"/>
          </a:p>
          <a:p>
            <a:pPr lvl="1"/>
            <a:r>
              <a:rPr lang="en-US" altLang="zh-CN" sz="1800" dirty="0"/>
              <a:t>Every module hears every message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Bus address: identify the intended recipient, as the name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Bus arbitration protocol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Decide which module may send or receive message at any particular time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Bus arbiter (optional): a circuit to choose which modules can use the bus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1CAF89D-CDFD-B94F-BE24-D41E65A72B2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Bus Transaction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40432" y="1206500"/>
            <a:ext cx="8596064" cy="4191000"/>
          </a:xfrm>
        </p:spPr>
        <p:txBody>
          <a:bodyPr>
            <a:noAutofit/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requires exclusive use of the bus: the data sender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places a bus address of the destine module on the bus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signals </a:t>
            </a:r>
            <a:r>
              <a:rPr lang="en-US" altLang="zh-CN" sz="2000" b="1" dirty="0"/>
              <a:t>READY</a:t>
            </a:r>
            <a:r>
              <a:rPr lang="en-US" altLang="zh-CN" sz="2000" dirty="0"/>
              <a:t> wire to alert the other module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The destine module singles </a:t>
            </a:r>
            <a:r>
              <a:rPr lang="en-US" altLang="zh-CN" sz="2000" b="1" dirty="0"/>
              <a:t>ACKNOWLEDGE</a:t>
            </a:r>
            <a:r>
              <a:rPr lang="en-US" altLang="zh-CN" sz="2000" dirty="0"/>
              <a:t> wire after copied the data</a:t>
            </a:r>
          </a:p>
          <a:p>
            <a:pPr marL="914400" lvl="1" indent="-457200"/>
            <a:r>
              <a:rPr lang="en-US" altLang="zh-CN" sz="1800" dirty="0"/>
              <a:t>If synchronized, then READY &amp; ACKNOWLEDGE are not needed, just need to check the address lines on each clock cycle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releases the bus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98B0360-D7B7-7C4C-BC52-24E80ADBD4C9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14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8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611560" y="4318000"/>
            <a:ext cx="8456240" cy="889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400" dirty="0"/>
              <a:t>Processor #2 =&gt; all bus modules: {1742, READ, 102}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A25B8A8-15DF-194B-AC9C-F6D71756699E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15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29702" name="Straight Connector 6"/>
          <p:cNvCxnSpPr>
            <a:cxnSpLocks noChangeShapeType="1"/>
          </p:cNvCxnSpPr>
          <p:nvPr/>
        </p:nvCxnSpPr>
        <p:spPr bwMode="auto">
          <a:xfrm>
            <a:off x="5410200" y="1841500"/>
            <a:ext cx="0" cy="254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9931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457200" y="4416772"/>
            <a:ext cx="8305800" cy="8890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1 recognizes the address is within its range</a:t>
            </a:r>
          </a:p>
          <a:p>
            <a:pPr lvl="1"/>
            <a:r>
              <a:rPr lang="en-US" altLang="zh-CN" sz="1800" dirty="0"/>
              <a:t>By examining just a few high-order address bits</a:t>
            </a: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8064DD3-1284-054E-AE8B-47DB7962E9F1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16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30726" name="Straight Connector 6"/>
          <p:cNvCxnSpPr>
            <a:cxnSpLocks noChangeShapeType="1"/>
          </p:cNvCxnSpPr>
          <p:nvPr/>
        </p:nvCxnSpPr>
        <p:spPr bwMode="auto">
          <a:xfrm>
            <a:off x="5410200" y="1841500"/>
            <a:ext cx="0" cy="254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7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30729" name="Straight Connector 8"/>
          <p:cNvCxnSpPr>
            <a:cxnSpLocks noChangeShapeType="1"/>
          </p:cNvCxnSpPr>
          <p:nvPr/>
        </p:nvCxnSpPr>
        <p:spPr bwMode="auto">
          <a:xfrm>
            <a:off x="2819400" y="2095500"/>
            <a:ext cx="0" cy="279136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0926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4369668"/>
            <a:ext cx="8534400" cy="11456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1 acknowledges and processor</a:t>
            </a:r>
            <a:r>
              <a:rPr lang="zh-CN" altLang="en-US" sz="1800" dirty="0"/>
              <a:t> </a:t>
            </a:r>
            <a:r>
              <a:rPr lang="en-US" altLang="zh-CN" sz="1800" dirty="0"/>
              <a:t>2 releases the bus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1 performs the internal operation to get the value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value &lt;- READ (1742)</a:t>
            </a:r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50519C9-3583-AB49-BA1B-1D3D335822BE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17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676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4318000"/>
            <a:ext cx="8305800" cy="889000"/>
          </a:xfrm>
        </p:spPr>
        <p:txBody>
          <a:bodyPr/>
          <a:lstStyle/>
          <a:p>
            <a:r>
              <a:rPr lang="en-US" altLang="zh-CN" dirty="0"/>
              <a:t>Memory1 =&gt; all bus modules: {102, value}</a:t>
            </a:r>
            <a:endParaRPr lang="en-US" altLang="zh-CN" sz="2400" dirty="0"/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CF2FFC4-ADD4-3542-8FA4-55BE03301A71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18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32774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32776" name="Straight Connector 8"/>
          <p:cNvCxnSpPr>
            <a:cxnSpLocks noChangeShapeType="1"/>
          </p:cNvCxnSpPr>
          <p:nvPr/>
        </p:nvCxnSpPr>
        <p:spPr bwMode="auto">
          <a:xfrm>
            <a:off x="2819400" y="2095500"/>
            <a:ext cx="0" cy="279136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 type="stealth" w="med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5058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4318000"/>
            <a:ext cx="8305800" cy="889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Processor</a:t>
            </a:r>
            <a:r>
              <a:rPr lang="zh-CN" altLang="en-US" dirty="0"/>
              <a:t> </a:t>
            </a:r>
            <a:r>
              <a:rPr lang="en-US" altLang="zh-CN" dirty="0"/>
              <a:t>2 is waiting for this result, just copies the data on the bus to its register R1</a:t>
            </a:r>
            <a:endParaRPr lang="en-US" altLang="zh-CN" sz="2400" dirty="0"/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A2EFC4B-99C1-354E-B5F0-408C6FB9FEA7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19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33798" name="Straight Connector 6"/>
          <p:cNvCxnSpPr>
            <a:cxnSpLocks noChangeShapeType="1"/>
          </p:cNvCxnSpPr>
          <p:nvPr/>
        </p:nvCxnSpPr>
        <p:spPr bwMode="auto">
          <a:xfrm>
            <a:off x="5410200" y="1841500"/>
            <a:ext cx="0" cy="254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 type="stealth" w="med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799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00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33801" name="Straight Connector 8"/>
          <p:cNvCxnSpPr>
            <a:cxnSpLocks noChangeShapeType="1"/>
          </p:cNvCxnSpPr>
          <p:nvPr/>
        </p:nvCxnSpPr>
        <p:spPr bwMode="auto">
          <a:xfrm>
            <a:off x="2819400" y="2095500"/>
            <a:ext cx="0" cy="279136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 type="stealth" w="med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2540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Naming Layers of the UNIX FS (version 6)</a:t>
            </a:r>
            <a:endParaRPr lang="zh-CN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6070DB-D0BF-3243-8608-E626275AB0A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5332"/>
            <a:ext cx="7340550" cy="419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92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457200" y="4318000"/>
            <a:ext cx="8305800" cy="8890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Processor</a:t>
            </a:r>
            <a:r>
              <a:rPr lang="zh-CN" altLang="en-US" dirty="0"/>
              <a:t> </a:t>
            </a:r>
            <a:r>
              <a:rPr lang="en-US" altLang="zh-CN" dirty="0"/>
              <a:t>2 acknowledges and memory</a:t>
            </a:r>
            <a:r>
              <a:rPr lang="zh-CN" altLang="en-US" dirty="0"/>
              <a:t> </a:t>
            </a:r>
            <a:r>
              <a:rPr lang="en-US" altLang="zh-CN" dirty="0"/>
              <a:t>1 releases the bus</a:t>
            </a:r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E8FEA81-3295-5840-94F9-27A6917F632A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20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Sync VS. </a:t>
            </a:r>
            <a:r>
              <a:rPr kumimoji="1" lang="en-US" altLang="zh-CN" dirty="0" err="1"/>
              <a:t>Async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Sync</a:t>
            </a:r>
            <a:r>
              <a:rPr kumimoji="1" lang="en-US" altLang="zh-CN" dirty="0"/>
              <a:t> data transfer</a:t>
            </a:r>
          </a:p>
          <a:p>
            <a:pPr lvl="1"/>
            <a:r>
              <a:rPr kumimoji="1" lang="en-US" altLang="zh-CN" dirty="0"/>
              <a:t>Source &amp; destination cooperate through a </a:t>
            </a:r>
            <a:r>
              <a:rPr kumimoji="1" lang="en-US" altLang="zh-CN" dirty="0">
                <a:solidFill>
                  <a:srgbClr val="0096FF"/>
                </a:solidFill>
              </a:rPr>
              <a:t>shared clock</a:t>
            </a:r>
          </a:p>
          <a:p>
            <a:pPr lvl="1"/>
            <a:endParaRPr kumimoji="1" lang="en-US" altLang="zh-CN" dirty="0">
              <a:solidFill>
                <a:srgbClr val="0096FF"/>
              </a:solidFill>
            </a:endParaRPr>
          </a:p>
          <a:p>
            <a:r>
              <a:rPr kumimoji="1" lang="en-US" altLang="zh-CN" b="1" dirty="0" err="1"/>
              <a:t>Async</a:t>
            </a:r>
            <a:r>
              <a:rPr kumimoji="1" lang="en-US" altLang="zh-CN" dirty="0"/>
              <a:t> data transfer</a:t>
            </a:r>
          </a:p>
          <a:p>
            <a:pPr lvl="1"/>
            <a:r>
              <a:rPr kumimoji="1" lang="en-US" altLang="zh-CN" dirty="0"/>
              <a:t>Source and destination cooperate through </a:t>
            </a:r>
            <a:r>
              <a:rPr kumimoji="1" lang="en-US" altLang="zh-CN" dirty="0">
                <a:solidFill>
                  <a:srgbClr val="0096FF"/>
                </a:solidFill>
              </a:rPr>
              <a:t>explicit signal line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E.g., acknowledge line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26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on Bus</a:t>
            </a:r>
            <a:endParaRPr lang="zh-CN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713AE97-202D-4B46-A982-36B5E55B3AF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30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377157"/>
            <a:ext cx="3746500" cy="122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77584"/>
            <a:ext cx="6934200" cy="117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07657"/>
            <a:ext cx="6781800" cy="71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627188" y="1587500"/>
            <a:ext cx="533400" cy="9525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27188" y="2898511"/>
            <a:ext cx="533400" cy="9525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34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Example</a:t>
            </a:r>
            <a:endParaRPr lang="zh-CN" altLang="en-US" dirty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5F2D0220-0A5C-2949-A91C-EAAD4F7E052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cxnSp>
        <p:nvCxnSpPr>
          <p:cNvPr id="44036" name="直接连接符 6"/>
          <p:cNvCxnSpPr>
            <a:cxnSpLocks noChangeShapeType="1"/>
          </p:cNvCxnSpPr>
          <p:nvPr/>
        </p:nvCxnSpPr>
        <p:spPr bwMode="auto">
          <a:xfrm>
            <a:off x="1219200" y="23495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13716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BIOS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2730500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Memory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484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Disk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4040" name="直接箭头连接符 28"/>
          <p:cNvCxnSpPr>
            <a:cxnSpLocks noChangeShapeType="1"/>
          </p:cNvCxnSpPr>
          <p:nvPr/>
        </p:nvCxnSpPr>
        <p:spPr bwMode="auto">
          <a:xfrm>
            <a:off x="6913563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1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2349500"/>
            <a:ext cx="111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 bwMode="auto">
          <a:xfrm>
            <a:off x="2438400" y="1460500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1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4043" name="直接箭头连接符 28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4" name="直接箭头连接符 28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5" name="直接箭头连接符 28"/>
          <p:cNvCxnSpPr>
            <a:cxnSpLocks noChangeShapeType="1"/>
          </p:cNvCxnSpPr>
          <p:nvPr/>
        </p:nvCxnSpPr>
        <p:spPr bwMode="auto">
          <a:xfrm>
            <a:off x="60198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46" name="TextBox 29"/>
          <p:cNvSpPr txBox="1">
            <a:spLocks noChangeArrowheads="1"/>
          </p:cNvSpPr>
          <p:nvPr/>
        </p:nvSpPr>
        <p:spPr bwMode="auto">
          <a:xfrm>
            <a:off x="3276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101</a:t>
            </a:r>
          </a:p>
        </p:txBody>
      </p:sp>
      <p:sp>
        <p:nvSpPr>
          <p:cNvPr id="44047" name="TextBox 30"/>
          <p:cNvSpPr txBox="1">
            <a:spLocks noChangeArrowheads="1"/>
          </p:cNvSpPr>
          <p:nvPr/>
        </p:nvSpPr>
        <p:spPr bwMode="auto">
          <a:xfrm>
            <a:off x="20574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256-511</a:t>
            </a:r>
          </a:p>
        </p:txBody>
      </p:sp>
      <p:sp>
        <p:nvSpPr>
          <p:cNvPr id="44048" name="TextBox 31"/>
          <p:cNvSpPr txBox="1">
            <a:spLocks noChangeArrowheads="1"/>
          </p:cNvSpPr>
          <p:nvPr/>
        </p:nvSpPr>
        <p:spPr bwMode="auto">
          <a:xfrm>
            <a:off x="4419600" y="234950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3072-4095</a:t>
            </a:r>
          </a:p>
        </p:txBody>
      </p:sp>
      <p:sp>
        <p:nvSpPr>
          <p:cNvPr id="44049" name="TextBox 32"/>
          <p:cNvSpPr txBox="1">
            <a:spLocks noChangeArrowheads="1"/>
          </p:cNvSpPr>
          <p:nvPr/>
        </p:nvSpPr>
        <p:spPr bwMode="auto">
          <a:xfrm>
            <a:off x="69342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121-124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3619499"/>
            <a:ext cx="8305800" cy="18415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400" dirty="0"/>
              <a:t>Processor #1 =&gt; all bus modules: {121, WRITE, 11742}</a:t>
            </a:r>
          </a:p>
          <a:p>
            <a:pPr lvl="1"/>
            <a:r>
              <a:rPr lang="en-US" altLang="zh-CN" sz="2600" dirty="0"/>
              <a:t>Disk acknowledge and write the value 11742 to its control register</a:t>
            </a:r>
          </a:p>
          <a:p>
            <a:r>
              <a:rPr lang="en-US" altLang="zh-CN" sz="2400" dirty="0"/>
              <a:t>Processor #1 =&gt; all bus modules: {122, WRITE, 3328}</a:t>
            </a:r>
          </a:p>
          <a:p>
            <a:r>
              <a:rPr lang="en-US" altLang="zh-CN" sz="2400" dirty="0"/>
              <a:t>Processor #1 =&gt; all bus modules: {123, WRITE, 256}</a:t>
            </a:r>
          </a:p>
          <a:p>
            <a:r>
              <a:rPr lang="en-US" altLang="zh-CN" sz="2400" dirty="0"/>
              <a:t>Processor #1 =&gt; all bus modules: {124, WRITE, 1}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cxnSp>
        <p:nvCxnSpPr>
          <p:cNvPr id="44051" name="Straight Connector 6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2" name="Straight Connector 7"/>
          <p:cNvCxnSpPr>
            <a:cxnSpLocks noChangeShapeType="1"/>
          </p:cNvCxnSpPr>
          <p:nvPr/>
        </p:nvCxnSpPr>
        <p:spPr bwMode="auto">
          <a:xfrm flipH="1">
            <a:off x="990600" y="2349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53" name="Rectangle 5"/>
          <p:cNvSpPr>
            <a:spLocks noChangeArrowheads="1"/>
          </p:cNvSpPr>
          <p:nvPr/>
        </p:nvSpPr>
        <p:spPr bwMode="auto">
          <a:xfrm>
            <a:off x="6210300" y="2730500"/>
            <a:ext cx="14097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44054" name="Straight Connector 6"/>
          <p:cNvCxnSpPr>
            <a:cxnSpLocks noChangeShapeType="1"/>
          </p:cNvCxnSpPr>
          <p:nvPr/>
        </p:nvCxnSpPr>
        <p:spPr bwMode="auto">
          <a:xfrm>
            <a:off x="69342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4405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15095"/>
            <a:ext cx="2944813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6" name="TextBox 47"/>
          <p:cNvSpPr txBox="1">
            <a:spLocks noChangeArrowheads="1"/>
          </p:cNvSpPr>
          <p:nvPr/>
        </p:nvSpPr>
        <p:spPr bwMode="auto">
          <a:xfrm>
            <a:off x="5943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102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5181600" y="1455208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2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26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Example</a:t>
            </a:r>
            <a:endParaRPr lang="zh-CN" altLang="en-US" dirty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BC2F529-AD72-5149-9B05-594EDED389FC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cxnSp>
        <p:nvCxnSpPr>
          <p:cNvPr id="45060" name="直接连接符 6"/>
          <p:cNvCxnSpPr>
            <a:cxnSpLocks noChangeShapeType="1"/>
          </p:cNvCxnSpPr>
          <p:nvPr/>
        </p:nvCxnSpPr>
        <p:spPr bwMode="auto">
          <a:xfrm>
            <a:off x="1219200" y="23495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13716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BIOS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2730500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Memory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484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Disk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5064" name="直接箭头连接符 28"/>
          <p:cNvCxnSpPr>
            <a:cxnSpLocks noChangeShapeType="1"/>
          </p:cNvCxnSpPr>
          <p:nvPr/>
        </p:nvCxnSpPr>
        <p:spPr bwMode="auto">
          <a:xfrm>
            <a:off x="6913563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5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2349500"/>
            <a:ext cx="111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 bwMode="auto">
          <a:xfrm>
            <a:off x="2438400" y="1460500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1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5067" name="直接箭头连接符 28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8" name="直接箭头连接符 28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直接箭头连接符 28"/>
          <p:cNvCxnSpPr>
            <a:cxnSpLocks noChangeShapeType="1"/>
          </p:cNvCxnSpPr>
          <p:nvPr/>
        </p:nvCxnSpPr>
        <p:spPr bwMode="auto">
          <a:xfrm>
            <a:off x="60198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070" name="TextBox 29"/>
          <p:cNvSpPr txBox="1">
            <a:spLocks noChangeArrowheads="1"/>
          </p:cNvSpPr>
          <p:nvPr/>
        </p:nvSpPr>
        <p:spPr bwMode="auto">
          <a:xfrm>
            <a:off x="3276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101</a:t>
            </a:r>
          </a:p>
        </p:txBody>
      </p:sp>
      <p:sp>
        <p:nvSpPr>
          <p:cNvPr id="45071" name="TextBox 30"/>
          <p:cNvSpPr txBox="1">
            <a:spLocks noChangeArrowheads="1"/>
          </p:cNvSpPr>
          <p:nvPr/>
        </p:nvSpPr>
        <p:spPr bwMode="auto">
          <a:xfrm>
            <a:off x="20574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256-511</a:t>
            </a:r>
          </a:p>
        </p:txBody>
      </p:sp>
      <p:sp>
        <p:nvSpPr>
          <p:cNvPr id="45072" name="TextBox 31"/>
          <p:cNvSpPr txBox="1">
            <a:spLocks noChangeArrowheads="1"/>
          </p:cNvSpPr>
          <p:nvPr/>
        </p:nvSpPr>
        <p:spPr bwMode="auto">
          <a:xfrm>
            <a:off x="4419600" y="234950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3072-4095</a:t>
            </a:r>
          </a:p>
        </p:txBody>
      </p:sp>
      <p:sp>
        <p:nvSpPr>
          <p:cNvPr id="45073" name="TextBox 32"/>
          <p:cNvSpPr txBox="1">
            <a:spLocks noChangeArrowheads="1"/>
          </p:cNvSpPr>
          <p:nvPr/>
        </p:nvSpPr>
        <p:spPr bwMode="auto">
          <a:xfrm>
            <a:off x="69342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121-124</a:t>
            </a:r>
          </a:p>
        </p:txBody>
      </p:sp>
      <p:sp>
        <p:nvSpPr>
          <p:cNvPr id="45074" name="Content Placeholder 2"/>
          <p:cNvSpPr>
            <a:spLocks noGrp="1"/>
          </p:cNvSpPr>
          <p:nvPr>
            <p:ph idx="1"/>
          </p:nvPr>
        </p:nvSpPr>
        <p:spPr>
          <a:xfrm>
            <a:off x="457200" y="3492500"/>
            <a:ext cx="8305800" cy="202929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/>
              <a:t>Disk =&gt; all bus modules: {3328, WRITE, </a:t>
            </a:r>
            <a:r>
              <a:rPr lang="en-US" altLang="zh-CN" sz="2400" i="1" dirty="0"/>
              <a:t>data[11742]</a:t>
            </a:r>
            <a:r>
              <a:rPr lang="en-US" altLang="zh-CN" sz="2400" dirty="0"/>
              <a:t>}</a:t>
            </a:r>
          </a:p>
          <a:p>
            <a:pPr lvl="1"/>
            <a:r>
              <a:rPr lang="en-US" altLang="zh-CN" sz="2600" dirty="0"/>
              <a:t>Memory acknowledge and save data[11742]</a:t>
            </a:r>
          </a:p>
          <a:p>
            <a:r>
              <a:rPr lang="en-US" altLang="zh-CN" sz="2400" dirty="0"/>
              <a:t>Disk =&gt; all bus modules: {3329, WRITE, </a:t>
            </a:r>
            <a:r>
              <a:rPr lang="en-US" altLang="zh-CN" sz="2400" i="1" dirty="0"/>
              <a:t>data[11743]</a:t>
            </a:r>
            <a:r>
              <a:rPr lang="en-US" altLang="zh-CN" sz="2400" dirty="0"/>
              <a:t>}</a:t>
            </a:r>
          </a:p>
          <a:p>
            <a:r>
              <a:rPr lang="en-US" altLang="zh-CN" sz="2400" i="1" dirty="0"/>
              <a:t>... (loop)</a:t>
            </a:r>
          </a:p>
          <a:p>
            <a:r>
              <a:rPr lang="en-US" altLang="zh-CN" sz="2400" dirty="0"/>
              <a:t>Disk =&gt; all bus modules: {3583, WRITE, </a:t>
            </a:r>
            <a:r>
              <a:rPr lang="en-US" altLang="zh-CN" sz="2400" i="1" dirty="0"/>
              <a:t>data[11997]</a:t>
            </a:r>
            <a:r>
              <a:rPr lang="en-US" altLang="zh-CN" sz="2400" dirty="0"/>
              <a:t>}</a:t>
            </a:r>
          </a:p>
        </p:txBody>
      </p:sp>
      <p:cxnSp>
        <p:nvCxnSpPr>
          <p:cNvPr id="45075" name="Straight Connector 7"/>
          <p:cNvCxnSpPr>
            <a:cxnSpLocks noChangeShapeType="1"/>
          </p:cNvCxnSpPr>
          <p:nvPr/>
        </p:nvCxnSpPr>
        <p:spPr bwMode="auto">
          <a:xfrm flipH="1">
            <a:off x="990600" y="2349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6" name="Straight Connector 6"/>
          <p:cNvCxnSpPr>
            <a:cxnSpLocks noChangeShapeType="1"/>
          </p:cNvCxnSpPr>
          <p:nvPr/>
        </p:nvCxnSpPr>
        <p:spPr bwMode="auto">
          <a:xfrm flipV="1">
            <a:off x="69342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7" name="Straight Connector 6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078" name="Rectangle 5"/>
          <p:cNvSpPr>
            <a:spLocks noChangeArrowheads="1"/>
          </p:cNvSpPr>
          <p:nvPr/>
        </p:nvSpPr>
        <p:spPr bwMode="auto">
          <a:xfrm>
            <a:off x="3733800" y="2730500"/>
            <a:ext cx="14097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pic>
        <p:nvPicPr>
          <p:cNvPr id="4507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1"/>
            <a:ext cx="4800600" cy="81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0" name="TextBox 26"/>
          <p:cNvSpPr txBox="1">
            <a:spLocks noChangeArrowheads="1"/>
          </p:cNvSpPr>
          <p:nvPr/>
        </p:nvSpPr>
        <p:spPr bwMode="auto">
          <a:xfrm>
            <a:off x="5943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102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5181600" y="1455208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2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9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Example</a:t>
            </a:r>
            <a:endParaRPr lang="zh-CN" altLang="en-US" dirty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EFAEDF3-6B49-7843-B3C3-CC47AA1CD07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cxnSp>
        <p:nvCxnSpPr>
          <p:cNvPr id="46084" name="直接连接符 6"/>
          <p:cNvCxnSpPr>
            <a:cxnSpLocks noChangeShapeType="1"/>
          </p:cNvCxnSpPr>
          <p:nvPr/>
        </p:nvCxnSpPr>
        <p:spPr bwMode="auto">
          <a:xfrm>
            <a:off x="1219200" y="23495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13716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BIOS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2730500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Memory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484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Disk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6088" name="直接箭头连接符 28"/>
          <p:cNvCxnSpPr>
            <a:cxnSpLocks noChangeShapeType="1"/>
          </p:cNvCxnSpPr>
          <p:nvPr/>
        </p:nvCxnSpPr>
        <p:spPr bwMode="auto">
          <a:xfrm>
            <a:off x="6913563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89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2349500"/>
            <a:ext cx="111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 bwMode="auto">
          <a:xfrm>
            <a:off x="2438400" y="1460500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1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6091" name="直接箭头连接符 28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2" name="直接箭头连接符 28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3" name="直接箭头连接符 28"/>
          <p:cNvCxnSpPr>
            <a:cxnSpLocks noChangeShapeType="1"/>
          </p:cNvCxnSpPr>
          <p:nvPr/>
        </p:nvCxnSpPr>
        <p:spPr bwMode="auto">
          <a:xfrm>
            <a:off x="60198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094" name="TextBox 29"/>
          <p:cNvSpPr txBox="1">
            <a:spLocks noChangeArrowheads="1"/>
          </p:cNvSpPr>
          <p:nvPr/>
        </p:nvSpPr>
        <p:spPr bwMode="auto">
          <a:xfrm>
            <a:off x="3276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101</a:t>
            </a:r>
          </a:p>
        </p:txBody>
      </p:sp>
      <p:sp>
        <p:nvSpPr>
          <p:cNvPr id="46095" name="TextBox 30"/>
          <p:cNvSpPr txBox="1">
            <a:spLocks noChangeArrowheads="1"/>
          </p:cNvSpPr>
          <p:nvPr/>
        </p:nvSpPr>
        <p:spPr bwMode="auto">
          <a:xfrm>
            <a:off x="20574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256-511</a:t>
            </a:r>
          </a:p>
        </p:txBody>
      </p:sp>
      <p:sp>
        <p:nvSpPr>
          <p:cNvPr id="46096" name="TextBox 31"/>
          <p:cNvSpPr txBox="1">
            <a:spLocks noChangeArrowheads="1"/>
          </p:cNvSpPr>
          <p:nvPr/>
        </p:nvSpPr>
        <p:spPr bwMode="auto">
          <a:xfrm>
            <a:off x="4419600" y="234950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3072-4095</a:t>
            </a:r>
          </a:p>
        </p:txBody>
      </p:sp>
      <p:sp>
        <p:nvSpPr>
          <p:cNvPr id="46097" name="TextBox 32"/>
          <p:cNvSpPr txBox="1">
            <a:spLocks noChangeArrowheads="1"/>
          </p:cNvSpPr>
          <p:nvPr/>
        </p:nvSpPr>
        <p:spPr bwMode="auto">
          <a:xfrm>
            <a:off x="69342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121-124</a:t>
            </a:r>
          </a:p>
        </p:txBody>
      </p:sp>
      <p:sp>
        <p:nvSpPr>
          <p:cNvPr id="46098" name="Content Placeholder 2"/>
          <p:cNvSpPr>
            <a:spLocks noGrp="1"/>
          </p:cNvSpPr>
          <p:nvPr>
            <p:ph idx="1"/>
          </p:nvPr>
        </p:nvSpPr>
        <p:spPr>
          <a:xfrm>
            <a:off x="457200" y="3492500"/>
            <a:ext cx="8305800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When transferring is finished, disk controller SENDs message to the processor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Just like keyboard controller does when press a key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Processor will enter interrupt handler next cycle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Now the processor knows that the DMA is done</a:t>
            </a:r>
          </a:p>
        </p:txBody>
      </p:sp>
      <p:sp>
        <p:nvSpPr>
          <p:cNvPr id="46099" name="TextBox 34"/>
          <p:cNvSpPr txBox="1">
            <a:spLocks noChangeArrowheads="1"/>
          </p:cNvSpPr>
          <p:nvPr/>
        </p:nvSpPr>
        <p:spPr bwMode="auto">
          <a:xfrm>
            <a:off x="5943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102</a:t>
            </a:r>
          </a:p>
        </p:txBody>
      </p:sp>
      <p:sp>
        <p:nvSpPr>
          <p:cNvPr id="36" name="矩形 35"/>
          <p:cNvSpPr/>
          <p:nvPr/>
        </p:nvSpPr>
        <p:spPr bwMode="auto">
          <a:xfrm>
            <a:off x="5181600" y="1455208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2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6101" name="Straight Connector 7"/>
          <p:cNvCxnSpPr>
            <a:cxnSpLocks noChangeShapeType="1"/>
          </p:cNvCxnSpPr>
          <p:nvPr/>
        </p:nvCxnSpPr>
        <p:spPr bwMode="auto">
          <a:xfrm flipH="1">
            <a:off x="990600" y="2349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2" name="Rectangle 5"/>
          <p:cNvSpPr>
            <a:spLocks noChangeArrowheads="1"/>
          </p:cNvSpPr>
          <p:nvPr/>
        </p:nvSpPr>
        <p:spPr bwMode="auto">
          <a:xfrm>
            <a:off x="2438400" y="1461823"/>
            <a:ext cx="16764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46103" name="Straight Connector 6"/>
          <p:cNvCxnSpPr>
            <a:cxnSpLocks noChangeShapeType="1"/>
          </p:cNvCxnSpPr>
          <p:nvPr/>
        </p:nvCxnSpPr>
        <p:spPr bwMode="auto">
          <a:xfrm flipV="1">
            <a:off x="3276600" y="1969823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4" name="Straight Connector 6"/>
          <p:cNvCxnSpPr>
            <a:cxnSpLocks noChangeShapeType="1"/>
          </p:cNvCxnSpPr>
          <p:nvPr/>
        </p:nvCxnSpPr>
        <p:spPr bwMode="auto">
          <a:xfrm flipV="1">
            <a:off x="69342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6346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18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dirty="0"/>
              <a:t>CPU interacts with </a:t>
            </a:r>
            <a:r>
              <a:rPr lang="en-US" altLang="zh-CN" dirty="0">
                <a:solidFill>
                  <a:srgbClr val="0096FF"/>
                </a:solidFill>
              </a:rPr>
              <a:t>physical memory</a:t>
            </a:r>
          </a:p>
          <a:p>
            <a:pPr lvl="1"/>
            <a:r>
              <a:rPr lang="en-US" altLang="zh-CN" dirty="0"/>
              <a:t>Through system bus that connects each other</a:t>
            </a:r>
          </a:p>
          <a:p>
            <a:pPr lvl="1"/>
            <a:r>
              <a:rPr lang="en-US" altLang="zh-CN" dirty="0"/>
              <a:t>Using physical address to name memory content</a:t>
            </a:r>
          </a:p>
          <a:p>
            <a:r>
              <a:rPr lang="en-US" altLang="zh-CN" dirty="0"/>
              <a:t>CPU interacts with a </a:t>
            </a:r>
            <a:r>
              <a:rPr lang="en-US" altLang="zh-CN" dirty="0">
                <a:solidFill>
                  <a:srgbClr val="0096FF"/>
                </a:solidFill>
              </a:rPr>
              <a:t>device</a:t>
            </a:r>
          </a:p>
          <a:p>
            <a:pPr lvl="1"/>
            <a:r>
              <a:rPr lang="en-US" altLang="zh-CN" dirty="0"/>
              <a:t>Also using physical address (aka., bus address)</a:t>
            </a:r>
          </a:p>
          <a:p>
            <a:pPr lvl="1"/>
            <a:r>
              <a:rPr lang="en-US" altLang="zh-CN" dirty="0"/>
              <a:t>Polling, interrupt and DMA</a:t>
            </a:r>
          </a:p>
          <a:p>
            <a:pPr lvl="1"/>
            <a:r>
              <a:rPr lang="en-US" altLang="zh-CN" dirty="0"/>
              <a:t>I/O instruction</a:t>
            </a:r>
            <a:r>
              <a:rPr lang="zh-CN" altLang="en-US" dirty="0"/>
              <a:t> </a:t>
            </a:r>
            <a:r>
              <a:rPr lang="en-US" altLang="zh-CN" dirty="0"/>
              <a:t>(PIO) or MMIO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80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矩形 36"/>
          <p:cNvSpPr/>
          <p:nvPr/>
        </p:nvSpPr>
        <p:spPr bwMode="auto">
          <a:xfrm>
            <a:off x="5724128" y="1777380"/>
            <a:ext cx="1656184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Processor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矩形 36"/>
          <p:cNvSpPr/>
          <p:nvPr/>
        </p:nvSpPr>
        <p:spPr bwMode="auto">
          <a:xfrm>
            <a:off x="4499992" y="3637586"/>
            <a:ext cx="1656184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36"/>
          <p:cNvSpPr/>
          <p:nvPr/>
        </p:nvSpPr>
        <p:spPr bwMode="auto">
          <a:xfrm>
            <a:off x="6948264" y="3637586"/>
            <a:ext cx="1656184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I/O Device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5328084" y="2437454"/>
            <a:ext cx="972108" cy="1200133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6804248" y="2437454"/>
            <a:ext cx="972108" cy="1200133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156176" y="3967623"/>
            <a:ext cx="792088" cy="0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16019" y="2737486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load/store</a:t>
            </a:r>
            <a:endParaRPr lang="en-US" sz="16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24910" y="2619324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DengXian" charset="0"/>
                <a:ea typeface="DengXian" charset="0"/>
                <a:cs typeface="DengXian" charset="0"/>
              </a:rPr>
              <a:t>PIO</a:t>
            </a:r>
            <a:r>
              <a:rPr lang="zh-CN" altLang="en-US" sz="140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dirty="0">
                <a:latin typeface="DengXian" charset="0"/>
                <a:ea typeface="DengXian" charset="0"/>
                <a:cs typeface="DengXian" charset="0"/>
              </a:rPr>
              <a:t>(in/out)</a:t>
            </a:r>
            <a:endParaRPr lang="zh-CN" altLang="en-US" sz="1400" dirty="0">
              <a:latin typeface="DengXian" charset="0"/>
              <a:ea typeface="DengXian" charset="0"/>
              <a:cs typeface="DengXian" charset="0"/>
            </a:endParaRPr>
          </a:p>
          <a:p>
            <a:r>
              <a:rPr lang="en-US" sz="1400" dirty="0">
                <a:latin typeface="DengXian" charset="0"/>
                <a:ea typeface="DengXian" charset="0"/>
                <a:cs typeface="DengXian" charset="0"/>
              </a:rPr>
              <a:t>/MMIO</a:t>
            </a:r>
            <a:r>
              <a:rPr lang="zh-CN" altLang="en-US" sz="140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dirty="0">
                <a:latin typeface="DengXian" charset="0"/>
                <a:ea typeface="DengXian" charset="0"/>
                <a:cs typeface="DengXian" charset="0"/>
              </a:rPr>
              <a:t>(load/store)</a:t>
            </a:r>
            <a:endParaRPr lang="en-US" sz="1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18654" y="3637586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DengXian" charset="0"/>
                <a:ea typeface="DengXian" charset="0"/>
                <a:cs typeface="DengXian" charset="0"/>
              </a:rPr>
              <a:t>DMA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4906888" cy="4047836"/>
          </a:xfrm>
        </p:spPr>
        <p:txBody>
          <a:bodyPr>
            <a:noAutofit/>
          </a:bodyPr>
          <a:lstStyle/>
          <a:p>
            <a:r>
              <a:rPr lang="en-US" sz="2400" dirty="0"/>
              <a:t>Memory Load/Store</a:t>
            </a:r>
          </a:p>
          <a:p>
            <a:pPr lvl="1"/>
            <a:r>
              <a:rPr lang="en-US" sz="1800" dirty="0"/>
              <a:t>Between CPU and memory</a:t>
            </a:r>
          </a:p>
          <a:p>
            <a:pPr lvl="1"/>
            <a:r>
              <a:rPr lang="en-US" sz="1800" dirty="0"/>
              <a:t>Physical memory address space</a:t>
            </a:r>
          </a:p>
          <a:p>
            <a:r>
              <a:rPr lang="en-US" sz="2400" dirty="0"/>
              <a:t>I/O Operations</a:t>
            </a:r>
          </a:p>
          <a:p>
            <a:pPr lvl="1"/>
            <a:r>
              <a:rPr lang="en-US" sz="1800" dirty="0"/>
              <a:t>MMIO: map device memory </a:t>
            </a:r>
            <a:br>
              <a:rPr lang="en-US" sz="1800" dirty="0"/>
            </a:br>
            <a:r>
              <a:rPr lang="en-US" sz="1800" dirty="0"/>
              <a:t>and registers into physical </a:t>
            </a:r>
            <a:br>
              <a:rPr lang="en-US" sz="1800" dirty="0"/>
            </a:br>
            <a:r>
              <a:rPr lang="en-US" sz="1800" dirty="0"/>
              <a:t>address space</a:t>
            </a:r>
          </a:p>
          <a:p>
            <a:r>
              <a:rPr lang="en-US" sz="2400" dirty="0"/>
              <a:t>DMA</a:t>
            </a:r>
          </a:p>
          <a:p>
            <a:pPr lvl="1"/>
            <a:r>
              <a:rPr lang="en-US" sz="1800" dirty="0"/>
              <a:t>Also using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413232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Q: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How are the physical addresses assigned?</a:t>
            </a:r>
          </a:p>
          <a:p>
            <a:pPr lvl="1"/>
            <a:r>
              <a:rPr lang="en-US" altLang="zh-CN" dirty="0"/>
              <a:t>Memory physical addresses: by </a:t>
            </a:r>
            <a:r>
              <a:rPr lang="en-US" altLang="zh-CN" dirty="0">
                <a:solidFill>
                  <a:srgbClr val="0096FF"/>
                </a:solidFill>
              </a:rPr>
              <a:t>BIOS</a:t>
            </a:r>
          </a:p>
          <a:p>
            <a:pPr lvl="1"/>
            <a:r>
              <a:rPr lang="en-US" altLang="zh-CN" dirty="0"/>
              <a:t>Some devices (e.g., keyboard, IDE): </a:t>
            </a:r>
            <a:r>
              <a:rPr lang="en-US" altLang="zh-CN" dirty="0">
                <a:solidFill>
                  <a:srgbClr val="0096FF"/>
                </a:solidFill>
              </a:rPr>
              <a:t>fixed </a:t>
            </a:r>
            <a:r>
              <a:rPr lang="en-US" altLang="zh-CN" dirty="0"/>
              <a:t>for all time</a:t>
            </a:r>
          </a:p>
          <a:p>
            <a:pPr lvl="1"/>
            <a:r>
              <a:rPr lang="en-US" altLang="zh-CN" dirty="0"/>
              <a:t>Other devices: assigned by the </a:t>
            </a:r>
            <a:r>
              <a:rPr lang="en-US" altLang="zh-CN" dirty="0">
                <a:solidFill>
                  <a:srgbClr val="0096FF"/>
                </a:solidFill>
              </a:rPr>
              <a:t>OS</a:t>
            </a:r>
            <a:endParaRPr lang="zh-CN" altLang="en-US" dirty="0">
              <a:solidFill>
                <a:srgbClr val="0096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An Example: Find Blocks of "/programs/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"</a:t>
            </a:r>
            <a:endParaRPr lang="zh-CN" altLang="en-US" sz="2800" dirty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D952D1A-ECCA-2247-8DF4-C1FAEF05A6B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004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Q: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Why not map the whole disk to memory?</a:t>
            </a:r>
          </a:p>
          <a:p>
            <a:pPr lvl="1"/>
            <a:r>
              <a:rPr lang="en-US" altLang="zh-CN" sz="2000" dirty="0"/>
              <a:t>So that the CPU can access a byte on the disk directly by system bus</a:t>
            </a:r>
          </a:p>
          <a:p>
            <a:pPr lvl="1"/>
            <a:r>
              <a:rPr lang="en-US" altLang="zh-CN" sz="2000" dirty="0"/>
              <a:t>1. Too large</a:t>
            </a:r>
          </a:p>
          <a:p>
            <a:pPr lvl="1"/>
            <a:r>
              <a:rPr lang="en-US" altLang="zh-CN" sz="2000" dirty="0"/>
              <a:t>2. Too slow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E914C9-AA9F-4E42-A2F2-FBCE018C863D}" type="slidenum">
              <a:rPr lang="zh-CN" altLang="en-US" sz="1400" b="0">
                <a:latin typeface="Times New Roman" charset="0"/>
              </a:rPr>
              <a:pPr/>
              <a:t>30</a:t>
            </a:fld>
            <a:endParaRPr lang="en-US" altLang="zh-CN" sz="1400" b="0">
              <a:latin typeface="Times New Roman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3577580"/>
            <a:ext cx="81534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The principle of least astonishment: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  <a:p>
            <a:pPr algn="ctr" eaLnBrk="1" hangingPunct="1"/>
            <a:r>
              <a:rPr lang="en-US" altLang="zh-CN" sz="2400" b="0" i="1" dirty="0">
                <a:latin typeface="DengXian" charset="0"/>
                <a:ea typeface="DengXian" charset="0"/>
                <a:cs typeface="DengXian" charset="0"/>
              </a:rPr>
              <a:t>People are part of the system. The design should match the user's experience, expectations, and mental models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86AB81-0733-2042-B648-1E27E44BDB24}"/>
              </a:ext>
            </a:extLst>
          </p:cNvPr>
          <p:cNvSpPr/>
          <p:nvPr/>
        </p:nvSpPr>
        <p:spPr>
          <a:xfrm>
            <a:off x="457200" y="4947582"/>
            <a:ext cx="7688323" cy="50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DengXian" charset="0"/>
                <a:ea typeface="DengXian" charset="0"/>
              </a:rPr>
              <a:t>Q:</a:t>
            </a:r>
            <a:r>
              <a:rPr lang="zh-CN" altLang="en-US" sz="2400" b="1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now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Intel's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3D-xpoint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is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512GB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memory,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why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disk?</a:t>
            </a:r>
            <a:endParaRPr lang="zh-CN" altLang="en-US" sz="2400" dirty="0">
              <a:solidFill>
                <a:srgbClr val="C00000"/>
              </a:solidFill>
              <a:latin typeface="DengXian" charset="0"/>
              <a:ea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7BD40E-B07C-DD40-A9CC-A8A24526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Consistency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8F7D5B-9A74-E34C-A52E-C25AB642A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158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C47B0-44D9-494E-BAEC-C294CE83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Example: Append a 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1B1F5-905D-A946-B904-11842644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1800" dirty="0"/>
              <a:t>Inside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I[v1]:</a:t>
            </a:r>
          </a:p>
          <a:p>
            <a:pPr lvl="1"/>
            <a:r>
              <a:rPr kumimoji="1" lang="en-US" altLang="zh-CN" sz="1600" dirty="0"/>
              <a:t>owner : </a:t>
            </a:r>
            <a:r>
              <a:rPr kumimoji="1" lang="en-US" altLang="zh-CN" sz="1600" dirty="0" err="1"/>
              <a:t>yubin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permissions : read-only</a:t>
            </a:r>
          </a:p>
          <a:p>
            <a:pPr lvl="1"/>
            <a:r>
              <a:rPr kumimoji="1" lang="en-US" altLang="zh-CN" sz="1600" dirty="0"/>
              <a:t>size : 1</a:t>
            </a:r>
          </a:p>
          <a:p>
            <a:pPr lvl="1"/>
            <a:r>
              <a:rPr kumimoji="1" lang="en-US" altLang="zh-CN" sz="1600" dirty="0"/>
              <a:t>pointer : 4</a:t>
            </a:r>
          </a:p>
          <a:p>
            <a:pPr lvl="1"/>
            <a:r>
              <a:rPr kumimoji="1" lang="en-US" altLang="zh-CN" sz="1600" dirty="0"/>
              <a:t>pointer : null</a:t>
            </a:r>
          </a:p>
          <a:p>
            <a:pPr lvl="1"/>
            <a:r>
              <a:rPr kumimoji="1" lang="en-US" altLang="zh-CN" sz="1600" dirty="0"/>
              <a:t>pointer : null</a:t>
            </a:r>
          </a:p>
          <a:p>
            <a:pPr lvl="1"/>
            <a:r>
              <a:rPr kumimoji="1" lang="en-US" altLang="zh-CN" sz="1600" dirty="0"/>
              <a:t>pointer : null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76B22-5BFD-1242-AD3B-C28C5028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2" y="4418047"/>
            <a:ext cx="6858000" cy="117718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6804AAA-A025-3941-958F-6824C569C833}"/>
              </a:ext>
            </a:extLst>
          </p:cNvPr>
          <p:cNvSpPr txBox="1">
            <a:spLocks/>
          </p:cNvSpPr>
          <p:nvPr/>
        </p:nvSpPr>
        <p:spPr>
          <a:xfrm>
            <a:off x="5004048" y="1333501"/>
            <a:ext cx="3168352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/>
              <a:t>Inside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I[v2]:</a:t>
            </a:r>
          </a:p>
          <a:p>
            <a:pPr lvl="1"/>
            <a:r>
              <a:rPr kumimoji="1" lang="en-US" altLang="zh-CN" sz="1600" dirty="0"/>
              <a:t>owner : </a:t>
            </a:r>
            <a:r>
              <a:rPr kumimoji="1" lang="en-US" altLang="zh-CN" sz="1600" dirty="0" err="1"/>
              <a:t>yubin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permissions : read-only</a:t>
            </a:r>
          </a:p>
          <a:p>
            <a:pPr lvl="1"/>
            <a:r>
              <a:rPr kumimoji="1" lang="en-US" altLang="zh-CN" sz="1600" dirty="0"/>
              <a:t>size : </a:t>
            </a:r>
            <a:r>
              <a:rPr kumimoji="1" lang="en-US" altLang="zh-CN" sz="16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kumimoji="1" lang="en-US" altLang="zh-CN" sz="1600" dirty="0"/>
              <a:t>pointer : 4</a:t>
            </a:r>
          </a:p>
          <a:p>
            <a:pPr lvl="1"/>
            <a:r>
              <a:rPr kumimoji="1" lang="en-US" altLang="zh-CN" sz="1600" dirty="0"/>
              <a:t>pointer : </a:t>
            </a:r>
            <a:r>
              <a:rPr kumimoji="1" lang="en-US" altLang="zh-CN" sz="1600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kumimoji="1" lang="en-US" altLang="zh-CN" sz="1600" dirty="0"/>
              <a:t>pointer : null</a:t>
            </a:r>
          </a:p>
          <a:p>
            <a:pPr lvl="1"/>
            <a:r>
              <a:rPr kumimoji="1" lang="en-US" altLang="zh-CN" sz="1600" dirty="0"/>
              <a:t>pointer : null</a:t>
            </a:r>
          </a:p>
          <a:p>
            <a:endParaRPr kumimoji="1" lang="zh-CN" altLang="en-US" sz="1600" dirty="0"/>
          </a:p>
          <a:p>
            <a:endParaRPr kumimoji="1" lang="zh-CN" altLang="en-US" sz="1600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6A9D17B3-0752-8F4E-9330-7045BBC1DA8A}"/>
              </a:ext>
            </a:extLst>
          </p:cNvPr>
          <p:cNvSpPr/>
          <p:nvPr/>
        </p:nvSpPr>
        <p:spPr>
          <a:xfrm>
            <a:off x="4067944" y="2713484"/>
            <a:ext cx="504056" cy="360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072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Bathtub Curve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33F12DF-418F-5E4B-BC48-C5E1ED38B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10"/>
          <a:stretch/>
        </p:blipFill>
        <p:spPr>
          <a:xfrm>
            <a:off x="1115616" y="1594680"/>
            <a:ext cx="7104095" cy="36086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3922E7-68E3-0E47-9400-C0D90606D189}"/>
              </a:ext>
            </a:extLst>
          </p:cNvPr>
          <p:cNvSpPr/>
          <p:nvPr/>
        </p:nvSpPr>
        <p:spPr>
          <a:xfrm>
            <a:off x="611560" y="1196132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dirty="0">
                <a:cs typeface="+mn-ea"/>
                <a:sym typeface="+mn-lt"/>
              </a:rPr>
              <a:t>gross manufacturing defects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7862C0-A5A8-0942-BBF6-43A1457C818C}"/>
              </a:ext>
            </a:extLst>
          </p:cNvPr>
          <p:cNvSpPr/>
          <p:nvPr/>
        </p:nvSpPr>
        <p:spPr>
          <a:xfrm>
            <a:off x="2051720" y="5263702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>
                <a:cs typeface="+mn-ea"/>
                <a:sym typeface="+mn-lt"/>
              </a:rPr>
              <a:t>accumulated ware and tear cause failure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E94C72-46E1-EB4C-AE76-D385AB00E17D}"/>
              </a:ext>
            </a:extLst>
          </p:cNvPr>
          <p:cNvSpPr/>
          <p:nvPr/>
        </p:nvSpPr>
        <p:spPr>
          <a:xfrm>
            <a:off x="5450360" y="1196132"/>
            <a:ext cx="3693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dirty="0">
                <a:cs typeface="+mn-ea"/>
                <a:sym typeface="+mn-lt"/>
              </a:rPr>
              <a:t>run for a while before shipping</a:t>
            </a:r>
          </a:p>
        </p:txBody>
      </p:sp>
    </p:spTree>
    <p:extLst>
      <p:ext uri="{BB962C8B-B14F-4D97-AF65-F5344CB8AC3E}">
        <p14:creationId xmlns:p14="http://schemas.microsoft.com/office/powerpoint/2010/main" val="2464882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Availability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044279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Counting the number of nines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99.9% has 3-nines availability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Often used in marketing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Corresponding down time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3-nines -&gt; 8 hour/year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5-nines -&gt; 5 min/year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7-nines -&gt; 3 sec/year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Without any information about MTTF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More fine-grained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Fail-soft, as in 8.3</a:t>
            </a:r>
          </a:p>
        </p:txBody>
      </p:sp>
    </p:spTree>
    <p:extLst>
      <p:ext uri="{BB962C8B-B14F-4D97-AF65-F5344CB8AC3E}">
        <p14:creationId xmlns:p14="http://schemas.microsoft.com/office/powerpoint/2010/main" val="73063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Systematically Applying Redundancy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Masking error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Analog system designer: margin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Digital system designer: redundancy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Outline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Coding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: incremental redundancy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Replication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: massive redundancy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Voting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Repair</a:t>
            </a:r>
          </a:p>
        </p:txBody>
      </p:sp>
    </p:spTree>
    <p:extLst>
      <p:ext uri="{BB962C8B-B14F-4D97-AF65-F5344CB8AC3E}">
        <p14:creationId xmlns:p14="http://schemas.microsoft.com/office/powerpoint/2010/main" val="46550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ALL_OR_NOTHING_PUT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81000" y="1333500"/>
            <a:ext cx="8610600" cy="3810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if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 = data2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 and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data2 = data3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charset="0"/>
                <a:ea typeface="MS PGothic" charset="0"/>
                <a:cs typeface="Times New Roman" charset="0"/>
              </a:rPr>
              <a:t>return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	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1 or 7, no repair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if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 = data2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    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data1, all_or_nothing_sector.S3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</a:t>
            </a:r>
            <a:r>
              <a:rPr lang="en-US" altLang="zh-CN" sz="1600" b="1" dirty="0">
                <a:solidFill>
                  <a:srgbClr val="3333CC"/>
                </a:solidFill>
                <a:latin typeface="Times New Roman" charset="0"/>
                <a:ea typeface="MS PGothic" charset="0"/>
                <a:cs typeface="Times New Roman" charset="0"/>
              </a:rPr>
              <a:t>return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 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5 or 6.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if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data2 = data3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    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data2, all_or_nothing_sector.S1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</a:t>
            </a:r>
            <a:r>
              <a:rPr lang="en-US" altLang="zh-CN" sz="1600" b="1" dirty="0">
                <a:solidFill>
                  <a:srgbClr val="3333CC"/>
                </a:solidFill>
                <a:latin typeface="Times New Roman" charset="0"/>
                <a:ea typeface="MS PGothic" charset="0"/>
                <a:cs typeface="Times New Roman" charset="0"/>
              </a:rPr>
              <a:t>return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 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2 or 3.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data1, all_or_nothing_sector.S2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// State 4, go to state 5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data1, all_or_nothing_sector.S3 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5, go to state 7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5652"/>
            <a:ext cx="6192688" cy="1225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76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RAID 5 (Spread Out the Parity)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01516"/>
            <a:ext cx="8229600" cy="2103620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recover from single-disk failure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Requires N+1 disks (not 2N)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Better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performance if stripe a single file across multiple data disks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Writes are spread across disks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333062"/>
            <a:ext cx="4667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16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9A87A-2433-494F-97DF-84284B2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Recovering FS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 Crash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E1C90-4AB7-CF4C-A1FB-776FE506B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1. Synchronous meta-data update + </a:t>
            </a:r>
            <a:r>
              <a:rPr kumimoji="1" lang="en-US" altLang="zh-CN" dirty="0" err="1"/>
              <a:t>fsck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During check, synchronize metadata, such as file size</a:t>
            </a:r>
          </a:p>
          <a:p>
            <a:r>
              <a:rPr kumimoji="1" lang="en-US" altLang="zh-CN" dirty="0"/>
              <a:t>2. Soft update (FreeBSD fs modified on FFS)</a:t>
            </a:r>
          </a:p>
          <a:p>
            <a:pPr lvl="1"/>
            <a:r>
              <a:rPr kumimoji="1" lang="en-US" altLang="zh-CN" dirty="0"/>
              <a:t>not covered in this course</a:t>
            </a:r>
          </a:p>
          <a:p>
            <a:r>
              <a:rPr kumimoji="1" lang="en-US" altLang="zh-CN" dirty="0"/>
              <a:t>3. Logging (</a:t>
            </a:r>
            <a:r>
              <a:rPr kumimoji="1" lang="en-US" altLang="zh-CN" dirty="0" err="1"/>
              <a:t>ext</a:t>
            </a:r>
            <a:r>
              <a:rPr kumimoji="1" lang="en-US" altLang="zh-CN" dirty="0"/>
              <a:t> 3/4), xv6-rev6 and following versions</a:t>
            </a:r>
          </a:p>
          <a:p>
            <a:pPr lvl="1"/>
            <a:r>
              <a:rPr kumimoji="1" lang="en-US" altLang="zh-CN" dirty="0"/>
              <a:t>Before doing actual meta-data update, log the event</a:t>
            </a:r>
          </a:p>
          <a:p>
            <a:pPr lvl="1"/>
            <a:r>
              <a:rPr kumimoji="1" lang="en-US" altLang="zh-CN" dirty="0"/>
              <a:t>After crash, recover from log</a:t>
            </a:r>
          </a:p>
        </p:txBody>
      </p:sp>
    </p:spTree>
    <p:extLst>
      <p:ext uri="{BB962C8B-B14F-4D97-AF65-F5344CB8AC3E}">
        <p14:creationId xmlns:p14="http://schemas.microsoft.com/office/powerpoint/2010/main" val="1090790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00CA-7590-2149-86C3-7D1E02F4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: Too Slow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7BC71-A8FD-404A-BEA5-69F81332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kumimoji="1" lang="en" altLang="zh-CN" sz="2000" dirty="0"/>
              <a:t>How long would </a:t>
            </a:r>
            <a:r>
              <a:rPr kumimoji="1" lang="en" altLang="zh-CN" sz="2000" dirty="0" err="1"/>
              <a:t>fsck</a:t>
            </a:r>
            <a:r>
              <a:rPr kumimoji="1" lang="en" altLang="zh-CN" sz="2000" dirty="0"/>
              <a:t> take? </a:t>
            </a:r>
          </a:p>
          <a:p>
            <a:pPr lvl="1"/>
            <a:r>
              <a:rPr kumimoji="1" lang="en" altLang="zh-CN" sz="2000" dirty="0"/>
              <a:t>an example server: </a:t>
            </a:r>
            <a:r>
              <a:rPr kumimoji="1" lang="en" altLang="zh-CN" sz="2000" dirty="0" err="1"/>
              <a:t>fsck</a:t>
            </a:r>
            <a:r>
              <a:rPr kumimoji="1" lang="en" altLang="zh-CN" sz="2000" dirty="0"/>
              <a:t> takes 10 minutes per 70GB disk w/ 2 million </a:t>
            </a:r>
            <a:r>
              <a:rPr kumimoji="1" lang="en" altLang="zh-CN" sz="2000" dirty="0" err="1"/>
              <a:t>inodes</a:t>
            </a:r>
            <a:r>
              <a:rPr kumimoji="1" lang="en" altLang="zh-CN" sz="2000" dirty="0"/>
              <a:t> </a:t>
            </a:r>
          </a:p>
          <a:p>
            <a:pPr lvl="1"/>
            <a:r>
              <a:rPr kumimoji="1" lang="en" altLang="zh-CN" sz="2000" dirty="0"/>
              <a:t>clearly reading many </a:t>
            </a:r>
            <a:r>
              <a:rPr kumimoji="1" lang="en" altLang="zh-CN" sz="2000" dirty="0" err="1"/>
              <a:t>inodes</a:t>
            </a:r>
            <a:r>
              <a:rPr kumimoji="1" lang="en" altLang="zh-CN" sz="2000" dirty="0"/>
              <a:t> sequentially, </a:t>
            </a:r>
            <a:br>
              <a:rPr kumimoji="1" lang="en" altLang="zh-CN" sz="2000" dirty="0"/>
            </a:br>
            <a:r>
              <a:rPr kumimoji="1" lang="en" altLang="zh-CN" sz="2000" dirty="0"/>
              <a:t>not seeking </a:t>
            </a:r>
          </a:p>
          <a:p>
            <a:pPr lvl="1"/>
            <a:r>
              <a:rPr kumimoji="1" lang="en" altLang="zh-CN" sz="2000" dirty="0"/>
              <a:t>still a long time, probably linear in disk size</a:t>
            </a:r>
          </a:p>
          <a:p>
            <a:r>
              <a:rPr kumimoji="1" lang="en" altLang="zh-CN" sz="2000" dirty="0"/>
              <a:t>Consider the example before:</a:t>
            </a:r>
          </a:p>
          <a:p>
            <a:pPr lvl="1"/>
            <a:r>
              <a:rPr kumimoji="1" lang="en" altLang="zh-CN" sz="2000" dirty="0"/>
              <a:t>Scan the disk for only three disk block writes</a:t>
            </a:r>
          </a:p>
          <a:p>
            <a:pPr lvl="1"/>
            <a:r>
              <a:rPr kumimoji="1" lang="en" altLang="zh-CN" sz="2000" dirty="0"/>
              <a:t>Just like find a key by searching the entire house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815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Two Types of Links (Synonyms)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04428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Tx/>
              <a:buChar char="•"/>
            </a:pPr>
            <a:r>
              <a:rPr lang="en-US" altLang="zh-CN" sz="3400" dirty="0"/>
              <a:t>Add link "assignment" to "Mail/new-assignment"</a:t>
            </a:r>
            <a:endParaRPr lang="en-US" altLang="zh-CN" sz="4600" dirty="0"/>
          </a:p>
          <a:p>
            <a:pPr marL="742950" lvl="2" indent="-342900"/>
            <a:r>
              <a:rPr lang="en-US" altLang="zh-CN" sz="2800" dirty="0"/>
              <a:t>Hard link</a:t>
            </a:r>
          </a:p>
          <a:p>
            <a:pPr marL="1200150" lvl="3" indent="-342900"/>
            <a:r>
              <a:rPr lang="en-US" altLang="zh-CN" sz="2400" dirty="0"/>
              <a:t>No new file is created</a:t>
            </a:r>
          </a:p>
          <a:p>
            <a:pPr marL="1200150" lvl="3" indent="-342900"/>
            <a:r>
              <a:rPr lang="en-US" altLang="zh-CN" sz="2400" dirty="0"/>
              <a:t>Just add a binding between a string and an </a:t>
            </a:r>
            <a:r>
              <a:rPr lang="en-US" altLang="zh-CN" sz="2400" b="1" dirty="0"/>
              <a:t>existing</a:t>
            </a:r>
            <a:r>
              <a:rPr lang="en-US" altLang="zh-CN" sz="2400" dirty="0"/>
              <a:t> inode</a:t>
            </a:r>
          </a:p>
          <a:p>
            <a:pPr marL="1200150" lvl="3" indent="-342900"/>
            <a:r>
              <a:rPr lang="en-US" altLang="zh-CN" sz="2400" dirty="0"/>
              <a:t>Target inode reference count is increased</a:t>
            </a:r>
          </a:p>
          <a:p>
            <a:pPr marL="1200150" lvl="3" indent="-342900"/>
            <a:r>
              <a:rPr lang="en-US" altLang="zh-CN" sz="2400" dirty="0"/>
              <a:t>If target file is deleted, the link is still valid</a:t>
            </a:r>
          </a:p>
          <a:p>
            <a:pPr marL="742950" lvl="2" indent="-342900"/>
            <a:r>
              <a:rPr lang="en-US" altLang="zh-CN" sz="2800" dirty="0"/>
              <a:t>Soft link</a:t>
            </a:r>
          </a:p>
          <a:p>
            <a:pPr marL="1200150" lvl="3" indent="-342900"/>
            <a:r>
              <a:rPr lang="en-US" altLang="zh-CN" sz="2400" dirty="0"/>
              <a:t>A new file is created, the data is the string "Mail/new-assignment"</a:t>
            </a:r>
          </a:p>
          <a:p>
            <a:pPr marL="1200150" lvl="3" indent="-342900"/>
            <a:r>
              <a:rPr lang="en-US" altLang="zh-CN" sz="2400" dirty="0"/>
              <a:t>Target inode reference count is not increased</a:t>
            </a:r>
          </a:p>
          <a:p>
            <a:pPr marL="1200150" lvl="3" indent="-342900"/>
            <a:r>
              <a:rPr lang="en-US" altLang="zh-CN" sz="2400" dirty="0"/>
              <a:t>If target file is deleted, the link is not valid</a:t>
            </a:r>
          </a:p>
          <a:p>
            <a:r>
              <a:rPr lang="en-US" altLang="zh-CN" sz="2800" dirty="0"/>
              <a:t>Soft link can create cycle by SYMLINK("a", "a")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DEC29B7-5C85-F44E-9238-D31C312A5DF9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4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FE6EF-04B8-1D49-91CB-F2C51DC1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Barrier: Flush the Disk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BE168-C7E4-D44F-92DD-491E88A5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2000" dirty="0"/>
              <a:t>Disk's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buffer</a:t>
            </a:r>
          </a:p>
          <a:p>
            <a:pPr lvl="1"/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will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inform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write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complete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when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simply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has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been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placed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disk's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memory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cache</a:t>
            </a:r>
          </a:p>
          <a:p>
            <a:pPr lvl="1"/>
            <a:r>
              <a:rPr kumimoji="1" lang="en-US" altLang="zh-CN" sz="1667" dirty="0"/>
              <a:t>But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data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not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yet!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No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durability!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No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order!</a:t>
            </a:r>
          </a:p>
          <a:p>
            <a:r>
              <a:rPr kumimoji="1" lang="en-US" altLang="zh-CN" sz="2000" dirty="0"/>
              <a:t>One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solution: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buffer</a:t>
            </a:r>
          </a:p>
          <a:p>
            <a:r>
              <a:rPr kumimoji="1" lang="en-US" altLang="zh-CN" sz="2000" dirty="0"/>
              <a:t>Another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solution: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flush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operation</a:t>
            </a:r>
          </a:p>
          <a:p>
            <a:pPr lvl="1"/>
            <a:r>
              <a:rPr kumimoji="1" lang="en-US" altLang="zh-CN" sz="1667" dirty="0"/>
              <a:t>Force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write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data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media</a:t>
            </a:r>
          </a:p>
          <a:p>
            <a:pPr lvl="1"/>
            <a:r>
              <a:rPr kumimoji="1" lang="en-US" altLang="zh-CN" sz="1667" dirty="0"/>
              <a:t>Aka.,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write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barrier</a:t>
            </a:r>
          </a:p>
          <a:p>
            <a:r>
              <a:rPr kumimoji="1" lang="en-US" altLang="zh-CN" sz="2000" dirty="0"/>
              <a:t>However,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claim…</a:t>
            </a:r>
          </a:p>
          <a:p>
            <a:pPr lvl="1"/>
            <a:r>
              <a:rPr kumimoji="1" lang="en-US" altLang="zh-CN" sz="1667" dirty="0"/>
              <a:t>Some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disks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just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ignore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flush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operation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to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faster</a:t>
            </a:r>
          </a:p>
          <a:p>
            <a:pPr lvl="1"/>
            <a:r>
              <a:rPr kumimoji="1" lang="en-US" altLang="zh-CN" sz="1667" dirty="0"/>
              <a:t>"the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fast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almost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always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beats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out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the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slow,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even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if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it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is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wrong"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---</a:t>
            </a:r>
            <a:r>
              <a:rPr kumimoji="1" lang="zh-CN" altLang="en-US" sz="1667" dirty="0"/>
              <a:t> </a:t>
            </a:r>
            <a:r>
              <a:rPr kumimoji="1" lang="en-US" altLang="zh-CN" sz="1667" dirty="0"/>
              <a:t>Kahan</a:t>
            </a:r>
            <a:endParaRPr kumimoji="1" lang="zh-CN" altLang="en-US" sz="1667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90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F5D23F8-9F88-744A-8647-B3D53217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Journaling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B135B2-672C-E547-A54C-7BAD79E7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835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86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26424" cy="57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83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0"/>
            <a:ext cx="7626423" cy="57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10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6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73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7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78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1BB5-5DAD-FC4F-986E-D98FF2C4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FC28F-7644-2043-9C83-613A25BC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File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allocation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(FAT)</a:t>
            </a:r>
          </a:p>
          <a:p>
            <a:pPr lvl="1"/>
            <a:r>
              <a:rPr kumimoji="1" lang="en-US" altLang="zh-CN" sz="2000" dirty="0"/>
              <a:t>Organize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linked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lists</a:t>
            </a:r>
          </a:p>
          <a:p>
            <a:r>
              <a:rPr kumimoji="1" lang="en-US" altLang="zh-CN" sz="2400" dirty="0"/>
              <a:t>No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inode</a:t>
            </a:r>
            <a:endParaRPr kumimoji="1" lang="en-US" altLang="zh-CN" sz="2400" dirty="0"/>
          </a:p>
          <a:p>
            <a:pPr lvl="1"/>
            <a:r>
              <a:rPr kumimoji="1" lang="en-US" altLang="zh-CN" sz="2200" dirty="0"/>
              <a:t>File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metadata: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name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&amp;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size</a:t>
            </a:r>
          </a:p>
          <a:p>
            <a:pPr lvl="1"/>
            <a:r>
              <a:rPr kumimoji="1" lang="en-US" altLang="zh-CN" sz="2200" dirty="0"/>
              <a:t>Metadata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saved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 err="1"/>
              <a:t>dirs</a:t>
            </a:r>
            <a:endParaRPr kumimoji="1" lang="en-US" altLang="zh-CN" sz="2200" dirty="0"/>
          </a:p>
          <a:p>
            <a:r>
              <a:rPr kumimoji="1" lang="en-US" altLang="zh-CN" sz="2400" dirty="0"/>
              <a:t>Root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dir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sector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</a:t>
            </a:r>
          </a:p>
          <a:p>
            <a:r>
              <a:rPr kumimoji="1" lang="en-US" altLang="zh-CN" sz="2400" dirty="0"/>
              <a:t>Link?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Permission?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0B3CB-26F0-F648-ADCB-47EB86EF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333501"/>
            <a:ext cx="4104814" cy="36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6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31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73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71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74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39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97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96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16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6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279115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9409" y="1911810"/>
            <a:ext cx="371853" cy="267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0356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00359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00359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359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359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6840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97726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97728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97726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058" y="1046956"/>
            <a:ext cx="1085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359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9409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79409" y="1046956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66539" y="4645223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13100" y="1307452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10765" y="1307452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55456" y="4645223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606832" y="1406971"/>
            <a:ext cx="1749081" cy="838808"/>
            <a:chOff x="3348408" y="1975617"/>
            <a:chExt cx="2098897" cy="1006569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535147" cy="418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9822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79409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72603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970872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349704" y="3262685"/>
            <a:ext cx="1301265" cy="604098"/>
            <a:chOff x="4235879" y="4214685"/>
            <a:chExt cx="1561518" cy="724917"/>
          </a:xfrm>
        </p:grpSpPr>
        <p:sp>
          <p:nvSpPr>
            <p:cNvPr id="50" name="Rectangle 49"/>
            <p:cNvSpPr/>
            <p:nvPr/>
          </p:nvSpPr>
          <p:spPr>
            <a:xfrm>
              <a:off x="5351173" y="42146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5879" y="4520949"/>
              <a:ext cx="628096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809477" y="4358105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6512008" y="3342101"/>
            <a:ext cx="256228" cy="28964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79409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543312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0236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569764" y="1763713"/>
            <a:ext cx="467895" cy="76109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58455" y="4401721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734" y="5169450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</a:t>
            </a:r>
            <a:r>
              <a:rPr kumimoji="1" lang="zh-CN" altLang="en-US" dirty="0"/>
              <a:t> </a:t>
            </a:r>
            <a:r>
              <a:rPr kumimoji="1" lang="en-US" altLang="zh-CN" dirty="0"/>
              <a:t>(File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Table)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EE37CD5-DF35-6F45-9D10-75EF16B8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6" y="1129308"/>
            <a:ext cx="4508914" cy="4395192"/>
          </a:xfrm>
        </p:spPr>
        <p:txBody>
          <a:bodyPr>
            <a:normAutofit/>
          </a:bodyPr>
          <a:lstStyle/>
          <a:p>
            <a:r>
              <a:rPr lang="en-US" sz="1800" dirty="0"/>
              <a:t>File is collection of disk blocks</a:t>
            </a:r>
            <a:endParaRPr lang="en-US" sz="900" dirty="0"/>
          </a:p>
          <a:p>
            <a:r>
              <a:rPr lang="en-US" sz="1800" dirty="0"/>
              <a:t>FAT is linked list 1-1 with blocks</a:t>
            </a:r>
            <a:endParaRPr lang="en-US" sz="900" dirty="0"/>
          </a:p>
          <a:p>
            <a:r>
              <a:rPr lang="en-US" sz="1800" dirty="0"/>
              <a:t>File Number is index of root </a:t>
            </a:r>
            <a:br>
              <a:rPr lang="en-US" sz="1800" dirty="0"/>
            </a:br>
            <a:r>
              <a:rPr lang="en-US" sz="1800" dirty="0"/>
              <a:t>of block list for the file</a:t>
            </a:r>
            <a:endParaRPr lang="en-US" sz="900" dirty="0"/>
          </a:p>
          <a:p>
            <a:r>
              <a:rPr lang="en-US" sz="1800" dirty="0"/>
              <a:t>File offset (o = &lt; B, x &gt; )</a:t>
            </a:r>
            <a:endParaRPr lang="en-US" sz="900" dirty="0"/>
          </a:p>
          <a:p>
            <a:r>
              <a:rPr lang="en-US" sz="1800" dirty="0"/>
              <a:t>Follow list to get block #</a:t>
            </a:r>
            <a:endParaRPr lang="en-US" sz="900" dirty="0"/>
          </a:p>
          <a:p>
            <a:r>
              <a:rPr lang="en-US" sz="1800" dirty="0"/>
              <a:t>Unused blocks </a:t>
            </a:r>
            <a:r>
              <a:rPr lang="en-US" sz="1800" dirty="0">
                <a:sym typeface="Wingdings"/>
              </a:rPr>
              <a:t> FAT free list</a:t>
            </a:r>
          </a:p>
        </p:txBody>
      </p:sp>
    </p:spTree>
    <p:extLst>
      <p:ext uri="{BB962C8B-B14F-4D97-AF65-F5344CB8AC3E}">
        <p14:creationId xmlns:p14="http://schemas.microsoft.com/office/powerpoint/2010/main" val="253115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23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36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114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37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537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FF1143-7350-F245-80E8-92964706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Journaling without ordering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1C720-5EA7-DE4C-90F5-39D61DA1B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517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51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295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172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0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Cursor Sharing</a:t>
            </a:r>
            <a:endParaRPr kumimoji="1" lang="zh-CN" altLang="en-US" dirty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E93B98-411B-3C4A-9927-5F26303B48AB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7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205038" y="195934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13088" y="1959348"/>
            <a:ext cx="92075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2" name="TextBox 23"/>
          <p:cNvSpPr txBox="1">
            <a:spLocks noChangeArrowheads="1"/>
          </p:cNvSpPr>
          <p:nvPr/>
        </p:nvSpPr>
        <p:spPr bwMode="auto">
          <a:xfrm>
            <a:off x="3224213" y="167756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3" name="TextBox 24"/>
          <p:cNvSpPr txBox="1">
            <a:spLocks noChangeArrowheads="1"/>
          </p:cNvSpPr>
          <p:nvPr/>
        </p:nvSpPr>
        <p:spPr bwMode="auto">
          <a:xfrm>
            <a:off x="533400" y="1895848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A</a:t>
            </a:r>
            <a:endParaRPr lang="zh-CN" altLang="en-US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4" name="TextBox 25"/>
          <p:cNvSpPr txBox="1">
            <a:spLocks noChangeArrowheads="1"/>
          </p:cNvSpPr>
          <p:nvPr/>
        </p:nvSpPr>
        <p:spPr bwMode="auto">
          <a:xfrm>
            <a:off x="1905000" y="1201316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fd_table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5" name="TextBox 26"/>
          <p:cNvSpPr txBox="1">
            <a:spLocks noChangeArrowheads="1"/>
          </p:cNvSpPr>
          <p:nvPr/>
        </p:nvSpPr>
        <p:spPr bwMode="auto">
          <a:xfrm>
            <a:off x="2311400" y="167756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209800" y="2689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119438" y="2689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8" name="TextBox 29"/>
          <p:cNvSpPr txBox="1">
            <a:spLocks noChangeArrowheads="1"/>
          </p:cNvSpPr>
          <p:nvPr/>
        </p:nvSpPr>
        <p:spPr bwMode="auto">
          <a:xfrm>
            <a:off x="3228975" y="2407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9" name="TextBox 30"/>
          <p:cNvSpPr txBox="1">
            <a:spLocks noChangeArrowheads="1"/>
          </p:cNvSpPr>
          <p:nvPr/>
        </p:nvSpPr>
        <p:spPr bwMode="auto">
          <a:xfrm>
            <a:off x="514100" y="2626098"/>
            <a:ext cx="156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B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0" name="TextBox 31"/>
          <p:cNvSpPr txBox="1">
            <a:spLocks noChangeArrowheads="1"/>
          </p:cNvSpPr>
          <p:nvPr/>
        </p:nvSpPr>
        <p:spPr bwMode="auto">
          <a:xfrm>
            <a:off x="2317750" y="2407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209800" y="3451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119438" y="3451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3" name="TextBox 34"/>
          <p:cNvSpPr txBox="1">
            <a:spLocks noChangeArrowheads="1"/>
          </p:cNvSpPr>
          <p:nvPr/>
        </p:nvSpPr>
        <p:spPr bwMode="auto">
          <a:xfrm>
            <a:off x="3228975" y="3169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4" name="TextBox 35"/>
          <p:cNvSpPr txBox="1">
            <a:spLocks noChangeArrowheads="1"/>
          </p:cNvSpPr>
          <p:nvPr/>
        </p:nvSpPr>
        <p:spPr bwMode="auto">
          <a:xfrm>
            <a:off x="304800" y="3388098"/>
            <a:ext cx="1797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C is B's child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5" name="TextBox 36"/>
          <p:cNvSpPr txBox="1">
            <a:spLocks noChangeArrowheads="1"/>
          </p:cNvSpPr>
          <p:nvPr/>
        </p:nvSpPr>
        <p:spPr bwMode="auto">
          <a:xfrm>
            <a:off x="2317750" y="3169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6" name="内容占位符 2"/>
          <p:cNvSpPr>
            <a:spLocks noGrp="1"/>
          </p:cNvSpPr>
          <p:nvPr>
            <p:ph idx="1"/>
          </p:nvPr>
        </p:nvSpPr>
        <p:spPr>
          <a:xfrm>
            <a:off x="550584" y="4153644"/>
            <a:ext cx="8305800" cy="11828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Process A, B and C all open just one file with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 23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 A and B open the same file, not share file cursor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 B and C share the file cursor </a:t>
            </a:r>
            <a:endParaRPr lang="zh-CN" altLang="en-US" sz="2000" dirty="0"/>
          </a:p>
        </p:txBody>
      </p:sp>
      <p:sp>
        <p:nvSpPr>
          <p:cNvPr id="40" name="圆角矩形 4"/>
          <p:cNvSpPr/>
          <p:nvPr/>
        </p:nvSpPr>
        <p:spPr bwMode="auto">
          <a:xfrm>
            <a:off x="5629275" y="19606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2" name="圆角矩形 5"/>
          <p:cNvSpPr/>
          <p:nvPr/>
        </p:nvSpPr>
        <p:spPr bwMode="auto">
          <a:xfrm>
            <a:off x="6538913" y="19606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128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5" name="圆角矩形 6"/>
          <p:cNvSpPr/>
          <p:nvPr/>
        </p:nvSpPr>
        <p:spPr bwMode="auto">
          <a:xfrm>
            <a:off x="5629275" y="2278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6" name="圆角矩形 7"/>
          <p:cNvSpPr/>
          <p:nvPr/>
        </p:nvSpPr>
        <p:spPr bwMode="auto">
          <a:xfrm>
            <a:off x="6538913" y="2278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240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7" name="圆角矩形 8"/>
          <p:cNvSpPr/>
          <p:nvPr/>
        </p:nvSpPr>
        <p:spPr bwMode="auto">
          <a:xfrm>
            <a:off x="5629275" y="3421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8" name="圆角矩形 9"/>
          <p:cNvSpPr/>
          <p:nvPr/>
        </p:nvSpPr>
        <p:spPr bwMode="auto">
          <a:xfrm>
            <a:off x="6538913" y="3421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9" name="直接连接符 11"/>
          <p:cNvCxnSpPr/>
          <p:nvPr/>
        </p:nvCxnSpPr>
        <p:spPr bwMode="auto">
          <a:xfrm>
            <a:off x="8377238" y="2598316"/>
            <a:ext cx="0" cy="8506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12"/>
          <p:cNvCxnSpPr/>
          <p:nvPr/>
        </p:nvCxnSpPr>
        <p:spPr bwMode="auto">
          <a:xfrm>
            <a:off x="5629275" y="2598317"/>
            <a:ext cx="0" cy="822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325" name="TextBox 13"/>
          <p:cNvSpPr txBox="1">
            <a:spLocks noChangeArrowheads="1"/>
          </p:cNvSpPr>
          <p:nvPr/>
        </p:nvSpPr>
        <p:spPr bwMode="auto">
          <a:xfrm rot="5400000">
            <a:off x="6881416" y="2821770"/>
            <a:ext cx="448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...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6" name="TextBox 14"/>
          <p:cNvSpPr txBox="1">
            <a:spLocks noChangeArrowheads="1"/>
          </p:cNvSpPr>
          <p:nvPr/>
        </p:nvSpPr>
        <p:spPr bwMode="auto">
          <a:xfrm>
            <a:off x="5579144" y="1678890"/>
            <a:ext cx="1081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b="0" dirty="0" err="1">
                <a:latin typeface="DengXian" charset="0"/>
                <a:ea typeface="DengXian" charset="0"/>
                <a:cs typeface="DengXian" charset="0"/>
              </a:rPr>
              <a:t>num</a:t>
            </a:r>
            <a:endParaRPr lang="zh-CN" altLang="en-US" sz="1400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7" name="TextBox 15"/>
          <p:cNvSpPr txBox="1">
            <a:spLocks noChangeArrowheads="1"/>
          </p:cNvSpPr>
          <p:nvPr/>
        </p:nvSpPr>
        <p:spPr bwMode="auto">
          <a:xfrm>
            <a:off x="6530975" y="1678890"/>
            <a:ext cx="1079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file cursor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8" name="TextBox 16"/>
          <p:cNvSpPr txBox="1">
            <a:spLocks noChangeArrowheads="1"/>
          </p:cNvSpPr>
          <p:nvPr/>
        </p:nvSpPr>
        <p:spPr bwMode="auto">
          <a:xfrm>
            <a:off x="4778375" y="1678890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" name="圆角矩形 17"/>
          <p:cNvSpPr/>
          <p:nvPr/>
        </p:nvSpPr>
        <p:spPr bwMode="auto">
          <a:xfrm>
            <a:off x="4867275" y="1960670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6" name="圆角矩形 18"/>
          <p:cNvSpPr/>
          <p:nvPr/>
        </p:nvSpPr>
        <p:spPr bwMode="auto">
          <a:xfrm>
            <a:off x="4867275" y="2274202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1" name="TextBox 20"/>
          <p:cNvSpPr txBox="1">
            <a:spLocks noChangeArrowheads="1"/>
          </p:cNvSpPr>
          <p:nvPr/>
        </p:nvSpPr>
        <p:spPr bwMode="auto">
          <a:xfrm>
            <a:off x="5867400" y="1206608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file_table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8" name="圆角矩形 40"/>
          <p:cNvSpPr/>
          <p:nvPr/>
        </p:nvSpPr>
        <p:spPr bwMode="auto">
          <a:xfrm>
            <a:off x="7458076" y="19606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3" name="TextBox 41"/>
          <p:cNvSpPr txBox="1">
            <a:spLocks noChangeArrowheads="1"/>
          </p:cNvSpPr>
          <p:nvPr/>
        </p:nvSpPr>
        <p:spPr bwMode="auto">
          <a:xfrm>
            <a:off x="7377114" y="1678890"/>
            <a:ext cx="1081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refcnt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0" name="圆角矩形 42"/>
          <p:cNvSpPr/>
          <p:nvPr/>
        </p:nvSpPr>
        <p:spPr bwMode="auto">
          <a:xfrm>
            <a:off x="7458076" y="2276848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1" name="圆角矩形 43"/>
          <p:cNvSpPr/>
          <p:nvPr/>
        </p:nvSpPr>
        <p:spPr bwMode="auto">
          <a:xfrm>
            <a:off x="7458076" y="34211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55336" name="Elbow Connector 2"/>
          <p:cNvCxnSpPr>
            <a:cxnSpLocks noChangeShapeType="1"/>
            <a:stCxn id="23" idx="3"/>
            <a:endCxn id="55" idx="1"/>
          </p:cNvCxnSpPr>
          <p:nvPr/>
        </p:nvCxnSpPr>
        <p:spPr bwMode="auto">
          <a:xfrm>
            <a:off x="4033839" y="2118098"/>
            <a:ext cx="833437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7" name="Elbow Connector 10"/>
          <p:cNvCxnSpPr>
            <a:cxnSpLocks noChangeShapeType="1"/>
            <a:stCxn id="29" idx="3"/>
            <a:endCxn id="56" idx="1"/>
          </p:cNvCxnSpPr>
          <p:nvPr/>
        </p:nvCxnSpPr>
        <p:spPr bwMode="auto">
          <a:xfrm flipV="1">
            <a:off x="4038601" y="2432952"/>
            <a:ext cx="828675" cy="415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8" name="Elbow Connector 14"/>
          <p:cNvCxnSpPr>
            <a:cxnSpLocks noChangeShapeType="1"/>
            <a:stCxn id="34" idx="3"/>
            <a:endCxn id="56" idx="1"/>
          </p:cNvCxnSpPr>
          <p:nvPr/>
        </p:nvCxnSpPr>
        <p:spPr bwMode="auto">
          <a:xfrm flipV="1">
            <a:off x="4038601" y="2432952"/>
            <a:ext cx="828675" cy="1177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9E07AE4-3305-3B46-8A23-314829E9E5B1}"/>
              </a:ext>
            </a:extLst>
          </p:cNvPr>
          <p:cNvSpPr/>
          <p:nvPr/>
        </p:nvSpPr>
        <p:spPr>
          <a:xfrm>
            <a:off x="4763983" y="380715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Note: this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 is not the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 of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inode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!</a:t>
            </a:r>
            <a:endParaRPr kumimoji="1" lang="zh-CN" altLang="en-US" i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CD93E38-44C2-4849-AA2E-9585CF3AE26F}"/>
              </a:ext>
            </a:extLst>
          </p:cNvPr>
          <p:cNvCxnSpPr>
            <a:endCxn id="55333" idx="0"/>
          </p:cNvCxnSpPr>
          <p:nvPr/>
        </p:nvCxnSpPr>
        <p:spPr>
          <a:xfrm flipH="1">
            <a:off x="7917658" y="776973"/>
            <a:ext cx="388142" cy="9019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12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" y="-4818"/>
            <a:ext cx="7626425" cy="57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789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24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1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07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560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660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11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71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-4818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6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Open &amp; Read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2398"/>
            <a:ext cx="74104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6000" y="11130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0096FF"/>
                </a:solidFill>
                <a:latin typeface="Courier"/>
              </a:rPr>
              <a:t>open("/foo/bar", O_RDONLY)</a:t>
            </a:r>
            <a:endParaRPr lang="zh-CN" altLang="en-US" b="1" dirty="0">
              <a:solidFill>
                <a:srgbClr val="0096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40721" y="2187670"/>
            <a:ext cx="11521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316785" y="2403694"/>
            <a:ext cx="576064" cy="2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16785" y="2635772"/>
            <a:ext cx="108012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820841" y="2859200"/>
            <a:ext cx="576064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64857" y="3264711"/>
            <a:ext cx="1080120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964857" y="3525256"/>
            <a:ext cx="108012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964857" y="3880128"/>
            <a:ext cx="1728192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964857" y="4140673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964857" y="4540561"/>
            <a:ext cx="2376264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4964857" y="4801106"/>
            <a:ext cx="23762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1560" y="517521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Why "write" on bar 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in a read operation? Why no "write" on foo </a:t>
            </a:r>
            <a:r>
              <a:rPr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inodes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endParaRPr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19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Layers: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Deeper</a:t>
            </a:r>
            <a:r>
              <a:rPr lang="zh-CN" altLang="en-US" dirty="0"/>
              <a:t> </a:t>
            </a:r>
            <a:r>
              <a:rPr lang="en-US" altLang="zh-CN" dirty="0" err="1"/>
              <a:t>Futher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9348"/>
            <a:ext cx="761596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mreeuji">
      <a:majorFont>
        <a:latin typeface="等线"/>
        <a:ea typeface="等线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10256</TotalTime>
  <Words>2023</Words>
  <Application>Microsoft Macintosh PowerPoint</Application>
  <PresentationFormat>全屏显示(16:10)</PresentationFormat>
  <Paragraphs>382</Paragraphs>
  <Slides>77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1" baseType="lpstr">
      <vt:lpstr>DengXian</vt:lpstr>
      <vt:lpstr>DengXian</vt:lpstr>
      <vt:lpstr>宋体</vt:lpstr>
      <vt:lpstr>Adobe 楷体 Std R</vt:lpstr>
      <vt:lpstr>MS PGothic</vt:lpstr>
      <vt:lpstr>Arial</vt:lpstr>
      <vt:lpstr>Calibri</vt:lpstr>
      <vt:lpstr>Comic Sans MS</vt:lpstr>
      <vt:lpstr>Courier</vt:lpstr>
      <vt:lpstr>Courier New</vt:lpstr>
      <vt:lpstr>Gill Sans</vt:lpstr>
      <vt:lpstr>Times New Roman</vt:lpstr>
      <vt:lpstr>Wingdings</vt:lpstr>
      <vt:lpstr>Office 主题​​</vt:lpstr>
      <vt:lpstr>File System Review</vt:lpstr>
      <vt:lpstr>The Naming Layers of the UNIX FS (version 6)</vt:lpstr>
      <vt:lpstr>An Example: Find Blocks of "/programs/pong.c"</vt:lpstr>
      <vt:lpstr>Two Types of Links (Synonyms)</vt:lpstr>
      <vt:lpstr>FAT File System</vt:lpstr>
      <vt:lpstr>FAT (File Allocation Table) File System</vt:lpstr>
      <vt:lpstr>File Cursor Sharing</vt:lpstr>
      <vt:lpstr>File Open &amp; Read Timeline</vt:lpstr>
      <vt:lpstr>Layers: One Deeper Futher</vt:lpstr>
      <vt:lpstr>IDE Disk Driver using PIO</vt:lpstr>
      <vt:lpstr>BUS: a hardware layer</vt:lpstr>
      <vt:lpstr>A Hardware Layer: the Bus</vt:lpstr>
      <vt:lpstr>Bus Features</vt:lpstr>
      <vt:lpstr>Bus Transaction</vt:lpstr>
      <vt:lpstr>Memory Load Example: LOAD 1742, R1</vt:lpstr>
      <vt:lpstr>Memory Load Example: LOAD 1742, R1</vt:lpstr>
      <vt:lpstr>Memory Load Example: LOAD 1742, R1</vt:lpstr>
      <vt:lpstr>Memory Load Example: LOAD 1742, R1</vt:lpstr>
      <vt:lpstr>Memory Load Example: LOAD 1742, R1</vt:lpstr>
      <vt:lpstr>Memory Load Example: LOAD 1742, R1</vt:lpstr>
      <vt:lpstr>Sync VS. Async</vt:lpstr>
      <vt:lpstr>DMA on Bus</vt:lpstr>
      <vt:lpstr>DMA Example</vt:lpstr>
      <vt:lpstr>DMA Example</vt:lpstr>
      <vt:lpstr>DMA Example</vt:lpstr>
      <vt:lpstr>Summary</vt:lpstr>
      <vt:lpstr>Summary</vt:lpstr>
      <vt:lpstr>Summary</vt:lpstr>
      <vt:lpstr>Questions</vt:lpstr>
      <vt:lpstr>Questions</vt:lpstr>
      <vt:lpstr>Crash Consistency</vt:lpstr>
      <vt:lpstr>An Example: Append a File</vt:lpstr>
      <vt:lpstr>Bathtub Curve</vt:lpstr>
      <vt:lpstr>Availability</vt:lpstr>
      <vt:lpstr>Systematically Applying Redundancy</vt:lpstr>
      <vt:lpstr>ALL_OR_NOTHING_PUT</vt:lpstr>
      <vt:lpstr>RAID 5 (Spread Out the Parity)</vt:lpstr>
      <vt:lpstr>Recovering FS Metadata from Crash</vt:lpstr>
      <vt:lpstr>Problem of fsck: Too Slow</vt:lpstr>
      <vt:lpstr>Barrier: Flush the Disk</vt:lpstr>
      <vt:lpstr>Logging / Journaling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Journaling without ordering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257</cp:revision>
  <cp:lastPrinted>2016-06-13T07:55:34Z</cp:lastPrinted>
  <dcterms:created xsi:type="dcterms:W3CDTF">2017-05-12T06:55:38Z</dcterms:created>
  <dcterms:modified xsi:type="dcterms:W3CDTF">2019-10-08T01:52:06Z</dcterms:modified>
</cp:coreProperties>
</file>