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4" r:id="rId12"/>
    <p:sldId id="352" r:id="rId13"/>
    <p:sldId id="353" r:id="rId14"/>
    <p:sldId id="34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339" r:id="rId27"/>
    <p:sldId id="283" r:id="rId28"/>
    <p:sldId id="284" r:id="rId29"/>
    <p:sldId id="340" r:id="rId30"/>
    <p:sldId id="285" r:id="rId31"/>
    <p:sldId id="286" r:id="rId32"/>
    <p:sldId id="341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5" r:id="rId49"/>
    <p:sldId id="306" r:id="rId50"/>
    <p:sldId id="307" r:id="rId51"/>
    <p:sldId id="308" r:id="rId52"/>
    <p:sldId id="310" r:id="rId53"/>
    <p:sldId id="312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0034" autoAdjust="0"/>
  </p:normalViewPr>
  <p:slideViewPr>
    <p:cSldViewPr>
      <p:cViewPr varScale="1">
        <p:scale>
          <a:sx n="97" d="100"/>
          <a:sy n="97" d="100"/>
        </p:scale>
        <p:origin x="888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4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9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Consider RTT is 0. Similar as bounded-buffer on a single machine.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C4C720-39E3-4B5A-9A27-EA8A496248BF}" type="slidenum">
              <a:rPr lang="zh-CN" altLang="en-US" sz="1200"/>
              <a:pPr/>
              <a:t>49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8867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cwnd: congestion window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27AB423-9C84-488B-84F7-2FDF916FEA0A}" type="slidenum">
              <a:rPr lang="zh-CN" altLang="en-US" sz="1200"/>
              <a:pPr/>
              <a:t>55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63320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Since TCP does not know whether a duplicate ACK is caused by a lost segment or just a reordering of segments, it waits for a small number of duplicate ACKs to be received.</a:t>
            </a:r>
          </a:p>
          <a:p>
            <a:endParaRPr lang="zh-CN" altLang="en-US"/>
          </a:p>
        </p:txBody>
      </p:sp>
      <p:sp>
        <p:nvSpPr>
          <p:cNvPr id="61443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E4D0FF-41E6-45FA-888E-176643E8D8B2}" type="slidenum">
              <a:rPr lang="zh-CN" altLang="en-US" sz="1200"/>
              <a:pPr/>
              <a:t>58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5772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AIMD: addition increase, multiple decrease.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3886EE3-7B14-491B-838D-AA0E218CEEA9}" type="slidenum">
              <a:rPr lang="zh-CN" altLang="en-US" sz="1200"/>
              <a:pPr/>
              <a:t>61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153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affairs.co/wordpress/66838/hacking/bgp-hijacking-russia.html" TargetMode="External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End-to-end Layer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Best-effort is not enough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769268"/>
            <a:ext cx="3872136" cy="1936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801" y="1207857"/>
            <a:ext cx="241278" cy="2814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554" y="1982853"/>
            <a:ext cx="241278" cy="2814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48" y="1993404"/>
            <a:ext cx="241278" cy="28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38" y="1993404"/>
            <a:ext cx="241278" cy="2814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993404"/>
            <a:ext cx="241278" cy="2814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40" y="1993404"/>
            <a:ext cx="241278" cy="2814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499"/>
            <a:ext cx="8229600" cy="266429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kumimoji="1" lang="en-US" altLang="zh-CN" dirty="0"/>
              <a:t>Z will tell X about C; C is a customer of Z, and X and Z are peers  </a:t>
            </a:r>
            <a:endParaRPr kumimoji="1" lang="zh-CN" altLang="en-US" dirty="0"/>
          </a:p>
          <a:p>
            <a:pPr>
              <a:spcBef>
                <a:spcPts val="600"/>
              </a:spcBef>
            </a:pPr>
            <a:r>
              <a:rPr kumimoji="1" lang="en-US" altLang="zh-CN" dirty="0"/>
              <a:t>X will tell Z and Y about C1, C2, and C3</a:t>
            </a:r>
            <a:endParaRPr kumimoji="1" lang="zh-CN" altLang="en-US" dirty="0"/>
          </a:p>
          <a:p>
            <a:pPr>
              <a:spcBef>
                <a:spcPts val="600"/>
              </a:spcBef>
            </a:pPr>
            <a:r>
              <a:rPr kumimoji="1" lang="en-US" altLang="zh-CN" dirty="0"/>
              <a:t>Y will tell X about D</a:t>
            </a:r>
            <a:endParaRPr kumimoji="1" lang="zh-CN" altLang="en-US" dirty="0"/>
          </a:p>
          <a:p>
            <a:pPr>
              <a:spcBef>
                <a:spcPts val="600"/>
              </a:spcBef>
            </a:pPr>
            <a:r>
              <a:rPr kumimoji="1" lang="en-US" altLang="zh-CN" dirty="0"/>
              <a:t>X will </a:t>
            </a:r>
            <a:r>
              <a:rPr kumimoji="1" lang="en-US" altLang="zh-CN" i="1" dirty="0"/>
              <a:t>not</a:t>
            </a:r>
            <a:r>
              <a:rPr kumimoji="1" lang="en-US" altLang="zh-CN" dirty="0"/>
              <a:t> tell Y about C; it makes no money to provide transit from Y to C  </a:t>
            </a:r>
            <a:endParaRPr kumimoji="1" lang="zh-CN" altLang="en-US" dirty="0"/>
          </a:p>
          <a:p>
            <a:pPr>
              <a:spcBef>
                <a:spcPts val="600"/>
              </a:spcBef>
            </a:pPr>
            <a:r>
              <a:rPr kumimoji="1" lang="en-US" altLang="zh-CN" dirty="0"/>
              <a:t>X doesn't tell Y about T; it would lose money to provide transit from Y to T</a:t>
            </a:r>
            <a:endParaRPr kumimoji="1" lang="zh-CN" altLang="en-US" dirty="0"/>
          </a:p>
          <a:p>
            <a:pPr>
              <a:spcBef>
                <a:spcPts val="600"/>
              </a:spcBef>
            </a:pPr>
            <a:endParaRPr kumimoji="1" lang="zh-CN" altLang="en-US" dirty="0"/>
          </a:p>
          <a:p>
            <a:pPr>
              <a:spcBef>
                <a:spcPts val="600"/>
              </a:spcBef>
            </a:pPr>
            <a:r>
              <a:rPr kumimoji="1" lang="en-US" altLang="zh-CN" dirty="0"/>
              <a:t>In example, </a:t>
            </a:r>
            <a:r>
              <a:rPr kumimoji="1" lang="en-US" altLang="zh-CN" dirty="0">
                <a:solidFill>
                  <a:srgbClr val="FF0000"/>
                </a:solidFill>
              </a:rPr>
              <a:t>Y appears disconnected</a:t>
            </a:r>
            <a:r>
              <a:rPr kumimoji="1" lang="en-US" altLang="zh-CN" dirty="0"/>
              <a:t> from part of the network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43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769268"/>
            <a:ext cx="3872136" cy="19360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801" y="1207857"/>
            <a:ext cx="241278" cy="2814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554" y="1982853"/>
            <a:ext cx="241278" cy="2814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48" y="1993404"/>
            <a:ext cx="241278" cy="28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38" y="1993404"/>
            <a:ext cx="241278" cy="2814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993404"/>
            <a:ext cx="241278" cy="2814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40" y="1993404"/>
            <a:ext cx="241278" cy="2814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499"/>
            <a:ext cx="8229600" cy="266429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1800" dirty="0"/>
              <a:t>BGP doesn't prevent this.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 practice, it never happens. Because:</a:t>
            </a:r>
          </a:p>
          <a:p>
            <a:pPr lvl="1">
              <a:spcBef>
                <a:spcPts val="600"/>
              </a:spcBef>
            </a:pPr>
            <a:r>
              <a:rPr kumimoji="1" lang="en-US" altLang="zh-CN" sz="1600" dirty="0"/>
              <a:t>Almost every AS is a customer of someone else (i.e., Y would buy transit from someone)      </a:t>
            </a:r>
          </a:p>
          <a:p>
            <a:pPr lvl="1">
              <a:spcBef>
                <a:spcPts val="600"/>
              </a:spcBef>
            </a:pPr>
            <a:r>
              <a:rPr kumimoji="1" lang="en-US" altLang="zh-CN" sz="1600" dirty="0"/>
              <a:t>Typically: small </a:t>
            </a:r>
            <a:r>
              <a:rPr kumimoji="1" lang="en-US" altLang="zh-CN" sz="1600" dirty="0" err="1"/>
              <a:t>ASes</a:t>
            </a:r>
            <a:r>
              <a:rPr kumimoji="1" lang="en-US" altLang="zh-CN" sz="1600" dirty="0"/>
              <a:t> buy Internet from Tier-3 ISPs, which buy Internet from Tier-2 ISPs, which buy Internet from Tier-1 ISPs. Tier-1's are huge; there are only a handful (10-15)    </a:t>
            </a:r>
          </a:p>
          <a:p>
            <a:pPr lvl="1">
              <a:spcBef>
                <a:spcPts val="600"/>
              </a:spcBef>
            </a:pPr>
            <a:r>
              <a:rPr kumimoji="1" lang="en-US" altLang="zh-CN" sz="1600" dirty="0"/>
              <a:t>Additionally, all Tier-1 ISPs peer with one another.  So each Tier-1 ISP can provide global connectivity</a:t>
            </a:r>
          </a:p>
        </p:txBody>
      </p:sp>
    </p:spTree>
    <p:extLst>
      <p:ext uri="{BB962C8B-B14F-4D97-AF65-F5344CB8AC3E}">
        <p14:creationId xmlns:p14="http://schemas.microsoft.com/office/powerpoint/2010/main" val="104089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BGP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r>
              <a:rPr kumimoji="1" lang="en-US" altLang="zh-CN" sz="2400" b="1" dirty="0"/>
              <a:t>HELLO</a:t>
            </a:r>
            <a:r>
              <a:rPr kumimoji="1" lang="en-US" altLang="zh-CN" sz="2400" dirty="0"/>
              <a:t> protocol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BGP sends KEEPALIVE messages to neighbors</a:t>
            </a:r>
            <a:endParaRPr kumimoji="1" lang="zh-CN" altLang="en-US" sz="2000" dirty="0"/>
          </a:p>
          <a:p>
            <a:r>
              <a:rPr kumimoji="1" lang="en-US" altLang="zh-CN" sz="2400" b="1" dirty="0"/>
              <a:t>Advertisements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 to neighbors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BGP runs on top of TCP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Doesn't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have to do periodic advertisements to handle failure</a:t>
            </a:r>
            <a:endParaRPr kumimoji="1" lang="zh-CN" altLang="en-US" sz="2000" dirty="0"/>
          </a:p>
          <a:p>
            <a:r>
              <a:rPr kumimoji="1" lang="en-US" altLang="zh-CN" sz="2400" b="1" dirty="0"/>
              <a:t>Integration</a:t>
            </a:r>
            <a:r>
              <a:rPr kumimoji="1" lang="en-US" altLang="zh-CN" sz="2400" dirty="0"/>
              <a:t>: via policies described above  </a:t>
            </a:r>
            <a:endParaRPr kumimoji="1" lang="zh-CN" altLang="en-US" sz="2400" dirty="0"/>
          </a:p>
          <a:p>
            <a:r>
              <a:rPr kumimoji="1" lang="en-US" altLang="zh-CN" sz="2400" b="1" dirty="0"/>
              <a:t>Failures</a:t>
            </a:r>
            <a:r>
              <a:rPr kumimoji="1" lang="en-US" altLang="zh-CN" sz="2400" dirty="0"/>
              <a:t>: routes can be explicitly withdrawn in BGP 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fail  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Routing loops avoided because BGP is path-vector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453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BGP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400" b="1" dirty="0"/>
              <a:t>Does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scale?</a:t>
            </a:r>
            <a:endParaRPr kumimoji="1" lang="zh-CN" altLang="en-US" sz="2400" b="1" dirty="0"/>
          </a:p>
          <a:p>
            <a:pPr lvl="1"/>
            <a:r>
              <a:rPr kumimoji="1" lang="en-US" altLang="zh-CN" sz="2000" dirty="0"/>
              <a:t>Yes,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works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Internet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But,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BGP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routing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getting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big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Route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instability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misconfigurations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conflicting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policies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region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Internet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bigger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endParaRPr kumimoji="1" lang="zh-CN" altLang="en-US" sz="2000" dirty="0"/>
          </a:p>
          <a:p>
            <a:r>
              <a:rPr kumimoji="1" lang="en-US" altLang="zh-CN" sz="2400" b="1" dirty="0"/>
              <a:t>Is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simple?</a:t>
            </a:r>
            <a:endParaRPr kumimoji="1" lang="zh-CN" altLang="en-US" sz="2400" b="1" dirty="0"/>
          </a:p>
          <a:p>
            <a:pPr lvl="1"/>
            <a:r>
              <a:rPr kumimoji="1" lang="en-US" altLang="zh-CN" sz="2000" dirty="0"/>
              <a:t>Yes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protocol,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operation</a:t>
            </a:r>
            <a:endParaRPr kumimoji="1" lang="zh-CN" altLang="en-US" sz="2000" dirty="0"/>
          </a:p>
          <a:p>
            <a:r>
              <a:rPr kumimoji="1" lang="en-US" altLang="zh-CN" sz="2400" b="1" dirty="0"/>
              <a:t>Is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secure?</a:t>
            </a:r>
            <a:endParaRPr kumimoji="1" lang="zh-CN" altLang="en-US" sz="2400" b="1" dirty="0"/>
          </a:p>
          <a:p>
            <a:pPr lvl="1"/>
            <a:r>
              <a:rPr kumimoji="1" lang="en-US" altLang="zh-CN" sz="2000" dirty="0"/>
              <a:t>No.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region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advertise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vector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387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E52E-580F-7F4F-866F-353F48C8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zh-CN" sz="2400" dirty="0"/>
              <a:t>2017:</a:t>
            </a:r>
            <a:r>
              <a:rPr lang="zh-CN" altLang="en-US" sz="2400" dirty="0"/>
              <a:t> </a:t>
            </a:r>
            <a:r>
              <a:rPr lang="en" altLang="zh-CN" sz="2400" dirty="0"/>
              <a:t>BGP hijacking</a:t>
            </a:r>
            <a:r>
              <a:rPr lang="en-US" altLang="zh-CN" sz="2400" dirty="0"/>
              <a:t>!</a:t>
            </a:r>
            <a:r>
              <a:rPr lang="en" altLang="zh-CN" sz="2400" dirty="0"/>
              <a:t> Traffic for Google, Apple, Facebook, Microsoft and other tech giants routed through Russia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25A87B-0F05-4C42-88EB-DD8D7463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335038"/>
            <a:ext cx="7366000" cy="397073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B44D23A-7F6F-6D40-91D2-28C9286D159D}"/>
              </a:ext>
            </a:extLst>
          </p:cNvPr>
          <p:cNvSpPr/>
          <p:nvPr/>
        </p:nvSpPr>
        <p:spPr>
          <a:xfrm>
            <a:off x="457200" y="5399107"/>
            <a:ext cx="6606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200" dirty="0">
                <a:hlinkClick r:id="rId3"/>
              </a:rPr>
              <a:t>http://securityaffairs.co/wordpress/66838/hacking/bgp-hijacking-russia.html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06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Myriad Pro"/>
              </a:rPr>
              <a:t>End-to-end Layer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  <a:cs typeface="Myriad Pro"/>
            </a:endParaRPr>
          </a:p>
        </p:txBody>
      </p:sp>
      <p:sp>
        <p:nvSpPr>
          <p:cNvPr id="68610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>
              <a:solidFill>
                <a:srgbClr val="898989"/>
              </a:solidFill>
              <a:latin typeface="Calibri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End-to-end Layer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dirty="0">
                <a:ea typeface="ＭＳ Ｐゴシック" charset="0"/>
              </a:rPr>
              <a:t>Network layer has no guarantees on:</a:t>
            </a:r>
          </a:p>
          <a:p>
            <a:pPr lvl="1"/>
            <a:r>
              <a:rPr lang="en-US" altLang="zh-CN" dirty="0">
                <a:ea typeface="ＭＳ Ｐゴシック" charset="0"/>
              </a:rPr>
              <a:t>Delay				- Order of arrival</a:t>
            </a:r>
          </a:p>
          <a:p>
            <a:pPr lvl="1"/>
            <a:r>
              <a:rPr lang="en-US" altLang="zh-CN" dirty="0">
                <a:ea typeface="ＭＳ Ｐゴシック" charset="0"/>
              </a:rPr>
              <a:t>Certainty of arrival			- Accuracy of content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Right place to deliver</a:t>
            </a:r>
          </a:p>
          <a:p>
            <a:pPr eaLnBrk="1" hangingPunct="1"/>
            <a:endParaRPr lang="en-US" altLang="zh-CN" dirty="0">
              <a:ea typeface="ＭＳ Ｐゴシック" charset="0"/>
            </a:endParaRPr>
          </a:p>
          <a:p>
            <a:pPr eaLnBrk="1" hangingPunct="1"/>
            <a:r>
              <a:rPr lang="en-US" altLang="zh-CN" dirty="0">
                <a:ea typeface="ＭＳ Ｐゴシック" charset="0"/>
              </a:rPr>
              <a:t>End-to-end layer</a:t>
            </a:r>
          </a:p>
          <a:p>
            <a:pPr lvl="1"/>
            <a:r>
              <a:rPr lang="en-US" altLang="zh-CN" dirty="0">
                <a:ea typeface="ＭＳ Ｐゴシック" charset="0"/>
              </a:rPr>
              <a:t>No single design is likely to suffice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Transport protocol for each class of application</a:t>
            </a:r>
          </a:p>
          <a:p>
            <a:pPr lvl="1" eaLnBrk="1" hangingPunct="1"/>
            <a:endParaRPr lang="zh-CN" altLang="en-US" dirty="0">
              <a:ea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9E9F97F8-A1A0-A244-90F7-66F82E727479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16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9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Famous Transport Protocols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UDP (User Datagram Protocol)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Be used directly for some simple applications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Also be used as a component for other protocols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TCP (Transmission Control Protocol)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Keep order, no missing, no duplication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Provision for flow control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RTP (Real-time Transport Protocol)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Built on UDP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Be used for streaming video or voice,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No "one size fits all"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47EA7291-7091-ED48-83C9-4C4CDACB61BC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17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2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Assurance of End-to-end Protocol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at-least-once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at-most-once delivery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data integrity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stream order &amp; closing of connections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jitter control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authenticity and privacy</a:t>
            </a:r>
          </a:p>
          <a:p>
            <a:pPr marL="401193" indent="-401193">
              <a:buFont typeface="Calibri Light" charset="0"/>
              <a:buAutoNum type="arabicPeriod"/>
            </a:pPr>
            <a:r>
              <a:rPr lang="en-US" altLang="zh-CN" dirty="0">
                <a:ea typeface="ＭＳ Ｐゴシック" charset="0"/>
              </a:rPr>
              <a:t>Assurance of end-to-end performance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A568D40D-2CE8-5D4B-BA04-8BB42106E26D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18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6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Assurance of At-least-once Delivery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>
                <a:ea typeface="ＭＳ Ｐゴシック" charset="0"/>
              </a:rPr>
              <a:t>RTT (Round-trip time)</a:t>
            </a:r>
          </a:p>
          <a:p>
            <a:pPr lvl="1" eaLnBrk="1" hangingPunct="1"/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to_time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process_time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back_time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 (</a:t>
            </a:r>
            <a:r>
              <a:rPr lang="en-US" altLang="zh-CN" b="1" dirty="0" err="1">
                <a:solidFill>
                  <a:srgbClr val="0096FF"/>
                </a:solidFill>
                <a:ea typeface="ＭＳ Ｐゴシック" charset="0"/>
              </a:rPr>
              <a:t>ack</a:t>
            </a:r>
            <a:r>
              <a:rPr lang="en-US" altLang="zh-CN" b="1" dirty="0">
                <a:solidFill>
                  <a:srgbClr val="0096FF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lang="en-US" altLang="zh-CN" dirty="0">
                <a:ea typeface="ＭＳ Ｐゴシック" charset="0"/>
              </a:rPr>
              <a:t>At least once on best effort network</a:t>
            </a:r>
          </a:p>
          <a:p>
            <a:pPr lvl="1" eaLnBrk="1" hangingPunct="1"/>
            <a:r>
              <a:rPr lang="en-US" altLang="zh-CN" dirty="0">
                <a:ea typeface="ＭＳ Ｐゴシック" charset="0"/>
              </a:rPr>
              <a:t>Send packet with </a:t>
            </a:r>
            <a:r>
              <a:rPr lang="en-US" altLang="zh-CN" b="1" dirty="0">
                <a:solidFill>
                  <a:srgbClr val="FF0000"/>
                </a:solidFill>
                <a:ea typeface="ＭＳ Ｐゴシック" charset="0"/>
              </a:rPr>
              <a:t>nonce</a:t>
            </a:r>
          </a:p>
          <a:p>
            <a:pPr lvl="1" eaLnBrk="1" hangingPunct="1"/>
            <a:r>
              <a:rPr lang="en-US" altLang="zh-CN" dirty="0">
                <a:ea typeface="ＭＳ Ｐゴシック" charset="0"/>
              </a:rPr>
              <a:t>Sender keeps a copy of the packet</a:t>
            </a:r>
          </a:p>
          <a:p>
            <a:pPr lvl="1" eaLnBrk="1" hangingPunct="1"/>
            <a:r>
              <a:rPr lang="en-US" altLang="zh-CN" dirty="0">
                <a:ea typeface="ＭＳ Ｐゴシック" charset="0"/>
              </a:rPr>
              <a:t>Resend if timeout before receiving acknowledge</a:t>
            </a:r>
          </a:p>
          <a:p>
            <a:pPr lvl="1"/>
            <a:r>
              <a:rPr lang="en-US" altLang="zh-CN" dirty="0">
                <a:ea typeface="ＭＳ Ｐゴシック" charset="0"/>
              </a:rPr>
              <a:t>Receiver acknowledges a packet with its </a:t>
            </a:r>
            <a:r>
              <a:rPr lang="en-US" altLang="zh-CN" b="1" dirty="0">
                <a:solidFill>
                  <a:srgbClr val="FF0000"/>
                </a:solidFill>
                <a:ea typeface="ＭＳ Ｐゴシック" charset="0"/>
              </a:rPr>
              <a:t>nonce</a:t>
            </a:r>
            <a:endParaRPr lang="en-US" altLang="zh-CN" dirty="0">
              <a:ea typeface="ＭＳ Ｐゴシック" charset="0"/>
            </a:endParaRPr>
          </a:p>
          <a:p>
            <a:pPr eaLnBrk="1" hangingPunct="1"/>
            <a:r>
              <a:rPr lang="en-US" altLang="zh-CN" dirty="0">
                <a:ea typeface="ＭＳ Ｐゴシック" charset="0"/>
              </a:rPr>
              <a:t>Try limit times before returning error to app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64165528-030B-F74D-A0D1-29979B56B406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19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55976" y="2880765"/>
            <a:ext cx="309634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A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nonce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is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like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a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random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number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9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22FF0-5587-2245-AD83-F9301D71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Link-State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" altLang="zh-CN" dirty="0"/>
              <a:t>Distance-</a:t>
            </a:r>
            <a:r>
              <a:rPr kumimoji="1" lang="en-US" altLang="zh-CN" dirty="0"/>
              <a:t>V</a:t>
            </a:r>
            <a:r>
              <a:rPr kumimoji="1" lang="en" altLang="zh-CN" dirty="0" err="1"/>
              <a:t>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04FD6-4F35-4047-929A-E6F3D925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" altLang="zh-CN" b="1" dirty="0"/>
              <a:t>Link-state routing</a:t>
            </a:r>
          </a:p>
          <a:p>
            <a:pPr lvl="1"/>
            <a:r>
              <a:rPr kumimoji="1" lang="en-US" altLang="zh-CN" dirty="0"/>
              <a:t>N</a:t>
            </a:r>
            <a:r>
              <a:rPr kumimoji="1" lang="en" altLang="zh-CN" dirty="0"/>
              <a:t>ice, easy to reason about failures, but overhead prevents it from scaling. In practice, good for </a:t>
            </a:r>
            <a:r>
              <a:rPr kumimoji="1" lang="en-US" altLang="zh-CN" dirty="0"/>
              <a:t>SJTU</a:t>
            </a:r>
            <a:r>
              <a:rPr kumimoji="1" lang="en" altLang="zh-CN" dirty="0"/>
              <a:t>-sized networks</a:t>
            </a:r>
          </a:p>
          <a:p>
            <a:r>
              <a:rPr kumimoji="1" lang="en" altLang="zh-CN" b="1" dirty="0"/>
              <a:t>Distance-vector routing</a:t>
            </a:r>
          </a:p>
          <a:p>
            <a:pPr lvl="1"/>
            <a:r>
              <a:rPr kumimoji="1" lang="en" altLang="zh-CN" dirty="0"/>
              <a:t>significantly less overhead, but harder to reason about failures</a:t>
            </a:r>
          </a:p>
          <a:p>
            <a:pPr lvl="1"/>
            <a:r>
              <a:rPr kumimoji="1" lang="en" altLang="zh-CN" dirty="0"/>
              <a:t>In practice, good for very small networks (where we can reason about properties of routing loops)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69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Assurance of At-least-once Delivery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815061F-530E-D147-BCDE-17C8074C922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20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76" y="1345332"/>
            <a:ext cx="26143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002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Dilemma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1. The data was not delivered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2. The data was delivered, but no ACK received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No way to know which situation</a:t>
            </a:r>
            <a:endParaRPr lang="en-US" altLang="zh-CN" sz="2000" dirty="0">
              <a:ea typeface="ＭＳ Ｐゴシック" charset="0"/>
            </a:endParaRP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At-least-once delivery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No absolute assurance for at-least-once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Ensure if it is possible to get through, the message </a:t>
            </a:r>
            <a:br>
              <a:rPr lang="en-US" altLang="zh-CN" sz="1800" dirty="0">
                <a:ea typeface="ＭＳ Ｐゴシック" charset="0"/>
              </a:rPr>
            </a:br>
            <a:r>
              <a:rPr lang="en-US" altLang="zh-CN" sz="1800" dirty="0">
                <a:ea typeface="ＭＳ Ｐゴシック" charset="0"/>
              </a:rPr>
              <a:t>will get through eventually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Ensure if impossible to confirm delivery, app will know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No assurance for no-duplication</a:t>
            </a:r>
          </a:p>
        </p:txBody>
      </p:sp>
    </p:spTree>
    <p:extLst>
      <p:ext uri="{BB962C8B-B14F-4D97-AF65-F5344CB8AC3E}">
        <p14:creationId xmlns:p14="http://schemas.microsoft.com/office/powerpoint/2010/main" val="20698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Decide Timeout?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ＭＳ Ｐゴシック" charset="0"/>
              </a:rPr>
              <a:t>Fixed timer: dilemma of fixed timer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Too short? unnecessary resend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Too long? take long time to discover lost packets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Adaptive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E.g., adjust by currently observed RTT, set timer to 150%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Exponential back-off: doubling from a small timer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NAK (Negative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AcKnowledgment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sends a message that lists missing items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can count arriving segments rather than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Sender can have no timer (only once per stream)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B9F3780-4B10-4F45-BC05-CEC5F6CDD08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21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9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Fixed Timer is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Evil</a:t>
            </a:r>
            <a:endParaRPr lang="zh-CN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Fixed timers lead to congestion collapse in NFS</a:t>
            </a: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Emergent phase synchronization of periodic protocols</a:t>
            </a: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Wisconsin time server meltdown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9E069897-41D2-46AD-8269-65EEC7CE9692}" type="slidenum">
              <a:rPr lang="zh-CN" altLang="en-US" sz="1050">
                <a:ea typeface="Adobe 楷体 Std R" charset="-122"/>
              </a:rPr>
              <a:pPr eaLnBrk="0" hangingPunct="0"/>
              <a:t>22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Emergent Phase Synchronization of Periodic Protocols</a:t>
            </a:r>
            <a:endParaRPr lang="zh-CN" altLang="en-US" sz="2400" dirty="0"/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390382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Periodic polling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E.g. picking up mail, sending "are-you-there?"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A workstation sends a broadcast packet every 5 minutes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All workstations try to broadcast at the same time</a:t>
            </a:r>
          </a:p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Each workstation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Send a broadcast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Set a fixed timer</a:t>
            </a:r>
          </a:p>
          <a:p>
            <a:pPr eaLnBrk="1" hangingPunct="1"/>
            <a:r>
              <a:rPr lang="en-US" altLang="zh-CN" sz="2400" i="1" dirty="0">
                <a:solidFill>
                  <a:srgbClr val="0096FF"/>
                </a:solidFill>
                <a:ea typeface="MS PGothic" panose="020B0600070205080204" pitchFamily="34" charset="-128"/>
              </a:rPr>
              <a:t>Lesson: Fixed timers have many evils. Do</a:t>
            </a:r>
            <a:r>
              <a:rPr lang="zh-CN" altLang="en-US" sz="2400" i="1" dirty="0">
                <a:solidFill>
                  <a:srgbClr val="0096FF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sz="2400" i="1" dirty="0">
                <a:solidFill>
                  <a:srgbClr val="0096FF"/>
                </a:solidFill>
                <a:ea typeface="MS PGothic" panose="020B0600070205080204" pitchFamily="34" charset="-128"/>
              </a:rPr>
              <a:t>not assume that unsynchronized periodic activities will stay that way</a:t>
            </a:r>
            <a:endParaRPr lang="zh-CN" altLang="en-US" sz="2400" i="1" dirty="0">
              <a:solidFill>
                <a:srgbClr val="0096FF"/>
              </a:solidFill>
              <a:ea typeface="MS PGothic" panose="020B0600070205080204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9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Wisconsin Time Server Meltdown</a:t>
            </a:r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NETGEAR added a feature to wireless router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Logging packets -&gt; timestamp -&gt; time server (SNTP) -&gt; name discovery -&gt; 128.105.39.11</a:t>
            </a:r>
          </a:p>
          <a:p>
            <a:pPr lvl="1" eaLnBrk="1" hangingPunct="1"/>
            <a:r>
              <a:rPr lang="en-US" altLang="zh-CN" sz="2000" dirty="0">
                <a:solidFill>
                  <a:srgbClr val="FF0000"/>
                </a:solidFill>
                <a:ea typeface="MS PGothic" panose="020B0600070205080204" pitchFamily="34" charset="-128"/>
              </a:rPr>
              <a:t>Once per second</a:t>
            </a:r>
            <a:r>
              <a:rPr lang="en-US" altLang="zh-CN" sz="2000" dirty="0">
                <a:ea typeface="MS PGothic" panose="020B0600070205080204" pitchFamily="34" charset="-128"/>
              </a:rPr>
              <a:t> (!)</a:t>
            </a:r>
            <a:r>
              <a:rPr lang="zh-CN" altLang="en-US" sz="2000" dirty="0">
                <a:ea typeface="MS PGothic" panose="020B0600070205080204" pitchFamily="34" charset="-128"/>
              </a:rPr>
              <a:t> </a:t>
            </a:r>
            <a:r>
              <a:rPr lang="en-US" altLang="zh-CN" sz="2000" dirty="0">
                <a:ea typeface="MS PGothic" panose="020B0600070205080204" pitchFamily="34" charset="-128"/>
              </a:rPr>
              <a:t>until receive a response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Once per minute or per day after that</a:t>
            </a:r>
          </a:p>
          <a:p>
            <a:pPr>
              <a:spcBef>
                <a:spcPts val="165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Wisconsin Univ.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On May 14, 2003, at about 8:00 </a:t>
            </a:r>
            <a:r>
              <a:rPr lang="en-US" altLang="zh-CN" sz="2000" dirty="0" err="1">
                <a:ea typeface="MS PGothic" panose="020B0600070205080204" pitchFamily="34" charset="-128"/>
              </a:rPr>
              <a:t>a.m</a:t>
            </a:r>
            <a:endParaRPr lang="en-US" altLang="zh-CN" sz="20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From 20,000 to 60,000 requests per second, filtering 23457</a:t>
            </a:r>
          </a:p>
          <a:p>
            <a:pPr lvl="1" eaLnBrk="1" hangingPunct="1"/>
            <a:r>
              <a:rPr lang="en-US" altLang="zh-CN" sz="2000" dirty="0">
                <a:ea typeface="MS PGothic" panose="020B0600070205080204" pitchFamily="34" charset="-128"/>
              </a:rPr>
              <a:t>After one week, 270,000 requests per second, 150Mbps</a:t>
            </a:r>
          </a:p>
          <a:p>
            <a:pPr lvl="1" eaLnBrk="1" hangingPunct="1"/>
            <a:endParaRPr lang="en-US" altLang="zh-CN" sz="2000" dirty="0">
              <a:ea typeface="MS PGothic" panose="020B0600070205080204" pitchFamily="34" charset="-128"/>
            </a:endParaRPr>
          </a:p>
          <a:p>
            <a:pPr lvl="1" eaLnBrk="1" hangingPunct="1"/>
            <a:endParaRPr lang="zh-CN" altLang="en-US" sz="2000" dirty="0">
              <a:ea typeface="MS PGothic" panose="020B0600070205080204" pitchFamily="34" charset="-128"/>
            </a:endParaRPr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7A79ED6-E9D6-46ED-A6DD-B82E2C9E16CA}" type="slidenum">
              <a:rPr lang="zh-CN" altLang="en-US" sz="1050">
                <a:ea typeface="Adobe 楷体 Std R" charset="-122"/>
              </a:rPr>
              <a:pPr eaLnBrk="0" hangingPunct="0"/>
              <a:t>24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Wisconsin Time Server Meltdown</a:t>
            </a:r>
            <a:endParaRPr lang="zh-CN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96FF"/>
                </a:solidFill>
                <a:ea typeface="MS PGothic" panose="020B0600070205080204" pitchFamily="34" charset="-128"/>
              </a:rPr>
              <a:t>Lesson(s)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Fixed timers, again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Fixed Internet address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The client implements only part of a protocol</a:t>
            </a:r>
          </a:p>
          <a:p>
            <a:pPr lvl="2"/>
            <a:r>
              <a:rPr lang="en-US" altLang="zh-CN" dirty="0">
                <a:ea typeface="MS PGothic" panose="020B0600070205080204" pitchFamily="34" charset="-128"/>
              </a:rPr>
              <a:t>There is a reason for features likes the "</a:t>
            </a:r>
            <a:r>
              <a:rPr lang="en-US" altLang="zh-CN" i="1" dirty="0">
                <a:ea typeface="MS PGothic" panose="020B0600070205080204" pitchFamily="34" charset="-128"/>
              </a:rPr>
              <a:t>go away</a:t>
            </a:r>
            <a:r>
              <a:rPr lang="en-US" altLang="zh-CN" dirty="0">
                <a:ea typeface="MS PGothic" panose="020B0600070205080204" pitchFamily="34" charset="-128"/>
              </a:rPr>
              <a:t>" response in SNTP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A5CE0A0-E9FB-4B2E-8028-EDECC34A754A}" type="slidenum">
              <a:rPr lang="zh-CN" altLang="en-US" sz="1050">
                <a:ea typeface="Adobe 楷体 Std R" charset="-122"/>
              </a:rPr>
              <a:pPr eaLnBrk="0" hangingPunct="0"/>
              <a:t>25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Decide Timeout?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Fixed timer: dilemma of fixed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short: unnecessary resend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long: take long time to discover lost packets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Adaptive timer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E.g., adjust by currently observed RTT, set timer to 150%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Exponential back-off: doubling from a small timer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NAK (Negative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AcKnowledgment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sends a message that lists missing items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Receiver can count arriving segments rather than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Sender can have no timer (only once per stream)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B9F3780-4B10-4F45-BC05-CEC5F6CDD08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26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RTT Could be Highly Variable</a:t>
            </a:r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FE25AB6-14D9-4741-A83A-F0BCEFC28A82}" type="slidenum">
              <a:rPr lang="zh-CN" altLang="en-US" sz="900">
                <a:solidFill>
                  <a:srgbClr val="898989"/>
                </a:solidFill>
              </a:rPr>
              <a:pPr/>
              <a:t>27</a:t>
            </a:fld>
            <a:endParaRPr lang="zh-CN" altLang="en-US" sz="900">
              <a:solidFill>
                <a:srgbClr val="898989"/>
              </a:solidFill>
            </a:endParaRPr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81" y="1552575"/>
            <a:ext cx="6373416" cy="361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315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Calculating RTT and Timeout (in TCP)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67544" y="1345332"/>
            <a:ext cx="7805738" cy="3263504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dirty="0"/>
              <a:t>Exponentially Weighted Moving Average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Estimate both the average </a:t>
            </a:r>
            <a:r>
              <a:rPr lang="en-US" altLang="zh-CN" sz="2000" i="1" dirty="0" err="1"/>
              <a:t>rtt_avg</a:t>
            </a:r>
            <a:r>
              <a:rPr lang="en-US" altLang="zh-CN" sz="2000" dirty="0"/>
              <a:t> and the deviation </a:t>
            </a:r>
            <a:r>
              <a:rPr lang="en-US" altLang="zh-CN" sz="2000" i="1" dirty="0" err="1"/>
              <a:t>rtt_dev</a:t>
            </a:r>
            <a:r>
              <a:rPr lang="en-US" altLang="zh-CN" sz="2000" i="1" dirty="0"/>
              <a:t>  </a:t>
            </a:r>
            <a:endParaRPr lang="en-US" altLang="zh-CN" sz="1400" i="1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Procedure </a:t>
            </a:r>
            <a:r>
              <a:rPr lang="en-US" altLang="zh-CN" sz="2000" i="1" dirty="0" err="1"/>
              <a:t>calc_rtt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rtt_sample</a:t>
            </a:r>
            <a:r>
              <a:rPr lang="en-US" altLang="zh-CN" sz="2000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a*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+ (1-a)*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; /* a = 1/8 */ 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absolute(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–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);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= b*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+ (1-b)*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;  /* b = 1/4 */  </a:t>
            </a:r>
            <a:endParaRPr lang="en-US" altLang="zh-CN" sz="1800" b="1" dirty="0">
              <a:solidFill>
                <a:srgbClr val="0096FF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 dirty="0"/>
              <a:t>Procedure </a:t>
            </a:r>
            <a:r>
              <a:rPr lang="en-US" altLang="zh-CN" sz="2000" i="1" dirty="0" err="1"/>
              <a:t>calc_timeout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rtt_avg</a:t>
            </a:r>
            <a:r>
              <a:rPr lang="en-US" altLang="zh-CN" sz="2000" i="1" dirty="0"/>
              <a:t>, </a:t>
            </a:r>
            <a:r>
              <a:rPr lang="en-US" altLang="zh-CN" sz="2000" i="1" dirty="0" err="1"/>
              <a:t>rtt_dev</a:t>
            </a:r>
            <a:r>
              <a:rPr lang="en-US" altLang="zh-CN" sz="2000" i="1" dirty="0"/>
              <a:t>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96FF"/>
                </a:solidFill>
                <a:latin typeface="Courier New"/>
                <a:cs typeface="Courier New"/>
              </a:rPr>
              <a:t>Timeout =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cs typeface="Courier New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/>
                <a:cs typeface="Courier New"/>
              </a:rPr>
              <a:t> + 4*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/>
                <a:cs typeface="Courier New"/>
              </a:rPr>
              <a:t>rtt_dev</a:t>
            </a:r>
            <a:endParaRPr lang="en-US" altLang="zh-CN" sz="1600" b="1" dirty="0">
              <a:solidFill>
                <a:srgbClr val="0096FF"/>
              </a:solidFill>
              <a:latin typeface="Courier New"/>
              <a:cs typeface="Courier New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7740D20-F92D-43B9-98E7-2334709EC875}" type="slidenum">
              <a:rPr lang="zh-CN" altLang="en-US" sz="900">
                <a:solidFill>
                  <a:srgbClr val="898989"/>
                </a:solidFill>
              </a:rPr>
              <a:pPr/>
              <a:t>28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06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Decide Timeout?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Fixed timer: dilemma of fixed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short: unnecessary resend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Too long: take long time to discover lost packets</a:t>
            </a:r>
          </a:p>
          <a:p>
            <a:pPr eaLnBrk="1" hangingPunct="1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Adaptive timer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E.g., adjust by currently observed RTT, set timer to 150%</a:t>
            </a:r>
          </a:p>
          <a:p>
            <a:pPr lvl="1" eaLnBrk="1" hangingPunct="1"/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ea typeface="ＭＳ Ｐゴシック" charset="0"/>
              </a:rPr>
              <a:t>Exponential back-off: doubling from a small timer</a:t>
            </a: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NAK (Negative </a:t>
            </a:r>
            <a:r>
              <a:rPr lang="en-US" altLang="zh-CN" sz="2000" dirty="0" err="1">
                <a:ea typeface="ＭＳ Ｐゴシック" charset="0"/>
              </a:rPr>
              <a:t>AcKnowledgment</a:t>
            </a:r>
            <a:r>
              <a:rPr lang="en-US" altLang="zh-CN" sz="2000" dirty="0"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Receiver sends a message that lists missing items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Receiver can count arriving segments rather than timer</a:t>
            </a:r>
          </a:p>
          <a:p>
            <a:pPr lvl="1" eaLnBrk="1" hangingPunct="1"/>
            <a:r>
              <a:rPr lang="en-US" altLang="zh-CN" sz="1800" dirty="0">
                <a:ea typeface="ＭＳ Ｐゴシック" charset="0"/>
              </a:rPr>
              <a:t>Sender can have no timer (only once per stream)</a:t>
            </a: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eaLnBrk="0" hangingPunct="0"/>
            <a:fld id="{DB9F3780-4B10-4F45-BC05-CEC5F6CDD08A}" type="slidenum">
              <a:rPr lang="zh-CN" altLang="en-US" sz="1100">
                <a:ea typeface="Adobe 楷体 Std R" charset="0"/>
                <a:cs typeface="Adobe 楷体 Std R" charset="0"/>
              </a:rPr>
              <a:pPr eaLnBrk="0" hangingPunct="0"/>
              <a:t>29</a:t>
            </a:fld>
            <a:endParaRPr lang="en-US" altLang="zh-CN" sz="1100"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5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Path Vector Exchange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Each participant maintains a path vector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A complete path to some destination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E.g., zero-length path to itself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Gradually learns about other paths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Construct a new forwarding table from its new path vector</a:t>
            </a:r>
          </a:p>
          <a:p>
            <a:r>
              <a:rPr kumimoji="1" lang="en-US" altLang="zh-CN" sz="2400" dirty="0"/>
              <a:t>Better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scaling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Like Distance-Vector, but include the full path in the routing advertisements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Overhead increases (advertises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 larger), but convergence time decreases (avoid counting to infinity)    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Overhead is still lower than Link-State</a:t>
            </a:r>
            <a:endParaRPr kumimoji="1" lang="zh-CN" altLang="en-US" sz="2000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6BFAC1-E25A-7F4C-9458-2C606A240D56}" type="slidenum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Adobe 楷体 Std R" charset="0"/>
                <a:cs typeface="Adobe 楷体 Std R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65612"/>
            <a:ext cx="1815704" cy="125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27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Assurance of At-most-once Delivery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ＭＳ Ｐゴシック" charset="0"/>
              </a:rPr>
              <a:t>At-least-once delivery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Remember state at the sending side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Tends to generate duplicated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requests</a:t>
            </a:r>
            <a:endParaRPr lang="en-US" altLang="zh-CN" sz="2000" dirty="0">
              <a:ea typeface="ＭＳ Ｐゴシック" charset="0"/>
            </a:endParaRPr>
          </a:p>
          <a:p>
            <a:pPr eaLnBrk="1" hangingPunct="1"/>
            <a:r>
              <a:rPr lang="en-US" altLang="zh-CN" sz="2000" dirty="0">
                <a:ea typeface="ＭＳ Ｐゴシック" charset="0"/>
              </a:rPr>
              <a:t>At-most-once delivery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Maintains a table of nonce at the receiving side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The table may grow indefinitely</a:t>
            </a:r>
          </a:p>
          <a:p>
            <a:pPr lvl="2"/>
            <a:r>
              <a:rPr lang="en-US" altLang="zh-CN" sz="1600" dirty="0">
                <a:ea typeface="ＭＳ Ｐゴシック" charset="0"/>
              </a:rPr>
              <a:t>Space and search time</a:t>
            </a:r>
          </a:p>
          <a:p>
            <a:pPr lvl="2"/>
            <a:r>
              <a:rPr lang="en-US" altLang="zh-CN" sz="1600" dirty="0">
                <a:solidFill>
                  <a:srgbClr val="FF0000"/>
                </a:solidFill>
                <a:ea typeface="ＭＳ Ｐゴシック" charset="0"/>
              </a:rPr>
              <a:t>Tombstones</a:t>
            </a:r>
            <a:r>
              <a:rPr lang="en-US" altLang="zh-CN" sz="1600" dirty="0">
                <a:ea typeface="ＭＳ Ｐゴシック" charset="0"/>
              </a:rPr>
              <a:t> (something that cannot be deleted </a:t>
            </a:r>
            <a:r>
              <a:rPr lang="en-US" altLang="zh-CN" sz="1600" i="1" dirty="0">
                <a:ea typeface="ＭＳ Ｐゴシック" charset="0"/>
              </a:rPr>
              <a:t>forever</a:t>
            </a:r>
            <a:r>
              <a:rPr lang="en-US" altLang="zh-CN" sz="1600" dirty="0">
                <a:ea typeface="ＭＳ Ｐゴシック" charset="0"/>
              </a:rPr>
              <a:t>)</a:t>
            </a:r>
          </a:p>
          <a:p>
            <a:pPr lvl="1"/>
            <a:r>
              <a:rPr lang="en-US" altLang="zh-CN" sz="1800" dirty="0">
                <a:ea typeface="ＭＳ Ｐゴシック" charset="0"/>
              </a:rPr>
              <a:t>Another way: Make the application tolerate duplicated requests</a:t>
            </a:r>
          </a:p>
          <a:p>
            <a:pPr lvl="2"/>
            <a:r>
              <a:rPr lang="en-US" altLang="zh-CN" sz="1600" dirty="0">
                <a:ea typeface="ＭＳ Ｐゴシック" charset="0"/>
              </a:rPr>
              <a:t>Recall the NFS collapse case: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server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wastes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time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to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execute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duplicated</a:t>
            </a:r>
            <a:r>
              <a:rPr lang="zh-CN" altLang="en-US" sz="1600" dirty="0">
                <a:ea typeface="ＭＳ Ｐゴシック" charset="0"/>
              </a:rPr>
              <a:t> </a:t>
            </a:r>
            <a:r>
              <a:rPr lang="en-US" altLang="zh-CN" sz="1600" dirty="0">
                <a:ea typeface="ＭＳ Ｐゴシック" charset="0"/>
              </a:rPr>
              <a:t>requests</a:t>
            </a: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9198BE5D-FDCC-1C42-9B7D-643492F2E056}" type="slidenum">
              <a:rPr lang="zh-CN" altLang="en-US" sz="900">
                <a:solidFill>
                  <a:srgbClr val="898989"/>
                </a:solidFill>
              </a:rPr>
              <a:pPr/>
              <a:t>30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46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Suppression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Monotonically increasing sequence number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Receiver discards smaller nonce,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only holds the last nonce, one per sender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(tombstone)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Use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a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different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port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for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each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new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request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Should never reuse the old port number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ea typeface="ＭＳ Ｐゴシック" charset="0"/>
              </a:rPr>
              <a:t>The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old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port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is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now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i="1" dirty="0">
                <a:ea typeface="ＭＳ Ｐゴシック" charset="0"/>
              </a:rPr>
              <a:t>tombstone</a:t>
            </a:r>
            <a:r>
              <a:rPr lang="en-US" altLang="zh-CN" sz="2000" dirty="0">
                <a:ea typeface="ＭＳ Ｐゴシック" charset="0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zh-CN" sz="2800" b="1" dirty="0">
              <a:solidFill>
                <a:srgbClr val="0096FF"/>
              </a:solidFill>
              <a:ea typeface="ＭＳ Ｐゴシック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7C25A7BC-9186-D54E-BA60-71C94CFA305E}" type="slidenum">
              <a:rPr lang="zh-CN" altLang="en-US" sz="900">
                <a:solidFill>
                  <a:srgbClr val="898989"/>
                </a:solidFill>
              </a:rPr>
              <a:pPr/>
              <a:t>31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64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Duplicate Suppression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Accept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the</a:t>
            </a:r>
            <a:r>
              <a:rPr lang="zh-CN" altLang="en-US" sz="2400" dirty="0">
                <a:ea typeface="ＭＳ Ｐゴシック" charset="0"/>
              </a:rPr>
              <a:t> </a:t>
            </a:r>
            <a:r>
              <a:rPr lang="en-US" altLang="zh-CN" sz="2400" dirty="0">
                <a:ea typeface="ＭＳ Ｐゴシック" charset="0"/>
              </a:rPr>
              <a:t>possibility of making a mistake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E.g., if sender always gives up after five RTT (cannot ensure at-least-once), then receiver can safely discard </a:t>
            </a:r>
            <a:r>
              <a:rPr lang="en-US" altLang="zh-CN" sz="1800" i="1" dirty="0" err="1">
                <a:ea typeface="ＭＳ Ｐゴシック" charset="0"/>
              </a:rPr>
              <a:t>nonces</a:t>
            </a:r>
            <a:r>
              <a:rPr lang="en-US" altLang="zh-CN" sz="1800" dirty="0">
                <a:ea typeface="ＭＳ Ｐゴシック" charset="0"/>
              </a:rPr>
              <a:t> that are older than five RTT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It is possible that a packet finally shows up after long delay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(solution: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wait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long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time)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ＭＳ Ｐゴシック" charset="0"/>
              </a:rPr>
              <a:t>Receiver crashes and restarts: lose the table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One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solution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is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to use a new port number each time the system restarts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ea typeface="ＭＳ Ｐゴシック" charset="0"/>
              </a:rPr>
              <a:t>Another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is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to</a:t>
            </a:r>
            <a:r>
              <a:rPr lang="zh-CN" altLang="en-US" sz="1800" dirty="0">
                <a:ea typeface="ＭＳ Ｐゴシック" charset="0"/>
              </a:rPr>
              <a:t> </a:t>
            </a:r>
            <a:r>
              <a:rPr lang="en-US" altLang="zh-CN" sz="1800" dirty="0">
                <a:ea typeface="ＭＳ Ｐゴシック" charset="0"/>
              </a:rPr>
              <a:t>ignore all packets until the number of RTT has passed since restarting, if sender tries limit times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rgbClr val="0096FF"/>
                </a:solidFill>
                <a:ea typeface="ＭＳ Ｐゴシック" charset="0"/>
              </a:rPr>
              <a:t>Anyway, duplicate suppression makes the system </a:t>
            </a:r>
            <a:r>
              <a:rPr lang="en-US" altLang="zh-CN" sz="2400" b="1" dirty="0">
                <a:solidFill>
                  <a:srgbClr val="0096FF"/>
                </a:solidFill>
                <a:ea typeface="ＭＳ Ｐゴシック" charset="0"/>
              </a:rPr>
              <a:t>complex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7C25A7BC-9186-D54E-BA60-71C94CFA305E}" type="slidenum">
              <a:rPr lang="zh-CN" altLang="en-US" sz="900">
                <a:solidFill>
                  <a:srgbClr val="898989"/>
                </a:solidFill>
              </a:rPr>
              <a:pPr/>
              <a:t>32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Assurance of Data Integrity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457200" y="1175413"/>
            <a:ext cx="8305800" cy="41275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400" dirty="0">
                <a:ea typeface="ＭＳ Ｐゴシック" charset="0"/>
              </a:rPr>
              <a:t>Data integrity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Receiver gets the same contents as sender</a:t>
            </a: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Reliable delivery protocol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Sender: adds checksum to the end-to-end layer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Receiver: recalculates the checksum, discards if not match 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ea typeface="ＭＳ Ｐゴシック" charset="0"/>
              </a:rPr>
              <a:t>Q</a:t>
            </a:r>
            <a:r>
              <a:rPr lang="en-US" altLang="zh-CN" sz="2400" dirty="0">
                <a:solidFill>
                  <a:srgbClr val="FF0000"/>
                </a:solidFill>
                <a:ea typeface="ＭＳ Ｐゴシック" charset="0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ＭＳ Ｐゴシック" charset="0"/>
              </a:rPr>
              <a:t>Is it redundant since link layer provides checksum?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Besides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network,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there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could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be</a:t>
            </a:r>
            <a:r>
              <a:rPr lang="zh-CN" altLang="en-US" sz="2000" dirty="0">
                <a:ea typeface="ＭＳ Ｐゴシック" charset="0"/>
              </a:rPr>
              <a:t> </a:t>
            </a:r>
            <a:r>
              <a:rPr lang="en-US" altLang="zh-CN" sz="2000" dirty="0">
                <a:ea typeface="ＭＳ Ｐゴシック" charset="0"/>
              </a:rPr>
              <a:t>other errors, e.g., in memory copying</a:t>
            </a:r>
          </a:p>
          <a:p>
            <a:pPr eaLnBrk="1" hangingPunct="1"/>
            <a:r>
              <a:rPr lang="en-US" altLang="zh-CN" sz="2400" dirty="0">
                <a:ea typeface="ＭＳ Ｐゴシック" charset="0"/>
              </a:rPr>
              <a:t>The assurance is not absolute</a:t>
            </a:r>
          </a:p>
          <a:p>
            <a:pPr lvl="1" eaLnBrk="1" hangingPunct="1"/>
            <a:r>
              <a:rPr lang="en-US" altLang="zh-CN" sz="2000" dirty="0">
                <a:ea typeface="ＭＳ Ｐゴシック" charset="0"/>
              </a:rPr>
              <a:t>What if a packet is mis-delivered and the receiver ACK?</a:t>
            </a: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579501" indent="-222885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891540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248156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1604772" indent="-178308"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1961388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318004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2674620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031236" indent="-17830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fld id="{0467F90F-EA84-E641-9007-5A6D4A044414}" type="slidenum">
              <a:rPr lang="zh-CN" altLang="en-US" sz="900">
                <a:solidFill>
                  <a:srgbClr val="898989"/>
                </a:solidFill>
              </a:rPr>
              <a:pPr/>
              <a:t>33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7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800" dirty="0"/>
              <a:t>4. Segments and Reassembly of Long Messages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Bridge the difference between message and MTU</a:t>
            </a:r>
          </a:p>
          <a:p>
            <a:pPr lvl="1" eaLnBrk="1" hangingPunct="1"/>
            <a:r>
              <a:rPr lang="en-US" altLang="zh-CN" sz="1800" dirty="0"/>
              <a:t>Message length: determined by application</a:t>
            </a:r>
          </a:p>
          <a:p>
            <a:pPr lvl="1" eaLnBrk="1" hangingPunct="1"/>
            <a:r>
              <a:rPr lang="en-US" altLang="zh-CN" sz="1800" dirty="0"/>
              <a:t>MTU: determined by network</a:t>
            </a:r>
          </a:p>
          <a:p>
            <a:pPr eaLnBrk="1" hangingPunct="1"/>
            <a:r>
              <a:rPr lang="en-US" altLang="zh-CN" sz="2000" dirty="0"/>
              <a:t>Segment contains ID for where it fits</a:t>
            </a:r>
          </a:p>
          <a:p>
            <a:pPr lvl="1" eaLnBrk="1" hangingPunct="1"/>
            <a:r>
              <a:rPr lang="en-US" altLang="zh-CN" sz="1800" dirty="0"/>
              <a:t>E.g., </a:t>
            </a:r>
            <a:r>
              <a:rPr lang="en-US" altLang="en-US" sz="1800" dirty="0">
                <a:ea typeface="宋体" panose="02010600030101010101" pitchFamily="2" charset="-122"/>
              </a:rPr>
              <a:t>"</a:t>
            </a:r>
            <a:r>
              <a:rPr lang="en-US" altLang="zh-CN" sz="1800" dirty="0"/>
              <a:t>message 914, segment 3 of 7</a:t>
            </a:r>
            <a:r>
              <a:rPr lang="en-US" altLang="en-US" sz="1800" dirty="0">
                <a:ea typeface="宋体" panose="02010600030101010101" pitchFamily="2" charset="-122"/>
              </a:rPr>
              <a:t>"</a:t>
            </a:r>
            <a:endParaRPr lang="en-US" altLang="zh-CN" sz="1800" dirty="0"/>
          </a:p>
          <a:p>
            <a:pPr lvl="1" eaLnBrk="1" hangingPunct="1"/>
            <a:r>
              <a:rPr lang="en-US" altLang="zh-CN" sz="1800" dirty="0"/>
              <a:t>Can be used for </a:t>
            </a:r>
            <a:r>
              <a:rPr lang="en-US" altLang="zh-CN" sz="1800" i="1" dirty="0"/>
              <a:t>at-least-once </a:t>
            </a:r>
            <a:r>
              <a:rPr lang="en-US" altLang="zh-CN" sz="1800" dirty="0"/>
              <a:t>and </a:t>
            </a:r>
            <a:r>
              <a:rPr lang="en-US" altLang="zh-CN" sz="1800" i="1" dirty="0"/>
              <a:t>at-most-once </a:t>
            </a:r>
            <a:r>
              <a:rPr lang="en-US" altLang="zh-CN" sz="1800" dirty="0"/>
              <a:t>delivery</a:t>
            </a:r>
          </a:p>
          <a:p>
            <a:pPr eaLnBrk="1" hangingPunct="1"/>
            <a:r>
              <a:rPr lang="en-US" altLang="zh-CN" sz="2000" dirty="0"/>
              <a:t>Reassembly</a:t>
            </a:r>
          </a:p>
          <a:p>
            <a:pPr lvl="1" eaLnBrk="1" hangingPunct="1"/>
            <a:r>
              <a:rPr lang="en-US" altLang="zh-CN" sz="1800" dirty="0"/>
              <a:t>Out-of-order, mingled with other message</a:t>
            </a:r>
            <a:r>
              <a:rPr lang="en-US" altLang="en-US" sz="1800" dirty="0">
                <a:ea typeface="宋体" panose="02010600030101010101" pitchFamily="2" charset="-122"/>
              </a:rPr>
              <a:t>'</a:t>
            </a:r>
            <a:r>
              <a:rPr lang="en-US" altLang="zh-CN" sz="1800" dirty="0"/>
              <a:t>s segments</a:t>
            </a:r>
          </a:p>
          <a:p>
            <a:pPr lvl="1" eaLnBrk="1" hangingPunct="1"/>
            <a:r>
              <a:rPr lang="en-US" altLang="zh-CN" sz="1800" dirty="0"/>
              <a:t>Allocating a buffer large enough to hold the message</a:t>
            </a:r>
          </a:p>
          <a:p>
            <a:pPr lvl="1" eaLnBrk="1" hangingPunct="1"/>
            <a:r>
              <a:rPr lang="en-US" altLang="zh-CN" sz="1800" dirty="0"/>
              <a:t>Keeping a checklist for segments not arrived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4ED44E7-198F-4A81-9EBA-85D0DAEB8483}" type="slidenum">
              <a:rPr lang="zh-CN" altLang="en-US" sz="900">
                <a:solidFill>
                  <a:srgbClr val="898989"/>
                </a:solidFill>
              </a:rPr>
              <a:pPr/>
              <a:t>34</a:t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42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When Out of Order…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36190" y="1273324"/>
            <a:ext cx="8096250" cy="4032448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ea typeface="MS PGothic" panose="020B0600070205080204" pitchFamily="34" charset="-128"/>
              </a:rPr>
              <a:t>Solution-1</a:t>
            </a:r>
            <a:r>
              <a:rPr lang="en-US" altLang="zh-CN" sz="1800" dirty="0">
                <a:ea typeface="MS PGothic" panose="020B0600070205080204" pitchFamily="34" charset="-128"/>
              </a:rPr>
              <a:t>: Receiver only ACK in order packets, discards others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Waste of bandwidth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ea typeface="MS PGothic" panose="020B0600070205080204" pitchFamily="34" charset="-128"/>
              </a:rPr>
              <a:t>Solution-2</a:t>
            </a:r>
            <a:r>
              <a:rPr lang="en-US" altLang="zh-CN" sz="1800" dirty="0">
                <a:ea typeface="MS PGothic" panose="020B0600070205080204" pitchFamily="34" charset="-128"/>
              </a:rPr>
              <a:t>: ACK every packet and hold early packets in buffer, release the buffer when all in order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Need using </a:t>
            </a:r>
            <a:r>
              <a:rPr lang="en-US" altLang="zh-CN" sz="1600" dirty="0">
                <a:solidFill>
                  <a:srgbClr val="0096FF"/>
                </a:solidFill>
                <a:ea typeface="MS PGothic" panose="020B0600070205080204" pitchFamily="34" charset="-128"/>
              </a:rPr>
              <a:t>large buffer</a:t>
            </a:r>
            <a:r>
              <a:rPr lang="en-US" altLang="zh-CN" sz="1600" dirty="0">
                <a:ea typeface="MS PGothic" panose="020B0600070205080204" pitchFamily="34" charset="-128"/>
              </a:rPr>
              <a:t> when waiting for a bad packet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ea typeface="MS PGothic" panose="020B0600070205080204" pitchFamily="34" charset="-128"/>
              </a:rPr>
              <a:t>Solution-3</a:t>
            </a:r>
            <a:r>
              <a:rPr lang="en-US" altLang="zh-CN" sz="1800" dirty="0">
                <a:ea typeface="MS PGothic" panose="020B0600070205080204" pitchFamily="34" charset="-128"/>
              </a:rPr>
              <a:t>: Combine the two above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Discard if buffer is full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New problem: </a:t>
            </a:r>
            <a:r>
              <a:rPr lang="en-US" altLang="zh-CN" sz="1600" dirty="0">
                <a:solidFill>
                  <a:srgbClr val="0096FF"/>
                </a:solidFill>
                <a:ea typeface="MS PGothic" panose="020B0600070205080204" pitchFamily="34" charset="-128"/>
              </a:rPr>
              <a:t>how much buffer</a:t>
            </a:r>
            <a:r>
              <a:rPr lang="en-US" altLang="zh-CN" sz="1600" dirty="0">
                <a:ea typeface="MS PGothic" panose="020B0600070205080204" pitchFamily="34" charset="-128"/>
              </a:rPr>
              <a:t>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Speedup for common case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NAK to avoid timeout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If NAKs are causing duplicates, stop NAKs</a:t>
            </a:r>
          </a:p>
          <a:p>
            <a:pPr>
              <a:lnSpc>
                <a:spcPct val="100000"/>
              </a:lnSpc>
            </a:pPr>
            <a:r>
              <a:rPr lang="en-US" altLang="zh-CN" sz="1800" i="1" dirty="0">
                <a:ea typeface="MS PGothic" panose="020B0600070205080204" pitchFamily="34" charset="-128"/>
              </a:rPr>
              <a:t>TCP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is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based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on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ACK,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not</a:t>
            </a:r>
            <a:r>
              <a:rPr lang="zh-CN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zh-CN" sz="1800" i="1" dirty="0">
                <a:ea typeface="MS PGothic" panose="020B0600070205080204" pitchFamily="34" charset="-128"/>
              </a:rPr>
              <a:t>NAK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32F7C563-06D0-4487-99E0-BCA01B1EDFF2}" type="slidenum">
              <a:rPr lang="zh-CN" altLang="en-US" sz="1050">
                <a:ea typeface="Adobe 楷体 Std R" charset="-122"/>
              </a:rPr>
              <a:pPr eaLnBrk="0" hangingPunct="0"/>
              <a:t>35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94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Closing of Connections</a:t>
            </a:r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Open a 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Create a record to keep track of which elements have been sent, received, acknowledged</a:t>
            </a:r>
          </a:p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Close a 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When finish, it needs to report an end-of-stream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Both ends need to agree last element is OK and then close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1. Alice sends close request to Bob with stream record ID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2. Bob checks and agrees, sends a close ACK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3. Alice receives ACK, turn off sender, discard record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4. Alice sends "all done" to Bob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5. Bob receives "all done" and discard stream record</a:t>
            </a:r>
            <a:endParaRPr lang="zh-CN" altLang="en-US" sz="1600" dirty="0">
              <a:ea typeface="MS PGothic" panose="020B0600070205080204" pitchFamily="34" charset="-128"/>
            </a:endParaRP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3FE2A51-DA45-494C-9492-8FCB86A8FE93}" type="slidenum">
              <a:rPr lang="zh-CN" altLang="en-US" sz="1050">
                <a:ea typeface="Adobe 楷体 Std R" charset="-122"/>
              </a:rPr>
              <a:pPr eaLnBrk="0" hangingPunct="0"/>
              <a:t>36</a:t>
            </a:fld>
            <a:endParaRPr lang="en-US" altLang="zh-CN" sz="1050">
              <a:ea typeface="Adobe 楷体 Std R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8144" y="4297660"/>
            <a:ext cx="30243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rgbClr val="C00000"/>
                </a:solidFill>
                <a:latin typeface="Courier New"/>
                <a:cs typeface="Courier New"/>
              </a:rPr>
              <a:t>&lt;- What if duplicate?</a:t>
            </a:r>
            <a:endParaRPr lang="zh-CN" altLang="en-US" sz="1500" b="1" dirty="0">
              <a:solidFill>
                <a:srgbClr val="C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82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5. Assurance of Jitter Control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Real-time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When reliability is less important than timely delivery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A few error in a movie may not be noticed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panose="020B0600070205080204" pitchFamily="34" charset="-128"/>
              </a:rPr>
              <a:t>Jitter</a:t>
            </a:r>
            <a:r>
              <a:rPr lang="en-US" altLang="zh-CN" dirty="0">
                <a:ea typeface="MS PGothic" panose="020B0600070205080204" pitchFamily="34" charset="-128"/>
              </a:rPr>
              <a:t>: variability in delivery time</a:t>
            </a: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Strategy</a:t>
            </a:r>
          </a:p>
          <a:p>
            <a:pPr lvl="1"/>
            <a:r>
              <a:rPr lang="en-US" altLang="zh-CN" dirty="0">
                <a:ea typeface="MS PGothic" panose="020B0600070205080204" pitchFamily="34" charset="-128"/>
              </a:rPr>
              <a:t>Basic: delay all arriving segments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B7386BB1-7DBE-4151-B6F2-158271DEBC4D}" type="slidenum">
              <a:rPr lang="zh-CN" altLang="en-US" sz="1050">
                <a:ea typeface="Adobe 楷体 Std R" charset="-122"/>
              </a:rPr>
              <a:pPr eaLnBrk="0" hangingPunct="0"/>
              <a:t>37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398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5. Assurance of Jitter Control</a:t>
            </a:r>
            <a:endParaRPr lang="zh-CN" altLang="en-US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Measure the distribution of delays in a chart showing delay time vs. frequency of that delay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Choose an acceptable frequency of delivery failure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Determine </a:t>
            </a:r>
            <a:r>
              <a:rPr lang="en-US" altLang="zh-CN" sz="1800" dirty="0" err="1">
                <a:ea typeface="MS PGothic" panose="020B0600070205080204" pitchFamily="34" charset="-128"/>
              </a:rPr>
              <a:t>D</a:t>
            </a:r>
            <a:r>
              <a:rPr lang="en-US" altLang="zh-CN" sz="1800" baseline="-25000" dirty="0" err="1">
                <a:ea typeface="MS PGothic" panose="020B0600070205080204" pitchFamily="34" charset="-128"/>
              </a:rPr>
              <a:t>long</a:t>
            </a:r>
            <a:r>
              <a:rPr lang="en-US" altLang="zh-CN" sz="1800" baseline="-25000" dirty="0">
                <a:ea typeface="MS PGothic" panose="020B0600070205080204" pitchFamily="34" charset="-128"/>
              </a:rPr>
              <a:t> </a:t>
            </a:r>
            <a:r>
              <a:rPr lang="en-US" altLang="zh-CN" sz="1800" dirty="0">
                <a:ea typeface="MS PGothic" panose="020B0600070205080204" pitchFamily="34" charset="-128"/>
              </a:rPr>
              <a:t>that longer than 99% delay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Determine the shortest delay, </a:t>
            </a:r>
            <a:r>
              <a:rPr lang="en-US" altLang="zh-CN" sz="1800" dirty="0" err="1">
                <a:ea typeface="MS PGothic" panose="020B0600070205080204" pitchFamily="34" charset="-128"/>
              </a:rPr>
              <a:t>D</a:t>
            </a:r>
            <a:r>
              <a:rPr lang="en-US" altLang="zh-CN" sz="1800" baseline="-25000" dirty="0" err="1">
                <a:ea typeface="MS PGothic" panose="020B0600070205080204" pitchFamily="34" charset="-128"/>
              </a:rPr>
              <a:t>short</a:t>
            </a:r>
            <a:endParaRPr lang="en-US" altLang="zh-CN" sz="1800" baseline="-25000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Calculate number of segment buffer:</a:t>
            </a:r>
          </a:p>
          <a:p>
            <a:pPr eaLnBrk="1" hangingPunct="1"/>
            <a:endParaRPr lang="en-US" altLang="zh-CN" sz="1800" dirty="0">
              <a:ea typeface="MS PGothic" panose="020B0600070205080204" pitchFamily="34" charset="-128"/>
            </a:endParaRPr>
          </a:p>
          <a:p>
            <a:pPr eaLnBrk="1" hangingPunct="1"/>
            <a:endParaRPr lang="en-US" altLang="zh-CN" sz="18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zh-CN" sz="1600" dirty="0" err="1">
                <a:ea typeface="MS PGothic" panose="020B0600070205080204" pitchFamily="34" charset="-128"/>
              </a:rPr>
              <a:t>D</a:t>
            </a:r>
            <a:r>
              <a:rPr lang="en-US" altLang="zh-CN" sz="1600" baseline="-25000" dirty="0" err="1">
                <a:ea typeface="MS PGothic" panose="020B0600070205080204" pitchFamily="34" charset="-128"/>
              </a:rPr>
              <a:t>headway</a:t>
            </a:r>
            <a:r>
              <a:rPr lang="en-US" altLang="zh-CN" sz="1600" dirty="0">
                <a:ea typeface="MS PGothic" panose="020B0600070205080204" pitchFamily="34" charset="-128"/>
              </a:rPr>
              <a:t> is average delay between arriving segments</a:t>
            </a:r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20FECC97-8F7F-44B3-8314-135B206B4D64}" type="slidenum">
              <a:rPr lang="zh-CN" altLang="en-US" sz="1050">
                <a:ea typeface="Adobe 楷体 Std R" charset="-122"/>
              </a:rPr>
              <a:pPr eaLnBrk="0" hangingPunct="0"/>
              <a:t>38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81636"/>
            <a:ext cx="4555976" cy="78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964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6. Assurance of Authenticity and Privacy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201316"/>
            <a:ext cx="8229600" cy="377163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MS PGothic" panose="020B0600070205080204" pitchFamily="34" charset="-128"/>
              </a:rPr>
              <a:t>Internet is dangerous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Hostile intercepts and maliciously modifies packets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Violate a protocol with malicious intent</a:t>
            </a:r>
          </a:p>
          <a:p>
            <a:r>
              <a:rPr lang="en-US" altLang="zh-CN" sz="2400" dirty="0">
                <a:ea typeface="MS PGothic" panose="020B0600070205080204" pitchFamily="34" charset="-128"/>
              </a:rPr>
              <a:t>Key-based mathematical transformations to data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Sign and verify: establish the authenticity of the source and integrity of contents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Encrypt and decrypt: maintain privacy of contents</a:t>
            </a:r>
          </a:p>
          <a:p>
            <a:r>
              <a:rPr lang="en-US" altLang="zh-CN" sz="2400" dirty="0">
                <a:ea typeface="MS PGothic" panose="020B0600070205080204" pitchFamily="34" charset="-128"/>
              </a:rPr>
              <a:t>Consideration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False sense of security, worse than no assurance</a:t>
            </a:r>
            <a:endParaRPr lang="zh-CN" altLang="en-US" sz="2000" dirty="0">
              <a:ea typeface="MS PGothic" panose="020B0600070205080204" pitchFamily="34" charset="-128"/>
            </a:endParaRP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87BC3B30-C153-4669-A3B9-E3BA28ECA062}" type="slidenum">
              <a:rPr kumimoji="0" lang="zh-CN" altLang="en-US" sz="1050">
                <a:ea typeface="Adobe 楷体 Std R" charset="-122"/>
              </a:rPr>
              <a:pPr eaLnBrk="0" hangingPunct="0"/>
              <a:t>39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76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BGP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Border Gateway Protocol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487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Security: Asymmetric Encryption</a:t>
            </a:r>
            <a:endParaRPr lang="zh-CN" altLang="en-US" dirty="0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Public Key VS. Private Key</a:t>
            </a:r>
          </a:p>
          <a:p>
            <a:pPr lvl="1"/>
            <a:r>
              <a:rPr lang="en-US" altLang="zh-CN" sz="2000" dirty="0"/>
              <a:t>Public key: encrypt to identify </a:t>
            </a:r>
            <a:r>
              <a:rPr lang="en-US" altLang="zh-CN" sz="2000" i="1" dirty="0"/>
              <a:t>reader</a:t>
            </a:r>
            <a:r>
              <a:rPr lang="en-US" altLang="zh-CN" sz="2000" dirty="0"/>
              <a:t> (only me can read this)</a:t>
            </a:r>
          </a:p>
          <a:p>
            <a:pPr lvl="1"/>
            <a:r>
              <a:rPr lang="en-US" altLang="zh-CN" sz="2000" dirty="0"/>
              <a:t>Private key: encrypt to identify </a:t>
            </a:r>
            <a:r>
              <a:rPr lang="en-US" altLang="zh-CN" sz="2000" i="1" dirty="0"/>
              <a:t>writer</a:t>
            </a:r>
            <a:r>
              <a:rPr lang="en-US" altLang="zh-CN" sz="2000" dirty="0"/>
              <a:t> (yes, it's me who wrote this)</a:t>
            </a:r>
          </a:p>
          <a:p>
            <a:pPr lvl="1"/>
            <a:r>
              <a:rPr lang="en-US" altLang="zh-CN" sz="2000" dirty="0"/>
              <a:t>Poor performance, so just used to exchange symmetric key</a:t>
            </a:r>
          </a:p>
          <a:p>
            <a:r>
              <a:rPr lang="en-US" altLang="zh-CN" sz="2400" dirty="0"/>
              <a:t>Questions</a:t>
            </a:r>
          </a:p>
          <a:p>
            <a:pPr lvl="1"/>
            <a:r>
              <a:rPr lang="en-US" altLang="zh-CN" sz="2000" dirty="0"/>
              <a:t>What is a certificate? Why using a CA (Certificate Authority)?</a:t>
            </a:r>
          </a:p>
          <a:p>
            <a:pPr lvl="1"/>
            <a:r>
              <a:rPr lang="en-US" altLang="zh-CN" sz="2000" dirty="0"/>
              <a:t>How to exchange a symmetric key in HTTPS or SSH?</a:t>
            </a:r>
          </a:p>
          <a:p>
            <a:pPr lvl="1"/>
            <a:r>
              <a:rPr lang="en-US" altLang="zh-CN" sz="2000" dirty="0"/>
              <a:t>What is the root of trust?</a:t>
            </a:r>
          </a:p>
          <a:p>
            <a:pPr lvl="1"/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addressed</a:t>
            </a:r>
            <a:r>
              <a:rPr lang="zh-CN" altLang="en-US" sz="2000" dirty="0"/>
              <a:t> </a:t>
            </a:r>
            <a:r>
              <a:rPr lang="en-US" altLang="zh-CN" sz="2000" dirty="0"/>
              <a:t>later,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Security</a:t>
            </a:r>
            <a:r>
              <a:rPr lang="zh-CN" altLang="en-US" sz="2000" dirty="0"/>
              <a:t> </a:t>
            </a:r>
            <a:r>
              <a:rPr lang="en-US" altLang="zh-CN" sz="2000" dirty="0"/>
              <a:t>part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4891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7. End-to-end Performance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67544" y="1129308"/>
            <a:ext cx="7825978" cy="336589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MS PGothic" panose="020B0600070205080204" pitchFamily="34" charset="-128"/>
              </a:rPr>
              <a:t>Multi-segment message questions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Trade-off between complexity and performance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Lock-step protocol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D0909BB9-805A-4D46-9004-C0237631F672}" type="slidenum">
              <a:rPr kumimoji="0" lang="zh-CN" altLang="en-US" sz="1050">
                <a:ea typeface="Adobe 楷体 Std R" charset="-122"/>
              </a:rPr>
              <a:pPr eaLnBrk="0" hangingPunct="0"/>
              <a:t>41</a:t>
            </a:fld>
            <a:endParaRPr kumimoji="0" lang="en-US" altLang="zh-CN" sz="1050">
              <a:ea typeface="Adobe 楷体 Std R" charset="-122"/>
            </a:endParaRPr>
          </a:p>
        </p:txBody>
      </p:sp>
      <p:pic>
        <p:nvPicPr>
          <p:cNvPr id="286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92" y="2641476"/>
            <a:ext cx="552070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225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Overlapping Transmissions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Pipelining technique</a:t>
            </a:r>
          </a:p>
        </p:txBody>
      </p:sp>
      <p:pic>
        <p:nvPicPr>
          <p:cNvPr id="2969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77628"/>
            <a:ext cx="8077200" cy="361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74778D7-56C7-407E-A5AE-74F3CF6ABCFC}" type="slidenum">
              <a:rPr kumimoji="0" lang="zh-CN" altLang="en-US" sz="1050">
                <a:ea typeface="Adobe 楷体 Std R" charset="-122"/>
              </a:rPr>
              <a:pPr eaLnBrk="0" hangingPunct="0"/>
              <a:t>42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928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Overlapping Transmissions: Problems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7931224" cy="3771636"/>
          </a:xfrm>
        </p:spPr>
        <p:txBody>
          <a:bodyPr>
            <a:normAutofit fontScale="92500"/>
          </a:bodyPr>
          <a:lstStyle/>
          <a:p>
            <a:r>
              <a:rPr lang="en-US" altLang="zh-CN" sz="2800" dirty="0">
                <a:ea typeface="MS PGothic" panose="020B0600070205080204" pitchFamily="34" charset="-128"/>
              </a:rPr>
              <a:t>Packets or ACK may be lost</a:t>
            </a:r>
          </a:p>
          <a:p>
            <a:pPr lvl="1"/>
            <a:r>
              <a:rPr lang="en-US" altLang="zh-CN" sz="2400" dirty="0">
                <a:ea typeface="MS PGothic" panose="020B0600070205080204" pitchFamily="34" charset="-128"/>
              </a:rPr>
              <a:t>Sender holds a list of segments sent, check it off when receives ACK</a:t>
            </a:r>
          </a:p>
          <a:p>
            <a:pPr lvl="1"/>
            <a:r>
              <a:rPr lang="en-US" altLang="zh-CN" sz="2400" dirty="0">
                <a:ea typeface="MS PGothic" panose="020B0600070205080204" pitchFamily="34" charset="-128"/>
              </a:rPr>
              <a:t>Set a timer (according to RTT) for last segment</a:t>
            </a:r>
          </a:p>
          <a:p>
            <a:endParaRPr lang="en-US" altLang="zh-CN" sz="2800" dirty="0">
              <a:ea typeface="MS PGothic" panose="020B0600070205080204" pitchFamily="34" charset="-128"/>
            </a:endParaRPr>
          </a:p>
          <a:p>
            <a:r>
              <a:rPr lang="en-US" altLang="zh-CN" sz="2800" dirty="0">
                <a:ea typeface="MS PGothic" panose="020B0600070205080204" pitchFamily="34" charset="-128"/>
              </a:rPr>
              <a:t>If list of missing ACK is empty, OK</a:t>
            </a:r>
          </a:p>
          <a:p>
            <a:r>
              <a:rPr lang="en-US" altLang="zh-CN" sz="2800" dirty="0">
                <a:ea typeface="MS PGothic" panose="020B0600070205080204" pitchFamily="34" charset="-128"/>
              </a:rPr>
              <a:t>If timer expires, resend packets and another timer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E7B3D4F2-D85A-4F31-8070-BFABB491CA23}" type="slidenum">
              <a:rPr kumimoji="0" lang="zh-CN" altLang="en-US" sz="1050">
                <a:ea typeface="Adobe 楷体 Std R" charset="-122"/>
              </a:rPr>
              <a:pPr eaLnBrk="0" hangingPunct="0"/>
              <a:t>43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491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Fixed Window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795713" y="1445915"/>
            <a:ext cx="5128022" cy="340399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Receiver tells the sender a window size</a:t>
            </a:r>
          </a:p>
          <a:p>
            <a:r>
              <a:rPr lang="en-US" altLang="zh-CN" sz="2400" dirty="0"/>
              <a:t>Sender sends window</a:t>
            </a:r>
          </a:p>
          <a:p>
            <a:r>
              <a:rPr lang="en-US" altLang="zh-CN" sz="2400" dirty="0"/>
              <a:t>Receiver acks each packet as before</a:t>
            </a:r>
          </a:p>
          <a:p>
            <a:r>
              <a:rPr lang="en-US" altLang="zh-CN" sz="2400" dirty="0"/>
              <a:t>Window advances when all packets in previous window are </a:t>
            </a:r>
            <a:r>
              <a:rPr lang="en-US" altLang="zh-CN" sz="2400" dirty="0" err="1"/>
              <a:t>acked</a:t>
            </a:r>
            <a:endParaRPr lang="en-US" altLang="zh-CN" sz="2400" dirty="0"/>
          </a:p>
          <a:p>
            <a:pPr lvl="1"/>
            <a:r>
              <a:rPr lang="en-US" altLang="zh-CN" sz="2100" dirty="0"/>
              <a:t>E.g., packets 4-6 sent, after 1-3 </a:t>
            </a:r>
            <a:r>
              <a:rPr lang="en-US" altLang="zh-CN" sz="2100" dirty="0" err="1"/>
              <a:t>ack</a:t>
            </a:r>
            <a:r>
              <a:rPr lang="en-US" altLang="en-US" sz="2100" dirty="0" err="1">
                <a:ea typeface="宋体" panose="02010600030101010101" pitchFamily="2" charset="-122"/>
              </a:rPr>
              <a:t>'</a:t>
            </a:r>
            <a:r>
              <a:rPr lang="en-US" altLang="zh-CN" sz="2100" dirty="0" err="1"/>
              <a:t>d</a:t>
            </a:r>
            <a:endParaRPr lang="en-US" altLang="zh-CN" sz="2100" dirty="0"/>
          </a:p>
          <a:p>
            <a:r>
              <a:rPr lang="en-US" altLang="zh-CN" sz="2400" dirty="0"/>
              <a:t>If a packet times out -&gt; resend packets</a:t>
            </a:r>
          </a:p>
          <a:p>
            <a:r>
              <a:rPr lang="en-US" altLang="zh-CN" sz="2400" dirty="0"/>
              <a:t>Still much idle time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46B9676-E0F2-449A-BC77-4EDAFFC93DC3}" type="slidenum">
              <a:rPr kumimoji="0" lang="zh-CN" altLang="en-US" sz="900">
                <a:solidFill>
                  <a:srgbClr val="898989"/>
                </a:solidFill>
              </a:rPr>
              <a:pPr/>
              <a:t>44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7" y="1417340"/>
            <a:ext cx="2961084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049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Sliding Window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025504" y="1519733"/>
            <a:ext cx="4572000" cy="36433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Sender advances the window by 1 for each in-sequence ACK it receives</a:t>
            </a:r>
          </a:p>
          <a:p>
            <a:pPr lvl="1"/>
            <a:r>
              <a:rPr lang="en-US" altLang="zh-CN" sz="2000" dirty="0"/>
              <a:t>Reduces idle periods</a:t>
            </a:r>
          </a:p>
          <a:p>
            <a:pPr lvl="1"/>
            <a:r>
              <a:rPr lang="en-US" altLang="zh-CN" sz="2000" dirty="0"/>
              <a:t>Pipelining idea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But what</a:t>
            </a:r>
            <a:r>
              <a:rPr lang="en-US" altLang="en-US" sz="2400" dirty="0">
                <a:ea typeface="宋体" panose="02010600030101010101" pitchFamily="2" charset="-122"/>
              </a:rPr>
              <a:t>'</a:t>
            </a:r>
            <a:r>
              <a:rPr lang="en-US" altLang="zh-CN" sz="2400" dirty="0"/>
              <a:t>s the correct value for the window?</a:t>
            </a:r>
          </a:p>
          <a:p>
            <a:pPr lvl="1"/>
            <a:r>
              <a:rPr lang="en-US" altLang="zh-CN" sz="2000" dirty="0"/>
              <a:t>We</a:t>
            </a:r>
            <a:r>
              <a:rPr lang="en-US" altLang="en-US" sz="2000" dirty="0">
                <a:ea typeface="宋体" panose="02010600030101010101" pitchFamily="2" charset="-122"/>
              </a:rPr>
              <a:t>'</a:t>
            </a:r>
            <a:r>
              <a:rPr lang="en-US" altLang="zh-CN" sz="2000" dirty="0"/>
              <a:t>ll revisit this question</a:t>
            </a:r>
          </a:p>
          <a:p>
            <a:pPr lvl="1"/>
            <a:r>
              <a:rPr lang="en-US" altLang="zh-CN" sz="2000" dirty="0"/>
              <a:t>First, we need to understand windows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FEBF1F6-B22C-497C-89C2-EEAABA092BCD}" type="slidenum">
              <a:rPr kumimoji="0" lang="zh-CN" altLang="en-US" sz="900">
                <a:solidFill>
                  <a:srgbClr val="898989"/>
                </a:solidFill>
              </a:rPr>
              <a:pPr/>
              <a:t>45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27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6" y="1417340"/>
            <a:ext cx="3183731" cy="354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93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Handling Packet Loss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F897865-AFA4-414A-9653-3FB7E6081B57}" type="slidenum">
              <a:rPr kumimoji="0" lang="zh-CN" altLang="en-US" sz="900">
                <a:solidFill>
                  <a:srgbClr val="898989"/>
                </a:solidFill>
              </a:rPr>
              <a:pPr/>
              <a:t>46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91878"/>
            <a:ext cx="7286625" cy="346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143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Chose the Right Window Size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0580" y="1561356"/>
            <a:ext cx="3987404" cy="3151585"/>
          </a:xfrm>
        </p:spPr>
        <p:txBody>
          <a:bodyPr>
            <a:normAutofit lnSpcReduction="10000"/>
          </a:bodyPr>
          <a:lstStyle/>
          <a:p>
            <a:r>
              <a:rPr lang="en-US" altLang="zh-CN" sz="2700" dirty="0"/>
              <a:t>If window is too small</a:t>
            </a:r>
          </a:p>
          <a:p>
            <a:pPr lvl="1"/>
            <a:r>
              <a:rPr lang="en-US" altLang="zh-CN" sz="2300" dirty="0"/>
              <a:t>Long idle time</a:t>
            </a:r>
          </a:p>
          <a:p>
            <a:pPr lvl="1"/>
            <a:r>
              <a:rPr lang="en-US" altLang="zh-CN" sz="2300" dirty="0"/>
              <a:t>Underutilized network</a:t>
            </a:r>
          </a:p>
          <a:p>
            <a:endParaRPr lang="en-US" altLang="zh-CN" sz="2700" dirty="0"/>
          </a:p>
          <a:p>
            <a:r>
              <a:rPr lang="en-US" altLang="zh-CN" sz="2700" dirty="0"/>
              <a:t>If window too large</a:t>
            </a:r>
          </a:p>
          <a:p>
            <a:pPr lvl="1"/>
            <a:r>
              <a:rPr lang="en-US" altLang="zh-CN" sz="2300" dirty="0"/>
              <a:t>Congestion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A2CA2CD-AB84-4895-9227-D190A7446908}" type="slidenum">
              <a:rPr kumimoji="0" lang="zh-CN" altLang="en-US" sz="900">
                <a:solidFill>
                  <a:srgbClr val="898989"/>
                </a:solidFill>
              </a:rPr>
              <a:pPr/>
              <a:t>47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35" y="1345332"/>
            <a:ext cx="340637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234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Sliding Window Size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96FF"/>
                </a:solidFill>
                <a:ea typeface="MS PGothic" panose="020B0600070205080204" pitchFamily="34" charset="-128"/>
              </a:rPr>
              <a:t>window size ≥ round-trip time × bottleneck data rate</a:t>
            </a:r>
          </a:p>
          <a:p>
            <a:pPr marL="0" indent="0">
              <a:lnSpc>
                <a:spcPct val="110000"/>
              </a:lnSpc>
            </a:pPr>
            <a:endParaRPr lang="en-US" altLang="zh-CN" sz="2000" dirty="0">
              <a:ea typeface="MS PGothic" panose="020B0600070205080204" pitchFamily="34" charset="-128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sz="2000" dirty="0">
                <a:ea typeface="MS PGothic" panose="020B0600070205080204" pitchFamily="34" charset="-128"/>
              </a:rPr>
              <a:t> Sliding window with one segment in size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sz="2000" dirty="0">
                <a:ea typeface="MS PGothic" panose="020B0600070205080204" pitchFamily="34" charset="-128"/>
              </a:rPr>
              <a:t> Enlarge window size to bottleneck data rate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Data rate is window size / RTT</a:t>
            </a:r>
          </a:p>
          <a:p>
            <a:pPr marL="0" indent="0">
              <a:lnSpc>
                <a:spcPct val="110000"/>
              </a:lnSpc>
            </a:pPr>
            <a:r>
              <a:rPr lang="en-US" altLang="zh-CN" sz="2000" dirty="0">
                <a:ea typeface="MS PGothic" panose="020B0600070205080204" pitchFamily="34" charset="-128"/>
              </a:rPr>
              <a:t> Enlarge window size further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Data rate is still bottleneck</a:t>
            </a:r>
          </a:p>
          <a:p>
            <a:pPr lvl="1">
              <a:lnSpc>
                <a:spcPct val="110000"/>
              </a:lnSpc>
            </a:pPr>
            <a:r>
              <a:rPr lang="en-US" altLang="zh-CN" sz="1800" dirty="0">
                <a:ea typeface="MS PGothic" panose="020B0600070205080204" pitchFamily="34" charset="-128"/>
              </a:rPr>
              <a:t>Larger window makes no sense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CN" sz="1800" dirty="0">
              <a:ea typeface="MS PGothic" panose="020B0600070205080204" pitchFamily="34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42DE765-8850-4E57-94C9-2A9B9482DB8F}" type="slidenum">
              <a:rPr kumimoji="0" lang="zh-CN" altLang="en-US" sz="1050">
                <a:ea typeface="Adobe 楷体 Std R" charset="-122"/>
              </a:rPr>
              <a:pPr eaLnBrk="0" hangingPunct="0"/>
              <a:t>48</a:t>
            </a:fld>
            <a:endParaRPr kumimoji="0" lang="en-US" altLang="zh-CN" sz="1050">
              <a:ea typeface="Adobe 楷体 Std R" charset="-122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5796136" y="2497460"/>
            <a:ext cx="3072084" cy="1885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kumimoji="0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Receive 500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KBps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Sender 1 </a:t>
            </a:r>
            <a:r>
              <a:rPr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MBps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RTT 70ms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A segment carries 0.5 KB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  <a:cs typeface="Myriad Pro Light SemiCond"/>
              </a:rPr>
              <a:t>- Sliding window size = 35KB (70 segment)</a:t>
            </a:r>
          </a:p>
        </p:txBody>
      </p:sp>
    </p:spTree>
    <p:extLst>
      <p:ext uri="{BB962C8B-B14F-4D97-AF65-F5344CB8AC3E}">
        <p14:creationId xmlns:p14="http://schemas.microsoft.com/office/powerpoint/2010/main" val="1761830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MS PGothic" panose="020B0600070205080204" pitchFamily="34" charset="-128"/>
              </a:rPr>
              <a:t>Self-pacing: Sliding Window Size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Although the sender doesn</a:t>
            </a:r>
            <a:r>
              <a:rPr lang="en-US" altLang="en-US" sz="2400" dirty="0">
                <a:ea typeface="MS PGothic" panose="020B0600070205080204" pitchFamily="34" charset="-128"/>
              </a:rPr>
              <a:t>'</a:t>
            </a:r>
            <a:r>
              <a:rPr lang="en-US" altLang="zh-CN" sz="2400" dirty="0">
                <a:ea typeface="MS PGothic" panose="020B0600070205080204" pitchFamily="34" charset="-128"/>
              </a:rPr>
              <a:t>t know the bottleneck, it is sending </a:t>
            </a:r>
            <a:r>
              <a:rPr lang="en-US" altLang="zh-CN" sz="2400" dirty="0">
                <a:solidFill>
                  <a:srgbClr val="0096FF"/>
                </a:solidFill>
                <a:ea typeface="MS PGothic" panose="020B0600070205080204" pitchFamily="34" charset="-128"/>
              </a:rPr>
              <a:t>at exactly that rate</a:t>
            </a:r>
          </a:p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Once sender fills a sliding window, cannot send next data until receive ACK of the oldest data in the window</a:t>
            </a:r>
          </a:p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The receiver cannot generate ACK faster than the network can deliver data elements</a:t>
            </a:r>
          </a:p>
          <a:p>
            <a:pPr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RTT estimation still needed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AECCF64-AD3A-4A1A-9E09-4E4B701BF70A}" type="slidenum">
              <a:rPr kumimoji="0" lang="zh-CN" altLang="en-US" sz="1050">
                <a:ea typeface="Adobe 楷体 Std R" charset="-122"/>
              </a:rPr>
              <a:pPr eaLnBrk="0" hangingPunct="0"/>
              <a:t>49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27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Policy Routing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7859216" cy="3771636"/>
          </a:xfrm>
        </p:spPr>
        <p:txBody>
          <a:bodyPr>
            <a:noAutofit/>
          </a:bodyPr>
          <a:lstStyle/>
          <a:p>
            <a:r>
              <a:rPr kumimoji="1" lang="en-US" altLang="zh-CN" sz="1800" dirty="0"/>
              <a:t>Regions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also want to implement their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own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policies</a:t>
            </a:r>
            <a:endParaRPr kumimoji="1" lang="zh-CN" altLang="en-US" sz="1800" dirty="0"/>
          </a:p>
          <a:p>
            <a:pPr lvl="1"/>
            <a:r>
              <a:rPr kumimoji="1" lang="en-US" altLang="zh-CN" sz="1600" dirty="0"/>
              <a:t>Switches make routing decisions based on some policies set by a human</a:t>
            </a:r>
            <a:endParaRPr kumimoji="1" lang="zh-CN" altLang="en-US" sz="1600" dirty="0"/>
          </a:p>
          <a:p>
            <a:pPr lvl="1"/>
            <a:r>
              <a:rPr kumimoji="1" lang="en-US" altLang="zh-CN" sz="1600" dirty="0"/>
              <a:t>Routing protocol must disseminate enough info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 enable those policies</a:t>
            </a:r>
            <a:endParaRPr kumimoji="1" lang="zh-CN" altLang="en-US" sz="1600" dirty="0"/>
          </a:p>
          <a:p>
            <a:r>
              <a:rPr kumimoji="1" lang="en-US" altLang="zh-CN" sz="1800" dirty="0"/>
              <a:t>What policies are typical in BGP?</a:t>
            </a:r>
            <a:endParaRPr kumimoji="1" lang="zh-CN" altLang="en-US" sz="1800" dirty="0"/>
          </a:p>
          <a:p>
            <a:pPr lvl="1"/>
            <a:r>
              <a:rPr kumimoji="1" lang="en-US" altLang="zh-CN" sz="1600" dirty="0"/>
              <a:t>Regions don't want to send traffic on a path unless they have financial incentive to do so</a:t>
            </a:r>
            <a:endParaRPr kumimoji="1" lang="zh-CN" altLang="en-US" sz="1600" dirty="0"/>
          </a:p>
          <a:p>
            <a:pPr lvl="1"/>
            <a:r>
              <a:rPr kumimoji="1" lang="en-US" altLang="zh-CN" sz="1600" dirty="0"/>
              <a:t>Mechanism of enforcement: selective advertisements</a:t>
            </a:r>
            <a:endParaRPr kumimoji="1" lang="zh-CN" altLang="en-US" sz="1600" dirty="0"/>
          </a:p>
          <a:p>
            <a:pPr lvl="2"/>
            <a:r>
              <a:rPr kumimoji="1" lang="en-US" altLang="zh-CN" sz="1400" dirty="0"/>
              <a:t>Region-1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won't tell region-2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about a path unless it will make money by letting region-2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 the path    </a:t>
            </a:r>
            <a:endParaRPr kumimoji="1" lang="zh-CN" altLang="en-US" sz="1400" dirty="0"/>
          </a:p>
          <a:p>
            <a:pPr lvl="2"/>
            <a:r>
              <a:rPr kumimoji="1" lang="en-US" altLang="zh-CN" sz="1400" dirty="0"/>
              <a:t>Each region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will have a different view of the network, and that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view will (almost certainly) </a:t>
            </a:r>
            <a:r>
              <a:rPr kumimoji="1" lang="en-US" altLang="zh-CN" sz="1400" i="1" dirty="0"/>
              <a:t>not</a:t>
            </a:r>
            <a:r>
              <a:rPr kumimoji="1" lang="en-US" altLang="zh-CN" sz="1400" dirty="0"/>
              <a:t> contain every physical link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339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Congestion Control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06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Congestion</a:t>
            </a:r>
            <a:endParaRPr lang="zh-CN" altLang="en-US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Definition: Too many packets present in (a part of) the network causes packet delay and loss that degrades performance.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Network &amp; End-to-end layers </a:t>
            </a:r>
            <a:r>
              <a:rPr lang="en-US" altLang="zh-CN" sz="2400" i="1" dirty="0">
                <a:solidFill>
                  <a:srgbClr val="0096FF"/>
                </a:solidFill>
              </a:rPr>
              <a:t>share the responsibility </a:t>
            </a:r>
            <a:r>
              <a:rPr lang="en-US" altLang="zh-CN" sz="2400" dirty="0"/>
              <a:t>for handling congestion</a:t>
            </a:r>
          </a:p>
          <a:p>
            <a:pPr>
              <a:spcBef>
                <a:spcPts val="2100"/>
              </a:spcBef>
            </a:pPr>
            <a:r>
              <a:rPr lang="en-US" altLang="zh-CN" sz="2400" dirty="0"/>
              <a:t>1. Network layer</a:t>
            </a:r>
          </a:p>
          <a:p>
            <a:pPr lvl="1"/>
            <a:r>
              <a:rPr lang="en-US" altLang="zh-CN" sz="2000" dirty="0"/>
              <a:t>Directly experiences the congestion</a:t>
            </a:r>
          </a:p>
          <a:p>
            <a:pPr lvl="1"/>
            <a:r>
              <a:rPr lang="en-US" altLang="zh-CN" sz="2000" dirty="0"/>
              <a:t>Ultimately determine what to do with the excess packets</a:t>
            </a:r>
          </a:p>
          <a:p>
            <a:r>
              <a:rPr lang="en-US" altLang="zh-CN" sz="2400" dirty="0"/>
              <a:t>2. End-to-end layer</a:t>
            </a:r>
          </a:p>
          <a:p>
            <a:pPr lvl="1"/>
            <a:r>
              <a:rPr lang="en-US" altLang="zh-CN" sz="2000" dirty="0"/>
              <a:t>Control to reduce the sending rate, is the most effective way</a:t>
            </a:r>
            <a:endParaRPr lang="zh-CN" altLang="en-US" sz="2000" dirty="0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1382C2B-5B83-4A64-ABBA-7968B9D76D50}" type="slidenum">
              <a:rPr kumimoji="0" lang="zh-CN" altLang="en-US" sz="1050">
                <a:ea typeface="Adobe 楷体 Std R" charset="-122"/>
              </a:rPr>
              <a:pPr eaLnBrk="0" hangingPunct="0"/>
              <a:t>51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138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Congestion</a:t>
            </a:r>
            <a:endParaRPr lang="zh-CN" altLang="en-US"/>
          </a:p>
        </p:txBody>
      </p:sp>
      <p:pic>
        <p:nvPicPr>
          <p:cNvPr id="4608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54" y="1540669"/>
            <a:ext cx="5600700" cy="36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8FAF51E1-B7D8-4AC5-8688-769918E8FDBE}" type="slidenum">
              <a:rPr kumimoji="0" lang="zh-CN" altLang="en-US" sz="1050">
                <a:ea typeface="Adobe 楷体 Std R" charset="-122"/>
              </a:rPr>
              <a:pPr eaLnBrk="0" hangingPunct="0"/>
              <a:t>52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32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Congest?</a:t>
            </a:r>
            <a:endParaRPr lang="zh-CN" altLang="en-US" dirty="0"/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2250"/>
              </a:spcBef>
            </a:pPr>
            <a:r>
              <a:rPr lang="en-US" altLang="zh-CN" sz="2400" dirty="0"/>
              <a:t>If all of a sudden, streams of packets begin arriving on three or four input lines and all need the same output line, a queue will build up</a:t>
            </a:r>
          </a:p>
          <a:p>
            <a:pPr>
              <a:spcBef>
                <a:spcPts val="2250"/>
              </a:spcBef>
            </a:pPr>
            <a:r>
              <a:rPr lang="en-US" altLang="zh-CN" sz="2400" dirty="0"/>
              <a:t>If there is insufficient memory to hold all of them, packets will be lost</a:t>
            </a:r>
          </a:p>
          <a:p>
            <a:pPr>
              <a:spcBef>
                <a:spcPts val="2250"/>
              </a:spcBef>
            </a:pPr>
            <a:r>
              <a:rPr lang="en-US" altLang="zh-CN" sz="2400" dirty="0"/>
              <a:t>Adding more memory may help up to a point, but</a:t>
            </a:r>
          </a:p>
          <a:p>
            <a:pPr lvl="1"/>
            <a:r>
              <a:rPr lang="en-US" altLang="zh-CN" sz="2000" dirty="0"/>
              <a:t>Nagle (1987) realized that if routers have an infinite amount of memory, congestion gets worse, not better</a:t>
            </a:r>
          </a:p>
          <a:p>
            <a:pPr lvl="1"/>
            <a:r>
              <a:rPr lang="en-US" altLang="zh-CN" sz="2000" dirty="0"/>
              <a:t>This is because by the time packets get to the front of the queue, they have </a:t>
            </a:r>
            <a:r>
              <a:rPr lang="en-US" altLang="zh-CN" sz="2000" b="1" dirty="0">
                <a:solidFill>
                  <a:schemeClr val="accent2"/>
                </a:solidFill>
              </a:rPr>
              <a:t>already timed out</a:t>
            </a:r>
            <a:r>
              <a:rPr lang="en-US" altLang="zh-CN" sz="2000" dirty="0"/>
              <a:t> (repeatedly) and duplicates have been sent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2274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Load Shedding: Setting Window Size</a:t>
            </a:r>
            <a:endParaRPr lang="zh-CN" altLang="en-US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395536" y="1345332"/>
            <a:ext cx="8040291" cy="326350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For performance:</a:t>
            </a:r>
          </a:p>
          <a:p>
            <a:pPr lvl="1"/>
            <a:r>
              <a:rPr lang="en-US" altLang="zh-CN" sz="2000" dirty="0">
                <a:solidFill>
                  <a:srgbClr val="0096FF"/>
                </a:solidFill>
              </a:rPr>
              <a:t>window size ≥ round-trip time × bottleneck data rate</a:t>
            </a:r>
          </a:p>
          <a:p>
            <a:pPr>
              <a:spcBef>
                <a:spcPts val="1872"/>
              </a:spcBef>
            </a:pPr>
            <a:r>
              <a:rPr lang="en-US" altLang="zh-CN" sz="2400" dirty="0"/>
              <a:t>For congestion control:</a:t>
            </a:r>
          </a:p>
          <a:p>
            <a:pPr lvl="1"/>
            <a:r>
              <a:rPr lang="en-US" altLang="zh-CN" sz="2000" dirty="0">
                <a:solidFill>
                  <a:srgbClr val="0096FF"/>
                </a:solidFill>
              </a:rPr>
              <a:t>window size ≤ min(RTT x bottleneck data rate, Receiver buffer)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Congestion window</a:t>
            </a:r>
          </a:p>
          <a:p>
            <a:pPr>
              <a:spcBef>
                <a:spcPts val="1872"/>
              </a:spcBef>
            </a:pPr>
            <a:r>
              <a:rPr lang="en-US" altLang="zh-CN" sz="2400" dirty="0">
                <a:solidFill>
                  <a:srgbClr val="000000"/>
                </a:solidFill>
              </a:rPr>
              <a:t>2 windows become 1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</a:rPr>
              <a:t>to achieve best performance and avoid congestion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57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333500"/>
            <a:ext cx="8229600" cy="41882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None/>
              <a:defRPr/>
            </a:pPr>
            <a:r>
              <a:rPr lang="en-US" sz="2400" dirty="0"/>
              <a:t>Basic </a:t>
            </a:r>
            <a:r>
              <a:rPr lang="en-US" altLang="zh-CN" sz="2400" dirty="0"/>
              <a:t>i</a:t>
            </a:r>
            <a:r>
              <a:rPr lang="en-US" sz="2400" dirty="0"/>
              <a:t>dea: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Increase </a:t>
            </a:r>
            <a:r>
              <a:rPr lang="en-US" altLang="zh-CN" sz="2000" dirty="0"/>
              <a:t>congestion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</a:t>
            </a:r>
            <a:r>
              <a:rPr lang="zh-CN" altLang="en-US" sz="2000" dirty="0"/>
              <a:t> </a:t>
            </a:r>
            <a:r>
              <a:rPr lang="en-US" sz="2000" dirty="0"/>
              <a:t>slowly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If no drops -&gt; no congestion yet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If a drop occurs -&gt; decrease </a:t>
            </a:r>
            <a:r>
              <a:rPr lang="en-US" altLang="zh-CN" sz="2000" dirty="0"/>
              <a:t>congestion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</a:t>
            </a:r>
            <a:r>
              <a:rPr lang="zh-CN" altLang="en-US" sz="2000" dirty="0"/>
              <a:t> </a:t>
            </a:r>
            <a:r>
              <a:rPr lang="en-US" sz="2000" dirty="0"/>
              <a:t>quickly</a:t>
            </a:r>
          </a:p>
          <a:p>
            <a:pPr>
              <a:lnSpc>
                <a:spcPct val="110000"/>
              </a:lnSpc>
              <a:buFont typeface="Arial" charset="0"/>
              <a:buNone/>
              <a:defRPr/>
            </a:pPr>
            <a:r>
              <a:rPr lang="en-US" sz="2400" dirty="0"/>
              <a:t>Use the idea in a distributed protocol that achieves</a:t>
            </a:r>
            <a:r>
              <a:rPr lang="en-US" altLang="zh-CN" sz="2400" dirty="0"/>
              <a:t>:</a:t>
            </a:r>
            <a:endParaRPr lang="en-US" sz="2400" dirty="0"/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Efficiency: i.e., uses the bottleneck capacity efficiently</a:t>
            </a:r>
          </a:p>
          <a:p>
            <a:pPr lvl="1">
              <a:lnSpc>
                <a:spcPct val="110000"/>
              </a:lnSpc>
              <a:buFont typeface="Symbol" charset="0"/>
              <a:buChar char="-"/>
              <a:defRPr/>
            </a:pPr>
            <a:r>
              <a:rPr lang="en-US" sz="2000" dirty="0"/>
              <a:t>Fairness, i.e., senders sharing a bottleneck get equal throughput (if they have demands)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C754F2-F969-4E07-A34D-D8C67C96185C}" type="slidenum">
              <a:rPr kumimoji="0" lang="zh-CN" altLang="en-US" sz="900">
                <a:solidFill>
                  <a:srgbClr val="898989"/>
                </a:solidFill>
              </a:rPr>
              <a:pPr/>
              <a:t>55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39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AIMD (Additive Increase, Multiplicative Decrease)</a:t>
            </a:r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4FD951-E221-422B-A595-4EEDC4B18CF7}" type="slidenum">
              <a:rPr kumimoji="0" lang="zh-CN" altLang="en-US" sz="900">
                <a:solidFill>
                  <a:srgbClr val="898989"/>
                </a:solidFill>
              </a:rPr>
              <a:pPr/>
              <a:t>56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  <p:pic>
        <p:nvPicPr>
          <p:cNvPr id="583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3324"/>
            <a:ext cx="7020074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3837523"/>
            <a:ext cx="8013576" cy="1612265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/>
              <a:t>Every RTT:</a:t>
            </a:r>
          </a:p>
          <a:p>
            <a:pPr lvl="1"/>
            <a:r>
              <a:rPr kumimoji="1" lang="en-US" altLang="zh-CN" sz="2400" dirty="0"/>
              <a:t>No drop: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=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+ 1</a:t>
            </a:r>
          </a:p>
          <a:p>
            <a:pPr lvl="1"/>
            <a:r>
              <a:rPr kumimoji="1" lang="en-US" altLang="zh-CN" sz="2400" dirty="0"/>
              <a:t>A drop: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= </a:t>
            </a:r>
            <a:r>
              <a:rPr kumimoji="1" lang="en-US" altLang="zh-CN" sz="2400" dirty="0" err="1"/>
              <a:t>cwnd</a:t>
            </a:r>
            <a:r>
              <a:rPr kumimoji="1" lang="en-US" altLang="zh-CN" sz="2400" dirty="0"/>
              <a:t> / 2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61871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with AIMD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Increases very slowly at the beginning </a:t>
            </a:r>
          </a:p>
          <a:p>
            <a:r>
              <a:rPr lang="en-US" altLang="zh-CN" sz="2800" dirty="0"/>
              <a:t>Initial window size is 1</a:t>
            </a:r>
          </a:p>
          <a:p>
            <a:pPr lvl="1"/>
            <a:r>
              <a:rPr lang="en-US" altLang="zh-CN" sz="2400" dirty="0"/>
              <a:t>Probably too small in practice</a:t>
            </a:r>
          </a:p>
          <a:p>
            <a:r>
              <a:rPr lang="en-US" altLang="zh-CN" sz="2800" dirty="0"/>
              <a:t>Solution: do multiplicative increase at the beginning</a:t>
            </a:r>
          </a:p>
          <a:p>
            <a:pPr lvl="1"/>
            <a:r>
              <a:rPr lang="en-US" altLang="zh-CN" sz="2400" i="1" dirty="0" err="1"/>
              <a:t>Congestion_window</a:t>
            </a:r>
            <a:r>
              <a:rPr lang="en-US" altLang="zh-CN" sz="2400" i="1" dirty="0"/>
              <a:t> </a:t>
            </a:r>
            <a:r>
              <a:rPr lang="en-US" altLang="zh-CN" sz="2400" i="1" baseline="-25000" dirty="0" err="1"/>
              <a:t>init</a:t>
            </a:r>
            <a:r>
              <a:rPr lang="en-US" altLang="zh-CN" sz="2400" i="1" dirty="0"/>
              <a:t> </a:t>
            </a:r>
            <a:r>
              <a:rPr lang="en-US" altLang="zh-CN" sz="2400" dirty="0"/>
              <a:t>= 1</a:t>
            </a:r>
          </a:p>
          <a:p>
            <a:pPr lvl="1"/>
            <a:r>
              <a:rPr lang="en-US" altLang="zh-CN" sz="2400" dirty="0"/>
              <a:t>Initially, do </a:t>
            </a:r>
            <a:r>
              <a:rPr lang="en-US" altLang="zh-CN" sz="2400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sz="2400" i="1" dirty="0">
                <a:solidFill>
                  <a:srgbClr val="0096FF"/>
                </a:solidFill>
              </a:rPr>
              <a:t> </a:t>
            </a:r>
            <a:r>
              <a:rPr lang="en-US" altLang="zh-CN" sz="2400" dirty="0">
                <a:solidFill>
                  <a:srgbClr val="0096FF"/>
                </a:solidFill>
              </a:rPr>
              <a:t>← 2 * </a:t>
            </a:r>
            <a:r>
              <a:rPr lang="en-US" altLang="zh-CN" sz="2400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sz="2400" i="1" dirty="0">
                <a:solidFill>
                  <a:srgbClr val="0096FF"/>
                </a:solidFill>
              </a:rPr>
              <a:t> </a:t>
            </a:r>
            <a:r>
              <a:rPr lang="en-US" altLang="zh-CN" sz="2400" dirty="0"/>
              <a:t>each RTT until we hit congestion</a:t>
            </a:r>
          </a:p>
          <a:p>
            <a:pPr lvl="1"/>
            <a:r>
              <a:rPr lang="en-US" altLang="zh-CN" sz="2400" dirty="0"/>
              <a:t>Named "slow start"</a:t>
            </a:r>
            <a:r>
              <a:rPr lang="zh-CN" altLang="en-US" sz="2400" dirty="0"/>
              <a:t> </a:t>
            </a:r>
            <a:r>
              <a:rPr lang="en-US" altLang="zh-CN" sz="2400" dirty="0"/>
              <a:t>(even though it's exponentially fast!) </a:t>
            </a:r>
          </a:p>
        </p:txBody>
      </p:sp>
    </p:spTree>
    <p:extLst>
      <p:ext uri="{BB962C8B-B14F-4D97-AF65-F5344CB8AC3E}">
        <p14:creationId xmlns:p14="http://schemas.microsoft.com/office/powerpoint/2010/main" val="3240442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lang="zh-CN" altLang="en-US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6FFD5D27-0D0F-4BE9-9FE7-892878180D22}" type="slidenum">
              <a:rPr kumimoji="0" lang="zh-CN" altLang="en-US" sz="1050">
                <a:ea typeface="Adobe 楷体 Std R" charset="-122"/>
              </a:rPr>
              <a:pPr eaLnBrk="0" hangingPunct="0"/>
              <a:t>58</a:t>
            </a:fld>
            <a:endParaRPr kumimoji="0" lang="en-US" altLang="zh-CN" sz="1050">
              <a:ea typeface="Adobe 楷体 Std R" charset="-122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323"/>
            <a:ext cx="8028385" cy="353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2581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pitchFamily="34" charset="-128"/>
              </a:rPr>
              <a:t>Retrofitting TCP</a:t>
            </a:r>
            <a:endParaRPr lang="zh-CN" altLang="en-US" dirty="0">
              <a:ea typeface="MS PGothic" panose="020B0600070205080204" pitchFamily="34" charset="-128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Autofit/>
          </a:bodyPr>
          <a:lstStyle/>
          <a:p>
            <a:r>
              <a:rPr lang="en-US" altLang="zh-CN" sz="2000" dirty="0">
                <a:ea typeface="MS PGothic" panose="020B0600070205080204" pitchFamily="34" charset="-128"/>
              </a:rPr>
              <a:t>1. Slow start: one packet at first, then double until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Sender reaches the window size suggested by the receiver 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All the available data has been dispatched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Sender detects that a packet it sent has been discarded</a:t>
            </a:r>
          </a:p>
          <a:p>
            <a:r>
              <a:rPr lang="en-US" altLang="zh-CN" sz="2000" dirty="0">
                <a:ea typeface="MS PGothic" panose="020B0600070205080204" pitchFamily="34" charset="-128"/>
              </a:rPr>
              <a:t>2. Duplicate ACK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When receiver gets an out-of-order packet, it sends back a duplicate of latest ACK</a:t>
            </a:r>
          </a:p>
          <a:p>
            <a:r>
              <a:rPr lang="en-US" altLang="zh-CN" sz="2000" dirty="0">
                <a:ea typeface="MS PGothic" panose="020B0600070205080204" pitchFamily="34" charset="-128"/>
              </a:rPr>
              <a:t>3. Equilibrium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ea typeface="MS PGothic" panose="020B0600070205080204" pitchFamily="34" charset="-128"/>
              </a:rPr>
              <a:t>Additive increase &amp; multiplicative decrease</a:t>
            </a:r>
          </a:p>
          <a:p>
            <a:r>
              <a:rPr lang="en-US" altLang="zh-CN" sz="2000" dirty="0">
                <a:ea typeface="MS PGothic" panose="020B0600070205080204" pitchFamily="34" charset="-128"/>
              </a:rPr>
              <a:t>4. Restart, after waiting a short time</a:t>
            </a:r>
            <a:endParaRPr lang="zh-CN" altLang="en-US" sz="2000" dirty="0">
              <a:ea typeface="MS PGothic" panose="020B0600070205080204" pitchFamily="34" charset="-128"/>
            </a:endParaRPr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D58F27EE-13B8-4587-BC42-F1599DE876AE}" type="slidenum">
              <a:rPr kumimoji="0" lang="zh-CN" altLang="en-US" sz="1050">
                <a:ea typeface="Adobe 楷体 Std R" charset="-122"/>
              </a:rPr>
              <a:pPr eaLnBrk="0" hangingPunct="0"/>
              <a:t>59</a:t>
            </a:fld>
            <a:endParaRPr kumimoji="0"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67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BGP Relationships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Customer/provider 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Customers pay for access (transit), which the provider provides</a:t>
            </a:r>
            <a:endParaRPr kumimoji="1" lang="zh-CN" altLang="en-US" sz="2000" dirty="0"/>
          </a:p>
          <a:p>
            <a:r>
              <a:rPr kumimoji="1" lang="en-US" altLang="zh-CN" sz="2400" dirty="0"/>
              <a:t>Peers</a:t>
            </a:r>
            <a:endParaRPr kumimoji="1" lang="zh-CN" altLang="en-US" sz="2400" dirty="0"/>
          </a:p>
          <a:p>
            <a:pPr lvl="1"/>
            <a:r>
              <a:rPr kumimoji="1" lang="en-US" altLang="zh-CN" sz="2000" dirty="0"/>
              <a:t>Peers provide mutual access to a subset of each's routing tables</a:t>
            </a:r>
            <a:endParaRPr kumimoji="1" lang="zh-CN" altLang="en-US" sz="2000" dirty="0"/>
          </a:p>
          <a:p>
            <a:pPr lvl="2"/>
            <a:r>
              <a:rPr kumimoji="1" lang="en-US" altLang="zh-CN" sz="1800" dirty="0"/>
              <a:t>The subset that contains their transit customers</a:t>
            </a:r>
            <a:endParaRPr kumimoji="1" lang="zh-CN" altLang="en-US" sz="1800" dirty="0"/>
          </a:p>
          <a:p>
            <a:pPr lvl="1"/>
            <a:r>
              <a:rPr kumimoji="1" lang="en-US" altLang="zh-CN" sz="2000" dirty="0"/>
              <a:t>Why peer?  Can save money and improve performance</a:t>
            </a:r>
            <a:endParaRPr kumimoji="1" lang="zh-CN" altLang="en-US" sz="2000" dirty="0"/>
          </a:p>
          <a:p>
            <a:pPr lvl="1"/>
            <a:r>
              <a:rPr kumimoji="1" lang="en-US" altLang="zh-CN" sz="2000" dirty="0"/>
              <a:t>Why </a:t>
            </a:r>
            <a:r>
              <a:rPr kumimoji="1" lang="en-US" altLang="zh-CN" sz="2000" i="1" dirty="0"/>
              <a:t>not</a:t>
            </a:r>
            <a:r>
              <a:rPr kumimoji="1" lang="en-US" altLang="zh-CN" sz="2000" dirty="0"/>
              <a:t> peer?  You'd rather have customers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8713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Fairness between Links</a:t>
            </a:r>
          </a:p>
        </p:txBody>
      </p:sp>
      <p:pic>
        <p:nvPicPr>
          <p:cNvPr id="6246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88"/>
          <a:stretch>
            <a:fillRect/>
          </a:stretch>
        </p:blipFill>
        <p:spPr bwMode="auto">
          <a:xfrm>
            <a:off x="611560" y="1705372"/>
            <a:ext cx="7884319" cy="27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9A47B05-A962-45DF-BD3E-CB580E969C88}" type="slidenum">
              <a:rPr kumimoji="0" lang="zh-CN" altLang="en-US" sz="900">
                <a:solidFill>
                  <a:srgbClr val="898989"/>
                </a:solidFill>
              </a:rPr>
              <a:pPr/>
              <a:t>60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796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AIMD Leads to Efficiency and Fairness</a:t>
            </a:r>
          </a:p>
        </p:txBody>
      </p:sp>
      <p:pic>
        <p:nvPicPr>
          <p:cNvPr id="6349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1530622"/>
            <a:ext cx="6589961" cy="399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6F44060-C598-4A0A-AC63-E89A49E6275C}" type="slidenum">
              <a:rPr kumimoji="0" lang="zh-CN" altLang="en-US" sz="900">
                <a:solidFill>
                  <a:srgbClr val="898989"/>
                </a:solidFill>
              </a:rPr>
              <a:pPr/>
              <a:t>61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47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 not Additive Decrease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does not converge to </a:t>
            </a:r>
            <a:r>
              <a:rPr kumimoji="1" lang="en-US" altLang="zh-CN" b="1" dirty="0">
                <a:solidFill>
                  <a:srgbClr val="0096FF"/>
                </a:solidFill>
              </a:rPr>
              <a:t>fairness</a:t>
            </a:r>
          </a:p>
          <a:p>
            <a:pPr lvl="1"/>
            <a:r>
              <a:rPr kumimoji="1" lang="en-US" altLang="zh-CN" dirty="0"/>
              <a:t>from a congested point, (</a:t>
            </a:r>
            <a:r>
              <a:rPr kumimoji="1" lang="en-US" altLang="zh-CN" dirty="0" err="1"/>
              <a:t>x',y</a:t>
            </a:r>
            <a:r>
              <a:rPr kumimoji="1" lang="en-US" altLang="zh-CN" dirty="0"/>
              <a:t>'), reducing each by 1 worsens fairness and takes us away from the "ideal" outcome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83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sz="2400" dirty="0"/>
              <a:t>If routers have too much buffering, causes long delays</a:t>
            </a:r>
          </a:p>
          <a:p>
            <a:r>
              <a:rPr kumimoji="1" lang="en-US" altLang="zh-CN" sz="2400" dirty="0"/>
              <a:t>Packet loss is not always caused by congestion</a:t>
            </a:r>
          </a:p>
          <a:p>
            <a:pPr lvl="1"/>
            <a:r>
              <a:rPr kumimoji="1" lang="en-US" altLang="zh-CN" sz="2000" dirty="0"/>
              <a:t>Consider wireless network: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sender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faster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packet</a:t>
            </a:r>
          </a:p>
          <a:p>
            <a:r>
              <a:rPr kumimoji="1" lang="en-US" altLang="zh-CN" sz="2400" dirty="0"/>
              <a:t>TCP does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 perform well in datacenters</a:t>
            </a:r>
          </a:p>
          <a:p>
            <a:pPr lvl="1"/>
            <a:r>
              <a:rPr kumimoji="1" lang="en-US" altLang="zh-CN" sz="2000" dirty="0"/>
              <a:t>High bandwidth, low delay situations</a:t>
            </a:r>
          </a:p>
          <a:p>
            <a:r>
              <a:rPr kumimoji="1" lang="en-US" altLang="zh-CN" sz="2400" dirty="0"/>
              <a:t>TCP has a bias against long RTTs</a:t>
            </a:r>
          </a:p>
          <a:p>
            <a:pPr lvl="1"/>
            <a:r>
              <a:rPr kumimoji="1" lang="en-US" altLang="zh-CN" sz="2000" dirty="0"/>
              <a:t>Throughput inversely proportionally to RTT</a:t>
            </a:r>
          </a:p>
          <a:p>
            <a:pPr lvl="1"/>
            <a:r>
              <a:rPr kumimoji="1" lang="en-US" altLang="zh-CN" sz="2200" dirty="0"/>
              <a:t>Consider when sending packets really far away </a:t>
            </a:r>
            <a:r>
              <a:rPr kumimoji="1" lang="en-US" altLang="zh-CN" sz="2200" dirty="0" err="1"/>
              <a:t>vs</a:t>
            </a:r>
            <a:r>
              <a:rPr kumimoji="1" lang="en-US" altLang="zh-CN" sz="2200" dirty="0"/>
              <a:t> really close</a:t>
            </a:r>
          </a:p>
          <a:p>
            <a:r>
              <a:rPr lang="en-US" altLang="zh-CN" sz="2400" dirty="0"/>
              <a:t>Assumes cooperating sources, which is</a:t>
            </a:r>
            <a:r>
              <a:rPr lang="zh-CN" altLang="en-US" sz="2400" dirty="0"/>
              <a:t> </a:t>
            </a:r>
            <a:r>
              <a:rPr lang="en-US" altLang="zh-CN" sz="2400" dirty="0"/>
              <a:t>not always a good assumption</a:t>
            </a:r>
            <a:endParaRPr kumimoji="1" lang="en-US" altLang="zh-CN" sz="2400" dirty="0"/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79002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Congestion Window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26030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Reliability Using Sliding Window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Tx</a:t>
            </a:r>
            <a:r>
              <a:rPr lang="en-US" altLang="zh-CN" dirty="0"/>
              <a:t> Rate = W / RTT</a:t>
            </a:r>
          </a:p>
          <a:p>
            <a:pPr>
              <a:lnSpc>
                <a:spcPct val="110000"/>
              </a:lnSpc>
            </a:pPr>
            <a:r>
              <a:rPr lang="en-US" altLang="zh-CN" sz="2800" dirty="0"/>
              <a:t>Congestion Control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W = min(</a:t>
            </a:r>
            <a:r>
              <a:rPr lang="en-US" altLang="zh-CN" dirty="0" err="1"/>
              <a:t>Receiver_buffer</a:t>
            </a:r>
            <a:r>
              <a:rPr lang="en-US" altLang="zh-CN" dirty="0"/>
              <a:t>, </a:t>
            </a:r>
            <a:r>
              <a:rPr lang="en-US" altLang="zh-CN" dirty="0" err="1"/>
              <a:t>cwnd</a:t>
            </a:r>
            <a:r>
              <a:rPr lang="en-US" altLang="zh-CN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is adapted by the congestion control protocol to ensure efficiency and fairness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TCP congestion control uses AIMD which provides fairness and efficiency in a distributed way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5EF669-A86E-40A2-9A16-3B6CE8DED8D5}" type="slidenum">
              <a:rPr kumimoji="0" lang="zh-CN" altLang="en-US" sz="900">
                <a:solidFill>
                  <a:srgbClr val="898989"/>
                </a:solidFill>
              </a:rPr>
              <a:pPr/>
              <a:t>64</a:t>
            </a:fld>
            <a:endParaRPr kumimoji="0"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4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6059016" cy="3771636"/>
          </a:xfrm>
        </p:spPr>
        <p:txBody>
          <a:bodyPr/>
          <a:lstStyle/>
          <a:p>
            <a:r>
              <a:rPr lang="en-US" altLang="zh-CN" b="1" dirty="0"/>
              <a:t>Customer/Provider ("transit") </a:t>
            </a:r>
            <a:endParaRPr lang="en-US" altLang="zh-CN" dirty="0"/>
          </a:p>
          <a:p>
            <a:pPr lvl="1"/>
            <a:r>
              <a:rPr lang="en-US" altLang="zh-CN" dirty="0"/>
              <a:t>Customer pays provider for transit </a:t>
            </a:r>
            <a:endParaRPr lang="zh-CN" altLang="en-US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Peers </a:t>
            </a:r>
            <a:endParaRPr lang="en-US" altLang="zh-CN" dirty="0"/>
          </a:p>
          <a:p>
            <a:pPr lvl="1"/>
            <a:r>
              <a:rPr lang="en-US" altLang="zh-CN" dirty="0"/>
              <a:t>Peers allow (</a:t>
            </a:r>
            <a:r>
              <a:rPr lang="en-US" altLang="zh-CN" b="1" i="1" dirty="0"/>
              <a:t>free</a:t>
            </a:r>
            <a:r>
              <a:rPr lang="en-US" altLang="zh-CN" dirty="0"/>
              <a:t>) mutual access to each other's customers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1129308"/>
            <a:ext cx="941609" cy="1853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501962"/>
            <a:ext cx="1728192" cy="11331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64288" y="149516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yriad Pro Light SemiCond"/>
                <a:ea typeface="楷体"/>
                <a:cs typeface="Myriad Pro Light SemiCond"/>
              </a:rPr>
              <a:t>buy</a:t>
            </a:r>
            <a:endParaRPr lang="zh-CN" altLang="en-US" sz="2800" dirty="0">
              <a:latin typeface="Myriad Pro Light SemiCond"/>
              <a:ea typeface="楷体"/>
              <a:cs typeface="Myriad Pro Light SemiCond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4288" y="216935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yriad Pro Light SemiCond"/>
                <a:ea typeface="楷体"/>
                <a:cs typeface="Myriad Pro Light SemiCond"/>
              </a:rPr>
              <a:t>buy</a:t>
            </a:r>
            <a:endParaRPr lang="zh-CN" altLang="en-US" sz="2800" dirty="0">
              <a:latin typeface="Myriad Pro Light SemiCond"/>
              <a:ea typeface="楷体"/>
              <a:cs typeface="Myriad Pro Light SemiCond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00392" y="3897550"/>
            <a:ext cx="586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yriad Pro Light SemiCond"/>
                <a:ea typeface="楷体"/>
                <a:cs typeface="Myriad Pro Light SemiCond"/>
              </a:rPr>
              <a:t>buy</a:t>
            </a:r>
            <a:endParaRPr lang="zh-CN" altLang="en-US" sz="2800" dirty="0">
              <a:latin typeface="Myriad Pro Light SemiCond"/>
              <a:ea typeface="楷体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26048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Customers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5122912" cy="377163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Customer/provider ("transit") </a:t>
            </a:r>
            <a:endParaRPr lang="en-US" altLang="zh-CN" dirty="0"/>
          </a:p>
          <a:p>
            <a:pPr lvl="1"/>
            <a:r>
              <a:rPr lang="en-US" altLang="zh-CN" dirty="0"/>
              <a:t>Providers tell everyone about themselves their customers</a:t>
            </a:r>
            <a:endParaRPr lang="zh-CN" altLang="en-US" dirty="0"/>
          </a:p>
          <a:p>
            <a:pPr lvl="1"/>
            <a:r>
              <a:rPr lang="en-US" altLang="zh-CN" dirty="0"/>
              <a:t>and tell their customers about everyone </a:t>
            </a:r>
          </a:p>
          <a:p>
            <a:r>
              <a:rPr lang="en-US" altLang="zh-CN" b="1" dirty="0"/>
              <a:t>Peers </a:t>
            </a:r>
            <a:endParaRPr lang="en-US" altLang="zh-CN" dirty="0"/>
          </a:p>
          <a:p>
            <a:pPr lvl="1"/>
            <a:r>
              <a:rPr lang="en-US" altLang="zh-CN" dirty="0"/>
              <a:t>Peers tell each other about their customers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216101"/>
            <a:ext cx="2988816" cy="20014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334940"/>
            <a:ext cx="2592884" cy="21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5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Customer &gt; peer &gt; provider </a:t>
            </a:r>
            <a:endParaRPr lang="en-US" altLang="zh-CN" dirty="0"/>
          </a:p>
          <a:p>
            <a:pPr lvl="1"/>
            <a:r>
              <a:rPr lang="en-US" altLang="zh-CN" dirty="0"/>
              <a:t>And then a variety of other attributes when this rule isn't sufficient </a:t>
            </a:r>
          </a:p>
          <a:p>
            <a:pPr lvl="1"/>
            <a:endParaRPr kumimoji="1" lang="zh-CN" altLang="en-US" dirty="0"/>
          </a:p>
          <a:p>
            <a:r>
              <a:rPr kumimoji="1" lang="en-US" altLang="zh-CN" dirty="0"/>
              <a:t>Goal: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make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money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33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11444</TotalTime>
  <Words>3460</Words>
  <Application>Microsoft Macintosh PowerPoint</Application>
  <PresentationFormat>全屏显示(16:10)</PresentationFormat>
  <Paragraphs>505</Paragraphs>
  <Slides>64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0" baseType="lpstr">
      <vt:lpstr>等线</vt:lpstr>
      <vt:lpstr>等线</vt:lpstr>
      <vt:lpstr>楷体</vt:lpstr>
      <vt:lpstr>宋体</vt:lpstr>
      <vt:lpstr>Adobe 楷体 Std R</vt:lpstr>
      <vt:lpstr>MS PGothic</vt:lpstr>
      <vt:lpstr>MS PGothic</vt:lpstr>
      <vt:lpstr>Myriad Pro</vt:lpstr>
      <vt:lpstr>Myriad Pro Light SemiCond</vt:lpstr>
      <vt:lpstr>Arial</vt:lpstr>
      <vt:lpstr>Calibri</vt:lpstr>
      <vt:lpstr>Calibri Light</vt:lpstr>
      <vt:lpstr>Courier New</vt:lpstr>
      <vt:lpstr>Symbol</vt:lpstr>
      <vt:lpstr>Times New Roman</vt:lpstr>
      <vt:lpstr>Office 主题​​</vt:lpstr>
      <vt:lpstr>End-to-end Layer</vt:lpstr>
      <vt:lpstr>Review: Link-State &amp; Distance-Vector</vt:lpstr>
      <vt:lpstr>Review: Path Vector Exchange</vt:lpstr>
      <vt:lpstr>Case Study: BGP</vt:lpstr>
      <vt:lpstr>Policy Routing</vt:lpstr>
      <vt:lpstr>Typical BGP Relationships</vt:lpstr>
      <vt:lpstr>Customers and Peers</vt:lpstr>
      <vt:lpstr>Customers and Peers</vt:lpstr>
      <vt:lpstr>Import Policies</vt:lpstr>
      <vt:lpstr>An Example</vt:lpstr>
      <vt:lpstr>An Example</vt:lpstr>
      <vt:lpstr>BGP in Distributed Routing</vt:lpstr>
      <vt:lpstr>Problems with BGP</vt:lpstr>
      <vt:lpstr>2017: BGP hijacking! Traffic for Google, Apple, Facebook, Microsoft and other tech giants routed through Russia</vt:lpstr>
      <vt:lpstr>End-to-end Layer</vt:lpstr>
      <vt:lpstr>The End-to-end Layer</vt:lpstr>
      <vt:lpstr>Famous Transport Protocols</vt:lpstr>
      <vt:lpstr>Assurance of End-to-end Protocol</vt:lpstr>
      <vt:lpstr>1. Assurance of At-least-once Delivery</vt:lpstr>
      <vt:lpstr>1. Assurance of At-least-once Delivery</vt:lpstr>
      <vt:lpstr>How to Decide Timeout?</vt:lpstr>
      <vt:lpstr>Fixed Timer is Evil</vt:lpstr>
      <vt:lpstr>Emergent Phase Synchronization of Periodic Protocols</vt:lpstr>
      <vt:lpstr>Wisconsin Time Server Meltdown</vt:lpstr>
      <vt:lpstr>Wisconsin Time Server Meltdown</vt:lpstr>
      <vt:lpstr>How to Decide Timeout?</vt:lpstr>
      <vt:lpstr>RTT Could be Highly Variable</vt:lpstr>
      <vt:lpstr>Calculating RTT and Timeout (in TCP)</vt:lpstr>
      <vt:lpstr>How to Decide Timeout?</vt:lpstr>
      <vt:lpstr>2. Assurance of At-most-once Delivery</vt:lpstr>
      <vt:lpstr>Duplicate Suppression</vt:lpstr>
      <vt:lpstr>Duplicate Suppression</vt:lpstr>
      <vt:lpstr>3. Assurance of Data Integrity</vt:lpstr>
      <vt:lpstr>4. Segments and Reassembly of Long Messages</vt:lpstr>
      <vt:lpstr>When Out of Order…</vt:lpstr>
      <vt:lpstr>Closing of Connections</vt:lpstr>
      <vt:lpstr>5. Assurance of Jitter Control</vt:lpstr>
      <vt:lpstr>5. Assurance of Jitter Control</vt:lpstr>
      <vt:lpstr>6. Assurance of Authenticity and Privacy</vt:lpstr>
      <vt:lpstr>6. Security: Asymmetric Encryption</vt:lpstr>
      <vt:lpstr>7. End-to-end Performance</vt:lpstr>
      <vt:lpstr>Overlapping Transmissions</vt:lpstr>
      <vt:lpstr>Overlapping Transmissions: Problems</vt:lpstr>
      <vt:lpstr>Fixed Window</vt:lpstr>
      <vt:lpstr>Sliding Window</vt:lpstr>
      <vt:lpstr>Handling Packet Loss</vt:lpstr>
      <vt:lpstr>Chose the Right Window Size</vt:lpstr>
      <vt:lpstr>Sliding Window Size</vt:lpstr>
      <vt:lpstr>Self-pacing: Sliding Window Size</vt:lpstr>
      <vt:lpstr>TCP Congestion Control</vt:lpstr>
      <vt:lpstr>Congestion</vt:lpstr>
      <vt:lpstr>Network Congestion</vt:lpstr>
      <vt:lpstr>Why Congest?</vt:lpstr>
      <vt:lpstr>Load Shedding: Setting Window Size</vt:lpstr>
      <vt:lpstr>Congestion Control</vt:lpstr>
      <vt:lpstr>AIMD (Additive Increase, Multiplicative Decrease)</vt:lpstr>
      <vt:lpstr>Problems with AIMD</vt:lpstr>
      <vt:lpstr>Retrofitting TCP</vt:lpstr>
      <vt:lpstr>Retrofitting TCP</vt:lpstr>
      <vt:lpstr>Fairness between Links</vt:lpstr>
      <vt:lpstr>AIMD Leads to Efficiency and Fairness</vt:lpstr>
      <vt:lpstr>Q: Why not Additive Decrease</vt:lpstr>
      <vt:lpstr>Weakness of TCP</vt:lpstr>
      <vt:lpstr>Summary of Congestion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229</cp:revision>
  <cp:lastPrinted>2016-06-13T07:55:34Z</cp:lastPrinted>
  <dcterms:created xsi:type="dcterms:W3CDTF">2017-05-12T06:55:38Z</dcterms:created>
  <dcterms:modified xsi:type="dcterms:W3CDTF">2019-10-24T01:58:26Z</dcterms:modified>
</cp:coreProperties>
</file>