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9"/>
  </p:notesMasterIdLst>
  <p:handoutMasterIdLst>
    <p:handoutMasterId r:id="rId70"/>
  </p:handoutMasterIdLst>
  <p:sldIdLst>
    <p:sldId id="256" r:id="rId3"/>
    <p:sldId id="341" r:id="rId4"/>
    <p:sldId id="338" r:id="rId5"/>
    <p:sldId id="261" r:id="rId6"/>
    <p:sldId id="339" r:id="rId7"/>
    <p:sldId id="263" r:id="rId8"/>
    <p:sldId id="262" r:id="rId9"/>
    <p:sldId id="272" r:id="rId10"/>
    <p:sldId id="340" r:id="rId11"/>
    <p:sldId id="269" r:id="rId12"/>
    <p:sldId id="270" r:id="rId13"/>
    <p:sldId id="337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02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8" autoAdjust="0"/>
    <p:restoredTop sz="79362" autoAdjust="0"/>
  </p:normalViewPr>
  <p:slideViewPr>
    <p:cSldViewPr>
      <p:cViewPr varScale="1">
        <p:scale>
          <a:sx n="96" d="100"/>
          <a:sy n="96" d="100"/>
        </p:scale>
        <p:origin x="392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Demo: stresses inconsistent behavior due to concurrency (i.e., audit)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408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Logging: only record the delta.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06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71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Which is a commit point? </a:t>
            </a:r>
          </a:p>
          <a:p>
            <a:endParaRPr lang="en-US" dirty="0"/>
          </a:p>
          <a:p>
            <a:r>
              <a:rPr lang="en-US" dirty="0"/>
              <a:t>Assumption: writing a single disk block is atomic. A partially written record is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6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Which is a commit point? </a:t>
            </a:r>
          </a:p>
          <a:p>
            <a:endParaRPr lang="en-US" dirty="0"/>
          </a:p>
          <a:p>
            <a:r>
              <a:rPr lang="en-US" dirty="0"/>
              <a:t>Assumption: writing a single disk block is atomic. A partially written record is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    [ board: log, cell storage; updates going to both, read from cell storage 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75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Recovery? Crash between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logging and installing.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is not all-or-nothing!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install value before commit? what if crash? Need to roll back to old value (which is saved in the log)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Log still contains the same things.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As we're running, maintain cell storage for A and B.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Except one problem: after crash, A's value in cell storage is wrong.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Last action aborted (due to crash), but its changes to A are visible.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We're going to have to repair this in our recovery function.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Good thing we have the log to provide authoritative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7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09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Recovery? Crash between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logging and installing.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is not all-or-nothing!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install value before commit? what if crash? Need to roll back to old value (which is saved in the log)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Log still contains the same things.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As we're running, maintain cell storage for A and B.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Except one problem: after crash, A's value in cell storage is wrong.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Last action aborted (due to crash), but its changes to A are visible.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We're going to have to repair this in our recovery function.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Good thing we have the log to provide authoritative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7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Recovery? Crash between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logging and installing.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is not all-or-nothing!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install value before commit? what if crash? Need to roll back to old value (which is saved in the log)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Log still contains the same things.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As we're running, maintain cell storage for A and B.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Except one problem: after crash, A's value in cell storage is wrong.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Last action aborted (due to crash), but its changes to A are visible.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We're going to have to repair this in our recovery function.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Good thing we have the log to provide authoritative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5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Idea: write to a shadow copy of the file first, then rename file in one step.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[ slide: file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xfer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shadow 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Here, we assume rename() will replace existing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bankfile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system crashes before rename, bank contains old balances.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system crashes after rename, bank contains new balances.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Of course, we need to ensure that only one operation runs at a time,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but we will talk about concurrency later.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We call the rename a "commit point".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Commit point: crash before gives old value, crash after gives new value.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Commit point must be itself an all-or-nothing action.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Need rename (our commit point) to have all-or-nothing atomicity..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8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06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5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2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 crash, then 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is wrong.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89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 crash, then 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is wrong.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0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5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We never have too few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refcounts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still might have too many.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91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Q: What's the commit point?  Modifying y's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Q: What if we crash during the commit point writing to 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Assume that writing to one sector on disk is all-or-nothing.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An ideal disk saves enough energy to complete one sector write.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Time spent writing a sector is small (remember, high sequential speed).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Small capacitor suffices to power disk for a few microseconds.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If write didn't start, no need to complete it: still all-or-nothing.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9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Fixing up after a crash: salvage.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we crash, our commit point ensures we have all-or-nothing atomicity.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But we still have a bit of a mess left over because of the crash.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we crashed before commit: extra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inode 13.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we crashed after commit: extra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inode 12.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In both cases: directory entry for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can be removed.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[ slide: salvage function 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25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</a:t>
            </a:r>
            <a:r>
              <a:rPr lang="en-US" baseline="0" dirty="0"/>
              <a:t> everything can be a transaction.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0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3BE-D12C-455C-A881-17A0D46B2F6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CA2B-2924-414E-A1C7-3FEBF700B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43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spcBef>
                <a:spcPts val="135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3BE-D12C-455C-A881-17A0D46B2F6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CA2B-2924-414E-A1C7-3FEBF700B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33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3BE-D12C-455C-A881-17A0D46B2F6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CA2B-2924-414E-A1C7-3FEBF700B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672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3BE-D12C-455C-A881-17A0D46B2F6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CA2B-2924-414E-A1C7-3FEBF700B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04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3BE-D12C-455C-A881-17A0D46B2F6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CA2B-2924-414E-A1C7-3FEBF700B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471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3BE-D12C-455C-A881-17A0D46B2F6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CA2B-2924-414E-A1C7-3FEBF700B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2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3BE-D12C-455C-A881-17A0D46B2F6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CA2B-2924-414E-A1C7-3FEBF700B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06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3BE-D12C-455C-A881-17A0D46B2F6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CA2B-2924-414E-A1C7-3FEBF700B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67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3BE-D12C-455C-A881-17A0D46B2F6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CA2B-2924-414E-A1C7-3FEBF700B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2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3BE-D12C-455C-A881-17A0D46B2F6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CA2B-2924-414E-A1C7-3FEBF700B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081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3BE-D12C-455C-A881-17A0D46B2F6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CA2B-2924-414E-A1C7-3FEBF700B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4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716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2601" y="1264921"/>
            <a:ext cx="8032750" cy="3882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13BE-D12C-455C-A881-17A0D46B2F6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CA2B-2924-414E-A1C7-3FEBF700B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5000"/>
        </a:lnSpc>
        <a:spcBef>
          <a:spcPts val="750"/>
        </a:spcBef>
        <a:buClr>
          <a:srgbClr val="F7F7F7"/>
        </a:buClr>
        <a:buFont typeface="Arial" panose="020B0604020202020204" pitchFamily="34" charset="0"/>
        <a:buChar char="•"/>
        <a:defRPr sz="2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25000"/>
        </a:lnSpc>
        <a:spcBef>
          <a:spcPts val="375"/>
        </a:spcBef>
        <a:buClr>
          <a:srgbClr val="F7F7F7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5000"/>
        </a:lnSpc>
        <a:spcBef>
          <a:spcPts val="375"/>
        </a:spcBef>
        <a:buClr>
          <a:srgbClr val="F7F7F7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5000"/>
        </a:lnSpc>
        <a:spcBef>
          <a:spcPts val="375"/>
        </a:spcBef>
        <a:buClr>
          <a:srgbClr val="F7F7F7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5000"/>
        </a:lnSpc>
        <a:spcBef>
          <a:spcPts val="375"/>
        </a:spcBef>
        <a:buClr>
          <a:srgbClr val="F7F7F7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Transaction</a:t>
            </a:r>
            <a:endParaRPr kumimoji="1"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SJTU)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All-or-nothing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&amp;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2800">
                <a:solidFill>
                  <a:schemeClr val="accent1"/>
                </a:solidFill>
                <a:cs typeface="+mn-ea"/>
                <a:sym typeface="+mn-lt"/>
              </a:rPr>
              <a:t>Before-or-after</a:t>
            </a:r>
            <a:endParaRPr lang="en-US" altLang="zh-CN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Transaction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10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082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Our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Goal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363272" cy="3771636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Goal: build reliable systems from unreliable components </a:t>
            </a:r>
            <a:endParaRPr lang="zh-CN" altLang="en-US" sz="2400" b="1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This is difficult because reasoning about failures is difficult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We need some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new </a:t>
            </a:r>
            <a:r>
              <a:rPr lang="en-US" altLang="zh-CN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abstractions</a:t>
            </a:r>
            <a:r>
              <a:rPr lang="en-US" altLang="zh-CN" sz="24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that will let us simplify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35696" y="3505572"/>
            <a:ext cx="1800200" cy="1800200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b="1" dirty="0">
                <a:solidFill>
                  <a:srgbClr val="0096FF"/>
                </a:solidFill>
              </a:rPr>
              <a:t>All-or-nothing</a:t>
            </a:r>
            <a:endParaRPr lang="zh-CN" altLang="en-US" sz="1900" b="1" dirty="0">
              <a:solidFill>
                <a:srgbClr val="0096FF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48064" y="3505572"/>
            <a:ext cx="1800200" cy="1800200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b="1" dirty="0">
                <a:solidFill>
                  <a:srgbClr val="0096FF"/>
                </a:solidFill>
              </a:rPr>
              <a:t>Before-or-after</a:t>
            </a:r>
            <a:endParaRPr lang="zh-CN" altLang="en-US" sz="1900" b="1" dirty="0">
              <a:solidFill>
                <a:srgbClr val="009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Transactions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040" y="3361556"/>
            <a:ext cx="8507288" cy="1800201"/>
          </a:xfrm>
        </p:spPr>
        <p:txBody>
          <a:bodyPr>
            <a:noAutofit/>
          </a:bodyPr>
          <a:lstStyle/>
          <a:p>
            <a:r>
              <a:rPr kumimoji="1" lang="en-US" altLang="zh-CN" sz="16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All-or-nothing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T1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and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T2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will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each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appear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to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have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b="1" dirty="0">
                <a:latin typeface="+mn-lt"/>
                <a:ea typeface="+mn-ea"/>
                <a:cs typeface="+mn-ea"/>
                <a:sym typeface="+mn-lt"/>
              </a:rPr>
              <a:t>run</a:t>
            </a:r>
            <a:r>
              <a:rPr kumimoji="1" lang="zh-CN" altLang="en-US" sz="16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b="1" dirty="0">
                <a:latin typeface="+mn-lt"/>
                <a:ea typeface="+mn-ea"/>
                <a:cs typeface="+mn-ea"/>
                <a:sym typeface="+mn-lt"/>
              </a:rPr>
              <a:t>to</a:t>
            </a:r>
            <a:r>
              <a:rPr kumimoji="1" lang="zh-CN" altLang="en-US" sz="16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b="1" dirty="0">
                <a:latin typeface="+mn-lt"/>
                <a:ea typeface="+mn-ea"/>
                <a:cs typeface="+mn-ea"/>
                <a:sym typeface="+mn-lt"/>
              </a:rPr>
              <a:t>completion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or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b="1" dirty="0">
                <a:latin typeface="+mn-lt"/>
                <a:ea typeface="+mn-ea"/>
                <a:cs typeface="+mn-ea"/>
                <a:sym typeface="+mn-lt"/>
              </a:rPr>
              <a:t>not</a:t>
            </a:r>
            <a:r>
              <a:rPr kumimoji="1" lang="zh-CN" altLang="en-US" sz="16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b="1" dirty="0">
                <a:latin typeface="+mn-lt"/>
                <a:ea typeface="+mn-ea"/>
                <a:cs typeface="+mn-ea"/>
                <a:sym typeface="+mn-lt"/>
              </a:rPr>
              <a:t>at</a:t>
            </a:r>
            <a:r>
              <a:rPr kumimoji="1" lang="zh-CN" altLang="en-US" sz="16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b="1" dirty="0">
                <a:latin typeface="+mn-lt"/>
                <a:ea typeface="+mn-ea"/>
                <a:cs typeface="+mn-ea"/>
                <a:sym typeface="+mn-lt"/>
              </a:rPr>
              <a:t>all</a:t>
            </a:r>
            <a:endParaRPr kumimoji="1" lang="zh-CN" altLang="en-US" sz="16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kumimoji="1" lang="en-US" altLang="zh-CN" sz="16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Before-or-after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When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run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concurrently,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it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will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appear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as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if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T1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and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T2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were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run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sequentially</a:t>
            </a:r>
            <a:endParaRPr kumimoji="1" lang="zh-CN" altLang="en-US" sz="1600" dirty="0">
              <a:latin typeface="+mn-lt"/>
              <a:ea typeface="+mn-ea"/>
              <a:cs typeface="+mn-ea"/>
              <a:sym typeface="+mn-lt"/>
            </a:endParaRPr>
          </a:p>
          <a:p>
            <a:pPr marL="342900" lvl="1" indent="-342900">
              <a:spcBef>
                <a:spcPts val="1368"/>
              </a:spcBef>
              <a:buFont typeface="Arial" pitchFamily="34" charset="0"/>
              <a:buChar char="•"/>
            </a:pP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These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two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abstractions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make it easier to reason about failures (and concurrency)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62337"/>
            <a:ext cx="594168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8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Atomicity: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All-or-Nothing 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81000" y="1417340"/>
            <a:ext cx="8534400" cy="37261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An action is </a:t>
            </a:r>
            <a:r>
              <a:rPr lang="en-US" altLang="zh-CN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atomic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if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happens completely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or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not at all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If guarantee atomicity, it will be much easier to reason about failures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Need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to think about the consequences of the action happening or not happening, but not about the action </a:t>
            </a:r>
            <a:r>
              <a:rPr lang="en-US" altLang="zh-CN" u="sng" dirty="0">
                <a:latin typeface="+mn-lt"/>
                <a:ea typeface="+mn-ea"/>
                <a:cs typeface="+mn-ea"/>
                <a:sym typeface="+mn-lt"/>
              </a:rPr>
              <a:t>partially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happening </a:t>
            </a:r>
          </a:p>
          <a:p>
            <a:pPr lvl="1"/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85C7B54-94D7-6342-B510-D19A8D57461B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13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793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Example: the IBM System/370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1201315"/>
            <a:ext cx="8229600" cy="4399917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Multi-operand character-editing instruction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TRANSLATE contains 3 arguments</a:t>
            </a:r>
          </a:p>
          <a:p>
            <a:pPr lvl="2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Two address: string and table,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8-bit counter: length</a:t>
            </a:r>
          </a:p>
          <a:p>
            <a:pPr lvl="2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Takes 1 byte at a time from string, as an offset in table, get the byte in table, then replace the byte in string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Problem: page fault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Solution: dry run</a:t>
            </a:r>
          </a:p>
          <a:p>
            <a:pPr lvl="2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Hidden copy of register make no change to memory</a:t>
            </a:r>
          </a:p>
          <a:p>
            <a:pPr lvl="2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Maybe several dry run for one instruction,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then run it again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Problem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again: what if another process snatch a page?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F9BBEA2E-EF4A-B04D-B14F-D5E855FC548A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14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8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539552" y="295300"/>
            <a:ext cx="8308032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Commit Point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1BDCD95-87ED-304B-8143-22C004383B4C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15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4701"/>
            <a:ext cx="8101013" cy="382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1800" y="3177129"/>
            <a:ext cx="2088232" cy="5444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7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Commit Point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875927"/>
          </a:xfrm>
        </p:spPr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Where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is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the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commit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point?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785492"/>
            <a:ext cx="8229601" cy="16289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2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Shadow Copy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071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Bank Account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701"/>
            <a:ext cx="8229600" cy="3852087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xfer</a:t>
            </a: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(bank, a, b, </a:t>
            </a:r>
            <a:r>
              <a:rPr lang="en-US" altLang="zh-CN" sz="270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amt</a:t>
            </a: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):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    bank[a] = bank[a] – </a:t>
            </a:r>
            <a:r>
              <a:rPr lang="en-US" altLang="zh-CN" sz="270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amt</a:t>
            </a:r>
            <a:endParaRPr lang="en-US" altLang="zh-CN" sz="270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bank[b] = bank[b] + </a:t>
            </a:r>
            <a:r>
              <a:rPr lang="en-US" altLang="zh-CN" sz="270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amt</a:t>
            </a: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endParaRPr lang="en-US" altLang="zh-CN" sz="270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audit(bank):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is-I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sum = 0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for acct in bank: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is-I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        sum = sum + bank[acct]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is-I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return sum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endParaRPr lang="en-US" altLang="zh-CN" sz="270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18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662146"/>
            <a:ext cx="1874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cs typeface="+mn-ea"/>
                <a:sym typeface="+mn-lt"/>
              </a:rPr>
              <a:t>&lt;- sum=200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8412" y="1057640"/>
            <a:ext cx="1867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cs typeface="+mn-ea"/>
                <a:sym typeface="+mn-lt"/>
              </a:rPr>
              <a:t>audit(bank):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202207"/>
            <a:ext cx="1874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cs typeface="+mn-ea"/>
                <a:sym typeface="+mn-lt"/>
              </a:rPr>
              <a:t>&lt;- sum=150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742267"/>
            <a:ext cx="1874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cs typeface="+mn-ea"/>
                <a:sym typeface="+mn-lt"/>
              </a:rPr>
              <a:t>&lt;- sum=200</a:t>
            </a:r>
          </a:p>
        </p:txBody>
      </p:sp>
    </p:spTree>
    <p:extLst>
      <p:ext uri="{BB962C8B-B14F-4D97-AF65-F5344CB8AC3E}">
        <p14:creationId xmlns:p14="http://schemas.microsoft.com/office/powerpoint/2010/main" val="31491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Shadow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xfer</a:t>
            </a: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(bank, a, b, </a:t>
            </a:r>
            <a:r>
              <a:rPr lang="en-US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bank[a] = </a:t>
            </a:r>
            <a:r>
              <a:rPr lang="en-US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read_accounts</a:t>
            </a: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bankfile</a:t>
            </a: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 bank[a] = bank[a] – </a:t>
            </a:r>
            <a:r>
              <a:rPr lang="en-US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endParaRPr lang="en-US" sz="24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bank[b] = bank[b] + </a:t>
            </a:r>
            <a:r>
              <a:rPr lang="en-US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endParaRPr lang="en-US" sz="24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sz="2400" b="0" dirty="0" err="1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write_accounts</a:t>
            </a:r>
            <a:r>
              <a:rPr lang="en-US" sz="2400" b="0" dirty="0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(#</a:t>
            </a:r>
            <a:r>
              <a:rPr lang="en-US" sz="2400" b="0" dirty="0" err="1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bankfile</a:t>
            </a:r>
            <a:r>
              <a:rPr lang="en-US" sz="2400" b="0" dirty="0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)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rename("#</a:t>
            </a:r>
            <a:r>
              <a:rPr lang="en-US" sz="2400" b="0" dirty="0" err="1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bankfile</a:t>
            </a:r>
            <a:r>
              <a:rPr lang="en-US" sz="2400" b="0" dirty="0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", </a:t>
            </a:r>
            <a:r>
              <a:rPr lang="en-US" sz="2400" b="0" dirty="0" err="1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bankfile</a:t>
            </a:r>
            <a:r>
              <a:rPr lang="en-US" sz="2400" b="0" dirty="0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sz="24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sz="24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19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763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34C0DDD-162B-E449-BA07-40B0B373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048C60-7BC1-4B44-848A-EAFBD0918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096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18829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</a:t>
            </a:r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inode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 12</a:t>
            </a:r>
            <a:endParaRPr lang="en-US" sz="20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1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20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996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13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1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21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427984" y="1273324"/>
            <a:ext cx="432048" cy="432048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0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</a:t>
            </a:r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inode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 13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22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627784" y="5089748"/>
            <a:ext cx="216024" cy="187638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64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18829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23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3577580"/>
            <a:ext cx="216024" cy="216024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66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strike="sngStrike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0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24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439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18829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strike="sngStrike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0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25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5080936"/>
            <a:ext cx="216024" cy="216024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Problem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Q</a:t>
            </a:r>
            <a:r>
              <a:rPr lang="en-US" altLang="zh-CN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: If crash, in what step will cause problem?</a:t>
            </a:r>
          </a:p>
          <a:p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Two names point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to </a:t>
            </a:r>
            <a:r>
              <a:rPr lang="en-US" altLang="zh-CN" dirty="0" err="1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fnew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  <a:sym typeface="+mn-lt"/>
              </a:rPr>
              <a:t>’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inode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, but </a:t>
            </a:r>
            <a:r>
              <a:rPr lang="en-US" altLang="zh-CN" dirty="0" err="1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refcount</a:t>
            </a:r>
            <a:r>
              <a:rPr lang="en-US" altLang="zh-CN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is 1</a:t>
            </a:r>
          </a:p>
          <a:p>
            <a:pPr lvl="1"/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Problem: </a:t>
            </a:r>
            <a:r>
              <a:rPr lang="en-US" altLang="zh-CN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which reference is the correct one?</a:t>
            </a:r>
          </a:p>
          <a:p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3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Second Try: Increase </a:t>
            </a:r>
            <a:r>
              <a:rPr lang="en-US" altLang="zh-CN" dirty="0">
                <a:solidFill>
                  <a:srgbClr val="0096FF"/>
                </a:solidFill>
                <a:latin typeface="Consolas" charset="0"/>
                <a:ea typeface="Consolas" charset="0"/>
                <a:cs typeface="Consolas" charset="0"/>
                <a:sym typeface="+mn-lt"/>
              </a:rPr>
              <a:t>ref-count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First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_tradnl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rename</a:t>
            </a:r>
            <a:r>
              <a:rPr lang="es-ES_tradnl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(x, y):</a:t>
            </a:r>
          </a:p>
          <a:p>
            <a:pPr marL="0" indent="0">
              <a:buNone/>
            </a:pPr>
            <a:r>
              <a:rPr lang="en-US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</a:t>
            </a:r>
            <a:r>
              <a:rPr lang="en-US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newino</a:t>
            </a:r>
            <a:r>
              <a:rPr lang="en-US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 lookup(x)</a:t>
            </a:r>
          </a:p>
          <a:p>
            <a:pPr marL="0" indent="0">
              <a:buNone/>
            </a:pPr>
            <a:r>
              <a:rPr lang="en-US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</a:t>
            </a:r>
            <a:r>
              <a:rPr lang="en-US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oldino</a:t>
            </a:r>
            <a:r>
              <a:rPr lang="en-US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 lookup(y)</a:t>
            </a:r>
          </a:p>
          <a:p>
            <a:pPr marL="0" indent="0">
              <a:buNone/>
            </a:pPr>
            <a:endParaRPr lang="en-US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incref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newino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change y's </a:t>
            </a:r>
            <a:r>
              <a:rPr lang="en-US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dirent</a:t>
            </a:r>
            <a:r>
              <a:rPr lang="en-US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to </a:t>
            </a:r>
            <a:r>
              <a:rPr lang="en-US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newino</a:t>
            </a:r>
            <a:endParaRPr lang="en-US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is-IS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decref(oldino)</a:t>
            </a:r>
          </a:p>
          <a:p>
            <a:pPr marL="0" indent="0">
              <a:buNone/>
            </a:pPr>
            <a:r>
              <a:rPr lang="en-US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remove x's </a:t>
            </a:r>
            <a:r>
              <a:rPr lang="en-US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dirent</a:t>
            </a:r>
            <a:endParaRPr lang="en-US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decref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newino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27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3164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12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28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5089748"/>
            <a:ext cx="216024" cy="198686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97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18829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13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29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499992" y="1489348"/>
            <a:ext cx="288032" cy="288032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73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从一则新闻说起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1" y="1424179"/>
            <a:ext cx="8276057" cy="3494294"/>
          </a:xfrm>
        </p:spPr>
        <p:txBody>
          <a:bodyPr/>
          <a:lstStyle/>
          <a:p>
            <a:r>
              <a:rPr lang="zh-CN" altLang="en-US" dirty="0"/>
              <a:t>支付宝发生故障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断网</a:t>
            </a:r>
            <a:r>
              <a:rPr lang="zh-CN" altLang="en-US" dirty="0"/>
              <a:t>：杭州光纤被挖断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不可用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小时内瘫痪</a:t>
            </a:r>
            <a:endParaRPr lang="en-US" altLang="zh-CN" dirty="0"/>
          </a:p>
          <a:p>
            <a:r>
              <a:rPr lang="zh-CN" altLang="en-US" dirty="0"/>
              <a:t>疑问：为何不启用异地备份</a:t>
            </a:r>
            <a:endParaRPr lang="en-US" altLang="zh-CN" dirty="0"/>
          </a:p>
          <a:p>
            <a:pPr lvl="1"/>
            <a:r>
              <a:rPr lang="zh-CN" altLang="en-US" dirty="0"/>
              <a:t>支付宝在深圳有备份系统，断网情况下为何不进行实时的切换？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数据一致性</a:t>
            </a:r>
            <a:r>
              <a:rPr lang="zh-CN" altLang="en-US" dirty="0"/>
              <a:t>很难保证</a:t>
            </a:r>
            <a:endParaRPr lang="en-US" altLang="zh-CN" dirty="0"/>
          </a:p>
          <a:p>
            <a:r>
              <a:rPr lang="zh-CN" altLang="en-US" dirty="0"/>
              <a:t>能否即保证网站的</a:t>
            </a:r>
            <a:r>
              <a:rPr lang="zh-CN" altLang="en-US" u="sng" dirty="0"/>
              <a:t>一致性</a:t>
            </a:r>
            <a:r>
              <a:rPr lang="zh-CN" altLang="en-US" dirty="0"/>
              <a:t>、</a:t>
            </a:r>
            <a:r>
              <a:rPr lang="zh-CN" altLang="en-US" u="sng" dirty="0"/>
              <a:t>可用性</a:t>
            </a:r>
            <a:r>
              <a:rPr lang="zh-CN" altLang="en-US" dirty="0"/>
              <a:t>，又能</a:t>
            </a:r>
            <a:r>
              <a:rPr lang="zh-CN" altLang="en-US" u="sng" dirty="0"/>
              <a:t>容忍区域性网络故障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95" y="687901"/>
            <a:ext cx="4500563" cy="2214563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8478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30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3505572"/>
            <a:ext cx="288032" cy="288032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61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strike="sngStrike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0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31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6816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3814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strike="sngStrike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0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32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4945732"/>
            <a:ext cx="288032" cy="288032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716016" y="408163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Q</a:t>
            </a:r>
            <a:r>
              <a:rPr lang="en-US" altLang="zh-CN" sz="2400" dirty="0">
                <a:solidFill>
                  <a:schemeClr val="accent2"/>
                </a:solidFill>
              </a:rPr>
              <a:t>: where is the commit point?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8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Recovery After Crash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salvage(disk):</a:t>
            </a:r>
          </a:p>
          <a:p>
            <a:pPr marL="0" indent="0">
              <a:buNone/>
            </a:pPr>
            <a:r>
              <a:rPr lang="pl-PL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for inode in </a:t>
            </a:r>
            <a:r>
              <a:rPr lang="pl-PL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disk.inodes</a:t>
            </a:r>
            <a:r>
              <a:rPr lang="pl-PL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fr-FR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inode.refcnt</a:t>
            </a:r>
            <a:r>
              <a:rPr lang="fr-FR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</a:t>
            </a:r>
          </a:p>
          <a:p>
            <a:pPr marL="0" indent="0">
              <a:buNone/>
            </a:pPr>
            <a:r>
              <a:rPr lang="nl-NL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nl-NL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find_all_refs</a:t>
            </a:r>
            <a:r>
              <a:rPr lang="nl-NL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nl-NL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disk.root_dir</a:t>
            </a:r>
            <a:r>
              <a:rPr lang="nl-NL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, inode)</a:t>
            </a:r>
          </a:p>
          <a:p>
            <a:pPr marL="0" indent="0">
              <a:buNone/>
            </a:pP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 if exists("#bank"):</a:t>
            </a:r>
          </a:p>
          <a:p>
            <a:pPr marL="0" indent="0">
              <a:buNone/>
            </a:pPr>
            <a:r>
              <a:rPr lang="tr-TR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tr-TR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unlink</a:t>
            </a:r>
            <a:r>
              <a:rPr lang="tr-TR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(“#bank”)</a:t>
            </a:r>
          </a:p>
          <a:p>
            <a:endParaRPr lang="en-US" sz="24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33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617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Shadow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Write to a copy of data, atomically switch to new copy</a:t>
            </a:r>
          </a:p>
          <a:p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Switching can be done with one all-or-nothing operation (sector write)</a:t>
            </a:r>
          </a:p>
          <a:p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Requires a small amount of all-or-nothing atomicity from lower layer (disk)</a:t>
            </a:r>
          </a:p>
          <a:p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Main rule: </a:t>
            </a:r>
            <a:r>
              <a:rPr lang="en-US" sz="28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only make one write to current/live copy of data</a:t>
            </a:r>
          </a:p>
          <a:p>
            <a:pPr lvl="1"/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 our example, sector write for rename</a:t>
            </a:r>
          </a:p>
          <a:p>
            <a:pPr lvl="1"/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Creates a well-defined commit point</a:t>
            </a:r>
          </a:p>
          <a:p>
            <a:endParaRPr 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34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2855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Shadow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Does the shadow copy approach work in general?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 Works well for a single file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2600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 Hard to generalize to multiple files or directories</a:t>
            </a:r>
          </a:p>
          <a:p>
            <a:pPr lvl="2"/>
            <a:r>
              <a:rPr lang="en-US" dirty="0">
                <a:latin typeface="+mn-lt"/>
                <a:ea typeface="+mn-ea"/>
                <a:cs typeface="+mn-ea"/>
                <a:sym typeface="+mn-lt"/>
              </a:rPr>
              <a:t>Might have to place all files in a single directory, or rename 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subdirs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2600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 Requires copying the entire file for any (small) change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2600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 Only one operation can happen at a time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2600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 Only works for operations that happen on a single computer, single 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35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5344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Logging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for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All-or-nothing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36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6379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Example: Bank Account App (Shadow Copy)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324"/>
            <a:ext cx="82296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xfer</a:t>
            </a: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(bank, a, b, </a:t>
            </a: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):</a:t>
            </a:r>
          </a:p>
          <a:p>
            <a:pPr marL="0" indent="0">
              <a:buNone/>
            </a:pPr>
            <a:r>
              <a:rPr lang="cs-CZ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	copy(bank, tmp)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[a] = </a:t>
            </a: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[a] – </a:t>
            </a: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endParaRPr lang="en-US" altLang="zh-CN" sz="20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[b] = </a:t>
            </a: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[b] + </a:t>
            </a: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endParaRPr lang="en-US" altLang="zh-CN" sz="20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	rename(</a:t>
            </a: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, bank)</a:t>
            </a:r>
            <a:endParaRPr lang="en-US" sz="20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sz="20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sz="20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37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029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Transaction Terminology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33501"/>
            <a:ext cx="4139952" cy="3771636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xfer</a:t>
            </a:r>
            <a:r>
              <a:rPr lang="en-US" sz="18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(bank, a, b, </a:t>
            </a:r>
            <a:r>
              <a:rPr lang="en-US" sz="18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r>
              <a:rPr lang="en-US" sz="18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):</a:t>
            </a:r>
          </a:p>
          <a:p>
            <a:pPr marL="0" indent="0">
              <a:buNone/>
            </a:pPr>
            <a:r>
              <a:rPr lang="nl-NL" sz="18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</a:t>
            </a:r>
            <a:r>
              <a:rPr lang="nl-NL" sz="1800" b="1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begin</a:t>
            </a:r>
          </a:p>
          <a:p>
            <a:pPr marL="0" indent="0">
              <a:buNone/>
            </a:pPr>
            <a:r>
              <a:rPr lang="en-US" sz="18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bank[a] = bank[a] – </a:t>
            </a:r>
            <a:r>
              <a:rPr lang="en-US" sz="18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endParaRPr lang="en-US" sz="18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sz="18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bank[b] = bank[b] + </a:t>
            </a:r>
            <a:r>
              <a:rPr lang="en-US" sz="18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endParaRPr lang="en-US" sz="18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da-DK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da-DK" sz="18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if bank[a] &lt; 0: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abort</a:t>
            </a: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sz="18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//</a:t>
            </a:r>
            <a:r>
              <a:rPr lang="en-US" altLang="zh-CN" sz="18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Not enough funds</a:t>
            </a:r>
            <a:endParaRPr lang="en-US" sz="1800" b="0" i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da-DK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da-DK" sz="18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else:</a:t>
            </a: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fr-FR" sz="1800" b="1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commit</a:t>
            </a:r>
          </a:p>
          <a:p>
            <a:pPr marL="0" indent="0">
              <a:buNone/>
            </a:pPr>
            <a:endParaRPr lang="en-US" sz="18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38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89264" y="1333501"/>
            <a:ext cx="4139952" cy="377163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xfer</a:t>
            </a:r>
            <a:r>
              <a:rPr lang="en-US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(bank, a, b, </a:t>
            </a:r>
            <a:r>
              <a:rPr lang="en-US" sz="18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r>
              <a:rPr lang="en-US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):</a:t>
            </a:r>
          </a:p>
          <a:p>
            <a:pPr marL="0" indent="0">
              <a:buFont typeface="Arial" pitchFamily="34" charset="0"/>
              <a:buNone/>
            </a:pPr>
            <a:r>
              <a:rPr lang="nl-NL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</a:t>
            </a:r>
            <a:r>
              <a:rPr lang="nl-NL" sz="1800" b="1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begin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write</a:t>
            </a:r>
            <a:r>
              <a:rPr lang="en-US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(a,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read</a:t>
            </a:r>
            <a:r>
              <a:rPr lang="en-US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(a) – </a:t>
            </a:r>
            <a:r>
              <a:rPr lang="en-US" sz="18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r>
              <a:rPr lang="en-US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write</a:t>
            </a:r>
            <a:r>
              <a:rPr lang="en-US" altLang="zh-CN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(b, </a:t>
            </a: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read</a:t>
            </a:r>
            <a:r>
              <a:rPr lang="en-US" altLang="zh-CN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(b) – </a:t>
            </a:r>
            <a:r>
              <a:rPr lang="en-US" altLang="zh-CN" sz="18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r>
              <a:rPr lang="en-US" altLang="zh-CN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</a:t>
            </a:r>
            <a:endParaRPr lang="en-US" sz="18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da-DK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if </a:t>
            </a:r>
            <a:r>
              <a:rPr lang="da-DK" sz="1800" b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read </a:t>
            </a:r>
            <a:r>
              <a:rPr lang="da-DK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(a) &lt; 0: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abort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sz="18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//</a:t>
            </a:r>
            <a:r>
              <a:rPr lang="en-US" altLang="zh-CN" sz="18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Not enough funds</a:t>
            </a:r>
            <a:endParaRPr lang="en-US" sz="1800" i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da-DK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else:</a:t>
            </a:r>
          </a:p>
          <a:p>
            <a:pPr marL="0" indent="0">
              <a:buFont typeface="Arial" pitchFamily="34" charset="0"/>
              <a:buNone/>
            </a:pPr>
            <a:r>
              <a:rPr lang="fr-FR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fr-FR" sz="1800" b="1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commit</a:t>
            </a:r>
          </a:p>
        </p:txBody>
      </p:sp>
      <p:sp>
        <p:nvSpPr>
          <p:cNvPr id="6" name="右箭头 5"/>
          <p:cNvSpPr/>
          <p:nvPr/>
        </p:nvSpPr>
        <p:spPr>
          <a:xfrm>
            <a:off x="4355976" y="2785492"/>
            <a:ext cx="504056" cy="43382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0388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Consider the Bank Account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409245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Two accounts: A and B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Accounts start out empty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Run these all-or-nothing actions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Problem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After crash, </a:t>
            </a:r>
            <a:r>
              <a:rPr lang="en-US" sz="18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A=110</a:t>
            </a: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, but T3 never committed</a:t>
            </a:r>
          </a:p>
          <a:p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Solution</a:t>
            </a:r>
          </a:p>
          <a:p>
            <a:pPr lvl="1"/>
            <a:r>
              <a:rPr lang="en-US" sz="1800" b="1" dirty="0">
                <a:latin typeface="+mn-lt"/>
                <a:ea typeface="+mn-ea"/>
                <a:cs typeface="+mn-ea"/>
                <a:sym typeface="+mn-lt"/>
              </a:rPr>
              <a:t>Revert to A</a:t>
            </a:r>
            <a:r>
              <a:rPr lang="en-US" sz="1800" b="1" dirty="0">
                <a:latin typeface="Arial" charset="0"/>
                <a:ea typeface="Arial" charset="0"/>
                <a:cs typeface="Arial" charset="0"/>
                <a:sym typeface="+mn-lt"/>
              </a:rPr>
              <a:t>’</a:t>
            </a:r>
            <a:r>
              <a:rPr lang="en-US" sz="1800" b="1" dirty="0">
                <a:latin typeface="+mn-lt"/>
                <a:ea typeface="+mn-ea"/>
                <a:cs typeface="+mn-ea"/>
                <a:sym typeface="+mn-lt"/>
              </a:rPr>
              <a:t>s previous committed value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T1 and T2: "All"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T3: "Nothing"</a:t>
            </a:r>
          </a:p>
          <a:p>
            <a:pPr marL="0" indent="0">
              <a:buNone/>
            </a:pPr>
            <a:r>
              <a:rPr lang="nl-NL" sz="2000" dirty="0">
                <a:latin typeface="+mn-lt"/>
                <a:ea typeface="+mn-ea"/>
                <a:cs typeface="+mn-ea"/>
                <a:sym typeface="+mn-lt"/>
              </a:rPr>
              <a:t>         </a:t>
            </a:r>
            <a:endParaRPr lang="en-US" sz="20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39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128" y="1396429"/>
            <a:ext cx="324036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altLang="zh-CN" dirty="0">
                <a:latin typeface="Consolas" panose="020B0609020204030204" pitchFamily="49" charset="0"/>
                <a:cs typeface="+mn-ea"/>
                <a:sym typeface="+mn-lt"/>
              </a:rPr>
              <a:t> begin  </a:t>
            </a:r>
            <a:r>
              <a:rPr lang="nl-NL" altLang="zh-CN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T1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 A = 100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 B = 50</a:t>
            </a:r>
          </a:p>
          <a:p>
            <a:r>
              <a:rPr lang="fr-FR" altLang="zh-CN" dirty="0">
                <a:latin typeface="Consolas" panose="020B0609020204030204" pitchFamily="49" charset="0"/>
                <a:cs typeface="+mn-ea"/>
                <a:sym typeface="+mn-lt"/>
              </a:rPr>
              <a:t>"commit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A=100; B=50</a:t>
            </a:r>
            <a:endParaRPr lang="fr-FR" altLang="zh-CN" dirty="0">
              <a:solidFill>
                <a:schemeClr val="accent2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nl-NL" altLang="zh-CN" dirty="0">
                <a:latin typeface="Consolas" panose="020B0609020204030204" pitchFamily="49" charset="0"/>
                <a:cs typeface="+mn-ea"/>
                <a:sym typeface="+mn-lt"/>
              </a:rPr>
              <a:t> begin  </a:t>
            </a:r>
            <a:r>
              <a:rPr lang="nl-NL" altLang="zh-CN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T2</a:t>
            </a:r>
            <a:endParaRPr lang="nl-NL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 A = A - 20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 B = B + 20</a:t>
            </a:r>
          </a:p>
          <a:p>
            <a:r>
              <a:rPr lang="fr-FR" altLang="zh-CN" dirty="0">
                <a:latin typeface="Consolas" panose="020B0609020204030204" pitchFamily="49" charset="0"/>
                <a:cs typeface="+mn-ea"/>
                <a:sym typeface="+mn-lt"/>
              </a:rPr>
              <a:t>"commit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A=80; B=70</a:t>
            </a:r>
            <a:endParaRPr lang="fr-FR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nl-NL" altLang="zh-CN" dirty="0">
                <a:latin typeface="Consolas" panose="020B0609020204030204" pitchFamily="49" charset="0"/>
                <a:cs typeface="+mn-ea"/>
                <a:sym typeface="+mn-lt"/>
              </a:rPr>
              <a:t> begin  </a:t>
            </a:r>
            <a:r>
              <a:rPr lang="nl-NL" altLang="zh-CN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T3</a:t>
            </a:r>
            <a:endParaRPr lang="nl-NL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 A = A + 30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A=110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 --CRASH--</a:t>
            </a:r>
          </a:p>
        </p:txBody>
      </p:sp>
      <p:sp>
        <p:nvSpPr>
          <p:cNvPr id="6" name="爆炸形 1 5"/>
          <p:cNvSpPr/>
          <p:nvPr/>
        </p:nvSpPr>
        <p:spPr>
          <a:xfrm>
            <a:off x="6012160" y="4933731"/>
            <a:ext cx="792088" cy="504056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752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CAP</a:t>
            </a:r>
            <a:r>
              <a:rPr lang="zh-CN" altLang="en-US" dirty="0"/>
              <a:t>理论：鱼与熊掌不可得兼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1" y="1424178"/>
            <a:ext cx="8032750" cy="363527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对分布式计算机系统来说，同时满足以下三点是不可能的：</a:t>
            </a:r>
            <a:endParaRPr lang="en-US" altLang="zh-CN" dirty="0"/>
          </a:p>
          <a:p>
            <a:pPr lvl="1"/>
            <a:r>
              <a:rPr lang="en-US" altLang="zh-CN" sz="2400" b="1" dirty="0">
                <a:solidFill>
                  <a:schemeClr val="accent6"/>
                </a:solidFill>
              </a:rPr>
              <a:t>C</a:t>
            </a:r>
            <a:r>
              <a:rPr lang="en-US" altLang="zh-CN" dirty="0">
                <a:solidFill>
                  <a:schemeClr val="accent6"/>
                </a:solidFill>
              </a:rPr>
              <a:t>onsistency</a:t>
            </a:r>
            <a:r>
              <a:rPr lang="zh-CN" altLang="en-US" dirty="0"/>
              <a:t>：所有节点在同样的时间看见同样的数据</a:t>
            </a:r>
            <a:endParaRPr lang="en-US" altLang="zh-CN" dirty="0"/>
          </a:p>
          <a:p>
            <a:pPr lvl="1"/>
            <a:r>
              <a:rPr lang="en-US" altLang="zh-CN" sz="2400" b="1" dirty="0">
                <a:solidFill>
                  <a:schemeClr val="accent6"/>
                </a:solidFill>
              </a:rPr>
              <a:t>A</a:t>
            </a:r>
            <a:r>
              <a:rPr lang="en-US" altLang="zh-CN" dirty="0">
                <a:solidFill>
                  <a:schemeClr val="accent6"/>
                </a:solidFill>
              </a:rPr>
              <a:t>vailability</a:t>
            </a:r>
            <a:r>
              <a:rPr lang="zh-CN" altLang="en-US" dirty="0"/>
              <a:t>：每个请求均可收到回复（成功或失败，而不是“不可用”）</a:t>
            </a:r>
            <a:endParaRPr lang="en-US" altLang="zh-CN" dirty="0"/>
          </a:p>
          <a:p>
            <a:pPr lvl="1"/>
            <a:r>
              <a:rPr lang="en-US" altLang="zh-CN" sz="2400" b="1" dirty="0">
                <a:solidFill>
                  <a:schemeClr val="accent6"/>
                </a:solidFill>
              </a:rPr>
              <a:t>P</a:t>
            </a:r>
            <a:r>
              <a:rPr lang="en-US" altLang="zh-CN" dirty="0">
                <a:solidFill>
                  <a:schemeClr val="accent6"/>
                </a:solidFill>
              </a:rPr>
              <a:t>artition Tolerance</a:t>
            </a:r>
            <a:r>
              <a:rPr lang="zh-CN" altLang="en-US" dirty="0"/>
              <a:t>：在任意消息丢失或一部分的系统故障情况下，系统依然可继续运行</a:t>
            </a:r>
            <a:endParaRPr lang="en-US" altLang="zh-CN" dirty="0"/>
          </a:p>
          <a:p>
            <a:r>
              <a:rPr lang="en-US" altLang="zh-CN" dirty="0"/>
              <a:t>CAP</a:t>
            </a:r>
            <a:r>
              <a:rPr lang="zh-CN" altLang="en-US" dirty="0"/>
              <a:t>理论的历史</a:t>
            </a:r>
            <a:endParaRPr lang="en-US" altLang="zh-CN" dirty="0"/>
          </a:p>
          <a:p>
            <a:pPr lvl="1"/>
            <a:r>
              <a:rPr lang="en-US" altLang="zh-CN" dirty="0"/>
              <a:t>2010</a:t>
            </a:r>
            <a:r>
              <a:rPr lang="zh-CN" altLang="en-US" dirty="0"/>
              <a:t>年：</a:t>
            </a:r>
            <a:r>
              <a:rPr lang="en-US" altLang="zh-CN" dirty="0"/>
              <a:t>UC Berkeley</a:t>
            </a:r>
            <a:r>
              <a:rPr lang="zh-CN" altLang="en-US" dirty="0"/>
              <a:t>的</a:t>
            </a:r>
            <a:r>
              <a:rPr lang="en-US" altLang="zh-CN" dirty="0"/>
              <a:t>Eric Brewer</a:t>
            </a:r>
            <a:r>
              <a:rPr lang="zh-CN" altLang="en-US" dirty="0"/>
              <a:t>教授首次提出</a:t>
            </a:r>
            <a:endParaRPr lang="en-US" altLang="zh-CN" dirty="0"/>
          </a:p>
          <a:p>
            <a:pPr lvl="1"/>
            <a:r>
              <a:rPr lang="en-US" altLang="zh-CN" dirty="0"/>
              <a:t>2012</a:t>
            </a:r>
            <a:r>
              <a:rPr lang="zh-CN" altLang="en-US" dirty="0"/>
              <a:t>年：</a:t>
            </a:r>
            <a:r>
              <a:rPr lang="en-US" altLang="zh-CN" dirty="0"/>
              <a:t>MIT</a:t>
            </a:r>
            <a:r>
              <a:rPr lang="zh-CN" altLang="en-US" dirty="0"/>
              <a:t>的</a:t>
            </a:r>
            <a:r>
              <a:rPr lang="en-US" altLang="zh-CN" dirty="0"/>
              <a:t>Seth Gilbert </a:t>
            </a:r>
            <a:r>
              <a:rPr lang="zh-CN" altLang="en-US" dirty="0"/>
              <a:t>和</a:t>
            </a:r>
            <a:r>
              <a:rPr lang="en-US" altLang="zh-CN" dirty="0"/>
              <a:t>Nancy lynch</a:t>
            </a:r>
            <a:r>
              <a:rPr lang="zh-CN" altLang="en-US" dirty="0">
                <a:solidFill>
                  <a:schemeClr val="accent6"/>
                </a:solidFill>
              </a:rPr>
              <a:t>证明</a:t>
            </a:r>
            <a:r>
              <a:rPr lang="zh-CN" altLang="en-US" dirty="0"/>
              <a:t>了</a:t>
            </a:r>
            <a:r>
              <a:rPr lang="en-US" altLang="zh-CN" dirty="0"/>
              <a:t>CAP</a:t>
            </a:r>
            <a:r>
              <a:rPr lang="zh-CN" altLang="en-US" dirty="0"/>
              <a:t>的正确性</a:t>
            </a:r>
          </a:p>
        </p:txBody>
      </p:sp>
    </p:spTree>
    <p:extLst>
      <p:ext uri="{BB962C8B-B14F-4D97-AF65-F5344CB8AC3E}">
        <p14:creationId xmlns:p14="http://schemas.microsoft.com/office/powerpoint/2010/main" val="162304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A Log 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1068965"/>
            <a:ext cx="881571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r>
              <a:rPr lang="en-US" dirty="0">
                <a:latin typeface="Consolas" panose="020B0609020204030204" pitchFamily="49" charset="0"/>
                <a:cs typeface="+mn-ea"/>
                <a:sym typeface="+mn-lt"/>
              </a:rPr>
              <a:t>TID |  T1   |  T1  |   T1   |  T2   |  T2  |   T2   |   T3  |</a:t>
            </a:r>
          </a:p>
          <a:p>
            <a:r>
              <a:rPr lang="en-US" dirty="0">
                <a:latin typeface="Consolas" panose="020B0609020204030204" pitchFamily="49" charset="0"/>
                <a:cs typeface="+mn-ea"/>
                <a:sym typeface="+mn-lt"/>
              </a:rPr>
              <a:t>OLD | A=0   | B=0  |        | A=100 | B=50 |        | A=80  |</a:t>
            </a:r>
          </a:p>
          <a:p>
            <a:r>
              <a:rPr lang="pl-PL" dirty="0">
                <a:latin typeface="Consolas" panose="020B0609020204030204" pitchFamily="49" charset="0"/>
                <a:cs typeface="+mn-ea"/>
                <a:sym typeface="+mn-lt"/>
              </a:rPr>
              <a:t>NEW | A=100 | B=50 | COMMIT | A=80  | B=70 | COMMIT | A=110 |</a:t>
            </a:r>
          </a:p>
          <a:p>
            <a:r>
              <a:rPr lang="en-US" dirty="0">
                <a:latin typeface="Consolas" panose="020B0609020204030204" pitchFamily="49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endParaRPr lang="en-US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713484"/>
            <a:ext cx="3240360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altLang="zh-CN" sz="1400" dirty="0">
                <a:latin typeface="Consolas" panose="020B0609020204030204" pitchFamily="49" charset="0"/>
                <a:cs typeface="+mn-ea"/>
                <a:sym typeface="+mn-lt"/>
              </a:rPr>
              <a:t> begin  </a:t>
            </a:r>
            <a:r>
              <a:rPr lang="nl-NL" altLang="zh-CN" sz="14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T1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+mn-ea"/>
                <a:sym typeface="+mn-lt"/>
              </a:rPr>
              <a:t> A = 100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+mn-ea"/>
                <a:sym typeface="+mn-lt"/>
              </a:rPr>
              <a:t> B = 50</a:t>
            </a:r>
          </a:p>
          <a:p>
            <a:r>
              <a:rPr lang="fr-FR" altLang="zh-CN" sz="1400" dirty="0">
                <a:latin typeface="Consolas" panose="020B0609020204030204" pitchFamily="49" charset="0"/>
                <a:cs typeface="+mn-ea"/>
                <a:sym typeface="+mn-lt"/>
              </a:rPr>
              <a:t>"commit </a:t>
            </a:r>
            <a:r>
              <a:rPr lang="en-US" altLang="zh-CN" sz="14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A=100; B=50</a:t>
            </a:r>
            <a:endParaRPr lang="fr-FR" altLang="zh-CN" sz="1400" dirty="0">
              <a:solidFill>
                <a:schemeClr val="accent2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endParaRPr lang="en-US" altLang="zh-CN" sz="1400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nl-NL" altLang="zh-CN" sz="1400" dirty="0">
                <a:latin typeface="Consolas" panose="020B0609020204030204" pitchFamily="49" charset="0"/>
                <a:cs typeface="+mn-ea"/>
                <a:sym typeface="+mn-lt"/>
              </a:rPr>
              <a:t> begin  </a:t>
            </a:r>
            <a:r>
              <a:rPr lang="nl-NL" altLang="zh-CN" sz="14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T2</a:t>
            </a:r>
            <a:endParaRPr lang="nl-NL" altLang="zh-CN" sz="1400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+mn-ea"/>
                <a:sym typeface="+mn-lt"/>
              </a:rPr>
              <a:t> A = A - 20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+mn-ea"/>
                <a:sym typeface="+mn-lt"/>
              </a:rPr>
              <a:t> B = B + 20</a:t>
            </a:r>
          </a:p>
          <a:p>
            <a:r>
              <a:rPr lang="fr-FR" altLang="zh-CN" sz="1400" dirty="0">
                <a:latin typeface="Consolas" panose="020B0609020204030204" pitchFamily="49" charset="0"/>
                <a:cs typeface="+mn-ea"/>
                <a:sym typeface="+mn-lt"/>
              </a:rPr>
              <a:t>"commit </a:t>
            </a:r>
            <a:r>
              <a:rPr lang="en-US" altLang="zh-CN" sz="14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A=80; B=70</a:t>
            </a:r>
            <a:endParaRPr lang="fr-FR" altLang="zh-CN" sz="1400" dirty="0">
              <a:latin typeface="Consolas" panose="020B0609020204030204" pitchFamily="49" charset="0"/>
              <a:cs typeface="+mn-ea"/>
              <a:sym typeface="+mn-lt"/>
            </a:endParaRPr>
          </a:p>
          <a:p>
            <a:endParaRPr lang="en-US" altLang="zh-CN" sz="1400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nl-NL" altLang="zh-CN" sz="1400" dirty="0">
                <a:latin typeface="Consolas" panose="020B0609020204030204" pitchFamily="49" charset="0"/>
                <a:cs typeface="+mn-ea"/>
                <a:sym typeface="+mn-lt"/>
              </a:rPr>
              <a:t> begin  </a:t>
            </a:r>
            <a:r>
              <a:rPr lang="nl-NL" altLang="zh-CN" sz="14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T3</a:t>
            </a:r>
            <a:endParaRPr lang="nl-NL" altLang="zh-CN" sz="1400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+mn-ea"/>
                <a:sym typeface="+mn-lt"/>
              </a:rPr>
              <a:t> A = A + 30 </a:t>
            </a:r>
            <a:r>
              <a:rPr lang="en-US" altLang="zh-CN" sz="14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A=110</a:t>
            </a:r>
            <a:endParaRPr lang="en-US" altLang="zh-CN" sz="1400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+mn-ea"/>
                <a:sym typeface="+mn-lt"/>
              </a:rPr>
              <a:t> --CRASH--</a:t>
            </a:r>
          </a:p>
        </p:txBody>
      </p:sp>
    </p:spTree>
    <p:extLst>
      <p:ext uri="{BB962C8B-B14F-4D97-AF65-F5344CB8AC3E}">
        <p14:creationId xmlns:p14="http://schemas.microsoft.com/office/powerpoint/2010/main" val="1521935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Five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Operations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Involved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Write variable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Read variable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Commit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Abort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2561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Five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Operations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Involved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1. begin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: allocate a new transaction ID</a:t>
            </a:r>
          </a:p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2. write variable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: append an entry to the log</a:t>
            </a:r>
          </a:p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3. read variable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: scan the log looking for last committed value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As an aside: how to see your own updates?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Read uncommitted values from your own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TID</a:t>
            </a:r>
            <a:endParaRPr 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1360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356"/>
            <a:ext cx="8229600" cy="3960440"/>
          </a:xfrm>
        </p:spPr>
        <p:txBody>
          <a:bodyPr>
            <a:noAutofit/>
          </a:bodyPr>
          <a:lstStyle/>
          <a:p>
            <a:pPr marL="0" indent="0">
              <a:spcBef>
                <a:spcPts val="268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read(log, </a:t>
            </a:r>
            <a:r>
              <a:rPr lang="en-US" sz="1600" b="1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b="1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): </a:t>
            </a:r>
            <a:endParaRPr lang="zh-CN" altLang="en-US" sz="1600" b="1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commits = {} </a:t>
            </a: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// scan backwards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for record r in log[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len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(log) - 1] .. log[0]: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// keep track of commits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r.type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== commit: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commits.add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r.tid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// find </a:t>
            </a:r>
            <a:r>
              <a:rPr lang="en-US" sz="1600" i="1" dirty="0" err="1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var’s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last committed value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r.type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== update and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r.tid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in commits and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r.var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==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r.new_value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5696" y="12119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TID |  T1   |  T1  |   T1   |  T2   |  T2  |   T2   |   T3 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6481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356"/>
            <a:ext cx="8229600" cy="3960440"/>
          </a:xfrm>
        </p:spPr>
        <p:txBody>
          <a:bodyPr>
            <a:noAutofit/>
          </a:bodyPr>
          <a:lstStyle/>
          <a:p>
            <a:pPr marL="0" indent="0">
              <a:spcBef>
                <a:spcPts val="268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read(log, </a:t>
            </a:r>
            <a:r>
              <a:rPr lang="en-US" sz="1600" b="1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b="1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): </a:t>
            </a:r>
            <a:endParaRPr lang="zh-CN" altLang="en-US" sz="1600" b="1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commits = {} </a:t>
            </a: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// scan backwards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for record r in log[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len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(log) - 1] .. log[0]: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// keep track of commits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r.type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== commit: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commits.add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r.tid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// find </a:t>
            </a:r>
            <a:r>
              <a:rPr lang="en-US" sz="1600" i="1" dirty="0" err="1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var’s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last committed value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r.type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== update and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（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r.tid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in commits</a:t>
            </a: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or</a:t>
            </a:r>
            <a:r>
              <a:rPr lang="zh-CN" altLang="en-US" sz="16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1" dirty="0" err="1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r.tid</a:t>
            </a:r>
            <a:r>
              <a:rPr lang="en-US" altLang="zh-CN" sz="16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== </a:t>
            </a:r>
            <a:r>
              <a:rPr lang="en-US" altLang="zh-CN" sz="1600" b="1" dirty="0" err="1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current_tid</a:t>
            </a:r>
            <a:r>
              <a:rPr lang="en-US" altLang="zh-CN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and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r.var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==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r.new_value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5696" y="12119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TID |  T1   |  T1  |   T1   |  T2   |  T2  |   T2   |   T3 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5097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Five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Operations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Involved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4. Commit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: write a commit record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Expectedly, writing a commit record is the "commit point" for action, because of the way read works (looks for commit record)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However, writing log records better be all-or-nothing</a:t>
            </a:r>
          </a:p>
          <a:p>
            <a:pPr lvl="2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One approach, from last time: make each record fit within one sector</a:t>
            </a:r>
          </a:p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5. Abort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: Do nothing or write a record?</a:t>
            </a:r>
          </a:p>
          <a:p>
            <a:pPr lvl="2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ould write an abort record, but not strictly needed</a:t>
            </a:r>
          </a:p>
          <a:p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Recover from a crash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: do nothing</a:t>
            </a:r>
          </a:p>
        </p:txBody>
      </p:sp>
    </p:spTree>
    <p:extLst>
      <p:ext uri="{BB962C8B-B14F-4D97-AF65-F5344CB8AC3E}">
        <p14:creationId xmlns:p14="http://schemas.microsoft.com/office/powerpoint/2010/main" val="3381538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Performance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Problem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of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Log-only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Approach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Write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performance is probably good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equential writes, instead of random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Need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to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write to disk </a:t>
            </a:r>
            <a:r>
              <a:rPr lang="en-US" sz="2000" i="1" dirty="0">
                <a:latin typeface="+mn-lt"/>
                <a:ea typeface="+mn-ea"/>
                <a:cs typeface="+mn-ea"/>
                <a:sym typeface="+mn-lt"/>
              </a:rPr>
              <a:t>twice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 instead of </a:t>
            </a:r>
            <a:r>
              <a:rPr lang="en-US" sz="2000" i="1" dirty="0">
                <a:latin typeface="+mn-lt"/>
                <a:ea typeface="+mn-ea"/>
                <a:cs typeface="+mn-ea"/>
                <a:sym typeface="+mn-lt"/>
              </a:rPr>
              <a:t>once</a:t>
            </a:r>
          </a:p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Read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performance is terrible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!</a:t>
            </a:r>
            <a:endParaRPr lang="zh-CN" altLang="en-US" sz="24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can the log for every read!</a:t>
            </a: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ecovery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is instantaneous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othing to do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3276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312"/>
            <a:ext cx="8229600" cy="39964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Keep both a log and </a:t>
            </a:r>
            <a:r>
              <a:rPr lang="en-US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cell storage</a:t>
            </a:r>
            <a:endParaRPr lang="en-US" sz="2400" dirty="0">
              <a:solidFill>
                <a:srgbClr val="0096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Log as before: authoritative, provides all-or-nothing atomicity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Cell storage: provides fast reads, but </a:t>
            </a:r>
            <a:r>
              <a:rPr lang="en-US" sz="2000" i="1" dirty="0">
                <a:latin typeface="+mn-lt"/>
                <a:ea typeface="+mn-ea"/>
                <a:cs typeface="+mn-ea"/>
                <a:sym typeface="+mn-lt"/>
              </a:rPr>
              <a:t>cannot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 provide all-or-nothing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Both are stored on disk</a:t>
            </a:r>
            <a:endParaRPr lang="en-US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Terminology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"</a:t>
            </a:r>
            <a:r>
              <a:rPr lang="en-US" sz="20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log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" an update when it's written to the </a:t>
            </a:r>
            <a:r>
              <a:rPr lang="en-US" sz="20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log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"</a:t>
            </a:r>
            <a:r>
              <a:rPr lang="en-US" sz="20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install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" an update when it's written to </a:t>
            </a:r>
            <a:r>
              <a:rPr lang="en-US" sz="20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cell storage</a:t>
            </a:r>
          </a:p>
        </p:txBody>
      </p:sp>
    </p:spTree>
    <p:extLst>
      <p:ext uri="{BB962C8B-B14F-4D97-AF65-F5344CB8AC3E}">
        <p14:creationId xmlns:p14="http://schemas.microsoft.com/office/powerpoint/2010/main" val="4166111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Cell Storage (Home) + Log Storage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61356"/>
            <a:ext cx="736890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0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Read / write with Cell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Two questions we have to answer now: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How to update both the log and cell storage when an update happens?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How to recover cell storage from the authoritative log after crash?</a:t>
            </a:r>
          </a:p>
          <a:p>
            <a:pPr>
              <a:lnSpc>
                <a:spcPct val="110000"/>
              </a:lnSpc>
            </a:pP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49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3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一致性（</a:t>
            </a:r>
            <a:r>
              <a:rPr lang="en-US" altLang="zh-CN" dirty="0"/>
              <a:t>Consistency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定义：所有用户在同一时间所看到的所有数据都是相同的</a:t>
            </a:r>
            <a:endParaRPr lang="en-US" altLang="zh-CN" dirty="0"/>
          </a:p>
          <a:p>
            <a:pPr lvl="1"/>
            <a:r>
              <a:rPr lang="zh-CN" altLang="en-US" dirty="0"/>
              <a:t>在数据有多个备份的情况下依然要保证这一点</a:t>
            </a:r>
            <a:endParaRPr lang="en-US" altLang="zh-CN" dirty="0"/>
          </a:p>
          <a:p>
            <a:r>
              <a:rPr lang="zh-CN" altLang="en-US" dirty="0"/>
              <a:t>数据不一致的情况</a:t>
            </a:r>
            <a:endParaRPr lang="en-US" altLang="zh-CN" dirty="0"/>
          </a:p>
          <a:p>
            <a:pPr lvl="1"/>
            <a:r>
              <a:rPr lang="zh-CN" altLang="en-US" dirty="0"/>
              <a:t>例如：对于同一列火车，北京用户看到还剩</a:t>
            </a:r>
            <a:r>
              <a:rPr lang="en-US" altLang="zh-CN" dirty="0"/>
              <a:t>2</a:t>
            </a:r>
            <a:r>
              <a:rPr lang="zh-CN" altLang="en-US" dirty="0"/>
              <a:t>个，上海用户看到还剩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例如：发了一条消息朋友圈，不同朋友看到的评论顺序不同</a:t>
            </a:r>
            <a:endParaRPr lang="en-US" altLang="zh-CN" dirty="0"/>
          </a:p>
          <a:p>
            <a:pPr lvl="1"/>
            <a:r>
              <a:rPr lang="zh-CN" altLang="en-US" dirty="0"/>
              <a:t>例如：用户</a:t>
            </a:r>
            <a:r>
              <a:rPr lang="en-US" altLang="zh-CN" dirty="0"/>
              <a:t>A</a:t>
            </a:r>
            <a:r>
              <a:rPr lang="zh-CN" altLang="en-US" dirty="0"/>
              <a:t>转账给用户</a:t>
            </a:r>
            <a:r>
              <a:rPr lang="en-US" altLang="zh-CN" dirty="0"/>
              <a:t>B</a:t>
            </a:r>
            <a:r>
              <a:rPr lang="zh-CN" altLang="en-US" dirty="0"/>
              <a:t>，显示成功后，再次刷新发现转账失败</a:t>
            </a:r>
          </a:p>
        </p:txBody>
      </p:sp>
    </p:spTree>
    <p:extLst>
      <p:ext uri="{BB962C8B-B14F-4D97-AF65-F5344CB8AC3E}">
        <p14:creationId xmlns:p14="http://schemas.microsoft.com/office/powerpoint/2010/main" val="1400010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Read / write with Cell Storage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61556"/>
            <a:ext cx="8229600" cy="2031612"/>
          </a:xfrm>
        </p:spPr>
        <p:txBody>
          <a:bodyPr>
            <a:noAutofit/>
          </a:bodyPr>
          <a:lstStyle/>
          <a:p>
            <a:pPr marL="0" indent="0">
              <a:spcBef>
                <a:spcPts val="168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read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):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 return </a:t>
            </a:r>
            <a:r>
              <a:rPr lang="en-US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cell_read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</a:t>
            </a:r>
          </a:p>
          <a:p>
            <a:pPr marL="0" indent="0">
              <a:spcBef>
                <a:spcPts val="168"/>
              </a:spcBef>
              <a:buNone/>
            </a:pPr>
            <a:endParaRPr lang="en-US" sz="16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168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write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, value):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nl-NL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nl-NL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log.append</a:t>
            </a:r>
            <a:r>
              <a:rPr lang="nl-NL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nl-NL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cur_tid</a:t>
            </a:r>
            <a:r>
              <a:rPr lang="nl-NL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, update,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             </a:t>
            </a:r>
            <a:r>
              <a:rPr lang="en-US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, read(</a:t>
            </a:r>
            <a:r>
              <a:rPr lang="en-US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), value)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cell_write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,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50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TID |  T1   |  T1  |   T1   |  T2   |  T2  |   T2   |   T3  |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Cell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Storage</a:t>
            </a:r>
            <a:endParaRPr lang="zh-CN" altLang="en-US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A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110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70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9805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Order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Ordering of logging and installing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The two together do not have all-or-nothing atomicity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Can crash in-between, so just one of the two might have taken place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What happens if we install first and then log?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If we crash, no idea what happened to cell storage, or how to fix it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The rule for logging is the "</a:t>
            </a:r>
            <a:r>
              <a:rPr lang="en-US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Write-ahead-log protocol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" (</a:t>
            </a:r>
            <a:r>
              <a:rPr lang="en-US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WAL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Log the update before installing it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If we crash, log is authoritative and intact, can repair cell storage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Can think of it as not being the only copy, once it's in the log</a:t>
            </a:r>
          </a:p>
        </p:txBody>
      </p:sp>
    </p:spTree>
    <p:extLst>
      <p:ext uri="{BB962C8B-B14F-4D97-AF65-F5344CB8AC3E}">
        <p14:creationId xmlns:p14="http://schemas.microsoft.com/office/powerpoint/2010/main" val="1158638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Recovering Cell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What happens if we log an update, install it, but then abort/crash?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Need to undo that installed update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Plan: scan log, determine what actions aborted ("losers"), undo them</a:t>
            </a:r>
          </a:p>
          <a:p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Why do we have to scan backwards?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Need to undo newest to oldest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Also need to find outcome of action before we decide whether to undo</a:t>
            </a:r>
          </a:p>
        </p:txBody>
      </p:sp>
    </p:spTree>
    <p:extLst>
      <p:ext uri="{BB962C8B-B14F-4D97-AF65-F5344CB8AC3E}">
        <p14:creationId xmlns:p14="http://schemas.microsoft.com/office/powerpoint/2010/main" val="1235618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Recovery with Cell Storage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53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3418176"/>
            <a:ext cx="8229600" cy="203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(log):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 = {}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for record r in log[len(log)-1] .. log[0]: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commit: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commits.add(r.tid)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update and r.tid not in commits: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cell_write(r.var, r.old_val)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0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TID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 </a:t>
            </a:r>
            <a:r>
              <a:rPr lang="en-US" sz="1600" b="1" dirty="0">
                <a:solidFill>
                  <a:srgbClr val="8064A2"/>
                </a:solidFill>
                <a:latin typeface="Consolas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cs typeface="Consola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36296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43608" y="4369668"/>
            <a:ext cx="2808312" cy="288032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43608" y="4945732"/>
            <a:ext cx="6192688" cy="302493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59632" y="5305772"/>
            <a:ext cx="3960440" cy="230485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85466" y="26321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commits = {} </a:t>
            </a:r>
          </a:p>
        </p:txBody>
      </p:sp>
    </p:spTree>
    <p:extLst>
      <p:ext uri="{BB962C8B-B14F-4D97-AF65-F5344CB8AC3E}">
        <p14:creationId xmlns:p14="http://schemas.microsoft.com/office/powerpoint/2010/main" val="4071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Recovery with Cell Storage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54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3418176"/>
            <a:ext cx="8229600" cy="203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(log):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 = {}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for record r in log[len(log)-1] .. log[0]: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commit: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commits.add(r.tid)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update and r.tid not in commits: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cell_write(r.var, r.old_val)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80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TID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 </a:t>
            </a:r>
            <a:r>
              <a:rPr lang="en-US" sz="1600" b="1" dirty="0">
                <a:solidFill>
                  <a:srgbClr val="8064A2"/>
                </a:solidFill>
                <a:latin typeface="Consolas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cs typeface="Consola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36296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59632" y="5305772"/>
            <a:ext cx="3960440" cy="230485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6868" y="2728872"/>
            <a:ext cx="1003083" cy="245001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00192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43608" y="4395794"/>
            <a:ext cx="2880320" cy="261906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59632" y="4696889"/>
            <a:ext cx="2880320" cy="261906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85466" y="26321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commits = {} </a:t>
            </a:r>
          </a:p>
        </p:txBody>
      </p:sp>
    </p:spTree>
    <p:extLst>
      <p:ext uri="{BB962C8B-B14F-4D97-AF65-F5344CB8AC3E}">
        <p14:creationId xmlns:p14="http://schemas.microsoft.com/office/powerpoint/2010/main" val="3978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55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Recovery with Cell Storage</a:t>
            </a:r>
            <a:endParaRPr lang="zh-CN" altLang="en-US" dirty="0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457200" y="3418176"/>
            <a:ext cx="8229600" cy="203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(log):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 = {}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for record r in log[len(log)-1] .. log[0]: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commit: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commits.add(r.tid)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update and r.tid not in commits: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cell_write(r.var, r.old_val)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80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0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TID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 </a:t>
            </a:r>
            <a:r>
              <a:rPr lang="en-US" sz="1600" b="1" dirty="0">
                <a:solidFill>
                  <a:srgbClr val="8064A2"/>
                </a:solidFill>
                <a:latin typeface="Consolas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cs typeface="Consola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00192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59632" y="4696889"/>
            <a:ext cx="2880320" cy="261906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232191" y="2632184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commits = {</a:t>
            </a:r>
            <a:r>
              <a:rPr lang="en-US" altLang="zh-CN" b="1" dirty="0">
                <a:solidFill>
                  <a:srgbClr val="F79646"/>
                </a:solidFill>
                <a:latin typeface="Consolas"/>
                <a:ea typeface="宋体" panose="02010600030101010101" pitchFamily="2" charset="-122"/>
                <a:cs typeface="Consolas"/>
              </a:rPr>
              <a:t>T2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} </a:t>
            </a:r>
          </a:p>
        </p:txBody>
      </p:sp>
      <p:sp>
        <p:nvSpPr>
          <p:cNvPr id="74" name="矩形 73"/>
          <p:cNvSpPr/>
          <p:nvPr/>
        </p:nvSpPr>
        <p:spPr>
          <a:xfrm>
            <a:off x="6308900" y="2671325"/>
            <a:ext cx="1791491" cy="302548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43608" y="4945732"/>
            <a:ext cx="6192688" cy="302493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03277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43608" y="4369668"/>
            <a:ext cx="2808312" cy="288032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72000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635896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84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  <p:bldP spid="76" grpId="0" animBg="1"/>
      <p:bldP spid="76" grpId="1" animBg="1"/>
      <p:bldP spid="77" grpId="0" animBg="1"/>
      <p:bldP spid="77" grpId="1" animBg="1"/>
      <p:bldP spid="77" grpId="2" animBg="1"/>
      <p:bldP spid="77" grpId="3" animBg="1"/>
      <p:bldP spid="77" grpId="4" animBg="1"/>
      <p:bldP spid="77" grpId="5" animBg="1"/>
      <p:bldP spid="78" grpId="0" animBg="1"/>
      <p:bldP spid="78" grpId="1" animBg="1"/>
      <p:bldP spid="7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632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Recovery with Cell Storage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56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457200" y="3418176"/>
            <a:ext cx="8229600" cy="203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(log):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 = {}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for record r in log[len(log)-1] .. log[0]: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commit: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commits.add(r.tid)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update and r.tid not in commits: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cell_write(r.var, r.old_val)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80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2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TID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 </a:t>
            </a:r>
            <a:r>
              <a:rPr lang="en-US" sz="1600" b="1" dirty="0">
                <a:solidFill>
                  <a:srgbClr val="8064A2"/>
                </a:solidFill>
                <a:latin typeface="Consolas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cs typeface="Consola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59632" y="4696889"/>
            <a:ext cx="2880320" cy="261906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25642" y="2632184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commits = {</a:t>
            </a:r>
            <a:r>
              <a:rPr lang="en-US" altLang="zh-CN" b="1" dirty="0">
                <a:solidFill>
                  <a:srgbClr val="F79646"/>
                </a:solidFill>
                <a:latin typeface="Consolas"/>
                <a:ea typeface="宋体" panose="02010600030101010101" pitchFamily="2" charset="-122"/>
                <a:cs typeface="Consolas"/>
              </a:rPr>
              <a:t>T2,</a:t>
            </a:r>
            <a:r>
              <a:rPr lang="zh-CN" altLang="en-US" b="1" dirty="0">
                <a:solidFill>
                  <a:srgbClr val="F79646"/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b="1" dirty="0">
                <a:solidFill>
                  <a:srgbClr val="4F81BD"/>
                </a:solidFill>
                <a:latin typeface="Consolas"/>
                <a:ea typeface="宋体" panose="02010600030101010101" pitchFamily="2" charset="-122"/>
                <a:cs typeface="Consolas"/>
              </a:rPr>
              <a:t>T1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} </a:t>
            </a:r>
          </a:p>
        </p:txBody>
      </p:sp>
      <p:sp>
        <p:nvSpPr>
          <p:cNvPr id="45" name="矩形 44"/>
          <p:cNvSpPr/>
          <p:nvPr/>
        </p:nvSpPr>
        <p:spPr>
          <a:xfrm>
            <a:off x="5767207" y="2663375"/>
            <a:ext cx="2374749" cy="310431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35896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43608" y="4945732"/>
            <a:ext cx="6192688" cy="302493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44090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43608" y="4369668"/>
            <a:ext cx="2808312" cy="288032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7704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78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 autoUpdateAnimBg="0"/>
      <p:bldP spid="46" grpId="0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5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Performance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Writes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might still be OK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but we do write twice: log &amp; install</a:t>
            </a:r>
          </a:p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Reads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are fast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just look up in cell storage</a:t>
            </a:r>
          </a:p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Recovery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requires scanning the entire log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Remaining performance problems: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We have to write to disk twice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Scanning the log will take longer and longer, as the log grows</a:t>
            </a:r>
          </a:p>
        </p:txBody>
      </p:sp>
    </p:spTree>
    <p:extLst>
      <p:ext uri="{BB962C8B-B14F-4D97-AF65-F5344CB8AC3E}">
        <p14:creationId xmlns:p14="http://schemas.microsoft.com/office/powerpoint/2010/main" val="3990040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Optimization 1: Improve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Storing installing in a (volatile) cache, e.g., memory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Writes can now be fast: just one write, instead of two</a:t>
            </a:r>
          </a:p>
          <a:p>
            <a:pPr lvl="1"/>
            <a:r>
              <a:rPr lang="en-US" sz="2200" dirty="0">
                <a:latin typeface="+mn-lt"/>
                <a:ea typeface="+mn-ea"/>
                <a:cs typeface="+mn-ea"/>
                <a:sym typeface="+mn-lt"/>
              </a:rPr>
              <a:t>Hope that variable is modified several times in cache before flush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Reads can also be benefited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Reads go through the cache, since cache may contain more up-to-date values</a:t>
            </a:r>
          </a:p>
        </p:txBody>
      </p:sp>
    </p:spTree>
    <p:extLst>
      <p:ext uri="{BB962C8B-B14F-4D97-AF65-F5344CB8AC3E}">
        <p14:creationId xmlns:p14="http://schemas.microsoft.com/office/powerpoint/2010/main" val="14325744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190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Read &amp; Write with Cache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59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3103372"/>
            <a:ext cx="8229600" cy="2468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recover(log):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commits = 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for record r in log[len(log)-1] .. log[0]: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if r.type == commit: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commits.add(r.tid)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if r.type == update and r.tid not in commits: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cell_write(r.var, r.old_val)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for record r in log[0] .. log[len(log)-1]: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if r.type == update and r.tid in commits: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cell_write(r.var, r.new_value)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redo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28889" y="248816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31840" y="2539619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55976" y="2539619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TID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 </a:t>
            </a:r>
            <a:r>
              <a:rPr lang="en-US" sz="1600" b="1" dirty="0">
                <a:solidFill>
                  <a:srgbClr val="8064A2"/>
                </a:solidFill>
                <a:latin typeface="Consolas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cs typeface="Consola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26355" y="245831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Cache</a:t>
            </a:r>
          </a:p>
        </p:txBody>
      </p:sp>
      <p:sp>
        <p:nvSpPr>
          <p:cNvPr id="31" name="矩形 30"/>
          <p:cNvSpPr/>
          <p:nvPr/>
        </p:nvSpPr>
        <p:spPr>
          <a:xfrm>
            <a:off x="6513348" y="2539619"/>
            <a:ext cx="89142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48786" y="2539619"/>
            <a:ext cx="69562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020272" y="3001516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724128" y="2929508"/>
            <a:ext cx="259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4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可用性（</a:t>
            </a:r>
            <a:r>
              <a:rPr lang="en-US" altLang="zh-CN" dirty="0"/>
              <a:t>Availability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定义：系统对用户请求均有响应</a:t>
            </a:r>
            <a:endParaRPr lang="en-US" altLang="zh-CN" dirty="0"/>
          </a:p>
          <a:p>
            <a:pPr lvl="1"/>
            <a:r>
              <a:rPr lang="zh-CN" altLang="en-US" dirty="0"/>
              <a:t>在一定时间内回复处理成功或失败</a:t>
            </a:r>
            <a:endParaRPr lang="en-US" altLang="zh-CN" dirty="0"/>
          </a:p>
          <a:p>
            <a:r>
              <a:rPr lang="zh-CN" altLang="en-US" dirty="0"/>
              <a:t>可用状态</a:t>
            </a:r>
            <a:endParaRPr lang="en-US" altLang="zh-CN" dirty="0"/>
          </a:p>
          <a:p>
            <a:pPr lvl="1"/>
            <a:r>
              <a:rPr lang="zh-CN" altLang="en-US" dirty="0"/>
              <a:t>例如：“车票购买成功”，或“车票已售完”</a:t>
            </a:r>
            <a:endParaRPr lang="en-US" altLang="zh-CN" dirty="0"/>
          </a:p>
          <a:p>
            <a:r>
              <a:rPr lang="zh-CN" altLang="en-US" dirty="0"/>
              <a:t>不可用状态</a:t>
            </a:r>
            <a:endParaRPr lang="en-US" altLang="zh-CN" dirty="0"/>
          </a:p>
          <a:p>
            <a:pPr lvl="1"/>
            <a:r>
              <a:rPr lang="zh-CN" altLang="en-US" dirty="0"/>
              <a:t>例如：长时间显示“加载中”却没有任何进展</a:t>
            </a:r>
            <a:endParaRPr lang="en-US" altLang="zh-CN" dirty="0"/>
          </a:p>
          <a:p>
            <a:pPr lvl="1"/>
            <a:r>
              <a:rPr lang="zh-CN" altLang="en-US" dirty="0"/>
              <a:t>例如：电话提示“系统当前忙，请稍后重试”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 descr="http://img1.cache.netease.com/catchpic/3/3E/3E6A3371D70F0FD895B0DF1E1A9B6A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68" y="777268"/>
            <a:ext cx="2331282" cy="414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2895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Problem Brought by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  <a:ea typeface="+mn-ea"/>
                <a:cs typeface="+mn-ea"/>
                <a:sym typeface="+mn-lt"/>
              </a:rPr>
              <a:t>Atomicity problem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cell storage (on disk) may be </a:t>
            </a:r>
            <a:r>
              <a:rPr lang="en-US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out-of-date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Is it possible to have changes that should be in cell storage, but aren't?</a:t>
            </a:r>
          </a:p>
          <a:p>
            <a:pPr lvl="2"/>
            <a:r>
              <a:rPr lang="en-US" sz="16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Yes</a:t>
            </a: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: might not have flushed the latest commits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Is it possible to have changes that shouldn't be in cell storage, but are?</a:t>
            </a:r>
          </a:p>
          <a:p>
            <a:pPr lvl="2"/>
            <a:r>
              <a:rPr lang="en-US" sz="16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Yes</a:t>
            </a: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: flushed some changes that then aborted (same as before)</a:t>
            </a:r>
          </a:p>
          <a:p>
            <a:r>
              <a:rPr lang="en-US" sz="2000" b="1" dirty="0">
                <a:latin typeface="+mn-lt"/>
                <a:ea typeface="+mn-ea"/>
                <a:cs typeface="+mn-ea"/>
                <a:sym typeface="+mn-lt"/>
              </a:rPr>
              <a:t>Solution: 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change the recover procedure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Need a </a:t>
            </a:r>
            <a:r>
              <a:rPr lang="en-US" sz="18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redo</a:t>
            </a: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 phase in addition to an </a:t>
            </a:r>
            <a:r>
              <a:rPr lang="en-US" sz="18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undo</a:t>
            </a: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 phase in recovery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Don't treat actions with an abort record as "done"</a:t>
            </a:r>
          </a:p>
          <a:p>
            <a:pPr lvl="2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There might be leftover changes from them in cell storage</a:t>
            </a:r>
          </a:p>
        </p:txBody>
      </p:sp>
    </p:spTree>
    <p:extLst>
      <p:ext uri="{BB962C8B-B14F-4D97-AF65-F5344CB8AC3E}">
        <p14:creationId xmlns:p14="http://schemas.microsoft.com/office/powerpoint/2010/main" val="1379200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190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Recover with Cache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61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3103372"/>
            <a:ext cx="8229600" cy="256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read(var):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if var in cache: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return cache[var]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else: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may evict others from cache to cell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cache[var] = cell_read(var)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return cache[var]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write(var, value):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log.append(current_tid, update, var, read(var), value)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cache[var] = value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28889" y="248816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31840" y="2539619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55976" y="2539619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TID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 </a:t>
            </a:r>
            <a:r>
              <a:rPr lang="en-US" sz="1600" b="1" dirty="0">
                <a:solidFill>
                  <a:srgbClr val="8064A2"/>
                </a:solidFill>
                <a:latin typeface="Consolas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cs typeface="Consola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26355" y="245831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Cache</a:t>
            </a:r>
          </a:p>
        </p:txBody>
      </p:sp>
      <p:sp>
        <p:nvSpPr>
          <p:cNvPr id="31" name="矩形 30"/>
          <p:cNvSpPr/>
          <p:nvPr/>
        </p:nvSpPr>
        <p:spPr>
          <a:xfrm>
            <a:off x="6513348" y="2539619"/>
            <a:ext cx="89142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48786" y="2539619"/>
            <a:ext cx="69562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88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Optimization 2: Truncate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579296" cy="377163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Current log grows without bound: not practical</a:t>
            </a:r>
          </a:p>
          <a:p>
            <a:pPr lvl="1">
              <a:lnSpc>
                <a:spcPct val="130000"/>
              </a:lnSpc>
            </a:pP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What part of the log can be discarded?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Must know the outcome of every action in that part of log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Cell storage must reflect all of those log records (commits, aborts).</a:t>
            </a:r>
          </a:p>
          <a:p>
            <a:pPr lvl="1">
              <a:lnSpc>
                <a:spcPct val="130000"/>
              </a:lnSpc>
            </a:pP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Truncating mechanism (assuming no pending actions):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Flush all cached updates to cell storage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Write a </a:t>
            </a:r>
            <a:r>
              <a:rPr lang="en-US" sz="16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checkpoint</a:t>
            </a: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 record, to save our place in the log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Truncate log prior to checkpoint record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(Often log implemented as a series of files, so can delete old log files)</a:t>
            </a:r>
          </a:p>
          <a:p>
            <a:pPr lvl="1">
              <a:lnSpc>
                <a:spcPct val="130000"/>
              </a:lnSpc>
            </a:pP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With pending actions, delete before checkpoint &amp; earliest undecided record</a:t>
            </a:r>
          </a:p>
          <a:p>
            <a:pPr>
              <a:lnSpc>
                <a:spcPct val="130000"/>
              </a:lnSpc>
            </a:pPr>
            <a:endParaRPr 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62452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Checkpointing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Doing the following: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1. Stop accepting new transactions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2. Wait until all current transactions commit or abort and have written the 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COMMIT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or 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ABORT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to the log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3. Flush the log to disk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4. Write a log record 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&lt;CKPT&gt;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and flush the log again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5. Resume accepting transactions</a:t>
            </a:r>
          </a:p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No need to look in the log file prior to the last checkpoint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84109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Non-quiescent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Checkpointing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The problem with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checkpointing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: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Need to stop the system until all current operations have committed or aborted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 Non-quiescent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checkpointing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: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1. Write a record </a:t>
            </a:r>
            <a:r>
              <a:rPr lang="en-US" altLang="zh-CN" sz="1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&lt;START CKPT(T1…</a:t>
            </a:r>
            <a:r>
              <a:rPr lang="en-US" altLang="zh-CN" sz="1800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Tk</a:t>
            </a:r>
            <a:r>
              <a:rPr lang="en-US" altLang="zh-CN" sz="1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)&gt;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and flush log (T1,…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Tk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are the active transactions)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2. Wait until all of T1, … 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Tk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commit or abort, but allow new transactions to start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3. When all of T1,…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Tk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have written </a:t>
            </a:r>
            <a:r>
              <a:rPr lang="en-US" altLang="zh-CN" sz="18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COMMIT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or </a:t>
            </a:r>
            <a:r>
              <a:rPr lang="en-US" altLang="zh-CN" sz="18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ABORT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, then write </a:t>
            </a:r>
            <a:r>
              <a:rPr lang="en-US" altLang="zh-CN" sz="1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&lt;END CKPT&gt;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to the log</a:t>
            </a:r>
          </a:p>
          <a:p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03231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Non-quiescent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Checkpointing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If crash, then look backwards for the first 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&lt;START CKPT(T1…</a:t>
            </a:r>
            <a:r>
              <a:rPr lang="en-US" altLang="zh-CN" sz="2400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Tk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)&gt;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 or 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&lt;END CKPT&gt;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If see an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&lt;END CKPT&gt;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, only have to consider after this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If see a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&lt;START CKPT(T1…</a:t>
            </a:r>
            <a:r>
              <a:rPr lang="en-US" altLang="zh-CN" sz="2000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Tk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)&gt;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but no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&lt;END CKPT&gt;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, then only need to consider after the transactions T1, ..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Tk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began</a:t>
            </a:r>
            <a:endParaRPr kumimoji="1"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18732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Optimization-3: External Synchronous I/O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b="1" dirty="0">
                <a:latin typeface="+mn-lt"/>
                <a:ea typeface="+mn-ea"/>
                <a:cs typeface="+mn-ea"/>
                <a:sym typeface="+mn-lt"/>
              </a:rPr>
              <a:t>Problem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: flush to disk is slow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Lazy writing, even for the log file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Some app, e.g., database, calls </a:t>
            </a:r>
            <a:r>
              <a:rPr kumimoji="1" lang="en-US" altLang="zh-CN" sz="20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sync() </a:t>
            </a:r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to ensure flushing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But </a:t>
            </a:r>
            <a:r>
              <a:rPr kumimoji="1" lang="en-US" altLang="zh-CN" sz="20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sync() </a:t>
            </a:r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is slow…</a:t>
            </a:r>
          </a:p>
          <a:p>
            <a:r>
              <a:rPr kumimoji="1" lang="en-US" altLang="zh-CN" sz="2400" b="1" dirty="0">
                <a:latin typeface="+mn-lt"/>
                <a:ea typeface="+mn-ea"/>
                <a:cs typeface="+mn-ea"/>
                <a:sym typeface="+mn-lt"/>
              </a:rPr>
              <a:t>Solution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: External Sync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Once the kernel return from sync(), the file may not be flushed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It will be flushed if </a:t>
            </a:r>
            <a:r>
              <a:rPr kumimoji="1" lang="en-US" altLang="zh-CN" sz="20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something externally visible</a:t>
            </a:r>
            <a:r>
              <a:rPr kumimoji="1" lang="en-US" altLang="zh-CN" sz="20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happens</a:t>
            </a:r>
          </a:p>
          <a:p>
            <a:pPr lvl="2"/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E.g., print to the user, network sending, serial port outcome, etc.</a:t>
            </a:r>
            <a:endParaRPr kumimoji="1"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16216" y="5257272"/>
            <a:ext cx="2685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cs typeface="+mn-ea"/>
                <a:sym typeface="+mn-lt"/>
              </a:rPr>
              <a:t>Rethink the Sync, OSDI 2004</a:t>
            </a:r>
            <a:endParaRPr kumimoji="1"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106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</a:t>
            </a:r>
            <a:r>
              <a:rPr lang="zh-CN" altLang="en-US" dirty="0"/>
              <a:t>与</a:t>
            </a:r>
            <a:r>
              <a:rPr lang="en-US" altLang="zh-CN" dirty="0"/>
              <a:t>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：通常是一个事实</a:t>
            </a:r>
            <a:endParaRPr lang="en-US" altLang="zh-CN" dirty="0"/>
          </a:p>
          <a:p>
            <a:pPr lvl="1"/>
            <a:r>
              <a:rPr lang="zh-CN" altLang="en-US" dirty="0"/>
              <a:t>网络连接通常不可依赖</a:t>
            </a:r>
            <a:r>
              <a:rPr lang="en-US" altLang="zh-CN" dirty="0"/>
              <a:t>——</a:t>
            </a:r>
            <a:r>
              <a:rPr lang="zh-CN" altLang="en-US" dirty="0"/>
              <a:t>挖断光纤如何</a:t>
            </a:r>
            <a:r>
              <a:rPr lang="en-US" altLang="zh-CN" dirty="0"/>
              <a:t>100%</a:t>
            </a:r>
            <a:r>
              <a:rPr lang="zh-CN" altLang="en-US" dirty="0"/>
              <a:t>避免？</a:t>
            </a:r>
            <a:endParaRPr lang="en-US" altLang="zh-CN" dirty="0"/>
          </a:p>
          <a:p>
            <a:r>
              <a:rPr lang="zh-CN" altLang="en-US" dirty="0"/>
              <a:t>选择一：牺牲</a:t>
            </a:r>
            <a:r>
              <a:rPr lang="en-US" altLang="zh-CN" dirty="0"/>
              <a:t>Consistency</a:t>
            </a:r>
            <a:r>
              <a:rPr lang="zh-CN" altLang="en-US" dirty="0"/>
              <a:t>（</a:t>
            </a:r>
            <a:r>
              <a:rPr lang="en-US" altLang="zh-CN" dirty="0"/>
              <a:t>AP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保证用户体验，用户总能操作成功，即使数据可能不一致</a:t>
            </a:r>
            <a:endParaRPr lang="en-US" altLang="zh-CN" dirty="0"/>
          </a:p>
          <a:p>
            <a:pPr lvl="1"/>
            <a:r>
              <a:rPr lang="zh-CN" altLang="en-US" dirty="0"/>
              <a:t>问题：如果一本书买给两个人，怎么办？</a:t>
            </a:r>
            <a:endParaRPr lang="en-US" altLang="zh-CN" dirty="0"/>
          </a:p>
          <a:p>
            <a:pPr lvl="2"/>
            <a:r>
              <a:rPr lang="zh-CN" altLang="en-US" dirty="0"/>
              <a:t>道歉然后给其中一个人</a:t>
            </a:r>
            <a:r>
              <a:rPr lang="en-US" altLang="zh-CN" dirty="0"/>
              <a:t>coupon</a:t>
            </a:r>
            <a:r>
              <a:rPr lang="zh-CN" altLang="en-US" dirty="0"/>
              <a:t>，对一致性的要求不高</a:t>
            </a:r>
            <a:endParaRPr lang="en-US" altLang="zh-CN" dirty="0"/>
          </a:p>
          <a:p>
            <a:pPr lvl="1"/>
            <a:r>
              <a:rPr lang="zh-CN" altLang="en-US" dirty="0"/>
              <a:t>问题：如果一张火车票买给两个人，怎么办？</a:t>
            </a:r>
            <a:endParaRPr lang="en-US" altLang="zh-CN" dirty="0"/>
          </a:p>
          <a:p>
            <a:pPr lvl="2"/>
            <a:r>
              <a:rPr lang="en-US" altLang="zh-CN" dirty="0"/>
              <a:t>AP</a:t>
            </a:r>
            <a:r>
              <a:rPr lang="zh-CN" altLang="en-US" dirty="0"/>
              <a:t>不适合这种对一致性要求极高的场景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827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</a:t>
            </a:r>
            <a:r>
              <a:rPr lang="zh-CN" altLang="en-US" dirty="0"/>
              <a:t>与</a:t>
            </a:r>
            <a:r>
              <a:rPr lang="en-US" altLang="zh-CN" dirty="0"/>
              <a:t>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：通常是一个事实</a:t>
            </a:r>
            <a:endParaRPr lang="en-US" altLang="zh-CN" dirty="0"/>
          </a:p>
          <a:p>
            <a:pPr lvl="1"/>
            <a:r>
              <a:rPr lang="zh-CN" altLang="en-US" dirty="0"/>
              <a:t>网络连接通常不可依赖</a:t>
            </a:r>
            <a:r>
              <a:rPr lang="en-US" altLang="zh-CN" dirty="0"/>
              <a:t>——</a:t>
            </a:r>
            <a:r>
              <a:rPr lang="zh-CN" altLang="en-US" dirty="0"/>
              <a:t>挖断光纤如何</a:t>
            </a:r>
            <a:r>
              <a:rPr lang="en-US" altLang="zh-CN" dirty="0"/>
              <a:t>100%</a:t>
            </a:r>
            <a:r>
              <a:rPr lang="zh-CN" altLang="en-US" dirty="0"/>
              <a:t>避免？</a:t>
            </a:r>
            <a:endParaRPr lang="en-US" altLang="zh-CN" dirty="0"/>
          </a:p>
          <a:p>
            <a:r>
              <a:rPr lang="zh-CN" altLang="en-US" dirty="0"/>
              <a:t>选择二：牺牲</a:t>
            </a:r>
            <a:r>
              <a:rPr lang="en-US" altLang="zh-CN" dirty="0"/>
              <a:t>Availability</a:t>
            </a:r>
            <a:r>
              <a:rPr lang="zh-CN" altLang="en-US" dirty="0"/>
              <a:t>（</a:t>
            </a:r>
            <a:r>
              <a:rPr lang="en-US" altLang="zh-CN" dirty="0"/>
              <a:t>CP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数据一致性的优先级更高，例如金融、火车票等</a:t>
            </a:r>
            <a:endParaRPr lang="en-US" altLang="zh-CN" dirty="0"/>
          </a:p>
          <a:p>
            <a:pPr lvl="1"/>
            <a:r>
              <a:rPr lang="zh-CN" altLang="en-US" dirty="0"/>
              <a:t>当发生区域性断网时，拒绝新的用户请求直到网络恢复</a:t>
            </a:r>
            <a:endParaRPr lang="en-US" altLang="zh-CN" dirty="0"/>
          </a:p>
          <a:p>
            <a:pPr lvl="1"/>
            <a:r>
              <a:rPr lang="zh-CN" altLang="en-US" dirty="0"/>
              <a:t>例如：支付宝的</a:t>
            </a:r>
            <a:r>
              <a:rPr lang="en-US" altLang="zh-CN" dirty="0"/>
              <a:t>2</a:t>
            </a:r>
            <a:r>
              <a:rPr lang="zh-CN" altLang="en-US" dirty="0"/>
              <a:t>小时瘫痪</a:t>
            </a:r>
          </a:p>
        </p:txBody>
      </p:sp>
    </p:spTree>
    <p:extLst>
      <p:ext uri="{BB962C8B-B14F-4D97-AF65-F5344CB8AC3E}">
        <p14:creationId xmlns:p14="http://schemas.microsoft.com/office/powerpoint/2010/main" val="377535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并不是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例如：一个</a:t>
            </a:r>
            <a:r>
              <a:rPr lang="en-US" altLang="zh-CN" dirty="0"/>
              <a:t>CP</a:t>
            </a:r>
            <a:r>
              <a:rPr lang="zh-CN" altLang="en-US" dirty="0"/>
              <a:t>系统在网络出现中断时，并非</a:t>
            </a:r>
            <a:r>
              <a:rPr lang="zh-CN" altLang="en-US" dirty="0">
                <a:solidFill>
                  <a:schemeClr val="accent6"/>
                </a:solidFill>
              </a:rPr>
              <a:t>完全</a:t>
            </a:r>
            <a:r>
              <a:rPr lang="zh-CN" altLang="en-US" dirty="0"/>
              <a:t>不可用</a:t>
            </a:r>
            <a:endParaRPr lang="en-US" altLang="zh-CN" dirty="0"/>
          </a:p>
          <a:p>
            <a:pPr lvl="1"/>
            <a:r>
              <a:rPr lang="zh-CN" altLang="en-US" dirty="0"/>
              <a:t>有两个区域欧洲和北美，网络断开后北美可以用，只有欧洲不可用</a:t>
            </a:r>
            <a:endParaRPr lang="en-US" altLang="zh-CN" dirty="0"/>
          </a:p>
          <a:p>
            <a:pPr lvl="1"/>
            <a:r>
              <a:rPr lang="zh-CN" altLang="en-US" dirty="0"/>
              <a:t>当网络恢复后，将北美的数据同步回欧洲，即北美为主，欧洲从属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852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hqeupfn">
      <a:majorFont>
        <a:latin typeface="等线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1_Office 主题​​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15036</TotalTime>
  <Words>4037</Words>
  <Application>Microsoft Macintosh PowerPoint</Application>
  <PresentationFormat>全屏显示(16:10)</PresentationFormat>
  <Paragraphs>730</Paragraphs>
  <Slides>66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80" baseType="lpstr">
      <vt:lpstr>DengXian</vt:lpstr>
      <vt:lpstr>DengXian</vt:lpstr>
      <vt:lpstr>楷体</vt:lpstr>
      <vt:lpstr>宋体</vt:lpstr>
      <vt:lpstr>Microsoft YaHei</vt:lpstr>
      <vt:lpstr>Microsoft YaHei</vt:lpstr>
      <vt:lpstr>微软雅黑 Light</vt:lpstr>
      <vt:lpstr>Microsoft YaHei UI Light</vt:lpstr>
      <vt:lpstr>Arial</vt:lpstr>
      <vt:lpstr>Calibri</vt:lpstr>
      <vt:lpstr>Consolas</vt:lpstr>
      <vt:lpstr>Courier</vt:lpstr>
      <vt:lpstr>Office 主题​​</vt:lpstr>
      <vt:lpstr>1_Office 主题​​</vt:lpstr>
      <vt:lpstr>Transaction</vt:lpstr>
      <vt:lpstr>The CAP Theory</vt:lpstr>
      <vt:lpstr>从一则新闻说起</vt:lpstr>
      <vt:lpstr>CAP理论：鱼与熊掌不可得兼</vt:lpstr>
      <vt:lpstr>一致性（Consistency）</vt:lpstr>
      <vt:lpstr>可用性（Availability）</vt:lpstr>
      <vt:lpstr>AP与CP</vt:lpstr>
      <vt:lpstr>AP与CP</vt:lpstr>
      <vt:lpstr>C和A并不是0或1的选择</vt:lpstr>
      <vt:lpstr>Transaction</vt:lpstr>
      <vt:lpstr>Our Goal</vt:lpstr>
      <vt:lpstr>Transactions</vt:lpstr>
      <vt:lpstr>Atomicity: All-or-Nothing </vt:lpstr>
      <vt:lpstr>Example: the IBM System/370</vt:lpstr>
      <vt:lpstr>Commit Point</vt:lpstr>
      <vt:lpstr>Commit Point</vt:lpstr>
      <vt:lpstr>Shadow Copy</vt:lpstr>
      <vt:lpstr>Bank Account Transfer</vt:lpstr>
      <vt:lpstr>Shadow Copy</vt:lpstr>
      <vt:lpstr>rename("#bank", "bank")</vt:lpstr>
      <vt:lpstr>rename("#bank", "bank")</vt:lpstr>
      <vt:lpstr>rename("#bank", "bank")</vt:lpstr>
      <vt:lpstr>rename("#bank", "bank")</vt:lpstr>
      <vt:lpstr>rename("#bank", "bank")</vt:lpstr>
      <vt:lpstr>rename("#bank", "bank")</vt:lpstr>
      <vt:lpstr>Problem</vt:lpstr>
      <vt:lpstr>Second Try: Increase ref-count First</vt:lpstr>
      <vt:lpstr>rename("#bank", "bank")</vt:lpstr>
      <vt:lpstr>rename("#bank", "bank")</vt:lpstr>
      <vt:lpstr>rename("#bank", "bank")</vt:lpstr>
      <vt:lpstr>rename("#bank", "bank")</vt:lpstr>
      <vt:lpstr>rename("#bank", "bank")</vt:lpstr>
      <vt:lpstr>Recovery After Crash</vt:lpstr>
      <vt:lpstr>Shadow Copy</vt:lpstr>
      <vt:lpstr>Shadow Copy</vt:lpstr>
      <vt:lpstr>Logging for All-or-nothing</vt:lpstr>
      <vt:lpstr>Example: Bank Account App (Shadow Copy)</vt:lpstr>
      <vt:lpstr>Transaction Terminology</vt:lpstr>
      <vt:lpstr>Consider the Bank Account Example</vt:lpstr>
      <vt:lpstr>A Log Sample</vt:lpstr>
      <vt:lpstr>Five Operations Involved</vt:lpstr>
      <vt:lpstr>Five Operations Involved</vt:lpstr>
      <vt:lpstr>Read</vt:lpstr>
      <vt:lpstr>Read</vt:lpstr>
      <vt:lpstr>Five Operations Involved</vt:lpstr>
      <vt:lpstr>Performance Problem of Log-only Approach</vt:lpstr>
      <vt:lpstr>Performance Optimization</vt:lpstr>
      <vt:lpstr>Cell Storage (Home) + Log Storage</vt:lpstr>
      <vt:lpstr>Read / write with Cell Storage</vt:lpstr>
      <vt:lpstr>Read / write with Cell Storage</vt:lpstr>
      <vt:lpstr>Order Matters</vt:lpstr>
      <vt:lpstr>Recovering Cell Storage</vt:lpstr>
      <vt:lpstr>Recovery with Cell Storage</vt:lpstr>
      <vt:lpstr>Recovery with Cell Storage</vt:lpstr>
      <vt:lpstr>Recovery with Cell Storage</vt:lpstr>
      <vt:lpstr>Recovery with Cell Storage</vt:lpstr>
      <vt:lpstr>Performance Now</vt:lpstr>
      <vt:lpstr>Optimization 1: Improve Writes</vt:lpstr>
      <vt:lpstr>Read &amp; Write with Cache</vt:lpstr>
      <vt:lpstr>Problem Brought by Cache</vt:lpstr>
      <vt:lpstr>Recover with Cache</vt:lpstr>
      <vt:lpstr>Optimization 2: Truncate the Log</vt:lpstr>
      <vt:lpstr>Checkpointing</vt:lpstr>
      <vt:lpstr>Non-quiescent Checkpointing</vt:lpstr>
      <vt:lpstr>Non-quiescent Checkpointing</vt:lpstr>
      <vt:lpstr>Optimization-3: External Synchronous I/O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238</cp:revision>
  <cp:lastPrinted>2016-06-13T07:55:34Z</cp:lastPrinted>
  <dcterms:created xsi:type="dcterms:W3CDTF">2017-05-12T06:55:38Z</dcterms:created>
  <dcterms:modified xsi:type="dcterms:W3CDTF">2019-10-31T01:58:25Z</dcterms:modified>
</cp:coreProperties>
</file>