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handoutMasterIdLst>
    <p:handoutMasterId r:id="rId71"/>
  </p:handoutMasterIdLst>
  <p:sldIdLst>
    <p:sldId id="256" r:id="rId2"/>
    <p:sldId id="315" r:id="rId3"/>
    <p:sldId id="257" r:id="rId4"/>
    <p:sldId id="404" r:id="rId5"/>
    <p:sldId id="400" r:id="rId6"/>
    <p:sldId id="401" r:id="rId7"/>
    <p:sldId id="402" r:id="rId8"/>
    <p:sldId id="403" r:id="rId9"/>
    <p:sldId id="406" r:id="rId10"/>
    <p:sldId id="405" r:id="rId11"/>
    <p:sldId id="258" r:id="rId12"/>
    <p:sldId id="311" r:id="rId13"/>
    <p:sldId id="260" r:id="rId14"/>
    <p:sldId id="261" r:id="rId15"/>
    <p:sldId id="262" r:id="rId16"/>
    <p:sldId id="263" r:id="rId17"/>
    <p:sldId id="264" r:id="rId18"/>
    <p:sldId id="265" r:id="rId19"/>
    <p:sldId id="266" r:id="rId20"/>
    <p:sldId id="268" r:id="rId21"/>
    <p:sldId id="269" r:id="rId22"/>
    <p:sldId id="270" r:id="rId23"/>
    <p:sldId id="271" r:id="rId24"/>
    <p:sldId id="272" r:id="rId25"/>
    <p:sldId id="273" r:id="rId26"/>
    <p:sldId id="316" r:id="rId27"/>
    <p:sldId id="274" r:id="rId28"/>
    <p:sldId id="275" r:id="rId29"/>
    <p:sldId id="276" r:id="rId30"/>
    <p:sldId id="312" r:id="rId31"/>
    <p:sldId id="277" r:id="rId32"/>
    <p:sldId id="278" r:id="rId33"/>
    <p:sldId id="279" r:id="rId34"/>
    <p:sldId id="280" r:id="rId35"/>
    <p:sldId id="281" r:id="rId36"/>
    <p:sldId id="282" r:id="rId37"/>
    <p:sldId id="283" r:id="rId38"/>
    <p:sldId id="289" r:id="rId39"/>
    <p:sldId id="286" r:id="rId40"/>
    <p:sldId id="287" r:id="rId41"/>
    <p:sldId id="288" r:id="rId42"/>
    <p:sldId id="290" r:id="rId43"/>
    <p:sldId id="313" r:id="rId44"/>
    <p:sldId id="284" r:id="rId45"/>
    <p:sldId id="291" r:id="rId46"/>
    <p:sldId id="292" r:id="rId47"/>
    <p:sldId id="293" r:id="rId48"/>
    <p:sldId id="294" r:id="rId49"/>
    <p:sldId id="295" r:id="rId50"/>
    <p:sldId id="296" r:id="rId51"/>
    <p:sldId id="297" r:id="rId52"/>
    <p:sldId id="298" r:id="rId53"/>
    <p:sldId id="317" r:id="rId54"/>
    <p:sldId id="397" r:id="rId55"/>
    <p:sldId id="398" r:id="rId56"/>
    <p:sldId id="399" r:id="rId57"/>
    <p:sldId id="299" r:id="rId58"/>
    <p:sldId id="300" r:id="rId59"/>
    <p:sldId id="301" r:id="rId60"/>
    <p:sldId id="302" r:id="rId61"/>
    <p:sldId id="303" r:id="rId62"/>
    <p:sldId id="304" r:id="rId63"/>
    <p:sldId id="305" r:id="rId64"/>
    <p:sldId id="306" r:id="rId65"/>
    <p:sldId id="307" r:id="rId66"/>
    <p:sldId id="308" r:id="rId67"/>
    <p:sldId id="309" r:id="rId68"/>
    <p:sldId id="310" r:id="rId69"/>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FF"/>
    <a:srgbClr val="FF2600"/>
    <a:srgbClr val="1F3551"/>
    <a:srgbClr val="403152"/>
    <a:srgbClr val="604A7B"/>
    <a:srgbClr val="2C4D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134" autoAdjust="0"/>
    <p:restoredTop sz="84393" autoAdjust="0"/>
  </p:normalViewPr>
  <p:slideViewPr>
    <p:cSldViewPr>
      <p:cViewPr varScale="1">
        <p:scale>
          <a:sx n="69" d="100"/>
          <a:sy n="69" d="100"/>
        </p:scale>
        <p:origin x="184" y="1112"/>
      </p:cViewPr>
      <p:guideLst>
        <p:guide orient="horz" pos="180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384E5B-0B7C-A143-A087-04B582FC4BEF}" type="datetimeFigureOut">
              <a:rPr kumimoji="1" lang="zh-CN" altLang="en-US" smtClean="0"/>
              <a:t>2019/12/23</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8370ED-3FEA-E543-9D41-DF20FAD761C7}" type="slidenum">
              <a:rPr kumimoji="1" lang="zh-CN" altLang="en-US" smtClean="0"/>
              <a:t>‹#›</a:t>
            </a:fld>
            <a:endParaRPr kumimoji="1" lang="zh-CN" altLang="en-US"/>
          </a:p>
        </p:txBody>
      </p:sp>
    </p:spTree>
    <p:extLst>
      <p:ext uri="{BB962C8B-B14F-4D97-AF65-F5344CB8AC3E}">
        <p14:creationId xmlns:p14="http://schemas.microsoft.com/office/powerpoint/2010/main" val="3555191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D7DB94-E0DE-4F0F-A9B7-54654CD8C8B1}" type="datetimeFigureOut">
              <a:rPr lang="zh-CN" altLang="en-US" smtClean="0"/>
              <a:t>2019/12/23</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4A077-83E9-49A7-9F59-234D78BD6949}" type="slidenum">
              <a:rPr lang="zh-CN" altLang="en-US" smtClean="0"/>
              <a:t>‹#›</a:t>
            </a:fld>
            <a:endParaRPr lang="zh-CN" altLang="en-US"/>
          </a:p>
        </p:txBody>
      </p:sp>
    </p:spTree>
    <p:extLst>
      <p:ext uri="{BB962C8B-B14F-4D97-AF65-F5344CB8AC3E}">
        <p14:creationId xmlns:p14="http://schemas.microsoft.com/office/powerpoint/2010/main" val="2430265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65D5C0-63AC-FB45-A601-92C1112B2A7B}" type="slidenum">
              <a:rPr lang="en-US" smtClean="0"/>
              <a:t>3</a:t>
            </a:fld>
            <a:endParaRPr lang="en-US"/>
          </a:p>
        </p:txBody>
      </p:sp>
    </p:spTree>
    <p:extLst>
      <p:ext uri="{BB962C8B-B14F-4D97-AF65-F5344CB8AC3E}">
        <p14:creationId xmlns:p14="http://schemas.microsoft.com/office/powerpoint/2010/main" val="2115445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PROOF. The dependency T2 </a:t>
            </a:r>
            <a:r>
              <a:rPr lang="en-US" altLang="zh-CN" dirty="0" err="1"/>
              <a:t>rw</a:t>
            </a:r>
            <a:r>
              <a:rPr lang="en-US" altLang="zh-CN" dirty="0"/>
              <a:t>→ T3 in the essential patterns is the anti-dependency detected by OCC, and the essential patterns examine additional dependencies to decide whether a transaction should be aborted</a:t>
            </a:r>
            <a:endParaRPr lang="zh-CN" altLang="en-US" dirty="0"/>
          </a:p>
        </p:txBody>
      </p:sp>
      <p:sp>
        <p:nvSpPr>
          <p:cNvPr id="4" name="灯片编号占位符 3"/>
          <p:cNvSpPr>
            <a:spLocks noGrp="1"/>
          </p:cNvSpPr>
          <p:nvPr>
            <p:ph type="sldNum" sz="quarter" idx="10"/>
          </p:nvPr>
        </p:nvSpPr>
        <p:spPr/>
        <p:txBody>
          <a:bodyPr/>
          <a:lstStyle/>
          <a:p>
            <a:fld id="{3A84A077-83E9-49A7-9F59-234D78BD6949}" type="slidenum">
              <a:rPr lang="zh-CN" altLang="en-US" smtClean="0"/>
              <a:t>60</a:t>
            </a:fld>
            <a:endParaRPr lang="zh-CN" altLang="en-US"/>
          </a:p>
        </p:txBody>
      </p:sp>
    </p:spTree>
    <p:extLst>
      <p:ext uri="{BB962C8B-B14F-4D97-AF65-F5344CB8AC3E}">
        <p14:creationId xmlns:p14="http://schemas.microsoft.com/office/powerpoint/2010/main" val="120954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T2</a:t>
            </a:r>
            <a:r>
              <a:rPr lang="en-US" baseline="0" dirty="0"/>
              <a:t> </a:t>
            </a:r>
            <a:r>
              <a:rPr lang="en-US" baseline="0" dirty="0" err="1"/>
              <a:t>rw</a:t>
            </a:r>
            <a:r>
              <a:rPr lang="en-US" baseline="0" dirty="0"/>
              <a:t> T3, is not shown.</a:t>
            </a:r>
            <a:endParaRPr lang="en-US" dirty="0"/>
          </a:p>
        </p:txBody>
      </p:sp>
      <p:sp>
        <p:nvSpPr>
          <p:cNvPr id="4" name="Slide Number Placeholder 3"/>
          <p:cNvSpPr>
            <a:spLocks noGrp="1"/>
          </p:cNvSpPr>
          <p:nvPr>
            <p:ph type="sldNum" sz="quarter" idx="10"/>
          </p:nvPr>
        </p:nvSpPr>
        <p:spPr/>
        <p:txBody>
          <a:bodyPr/>
          <a:lstStyle/>
          <a:p>
            <a:fld id="{70646287-A3D6-864A-8D46-815BA6A2B953}" type="slidenum">
              <a:rPr lang="en-US" smtClean="0"/>
              <a:t>61</a:t>
            </a:fld>
            <a:endParaRPr lang="en-US"/>
          </a:p>
        </p:txBody>
      </p:sp>
    </p:spTree>
    <p:extLst>
      <p:ext uri="{BB962C8B-B14F-4D97-AF65-F5344CB8AC3E}">
        <p14:creationId xmlns:p14="http://schemas.microsoft.com/office/powerpoint/2010/main" val="1932461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6287-A3D6-864A-8D46-815BA6A2B953}" type="slidenum">
              <a:rPr lang="en-US" smtClean="0"/>
              <a:t>64</a:t>
            </a:fld>
            <a:endParaRPr lang="en-US"/>
          </a:p>
        </p:txBody>
      </p:sp>
    </p:spTree>
    <p:extLst>
      <p:ext uri="{BB962C8B-B14F-4D97-AF65-F5344CB8AC3E}">
        <p14:creationId xmlns:p14="http://schemas.microsoft.com/office/powerpoint/2010/main" val="218180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6287-A3D6-864A-8D46-815BA6A2B953}" type="slidenum">
              <a:rPr lang="en-US" smtClean="0"/>
              <a:t>65</a:t>
            </a:fld>
            <a:endParaRPr lang="en-US"/>
          </a:p>
        </p:txBody>
      </p:sp>
    </p:spTree>
    <p:extLst>
      <p:ext uri="{BB962C8B-B14F-4D97-AF65-F5344CB8AC3E}">
        <p14:creationId xmlns:p14="http://schemas.microsoft.com/office/powerpoint/2010/main" val="1941971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46287-A3D6-864A-8D46-815BA6A2B953}" type="slidenum">
              <a:rPr lang="en-US" smtClean="0"/>
              <a:t>68</a:t>
            </a:fld>
            <a:endParaRPr lang="en-US"/>
          </a:p>
        </p:txBody>
      </p:sp>
    </p:spTree>
    <p:extLst>
      <p:ext uri="{BB962C8B-B14F-4D97-AF65-F5344CB8AC3E}">
        <p14:creationId xmlns:p14="http://schemas.microsoft.com/office/powerpoint/2010/main" val="49550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t>9</a:t>
            </a:fld>
            <a:endParaRPr lang="zh-CN" altLang="en-US"/>
          </a:p>
        </p:txBody>
      </p:sp>
    </p:spTree>
    <p:extLst>
      <p:ext uri="{BB962C8B-B14F-4D97-AF65-F5344CB8AC3E}">
        <p14:creationId xmlns:p14="http://schemas.microsoft.com/office/powerpoint/2010/main" val="2097782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4A077-83E9-49A7-9F59-234D78BD6949}" type="slidenum">
              <a:rPr lang="zh-CN" altLang="en-US" smtClean="0"/>
              <a:t>25</a:t>
            </a:fld>
            <a:endParaRPr lang="zh-CN" altLang="en-US"/>
          </a:p>
        </p:txBody>
      </p:sp>
    </p:spTree>
    <p:extLst>
      <p:ext uri="{BB962C8B-B14F-4D97-AF65-F5344CB8AC3E}">
        <p14:creationId xmlns:p14="http://schemas.microsoft.com/office/powerpoint/2010/main" val="2058018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4A077-83E9-49A7-9F59-234D78BD6949}" type="slidenum">
              <a:rPr lang="zh-CN" altLang="en-US" smtClean="0"/>
              <a:t>44</a:t>
            </a:fld>
            <a:endParaRPr lang="zh-CN" altLang="en-US"/>
          </a:p>
        </p:txBody>
      </p:sp>
    </p:spTree>
    <p:extLst>
      <p:ext uri="{BB962C8B-B14F-4D97-AF65-F5344CB8AC3E}">
        <p14:creationId xmlns:p14="http://schemas.microsoft.com/office/powerpoint/2010/main" val="690410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6287-A3D6-864A-8D46-815BA6A2B953}" type="slidenum">
              <a:rPr lang="en-US" smtClean="0"/>
              <a:t>48</a:t>
            </a:fld>
            <a:endParaRPr lang="en-US"/>
          </a:p>
        </p:txBody>
      </p:sp>
    </p:spTree>
    <p:extLst>
      <p:ext uri="{BB962C8B-B14F-4D97-AF65-F5344CB8AC3E}">
        <p14:creationId xmlns:p14="http://schemas.microsoft.com/office/powerpoint/2010/main" val="905107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6287-A3D6-864A-8D46-815BA6A2B953}" type="slidenum">
              <a:rPr lang="en-US" smtClean="0"/>
              <a:t>51</a:t>
            </a:fld>
            <a:endParaRPr lang="en-US"/>
          </a:p>
        </p:txBody>
      </p:sp>
    </p:spTree>
    <p:extLst>
      <p:ext uri="{BB962C8B-B14F-4D97-AF65-F5344CB8AC3E}">
        <p14:creationId xmlns:p14="http://schemas.microsoft.com/office/powerpoint/2010/main" val="436807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T2</a:t>
            </a:r>
            <a:r>
              <a:rPr lang="zh-CN" altLang="en-US" dirty="0"/>
              <a:t>已经</a:t>
            </a:r>
            <a:r>
              <a:rPr lang="en-US" altLang="zh-CN" dirty="0"/>
              <a:t>commit</a:t>
            </a:r>
            <a:r>
              <a:rPr lang="zh-CN" altLang="en-US" dirty="0"/>
              <a:t>，所以如果</a:t>
            </a:r>
            <a:r>
              <a:rPr lang="en-US" altLang="zh-CN" dirty="0"/>
              <a:t>T1commit</a:t>
            </a:r>
            <a:r>
              <a:rPr lang="zh-CN" altLang="en-US" dirty="0"/>
              <a:t>成功，那么，从</a:t>
            </a:r>
            <a:r>
              <a:rPr lang="en-US" altLang="zh-CN" dirty="0"/>
              <a:t>commit</a:t>
            </a:r>
            <a:r>
              <a:rPr lang="zh-CN" altLang="en-US" dirty="0"/>
              <a:t>的角度看</a:t>
            </a:r>
            <a:r>
              <a:rPr lang="en-US" altLang="zh-CN" dirty="0"/>
              <a:t>T2</a:t>
            </a:r>
            <a:r>
              <a:rPr lang="zh-CN" altLang="en-US" dirty="0"/>
              <a:t>先于</a:t>
            </a:r>
            <a:r>
              <a:rPr lang="en-US" altLang="zh-CN" dirty="0"/>
              <a:t>T1</a:t>
            </a:r>
            <a:r>
              <a:rPr lang="zh-CN" altLang="en-US" dirty="0"/>
              <a:t>，从最后效果的角度看</a:t>
            </a:r>
            <a:r>
              <a:rPr lang="en-US" altLang="zh-CN" dirty="0"/>
              <a:t>T1</a:t>
            </a:r>
            <a:r>
              <a:rPr lang="zh-CN" altLang="en-US" dirty="0"/>
              <a:t>先于</a:t>
            </a:r>
            <a:r>
              <a:rPr lang="en-US" altLang="zh-CN" dirty="0"/>
              <a:t>T2</a:t>
            </a:r>
            <a:endParaRPr lang="en-US" dirty="0"/>
          </a:p>
        </p:txBody>
      </p:sp>
      <p:sp>
        <p:nvSpPr>
          <p:cNvPr id="4" name="Slide Number Placeholder 3"/>
          <p:cNvSpPr>
            <a:spLocks noGrp="1"/>
          </p:cNvSpPr>
          <p:nvPr>
            <p:ph type="sldNum" sz="quarter" idx="10"/>
          </p:nvPr>
        </p:nvSpPr>
        <p:spPr/>
        <p:txBody>
          <a:bodyPr/>
          <a:lstStyle/>
          <a:p>
            <a:fld id="{70646287-A3D6-864A-8D46-815BA6A2B953}" type="slidenum">
              <a:rPr lang="en-US" smtClean="0"/>
              <a:t>52</a:t>
            </a:fld>
            <a:endParaRPr lang="en-US"/>
          </a:p>
        </p:txBody>
      </p:sp>
    </p:spTree>
    <p:extLst>
      <p:ext uri="{BB962C8B-B14F-4D97-AF65-F5344CB8AC3E}">
        <p14:creationId xmlns:p14="http://schemas.microsoft.com/office/powerpoint/2010/main" val="145332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0646287-A3D6-864A-8D46-815BA6A2B953}" type="slidenum">
              <a:rPr lang="en-US" smtClean="0"/>
              <a:t>58</a:t>
            </a:fld>
            <a:endParaRPr lang="en-US"/>
          </a:p>
        </p:txBody>
      </p:sp>
    </p:spTree>
    <p:extLst>
      <p:ext uri="{BB962C8B-B14F-4D97-AF65-F5344CB8AC3E}">
        <p14:creationId xmlns:p14="http://schemas.microsoft.com/office/powerpoint/2010/main" val="575959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PROOF. When an </a:t>
            </a:r>
            <a:r>
              <a:rPr lang="en-US" altLang="zh-CN" dirty="0" err="1"/>
              <a:t>unserializable</a:t>
            </a:r>
            <a:r>
              <a:rPr lang="en-US" altLang="zh-CN" dirty="0"/>
              <a:t> transaction schedule is created, a cycle must exist in the transaction dependency graph. Let T3 be the first transaction committed in the schedule. To form the cycle, T3 must be dependent on another transaction (i.e. it should be pointed by an arrow in the dependency cycle). Since a transaction can only read committed tuples, this dependency cannot be a </a:t>
            </a:r>
            <a:r>
              <a:rPr lang="en-US" altLang="zh-CN" dirty="0" err="1"/>
              <a:t>ww</a:t>
            </a:r>
            <a:r>
              <a:rPr lang="en-US" altLang="zh-CN" dirty="0"/>
              <a:t> dependency or a </a:t>
            </a:r>
            <a:r>
              <a:rPr lang="en-US" altLang="zh-CN" dirty="0" err="1"/>
              <a:t>wr</a:t>
            </a:r>
            <a:r>
              <a:rPr lang="en-US" altLang="zh-CN" dirty="0"/>
              <a:t> dependency (otherwise there would exist another transaction in the schedule that committed earlier than T3 committed, which contradicts with the fact that T3 is the first committed transaction in the schedule). Thus, this dependency must be a </a:t>
            </a:r>
            <a:r>
              <a:rPr lang="en-US" altLang="zh-CN" dirty="0" err="1"/>
              <a:t>rw</a:t>
            </a:r>
            <a:r>
              <a:rPr lang="en-US" altLang="zh-CN" dirty="0"/>
              <a:t> dependency. Let the transaction T3 </a:t>
            </a:r>
            <a:r>
              <a:rPr lang="en-US" altLang="zh-CN" dirty="0" err="1"/>
              <a:t>rw</a:t>
            </a:r>
            <a:r>
              <a:rPr lang="en-US" altLang="zh-CN" dirty="0"/>
              <a:t> dependent on be T2 (i.e. T2 </a:t>
            </a:r>
            <a:r>
              <a:rPr lang="en-US" altLang="zh-CN" dirty="0" err="1"/>
              <a:t>rw</a:t>
            </a:r>
            <a:r>
              <a:rPr lang="en-US" altLang="zh-CN" dirty="0"/>
              <a:t>−→ T3). T3 must commit after T2 starts. To form the cycle, T2 must also be dependent on a transaction in the cycle. Let the transaction be T1 (i.e. T1 −→ T2). T1 must commit after T2 starts, because T3 commits after T2 starts and T1 commits later than T3 commits. </a:t>
            </a:r>
            <a:endParaRPr lang="zh-CN" altLang="en-US" dirty="0"/>
          </a:p>
        </p:txBody>
      </p:sp>
      <p:sp>
        <p:nvSpPr>
          <p:cNvPr id="4" name="灯片编号占位符 3"/>
          <p:cNvSpPr>
            <a:spLocks noGrp="1"/>
          </p:cNvSpPr>
          <p:nvPr>
            <p:ph type="sldNum" sz="quarter" idx="10"/>
          </p:nvPr>
        </p:nvSpPr>
        <p:spPr/>
        <p:txBody>
          <a:bodyPr/>
          <a:lstStyle/>
          <a:p>
            <a:fld id="{3A84A077-83E9-49A7-9F59-234D78BD6949}" type="slidenum">
              <a:rPr lang="zh-CN" altLang="en-US" smtClean="0"/>
              <a:t>59</a:t>
            </a:fld>
            <a:endParaRPr lang="zh-CN" altLang="en-US"/>
          </a:p>
        </p:txBody>
      </p:sp>
    </p:spTree>
    <p:extLst>
      <p:ext uri="{BB962C8B-B14F-4D97-AF65-F5344CB8AC3E}">
        <p14:creationId xmlns:p14="http://schemas.microsoft.com/office/powerpoint/2010/main" val="1192665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6"/>
            <a:ext cx="7772400" cy="1225021"/>
          </a:xfrm>
        </p:spPr>
        <p:txBody>
          <a:body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66A7A40B-EA42-4A59-BDB5-85EFA65BC5FC}" type="datetimeFigureOut">
              <a:rPr lang="zh-CN" altLang="en-US" smtClean="0"/>
              <a:t>2019/12/23</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2146142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2019/12/23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050845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7"/>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7"/>
            <a:ext cx="6019800" cy="487627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2019/12/23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46956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6"/>
            <a:ext cx="8229600" cy="900442"/>
          </a:xfrm>
        </p:spPr>
        <p:txBody>
          <a:bodyPr/>
          <a:lstStyle>
            <a:lvl1pPr>
              <a:defRPr>
                <a:latin typeface="DengXian" charset="0"/>
                <a:ea typeface="DengXian" charset="0"/>
                <a:cs typeface="DengXian"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normAutofit/>
          </a:bodyPr>
          <a:lstStyle>
            <a:lvl1pPr>
              <a:lnSpc>
                <a:spcPct val="120000"/>
              </a:lnSpc>
              <a:defRPr sz="2600" b="0" i="0">
                <a:latin typeface="DengXian" charset="0"/>
                <a:ea typeface="DengXian" charset="0"/>
                <a:cs typeface="DengXian" charset="0"/>
              </a:defRPr>
            </a:lvl1pPr>
            <a:lvl2pPr>
              <a:lnSpc>
                <a:spcPct val="120000"/>
              </a:lnSpc>
              <a:defRPr sz="2400" b="0" i="0">
                <a:latin typeface="DengXian" charset="0"/>
                <a:ea typeface="DengXian" charset="0"/>
                <a:cs typeface="DengXian" charset="0"/>
              </a:defRPr>
            </a:lvl2pPr>
            <a:lvl3pPr>
              <a:lnSpc>
                <a:spcPct val="120000"/>
              </a:lnSpc>
              <a:defRPr sz="2000" b="0" i="0">
                <a:latin typeface="DengXian" charset="0"/>
                <a:ea typeface="DengXian" charset="0"/>
                <a:cs typeface="DengXian" charset="0"/>
              </a:defRPr>
            </a:lvl3pPr>
            <a:lvl4pPr>
              <a:lnSpc>
                <a:spcPct val="120000"/>
              </a:lnSpc>
              <a:defRPr sz="1800" b="0" i="0">
                <a:latin typeface="DengXian" charset="0"/>
                <a:ea typeface="DengXian" charset="0"/>
                <a:cs typeface="DengXian" charset="0"/>
              </a:defRPr>
            </a:lvl4pPr>
            <a:lvl5pPr>
              <a:lnSpc>
                <a:spcPct val="120000"/>
              </a:lnSpc>
              <a:defRPr sz="1800" b="0" i="0">
                <a:latin typeface="DengXian" charset="0"/>
                <a:ea typeface="DengXian" charset="0"/>
                <a:cs typeface="DengXian"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日期占位符 3"/>
          <p:cNvSpPr>
            <a:spLocks noGrp="1"/>
          </p:cNvSpPr>
          <p:nvPr>
            <p:ph type="dt" sz="half" idx="10"/>
          </p:nvPr>
        </p:nvSpPr>
        <p:spPr/>
        <p:txBody>
          <a:bodyPr/>
          <a:lstStyle/>
          <a:p>
            <a:fld id="{66A7A40B-EA42-4A59-BDB5-85EFA65BC5FC}" type="datetimeFigureOut">
              <a:rPr lang="zh-CN" altLang="en-US" smtClean="0"/>
              <a:t>2019/12/23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57077" y="457235"/>
            <a:ext cx="164581"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9560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2"/>
          </a:xfrm>
        </p:spPr>
        <p:txBody>
          <a:bodyPr anchor="t"/>
          <a:lstStyle>
            <a:lvl1pPr algn="l">
              <a:defRPr sz="4000" b="0" cap="all"/>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2019/12/23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36512" y="3793604"/>
            <a:ext cx="179512"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4694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2019/12/23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983714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9"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9"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6A7A40B-EA42-4A59-BDB5-85EFA65BC5FC}" type="datetimeFigureOut">
              <a:rPr lang="zh-CN" altLang="en-US" smtClean="0"/>
              <a:t>2019/12/23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74194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6A7A40B-EA42-4A59-BDB5-85EFA65BC5FC}" type="datetimeFigureOut">
              <a:rPr lang="zh-CN" altLang="en-US" smtClean="0"/>
              <a:t>2019/12/23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1720825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A7A40B-EA42-4A59-BDB5-85EFA65BC5FC}" type="datetimeFigureOut">
              <a:rPr lang="zh-CN" altLang="en-US" smtClean="0"/>
              <a:t>2019/12/23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2253422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27541"/>
            <a:ext cx="3008313" cy="968376"/>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4"/>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4" y="1195919"/>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2019/12/23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1966853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p>
        </p:txBody>
      </p:sp>
      <p:sp>
        <p:nvSpPr>
          <p:cNvPr id="4" name="文本占位符 3"/>
          <p:cNvSpPr>
            <a:spLocks noGrp="1"/>
          </p:cNvSpPr>
          <p:nvPr>
            <p:ph type="body" sz="half" idx="2"/>
          </p:nvPr>
        </p:nvSpPr>
        <p:spPr>
          <a:xfrm>
            <a:off x="1792288" y="4472783"/>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2019/12/23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460217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5296960"/>
            <a:ext cx="2133600" cy="304271"/>
          </a:xfrm>
          <a:prstGeom prst="rect">
            <a:avLst/>
          </a:prstGeom>
        </p:spPr>
        <p:txBody>
          <a:bodyPr vert="horz" lIns="91440" tIns="45720" rIns="91440" bIns="45720" rtlCol="0" anchor="ctr"/>
          <a:lstStyle>
            <a:lvl1pPr algn="l">
              <a:defRPr sz="1200">
                <a:solidFill>
                  <a:schemeClr val="tx1">
                    <a:tint val="75000"/>
                  </a:schemeClr>
                </a:solidFill>
                <a:latin typeface="DengXian" charset="0"/>
                <a:ea typeface="DengXian" charset="0"/>
                <a:cs typeface="DengXian" charset="0"/>
              </a:defRPr>
            </a:lvl1pPr>
          </a:lstStyle>
          <a:p>
            <a:fld id="{66A7A40B-EA42-4A59-BDB5-85EFA65BC5FC}" type="datetimeFigureOut">
              <a:rPr lang="zh-CN" altLang="en-US" smtClean="0"/>
              <a:pPr/>
              <a:t>2019/12/23</a:t>
            </a:fld>
            <a:endParaRPr lang="zh-CN" altLang="en-US" dirty="0"/>
          </a:p>
        </p:txBody>
      </p:sp>
      <p:sp>
        <p:nvSpPr>
          <p:cNvPr id="5" name="页脚占位符 4"/>
          <p:cNvSpPr>
            <a:spLocks noGrp="1"/>
          </p:cNvSpPr>
          <p:nvPr>
            <p:ph type="ftr" sz="quarter" idx="3"/>
          </p:nvPr>
        </p:nvSpPr>
        <p:spPr>
          <a:xfrm>
            <a:off x="3124200" y="5296960"/>
            <a:ext cx="2895600" cy="304271"/>
          </a:xfrm>
          <a:prstGeom prst="rect">
            <a:avLst/>
          </a:prstGeom>
        </p:spPr>
        <p:txBody>
          <a:bodyPr vert="horz" lIns="91440" tIns="45720" rIns="91440" bIns="45720" rtlCol="0" anchor="ctr"/>
          <a:lstStyle>
            <a:lvl1pPr algn="ctr">
              <a:defRPr sz="1200">
                <a:solidFill>
                  <a:schemeClr val="tx1">
                    <a:tint val="75000"/>
                  </a:schemeClr>
                </a:solidFill>
                <a:latin typeface="DengXian" charset="0"/>
                <a:ea typeface="DengXian" charset="0"/>
                <a:cs typeface="DengXian" charset="0"/>
              </a:defRPr>
            </a:lvl1pPr>
          </a:lstStyle>
          <a:p>
            <a:endParaRPr lang="zh-CN" altLang="en-US"/>
          </a:p>
        </p:txBody>
      </p:sp>
      <p:sp>
        <p:nvSpPr>
          <p:cNvPr id="6" name="灯片编号占位符 5"/>
          <p:cNvSpPr>
            <a:spLocks noGrp="1"/>
          </p:cNvSpPr>
          <p:nvPr>
            <p:ph type="sldNum" sz="quarter" idx="4"/>
          </p:nvPr>
        </p:nvSpPr>
        <p:spPr>
          <a:xfrm>
            <a:off x="6553200" y="5296960"/>
            <a:ext cx="2133600" cy="304271"/>
          </a:xfrm>
          <a:prstGeom prst="rect">
            <a:avLst/>
          </a:prstGeom>
        </p:spPr>
        <p:txBody>
          <a:bodyPr vert="horz" lIns="91440" tIns="45720" rIns="91440" bIns="45720" rtlCol="0" anchor="ctr"/>
          <a:lstStyle>
            <a:lvl1pPr algn="r">
              <a:defRPr sz="120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Tree>
    <p:extLst>
      <p:ext uri="{BB962C8B-B14F-4D97-AF65-F5344CB8AC3E}">
        <p14:creationId xmlns:p14="http://schemas.microsoft.com/office/powerpoint/2010/main" val="3890905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600" kern="1200">
          <a:solidFill>
            <a:schemeClr val="tx1">
              <a:lumMod val="75000"/>
              <a:lumOff val="25000"/>
            </a:schemeClr>
          </a:solidFill>
          <a:latin typeface="DengXian" charset="0"/>
          <a:ea typeface="DengXian" charset="0"/>
          <a:cs typeface="DengXian" charset="0"/>
        </a:defRPr>
      </a:lvl1pPr>
    </p:titleStyle>
    <p:bodyStyle>
      <a:lvl1pPr marL="342900" indent="-342900" algn="l" defTabSz="914400" rtl="0" eaLnBrk="1" latinLnBrk="0" hangingPunct="1">
        <a:lnSpc>
          <a:spcPct val="120000"/>
        </a:lnSpc>
        <a:spcBef>
          <a:spcPts val="1200"/>
        </a:spcBef>
        <a:buFont typeface="Arial" pitchFamily="34" charset="0"/>
        <a:buChar char="•"/>
        <a:defRPr sz="2600" b="0" kern="1200">
          <a:solidFill>
            <a:schemeClr val="tx1">
              <a:lumMod val="75000"/>
              <a:lumOff val="25000"/>
            </a:schemeClr>
          </a:solidFill>
          <a:latin typeface="DengXian" charset="0"/>
          <a:ea typeface="DengXian" charset="0"/>
          <a:cs typeface="DengXian" charset="0"/>
        </a:defRPr>
      </a:lvl1pPr>
      <a:lvl2pPr marL="742950" indent="-285750" algn="l" defTabSz="91440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DengXian" charset="0"/>
          <a:ea typeface="DengXian" charset="0"/>
          <a:cs typeface="DengXian" charset="0"/>
        </a:defRPr>
      </a:lvl2pPr>
      <a:lvl3pPr marL="1143000" indent="-228600" algn="l" defTabSz="914400" rtl="0" eaLnBrk="1" latinLnBrk="0" hangingPunct="1">
        <a:lnSpc>
          <a:spcPct val="120000"/>
        </a:lnSpc>
        <a:spcBef>
          <a:spcPct val="20000"/>
        </a:spcBef>
        <a:buFont typeface="Arial" pitchFamily="34" charset="0"/>
        <a:buChar char="•"/>
        <a:defRPr sz="2000" kern="1200">
          <a:solidFill>
            <a:schemeClr val="tx1">
              <a:lumMod val="75000"/>
              <a:lumOff val="25000"/>
            </a:schemeClr>
          </a:solidFill>
          <a:latin typeface="DengXian" charset="0"/>
          <a:ea typeface="DengXian" charset="0"/>
          <a:cs typeface="DengXian" charset="0"/>
        </a:defRPr>
      </a:lvl3pPr>
      <a:lvl4pPr marL="16002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DengXian" charset="0"/>
          <a:ea typeface="DengXian" charset="0"/>
          <a:cs typeface="DengXian" charset="0"/>
        </a:defRPr>
      </a:lvl4pPr>
      <a:lvl5pPr marL="20574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DengXian" charset="0"/>
          <a:ea typeface="DengXian" charset="0"/>
          <a:cs typeface="DengXi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822" y="0"/>
            <a:ext cx="9162764" cy="37215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标题 4"/>
          <p:cNvSpPr>
            <a:spLocks noGrp="1"/>
          </p:cNvSpPr>
          <p:nvPr>
            <p:ph type="ctrTitle"/>
          </p:nvPr>
        </p:nvSpPr>
        <p:spPr>
          <a:xfrm>
            <a:off x="683568" y="2497460"/>
            <a:ext cx="7772400" cy="1225021"/>
          </a:xfrm>
        </p:spPr>
        <p:txBody>
          <a:bodyPr>
            <a:normAutofit/>
          </a:bodyPr>
          <a:lstStyle/>
          <a:p>
            <a:r>
              <a:rPr kumimoji="1" lang="en-US" altLang="zh-CN" sz="4400" dirty="0">
                <a:solidFill>
                  <a:schemeClr val="bg1"/>
                </a:solidFill>
                <a:latin typeface="+mn-lt"/>
                <a:ea typeface="+mn-ea"/>
                <a:cs typeface="+mn-ea"/>
                <a:sym typeface="+mn-lt"/>
              </a:rPr>
              <a:t>Before-or-after Atomicity</a:t>
            </a:r>
            <a:endParaRPr kumimoji="1" lang="zh-CN" altLang="en-US" sz="4400" dirty="0">
              <a:solidFill>
                <a:schemeClr val="bg1"/>
              </a:solidFill>
              <a:latin typeface="+mn-lt"/>
              <a:ea typeface="+mn-ea"/>
              <a:cs typeface="+mn-ea"/>
              <a:sym typeface="+mn-lt"/>
            </a:endParaRPr>
          </a:p>
        </p:txBody>
      </p:sp>
      <p:sp>
        <p:nvSpPr>
          <p:cNvPr id="17" name="副标题 2"/>
          <p:cNvSpPr>
            <a:spLocks noGrp="1"/>
          </p:cNvSpPr>
          <p:nvPr>
            <p:ph type="subTitle" idx="1"/>
          </p:nvPr>
        </p:nvSpPr>
        <p:spPr>
          <a:xfrm>
            <a:off x="467544" y="252559"/>
            <a:ext cx="7416824" cy="504056"/>
          </a:xfrm>
        </p:spPr>
        <p:txBody>
          <a:bodyPr>
            <a:normAutofit/>
          </a:bodyPr>
          <a:lstStyle/>
          <a:p>
            <a:pPr algn="l"/>
            <a:r>
              <a:rPr lang="en-US" altLang="zh-CN" sz="1600" dirty="0">
                <a:solidFill>
                  <a:schemeClr val="bg1"/>
                </a:solidFill>
                <a:latin typeface="+mn-lt"/>
                <a:ea typeface="+mn-ea"/>
                <a:cs typeface="+mn-ea"/>
                <a:sym typeface="+mn-lt"/>
              </a:rPr>
              <a:t>Computer</a:t>
            </a:r>
            <a:r>
              <a:rPr lang="zh-CN" altLang="en-US" sz="1600" dirty="0">
                <a:solidFill>
                  <a:schemeClr val="bg1"/>
                </a:solidFill>
                <a:latin typeface="+mn-lt"/>
                <a:ea typeface="+mn-ea"/>
                <a:cs typeface="+mn-ea"/>
                <a:sym typeface="+mn-lt"/>
              </a:rPr>
              <a:t> </a:t>
            </a:r>
            <a:r>
              <a:rPr lang="en-US" altLang="zh-CN" sz="1600" dirty="0">
                <a:solidFill>
                  <a:schemeClr val="bg1"/>
                </a:solidFill>
                <a:latin typeface="+mn-lt"/>
                <a:ea typeface="+mn-ea"/>
                <a:cs typeface="+mn-ea"/>
                <a:sym typeface="+mn-lt"/>
              </a:rPr>
              <a:t>System</a:t>
            </a:r>
            <a:r>
              <a:rPr lang="zh-CN" altLang="en-US" sz="1600" dirty="0">
                <a:solidFill>
                  <a:schemeClr val="bg1"/>
                </a:solidFill>
                <a:latin typeface="+mn-lt"/>
                <a:ea typeface="+mn-ea"/>
                <a:cs typeface="+mn-ea"/>
                <a:sym typeface="+mn-lt"/>
              </a:rPr>
              <a:t> </a:t>
            </a:r>
            <a:r>
              <a:rPr lang="en-US" altLang="zh-CN" sz="1600" dirty="0">
                <a:solidFill>
                  <a:schemeClr val="bg1"/>
                </a:solidFill>
                <a:latin typeface="+mn-lt"/>
                <a:ea typeface="+mn-ea"/>
                <a:cs typeface="+mn-ea"/>
                <a:sym typeface="+mn-lt"/>
              </a:rPr>
              <a:t>Engineering,</a:t>
            </a:r>
            <a:r>
              <a:rPr lang="zh-CN" altLang="en-US" sz="1600" dirty="0">
                <a:solidFill>
                  <a:schemeClr val="bg1"/>
                </a:solidFill>
                <a:latin typeface="+mn-lt"/>
                <a:ea typeface="+mn-ea"/>
                <a:cs typeface="+mn-ea"/>
                <a:sym typeface="+mn-lt"/>
              </a:rPr>
              <a:t> </a:t>
            </a:r>
            <a:r>
              <a:rPr lang="en-US" altLang="zh-CN" sz="1600" dirty="0">
                <a:solidFill>
                  <a:schemeClr val="bg1"/>
                </a:solidFill>
                <a:latin typeface="+mn-lt"/>
                <a:ea typeface="+mn-ea"/>
                <a:cs typeface="+mn-ea"/>
                <a:sym typeface="+mn-lt"/>
              </a:rPr>
              <a:t>Fall</a:t>
            </a:r>
            <a:r>
              <a:rPr lang="zh-CN" altLang="en-US" sz="1600" dirty="0">
                <a:solidFill>
                  <a:schemeClr val="bg1"/>
                </a:solidFill>
                <a:latin typeface="+mn-lt"/>
                <a:ea typeface="+mn-ea"/>
                <a:cs typeface="+mn-ea"/>
                <a:sym typeface="+mn-lt"/>
              </a:rPr>
              <a:t> </a:t>
            </a:r>
            <a:r>
              <a:rPr lang="en-US" altLang="zh-CN" sz="1600" dirty="0">
                <a:solidFill>
                  <a:schemeClr val="bg1"/>
                </a:solidFill>
                <a:latin typeface="+mn-lt"/>
                <a:ea typeface="+mn-ea"/>
                <a:cs typeface="+mn-ea"/>
                <a:sym typeface="+mn-lt"/>
              </a:rPr>
              <a:t>2019.</a:t>
            </a:r>
            <a:r>
              <a:rPr lang="zh-CN" altLang="en-US" sz="1600" dirty="0">
                <a:solidFill>
                  <a:schemeClr val="bg1"/>
                </a:solidFill>
                <a:latin typeface="+mn-lt"/>
                <a:ea typeface="+mn-ea"/>
                <a:cs typeface="+mn-ea"/>
                <a:sym typeface="+mn-lt"/>
              </a:rPr>
              <a:t> </a:t>
            </a:r>
            <a:r>
              <a:rPr lang="en-US" altLang="zh-CN" sz="1600" dirty="0">
                <a:solidFill>
                  <a:schemeClr val="bg1"/>
                </a:solidFill>
                <a:latin typeface="+mn-lt"/>
                <a:ea typeface="+mn-ea"/>
                <a:cs typeface="+mn-ea"/>
                <a:sym typeface="+mn-lt"/>
              </a:rPr>
              <a:t>(IPADS,</a:t>
            </a:r>
            <a:r>
              <a:rPr lang="zh-CN" altLang="en-US" sz="1600" dirty="0">
                <a:solidFill>
                  <a:schemeClr val="bg1"/>
                </a:solidFill>
                <a:latin typeface="+mn-lt"/>
                <a:ea typeface="+mn-ea"/>
                <a:cs typeface="+mn-ea"/>
                <a:sym typeface="+mn-lt"/>
              </a:rPr>
              <a:t> </a:t>
            </a:r>
            <a:r>
              <a:rPr lang="en-US" altLang="zh-CN" sz="1600" dirty="0">
                <a:solidFill>
                  <a:schemeClr val="bg1"/>
                </a:solidFill>
                <a:latin typeface="+mn-lt"/>
                <a:ea typeface="+mn-ea"/>
                <a:cs typeface="+mn-ea"/>
                <a:sym typeface="+mn-lt"/>
              </a:rPr>
              <a:t>SJTU)</a:t>
            </a:r>
            <a:endParaRPr lang="zh-CN" altLang="en-US" sz="1600" dirty="0">
              <a:solidFill>
                <a:schemeClr val="bg1"/>
              </a:solidFill>
              <a:latin typeface="+mn-lt"/>
              <a:ea typeface="+mn-ea"/>
              <a:cs typeface="+mn-ea"/>
              <a:sym typeface="+mn-lt"/>
            </a:endParaRPr>
          </a:p>
        </p:txBody>
      </p:sp>
      <p:pic>
        <p:nvPicPr>
          <p:cNvPr id="1030" name="Picture 6" descr="http://korean.onlinesjtu.com/%E6%A0%A1%E5%BE%BD%E7%B3%BB%E5%88%97/%E7%BC%A9%E5%B0%8F%E7%89%88/%E8%93%9D%E8%89%B2%E7%B3%BB%20%E5%B0%8F%E5%B0%BA%E5%AF%B8%E6%A0%A1%E5%BE%BD%E5%B1%95%E5%BC%80%E5%BC%8F%20(10mm%E4%BB%A5%E4%B8%8B%E4%BD%BF%E7%94%A8)%20%5b%E8%BD%AC%E6%8D%A2%5d.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7277871" y="252559"/>
            <a:ext cx="1465253" cy="38534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标题 4"/>
          <p:cNvSpPr txBox="1">
            <a:spLocks/>
          </p:cNvSpPr>
          <p:nvPr/>
        </p:nvSpPr>
        <p:spPr>
          <a:xfrm>
            <a:off x="683568" y="3720711"/>
            <a:ext cx="7772400" cy="864981"/>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a:solidFill>
                  <a:schemeClr val="tx1"/>
                </a:solidFill>
                <a:latin typeface="微软雅黑 Light" panose="020B0502040204020203" pitchFamily="34" charset="-122"/>
                <a:ea typeface="微软雅黑 Light" panose="020B0502040204020203" pitchFamily="34" charset="-122"/>
                <a:cs typeface="+mj-cs"/>
              </a:defRPr>
            </a:lvl1pPr>
          </a:lstStyle>
          <a:p>
            <a:endParaRPr kumimoji="1" lang="zh-CN" altLang="en-US" sz="2800" dirty="0">
              <a:solidFill>
                <a:schemeClr val="accent4">
                  <a:lumMod val="50000"/>
                </a:schemeClr>
              </a:solidFill>
              <a:latin typeface="+mn-lt"/>
              <a:ea typeface="+mn-ea"/>
              <a:cs typeface="+mn-ea"/>
              <a:sym typeface="+mn-lt"/>
            </a:endParaRPr>
          </a:p>
        </p:txBody>
      </p:sp>
      <p:sp>
        <p:nvSpPr>
          <p:cNvPr id="2" name="矩形 1"/>
          <p:cNvSpPr/>
          <p:nvPr/>
        </p:nvSpPr>
        <p:spPr>
          <a:xfrm>
            <a:off x="683567" y="3892766"/>
            <a:ext cx="7920881" cy="523220"/>
          </a:xfrm>
          <a:prstGeom prst="rect">
            <a:avLst/>
          </a:prstGeom>
        </p:spPr>
        <p:txBody>
          <a:bodyPr wrap="square">
            <a:spAutoFit/>
          </a:bodyPr>
          <a:lstStyle/>
          <a:p>
            <a:r>
              <a:rPr lang="en-US" altLang="zh-CN" sz="2800" dirty="0">
                <a:solidFill>
                  <a:schemeClr val="accent1"/>
                </a:solidFill>
                <a:cs typeface="+mn-ea"/>
                <a:sym typeface="+mn-lt"/>
              </a:rPr>
              <a:t>2-Phase Locking &amp; OCC</a:t>
            </a:r>
          </a:p>
        </p:txBody>
      </p:sp>
      <p:sp>
        <p:nvSpPr>
          <p:cNvPr id="9" name="矩形 8"/>
          <p:cNvSpPr/>
          <p:nvPr/>
        </p:nvSpPr>
        <p:spPr>
          <a:xfrm>
            <a:off x="683567" y="4801779"/>
            <a:ext cx="7920881" cy="400110"/>
          </a:xfrm>
          <a:prstGeom prst="rect">
            <a:avLst/>
          </a:prstGeom>
        </p:spPr>
        <p:txBody>
          <a:bodyPr wrap="square">
            <a:spAutoFit/>
          </a:bodyPr>
          <a:lstStyle/>
          <a:p>
            <a:r>
              <a:rPr lang="en-US" altLang="zh-CN" sz="2000" dirty="0">
                <a:solidFill>
                  <a:schemeClr val="accent1"/>
                </a:solidFill>
                <a:cs typeface="+mn-ea"/>
                <a:sym typeface="+mn-lt"/>
              </a:rPr>
              <a:t>Yubin Xia</a:t>
            </a:r>
          </a:p>
        </p:txBody>
      </p:sp>
    </p:spTree>
    <p:extLst>
      <p:ext uri="{BB962C8B-B14F-4D97-AF65-F5344CB8AC3E}">
        <p14:creationId xmlns:p14="http://schemas.microsoft.com/office/powerpoint/2010/main" val="2588494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DDF8F32-2ED3-1144-BA19-FDDBEF84B371}"/>
              </a:ext>
            </a:extLst>
          </p:cNvPr>
          <p:cNvSpPr>
            <a:spLocks noGrp="1"/>
          </p:cNvSpPr>
          <p:nvPr>
            <p:ph type="title"/>
          </p:nvPr>
        </p:nvSpPr>
        <p:spPr/>
        <p:txBody>
          <a:bodyPr/>
          <a:lstStyle/>
          <a:p>
            <a:r>
              <a:rPr kumimoji="1" lang="en-US" altLang="zh-CN" dirty="0"/>
              <a:t>Before-or-After</a:t>
            </a:r>
            <a:r>
              <a:rPr kumimoji="1" lang="zh-CN" altLang="en-US" dirty="0"/>
              <a:t> </a:t>
            </a:r>
            <a:r>
              <a:rPr kumimoji="1" lang="en-US" altLang="zh-CN" dirty="0"/>
              <a:t>Atomicity</a:t>
            </a:r>
            <a:endParaRPr kumimoji="1" lang="zh-CN" altLang="en-US" dirty="0"/>
          </a:p>
        </p:txBody>
      </p:sp>
      <p:sp>
        <p:nvSpPr>
          <p:cNvPr id="5" name="文本占位符 4">
            <a:extLst>
              <a:ext uri="{FF2B5EF4-FFF2-40B4-BE49-F238E27FC236}">
                <a16:creationId xmlns:a16="http://schemas.microsoft.com/office/drawing/2014/main" id="{847C72C5-3144-284D-BB34-49849CB44466}"/>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493637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Before-or-after</a:t>
            </a:r>
            <a:endParaRPr kumimoji="1" lang="zh-CN" altLang="en-US" dirty="0"/>
          </a:p>
        </p:txBody>
      </p:sp>
      <p:sp>
        <p:nvSpPr>
          <p:cNvPr id="3" name="内容占位符 2"/>
          <p:cNvSpPr>
            <a:spLocks noGrp="1"/>
          </p:cNvSpPr>
          <p:nvPr>
            <p:ph idx="1"/>
          </p:nvPr>
        </p:nvSpPr>
        <p:spPr/>
        <p:txBody>
          <a:bodyPr/>
          <a:lstStyle/>
          <a:p>
            <a:r>
              <a:rPr lang="en-US" altLang="zh-CN" dirty="0"/>
              <a:t>If we guarantee isolation, then two actions A1 and A2 will appear to have run </a:t>
            </a:r>
            <a:r>
              <a:rPr lang="en-US" altLang="zh-CN" b="1" dirty="0"/>
              <a:t>serially </a:t>
            </a:r>
            <a:r>
              <a:rPr lang="en-US" altLang="zh-CN" dirty="0"/>
              <a:t>even if they were executed concurrently (i.e., A1 before A2, or vice versa) </a:t>
            </a:r>
          </a:p>
          <a:p>
            <a:endParaRPr kumimoji="1" lang="zh-CN" altLang="en-US" dirty="0"/>
          </a:p>
        </p:txBody>
      </p:sp>
    </p:spTree>
    <p:extLst>
      <p:ext uri="{BB962C8B-B14F-4D97-AF65-F5344CB8AC3E}">
        <p14:creationId xmlns:p14="http://schemas.microsoft.com/office/powerpoint/2010/main" val="554199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2800" b="1" dirty="0">
                <a:latin typeface="+mn-lt"/>
                <a:ea typeface="+mn-ea"/>
                <a:cs typeface="+mn-ea"/>
                <a:sym typeface="+mn-lt"/>
              </a:rPr>
              <a:t>Goal: </a:t>
            </a:r>
            <a:r>
              <a:rPr lang="en-US" altLang="zh-CN" sz="2800" dirty="0">
                <a:latin typeface="+mn-lt"/>
                <a:ea typeface="+mn-ea"/>
                <a:cs typeface="+mn-ea"/>
                <a:sym typeface="+mn-lt"/>
              </a:rPr>
              <a:t>Build Reliable Systems from Unreliable Components</a:t>
            </a:r>
            <a:endParaRPr kumimoji="1" lang="zh-CN" altLang="en-US" sz="2800" dirty="0">
              <a:latin typeface="+mn-lt"/>
              <a:ea typeface="+mn-ea"/>
              <a:cs typeface="+mn-ea"/>
              <a:sym typeface="+mn-lt"/>
            </a:endParaRPr>
          </a:p>
        </p:txBody>
      </p:sp>
      <p:sp>
        <p:nvSpPr>
          <p:cNvPr id="3" name="内容占位符 2"/>
          <p:cNvSpPr>
            <a:spLocks noGrp="1"/>
          </p:cNvSpPr>
          <p:nvPr>
            <p:ph idx="1"/>
          </p:nvPr>
        </p:nvSpPr>
        <p:spPr>
          <a:xfrm>
            <a:off x="457200" y="1129308"/>
            <a:ext cx="8229600" cy="947935"/>
          </a:xfrm>
        </p:spPr>
        <p:txBody>
          <a:bodyPr>
            <a:noAutofit/>
          </a:bodyPr>
          <a:lstStyle/>
          <a:p>
            <a:pPr marL="0" indent="0">
              <a:buNone/>
            </a:pPr>
            <a:r>
              <a:rPr lang="en-US" altLang="zh-CN" sz="2200" dirty="0">
                <a:latin typeface="+mn-lt"/>
                <a:ea typeface="+mn-ea"/>
                <a:cs typeface="+mn-ea"/>
                <a:sym typeface="+mn-lt"/>
              </a:rPr>
              <a:t>The abstraction that makes that easier is </a:t>
            </a:r>
            <a:r>
              <a:rPr lang="en-US" altLang="zh-CN" sz="2200" b="1" dirty="0">
                <a:solidFill>
                  <a:schemeClr val="accent2"/>
                </a:solidFill>
                <a:latin typeface="+mn-lt"/>
                <a:ea typeface="+mn-ea"/>
                <a:cs typeface="+mn-ea"/>
                <a:sym typeface="+mn-lt"/>
              </a:rPr>
              <a:t>transactions</a:t>
            </a:r>
            <a:r>
              <a:rPr lang="en-US" altLang="zh-CN" sz="2200" dirty="0">
                <a:latin typeface="+mn-lt"/>
                <a:ea typeface="+mn-ea"/>
                <a:cs typeface="+mn-ea"/>
                <a:sym typeface="+mn-lt"/>
              </a:rPr>
              <a:t>, which provide </a:t>
            </a:r>
            <a:r>
              <a:rPr lang="en-US" altLang="zh-CN" sz="2200" b="1" dirty="0">
                <a:latin typeface="+mn-lt"/>
                <a:ea typeface="+mn-ea"/>
                <a:cs typeface="+mn-ea"/>
                <a:sym typeface="+mn-lt"/>
              </a:rPr>
              <a:t>atomicity </a:t>
            </a:r>
            <a:r>
              <a:rPr lang="en-US" altLang="zh-CN" sz="2200" dirty="0">
                <a:latin typeface="+mn-lt"/>
                <a:ea typeface="+mn-ea"/>
                <a:cs typeface="+mn-ea"/>
                <a:sym typeface="+mn-lt"/>
              </a:rPr>
              <a:t>and </a:t>
            </a:r>
            <a:r>
              <a:rPr lang="en-US" altLang="zh-CN" sz="2200" b="1" dirty="0">
                <a:latin typeface="+mn-lt"/>
                <a:ea typeface="+mn-ea"/>
                <a:cs typeface="+mn-ea"/>
                <a:sym typeface="+mn-lt"/>
              </a:rPr>
              <a:t>isolation</a:t>
            </a:r>
            <a:r>
              <a:rPr lang="en-US" altLang="zh-CN" sz="2200" dirty="0">
                <a:latin typeface="+mn-lt"/>
                <a:ea typeface="+mn-ea"/>
                <a:cs typeface="+mn-ea"/>
                <a:sym typeface="+mn-lt"/>
              </a:rPr>
              <a:t>, while not hindering </a:t>
            </a:r>
            <a:r>
              <a:rPr lang="en-US" altLang="zh-CN" sz="2200" b="1" dirty="0">
                <a:latin typeface="+mn-lt"/>
                <a:ea typeface="+mn-ea"/>
                <a:cs typeface="+mn-ea"/>
                <a:sym typeface="+mn-lt"/>
              </a:rPr>
              <a:t>performance </a:t>
            </a:r>
            <a:endParaRPr lang="en-US" altLang="zh-CN" sz="2200" dirty="0">
              <a:latin typeface="+mn-lt"/>
              <a:ea typeface="+mn-ea"/>
              <a:cs typeface="+mn-ea"/>
              <a:sym typeface="+mn-lt"/>
            </a:endParaRPr>
          </a:p>
        </p:txBody>
      </p:sp>
      <p:sp>
        <p:nvSpPr>
          <p:cNvPr id="4" name="矩形 3"/>
          <p:cNvSpPr/>
          <p:nvPr/>
        </p:nvSpPr>
        <p:spPr>
          <a:xfrm>
            <a:off x="683568" y="2425452"/>
            <a:ext cx="1269899" cy="769441"/>
          </a:xfrm>
          <a:prstGeom prst="rect">
            <a:avLst/>
          </a:prstGeom>
        </p:spPr>
        <p:txBody>
          <a:bodyPr wrap="none">
            <a:spAutoFit/>
          </a:bodyPr>
          <a:lstStyle/>
          <a:p>
            <a:r>
              <a:rPr lang="en-US" altLang="zh-CN" sz="2200" b="1" dirty="0">
                <a:cs typeface="+mn-ea"/>
                <a:sym typeface="+mn-lt"/>
              </a:rPr>
              <a:t>All-or-</a:t>
            </a:r>
            <a:br>
              <a:rPr lang="en-US" altLang="zh-CN" sz="2200" b="1" dirty="0">
                <a:cs typeface="+mn-ea"/>
                <a:sym typeface="+mn-lt"/>
              </a:rPr>
            </a:br>
            <a:r>
              <a:rPr lang="en-US" altLang="zh-CN" sz="2200" b="1" dirty="0">
                <a:cs typeface="+mn-ea"/>
                <a:sym typeface="+mn-lt"/>
              </a:rPr>
              <a:t>nothing </a:t>
            </a:r>
          </a:p>
        </p:txBody>
      </p:sp>
      <p:cxnSp>
        <p:nvCxnSpPr>
          <p:cNvPr id="6" name="直线箭头连接符 5"/>
          <p:cNvCxnSpPr/>
          <p:nvPr/>
        </p:nvCxnSpPr>
        <p:spPr>
          <a:xfrm>
            <a:off x="2051720" y="2800301"/>
            <a:ext cx="720080"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7824" y="2497460"/>
            <a:ext cx="5904656" cy="1107996"/>
          </a:xfrm>
          <a:prstGeom prst="rect">
            <a:avLst/>
          </a:prstGeom>
        </p:spPr>
        <p:txBody>
          <a:bodyPr wrap="square">
            <a:spAutoFit/>
          </a:bodyPr>
          <a:lstStyle/>
          <a:p>
            <a:r>
              <a:rPr lang="en-US" altLang="zh-CN" sz="2200" b="1" dirty="0">
                <a:cs typeface="+mn-ea"/>
                <a:sym typeface="+mn-lt"/>
              </a:rPr>
              <a:t>shadow copies </a:t>
            </a:r>
            <a:r>
              <a:rPr lang="en-US" altLang="zh-CN" sz="2200" dirty="0">
                <a:cs typeface="+mn-ea"/>
                <a:sym typeface="+mn-lt"/>
              </a:rPr>
              <a:t>(simple, poor</a:t>
            </a:r>
            <a:r>
              <a:rPr lang="zh-CN" altLang="en-US" sz="2200" dirty="0">
                <a:cs typeface="+mn-ea"/>
                <a:sym typeface="+mn-lt"/>
              </a:rPr>
              <a:t> </a:t>
            </a:r>
            <a:r>
              <a:rPr lang="en-US" altLang="zh-CN" sz="2200" dirty="0">
                <a:cs typeface="+mn-ea"/>
                <a:sym typeface="+mn-lt"/>
              </a:rPr>
              <a:t>performance) or </a:t>
            </a:r>
            <a:r>
              <a:rPr lang="en-US" altLang="zh-CN" sz="2200" b="1" dirty="0">
                <a:cs typeface="+mn-ea"/>
                <a:sym typeface="+mn-lt"/>
              </a:rPr>
              <a:t>logs</a:t>
            </a:r>
            <a:r>
              <a:rPr lang="en-US" altLang="zh-CN" sz="2200" dirty="0">
                <a:cs typeface="+mn-ea"/>
                <a:sym typeface="+mn-lt"/>
              </a:rPr>
              <a:t> (better performance, a bit more complex)</a:t>
            </a:r>
          </a:p>
          <a:p>
            <a:endParaRPr lang="zh-CN" altLang="en-US" sz="2200" dirty="0">
              <a:cs typeface="+mn-ea"/>
              <a:sym typeface="+mn-lt"/>
            </a:endParaRPr>
          </a:p>
        </p:txBody>
      </p:sp>
      <p:sp>
        <p:nvSpPr>
          <p:cNvPr id="8" name="矩形 7"/>
          <p:cNvSpPr/>
          <p:nvPr/>
        </p:nvSpPr>
        <p:spPr>
          <a:xfrm>
            <a:off x="683568" y="3384203"/>
            <a:ext cx="1200970" cy="769441"/>
          </a:xfrm>
          <a:prstGeom prst="rect">
            <a:avLst/>
          </a:prstGeom>
        </p:spPr>
        <p:txBody>
          <a:bodyPr wrap="none">
            <a:spAutoFit/>
          </a:bodyPr>
          <a:lstStyle/>
          <a:p>
            <a:r>
              <a:rPr lang="en-US" altLang="zh-CN" sz="2200" b="1" dirty="0">
                <a:cs typeface="+mn-ea"/>
                <a:sym typeface="+mn-lt"/>
              </a:rPr>
              <a:t>Before-</a:t>
            </a:r>
            <a:br>
              <a:rPr lang="en-US" altLang="zh-CN" sz="2200" b="1" dirty="0">
                <a:cs typeface="+mn-ea"/>
                <a:sym typeface="+mn-lt"/>
              </a:rPr>
            </a:br>
            <a:r>
              <a:rPr lang="en-US" altLang="zh-CN" sz="2200" b="1" dirty="0">
                <a:cs typeface="+mn-ea"/>
                <a:sym typeface="+mn-lt"/>
              </a:rPr>
              <a:t>or-after</a:t>
            </a:r>
          </a:p>
        </p:txBody>
      </p:sp>
      <p:cxnSp>
        <p:nvCxnSpPr>
          <p:cNvPr id="9" name="直线箭头连接符 8"/>
          <p:cNvCxnSpPr/>
          <p:nvPr/>
        </p:nvCxnSpPr>
        <p:spPr>
          <a:xfrm>
            <a:off x="2051720" y="3769796"/>
            <a:ext cx="720080"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内容占位符 2"/>
          <p:cNvSpPr txBox="1">
            <a:spLocks/>
          </p:cNvSpPr>
          <p:nvPr/>
        </p:nvSpPr>
        <p:spPr>
          <a:xfrm>
            <a:off x="457200" y="4573861"/>
            <a:ext cx="8229600" cy="947935"/>
          </a:xfrm>
          <a:prstGeom prst="rect">
            <a:avLst/>
          </a:prstGeom>
        </p:spPr>
        <p:txBody>
          <a:bodyPr vert="horz" lIns="91440" tIns="45720" rIns="91440" bIns="45720" rtlCol="0">
            <a:norm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200" dirty="0">
                <a:latin typeface="+mn-lt"/>
                <a:ea typeface="+mn-ea"/>
                <a:cs typeface="+mn-ea"/>
                <a:sym typeface="+mn-lt"/>
              </a:rPr>
              <a:t>eventually, we also want transaction-based systems to be </a:t>
            </a:r>
            <a:r>
              <a:rPr lang="en-US" altLang="zh-CN" sz="2200" b="1" dirty="0">
                <a:latin typeface="+mn-lt"/>
                <a:ea typeface="+mn-ea"/>
                <a:cs typeface="+mn-ea"/>
                <a:sym typeface="+mn-lt"/>
              </a:rPr>
              <a:t>distributed</a:t>
            </a:r>
            <a:r>
              <a:rPr lang="en-US" altLang="zh-CN" sz="2200" dirty="0">
                <a:latin typeface="+mn-lt"/>
                <a:ea typeface="+mn-ea"/>
                <a:cs typeface="+mn-ea"/>
                <a:sym typeface="+mn-lt"/>
              </a:rPr>
              <a:t>: to run across multiple machines</a:t>
            </a:r>
          </a:p>
        </p:txBody>
      </p:sp>
      <p:sp>
        <p:nvSpPr>
          <p:cNvPr id="12" name="矩形 11"/>
          <p:cNvSpPr/>
          <p:nvPr/>
        </p:nvSpPr>
        <p:spPr>
          <a:xfrm>
            <a:off x="2987824" y="3388679"/>
            <a:ext cx="5698976" cy="769441"/>
          </a:xfrm>
          <a:prstGeom prst="rect">
            <a:avLst/>
          </a:prstGeom>
        </p:spPr>
        <p:txBody>
          <a:bodyPr wrap="square">
            <a:spAutoFit/>
          </a:bodyPr>
          <a:lstStyle/>
          <a:p>
            <a:r>
              <a:rPr lang="en-US" altLang="zh-CN" sz="2200" b="1" dirty="0">
                <a:solidFill>
                  <a:schemeClr val="accent2"/>
                </a:solidFill>
                <a:ea typeface="楷体"/>
                <a:cs typeface="Myriad Pro Light SemiCond"/>
              </a:rPr>
              <a:t>2PL</a:t>
            </a:r>
            <a:r>
              <a:rPr lang="en-US" altLang="zh-CN" sz="2200" dirty="0">
                <a:solidFill>
                  <a:schemeClr val="accent2"/>
                </a:solidFill>
                <a:ea typeface="楷体"/>
                <a:cs typeface="Myriad Pro Light SemiCond"/>
              </a:rPr>
              <a:t> (Two-phase locking)</a:t>
            </a:r>
            <a:r>
              <a:rPr lang="en-US" altLang="zh-CN" sz="2200" dirty="0">
                <a:ea typeface="楷体"/>
                <a:cs typeface="Myriad Pro Light SemiCond"/>
              </a:rPr>
              <a:t> ,</a:t>
            </a:r>
            <a:r>
              <a:rPr lang="en-US" altLang="zh-CN" sz="2200" b="1" dirty="0">
                <a:solidFill>
                  <a:schemeClr val="accent2"/>
                </a:solidFill>
                <a:ea typeface="楷体"/>
                <a:cs typeface="Myriad Pro Light SemiCond"/>
              </a:rPr>
              <a:t> </a:t>
            </a:r>
          </a:p>
          <a:p>
            <a:r>
              <a:rPr lang="en-US" altLang="zh-CN" sz="2200" dirty="0">
                <a:ea typeface="楷体"/>
                <a:cs typeface="Myriad Pro Light SemiCond"/>
              </a:rPr>
              <a:t>or </a:t>
            </a:r>
            <a:r>
              <a:rPr lang="en-US" altLang="zh-CN" sz="2200" b="1" dirty="0">
                <a:solidFill>
                  <a:schemeClr val="accent2"/>
                </a:solidFill>
                <a:ea typeface="楷体"/>
                <a:cs typeface="Myriad Pro Light SemiCond"/>
              </a:rPr>
              <a:t>OCC </a:t>
            </a:r>
            <a:r>
              <a:rPr lang="en-US" altLang="zh-CN" sz="2200" dirty="0">
                <a:solidFill>
                  <a:schemeClr val="accent2"/>
                </a:solidFill>
                <a:ea typeface="楷体"/>
                <a:cs typeface="Myriad Pro Light SemiCond"/>
              </a:rPr>
              <a:t>(Optimistic Concurrency Control)</a:t>
            </a:r>
          </a:p>
        </p:txBody>
      </p:sp>
    </p:spTree>
    <p:extLst>
      <p:ext uri="{BB962C8B-B14F-4D97-AF65-F5344CB8AC3E}">
        <p14:creationId xmlns:p14="http://schemas.microsoft.com/office/powerpoint/2010/main" val="89588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MS PGothic" charset="0"/>
              </a:rPr>
              <a:t>Serialization</a:t>
            </a:r>
            <a:endParaRPr lang="zh-CN" altLang="en-US" dirty="0"/>
          </a:p>
        </p:txBody>
      </p:sp>
      <p:sp>
        <p:nvSpPr>
          <p:cNvPr id="3" name="内容占位符 2"/>
          <p:cNvSpPr>
            <a:spLocks noGrp="1"/>
          </p:cNvSpPr>
          <p:nvPr>
            <p:ph idx="1"/>
          </p:nvPr>
        </p:nvSpPr>
        <p:spPr/>
        <p:txBody>
          <a:bodyPr/>
          <a:lstStyle/>
          <a:p>
            <a:r>
              <a:rPr lang="en-US" altLang="zh-CN" dirty="0"/>
              <a:t>Goal: run transactions T1, T2, .., TN concurrently, and have it "</a:t>
            </a:r>
            <a:r>
              <a:rPr lang="en-US" altLang="zh-CN" b="1" dirty="0">
                <a:solidFill>
                  <a:schemeClr val="accent2"/>
                </a:solidFill>
              </a:rPr>
              <a:t>appeared</a:t>
            </a:r>
            <a:r>
              <a:rPr lang="en-US" altLang="zh-CN" dirty="0"/>
              <a:t>" as if they ran sequentially</a:t>
            </a:r>
            <a:endParaRPr lang="zh-CN" altLang="en-US" dirty="0"/>
          </a:p>
        </p:txBody>
      </p:sp>
      <p:sp>
        <p:nvSpPr>
          <p:cNvPr id="4" name="Content Placeholder 5"/>
          <p:cNvSpPr txBox="1">
            <a:spLocks/>
          </p:cNvSpPr>
          <p:nvPr/>
        </p:nvSpPr>
        <p:spPr>
          <a:xfrm>
            <a:off x="1639743" y="3217540"/>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Font typeface="Arial" pitchFamily="34" charset="0"/>
              <a:buNone/>
            </a:pPr>
            <a:r>
              <a:rPr lang="en-US" sz="2000" b="1" dirty="0">
                <a:solidFill>
                  <a:schemeClr val="accent2"/>
                </a:solidFill>
                <a:latin typeface="Consolas" panose="020B0609020204030204" pitchFamily="49" charset="0"/>
              </a:rPr>
              <a:t>T1</a:t>
            </a:r>
          </a:p>
          <a:p>
            <a:pPr marL="0" indent="0">
              <a:lnSpc>
                <a:spcPct val="60000"/>
              </a:lnSpc>
              <a:buFont typeface="Arial" pitchFamily="34" charset="0"/>
              <a:buNone/>
            </a:pPr>
            <a:r>
              <a:rPr lang="en-US" sz="2000" b="1" dirty="0">
                <a:latin typeface="Consolas" panose="020B0609020204030204" pitchFamily="49" charset="0"/>
              </a:rPr>
              <a:t>begin</a:t>
            </a:r>
          </a:p>
          <a:p>
            <a:pPr marL="0" indent="0">
              <a:lnSpc>
                <a:spcPct val="60000"/>
              </a:lnSpc>
              <a:buFont typeface="Arial" pitchFamily="34" charset="0"/>
              <a:buNone/>
            </a:pPr>
            <a:r>
              <a:rPr lang="en-US" sz="2000" dirty="0">
                <a:latin typeface="Consolas" panose="020B0609020204030204" pitchFamily="49" charset="0"/>
              </a:rPr>
              <a:t>read(x)</a:t>
            </a:r>
          </a:p>
          <a:p>
            <a:pPr marL="0" indent="0">
              <a:lnSpc>
                <a:spcPct val="60000"/>
              </a:lnSpc>
              <a:buFont typeface="Arial" pitchFamily="34" charset="0"/>
              <a:buNone/>
            </a:pPr>
            <a:r>
              <a:rPr lang="en-US" sz="2000" dirty="0" err="1">
                <a:latin typeface="Consolas" panose="020B0609020204030204" pitchFamily="49" charset="0"/>
              </a:rPr>
              <a:t>tmp</a:t>
            </a:r>
            <a:r>
              <a:rPr lang="en-US" sz="2000" dirty="0">
                <a:latin typeface="Consolas" panose="020B0609020204030204" pitchFamily="49" charset="0"/>
              </a:rPr>
              <a:t> = read(y)</a:t>
            </a:r>
          </a:p>
          <a:p>
            <a:pPr marL="0" indent="0">
              <a:lnSpc>
                <a:spcPct val="60000"/>
              </a:lnSpc>
              <a:buFont typeface="Arial" pitchFamily="34" charset="0"/>
              <a:buNone/>
            </a:pPr>
            <a:r>
              <a:rPr lang="en-US" sz="2000" dirty="0">
                <a:latin typeface="Consolas" panose="020B0609020204030204" pitchFamily="49" charset="0"/>
              </a:rPr>
              <a:t>write(y, tmp+10)</a:t>
            </a:r>
          </a:p>
          <a:p>
            <a:pPr marL="0" indent="0">
              <a:lnSpc>
                <a:spcPct val="60000"/>
              </a:lnSpc>
              <a:buFont typeface="Arial" pitchFamily="34" charset="0"/>
              <a:buNone/>
            </a:pPr>
            <a:r>
              <a:rPr lang="en-US" sz="2000" b="1" dirty="0">
                <a:latin typeface="Consolas" panose="020B0609020204030204" pitchFamily="49" charset="0"/>
              </a:rPr>
              <a:t>commit</a:t>
            </a:r>
          </a:p>
        </p:txBody>
      </p:sp>
      <p:sp>
        <p:nvSpPr>
          <p:cNvPr id="5" name="Content Placeholder 5"/>
          <p:cNvSpPr txBox="1">
            <a:spLocks/>
          </p:cNvSpPr>
          <p:nvPr/>
        </p:nvSpPr>
        <p:spPr>
          <a:xfrm>
            <a:off x="5163271" y="3217540"/>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2000" b="1" dirty="0">
                <a:solidFill>
                  <a:schemeClr val="accent1"/>
                </a:solidFill>
                <a:latin typeface="Consolas" panose="020B0609020204030204" pitchFamily="49" charset="0"/>
              </a:rPr>
              <a:t>T2</a:t>
            </a:r>
          </a:p>
          <a:p>
            <a:pPr marL="0" indent="0">
              <a:lnSpc>
                <a:spcPct val="60000"/>
              </a:lnSpc>
              <a:buNone/>
            </a:pPr>
            <a:r>
              <a:rPr lang="en-US" sz="2000" b="1" dirty="0">
                <a:latin typeface="Consolas" panose="020B0609020204030204" pitchFamily="49" charset="0"/>
              </a:rPr>
              <a:t>begin</a:t>
            </a:r>
          </a:p>
          <a:p>
            <a:pPr marL="0" indent="0">
              <a:lnSpc>
                <a:spcPct val="60000"/>
              </a:lnSpc>
              <a:buNone/>
            </a:pPr>
            <a:r>
              <a:rPr lang="en-US" sz="2000" dirty="0">
                <a:latin typeface="Consolas" panose="020B0609020204030204" pitchFamily="49" charset="0"/>
              </a:rPr>
              <a:t>write(x, 20)</a:t>
            </a:r>
          </a:p>
          <a:p>
            <a:pPr marL="0" indent="0">
              <a:lnSpc>
                <a:spcPct val="60000"/>
              </a:lnSpc>
              <a:buNone/>
            </a:pPr>
            <a:r>
              <a:rPr lang="en-US" sz="2000" dirty="0">
                <a:latin typeface="Consolas" panose="020B0609020204030204" pitchFamily="49" charset="0"/>
              </a:rPr>
              <a:t>write(y, 30)</a:t>
            </a:r>
          </a:p>
          <a:p>
            <a:pPr marL="0" indent="0">
              <a:lnSpc>
                <a:spcPct val="60000"/>
              </a:lnSpc>
              <a:buNone/>
            </a:pPr>
            <a:r>
              <a:rPr lang="en-US" sz="2000" b="1" dirty="0">
                <a:latin typeface="Consolas" panose="020B0609020204030204" pitchFamily="49" charset="0"/>
              </a:rPr>
              <a:t>commit</a:t>
            </a:r>
          </a:p>
        </p:txBody>
      </p:sp>
      <p:sp>
        <p:nvSpPr>
          <p:cNvPr id="6" name="文本框 5"/>
          <p:cNvSpPr txBox="1"/>
          <p:nvPr/>
        </p:nvSpPr>
        <p:spPr>
          <a:xfrm>
            <a:off x="3116215" y="2441421"/>
            <a:ext cx="3600400" cy="461665"/>
          </a:xfrm>
          <a:prstGeom prst="rect">
            <a:avLst/>
          </a:prstGeom>
          <a:noFill/>
        </p:spPr>
        <p:txBody>
          <a:bodyPr wrap="square" rtlCol="0">
            <a:spAutoFit/>
          </a:bodyPr>
          <a:lstStyle/>
          <a:p>
            <a:r>
              <a:rPr lang="en-US" altLang="zh-CN" sz="2400" b="1" dirty="0">
                <a:latin typeface="等线" panose="02010600030101010101" pitchFamily="2" charset="-122"/>
                <a:ea typeface="楷体"/>
                <a:cs typeface="Myriad Pro Light SemiCond"/>
              </a:rPr>
              <a:t>What does this mean?</a:t>
            </a:r>
            <a:endParaRPr lang="zh-CN" altLang="en-US" sz="2400" b="1" dirty="0">
              <a:latin typeface="等线" panose="02010600030101010101" pitchFamily="2" charset="-122"/>
              <a:ea typeface="楷体"/>
              <a:cs typeface="Myriad Pro Light SemiCond"/>
            </a:endParaRPr>
          </a:p>
        </p:txBody>
      </p:sp>
      <p:pic>
        <p:nvPicPr>
          <p:cNvPr id="9" name="图片 8"/>
          <p:cNvPicPr>
            <a:picLocks noChangeAspect="1"/>
          </p:cNvPicPr>
          <p:nvPr/>
        </p:nvPicPr>
        <p:blipFill>
          <a:blip r:embed="rId2"/>
          <a:stretch>
            <a:fillRect/>
          </a:stretch>
        </p:blipFill>
        <p:spPr>
          <a:xfrm>
            <a:off x="2864224" y="2373943"/>
            <a:ext cx="304800" cy="409575"/>
          </a:xfrm>
          <a:prstGeom prst="rect">
            <a:avLst/>
          </a:prstGeom>
        </p:spPr>
      </p:pic>
    </p:spTree>
    <p:extLst>
      <p:ext uri="{BB962C8B-B14F-4D97-AF65-F5344CB8AC3E}">
        <p14:creationId xmlns:p14="http://schemas.microsoft.com/office/powerpoint/2010/main" val="1991643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48264" y="697260"/>
            <a:ext cx="1368152" cy="6480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Content Placeholder 5"/>
          <p:cNvSpPr txBox="1">
            <a:spLocks/>
          </p:cNvSpPr>
          <p:nvPr/>
        </p:nvSpPr>
        <p:spPr>
          <a:xfrm>
            <a:off x="683568" y="265212"/>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Font typeface="Arial" pitchFamily="34" charset="0"/>
              <a:buNone/>
            </a:pPr>
            <a:r>
              <a:rPr lang="en-US" sz="1800" b="1" dirty="0">
                <a:solidFill>
                  <a:schemeClr val="accent2"/>
                </a:solidFill>
                <a:latin typeface="Consolas" panose="020B0609020204030204" pitchFamily="49" charset="0"/>
              </a:rPr>
              <a:t>T1</a:t>
            </a:r>
          </a:p>
          <a:p>
            <a:pPr marL="0" indent="0">
              <a:lnSpc>
                <a:spcPct val="60000"/>
              </a:lnSpc>
              <a:buFont typeface="Arial" pitchFamily="34" charset="0"/>
              <a:buNone/>
            </a:pPr>
            <a:r>
              <a:rPr lang="en-US" sz="1800" b="1" dirty="0">
                <a:latin typeface="Consolas" panose="020B0609020204030204" pitchFamily="49" charset="0"/>
              </a:rPr>
              <a:t>begin</a:t>
            </a:r>
          </a:p>
          <a:p>
            <a:pPr marL="0" indent="0">
              <a:lnSpc>
                <a:spcPct val="60000"/>
              </a:lnSpc>
              <a:buFont typeface="Arial" pitchFamily="34" charset="0"/>
              <a:buNone/>
            </a:pPr>
            <a:r>
              <a:rPr lang="en-US" sz="1800" dirty="0">
                <a:latin typeface="Consolas" panose="020B0609020204030204" pitchFamily="49" charset="0"/>
              </a:rPr>
              <a:t>read(x)</a:t>
            </a:r>
          </a:p>
          <a:p>
            <a:pPr marL="0" indent="0">
              <a:lnSpc>
                <a:spcPct val="60000"/>
              </a:lnSpc>
              <a:buFont typeface="Arial" pitchFamily="34" charset="0"/>
              <a:buNone/>
            </a:pPr>
            <a:r>
              <a:rPr lang="en-US" sz="1800" dirty="0" err="1">
                <a:latin typeface="Consolas" panose="020B0609020204030204" pitchFamily="49" charset="0"/>
              </a:rPr>
              <a:t>tmp</a:t>
            </a:r>
            <a:r>
              <a:rPr lang="en-US" sz="1800" dirty="0">
                <a:latin typeface="Consolas" panose="020B0609020204030204" pitchFamily="49" charset="0"/>
              </a:rPr>
              <a:t> = read(y)</a:t>
            </a:r>
          </a:p>
          <a:p>
            <a:pPr marL="0" indent="0">
              <a:lnSpc>
                <a:spcPct val="60000"/>
              </a:lnSpc>
              <a:buFont typeface="Arial" pitchFamily="34" charset="0"/>
              <a:buNone/>
            </a:pPr>
            <a:r>
              <a:rPr lang="en-US" sz="1800" dirty="0">
                <a:latin typeface="Consolas" panose="020B0609020204030204" pitchFamily="49" charset="0"/>
              </a:rPr>
              <a:t>write(y, tmp+10)</a:t>
            </a:r>
          </a:p>
          <a:p>
            <a:pPr marL="0" indent="0">
              <a:lnSpc>
                <a:spcPct val="60000"/>
              </a:lnSpc>
              <a:buFont typeface="Arial" pitchFamily="34" charset="0"/>
              <a:buNone/>
            </a:pPr>
            <a:r>
              <a:rPr lang="en-US" sz="1800" b="1" dirty="0">
                <a:latin typeface="Consolas" panose="020B0609020204030204" pitchFamily="49" charset="0"/>
              </a:rPr>
              <a:t>commit</a:t>
            </a:r>
          </a:p>
        </p:txBody>
      </p:sp>
      <p:sp>
        <p:nvSpPr>
          <p:cNvPr id="5" name="Content Placeholder 5"/>
          <p:cNvSpPr txBox="1">
            <a:spLocks/>
          </p:cNvSpPr>
          <p:nvPr/>
        </p:nvSpPr>
        <p:spPr>
          <a:xfrm>
            <a:off x="3275856" y="265212"/>
            <a:ext cx="2016224"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800" b="1" dirty="0">
                <a:solidFill>
                  <a:schemeClr val="accent1"/>
                </a:solidFill>
                <a:latin typeface="Consolas" panose="020B0609020204030204" pitchFamily="49" charset="0"/>
              </a:rPr>
              <a:t>T2</a:t>
            </a:r>
          </a:p>
          <a:p>
            <a:pPr marL="0" indent="0">
              <a:lnSpc>
                <a:spcPct val="60000"/>
              </a:lnSpc>
              <a:buNone/>
            </a:pPr>
            <a:r>
              <a:rPr lang="en-US" sz="1800" b="1" dirty="0">
                <a:latin typeface="Consolas" panose="020B0609020204030204" pitchFamily="49" charset="0"/>
              </a:rPr>
              <a:t>begin</a:t>
            </a:r>
          </a:p>
          <a:p>
            <a:pPr marL="0" indent="0">
              <a:lnSpc>
                <a:spcPct val="60000"/>
              </a:lnSpc>
              <a:buNone/>
            </a:pPr>
            <a:r>
              <a:rPr lang="en-US" sz="1800" dirty="0">
                <a:latin typeface="Consolas" panose="020B0609020204030204" pitchFamily="49" charset="0"/>
              </a:rPr>
              <a:t>write(x, 20)</a:t>
            </a:r>
          </a:p>
          <a:p>
            <a:pPr marL="0" indent="0">
              <a:lnSpc>
                <a:spcPct val="60000"/>
              </a:lnSpc>
              <a:buNone/>
            </a:pPr>
            <a:r>
              <a:rPr lang="en-US" sz="1800" dirty="0">
                <a:latin typeface="Consolas" panose="020B0609020204030204" pitchFamily="49" charset="0"/>
              </a:rPr>
              <a:t>write(y, 30)</a:t>
            </a:r>
          </a:p>
          <a:p>
            <a:pPr marL="0" indent="0">
              <a:lnSpc>
                <a:spcPct val="60000"/>
              </a:lnSpc>
              <a:buNone/>
            </a:pPr>
            <a:r>
              <a:rPr lang="en-US" sz="1800" b="1" dirty="0">
                <a:latin typeface="Consolas" panose="020B0609020204030204" pitchFamily="49" charset="0"/>
              </a:rPr>
              <a:t>commit</a:t>
            </a:r>
          </a:p>
        </p:txBody>
      </p:sp>
      <p:sp>
        <p:nvSpPr>
          <p:cNvPr id="6" name="Content Placeholder 5"/>
          <p:cNvSpPr txBox="1">
            <a:spLocks/>
          </p:cNvSpPr>
          <p:nvPr/>
        </p:nvSpPr>
        <p:spPr>
          <a:xfrm>
            <a:off x="5652120" y="446197"/>
            <a:ext cx="3491880" cy="1187167"/>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600" b="1" dirty="0">
                <a:latin typeface="Consolas" panose="020B0609020204030204" pitchFamily="49" charset="0"/>
                <a:ea typeface="MS PGothic" charset="0"/>
              </a:rPr>
              <a:t>Possible sequential schedules</a:t>
            </a:r>
          </a:p>
          <a:p>
            <a:pPr marL="0" indent="0">
              <a:lnSpc>
                <a:spcPct val="60000"/>
              </a:lnSpc>
              <a:buNone/>
            </a:pPr>
            <a:r>
              <a:rPr lang="en-US" sz="1800" dirty="0">
                <a:latin typeface="Consolas" panose="020B0609020204030204" pitchFamily="49" charset="0"/>
              </a:rPr>
              <a:t>T1 -&gt; T2: x=20, y=30</a:t>
            </a:r>
          </a:p>
          <a:p>
            <a:pPr marL="0" indent="0">
              <a:lnSpc>
                <a:spcPct val="60000"/>
              </a:lnSpc>
              <a:buNone/>
            </a:pPr>
            <a:r>
              <a:rPr lang="en-US" sz="1800" dirty="0">
                <a:latin typeface="Consolas" panose="020B0609020204030204" pitchFamily="49" charset="0"/>
              </a:rPr>
              <a:t>T2 -&gt; T1: x=20, y=40</a:t>
            </a:r>
          </a:p>
        </p:txBody>
      </p:sp>
      <p:cxnSp>
        <p:nvCxnSpPr>
          <p:cNvPr id="8" name="直接连接符 7"/>
          <p:cNvCxnSpPr/>
          <p:nvPr/>
        </p:nvCxnSpPr>
        <p:spPr>
          <a:xfrm>
            <a:off x="0" y="2353444"/>
            <a:ext cx="9144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5"/>
          <p:cNvSpPr txBox="1">
            <a:spLocks/>
          </p:cNvSpPr>
          <p:nvPr/>
        </p:nvSpPr>
        <p:spPr>
          <a:xfrm>
            <a:off x="1115616" y="2569468"/>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write(x, 20)</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read(x)</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a:t>
            </a:r>
            <a:r>
              <a:rPr lang="en-US" altLang="zh-CN" sz="1800" dirty="0">
                <a:latin typeface="Consolas" panose="020B0609020204030204" pitchFamily="49" charset="0"/>
              </a:rPr>
              <a:t>y, 30)</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a:t>
            </a:r>
            <a:r>
              <a:rPr lang="en-US" sz="1800" dirty="0" err="1">
                <a:latin typeface="Consolas" panose="020B0609020204030204" pitchFamily="49" charset="0"/>
              </a:rPr>
              <a:t>tmp</a:t>
            </a:r>
            <a:r>
              <a:rPr lang="en-US" sz="1800" dirty="0">
                <a:latin typeface="Consolas" panose="020B0609020204030204" pitchFamily="49" charset="0"/>
              </a:rPr>
              <a:t> = read(y)</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write(y, tmp+10)</a:t>
            </a:r>
          </a:p>
          <a:p>
            <a:pPr marL="0" indent="0">
              <a:lnSpc>
                <a:spcPct val="60000"/>
              </a:lnSpc>
              <a:buFont typeface="Arial" pitchFamily="34" charset="0"/>
              <a:buNone/>
            </a:pPr>
            <a:endParaRPr lang="en-US" sz="1800" dirty="0">
              <a:latin typeface="Consolas" panose="020B0609020204030204" pitchFamily="49" charset="0"/>
            </a:endParaRPr>
          </a:p>
          <a:p>
            <a:pPr marL="0" indent="0">
              <a:lnSpc>
                <a:spcPct val="60000"/>
              </a:lnSpc>
              <a:buFont typeface="Arial" pitchFamily="34" charset="0"/>
              <a:buNone/>
            </a:pPr>
            <a:r>
              <a:rPr lang="en-US" sz="1800" dirty="0">
                <a:latin typeface="Consolas" panose="020B0609020204030204" pitchFamily="49" charset="0"/>
              </a:rPr>
              <a:t>At end: x=20, y=40</a:t>
            </a:r>
          </a:p>
        </p:txBody>
      </p:sp>
      <p:sp>
        <p:nvSpPr>
          <p:cNvPr id="11" name="Content Placeholder 5"/>
          <p:cNvSpPr txBox="1">
            <a:spLocks/>
          </p:cNvSpPr>
          <p:nvPr/>
        </p:nvSpPr>
        <p:spPr>
          <a:xfrm>
            <a:off x="5076056" y="2569468"/>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b="1" dirty="0">
                <a:solidFill>
                  <a:schemeClr val="accent2"/>
                </a:solidFill>
                <a:latin typeface="Consolas" panose="020B0609020204030204" pitchFamily="49" charset="0"/>
              </a:rPr>
              <a:t>T1</a:t>
            </a:r>
            <a:r>
              <a:rPr lang="en-US" altLang="zh-CN" sz="1800" dirty="0">
                <a:latin typeface="Consolas" panose="020B0609020204030204" pitchFamily="49" charset="0"/>
              </a:rPr>
              <a:t>: read(x)</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write(x, 20)</a:t>
            </a:r>
          </a:p>
          <a:p>
            <a:pPr marL="0" indent="0">
              <a:lnSpc>
                <a:spcPct val="60000"/>
              </a:lnSpc>
              <a:buNone/>
            </a:pPr>
            <a:r>
              <a:rPr lang="en-US" altLang="zh-CN" sz="1800" b="1" dirty="0">
                <a:solidFill>
                  <a:schemeClr val="accent2"/>
                </a:solidFill>
                <a:latin typeface="Consolas" panose="020B0609020204030204" pitchFamily="49" charset="0"/>
              </a:rPr>
              <a:t>T1</a:t>
            </a:r>
            <a:r>
              <a:rPr lang="en-US" altLang="zh-CN" sz="1800" dirty="0">
                <a:latin typeface="Consolas" panose="020B0609020204030204" pitchFamily="49" charset="0"/>
              </a:rPr>
              <a:t>: </a:t>
            </a:r>
            <a:r>
              <a:rPr lang="en-US" altLang="zh-CN" sz="1800" dirty="0" err="1">
                <a:latin typeface="Consolas" panose="020B0609020204030204" pitchFamily="49" charset="0"/>
              </a:rPr>
              <a:t>tmp</a:t>
            </a:r>
            <a:r>
              <a:rPr lang="en-US" altLang="zh-CN" sz="1800" dirty="0">
                <a:latin typeface="Consolas" panose="020B0609020204030204" pitchFamily="49" charset="0"/>
              </a:rPr>
              <a:t> = read(y)</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a:t>
            </a:r>
            <a:r>
              <a:rPr lang="en-US" altLang="zh-CN" sz="1800" dirty="0">
                <a:latin typeface="Consolas" panose="020B0609020204030204" pitchFamily="49" charset="0"/>
              </a:rPr>
              <a:t>y, 30)</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write(y, tmp+10)</a:t>
            </a:r>
          </a:p>
          <a:p>
            <a:pPr marL="0" indent="0">
              <a:lnSpc>
                <a:spcPct val="60000"/>
              </a:lnSpc>
              <a:buFont typeface="Arial" pitchFamily="34" charset="0"/>
              <a:buNone/>
            </a:pPr>
            <a:endParaRPr lang="en-US" sz="1800" dirty="0">
              <a:latin typeface="Consolas" panose="020B0609020204030204" pitchFamily="49" charset="0"/>
            </a:endParaRPr>
          </a:p>
          <a:p>
            <a:pPr marL="0" indent="0">
              <a:lnSpc>
                <a:spcPct val="60000"/>
              </a:lnSpc>
              <a:buFont typeface="Arial" pitchFamily="34" charset="0"/>
              <a:buNone/>
            </a:pPr>
            <a:r>
              <a:rPr lang="en-US" sz="1800" dirty="0">
                <a:latin typeface="Consolas" panose="020B0609020204030204" pitchFamily="49" charset="0"/>
              </a:rPr>
              <a:t>At end: x=20, y=10</a:t>
            </a:r>
          </a:p>
        </p:txBody>
      </p:sp>
      <p:cxnSp>
        <p:nvCxnSpPr>
          <p:cNvPr id="13" name="直接连接符 12"/>
          <p:cNvCxnSpPr/>
          <p:nvPr/>
        </p:nvCxnSpPr>
        <p:spPr>
          <a:xfrm flipH="1">
            <a:off x="5148064" y="2497460"/>
            <a:ext cx="2952328" cy="246366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148064" y="2497460"/>
            <a:ext cx="3034680" cy="246366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5"/>
          <p:cNvSpPr txBox="1">
            <a:spLocks/>
          </p:cNvSpPr>
          <p:nvPr/>
        </p:nvSpPr>
        <p:spPr>
          <a:xfrm>
            <a:off x="5652120" y="141872"/>
            <a:ext cx="2232248" cy="246680"/>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600" b="1" dirty="0" err="1">
                <a:latin typeface="Consolas" panose="020B0609020204030204" pitchFamily="49" charset="0"/>
                <a:ea typeface="MS PGothic" charset="0"/>
              </a:rPr>
              <a:t>Init</a:t>
            </a:r>
            <a:r>
              <a:rPr lang="en-US" altLang="zh-CN" sz="1600" b="1" dirty="0">
                <a:latin typeface="Consolas" panose="020B0609020204030204" pitchFamily="49" charset="0"/>
                <a:ea typeface="MS PGothic" charset="0"/>
              </a:rPr>
              <a:t>: x=0, y=0</a:t>
            </a:r>
            <a:endParaRPr lang="en-US" sz="1800" dirty="0">
              <a:latin typeface="Consolas" panose="020B0609020204030204" pitchFamily="49" charset="0"/>
            </a:endParaRPr>
          </a:p>
        </p:txBody>
      </p:sp>
    </p:spTree>
    <p:extLst>
      <p:ext uri="{BB962C8B-B14F-4D97-AF65-F5344CB8AC3E}">
        <p14:creationId xmlns:p14="http://schemas.microsoft.com/office/powerpoint/2010/main" val="72214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948264" y="697260"/>
            <a:ext cx="1368152" cy="6480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Content Placeholder 5"/>
          <p:cNvSpPr txBox="1">
            <a:spLocks/>
          </p:cNvSpPr>
          <p:nvPr/>
        </p:nvSpPr>
        <p:spPr>
          <a:xfrm>
            <a:off x="683568" y="265212"/>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Font typeface="Arial" pitchFamily="34" charset="0"/>
              <a:buNone/>
            </a:pPr>
            <a:r>
              <a:rPr lang="en-US" sz="1800" b="1" dirty="0">
                <a:solidFill>
                  <a:schemeClr val="accent2"/>
                </a:solidFill>
                <a:latin typeface="Consolas" panose="020B0609020204030204" pitchFamily="49" charset="0"/>
              </a:rPr>
              <a:t>T1</a:t>
            </a:r>
          </a:p>
          <a:p>
            <a:pPr marL="0" indent="0">
              <a:lnSpc>
                <a:spcPct val="60000"/>
              </a:lnSpc>
              <a:buFont typeface="Arial" pitchFamily="34" charset="0"/>
              <a:buNone/>
            </a:pPr>
            <a:r>
              <a:rPr lang="en-US" sz="1800" b="1" dirty="0">
                <a:latin typeface="Consolas" panose="020B0609020204030204" pitchFamily="49" charset="0"/>
              </a:rPr>
              <a:t>begin</a:t>
            </a:r>
          </a:p>
          <a:p>
            <a:pPr marL="0" indent="0">
              <a:lnSpc>
                <a:spcPct val="60000"/>
              </a:lnSpc>
              <a:buFont typeface="Arial" pitchFamily="34" charset="0"/>
              <a:buNone/>
            </a:pPr>
            <a:r>
              <a:rPr lang="en-US" sz="1800" dirty="0">
                <a:latin typeface="Consolas" panose="020B0609020204030204" pitchFamily="49" charset="0"/>
              </a:rPr>
              <a:t>read(x)</a:t>
            </a:r>
          </a:p>
          <a:p>
            <a:pPr marL="0" indent="0">
              <a:lnSpc>
                <a:spcPct val="60000"/>
              </a:lnSpc>
              <a:buFont typeface="Arial" pitchFamily="34" charset="0"/>
              <a:buNone/>
            </a:pPr>
            <a:r>
              <a:rPr lang="en-US" sz="1800" dirty="0" err="1">
                <a:latin typeface="Consolas" panose="020B0609020204030204" pitchFamily="49" charset="0"/>
              </a:rPr>
              <a:t>tmp</a:t>
            </a:r>
            <a:r>
              <a:rPr lang="en-US" sz="1800" dirty="0">
                <a:latin typeface="Consolas" panose="020B0609020204030204" pitchFamily="49" charset="0"/>
              </a:rPr>
              <a:t> = read(y)</a:t>
            </a:r>
          </a:p>
          <a:p>
            <a:pPr marL="0" indent="0">
              <a:lnSpc>
                <a:spcPct val="60000"/>
              </a:lnSpc>
              <a:buFont typeface="Arial" pitchFamily="34" charset="0"/>
              <a:buNone/>
            </a:pPr>
            <a:r>
              <a:rPr lang="en-US" sz="1800" dirty="0">
                <a:latin typeface="Consolas" panose="020B0609020204030204" pitchFamily="49" charset="0"/>
              </a:rPr>
              <a:t>write(y, tmp+10)</a:t>
            </a:r>
          </a:p>
          <a:p>
            <a:pPr marL="0" indent="0">
              <a:lnSpc>
                <a:spcPct val="60000"/>
              </a:lnSpc>
              <a:buFont typeface="Arial" pitchFamily="34" charset="0"/>
              <a:buNone/>
            </a:pPr>
            <a:r>
              <a:rPr lang="en-US" sz="1800" b="1" dirty="0">
                <a:latin typeface="Consolas" panose="020B0609020204030204" pitchFamily="49" charset="0"/>
              </a:rPr>
              <a:t>commit</a:t>
            </a:r>
          </a:p>
        </p:txBody>
      </p:sp>
      <p:sp>
        <p:nvSpPr>
          <p:cNvPr id="5" name="Content Placeholder 5"/>
          <p:cNvSpPr txBox="1">
            <a:spLocks/>
          </p:cNvSpPr>
          <p:nvPr/>
        </p:nvSpPr>
        <p:spPr>
          <a:xfrm>
            <a:off x="3275856" y="265212"/>
            <a:ext cx="2016224"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800" b="1" dirty="0">
                <a:solidFill>
                  <a:schemeClr val="accent1"/>
                </a:solidFill>
                <a:latin typeface="Consolas" panose="020B0609020204030204" pitchFamily="49" charset="0"/>
              </a:rPr>
              <a:t>T2</a:t>
            </a:r>
          </a:p>
          <a:p>
            <a:pPr marL="0" indent="0">
              <a:lnSpc>
                <a:spcPct val="60000"/>
              </a:lnSpc>
              <a:buNone/>
            </a:pPr>
            <a:r>
              <a:rPr lang="en-US" sz="1800" b="1" dirty="0">
                <a:latin typeface="Consolas" panose="020B0609020204030204" pitchFamily="49" charset="0"/>
              </a:rPr>
              <a:t>begin</a:t>
            </a:r>
          </a:p>
          <a:p>
            <a:pPr marL="0" indent="0">
              <a:lnSpc>
                <a:spcPct val="60000"/>
              </a:lnSpc>
              <a:buNone/>
            </a:pPr>
            <a:r>
              <a:rPr lang="en-US" sz="1800" dirty="0">
                <a:latin typeface="Consolas" panose="020B0609020204030204" pitchFamily="49" charset="0"/>
              </a:rPr>
              <a:t>write(x, 20)</a:t>
            </a:r>
          </a:p>
          <a:p>
            <a:pPr marL="0" indent="0">
              <a:lnSpc>
                <a:spcPct val="60000"/>
              </a:lnSpc>
              <a:buNone/>
            </a:pPr>
            <a:r>
              <a:rPr lang="en-US" sz="1800" dirty="0">
                <a:latin typeface="Consolas" panose="020B0609020204030204" pitchFamily="49" charset="0"/>
              </a:rPr>
              <a:t>write(y, 30)</a:t>
            </a:r>
          </a:p>
          <a:p>
            <a:pPr marL="0" indent="0">
              <a:lnSpc>
                <a:spcPct val="60000"/>
              </a:lnSpc>
              <a:buNone/>
            </a:pPr>
            <a:r>
              <a:rPr lang="en-US" sz="1800" b="1" dirty="0">
                <a:latin typeface="Consolas" panose="020B0609020204030204" pitchFamily="49" charset="0"/>
              </a:rPr>
              <a:t>commit</a:t>
            </a:r>
          </a:p>
        </p:txBody>
      </p:sp>
      <p:sp>
        <p:nvSpPr>
          <p:cNvPr id="6" name="Content Placeholder 5"/>
          <p:cNvSpPr txBox="1">
            <a:spLocks/>
          </p:cNvSpPr>
          <p:nvPr/>
        </p:nvSpPr>
        <p:spPr>
          <a:xfrm>
            <a:off x="5652120" y="446197"/>
            <a:ext cx="3528392" cy="1187167"/>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600" b="1" dirty="0">
                <a:latin typeface="Consolas" panose="020B0609020204030204" pitchFamily="49" charset="0"/>
                <a:ea typeface="MS PGothic" charset="0"/>
              </a:rPr>
              <a:t>Possible sequential schedules</a:t>
            </a:r>
          </a:p>
          <a:p>
            <a:pPr marL="0" indent="0">
              <a:lnSpc>
                <a:spcPct val="60000"/>
              </a:lnSpc>
              <a:buNone/>
            </a:pPr>
            <a:r>
              <a:rPr lang="en-US" sz="1800" dirty="0">
                <a:latin typeface="Consolas" panose="020B0609020204030204" pitchFamily="49" charset="0"/>
              </a:rPr>
              <a:t>T1 -&gt; T2: x=20, y=30</a:t>
            </a:r>
          </a:p>
          <a:p>
            <a:pPr marL="0" indent="0">
              <a:lnSpc>
                <a:spcPct val="60000"/>
              </a:lnSpc>
              <a:buNone/>
            </a:pPr>
            <a:r>
              <a:rPr lang="en-US" sz="1800" dirty="0">
                <a:latin typeface="Consolas" panose="020B0609020204030204" pitchFamily="49" charset="0"/>
              </a:rPr>
              <a:t>T2 -&gt; T1: x=20, y=40</a:t>
            </a:r>
          </a:p>
        </p:txBody>
      </p:sp>
      <p:cxnSp>
        <p:nvCxnSpPr>
          <p:cNvPr id="8" name="直接连接符 7"/>
          <p:cNvCxnSpPr/>
          <p:nvPr/>
        </p:nvCxnSpPr>
        <p:spPr>
          <a:xfrm>
            <a:off x="0" y="2353444"/>
            <a:ext cx="9144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5"/>
          <p:cNvSpPr txBox="1">
            <a:spLocks/>
          </p:cNvSpPr>
          <p:nvPr/>
        </p:nvSpPr>
        <p:spPr>
          <a:xfrm>
            <a:off x="1115616" y="2569468"/>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write(x, 20)</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read(x)</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a:t>
            </a:r>
            <a:r>
              <a:rPr lang="en-US" altLang="zh-CN" sz="1800" dirty="0">
                <a:latin typeface="Consolas" panose="020B0609020204030204" pitchFamily="49" charset="0"/>
              </a:rPr>
              <a:t>y, 30)</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a:t>
            </a:r>
            <a:r>
              <a:rPr lang="en-US" sz="1800" dirty="0" err="1">
                <a:latin typeface="Consolas" panose="020B0609020204030204" pitchFamily="49" charset="0"/>
              </a:rPr>
              <a:t>tmp</a:t>
            </a:r>
            <a:r>
              <a:rPr lang="en-US" sz="1800" dirty="0">
                <a:latin typeface="Consolas" panose="020B0609020204030204" pitchFamily="49" charset="0"/>
              </a:rPr>
              <a:t> = read(y)</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write(y, tmp+10)</a:t>
            </a:r>
          </a:p>
          <a:p>
            <a:pPr marL="0" indent="0">
              <a:lnSpc>
                <a:spcPct val="60000"/>
              </a:lnSpc>
              <a:spcBef>
                <a:spcPts val="2400"/>
              </a:spcBef>
              <a:buFont typeface="Arial" pitchFamily="34" charset="0"/>
              <a:buNone/>
            </a:pPr>
            <a:r>
              <a:rPr lang="en-US" sz="1800" dirty="0">
                <a:latin typeface="Consolas" panose="020B0609020204030204" pitchFamily="49" charset="0"/>
              </a:rPr>
              <a:t>At end: x=20, y=40</a:t>
            </a:r>
          </a:p>
        </p:txBody>
      </p:sp>
      <p:sp>
        <p:nvSpPr>
          <p:cNvPr id="11" name="Content Placeholder 5"/>
          <p:cNvSpPr txBox="1">
            <a:spLocks/>
          </p:cNvSpPr>
          <p:nvPr/>
        </p:nvSpPr>
        <p:spPr>
          <a:xfrm>
            <a:off x="5076056" y="2569468"/>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b="1" dirty="0">
                <a:solidFill>
                  <a:schemeClr val="accent2"/>
                </a:solidFill>
                <a:latin typeface="Consolas" panose="020B0609020204030204" pitchFamily="49" charset="0"/>
              </a:rPr>
              <a:t>T1</a:t>
            </a:r>
            <a:r>
              <a:rPr lang="en-US" altLang="zh-CN" sz="1800" dirty="0">
                <a:latin typeface="Consolas" panose="020B0609020204030204" pitchFamily="49" charset="0"/>
              </a:rPr>
              <a:t>: read(x)</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write(x, 20)</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a:t>
            </a:r>
            <a:r>
              <a:rPr lang="en-US" altLang="zh-CN" sz="1800" dirty="0">
                <a:latin typeface="Consolas" panose="020B0609020204030204" pitchFamily="49" charset="0"/>
              </a:rPr>
              <a:t>y, 30)</a:t>
            </a:r>
          </a:p>
          <a:p>
            <a:pPr marL="0" indent="0">
              <a:lnSpc>
                <a:spcPct val="60000"/>
              </a:lnSpc>
              <a:buNone/>
            </a:pPr>
            <a:r>
              <a:rPr lang="en-US" altLang="zh-CN" sz="1800" b="1" dirty="0">
                <a:solidFill>
                  <a:schemeClr val="accent2"/>
                </a:solidFill>
                <a:latin typeface="Consolas" panose="020B0609020204030204" pitchFamily="49" charset="0"/>
              </a:rPr>
              <a:t>T1</a:t>
            </a:r>
            <a:r>
              <a:rPr lang="en-US" altLang="zh-CN" sz="1800" dirty="0">
                <a:latin typeface="Consolas" panose="020B0609020204030204" pitchFamily="49" charset="0"/>
              </a:rPr>
              <a:t>: </a:t>
            </a:r>
            <a:r>
              <a:rPr lang="en-US" altLang="zh-CN" sz="1800" dirty="0" err="1">
                <a:latin typeface="Consolas" panose="020B0609020204030204" pitchFamily="49" charset="0"/>
              </a:rPr>
              <a:t>tmp</a:t>
            </a:r>
            <a:r>
              <a:rPr lang="en-US" altLang="zh-CN" sz="1800" dirty="0">
                <a:latin typeface="Consolas" panose="020B0609020204030204" pitchFamily="49" charset="0"/>
              </a:rPr>
              <a:t> = read(y)</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write(y, tmp+10)</a:t>
            </a:r>
          </a:p>
          <a:p>
            <a:pPr marL="0" indent="0">
              <a:lnSpc>
                <a:spcPct val="60000"/>
              </a:lnSpc>
              <a:spcBef>
                <a:spcPts val="2400"/>
              </a:spcBef>
              <a:buFont typeface="Arial" pitchFamily="34" charset="0"/>
              <a:buNone/>
            </a:pPr>
            <a:r>
              <a:rPr lang="en-US" sz="1800" dirty="0">
                <a:latin typeface="Consolas" panose="020B0609020204030204" pitchFamily="49" charset="0"/>
              </a:rPr>
              <a:t>At end: x=20, y=40</a:t>
            </a:r>
          </a:p>
        </p:txBody>
      </p:sp>
      <p:sp>
        <p:nvSpPr>
          <p:cNvPr id="18" name="矩形 17"/>
          <p:cNvSpPr/>
          <p:nvPr/>
        </p:nvSpPr>
        <p:spPr>
          <a:xfrm>
            <a:off x="431540" y="4832349"/>
            <a:ext cx="8280920" cy="707886"/>
          </a:xfrm>
          <a:prstGeom prst="rect">
            <a:avLst/>
          </a:prstGeom>
          <a:solidFill>
            <a:schemeClr val="accent2">
              <a:lumMod val="20000"/>
              <a:lumOff val="80000"/>
            </a:schemeClr>
          </a:solidFill>
        </p:spPr>
        <p:txBody>
          <a:bodyPr wrap="square">
            <a:spAutoFit/>
          </a:bodyPr>
          <a:lstStyle/>
          <a:p>
            <a:r>
              <a:rPr lang="zh-CN" altLang="en-US" sz="2000" dirty="0">
                <a:latin typeface="等线" panose="02010600030101010101" pitchFamily="2" charset="-122"/>
                <a:ea typeface="MS PGothic" charset="0"/>
                <a:cs typeface="Myriad Pro Light SemiCond"/>
              </a:rPr>
              <a:t>In the second schedule, </a:t>
            </a:r>
            <a:r>
              <a:rPr lang="en-US" altLang="zh-CN" sz="2000" dirty="0">
                <a:latin typeface="等线" panose="02010600030101010101" pitchFamily="2" charset="-122"/>
                <a:ea typeface="MS PGothic" charset="0"/>
                <a:cs typeface="Myriad Pro Light SemiCond"/>
              </a:rPr>
              <a:t>the results are correct. But</a:t>
            </a:r>
            <a:r>
              <a:rPr lang="zh-CN" altLang="en-US" sz="2000" dirty="0">
                <a:latin typeface="等线" panose="02010600030101010101" pitchFamily="2" charset="-122"/>
                <a:ea typeface="MS PGothic" charset="0"/>
                <a:cs typeface="Myriad Pro Light SemiCond"/>
              </a:rPr>
              <a:t> T1 reads </a:t>
            </a:r>
            <a:r>
              <a:rPr lang="zh-CN" altLang="en-US" sz="2000" b="1" dirty="0">
                <a:solidFill>
                  <a:schemeClr val="accent2"/>
                </a:solidFill>
                <a:latin typeface="等线" panose="02010600030101010101" pitchFamily="2" charset="-122"/>
                <a:ea typeface="MS PGothic" charset="0"/>
                <a:cs typeface="Myriad Pro Light SemiCond"/>
              </a:rPr>
              <a:t>x=0 and y=30</a:t>
            </a:r>
            <a:r>
              <a:rPr lang="zh-CN" altLang="en-US" sz="2000" dirty="0">
                <a:latin typeface="等线" panose="02010600030101010101" pitchFamily="2" charset="-122"/>
                <a:ea typeface="MS PGothic" charset="0"/>
                <a:cs typeface="Myriad Pro Light SemiCond"/>
              </a:rPr>
              <a:t>; those reads </a:t>
            </a:r>
            <a:r>
              <a:rPr lang="en-US" altLang="zh-CN" sz="2000" dirty="0">
                <a:latin typeface="等线" panose="02010600030101010101" pitchFamily="2" charset="-122"/>
                <a:ea typeface="MS PGothic" charset="0"/>
                <a:cs typeface="Myriad Pro Light SemiCond"/>
              </a:rPr>
              <a:t>a</a:t>
            </a:r>
            <a:r>
              <a:rPr lang="zh-CN" altLang="en-US" sz="2000" dirty="0">
                <a:latin typeface="等线" panose="02010600030101010101" pitchFamily="2" charset="-122"/>
                <a:ea typeface="MS PGothic" charset="0"/>
                <a:cs typeface="Myriad Pro Light SemiCond"/>
              </a:rPr>
              <a:t>re </a:t>
            </a:r>
            <a:r>
              <a:rPr lang="en-US" altLang="zh-CN" sz="2000" dirty="0">
                <a:latin typeface="等线" panose="02010600030101010101" pitchFamily="2" charset="-122"/>
                <a:ea typeface="MS PGothic" charset="0"/>
                <a:cs typeface="Myriad Pro Light SemiCond"/>
              </a:rPr>
              <a:t>no</a:t>
            </a:r>
            <a:r>
              <a:rPr lang="zh-CN" altLang="en-US" sz="2000" dirty="0">
                <a:latin typeface="等线" panose="02010600030101010101" pitchFamily="2" charset="-122"/>
                <a:ea typeface="MS PGothic" charset="0"/>
                <a:cs typeface="Myriad Pro Light SemiCond"/>
              </a:rPr>
              <a:t>t possible in a sequential schedule. </a:t>
            </a:r>
            <a:r>
              <a:rPr lang="en-US" altLang="zh-CN" sz="2000" b="1" dirty="0">
                <a:latin typeface="等线" panose="02010600030101010101" pitchFamily="2" charset="-122"/>
                <a:ea typeface="MS PGothic" charset="0"/>
                <a:cs typeface="Myriad Pro Light SemiCond"/>
              </a:rPr>
              <a:t>I</a:t>
            </a:r>
            <a:r>
              <a:rPr lang="zh-CN" altLang="en-US" sz="2000" b="1" dirty="0">
                <a:latin typeface="等线" panose="02010600030101010101" pitchFamily="2" charset="-122"/>
                <a:ea typeface="MS PGothic" charset="0"/>
                <a:cs typeface="Myriad Pro Light SemiCond"/>
              </a:rPr>
              <a:t>s that okay?</a:t>
            </a:r>
          </a:p>
        </p:txBody>
      </p:sp>
      <p:sp>
        <p:nvSpPr>
          <p:cNvPr id="2" name="矩形 1"/>
          <p:cNvSpPr/>
          <p:nvPr/>
        </p:nvSpPr>
        <p:spPr>
          <a:xfrm>
            <a:off x="7668845" y="2488167"/>
            <a:ext cx="588623" cy="369332"/>
          </a:xfrm>
          <a:prstGeom prst="rect">
            <a:avLst/>
          </a:prstGeom>
        </p:spPr>
        <p:txBody>
          <a:bodyPr wrap="none">
            <a:spAutoFit/>
          </a:bodyPr>
          <a:lstStyle/>
          <a:p>
            <a:r>
              <a:rPr lang="en-US" altLang="zh-CN" b="1" dirty="0">
                <a:solidFill>
                  <a:schemeClr val="accent2"/>
                </a:solidFill>
                <a:latin typeface="等线" panose="02010600030101010101" pitchFamily="2" charset="-122"/>
                <a:ea typeface="MS PGothic" charset="0"/>
                <a:cs typeface="Myriad Pro Light SemiCond"/>
              </a:rPr>
              <a:t>x=0</a:t>
            </a:r>
            <a:endParaRPr lang="zh-CN" altLang="en-US" b="1" dirty="0">
              <a:solidFill>
                <a:schemeClr val="accent2"/>
              </a:solidFill>
            </a:endParaRPr>
          </a:p>
        </p:txBody>
      </p:sp>
      <p:sp>
        <p:nvSpPr>
          <p:cNvPr id="12" name="矩形 11"/>
          <p:cNvSpPr/>
          <p:nvPr/>
        </p:nvSpPr>
        <p:spPr>
          <a:xfrm>
            <a:off x="7668845" y="3508621"/>
            <a:ext cx="718466" cy="369332"/>
          </a:xfrm>
          <a:prstGeom prst="rect">
            <a:avLst/>
          </a:prstGeom>
        </p:spPr>
        <p:txBody>
          <a:bodyPr wrap="none">
            <a:spAutoFit/>
          </a:bodyPr>
          <a:lstStyle/>
          <a:p>
            <a:r>
              <a:rPr lang="en-US" altLang="zh-CN" b="1" dirty="0">
                <a:solidFill>
                  <a:schemeClr val="accent2"/>
                </a:solidFill>
                <a:latin typeface="等线" panose="02010600030101010101" pitchFamily="2" charset="-122"/>
                <a:ea typeface="MS PGothic" charset="0"/>
                <a:cs typeface="Myriad Pro Light SemiCond"/>
              </a:rPr>
              <a:t>y=30</a:t>
            </a:r>
            <a:endParaRPr lang="zh-CN" altLang="en-US" b="1" dirty="0">
              <a:solidFill>
                <a:schemeClr val="accent2"/>
              </a:solidFill>
            </a:endParaRPr>
          </a:p>
        </p:txBody>
      </p:sp>
      <p:sp>
        <p:nvSpPr>
          <p:cNvPr id="13" name="Content Placeholder 5"/>
          <p:cNvSpPr txBox="1">
            <a:spLocks/>
          </p:cNvSpPr>
          <p:nvPr/>
        </p:nvSpPr>
        <p:spPr>
          <a:xfrm>
            <a:off x="5652120" y="141872"/>
            <a:ext cx="2232248" cy="246680"/>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600" b="1" dirty="0" err="1">
                <a:latin typeface="Consolas" panose="020B0609020204030204" pitchFamily="49" charset="0"/>
                <a:ea typeface="MS PGothic" charset="0"/>
              </a:rPr>
              <a:t>Init</a:t>
            </a:r>
            <a:r>
              <a:rPr lang="en-US" altLang="zh-CN" sz="1600" b="1" dirty="0">
                <a:latin typeface="Consolas" panose="020B0609020204030204" pitchFamily="49" charset="0"/>
                <a:ea typeface="MS PGothic" charset="0"/>
              </a:rPr>
              <a:t>: x=0, y=0</a:t>
            </a:r>
            <a:endParaRPr lang="en-US" sz="1800" dirty="0">
              <a:latin typeface="Consolas" panose="020B0609020204030204" pitchFamily="49" charset="0"/>
            </a:endParaRPr>
          </a:p>
        </p:txBody>
      </p:sp>
    </p:spTree>
    <p:extLst>
      <p:ext uri="{BB962C8B-B14F-4D97-AF65-F5344CB8AC3E}">
        <p14:creationId xmlns:p14="http://schemas.microsoft.com/office/powerpoint/2010/main" val="1644908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11">
                                            <p:txEl>
                                              <p:pRg st="2" end="2"/>
                                            </p:txEl>
                                          </p:spTgt>
                                        </p:tgtEl>
                                        <p:attrNameLst>
                                          <p:attrName>style.color</p:attrName>
                                        </p:attrNameLst>
                                      </p:cBhvr>
                                      <p:to>
                                        <a:schemeClr val="bg1"/>
                                      </p:to>
                                    </p:animClr>
                                    <p:animClr clrSpc="rgb" dir="cw">
                                      <p:cBhvr>
                                        <p:cTn id="7" dur="250" autoRev="1" fill="remove"/>
                                        <p:tgtEl>
                                          <p:spTgt spid="11">
                                            <p:txEl>
                                              <p:pRg st="2" end="2"/>
                                            </p:txEl>
                                          </p:spTgt>
                                        </p:tgtEl>
                                        <p:attrNameLst>
                                          <p:attrName>fillcolor</p:attrName>
                                        </p:attrNameLst>
                                      </p:cBhvr>
                                      <p:to>
                                        <a:schemeClr val="bg1"/>
                                      </p:to>
                                    </p:animClr>
                                    <p:set>
                                      <p:cBhvr>
                                        <p:cTn id="8" dur="250" autoRev="1" fill="remove"/>
                                        <p:tgtEl>
                                          <p:spTgt spid="11">
                                            <p:txEl>
                                              <p:pRg st="2" end="2"/>
                                            </p:txEl>
                                          </p:spTgt>
                                        </p:tgtEl>
                                        <p:attrNameLst>
                                          <p:attrName>fill.type</p:attrName>
                                        </p:attrNameLst>
                                      </p:cBhvr>
                                      <p:to>
                                        <p:strVal val="solid"/>
                                      </p:to>
                                    </p:set>
                                    <p:set>
                                      <p:cBhvr>
                                        <p:cTn id="9" dur="250" autoRev="1" fill="remove"/>
                                        <p:tgtEl>
                                          <p:spTgt spid="11">
                                            <p:txEl>
                                              <p:pRg st="2" end="2"/>
                                            </p:txEl>
                                          </p:spTgt>
                                        </p:tgtEl>
                                        <p:attrNameLst>
                                          <p:attrName>fill.on</p:attrName>
                                        </p:attrNameLst>
                                      </p:cBhvr>
                                      <p:to>
                                        <p:strVal val="true"/>
                                      </p:to>
                                    </p:set>
                                  </p:childTnLst>
                                </p:cTn>
                              </p:par>
                              <p:par>
                                <p:cTn id="10" presetID="27" presetClass="emph" presetSubtype="0" fill="remove" nodeType="withEffect">
                                  <p:stCondLst>
                                    <p:cond delay="0"/>
                                  </p:stCondLst>
                                  <p:childTnLst>
                                    <p:animClr clrSpc="rgb" dir="cw">
                                      <p:cBhvr override="childStyle">
                                        <p:cTn id="11" dur="250" autoRev="1" fill="remove"/>
                                        <p:tgtEl>
                                          <p:spTgt spid="11">
                                            <p:txEl>
                                              <p:pRg st="3" end="3"/>
                                            </p:txEl>
                                          </p:spTgt>
                                        </p:tgtEl>
                                        <p:attrNameLst>
                                          <p:attrName>style.color</p:attrName>
                                        </p:attrNameLst>
                                      </p:cBhvr>
                                      <p:to>
                                        <a:schemeClr val="bg1"/>
                                      </p:to>
                                    </p:animClr>
                                    <p:animClr clrSpc="rgb" dir="cw">
                                      <p:cBhvr>
                                        <p:cTn id="12" dur="250" autoRev="1" fill="remove"/>
                                        <p:tgtEl>
                                          <p:spTgt spid="11">
                                            <p:txEl>
                                              <p:pRg st="3" end="3"/>
                                            </p:txEl>
                                          </p:spTgt>
                                        </p:tgtEl>
                                        <p:attrNameLst>
                                          <p:attrName>fillcolor</p:attrName>
                                        </p:attrNameLst>
                                      </p:cBhvr>
                                      <p:to>
                                        <a:schemeClr val="bg1"/>
                                      </p:to>
                                    </p:animClr>
                                    <p:set>
                                      <p:cBhvr>
                                        <p:cTn id="13" dur="250" autoRev="1" fill="remove"/>
                                        <p:tgtEl>
                                          <p:spTgt spid="11">
                                            <p:txEl>
                                              <p:pRg st="3" end="3"/>
                                            </p:txEl>
                                          </p:spTgt>
                                        </p:tgtEl>
                                        <p:attrNameLst>
                                          <p:attrName>fill.type</p:attrName>
                                        </p:attrNameLst>
                                      </p:cBhvr>
                                      <p:to>
                                        <p:strVal val="solid"/>
                                      </p:to>
                                    </p:set>
                                    <p:set>
                                      <p:cBhvr>
                                        <p:cTn id="14" dur="250" autoRev="1" fill="remove"/>
                                        <p:tgtEl>
                                          <p:spTgt spid="11">
                                            <p:txEl>
                                              <p:pRg st="3" end="3"/>
                                            </p:txEl>
                                          </p:spTgt>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b="1" dirty="0">
                <a:solidFill>
                  <a:schemeClr val="tx1">
                    <a:lumMod val="85000"/>
                    <a:lumOff val="15000"/>
                  </a:schemeClr>
                </a:solidFill>
              </a:rPr>
              <a:t>It depends:</a:t>
            </a:r>
          </a:p>
          <a:p>
            <a:pPr lvl="1"/>
            <a:r>
              <a:rPr lang="en-US" altLang="zh-CN" dirty="0">
                <a:solidFill>
                  <a:schemeClr val="tx1">
                    <a:lumMod val="85000"/>
                    <a:lumOff val="15000"/>
                  </a:schemeClr>
                </a:solidFill>
              </a:rPr>
              <a:t>There are many ways for multiple transactions to "appear" to have been run in sequence; there are different notions of serializability</a:t>
            </a:r>
          </a:p>
          <a:p>
            <a:pPr lvl="1"/>
            <a:r>
              <a:rPr lang="en-US" altLang="zh-CN" dirty="0">
                <a:solidFill>
                  <a:schemeClr val="tx1">
                    <a:lumMod val="85000"/>
                    <a:lumOff val="15000"/>
                  </a:schemeClr>
                </a:solidFill>
              </a:rPr>
              <a:t>Chose a type of serializability depends on applications</a:t>
            </a:r>
            <a:endParaRPr lang="zh-CN" altLang="en-US" dirty="0">
              <a:solidFill>
                <a:schemeClr val="tx1">
                  <a:lumMod val="85000"/>
                  <a:lumOff val="15000"/>
                </a:schemeClr>
              </a:solidFill>
            </a:endParaRPr>
          </a:p>
          <a:p>
            <a:endParaRPr lang="zh-CN" altLang="en-US" dirty="0">
              <a:solidFill>
                <a:schemeClr val="tx1">
                  <a:lumMod val="85000"/>
                  <a:lumOff val="15000"/>
                </a:schemeClr>
              </a:solidFill>
            </a:endParaRPr>
          </a:p>
        </p:txBody>
      </p:sp>
    </p:spTree>
    <p:extLst>
      <p:ext uri="{BB962C8B-B14F-4D97-AF65-F5344CB8AC3E}">
        <p14:creationId xmlns:p14="http://schemas.microsoft.com/office/powerpoint/2010/main" val="1424070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Different Types of Serializability</a:t>
            </a:r>
          </a:p>
        </p:txBody>
      </p:sp>
      <p:sp>
        <p:nvSpPr>
          <p:cNvPr id="3" name="内容占位符 2"/>
          <p:cNvSpPr>
            <a:spLocks noGrp="1"/>
          </p:cNvSpPr>
          <p:nvPr>
            <p:ph idx="1"/>
          </p:nvPr>
        </p:nvSpPr>
        <p:spPr>
          <a:xfrm>
            <a:off x="457200" y="1333501"/>
            <a:ext cx="8229600" cy="3771636"/>
          </a:xfrm>
        </p:spPr>
        <p:txBody>
          <a:bodyPr/>
          <a:lstStyle/>
          <a:p>
            <a:r>
              <a:rPr lang="en-US" altLang="zh-CN" b="1" dirty="0"/>
              <a:t>Final-state serializability</a:t>
            </a:r>
          </a:p>
          <a:p>
            <a:pPr lvl="1"/>
            <a:r>
              <a:rPr lang="en-US" altLang="zh-CN" dirty="0"/>
              <a:t>A schedule is final-state serializable if its final written state is equivalent to that of some serial schedule</a:t>
            </a:r>
          </a:p>
          <a:p>
            <a:r>
              <a:rPr lang="en-US" altLang="zh-CN" b="1" dirty="0"/>
              <a:t>Conflict serializability</a:t>
            </a:r>
          </a:p>
          <a:p>
            <a:r>
              <a:rPr lang="en-US" altLang="zh-CN" b="1" dirty="0"/>
              <a:t>View serializability</a:t>
            </a:r>
          </a:p>
        </p:txBody>
      </p:sp>
      <p:sp>
        <p:nvSpPr>
          <p:cNvPr id="4" name="文本框 3"/>
          <p:cNvSpPr txBox="1"/>
          <p:nvPr/>
        </p:nvSpPr>
        <p:spPr>
          <a:xfrm>
            <a:off x="5364088" y="3001516"/>
            <a:ext cx="2808312" cy="461665"/>
          </a:xfrm>
          <a:prstGeom prst="rect">
            <a:avLst/>
          </a:prstGeom>
          <a:noFill/>
        </p:spPr>
        <p:txBody>
          <a:bodyPr wrap="square" rtlCol="0">
            <a:spAutoFit/>
          </a:bodyPr>
          <a:lstStyle/>
          <a:p>
            <a:r>
              <a:rPr lang="en-US" altLang="zh-CN" sz="2400" dirty="0">
                <a:solidFill>
                  <a:schemeClr val="accent2"/>
                </a:solidFill>
                <a:ea typeface="楷体"/>
                <a:cs typeface="Myriad Pro Light SemiCond"/>
              </a:rPr>
              <a:t>We will focus on it</a:t>
            </a:r>
            <a:endParaRPr lang="zh-CN" altLang="en-US" sz="2400" dirty="0">
              <a:solidFill>
                <a:schemeClr val="accent2"/>
              </a:solidFill>
              <a:ea typeface="楷体"/>
              <a:cs typeface="Myriad Pro Light SemiCond"/>
            </a:endParaRPr>
          </a:p>
        </p:txBody>
      </p:sp>
      <p:sp>
        <p:nvSpPr>
          <p:cNvPr id="5" name="右箭头 4"/>
          <p:cNvSpPr/>
          <p:nvPr/>
        </p:nvSpPr>
        <p:spPr>
          <a:xfrm rot="10800000">
            <a:off x="4849688" y="3119999"/>
            <a:ext cx="432048" cy="286253"/>
          </a:xfrm>
          <a:prstGeom prst="rightArrow">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425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xEl>
                                              <p:pRg st="2" end="2"/>
                                            </p:txEl>
                                          </p:spTgt>
                                        </p:tgtEl>
                                        <p:attrNameLst>
                                          <p:attrName>r</p:attrName>
                                        </p:attrNameLst>
                                      </p:cBhvr>
                                    </p:animRot>
                                    <p:animRot by="-240000">
                                      <p:cBhvr>
                                        <p:cTn id="7" dur="200" fill="hold">
                                          <p:stCondLst>
                                            <p:cond delay="200"/>
                                          </p:stCondLst>
                                        </p:cTn>
                                        <p:tgtEl>
                                          <p:spTgt spid="3">
                                            <p:txEl>
                                              <p:pRg st="2" end="2"/>
                                            </p:txEl>
                                          </p:spTgt>
                                        </p:tgtEl>
                                        <p:attrNameLst>
                                          <p:attrName>r</p:attrName>
                                        </p:attrNameLst>
                                      </p:cBhvr>
                                    </p:animRot>
                                    <p:animRot by="240000">
                                      <p:cBhvr>
                                        <p:cTn id="8" dur="200" fill="hold">
                                          <p:stCondLst>
                                            <p:cond delay="400"/>
                                          </p:stCondLst>
                                        </p:cTn>
                                        <p:tgtEl>
                                          <p:spTgt spid="3">
                                            <p:txEl>
                                              <p:pRg st="2" end="2"/>
                                            </p:txEl>
                                          </p:spTgt>
                                        </p:tgtEl>
                                        <p:attrNameLst>
                                          <p:attrName>r</p:attrName>
                                        </p:attrNameLst>
                                      </p:cBhvr>
                                    </p:animRot>
                                    <p:animRot by="-240000">
                                      <p:cBhvr>
                                        <p:cTn id="9" dur="200" fill="hold">
                                          <p:stCondLst>
                                            <p:cond delay="600"/>
                                          </p:stCondLst>
                                        </p:cTn>
                                        <p:tgtEl>
                                          <p:spTgt spid="3">
                                            <p:txEl>
                                              <p:pRg st="2" end="2"/>
                                            </p:txEl>
                                          </p:spTgt>
                                        </p:tgtEl>
                                        <p:attrNameLst>
                                          <p:attrName>r</p:attrName>
                                        </p:attrNameLst>
                                      </p:cBhvr>
                                    </p:animRot>
                                    <p:animRot by="120000">
                                      <p:cBhvr>
                                        <p:cTn id="10" dur="200" fill="hold">
                                          <p:stCondLst>
                                            <p:cond delay="800"/>
                                          </p:stCondLst>
                                        </p:cTn>
                                        <p:tgtEl>
                                          <p:spTgt spid="3">
                                            <p:txEl>
                                              <p:pRg st="2" end="2"/>
                                            </p:txEl>
                                          </p:spTgt>
                                        </p:tgtEl>
                                        <p:attrNameLst>
                                          <p:attrName>r</p:attrName>
                                        </p:attrNameLst>
                                      </p:cBhvr>
                                    </p:animRo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Conflict Serializability</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8107FB38-4DA8-4D40-A1B7-468F17DAFC82}" type="slidenum">
              <a:rPr lang="zh-CN" altLang="en-US" smtClean="0"/>
              <a:t>18</a:t>
            </a:fld>
            <a:endParaRPr lang="zh-CN" altLang="en-US"/>
          </a:p>
        </p:txBody>
      </p:sp>
    </p:spTree>
    <p:extLst>
      <p:ext uri="{BB962C8B-B14F-4D97-AF65-F5344CB8AC3E}">
        <p14:creationId xmlns:p14="http://schemas.microsoft.com/office/powerpoint/2010/main" val="911142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Conflict Serializability</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sz="2800" b="1" dirty="0"/>
              <a:t>Two operations conflict if :</a:t>
            </a:r>
          </a:p>
          <a:p>
            <a:pPr marL="914400" lvl="1" indent="-457200">
              <a:buFont typeface="+mj-lt"/>
              <a:buAutoNum type="arabicPeriod"/>
            </a:pPr>
            <a:r>
              <a:rPr lang="en-US" altLang="zh-CN" sz="2400" dirty="0"/>
              <a:t>they operate on the same object, and </a:t>
            </a:r>
          </a:p>
          <a:p>
            <a:pPr marL="914400" lvl="1" indent="-457200">
              <a:buFont typeface="+mj-lt"/>
              <a:buAutoNum type="arabicPeriod"/>
            </a:pPr>
            <a:r>
              <a:rPr lang="en-US" altLang="zh-CN" sz="2400" dirty="0"/>
              <a:t>at least one of them is write</a:t>
            </a:r>
          </a:p>
          <a:p>
            <a:pPr marL="914400" lvl="1" indent="-457200">
              <a:buFont typeface="+mj-lt"/>
              <a:buAutoNum type="arabicPeriod"/>
            </a:pPr>
            <a:r>
              <a:rPr lang="en-US" altLang="zh-CN" sz="2400" dirty="0"/>
              <a:t>the actions belong to different transactions</a:t>
            </a:r>
          </a:p>
          <a:p>
            <a:r>
              <a:rPr lang="en-US" altLang="zh-CN" sz="2800" b="1" dirty="0"/>
              <a:t>Conflict serializability</a:t>
            </a:r>
          </a:p>
          <a:p>
            <a:pPr lvl="1"/>
            <a:r>
              <a:rPr lang="en-US" altLang="zh-CN" sz="2400" dirty="0"/>
              <a:t>A schedule is </a:t>
            </a:r>
            <a:r>
              <a:rPr lang="en-US" altLang="zh-CN" sz="2400" b="1" dirty="0"/>
              <a:t>conflict serializable </a:t>
            </a:r>
            <a:r>
              <a:rPr lang="en-US" altLang="zh-CN" sz="2400" dirty="0"/>
              <a:t>if </a:t>
            </a:r>
            <a:r>
              <a:rPr lang="en-US" altLang="zh-CN" sz="2400" dirty="0">
                <a:solidFill>
                  <a:srgbClr val="0096FF"/>
                </a:solidFill>
              </a:rPr>
              <a:t>the order of its conflicts </a:t>
            </a:r>
            <a:r>
              <a:rPr lang="en-US" altLang="zh-CN" sz="2400" dirty="0"/>
              <a:t>(the order in which the conflicting operations occur) is the same as </a:t>
            </a:r>
            <a:r>
              <a:rPr lang="en-US" altLang="zh-CN" sz="2400" dirty="0">
                <a:solidFill>
                  <a:srgbClr val="0096FF"/>
                </a:solidFill>
              </a:rPr>
              <a:t>the order of conflicts in some sequential schedule</a:t>
            </a:r>
            <a:endParaRPr lang="zh-CN" altLang="en-US" sz="2400" dirty="0">
              <a:solidFill>
                <a:srgbClr val="0096FF"/>
              </a:solidFill>
            </a:endParaRPr>
          </a:p>
        </p:txBody>
      </p:sp>
    </p:spTree>
    <p:extLst>
      <p:ext uri="{BB962C8B-B14F-4D97-AF65-F5344CB8AC3E}">
        <p14:creationId xmlns:p14="http://schemas.microsoft.com/office/powerpoint/2010/main" val="2005392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539552" y="295300"/>
            <a:ext cx="8308032" cy="762000"/>
          </a:xfrm>
        </p:spPr>
        <p:txBody>
          <a:bodyPr/>
          <a:lstStyle/>
          <a:p>
            <a:pPr eaLnBrk="1" hangingPunct="1">
              <a:lnSpc>
                <a:spcPct val="90000"/>
              </a:lnSpc>
              <a:spcBef>
                <a:spcPct val="10000"/>
              </a:spcBef>
            </a:pPr>
            <a:r>
              <a:rPr lang="en-US" altLang="zh-CN" dirty="0">
                <a:latin typeface="+mn-lt"/>
                <a:ea typeface="+mn-ea"/>
                <a:cs typeface="+mn-ea"/>
                <a:sym typeface="+mn-lt"/>
              </a:rPr>
              <a:t>Review:</a:t>
            </a:r>
            <a:r>
              <a:rPr lang="zh-CN" altLang="en-US" dirty="0">
                <a:latin typeface="+mn-lt"/>
                <a:ea typeface="+mn-ea"/>
                <a:cs typeface="+mn-ea"/>
                <a:sym typeface="+mn-lt"/>
              </a:rPr>
              <a:t> </a:t>
            </a:r>
            <a:r>
              <a:rPr lang="en-US" altLang="zh-CN" dirty="0">
                <a:latin typeface="+mn-lt"/>
                <a:ea typeface="+mn-ea"/>
                <a:cs typeface="+mn-ea"/>
                <a:sym typeface="+mn-lt"/>
              </a:rPr>
              <a:t>All-or-nothing</a:t>
            </a:r>
          </a:p>
        </p:txBody>
      </p:sp>
      <p:sp>
        <p:nvSpPr>
          <p:cNvPr id="30722"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fld id="{91BDCD95-87ED-304B-8143-22C004383B4C}" type="slidenum">
              <a:rPr lang="zh-CN" altLang="en-US" sz="1400" b="0">
                <a:latin typeface="+mn-lt"/>
                <a:ea typeface="+mn-ea"/>
                <a:cs typeface="+mn-ea"/>
                <a:sym typeface="+mn-lt"/>
              </a:rPr>
              <a:pPr/>
              <a:t>2</a:t>
            </a:fld>
            <a:endParaRPr lang="en-US" altLang="zh-CN" sz="1400" b="0">
              <a:latin typeface="+mn-lt"/>
              <a:ea typeface="+mn-ea"/>
              <a:cs typeface="+mn-ea"/>
              <a:sym typeface="+mn-lt"/>
            </a:endParaRPr>
          </a:p>
        </p:txBody>
      </p:sp>
      <p:pic>
        <p:nvPicPr>
          <p:cNvPr id="307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64701"/>
            <a:ext cx="8101013" cy="38248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矩形 1"/>
          <p:cNvSpPr/>
          <p:nvPr/>
        </p:nvSpPr>
        <p:spPr>
          <a:xfrm>
            <a:off x="2771800" y="3177129"/>
            <a:ext cx="2088232" cy="54446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5482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948264" y="697260"/>
            <a:ext cx="1368152" cy="6480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Content Placeholder 5"/>
          <p:cNvSpPr txBox="1">
            <a:spLocks/>
          </p:cNvSpPr>
          <p:nvPr/>
        </p:nvSpPr>
        <p:spPr>
          <a:xfrm>
            <a:off x="683568" y="265212"/>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Font typeface="Arial" pitchFamily="34" charset="0"/>
              <a:buNone/>
            </a:pPr>
            <a:r>
              <a:rPr lang="en-US" sz="1800" b="1" dirty="0">
                <a:solidFill>
                  <a:schemeClr val="accent2"/>
                </a:solidFill>
                <a:latin typeface="Consolas" panose="020B0609020204030204" pitchFamily="49" charset="0"/>
              </a:rPr>
              <a:t>T1</a:t>
            </a:r>
          </a:p>
          <a:p>
            <a:pPr marL="0" indent="0">
              <a:lnSpc>
                <a:spcPct val="60000"/>
              </a:lnSpc>
              <a:buFont typeface="Arial" pitchFamily="34" charset="0"/>
              <a:buNone/>
            </a:pPr>
            <a:r>
              <a:rPr lang="en-US" sz="1800" b="1" dirty="0">
                <a:latin typeface="Consolas" panose="020B0609020204030204" pitchFamily="49" charset="0"/>
              </a:rPr>
              <a:t>begin</a:t>
            </a:r>
          </a:p>
          <a:p>
            <a:pPr marL="0" indent="0">
              <a:lnSpc>
                <a:spcPct val="60000"/>
              </a:lnSpc>
              <a:buFont typeface="Arial" pitchFamily="34" charset="0"/>
              <a:buNone/>
            </a:pPr>
            <a:r>
              <a:rPr lang="en-US" sz="1800" dirty="0">
                <a:latin typeface="Consolas" panose="020B0609020204030204" pitchFamily="49" charset="0"/>
              </a:rPr>
              <a:t>read(x)</a:t>
            </a:r>
          </a:p>
          <a:p>
            <a:pPr marL="0" indent="0">
              <a:lnSpc>
                <a:spcPct val="60000"/>
              </a:lnSpc>
              <a:buFont typeface="Arial" pitchFamily="34" charset="0"/>
              <a:buNone/>
            </a:pPr>
            <a:r>
              <a:rPr lang="en-US" sz="1800" dirty="0" err="1">
                <a:latin typeface="Consolas" panose="020B0609020204030204" pitchFamily="49" charset="0"/>
              </a:rPr>
              <a:t>tmp</a:t>
            </a:r>
            <a:r>
              <a:rPr lang="en-US" sz="1800" dirty="0">
                <a:latin typeface="Consolas" panose="020B0609020204030204" pitchFamily="49" charset="0"/>
              </a:rPr>
              <a:t> = read(y)</a:t>
            </a:r>
          </a:p>
          <a:p>
            <a:pPr marL="0" indent="0">
              <a:lnSpc>
                <a:spcPct val="60000"/>
              </a:lnSpc>
              <a:buFont typeface="Arial" pitchFamily="34" charset="0"/>
              <a:buNone/>
            </a:pPr>
            <a:r>
              <a:rPr lang="en-US" sz="1800" dirty="0">
                <a:latin typeface="Consolas" panose="020B0609020204030204" pitchFamily="49" charset="0"/>
              </a:rPr>
              <a:t>write(y, tmp+10)</a:t>
            </a:r>
          </a:p>
          <a:p>
            <a:pPr marL="0" indent="0">
              <a:lnSpc>
                <a:spcPct val="60000"/>
              </a:lnSpc>
              <a:buFont typeface="Arial" pitchFamily="34" charset="0"/>
              <a:buNone/>
            </a:pPr>
            <a:r>
              <a:rPr lang="en-US" sz="1800" b="1" dirty="0">
                <a:latin typeface="Consolas" panose="020B0609020204030204" pitchFamily="49" charset="0"/>
              </a:rPr>
              <a:t>commit</a:t>
            </a:r>
          </a:p>
        </p:txBody>
      </p:sp>
      <p:sp>
        <p:nvSpPr>
          <p:cNvPr id="5" name="Content Placeholder 5"/>
          <p:cNvSpPr txBox="1">
            <a:spLocks/>
          </p:cNvSpPr>
          <p:nvPr/>
        </p:nvSpPr>
        <p:spPr>
          <a:xfrm>
            <a:off x="3275856" y="265212"/>
            <a:ext cx="2016224"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800" b="1" dirty="0">
                <a:solidFill>
                  <a:schemeClr val="accent1"/>
                </a:solidFill>
                <a:latin typeface="Consolas" panose="020B0609020204030204" pitchFamily="49" charset="0"/>
              </a:rPr>
              <a:t>T2</a:t>
            </a:r>
          </a:p>
          <a:p>
            <a:pPr marL="0" indent="0">
              <a:lnSpc>
                <a:spcPct val="60000"/>
              </a:lnSpc>
              <a:buNone/>
            </a:pPr>
            <a:r>
              <a:rPr lang="en-US" sz="1800" b="1" dirty="0">
                <a:latin typeface="Consolas" panose="020B0609020204030204" pitchFamily="49" charset="0"/>
              </a:rPr>
              <a:t>begin</a:t>
            </a:r>
          </a:p>
          <a:p>
            <a:pPr marL="0" indent="0">
              <a:lnSpc>
                <a:spcPct val="60000"/>
              </a:lnSpc>
              <a:buNone/>
            </a:pPr>
            <a:r>
              <a:rPr lang="en-US" sz="1800" dirty="0">
                <a:latin typeface="Consolas" panose="020B0609020204030204" pitchFamily="49" charset="0"/>
              </a:rPr>
              <a:t>write(x, 20)</a:t>
            </a:r>
          </a:p>
          <a:p>
            <a:pPr marL="0" indent="0">
              <a:lnSpc>
                <a:spcPct val="60000"/>
              </a:lnSpc>
              <a:buNone/>
            </a:pPr>
            <a:r>
              <a:rPr lang="en-US" sz="1800" dirty="0">
                <a:latin typeface="Consolas" panose="020B0609020204030204" pitchFamily="49" charset="0"/>
              </a:rPr>
              <a:t>write(y, 30)</a:t>
            </a:r>
          </a:p>
          <a:p>
            <a:pPr marL="0" indent="0">
              <a:lnSpc>
                <a:spcPct val="60000"/>
              </a:lnSpc>
              <a:buNone/>
            </a:pPr>
            <a:r>
              <a:rPr lang="en-US" sz="1800" b="1" dirty="0">
                <a:latin typeface="Consolas" panose="020B0609020204030204" pitchFamily="49" charset="0"/>
              </a:rPr>
              <a:t>commit</a:t>
            </a:r>
          </a:p>
        </p:txBody>
      </p:sp>
      <p:sp>
        <p:nvSpPr>
          <p:cNvPr id="6" name="Content Placeholder 5"/>
          <p:cNvSpPr txBox="1">
            <a:spLocks/>
          </p:cNvSpPr>
          <p:nvPr/>
        </p:nvSpPr>
        <p:spPr>
          <a:xfrm>
            <a:off x="5652120" y="446197"/>
            <a:ext cx="3491880" cy="1187167"/>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600" b="1" dirty="0">
                <a:latin typeface="Consolas" panose="020B0609020204030204" pitchFamily="49" charset="0"/>
                <a:ea typeface="MS PGothic" charset="0"/>
              </a:rPr>
              <a:t>Possible sequential schedules</a:t>
            </a:r>
          </a:p>
          <a:p>
            <a:pPr marL="0" indent="0">
              <a:lnSpc>
                <a:spcPct val="60000"/>
              </a:lnSpc>
              <a:buNone/>
            </a:pPr>
            <a:r>
              <a:rPr lang="en-US" sz="1800" dirty="0">
                <a:latin typeface="Consolas" panose="020B0609020204030204" pitchFamily="49" charset="0"/>
              </a:rPr>
              <a:t>T1 -&gt; T2: x=20, y=30</a:t>
            </a:r>
          </a:p>
          <a:p>
            <a:pPr marL="0" indent="0">
              <a:lnSpc>
                <a:spcPct val="60000"/>
              </a:lnSpc>
              <a:buNone/>
            </a:pPr>
            <a:r>
              <a:rPr lang="en-US" sz="1800" dirty="0">
                <a:latin typeface="Consolas" panose="020B0609020204030204" pitchFamily="49" charset="0"/>
              </a:rPr>
              <a:t>T2 -&gt; T1: x=20, y=40</a:t>
            </a:r>
          </a:p>
        </p:txBody>
      </p:sp>
      <p:cxnSp>
        <p:nvCxnSpPr>
          <p:cNvPr id="8" name="直接连接符 7"/>
          <p:cNvCxnSpPr/>
          <p:nvPr/>
        </p:nvCxnSpPr>
        <p:spPr>
          <a:xfrm>
            <a:off x="0" y="2353444"/>
            <a:ext cx="9144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5"/>
          <p:cNvSpPr txBox="1">
            <a:spLocks/>
          </p:cNvSpPr>
          <p:nvPr/>
        </p:nvSpPr>
        <p:spPr>
          <a:xfrm>
            <a:off x="944489" y="2899564"/>
            <a:ext cx="7200800" cy="2376264"/>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60000"/>
              </a:lnSpc>
              <a:buNone/>
            </a:pPr>
            <a:r>
              <a:rPr lang="en-US" altLang="zh-CN" sz="2800" b="1" dirty="0">
                <a:latin typeface="等线" panose="02010600030101010101" pitchFamily="2" charset="-122"/>
                <a:ea typeface="MS PGothic" charset="0"/>
              </a:rPr>
              <a:t>Conflicts</a:t>
            </a:r>
            <a:endParaRPr lang="en-US" sz="2400" b="1" dirty="0">
              <a:latin typeface="等线" panose="02010600030101010101" pitchFamily="2" charset="-122"/>
              <a:ea typeface="MS PGothic" charset="0"/>
            </a:endParaRPr>
          </a:p>
          <a:p>
            <a:pPr marL="0" indent="0">
              <a:lnSpc>
                <a:spcPct val="60000"/>
              </a:lnSpc>
              <a:buNone/>
            </a:pPr>
            <a:endParaRPr lang="en-US" sz="2000" dirty="0">
              <a:latin typeface="Consolas" panose="020B0609020204030204" pitchFamily="49" charset="0"/>
            </a:endParaRPr>
          </a:p>
          <a:p>
            <a:pPr marL="0" indent="0">
              <a:lnSpc>
                <a:spcPct val="60000"/>
              </a:lnSpc>
              <a:buNone/>
            </a:pPr>
            <a:r>
              <a:rPr lang="en-US" sz="2000" dirty="0">
                <a:latin typeface="Consolas" panose="020B0609020204030204" pitchFamily="49" charset="0"/>
              </a:rPr>
              <a:t>         </a:t>
            </a:r>
            <a:r>
              <a:rPr lang="en-US" sz="2000" dirty="0">
                <a:solidFill>
                  <a:schemeClr val="accent2"/>
                </a:solidFill>
                <a:latin typeface="Consolas" panose="020B0609020204030204" pitchFamily="49" charset="0"/>
              </a:rPr>
              <a:t>T1.1</a:t>
            </a:r>
            <a:r>
              <a:rPr lang="en-US" sz="2000" dirty="0">
                <a:latin typeface="Consolas" panose="020B0609020204030204" pitchFamily="49" charset="0"/>
              </a:rPr>
              <a:t> read(x)  and  </a:t>
            </a:r>
            <a:r>
              <a:rPr lang="en-US" sz="2000" dirty="0">
                <a:solidFill>
                  <a:schemeClr val="accent1"/>
                </a:solidFill>
                <a:latin typeface="Consolas" panose="020B0609020204030204" pitchFamily="49" charset="0"/>
              </a:rPr>
              <a:t>T2.1</a:t>
            </a:r>
            <a:r>
              <a:rPr lang="en-US" sz="2000" dirty="0">
                <a:latin typeface="Consolas" panose="020B0609020204030204" pitchFamily="49" charset="0"/>
              </a:rPr>
              <a:t> write(x,20) on x</a:t>
            </a:r>
          </a:p>
          <a:p>
            <a:pPr marL="0" indent="0">
              <a:lnSpc>
                <a:spcPct val="60000"/>
              </a:lnSpc>
              <a:buNone/>
            </a:pPr>
            <a:r>
              <a:rPr lang="en-US" sz="2000" dirty="0">
                <a:latin typeface="Consolas" panose="020B0609020204030204" pitchFamily="49" charset="0"/>
              </a:rPr>
              <a:t>   </a:t>
            </a:r>
            <a:r>
              <a:rPr lang="en-US" sz="2000" dirty="0">
                <a:solidFill>
                  <a:schemeClr val="accent2"/>
                </a:solidFill>
                <a:latin typeface="Consolas" panose="020B0609020204030204" pitchFamily="49" charset="0"/>
              </a:rPr>
              <a:t>T1.2</a:t>
            </a:r>
            <a:r>
              <a:rPr lang="en-US" sz="2000" dirty="0">
                <a:latin typeface="Consolas" panose="020B0609020204030204" pitchFamily="49" charset="0"/>
              </a:rPr>
              <a:t> </a:t>
            </a:r>
            <a:r>
              <a:rPr lang="en-US" sz="2000" dirty="0" err="1">
                <a:latin typeface="Consolas" panose="020B0609020204030204" pitchFamily="49" charset="0"/>
              </a:rPr>
              <a:t>tmp</a:t>
            </a:r>
            <a:r>
              <a:rPr lang="en-US" sz="2000" dirty="0">
                <a:latin typeface="Consolas" panose="020B0609020204030204" pitchFamily="49" charset="0"/>
              </a:rPr>
              <a:t> = read(y)  and  </a:t>
            </a:r>
            <a:r>
              <a:rPr lang="en-US" sz="2000" dirty="0">
                <a:solidFill>
                  <a:schemeClr val="accent1"/>
                </a:solidFill>
                <a:latin typeface="Consolas" panose="020B0609020204030204" pitchFamily="49" charset="0"/>
              </a:rPr>
              <a:t>T2.2</a:t>
            </a:r>
            <a:r>
              <a:rPr lang="en-US" sz="2000" dirty="0">
                <a:latin typeface="Consolas" panose="020B0609020204030204" pitchFamily="49" charset="0"/>
              </a:rPr>
              <a:t> write(y,30) on y</a:t>
            </a:r>
          </a:p>
          <a:p>
            <a:pPr marL="0" indent="0">
              <a:lnSpc>
                <a:spcPct val="60000"/>
              </a:lnSpc>
              <a:buNone/>
            </a:pPr>
            <a:r>
              <a:rPr lang="en-US" sz="2000" dirty="0">
                <a:solidFill>
                  <a:schemeClr val="accent2"/>
                </a:solidFill>
                <a:latin typeface="Consolas" panose="020B0609020204030204" pitchFamily="49" charset="0"/>
              </a:rPr>
              <a:t>T1.3</a:t>
            </a:r>
            <a:r>
              <a:rPr lang="en-US" sz="2000" dirty="0">
                <a:latin typeface="Consolas" panose="020B0609020204030204" pitchFamily="49" charset="0"/>
              </a:rPr>
              <a:t> write(y, tmp+10)  and  </a:t>
            </a:r>
            <a:r>
              <a:rPr lang="en-US" sz="2000" dirty="0">
                <a:solidFill>
                  <a:schemeClr val="accent1"/>
                </a:solidFill>
                <a:latin typeface="Consolas" panose="020B0609020204030204" pitchFamily="49" charset="0"/>
              </a:rPr>
              <a:t>T2.2</a:t>
            </a:r>
            <a:r>
              <a:rPr lang="en-US" sz="2000" dirty="0">
                <a:latin typeface="Consolas" panose="020B0609020204030204" pitchFamily="49" charset="0"/>
              </a:rPr>
              <a:t> write(y,30) on y</a:t>
            </a:r>
          </a:p>
        </p:txBody>
      </p:sp>
      <p:sp>
        <p:nvSpPr>
          <p:cNvPr id="10" name="Content Placeholder 5"/>
          <p:cNvSpPr txBox="1">
            <a:spLocks/>
          </p:cNvSpPr>
          <p:nvPr/>
        </p:nvSpPr>
        <p:spPr>
          <a:xfrm>
            <a:off x="5652120" y="141872"/>
            <a:ext cx="2232248" cy="246680"/>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600" b="1" dirty="0" err="1">
                <a:latin typeface="Consolas" panose="020B0609020204030204" pitchFamily="49" charset="0"/>
                <a:ea typeface="MS PGothic" charset="0"/>
              </a:rPr>
              <a:t>Init</a:t>
            </a:r>
            <a:r>
              <a:rPr lang="en-US" altLang="zh-CN" sz="1600" b="1" dirty="0">
                <a:latin typeface="Consolas" panose="020B0609020204030204" pitchFamily="49" charset="0"/>
                <a:ea typeface="MS PGothic" charset="0"/>
              </a:rPr>
              <a:t>: x=0, y=0</a:t>
            </a:r>
            <a:endParaRPr lang="en-US" sz="1800" dirty="0">
              <a:latin typeface="Consolas" panose="020B0609020204030204" pitchFamily="49" charset="0"/>
            </a:endParaRPr>
          </a:p>
        </p:txBody>
      </p:sp>
      <p:sp>
        <p:nvSpPr>
          <p:cNvPr id="2" name="矩形 1"/>
          <p:cNvSpPr/>
          <p:nvPr/>
        </p:nvSpPr>
        <p:spPr>
          <a:xfrm>
            <a:off x="0" y="855114"/>
            <a:ext cx="944489" cy="369332"/>
          </a:xfrm>
          <a:prstGeom prst="rect">
            <a:avLst/>
          </a:prstGeom>
        </p:spPr>
        <p:txBody>
          <a:bodyPr wrap="none">
            <a:spAutoFit/>
          </a:bodyPr>
          <a:lstStyle/>
          <a:p>
            <a:r>
              <a:rPr lang="en-US" altLang="zh-CN" dirty="0">
                <a:latin typeface="Consolas" panose="020B0609020204030204" pitchFamily="49" charset="0"/>
              </a:rPr>
              <a:t> </a:t>
            </a:r>
            <a:r>
              <a:rPr lang="en-US" altLang="zh-CN" dirty="0">
                <a:solidFill>
                  <a:schemeClr val="accent2"/>
                </a:solidFill>
                <a:latin typeface="Consolas" panose="020B0609020204030204" pitchFamily="49" charset="0"/>
              </a:rPr>
              <a:t>T1.1</a:t>
            </a:r>
            <a:r>
              <a:rPr lang="en-US" altLang="zh-CN" dirty="0">
                <a:latin typeface="Consolas" panose="020B0609020204030204" pitchFamily="49" charset="0"/>
              </a:rPr>
              <a:t> </a:t>
            </a:r>
            <a:endParaRPr lang="zh-CN" altLang="en-US" dirty="0"/>
          </a:p>
        </p:txBody>
      </p:sp>
      <p:sp>
        <p:nvSpPr>
          <p:cNvPr id="11" name="矩形 10"/>
          <p:cNvSpPr/>
          <p:nvPr/>
        </p:nvSpPr>
        <p:spPr>
          <a:xfrm>
            <a:off x="0" y="1199816"/>
            <a:ext cx="944489" cy="369332"/>
          </a:xfrm>
          <a:prstGeom prst="rect">
            <a:avLst/>
          </a:prstGeom>
        </p:spPr>
        <p:txBody>
          <a:bodyPr wrap="none">
            <a:spAutoFit/>
          </a:bodyPr>
          <a:lstStyle/>
          <a:p>
            <a:r>
              <a:rPr lang="en-US" altLang="zh-CN" dirty="0">
                <a:latin typeface="Consolas" panose="020B0609020204030204" pitchFamily="49" charset="0"/>
              </a:rPr>
              <a:t> </a:t>
            </a:r>
            <a:r>
              <a:rPr lang="en-US" altLang="zh-CN" dirty="0">
                <a:solidFill>
                  <a:schemeClr val="accent2"/>
                </a:solidFill>
                <a:latin typeface="Consolas" panose="020B0609020204030204" pitchFamily="49" charset="0"/>
              </a:rPr>
              <a:t>T1.2</a:t>
            </a:r>
            <a:r>
              <a:rPr lang="en-US" altLang="zh-CN" dirty="0">
                <a:latin typeface="Consolas" panose="020B0609020204030204" pitchFamily="49" charset="0"/>
              </a:rPr>
              <a:t> </a:t>
            </a:r>
            <a:endParaRPr lang="zh-CN" altLang="en-US" dirty="0"/>
          </a:p>
        </p:txBody>
      </p:sp>
      <p:sp>
        <p:nvSpPr>
          <p:cNvPr id="12" name="矩形 11"/>
          <p:cNvSpPr/>
          <p:nvPr/>
        </p:nvSpPr>
        <p:spPr>
          <a:xfrm>
            <a:off x="0" y="1544375"/>
            <a:ext cx="944489" cy="369332"/>
          </a:xfrm>
          <a:prstGeom prst="rect">
            <a:avLst/>
          </a:prstGeom>
        </p:spPr>
        <p:txBody>
          <a:bodyPr wrap="none">
            <a:spAutoFit/>
          </a:bodyPr>
          <a:lstStyle/>
          <a:p>
            <a:r>
              <a:rPr lang="en-US" altLang="zh-CN" dirty="0">
                <a:latin typeface="Consolas" panose="020B0609020204030204" pitchFamily="49" charset="0"/>
              </a:rPr>
              <a:t> </a:t>
            </a:r>
            <a:r>
              <a:rPr lang="en-US" altLang="zh-CN" dirty="0">
                <a:solidFill>
                  <a:schemeClr val="accent2"/>
                </a:solidFill>
                <a:latin typeface="Consolas" panose="020B0609020204030204" pitchFamily="49" charset="0"/>
              </a:rPr>
              <a:t>T1.3</a:t>
            </a:r>
            <a:r>
              <a:rPr lang="en-US" altLang="zh-CN" dirty="0">
                <a:latin typeface="Consolas" panose="020B0609020204030204" pitchFamily="49" charset="0"/>
              </a:rPr>
              <a:t> </a:t>
            </a:r>
            <a:endParaRPr lang="zh-CN" altLang="en-US" dirty="0"/>
          </a:p>
        </p:txBody>
      </p:sp>
      <p:sp>
        <p:nvSpPr>
          <p:cNvPr id="13" name="矩形 12"/>
          <p:cNvSpPr/>
          <p:nvPr/>
        </p:nvSpPr>
        <p:spPr>
          <a:xfrm>
            <a:off x="2592288" y="855114"/>
            <a:ext cx="944489" cy="369332"/>
          </a:xfrm>
          <a:prstGeom prst="rect">
            <a:avLst/>
          </a:prstGeom>
        </p:spPr>
        <p:txBody>
          <a:bodyPr wrap="none">
            <a:spAutoFit/>
          </a:bodyPr>
          <a:lstStyle/>
          <a:p>
            <a:r>
              <a:rPr lang="en-US" altLang="zh-CN" dirty="0">
                <a:latin typeface="Consolas" panose="020B0609020204030204" pitchFamily="49" charset="0"/>
              </a:rPr>
              <a:t> </a:t>
            </a:r>
            <a:r>
              <a:rPr lang="en-US" altLang="zh-CN" dirty="0">
                <a:solidFill>
                  <a:schemeClr val="accent1"/>
                </a:solidFill>
                <a:latin typeface="Consolas" panose="020B0609020204030204" pitchFamily="49" charset="0"/>
                <a:ea typeface="楷体"/>
                <a:cs typeface="Myriad Pro Light SemiCond"/>
              </a:rPr>
              <a:t>T2.1 </a:t>
            </a:r>
            <a:endParaRPr lang="zh-CN" altLang="en-US" dirty="0">
              <a:solidFill>
                <a:schemeClr val="accent1"/>
              </a:solidFill>
              <a:latin typeface="Consolas" panose="020B0609020204030204" pitchFamily="49" charset="0"/>
              <a:ea typeface="楷体"/>
              <a:cs typeface="Myriad Pro Light SemiCond"/>
            </a:endParaRPr>
          </a:p>
        </p:txBody>
      </p:sp>
      <p:sp>
        <p:nvSpPr>
          <p:cNvPr id="14" name="矩形 13"/>
          <p:cNvSpPr/>
          <p:nvPr/>
        </p:nvSpPr>
        <p:spPr>
          <a:xfrm>
            <a:off x="2592288" y="1199816"/>
            <a:ext cx="944489" cy="369332"/>
          </a:xfrm>
          <a:prstGeom prst="rect">
            <a:avLst/>
          </a:prstGeom>
        </p:spPr>
        <p:txBody>
          <a:bodyPr wrap="none">
            <a:spAutoFit/>
          </a:bodyPr>
          <a:lstStyle/>
          <a:p>
            <a:r>
              <a:rPr lang="en-US" altLang="zh-CN" dirty="0">
                <a:latin typeface="Consolas" panose="020B0609020204030204" pitchFamily="49" charset="0"/>
              </a:rPr>
              <a:t> </a:t>
            </a:r>
            <a:r>
              <a:rPr lang="en-US" altLang="zh-CN" dirty="0">
                <a:solidFill>
                  <a:schemeClr val="accent1"/>
                </a:solidFill>
                <a:latin typeface="Consolas" panose="020B0609020204030204" pitchFamily="49" charset="0"/>
                <a:ea typeface="楷体"/>
                <a:cs typeface="Myriad Pro Light SemiCond"/>
              </a:rPr>
              <a:t>T2.2 </a:t>
            </a:r>
            <a:endParaRPr lang="zh-CN" altLang="en-US" dirty="0">
              <a:solidFill>
                <a:schemeClr val="accent1"/>
              </a:solidFill>
              <a:latin typeface="Consolas" panose="020B0609020204030204" pitchFamily="49" charset="0"/>
              <a:ea typeface="楷体"/>
              <a:cs typeface="Myriad Pro Light SemiCond"/>
            </a:endParaRPr>
          </a:p>
        </p:txBody>
      </p:sp>
    </p:spTree>
    <p:extLst>
      <p:ext uri="{BB962C8B-B14F-4D97-AF65-F5344CB8AC3E}">
        <p14:creationId xmlns:p14="http://schemas.microsoft.com/office/powerpoint/2010/main" val="1165419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Conflict Graph</a:t>
            </a:r>
            <a:endParaRPr lang="zh-CN" altLang="en-US" dirty="0"/>
          </a:p>
        </p:txBody>
      </p:sp>
      <p:sp>
        <p:nvSpPr>
          <p:cNvPr id="3" name="内容占位符 2"/>
          <p:cNvSpPr>
            <a:spLocks noGrp="1"/>
          </p:cNvSpPr>
          <p:nvPr>
            <p:ph idx="1"/>
          </p:nvPr>
        </p:nvSpPr>
        <p:spPr>
          <a:xfrm>
            <a:off x="457200" y="1333500"/>
            <a:ext cx="8229600" cy="4116287"/>
          </a:xfrm>
        </p:spPr>
        <p:txBody>
          <a:bodyPr>
            <a:normAutofit/>
          </a:bodyPr>
          <a:lstStyle/>
          <a:p>
            <a:r>
              <a:rPr lang="en-US" altLang="zh-CN" b="1" dirty="0"/>
              <a:t>Conflict Graph</a:t>
            </a:r>
          </a:p>
          <a:p>
            <a:pPr lvl="1"/>
            <a:r>
              <a:rPr lang="en-US" altLang="zh-CN" b="1" dirty="0"/>
              <a:t>Nodes</a:t>
            </a:r>
            <a:r>
              <a:rPr lang="en-US" altLang="zh-CN" dirty="0"/>
              <a:t> are transactions, edges are directed</a:t>
            </a:r>
          </a:p>
          <a:p>
            <a:pPr lvl="1"/>
            <a:r>
              <a:rPr lang="en-US" altLang="zh-CN" b="1" dirty="0"/>
              <a:t>Edge</a:t>
            </a:r>
            <a:r>
              <a:rPr lang="en-US" altLang="zh-CN" dirty="0"/>
              <a:t> between </a:t>
            </a:r>
            <a:r>
              <a:rPr lang="en-US" altLang="zh-CN" dirty="0" err="1"/>
              <a:t>T</a:t>
            </a:r>
            <a:r>
              <a:rPr lang="en-US" altLang="zh-CN" baseline="-25000" dirty="0" err="1"/>
              <a:t>i</a:t>
            </a:r>
            <a:r>
              <a:rPr lang="en-US" altLang="zh-CN" dirty="0"/>
              <a:t> and </a:t>
            </a:r>
            <a:r>
              <a:rPr lang="en-US" altLang="zh-CN" dirty="0" err="1"/>
              <a:t>T</a:t>
            </a:r>
            <a:r>
              <a:rPr lang="en-US" altLang="zh-CN" baseline="-25000" dirty="0" err="1"/>
              <a:t>j</a:t>
            </a:r>
            <a:r>
              <a:rPr lang="en-US" altLang="zh-CN" dirty="0"/>
              <a:t> if and only if:</a:t>
            </a:r>
          </a:p>
          <a:p>
            <a:pPr marL="1371600" lvl="2" indent="-514350">
              <a:buFont typeface="+mj-lt"/>
              <a:buAutoNum type="arabicPeriod"/>
            </a:pPr>
            <a:r>
              <a:rPr lang="en-US" altLang="zh-CN" dirty="0" err="1"/>
              <a:t>T</a:t>
            </a:r>
            <a:r>
              <a:rPr lang="en-US" altLang="zh-CN" baseline="-25000" dirty="0" err="1"/>
              <a:t>i</a:t>
            </a:r>
            <a:r>
              <a:rPr lang="en-US" altLang="zh-CN" dirty="0"/>
              <a:t> and </a:t>
            </a:r>
            <a:r>
              <a:rPr lang="en-US" altLang="zh-CN" dirty="0" err="1"/>
              <a:t>T</a:t>
            </a:r>
            <a:r>
              <a:rPr lang="en-US" altLang="zh-CN" baseline="-25000" dirty="0" err="1"/>
              <a:t>j</a:t>
            </a:r>
            <a:r>
              <a:rPr lang="en-US" altLang="zh-CN" baseline="-25000" dirty="0"/>
              <a:t> </a:t>
            </a:r>
            <a:r>
              <a:rPr lang="en-US" altLang="zh-CN" dirty="0"/>
              <a:t>have a conflict between them and</a:t>
            </a:r>
          </a:p>
          <a:p>
            <a:pPr marL="1371600" lvl="2" indent="-514350">
              <a:buFont typeface="+mj-lt"/>
              <a:buAutoNum type="arabicPeriod"/>
            </a:pPr>
            <a:r>
              <a:rPr lang="en-US" altLang="zh-CN" dirty="0"/>
              <a:t>the first step in the conflict occurs in </a:t>
            </a:r>
            <a:r>
              <a:rPr lang="en-US" altLang="zh-CN" dirty="0" err="1"/>
              <a:t>T</a:t>
            </a:r>
            <a:r>
              <a:rPr lang="en-US" altLang="zh-CN" baseline="-25000" dirty="0" err="1"/>
              <a:t>i</a:t>
            </a:r>
            <a:endParaRPr lang="en-US" altLang="zh-CN" baseline="-25000" dirty="0"/>
          </a:p>
          <a:p>
            <a:r>
              <a:rPr lang="en-US" altLang="zh-CN" dirty="0"/>
              <a:t>A schedule is </a:t>
            </a:r>
            <a:r>
              <a:rPr lang="en-US" altLang="zh-CN" b="1" dirty="0"/>
              <a:t>conflict serializable </a:t>
            </a:r>
            <a:r>
              <a:rPr lang="en-US" altLang="zh-CN" dirty="0"/>
              <a:t>if and only if:</a:t>
            </a:r>
          </a:p>
          <a:p>
            <a:pPr lvl="1"/>
            <a:r>
              <a:rPr lang="en-US" altLang="zh-CN" dirty="0"/>
              <a:t>It has an </a:t>
            </a:r>
            <a:r>
              <a:rPr lang="en-US" altLang="zh-CN" b="1" dirty="0">
                <a:solidFill>
                  <a:srgbClr val="0096FF"/>
                </a:solidFill>
              </a:rPr>
              <a:t>acyclic</a:t>
            </a:r>
            <a:r>
              <a:rPr lang="en-US" altLang="zh-CN" dirty="0"/>
              <a:t> conflict graph</a:t>
            </a:r>
            <a:endParaRPr lang="zh-CN" altLang="en-US" dirty="0"/>
          </a:p>
        </p:txBody>
      </p:sp>
    </p:spTree>
    <p:extLst>
      <p:ext uri="{BB962C8B-B14F-4D97-AF65-F5344CB8AC3E}">
        <p14:creationId xmlns:p14="http://schemas.microsoft.com/office/powerpoint/2010/main" val="10301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txBox="1">
            <a:spLocks/>
          </p:cNvSpPr>
          <p:nvPr/>
        </p:nvSpPr>
        <p:spPr>
          <a:xfrm>
            <a:off x="683568" y="265212"/>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Font typeface="Arial" pitchFamily="34" charset="0"/>
              <a:buNone/>
            </a:pPr>
            <a:r>
              <a:rPr lang="en-US" sz="1800" b="1" dirty="0">
                <a:solidFill>
                  <a:schemeClr val="accent2"/>
                </a:solidFill>
                <a:latin typeface="Consolas" panose="020B0609020204030204" pitchFamily="49" charset="0"/>
              </a:rPr>
              <a:t>T1</a:t>
            </a:r>
          </a:p>
          <a:p>
            <a:pPr marL="0" indent="0">
              <a:lnSpc>
                <a:spcPct val="60000"/>
              </a:lnSpc>
              <a:buFont typeface="Arial" pitchFamily="34" charset="0"/>
              <a:buNone/>
            </a:pPr>
            <a:r>
              <a:rPr lang="en-US" sz="1800" b="1" dirty="0">
                <a:latin typeface="Consolas" panose="020B0609020204030204" pitchFamily="49" charset="0"/>
              </a:rPr>
              <a:t>begin</a:t>
            </a:r>
          </a:p>
          <a:p>
            <a:pPr marL="0" indent="0">
              <a:lnSpc>
                <a:spcPct val="60000"/>
              </a:lnSpc>
              <a:buFont typeface="Arial" pitchFamily="34" charset="0"/>
              <a:buNone/>
            </a:pPr>
            <a:r>
              <a:rPr lang="en-US" sz="1800" dirty="0">
                <a:latin typeface="Consolas" panose="020B0609020204030204" pitchFamily="49" charset="0"/>
              </a:rPr>
              <a:t>read(x)</a:t>
            </a:r>
          </a:p>
          <a:p>
            <a:pPr marL="0" indent="0">
              <a:lnSpc>
                <a:spcPct val="60000"/>
              </a:lnSpc>
              <a:buFont typeface="Arial" pitchFamily="34" charset="0"/>
              <a:buNone/>
            </a:pPr>
            <a:r>
              <a:rPr lang="en-US" sz="1800" dirty="0" err="1">
                <a:latin typeface="Consolas" panose="020B0609020204030204" pitchFamily="49" charset="0"/>
              </a:rPr>
              <a:t>tmp</a:t>
            </a:r>
            <a:r>
              <a:rPr lang="en-US" sz="1800" dirty="0">
                <a:latin typeface="Consolas" panose="020B0609020204030204" pitchFamily="49" charset="0"/>
              </a:rPr>
              <a:t> = read(y)</a:t>
            </a:r>
          </a:p>
          <a:p>
            <a:pPr marL="0" indent="0">
              <a:lnSpc>
                <a:spcPct val="60000"/>
              </a:lnSpc>
              <a:buFont typeface="Arial" pitchFamily="34" charset="0"/>
              <a:buNone/>
            </a:pPr>
            <a:r>
              <a:rPr lang="en-US" sz="1800" dirty="0">
                <a:latin typeface="Consolas" panose="020B0609020204030204" pitchFamily="49" charset="0"/>
              </a:rPr>
              <a:t>write(y, tmp+10)</a:t>
            </a:r>
          </a:p>
          <a:p>
            <a:pPr marL="0" indent="0">
              <a:lnSpc>
                <a:spcPct val="60000"/>
              </a:lnSpc>
              <a:buFont typeface="Arial" pitchFamily="34" charset="0"/>
              <a:buNone/>
            </a:pPr>
            <a:r>
              <a:rPr lang="en-US" sz="1800" b="1" dirty="0">
                <a:latin typeface="Consolas" panose="020B0609020204030204" pitchFamily="49" charset="0"/>
              </a:rPr>
              <a:t>commit</a:t>
            </a:r>
          </a:p>
        </p:txBody>
      </p:sp>
      <p:sp>
        <p:nvSpPr>
          <p:cNvPr id="5" name="Content Placeholder 5"/>
          <p:cNvSpPr txBox="1">
            <a:spLocks/>
          </p:cNvSpPr>
          <p:nvPr/>
        </p:nvSpPr>
        <p:spPr>
          <a:xfrm>
            <a:off x="3275856" y="265212"/>
            <a:ext cx="2016224"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800" b="1" dirty="0">
                <a:solidFill>
                  <a:schemeClr val="accent1"/>
                </a:solidFill>
                <a:latin typeface="Consolas" panose="020B0609020204030204" pitchFamily="49" charset="0"/>
              </a:rPr>
              <a:t>T2</a:t>
            </a:r>
          </a:p>
          <a:p>
            <a:pPr marL="0" indent="0">
              <a:lnSpc>
                <a:spcPct val="60000"/>
              </a:lnSpc>
              <a:buNone/>
            </a:pPr>
            <a:r>
              <a:rPr lang="en-US" sz="1800" b="1" dirty="0">
                <a:latin typeface="Consolas" panose="020B0609020204030204" pitchFamily="49" charset="0"/>
              </a:rPr>
              <a:t>begin</a:t>
            </a:r>
          </a:p>
          <a:p>
            <a:pPr marL="0" indent="0">
              <a:lnSpc>
                <a:spcPct val="60000"/>
              </a:lnSpc>
              <a:buNone/>
            </a:pPr>
            <a:r>
              <a:rPr lang="en-US" sz="1800" dirty="0">
                <a:latin typeface="Consolas" panose="020B0609020204030204" pitchFamily="49" charset="0"/>
              </a:rPr>
              <a:t>write(x, 20)</a:t>
            </a:r>
          </a:p>
          <a:p>
            <a:pPr marL="0" indent="0">
              <a:lnSpc>
                <a:spcPct val="60000"/>
              </a:lnSpc>
              <a:buNone/>
            </a:pPr>
            <a:r>
              <a:rPr lang="en-US" sz="1800" dirty="0">
                <a:latin typeface="Consolas" panose="020B0609020204030204" pitchFamily="49" charset="0"/>
              </a:rPr>
              <a:t>write(y, 30)</a:t>
            </a:r>
          </a:p>
          <a:p>
            <a:pPr marL="0" indent="0">
              <a:lnSpc>
                <a:spcPct val="60000"/>
              </a:lnSpc>
              <a:buNone/>
            </a:pPr>
            <a:r>
              <a:rPr lang="en-US" sz="1800" b="1" dirty="0">
                <a:latin typeface="Consolas" panose="020B0609020204030204" pitchFamily="49" charset="0"/>
              </a:rPr>
              <a:t>commit</a:t>
            </a:r>
          </a:p>
        </p:txBody>
      </p:sp>
      <p:sp>
        <p:nvSpPr>
          <p:cNvPr id="6" name="Content Placeholder 5"/>
          <p:cNvSpPr txBox="1">
            <a:spLocks/>
          </p:cNvSpPr>
          <p:nvPr/>
        </p:nvSpPr>
        <p:spPr>
          <a:xfrm>
            <a:off x="5652120" y="446197"/>
            <a:ext cx="3491880" cy="1187167"/>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600" b="1" dirty="0">
                <a:latin typeface="Consolas" panose="020B0609020204030204" pitchFamily="49" charset="0"/>
                <a:ea typeface="MS PGothic" charset="0"/>
              </a:rPr>
              <a:t>Possible sequential schedules</a:t>
            </a:r>
          </a:p>
          <a:p>
            <a:pPr marL="0" indent="0">
              <a:lnSpc>
                <a:spcPct val="60000"/>
              </a:lnSpc>
              <a:buNone/>
            </a:pPr>
            <a:r>
              <a:rPr lang="en-US" sz="1800" dirty="0">
                <a:latin typeface="Consolas" panose="020B0609020204030204" pitchFamily="49" charset="0"/>
              </a:rPr>
              <a:t>T1 -&gt; T2: x=20, y=30</a:t>
            </a:r>
          </a:p>
          <a:p>
            <a:pPr marL="0" indent="0">
              <a:lnSpc>
                <a:spcPct val="60000"/>
              </a:lnSpc>
              <a:buNone/>
            </a:pPr>
            <a:r>
              <a:rPr lang="en-US" sz="1800" dirty="0">
                <a:latin typeface="Consolas" panose="020B0609020204030204" pitchFamily="49" charset="0"/>
              </a:rPr>
              <a:t>T2 -&gt; T1: x=20, y=40</a:t>
            </a:r>
          </a:p>
        </p:txBody>
      </p:sp>
      <p:cxnSp>
        <p:nvCxnSpPr>
          <p:cNvPr id="8" name="直接连接符 7"/>
          <p:cNvCxnSpPr/>
          <p:nvPr/>
        </p:nvCxnSpPr>
        <p:spPr>
          <a:xfrm>
            <a:off x="0" y="2353444"/>
            <a:ext cx="9144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5"/>
          <p:cNvSpPr txBox="1">
            <a:spLocks/>
          </p:cNvSpPr>
          <p:nvPr/>
        </p:nvSpPr>
        <p:spPr>
          <a:xfrm>
            <a:off x="971600" y="2929508"/>
            <a:ext cx="7200800" cy="2376264"/>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60000"/>
              </a:lnSpc>
              <a:buNone/>
            </a:pPr>
            <a:r>
              <a:rPr lang="en-US" altLang="zh-CN" sz="2800" b="1" dirty="0">
                <a:latin typeface="等线" panose="02010600030101010101" pitchFamily="2" charset="-122"/>
                <a:ea typeface="MS PGothic" charset="0"/>
              </a:rPr>
              <a:t>Conflicts</a:t>
            </a:r>
            <a:endParaRPr lang="en-US" sz="2400" b="1" dirty="0">
              <a:latin typeface="等线" panose="02010600030101010101" pitchFamily="2" charset="-122"/>
              <a:ea typeface="MS PGothic" charset="0"/>
            </a:endParaRPr>
          </a:p>
          <a:p>
            <a:pPr marL="0" indent="0">
              <a:lnSpc>
                <a:spcPct val="60000"/>
              </a:lnSpc>
              <a:buNone/>
            </a:pPr>
            <a:r>
              <a:rPr lang="en-US" sz="2000" dirty="0">
                <a:latin typeface="Consolas" panose="020B0609020204030204" pitchFamily="49" charset="0"/>
              </a:rPr>
              <a:t>         </a:t>
            </a:r>
            <a:r>
              <a:rPr lang="en-US" sz="2000" dirty="0">
                <a:solidFill>
                  <a:schemeClr val="accent2"/>
                </a:solidFill>
                <a:latin typeface="Consolas" panose="020B0609020204030204" pitchFamily="49" charset="0"/>
              </a:rPr>
              <a:t>T1.1</a:t>
            </a:r>
            <a:r>
              <a:rPr lang="en-US" sz="2000" dirty="0">
                <a:latin typeface="Consolas" panose="020B0609020204030204" pitchFamily="49" charset="0"/>
              </a:rPr>
              <a:t> read(x)   -&gt;  </a:t>
            </a:r>
            <a:r>
              <a:rPr lang="en-US" sz="2000" dirty="0">
                <a:solidFill>
                  <a:schemeClr val="accent1"/>
                </a:solidFill>
                <a:latin typeface="Consolas" panose="020B0609020204030204" pitchFamily="49" charset="0"/>
              </a:rPr>
              <a:t>T2.1</a:t>
            </a:r>
            <a:r>
              <a:rPr lang="en-US" sz="2000" dirty="0">
                <a:latin typeface="Consolas" panose="020B0609020204030204" pitchFamily="49" charset="0"/>
              </a:rPr>
              <a:t> write(x,20)</a:t>
            </a:r>
          </a:p>
          <a:p>
            <a:pPr marL="0" indent="0">
              <a:lnSpc>
                <a:spcPct val="60000"/>
              </a:lnSpc>
              <a:buNone/>
            </a:pPr>
            <a:r>
              <a:rPr lang="en-US" sz="2000" dirty="0">
                <a:latin typeface="Consolas" panose="020B0609020204030204" pitchFamily="49" charset="0"/>
              </a:rPr>
              <a:t>   </a:t>
            </a:r>
            <a:r>
              <a:rPr lang="en-US" sz="2000" dirty="0">
                <a:solidFill>
                  <a:schemeClr val="accent2"/>
                </a:solidFill>
                <a:latin typeface="Consolas" panose="020B0609020204030204" pitchFamily="49" charset="0"/>
              </a:rPr>
              <a:t>T1.2</a:t>
            </a:r>
            <a:r>
              <a:rPr lang="en-US" sz="2000" dirty="0">
                <a:latin typeface="Consolas" panose="020B0609020204030204" pitchFamily="49" charset="0"/>
              </a:rPr>
              <a:t> </a:t>
            </a:r>
            <a:r>
              <a:rPr lang="en-US" sz="2000" dirty="0" err="1">
                <a:latin typeface="Consolas" panose="020B0609020204030204" pitchFamily="49" charset="0"/>
              </a:rPr>
              <a:t>tmp</a:t>
            </a:r>
            <a:r>
              <a:rPr lang="en-US" sz="2000" dirty="0">
                <a:latin typeface="Consolas" panose="020B0609020204030204" pitchFamily="49" charset="0"/>
              </a:rPr>
              <a:t> = read(y)   -&gt;  </a:t>
            </a:r>
            <a:r>
              <a:rPr lang="en-US" sz="2000" dirty="0">
                <a:solidFill>
                  <a:schemeClr val="accent1"/>
                </a:solidFill>
                <a:latin typeface="Consolas" panose="020B0609020204030204" pitchFamily="49" charset="0"/>
              </a:rPr>
              <a:t>T2.2</a:t>
            </a:r>
            <a:r>
              <a:rPr lang="en-US" sz="2000" dirty="0">
                <a:latin typeface="Consolas" panose="020B0609020204030204" pitchFamily="49" charset="0"/>
              </a:rPr>
              <a:t> write(y,30)</a:t>
            </a:r>
          </a:p>
          <a:p>
            <a:pPr marL="0" indent="0">
              <a:lnSpc>
                <a:spcPct val="60000"/>
              </a:lnSpc>
              <a:buNone/>
            </a:pPr>
            <a:r>
              <a:rPr lang="en-US" sz="2000" dirty="0">
                <a:solidFill>
                  <a:schemeClr val="accent2"/>
                </a:solidFill>
                <a:latin typeface="Consolas" panose="020B0609020204030204" pitchFamily="49" charset="0"/>
              </a:rPr>
              <a:t>T1.3</a:t>
            </a:r>
            <a:r>
              <a:rPr lang="en-US" sz="2000" dirty="0">
                <a:latin typeface="Consolas" panose="020B0609020204030204" pitchFamily="49" charset="0"/>
              </a:rPr>
              <a:t> write(y, tmp+10)   -&gt;  </a:t>
            </a:r>
            <a:r>
              <a:rPr lang="en-US" sz="2000" dirty="0">
                <a:solidFill>
                  <a:schemeClr val="accent1"/>
                </a:solidFill>
                <a:latin typeface="Consolas" panose="020B0609020204030204" pitchFamily="49" charset="0"/>
              </a:rPr>
              <a:t>T2.2</a:t>
            </a:r>
            <a:r>
              <a:rPr lang="en-US" sz="2000" dirty="0">
                <a:latin typeface="Consolas" panose="020B0609020204030204" pitchFamily="49" charset="0"/>
              </a:rPr>
              <a:t> write(y,30)</a:t>
            </a:r>
          </a:p>
          <a:p>
            <a:pPr marL="0" indent="0">
              <a:lnSpc>
                <a:spcPct val="60000"/>
              </a:lnSpc>
              <a:buNone/>
            </a:pPr>
            <a:endParaRPr lang="en-US" sz="2000" dirty="0">
              <a:latin typeface="Consolas" panose="020B0609020204030204" pitchFamily="49" charset="0"/>
            </a:endParaRPr>
          </a:p>
          <a:p>
            <a:pPr marL="0" indent="0" algn="ctr">
              <a:lnSpc>
                <a:spcPct val="60000"/>
              </a:lnSpc>
              <a:buNone/>
            </a:pPr>
            <a:r>
              <a:rPr lang="en-US" sz="2000" dirty="0">
                <a:latin typeface="Consolas" panose="020B0609020204030204" pitchFamily="49" charset="0"/>
              </a:rPr>
              <a:t>(T1 -&gt; T2)</a:t>
            </a:r>
          </a:p>
        </p:txBody>
      </p:sp>
    </p:spTree>
    <p:extLst>
      <p:ext uri="{BB962C8B-B14F-4D97-AF65-F5344CB8AC3E}">
        <p14:creationId xmlns:p14="http://schemas.microsoft.com/office/powerpoint/2010/main" val="1338753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txBox="1">
            <a:spLocks/>
          </p:cNvSpPr>
          <p:nvPr/>
        </p:nvSpPr>
        <p:spPr>
          <a:xfrm>
            <a:off x="683568" y="265212"/>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Font typeface="Arial" pitchFamily="34" charset="0"/>
              <a:buNone/>
            </a:pPr>
            <a:r>
              <a:rPr lang="en-US" sz="1800" b="1" dirty="0">
                <a:solidFill>
                  <a:schemeClr val="accent2"/>
                </a:solidFill>
                <a:latin typeface="Consolas" panose="020B0609020204030204" pitchFamily="49" charset="0"/>
              </a:rPr>
              <a:t>T1</a:t>
            </a:r>
          </a:p>
          <a:p>
            <a:pPr marL="0" indent="0">
              <a:lnSpc>
                <a:spcPct val="60000"/>
              </a:lnSpc>
              <a:buFont typeface="Arial" pitchFamily="34" charset="0"/>
              <a:buNone/>
            </a:pPr>
            <a:r>
              <a:rPr lang="en-US" sz="1800" b="1" dirty="0">
                <a:latin typeface="Consolas" panose="020B0609020204030204" pitchFamily="49" charset="0"/>
              </a:rPr>
              <a:t>begin</a:t>
            </a:r>
          </a:p>
          <a:p>
            <a:pPr marL="0" indent="0">
              <a:lnSpc>
                <a:spcPct val="60000"/>
              </a:lnSpc>
              <a:buFont typeface="Arial" pitchFamily="34" charset="0"/>
              <a:buNone/>
            </a:pPr>
            <a:r>
              <a:rPr lang="en-US" sz="1800" dirty="0">
                <a:latin typeface="Consolas" panose="020B0609020204030204" pitchFamily="49" charset="0"/>
              </a:rPr>
              <a:t>read(x)</a:t>
            </a:r>
          </a:p>
          <a:p>
            <a:pPr marL="0" indent="0">
              <a:lnSpc>
                <a:spcPct val="60000"/>
              </a:lnSpc>
              <a:buFont typeface="Arial" pitchFamily="34" charset="0"/>
              <a:buNone/>
            </a:pPr>
            <a:r>
              <a:rPr lang="en-US" sz="1800" dirty="0" err="1">
                <a:latin typeface="Consolas" panose="020B0609020204030204" pitchFamily="49" charset="0"/>
              </a:rPr>
              <a:t>tmp</a:t>
            </a:r>
            <a:r>
              <a:rPr lang="en-US" sz="1800" dirty="0">
                <a:latin typeface="Consolas" panose="020B0609020204030204" pitchFamily="49" charset="0"/>
              </a:rPr>
              <a:t> = read(y)</a:t>
            </a:r>
          </a:p>
          <a:p>
            <a:pPr marL="0" indent="0">
              <a:lnSpc>
                <a:spcPct val="60000"/>
              </a:lnSpc>
              <a:buFont typeface="Arial" pitchFamily="34" charset="0"/>
              <a:buNone/>
            </a:pPr>
            <a:r>
              <a:rPr lang="en-US" sz="1800" dirty="0">
                <a:latin typeface="Consolas" panose="020B0609020204030204" pitchFamily="49" charset="0"/>
              </a:rPr>
              <a:t>write(y, tmp+10)</a:t>
            </a:r>
          </a:p>
          <a:p>
            <a:pPr marL="0" indent="0">
              <a:lnSpc>
                <a:spcPct val="60000"/>
              </a:lnSpc>
              <a:buFont typeface="Arial" pitchFamily="34" charset="0"/>
              <a:buNone/>
            </a:pPr>
            <a:r>
              <a:rPr lang="en-US" sz="1800" b="1" dirty="0">
                <a:latin typeface="Consolas" panose="020B0609020204030204" pitchFamily="49" charset="0"/>
              </a:rPr>
              <a:t>commit</a:t>
            </a:r>
          </a:p>
        </p:txBody>
      </p:sp>
      <p:sp>
        <p:nvSpPr>
          <p:cNvPr id="5" name="Content Placeholder 5"/>
          <p:cNvSpPr txBox="1">
            <a:spLocks/>
          </p:cNvSpPr>
          <p:nvPr/>
        </p:nvSpPr>
        <p:spPr>
          <a:xfrm>
            <a:off x="3275856" y="265212"/>
            <a:ext cx="2016224"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800" b="1" dirty="0">
                <a:solidFill>
                  <a:schemeClr val="accent1"/>
                </a:solidFill>
                <a:latin typeface="Consolas" panose="020B0609020204030204" pitchFamily="49" charset="0"/>
              </a:rPr>
              <a:t>T2</a:t>
            </a:r>
          </a:p>
          <a:p>
            <a:pPr marL="0" indent="0">
              <a:lnSpc>
                <a:spcPct val="60000"/>
              </a:lnSpc>
              <a:buNone/>
            </a:pPr>
            <a:r>
              <a:rPr lang="en-US" sz="1800" b="1" dirty="0">
                <a:latin typeface="Consolas" panose="020B0609020204030204" pitchFamily="49" charset="0"/>
              </a:rPr>
              <a:t>begin</a:t>
            </a:r>
          </a:p>
          <a:p>
            <a:pPr marL="0" indent="0">
              <a:lnSpc>
                <a:spcPct val="60000"/>
              </a:lnSpc>
              <a:buNone/>
            </a:pPr>
            <a:r>
              <a:rPr lang="en-US" sz="1800" dirty="0">
                <a:latin typeface="Consolas" panose="020B0609020204030204" pitchFamily="49" charset="0"/>
              </a:rPr>
              <a:t>write(x, 20)</a:t>
            </a:r>
          </a:p>
          <a:p>
            <a:pPr marL="0" indent="0">
              <a:lnSpc>
                <a:spcPct val="60000"/>
              </a:lnSpc>
              <a:buNone/>
            </a:pPr>
            <a:r>
              <a:rPr lang="en-US" sz="1800" dirty="0">
                <a:latin typeface="Consolas" panose="020B0609020204030204" pitchFamily="49" charset="0"/>
              </a:rPr>
              <a:t>write(y, 30)</a:t>
            </a:r>
          </a:p>
          <a:p>
            <a:pPr marL="0" indent="0">
              <a:lnSpc>
                <a:spcPct val="60000"/>
              </a:lnSpc>
              <a:buNone/>
            </a:pPr>
            <a:r>
              <a:rPr lang="en-US" sz="1800" b="1" dirty="0">
                <a:latin typeface="Consolas" panose="020B0609020204030204" pitchFamily="49" charset="0"/>
              </a:rPr>
              <a:t>commit</a:t>
            </a:r>
          </a:p>
        </p:txBody>
      </p:sp>
      <p:sp>
        <p:nvSpPr>
          <p:cNvPr id="6" name="Content Placeholder 5"/>
          <p:cNvSpPr txBox="1">
            <a:spLocks/>
          </p:cNvSpPr>
          <p:nvPr/>
        </p:nvSpPr>
        <p:spPr>
          <a:xfrm>
            <a:off x="5652120" y="446197"/>
            <a:ext cx="3456384" cy="1187167"/>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600" b="1" dirty="0">
                <a:latin typeface="Consolas" panose="020B0609020204030204" pitchFamily="49" charset="0"/>
                <a:ea typeface="MS PGothic" charset="0"/>
              </a:rPr>
              <a:t>Possible sequential schedules</a:t>
            </a:r>
          </a:p>
          <a:p>
            <a:pPr marL="0" indent="0">
              <a:lnSpc>
                <a:spcPct val="60000"/>
              </a:lnSpc>
              <a:buNone/>
            </a:pPr>
            <a:r>
              <a:rPr lang="en-US" sz="1800" dirty="0">
                <a:latin typeface="Consolas" panose="020B0609020204030204" pitchFamily="49" charset="0"/>
              </a:rPr>
              <a:t>T1 -&gt; T2: x=20, y=30</a:t>
            </a:r>
          </a:p>
          <a:p>
            <a:pPr marL="0" indent="0">
              <a:lnSpc>
                <a:spcPct val="60000"/>
              </a:lnSpc>
              <a:buNone/>
            </a:pPr>
            <a:r>
              <a:rPr lang="en-US" sz="1800" dirty="0">
                <a:latin typeface="Consolas" panose="020B0609020204030204" pitchFamily="49" charset="0"/>
              </a:rPr>
              <a:t>T2 -&gt; T1: x=20, y=40</a:t>
            </a:r>
          </a:p>
        </p:txBody>
      </p:sp>
      <p:cxnSp>
        <p:nvCxnSpPr>
          <p:cNvPr id="8" name="直接连接符 7"/>
          <p:cNvCxnSpPr/>
          <p:nvPr/>
        </p:nvCxnSpPr>
        <p:spPr>
          <a:xfrm>
            <a:off x="0" y="2353444"/>
            <a:ext cx="9144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5"/>
          <p:cNvSpPr txBox="1">
            <a:spLocks/>
          </p:cNvSpPr>
          <p:nvPr/>
        </p:nvSpPr>
        <p:spPr>
          <a:xfrm>
            <a:off x="971600" y="2929508"/>
            <a:ext cx="7200800" cy="2376264"/>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60000"/>
              </a:lnSpc>
              <a:buNone/>
            </a:pPr>
            <a:r>
              <a:rPr lang="en-US" altLang="zh-CN" sz="2800" b="1" dirty="0">
                <a:latin typeface="等线" panose="02010600030101010101" pitchFamily="2" charset="-122"/>
                <a:ea typeface="MS PGothic" charset="0"/>
              </a:rPr>
              <a:t>Conflicts</a:t>
            </a:r>
            <a:endParaRPr lang="en-US" sz="2400" b="1" dirty="0">
              <a:latin typeface="等线" panose="02010600030101010101" pitchFamily="2" charset="-122"/>
              <a:ea typeface="MS PGothic" charset="0"/>
            </a:endParaRPr>
          </a:p>
          <a:p>
            <a:pPr marL="0" indent="0">
              <a:lnSpc>
                <a:spcPct val="60000"/>
              </a:lnSpc>
              <a:buNone/>
            </a:pPr>
            <a:r>
              <a:rPr lang="en-US" altLang="zh-CN" sz="2000" dirty="0">
                <a:solidFill>
                  <a:schemeClr val="accent1"/>
                </a:solidFill>
                <a:latin typeface="Consolas" panose="020B0609020204030204" pitchFamily="49" charset="0"/>
              </a:rPr>
              <a:t>     T2.1</a:t>
            </a:r>
            <a:r>
              <a:rPr lang="en-US" altLang="zh-CN" sz="2000" dirty="0">
                <a:latin typeface="Consolas" panose="020B0609020204030204" pitchFamily="49" charset="0"/>
              </a:rPr>
              <a:t> write(x,20)</a:t>
            </a:r>
            <a:r>
              <a:rPr lang="en-US" sz="2000" dirty="0">
                <a:latin typeface="Consolas" panose="020B0609020204030204" pitchFamily="49" charset="0"/>
              </a:rPr>
              <a:t>   -&gt;  </a:t>
            </a:r>
            <a:r>
              <a:rPr lang="en-US" sz="2000" dirty="0">
                <a:solidFill>
                  <a:schemeClr val="accent2"/>
                </a:solidFill>
                <a:latin typeface="Consolas" panose="020B0609020204030204" pitchFamily="49" charset="0"/>
              </a:rPr>
              <a:t>T1.1</a:t>
            </a:r>
            <a:r>
              <a:rPr lang="en-US" sz="2000" dirty="0">
                <a:latin typeface="Consolas" panose="020B0609020204030204" pitchFamily="49" charset="0"/>
              </a:rPr>
              <a:t> read(x)</a:t>
            </a:r>
          </a:p>
          <a:p>
            <a:pPr marL="0" indent="0">
              <a:lnSpc>
                <a:spcPct val="60000"/>
              </a:lnSpc>
              <a:buNone/>
            </a:pPr>
            <a:r>
              <a:rPr lang="en-US" sz="2000" dirty="0">
                <a:latin typeface="Consolas" panose="020B0609020204030204" pitchFamily="49" charset="0"/>
              </a:rPr>
              <a:t>     </a:t>
            </a:r>
            <a:r>
              <a:rPr lang="en-US" altLang="zh-CN" sz="2000" dirty="0">
                <a:solidFill>
                  <a:schemeClr val="accent1"/>
                </a:solidFill>
                <a:latin typeface="Consolas" panose="020B0609020204030204" pitchFamily="49" charset="0"/>
              </a:rPr>
              <a:t>T2.2</a:t>
            </a:r>
            <a:r>
              <a:rPr lang="en-US" altLang="zh-CN" sz="2000" dirty="0">
                <a:latin typeface="Consolas" panose="020B0609020204030204" pitchFamily="49" charset="0"/>
              </a:rPr>
              <a:t> write(y,30)   </a:t>
            </a:r>
            <a:r>
              <a:rPr lang="en-US" sz="2000" dirty="0">
                <a:latin typeface="Consolas" panose="020B0609020204030204" pitchFamily="49" charset="0"/>
              </a:rPr>
              <a:t>-&gt;  </a:t>
            </a:r>
            <a:r>
              <a:rPr lang="en-US" altLang="zh-CN" sz="2000" dirty="0">
                <a:solidFill>
                  <a:schemeClr val="accent2"/>
                </a:solidFill>
                <a:latin typeface="Consolas" panose="020B0609020204030204" pitchFamily="49" charset="0"/>
              </a:rPr>
              <a:t>T1.2</a:t>
            </a:r>
            <a:r>
              <a:rPr lang="en-US" altLang="zh-CN" sz="2000" dirty="0">
                <a:latin typeface="Consolas" panose="020B0609020204030204" pitchFamily="49" charset="0"/>
              </a:rPr>
              <a:t> </a:t>
            </a:r>
            <a:r>
              <a:rPr lang="en-US" altLang="zh-CN" sz="2000" dirty="0" err="1">
                <a:latin typeface="Consolas" panose="020B0609020204030204" pitchFamily="49" charset="0"/>
              </a:rPr>
              <a:t>tmp</a:t>
            </a:r>
            <a:r>
              <a:rPr lang="en-US" altLang="zh-CN" sz="2000" dirty="0">
                <a:latin typeface="Consolas" panose="020B0609020204030204" pitchFamily="49" charset="0"/>
              </a:rPr>
              <a:t> = read(y)</a:t>
            </a:r>
            <a:endParaRPr lang="en-US" sz="2000" dirty="0">
              <a:latin typeface="Consolas" panose="020B0609020204030204" pitchFamily="49" charset="0"/>
            </a:endParaRPr>
          </a:p>
          <a:p>
            <a:pPr marL="0" indent="0">
              <a:lnSpc>
                <a:spcPct val="60000"/>
              </a:lnSpc>
              <a:buNone/>
            </a:pPr>
            <a:r>
              <a:rPr lang="en-US" altLang="zh-CN" sz="2000" dirty="0">
                <a:solidFill>
                  <a:schemeClr val="accent1"/>
                </a:solidFill>
                <a:latin typeface="Consolas" panose="020B0609020204030204" pitchFamily="49" charset="0"/>
              </a:rPr>
              <a:t>     T2.2</a:t>
            </a:r>
            <a:r>
              <a:rPr lang="en-US" altLang="zh-CN" sz="2000" dirty="0">
                <a:latin typeface="Consolas" panose="020B0609020204030204" pitchFamily="49" charset="0"/>
              </a:rPr>
              <a:t> write(y,30)   </a:t>
            </a:r>
            <a:r>
              <a:rPr lang="en-US" sz="2000" dirty="0">
                <a:latin typeface="Consolas" panose="020B0609020204030204" pitchFamily="49" charset="0"/>
              </a:rPr>
              <a:t>-&gt;  </a:t>
            </a:r>
            <a:r>
              <a:rPr lang="en-US" altLang="zh-CN" sz="2000" dirty="0">
                <a:solidFill>
                  <a:schemeClr val="accent2"/>
                </a:solidFill>
                <a:latin typeface="Consolas" panose="020B0609020204030204" pitchFamily="49" charset="0"/>
              </a:rPr>
              <a:t>T1.3</a:t>
            </a:r>
            <a:r>
              <a:rPr lang="en-US" altLang="zh-CN" sz="2000" dirty="0">
                <a:latin typeface="Consolas" panose="020B0609020204030204" pitchFamily="49" charset="0"/>
              </a:rPr>
              <a:t> write(y, tmp+10)</a:t>
            </a:r>
            <a:endParaRPr lang="en-US" sz="2000" dirty="0">
              <a:latin typeface="Consolas" panose="020B0609020204030204" pitchFamily="49" charset="0"/>
            </a:endParaRPr>
          </a:p>
          <a:p>
            <a:pPr marL="0" indent="0">
              <a:lnSpc>
                <a:spcPct val="60000"/>
              </a:lnSpc>
              <a:buNone/>
            </a:pPr>
            <a:endParaRPr lang="en-US" sz="2000" dirty="0">
              <a:latin typeface="Consolas" panose="020B0609020204030204" pitchFamily="49" charset="0"/>
            </a:endParaRPr>
          </a:p>
          <a:p>
            <a:pPr marL="0" indent="0" algn="ctr">
              <a:lnSpc>
                <a:spcPct val="60000"/>
              </a:lnSpc>
              <a:buNone/>
            </a:pPr>
            <a:r>
              <a:rPr lang="en-US" sz="2000" dirty="0">
                <a:latin typeface="Consolas" panose="020B0609020204030204" pitchFamily="49" charset="0"/>
              </a:rPr>
              <a:t>(T2 -&gt; T1)</a:t>
            </a:r>
          </a:p>
        </p:txBody>
      </p:sp>
    </p:spTree>
    <p:extLst>
      <p:ext uri="{BB962C8B-B14F-4D97-AF65-F5344CB8AC3E}">
        <p14:creationId xmlns:p14="http://schemas.microsoft.com/office/powerpoint/2010/main" val="1238795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txBox="1">
            <a:spLocks/>
          </p:cNvSpPr>
          <p:nvPr/>
        </p:nvSpPr>
        <p:spPr>
          <a:xfrm>
            <a:off x="251520" y="409228"/>
            <a:ext cx="2952328" cy="1584176"/>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60000"/>
              </a:lnSpc>
              <a:buNone/>
            </a:pPr>
            <a:r>
              <a:rPr lang="en-US" altLang="zh-CN" sz="2400" b="1" dirty="0">
                <a:latin typeface="等线" panose="02010600030101010101" pitchFamily="2" charset="-122"/>
                <a:ea typeface="MS PGothic" charset="0"/>
              </a:rPr>
              <a:t>Conflicts</a:t>
            </a:r>
            <a:endParaRPr lang="en-US" sz="2000" b="1" dirty="0">
              <a:latin typeface="等线" panose="02010600030101010101" pitchFamily="2" charset="-122"/>
              <a:ea typeface="MS PGothic" charset="0"/>
            </a:endParaRPr>
          </a:p>
          <a:p>
            <a:pPr marL="0" indent="0">
              <a:lnSpc>
                <a:spcPct val="60000"/>
              </a:lnSpc>
              <a:buNone/>
            </a:pPr>
            <a:r>
              <a:rPr lang="en-US" altLang="zh-CN" sz="2000" dirty="0">
                <a:solidFill>
                  <a:schemeClr val="accent1"/>
                </a:solidFill>
                <a:latin typeface="Consolas" panose="020B0609020204030204" pitchFamily="49" charset="0"/>
              </a:rPr>
              <a:t>     T2.1</a:t>
            </a:r>
            <a:r>
              <a:rPr lang="en-US" altLang="zh-CN" sz="2000" dirty="0">
                <a:latin typeface="Consolas" panose="020B0609020204030204" pitchFamily="49" charset="0"/>
              </a:rPr>
              <a:t>,</a:t>
            </a:r>
            <a:r>
              <a:rPr lang="en-US" sz="2000" dirty="0">
                <a:latin typeface="Consolas" panose="020B0609020204030204" pitchFamily="49" charset="0"/>
              </a:rPr>
              <a:t> </a:t>
            </a:r>
            <a:r>
              <a:rPr lang="en-US" sz="2000" dirty="0">
                <a:solidFill>
                  <a:schemeClr val="accent2"/>
                </a:solidFill>
                <a:latin typeface="Consolas" panose="020B0609020204030204" pitchFamily="49" charset="0"/>
              </a:rPr>
              <a:t>T1.1</a:t>
            </a:r>
            <a:endParaRPr lang="en-US" sz="2000" dirty="0">
              <a:latin typeface="Consolas" panose="020B0609020204030204" pitchFamily="49" charset="0"/>
            </a:endParaRPr>
          </a:p>
          <a:p>
            <a:pPr marL="0" indent="0">
              <a:lnSpc>
                <a:spcPct val="60000"/>
              </a:lnSpc>
              <a:buNone/>
            </a:pPr>
            <a:r>
              <a:rPr lang="en-US" sz="2000" dirty="0">
                <a:latin typeface="Consolas" panose="020B0609020204030204" pitchFamily="49" charset="0"/>
              </a:rPr>
              <a:t>     </a:t>
            </a:r>
            <a:r>
              <a:rPr lang="en-US" altLang="zh-CN" sz="2000" dirty="0">
                <a:solidFill>
                  <a:schemeClr val="accent1"/>
                </a:solidFill>
                <a:latin typeface="Consolas" panose="020B0609020204030204" pitchFamily="49" charset="0"/>
              </a:rPr>
              <a:t>T2.2</a:t>
            </a:r>
            <a:r>
              <a:rPr lang="en-US" altLang="zh-CN" sz="2000" dirty="0">
                <a:latin typeface="Consolas" panose="020B0609020204030204" pitchFamily="49" charset="0"/>
              </a:rPr>
              <a:t>, </a:t>
            </a:r>
            <a:r>
              <a:rPr lang="en-US" altLang="zh-CN" sz="2000" dirty="0">
                <a:solidFill>
                  <a:schemeClr val="accent2"/>
                </a:solidFill>
                <a:latin typeface="Consolas" panose="020B0609020204030204" pitchFamily="49" charset="0"/>
              </a:rPr>
              <a:t>T1.2</a:t>
            </a:r>
            <a:endParaRPr lang="en-US" sz="2000" dirty="0">
              <a:latin typeface="Consolas" panose="020B0609020204030204" pitchFamily="49" charset="0"/>
            </a:endParaRPr>
          </a:p>
          <a:p>
            <a:pPr marL="0" indent="0">
              <a:lnSpc>
                <a:spcPct val="60000"/>
              </a:lnSpc>
              <a:buNone/>
            </a:pPr>
            <a:r>
              <a:rPr lang="en-US" altLang="zh-CN" sz="2000" dirty="0">
                <a:solidFill>
                  <a:schemeClr val="accent1"/>
                </a:solidFill>
                <a:latin typeface="Consolas" panose="020B0609020204030204" pitchFamily="49" charset="0"/>
              </a:rPr>
              <a:t>     T2.2</a:t>
            </a:r>
            <a:r>
              <a:rPr lang="en-US" sz="2000" dirty="0">
                <a:latin typeface="Consolas" panose="020B0609020204030204" pitchFamily="49" charset="0"/>
              </a:rPr>
              <a:t>, </a:t>
            </a:r>
            <a:r>
              <a:rPr lang="en-US" altLang="zh-CN" sz="2000" dirty="0">
                <a:solidFill>
                  <a:schemeClr val="accent2"/>
                </a:solidFill>
                <a:latin typeface="Consolas" panose="020B0609020204030204" pitchFamily="49" charset="0"/>
              </a:rPr>
              <a:t>T1.3</a:t>
            </a:r>
            <a:endParaRPr lang="en-US" sz="2000" dirty="0">
              <a:latin typeface="Consolas" panose="020B0609020204030204" pitchFamily="49" charset="0"/>
            </a:endParaRPr>
          </a:p>
        </p:txBody>
      </p:sp>
      <p:sp>
        <p:nvSpPr>
          <p:cNvPr id="5" name="Content Placeholder 5"/>
          <p:cNvSpPr txBox="1">
            <a:spLocks/>
          </p:cNvSpPr>
          <p:nvPr/>
        </p:nvSpPr>
        <p:spPr>
          <a:xfrm>
            <a:off x="2915816" y="409228"/>
            <a:ext cx="6120680" cy="1584176"/>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60000"/>
              </a:lnSpc>
              <a:buNone/>
            </a:pPr>
            <a:r>
              <a:rPr lang="en-US" altLang="zh-CN" sz="2400" b="1" dirty="0">
                <a:latin typeface="等线" panose="02010600030101010101" pitchFamily="2" charset="-122"/>
                <a:ea typeface="MS PGothic" charset="0"/>
              </a:rPr>
              <a:t>Conflict order for sequential schedules</a:t>
            </a:r>
            <a:endParaRPr lang="en-US" sz="2000" b="1" dirty="0">
              <a:latin typeface="等线" panose="02010600030101010101" pitchFamily="2" charset="-122"/>
              <a:ea typeface="MS PGothic" charset="0"/>
            </a:endParaRPr>
          </a:p>
          <a:p>
            <a:pPr marL="0" indent="0">
              <a:lnSpc>
                <a:spcPct val="60000"/>
              </a:lnSpc>
              <a:buNone/>
            </a:pPr>
            <a:r>
              <a:rPr lang="en-US" altLang="zh-CN" sz="2000" dirty="0">
                <a:solidFill>
                  <a:schemeClr val="accent1"/>
                </a:solidFill>
                <a:latin typeface="Consolas" panose="020B0609020204030204" pitchFamily="49" charset="0"/>
              </a:rPr>
              <a:t>     </a:t>
            </a:r>
            <a:r>
              <a:rPr lang="en-US" altLang="zh-CN" sz="2000" dirty="0">
                <a:solidFill>
                  <a:schemeClr val="accent2"/>
                </a:solidFill>
                <a:latin typeface="Consolas" panose="020B0609020204030204" pitchFamily="49" charset="0"/>
              </a:rPr>
              <a:t>T1.1</a:t>
            </a:r>
            <a:r>
              <a:rPr lang="en-US" altLang="zh-CN" sz="2000" dirty="0">
                <a:solidFill>
                  <a:schemeClr val="accent1"/>
                </a:solidFill>
                <a:latin typeface="Consolas" panose="020B0609020204030204" pitchFamily="49" charset="0"/>
              </a:rPr>
              <a:t> </a:t>
            </a:r>
            <a:r>
              <a:rPr lang="en-US" altLang="zh-CN" sz="2000" dirty="0">
                <a:latin typeface="Consolas" panose="020B0609020204030204" pitchFamily="49" charset="0"/>
              </a:rPr>
              <a:t>-&gt;</a:t>
            </a:r>
            <a:r>
              <a:rPr lang="en-US" altLang="zh-CN" sz="2000" dirty="0">
                <a:solidFill>
                  <a:schemeClr val="accent1"/>
                </a:solidFill>
                <a:latin typeface="Consolas" panose="020B0609020204030204" pitchFamily="49" charset="0"/>
              </a:rPr>
              <a:t> T2.1        </a:t>
            </a:r>
            <a:r>
              <a:rPr lang="en-US" altLang="zh-CN" sz="2000" dirty="0" err="1">
                <a:solidFill>
                  <a:schemeClr val="accent1"/>
                </a:solidFill>
                <a:latin typeface="Consolas" panose="020B0609020204030204" pitchFamily="49" charset="0"/>
              </a:rPr>
              <a:t>T2.1</a:t>
            </a:r>
            <a:r>
              <a:rPr lang="en-US" altLang="zh-CN" sz="2000" dirty="0">
                <a:latin typeface="Consolas" panose="020B0609020204030204" pitchFamily="49" charset="0"/>
              </a:rPr>
              <a:t> -&gt;</a:t>
            </a:r>
            <a:r>
              <a:rPr lang="en-US" sz="2000" dirty="0">
                <a:latin typeface="Consolas" panose="020B0609020204030204" pitchFamily="49" charset="0"/>
              </a:rPr>
              <a:t> </a:t>
            </a:r>
            <a:r>
              <a:rPr lang="en-US" sz="2000" dirty="0">
                <a:solidFill>
                  <a:schemeClr val="accent2"/>
                </a:solidFill>
                <a:latin typeface="Consolas" panose="020B0609020204030204" pitchFamily="49" charset="0"/>
              </a:rPr>
              <a:t>T1.1</a:t>
            </a:r>
            <a:endParaRPr lang="en-US" sz="2000" dirty="0">
              <a:latin typeface="Consolas" panose="020B0609020204030204" pitchFamily="49" charset="0"/>
            </a:endParaRPr>
          </a:p>
          <a:p>
            <a:pPr marL="0" indent="0">
              <a:lnSpc>
                <a:spcPct val="60000"/>
              </a:lnSpc>
              <a:buNone/>
            </a:pPr>
            <a:r>
              <a:rPr lang="en-US" sz="2000" dirty="0">
                <a:latin typeface="Consolas" panose="020B0609020204030204" pitchFamily="49" charset="0"/>
              </a:rPr>
              <a:t>     </a:t>
            </a:r>
            <a:r>
              <a:rPr lang="en-US" sz="2000" dirty="0">
                <a:solidFill>
                  <a:schemeClr val="accent2"/>
                </a:solidFill>
                <a:latin typeface="Consolas" panose="020B0609020204030204" pitchFamily="49" charset="0"/>
              </a:rPr>
              <a:t>T1.2</a:t>
            </a:r>
            <a:r>
              <a:rPr lang="en-US" sz="2000" dirty="0">
                <a:latin typeface="Consolas" panose="020B0609020204030204" pitchFamily="49" charset="0"/>
              </a:rPr>
              <a:t> -&gt; </a:t>
            </a:r>
            <a:r>
              <a:rPr lang="en-US" sz="2000" dirty="0">
                <a:solidFill>
                  <a:schemeClr val="accent1"/>
                </a:solidFill>
                <a:latin typeface="Consolas" panose="020B0609020204030204" pitchFamily="49" charset="0"/>
              </a:rPr>
              <a:t>T2.2</a:t>
            </a:r>
            <a:r>
              <a:rPr lang="en-US" sz="2000" dirty="0">
                <a:latin typeface="Consolas" panose="020B0609020204030204" pitchFamily="49" charset="0"/>
              </a:rPr>
              <a:t>   or   </a:t>
            </a:r>
            <a:r>
              <a:rPr lang="en-US" altLang="zh-CN" sz="2000" dirty="0">
                <a:solidFill>
                  <a:schemeClr val="accent1"/>
                </a:solidFill>
                <a:latin typeface="Consolas" panose="020B0609020204030204" pitchFamily="49" charset="0"/>
              </a:rPr>
              <a:t>T2.2</a:t>
            </a:r>
            <a:r>
              <a:rPr lang="en-US" altLang="zh-CN" sz="2000" dirty="0">
                <a:latin typeface="Consolas" panose="020B0609020204030204" pitchFamily="49" charset="0"/>
              </a:rPr>
              <a:t> -&gt; </a:t>
            </a:r>
            <a:r>
              <a:rPr lang="en-US" altLang="zh-CN" sz="2000" dirty="0">
                <a:solidFill>
                  <a:schemeClr val="accent2"/>
                </a:solidFill>
                <a:latin typeface="Consolas" panose="020B0609020204030204" pitchFamily="49" charset="0"/>
              </a:rPr>
              <a:t>T1.2</a:t>
            </a:r>
            <a:endParaRPr lang="en-US" sz="2000" dirty="0">
              <a:latin typeface="Consolas" panose="020B0609020204030204" pitchFamily="49" charset="0"/>
            </a:endParaRPr>
          </a:p>
          <a:p>
            <a:pPr marL="0" indent="0">
              <a:lnSpc>
                <a:spcPct val="60000"/>
              </a:lnSpc>
              <a:buNone/>
            </a:pPr>
            <a:r>
              <a:rPr lang="en-US" altLang="zh-CN" sz="2000" dirty="0">
                <a:solidFill>
                  <a:schemeClr val="accent1"/>
                </a:solidFill>
                <a:latin typeface="Consolas" panose="020B0609020204030204" pitchFamily="49" charset="0"/>
              </a:rPr>
              <a:t>     </a:t>
            </a:r>
            <a:r>
              <a:rPr lang="en-US" altLang="zh-CN" sz="2000" dirty="0">
                <a:solidFill>
                  <a:schemeClr val="accent2"/>
                </a:solidFill>
                <a:latin typeface="Consolas" panose="020B0609020204030204" pitchFamily="49" charset="0"/>
              </a:rPr>
              <a:t>T1.3</a:t>
            </a:r>
            <a:r>
              <a:rPr lang="en-US" altLang="zh-CN" sz="2000" dirty="0">
                <a:solidFill>
                  <a:schemeClr val="accent1"/>
                </a:solidFill>
                <a:latin typeface="Consolas" panose="020B0609020204030204" pitchFamily="49" charset="0"/>
              </a:rPr>
              <a:t> </a:t>
            </a:r>
            <a:r>
              <a:rPr lang="en-US" altLang="zh-CN" sz="2000" dirty="0">
                <a:latin typeface="Consolas" panose="020B0609020204030204" pitchFamily="49" charset="0"/>
              </a:rPr>
              <a:t>-&gt;</a:t>
            </a:r>
            <a:r>
              <a:rPr lang="en-US" altLang="zh-CN" sz="2000" dirty="0">
                <a:solidFill>
                  <a:schemeClr val="accent1"/>
                </a:solidFill>
                <a:latin typeface="Consolas" panose="020B0609020204030204" pitchFamily="49" charset="0"/>
              </a:rPr>
              <a:t> T2.2        </a:t>
            </a:r>
            <a:r>
              <a:rPr lang="en-US" altLang="zh-CN" sz="2000" dirty="0" err="1">
                <a:solidFill>
                  <a:schemeClr val="accent1"/>
                </a:solidFill>
                <a:latin typeface="Consolas" panose="020B0609020204030204" pitchFamily="49" charset="0"/>
              </a:rPr>
              <a:t>T2.2</a:t>
            </a:r>
            <a:r>
              <a:rPr lang="en-US" sz="2000" dirty="0">
                <a:latin typeface="Consolas" panose="020B0609020204030204" pitchFamily="49" charset="0"/>
              </a:rPr>
              <a:t> -&gt; </a:t>
            </a:r>
            <a:r>
              <a:rPr lang="en-US" altLang="zh-CN" sz="2000" dirty="0">
                <a:solidFill>
                  <a:schemeClr val="accent2"/>
                </a:solidFill>
                <a:latin typeface="Consolas" panose="020B0609020204030204" pitchFamily="49" charset="0"/>
              </a:rPr>
              <a:t>T1.3</a:t>
            </a:r>
          </a:p>
          <a:p>
            <a:pPr marL="0" indent="0">
              <a:lnSpc>
                <a:spcPct val="60000"/>
              </a:lnSpc>
              <a:buNone/>
            </a:pPr>
            <a:r>
              <a:rPr lang="en-US" sz="2000" dirty="0">
                <a:latin typeface="Consolas" panose="020B0609020204030204" pitchFamily="49" charset="0"/>
              </a:rPr>
              <a:t>      (T1 -&gt; T2)          (T2 -&gt; T1)</a:t>
            </a:r>
          </a:p>
        </p:txBody>
      </p:sp>
      <p:cxnSp>
        <p:nvCxnSpPr>
          <p:cNvPr id="6" name="直接连接符 5"/>
          <p:cNvCxnSpPr/>
          <p:nvPr/>
        </p:nvCxnSpPr>
        <p:spPr>
          <a:xfrm>
            <a:off x="0" y="2353444"/>
            <a:ext cx="9144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5"/>
          <p:cNvSpPr txBox="1">
            <a:spLocks/>
          </p:cNvSpPr>
          <p:nvPr/>
        </p:nvSpPr>
        <p:spPr>
          <a:xfrm>
            <a:off x="1115616" y="2569468"/>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write(x, 20)</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read(x)</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a:t>
            </a:r>
            <a:r>
              <a:rPr lang="en-US" altLang="zh-CN" sz="1800" dirty="0">
                <a:latin typeface="Consolas" panose="020B0609020204030204" pitchFamily="49" charset="0"/>
              </a:rPr>
              <a:t>y, 30)</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a:t>
            </a:r>
            <a:r>
              <a:rPr lang="en-US" sz="1800" dirty="0" err="1">
                <a:latin typeface="Consolas" panose="020B0609020204030204" pitchFamily="49" charset="0"/>
              </a:rPr>
              <a:t>tmp</a:t>
            </a:r>
            <a:r>
              <a:rPr lang="en-US" sz="1800" dirty="0">
                <a:latin typeface="Consolas" panose="020B0609020204030204" pitchFamily="49" charset="0"/>
              </a:rPr>
              <a:t> = read(y)</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write(y, tmp+10)</a:t>
            </a:r>
          </a:p>
        </p:txBody>
      </p:sp>
      <p:sp>
        <p:nvSpPr>
          <p:cNvPr id="8" name="Content Placeholder 5"/>
          <p:cNvSpPr txBox="1">
            <a:spLocks/>
          </p:cNvSpPr>
          <p:nvPr/>
        </p:nvSpPr>
        <p:spPr>
          <a:xfrm>
            <a:off x="5076056" y="2569468"/>
            <a:ext cx="3106688"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b="1" dirty="0">
                <a:solidFill>
                  <a:schemeClr val="accent2"/>
                </a:solidFill>
                <a:latin typeface="Consolas" panose="020B0609020204030204" pitchFamily="49" charset="0"/>
              </a:rPr>
              <a:t>T1</a:t>
            </a:r>
            <a:r>
              <a:rPr lang="en-US" altLang="zh-CN" sz="1800" dirty="0">
                <a:latin typeface="Consolas" panose="020B0609020204030204" pitchFamily="49" charset="0"/>
              </a:rPr>
              <a:t>: read(x)</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write(x, 20)</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a:t>
            </a:r>
            <a:r>
              <a:rPr lang="en-US" altLang="zh-CN" sz="1800" dirty="0">
                <a:latin typeface="Consolas" panose="020B0609020204030204" pitchFamily="49" charset="0"/>
              </a:rPr>
              <a:t>y, 30)</a:t>
            </a:r>
          </a:p>
          <a:p>
            <a:pPr marL="0" indent="0">
              <a:lnSpc>
                <a:spcPct val="60000"/>
              </a:lnSpc>
              <a:buNone/>
            </a:pPr>
            <a:r>
              <a:rPr lang="en-US" altLang="zh-CN" sz="1800" b="1" dirty="0">
                <a:solidFill>
                  <a:schemeClr val="accent2"/>
                </a:solidFill>
                <a:latin typeface="Consolas" panose="020B0609020204030204" pitchFamily="49" charset="0"/>
              </a:rPr>
              <a:t>T1</a:t>
            </a:r>
            <a:r>
              <a:rPr lang="en-US" altLang="zh-CN" sz="1800" dirty="0">
                <a:latin typeface="Consolas" panose="020B0609020204030204" pitchFamily="49" charset="0"/>
              </a:rPr>
              <a:t>: </a:t>
            </a:r>
            <a:r>
              <a:rPr lang="en-US" altLang="zh-CN" sz="1800" dirty="0" err="1">
                <a:latin typeface="Consolas" panose="020B0609020204030204" pitchFamily="49" charset="0"/>
              </a:rPr>
              <a:t>tmp</a:t>
            </a:r>
            <a:r>
              <a:rPr lang="en-US" altLang="zh-CN" sz="1800" dirty="0">
                <a:latin typeface="Consolas" panose="020B0609020204030204" pitchFamily="49" charset="0"/>
              </a:rPr>
              <a:t> = read(y)</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write(y, tmp+10)</a:t>
            </a:r>
          </a:p>
        </p:txBody>
      </p:sp>
      <p:sp>
        <p:nvSpPr>
          <p:cNvPr id="9" name="Content Placeholder 5"/>
          <p:cNvSpPr txBox="1">
            <a:spLocks/>
          </p:cNvSpPr>
          <p:nvPr/>
        </p:nvSpPr>
        <p:spPr>
          <a:xfrm>
            <a:off x="1403648" y="4561229"/>
            <a:ext cx="2016224" cy="1087814"/>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2000" dirty="0">
                <a:solidFill>
                  <a:schemeClr val="accent1"/>
                </a:solidFill>
                <a:latin typeface="Consolas" panose="020B0609020204030204" pitchFamily="49" charset="0"/>
              </a:rPr>
              <a:t>T2.1</a:t>
            </a:r>
            <a:r>
              <a:rPr lang="en-US" altLang="zh-CN" sz="2000" dirty="0">
                <a:latin typeface="Consolas" panose="020B0609020204030204" pitchFamily="49" charset="0"/>
              </a:rPr>
              <a:t> -&gt;</a:t>
            </a:r>
            <a:r>
              <a:rPr lang="en-US" sz="2000" dirty="0">
                <a:latin typeface="Consolas" panose="020B0609020204030204" pitchFamily="49" charset="0"/>
              </a:rPr>
              <a:t> </a:t>
            </a:r>
            <a:r>
              <a:rPr lang="en-US" sz="2000" dirty="0">
                <a:solidFill>
                  <a:schemeClr val="accent2"/>
                </a:solidFill>
                <a:latin typeface="Consolas" panose="020B0609020204030204" pitchFamily="49" charset="0"/>
              </a:rPr>
              <a:t>T1.1</a:t>
            </a:r>
            <a:endParaRPr lang="en-US" sz="2000" dirty="0">
              <a:latin typeface="Consolas" panose="020B0609020204030204" pitchFamily="49" charset="0"/>
            </a:endParaRPr>
          </a:p>
          <a:p>
            <a:pPr marL="0" indent="0">
              <a:lnSpc>
                <a:spcPct val="60000"/>
              </a:lnSpc>
              <a:buNone/>
            </a:pPr>
            <a:r>
              <a:rPr lang="en-US" altLang="zh-CN" sz="2000" dirty="0">
                <a:solidFill>
                  <a:schemeClr val="accent1"/>
                </a:solidFill>
                <a:latin typeface="Consolas" panose="020B0609020204030204" pitchFamily="49" charset="0"/>
              </a:rPr>
              <a:t>T2.2</a:t>
            </a:r>
            <a:r>
              <a:rPr lang="en-US" altLang="zh-CN" sz="2000" dirty="0">
                <a:latin typeface="Consolas" panose="020B0609020204030204" pitchFamily="49" charset="0"/>
              </a:rPr>
              <a:t> -&gt; </a:t>
            </a:r>
            <a:r>
              <a:rPr lang="en-US" altLang="zh-CN" sz="2000" dirty="0">
                <a:solidFill>
                  <a:schemeClr val="accent2"/>
                </a:solidFill>
                <a:latin typeface="Consolas" panose="020B0609020204030204" pitchFamily="49" charset="0"/>
              </a:rPr>
              <a:t>T1.2</a:t>
            </a:r>
            <a:endParaRPr lang="en-US" sz="2000" dirty="0">
              <a:latin typeface="Consolas" panose="020B0609020204030204" pitchFamily="49" charset="0"/>
            </a:endParaRPr>
          </a:p>
          <a:p>
            <a:pPr marL="0" indent="0">
              <a:lnSpc>
                <a:spcPct val="60000"/>
              </a:lnSpc>
              <a:buNone/>
            </a:pPr>
            <a:r>
              <a:rPr lang="en-US" altLang="zh-CN" sz="2000" dirty="0">
                <a:solidFill>
                  <a:schemeClr val="accent1"/>
                </a:solidFill>
                <a:latin typeface="Consolas" panose="020B0609020204030204" pitchFamily="49" charset="0"/>
              </a:rPr>
              <a:t>T2.2</a:t>
            </a:r>
            <a:r>
              <a:rPr lang="en-US" sz="2000" dirty="0">
                <a:latin typeface="Consolas" panose="020B0609020204030204" pitchFamily="49" charset="0"/>
              </a:rPr>
              <a:t> -&gt; </a:t>
            </a:r>
            <a:r>
              <a:rPr lang="en-US" altLang="zh-CN" sz="2000" dirty="0">
                <a:solidFill>
                  <a:schemeClr val="accent2"/>
                </a:solidFill>
                <a:latin typeface="Consolas" panose="020B0609020204030204" pitchFamily="49" charset="0"/>
              </a:rPr>
              <a:t>T1.3</a:t>
            </a:r>
          </a:p>
        </p:txBody>
      </p:sp>
      <p:sp>
        <p:nvSpPr>
          <p:cNvPr id="10" name="Content Placeholder 5"/>
          <p:cNvSpPr txBox="1">
            <a:spLocks/>
          </p:cNvSpPr>
          <p:nvPr/>
        </p:nvSpPr>
        <p:spPr>
          <a:xfrm>
            <a:off x="5364088" y="4565612"/>
            <a:ext cx="2267744" cy="1083431"/>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2000" dirty="0">
                <a:solidFill>
                  <a:schemeClr val="accent2"/>
                </a:solidFill>
                <a:latin typeface="Consolas" panose="020B0609020204030204" pitchFamily="49" charset="0"/>
              </a:rPr>
              <a:t>T1.1</a:t>
            </a:r>
            <a:r>
              <a:rPr lang="en-US" altLang="zh-CN" sz="2000" dirty="0">
                <a:solidFill>
                  <a:schemeClr val="accent1"/>
                </a:solidFill>
                <a:latin typeface="Consolas" panose="020B0609020204030204" pitchFamily="49" charset="0"/>
              </a:rPr>
              <a:t> </a:t>
            </a:r>
            <a:r>
              <a:rPr lang="en-US" altLang="zh-CN" sz="2000" dirty="0">
                <a:latin typeface="Consolas" panose="020B0609020204030204" pitchFamily="49" charset="0"/>
              </a:rPr>
              <a:t>-&gt;</a:t>
            </a:r>
            <a:r>
              <a:rPr lang="en-US" altLang="zh-CN" sz="2000" dirty="0">
                <a:solidFill>
                  <a:schemeClr val="accent1"/>
                </a:solidFill>
                <a:latin typeface="Consolas" panose="020B0609020204030204" pitchFamily="49" charset="0"/>
              </a:rPr>
              <a:t> T2.1</a:t>
            </a:r>
          </a:p>
          <a:p>
            <a:pPr marL="0" indent="0">
              <a:lnSpc>
                <a:spcPct val="60000"/>
              </a:lnSpc>
              <a:buNone/>
            </a:pPr>
            <a:r>
              <a:rPr lang="en-US" altLang="zh-CN" sz="2000" dirty="0">
                <a:solidFill>
                  <a:schemeClr val="accent1"/>
                </a:solidFill>
                <a:latin typeface="Consolas" panose="020B0609020204030204" pitchFamily="49" charset="0"/>
              </a:rPr>
              <a:t>T2.2</a:t>
            </a:r>
            <a:r>
              <a:rPr lang="en-US" altLang="zh-CN" sz="2000" dirty="0">
                <a:latin typeface="Consolas" panose="020B0609020204030204" pitchFamily="49" charset="0"/>
              </a:rPr>
              <a:t> -&gt; </a:t>
            </a:r>
            <a:r>
              <a:rPr lang="en-US" altLang="zh-CN" sz="2000" dirty="0">
                <a:solidFill>
                  <a:schemeClr val="accent2"/>
                </a:solidFill>
                <a:latin typeface="Consolas" panose="020B0609020204030204" pitchFamily="49" charset="0"/>
              </a:rPr>
              <a:t>T1.2</a:t>
            </a:r>
            <a:endParaRPr lang="en-US" altLang="zh-CN" sz="2000" dirty="0">
              <a:latin typeface="Consolas" panose="020B0609020204030204" pitchFamily="49" charset="0"/>
            </a:endParaRPr>
          </a:p>
          <a:p>
            <a:pPr marL="0" indent="0">
              <a:lnSpc>
                <a:spcPct val="60000"/>
              </a:lnSpc>
              <a:buNone/>
            </a:pPr>
            <a:r>
              <a:rPr lang="en-US" altLang="zh-CN" sz="2000" dirty="0">
                <a:solidFill>
                  <a:schemeClr val="accent1"/>
                </a:solidFill>
                <a:latin typeface="Consolas" panose="020B0609020204030204" pitchFamily="49" charset="0"/>
              </a:rPr>
              <a:t>T2.2</a:t>
            </a:r>
            <a:r>
              <a:rPr lang="en-US" altLang="zh-CN" sz="2000" dirty="0">
                <a:latin typeface="Consolas" panose="020B0609020204030204" pitchFamily="49" charset="0"/>
              </a:rPr>
              <a:t> -&gt; </a:t>
            </a:r>
            <a:r>
              <a:rPr lang="en-US" altLang="zh-CN" sz="2000" dirty="0">
                <a:solidFill>
                  <a:schemeClr val="accent2"/>
                </a:solidFill>
                <a:latin typeface="Consolas" panose="020B0609020204030204" pitchFamily="49" charset="0"/>
              </a:rPr>
              <a:t>T1.3</a:t>
            </a:r>
          </a:p>
        </p:txBody>
      </p:sp>
      <p:cxnSp>
        <p:nvCxnSpPr>
          <p:cNvPr id="11" name="直接连接符 10"/>
          <p:cNvCxnSpPr/>
          <p:nvPr/>
        </p:nvCxnSpPr>
        <p:spPr>
          <a:xfrm flipH="1">
            <a:off x="5364088" y="2569468"/>
            <a:ext cx="2448272" cy="151216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364088" y="2569468"/>
            <a:ext cx="2520280" cy="158417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901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txBox="1">
            <a:spLocks/>
          </p:cNvSpPr>
          <p:nvPr/>
        </p:nvSpPr>
        <p:spPr>
          <a:xfrm>
            <a:off x="1115616" y="2564202"/>
            <a:ext cx="2736304"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write(x, 20)</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read(x)</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a:t>
            </a:r>
            <a:r>
              <a:rPr lang="en-US" altLang="zh-CN" sz="1800" dirty="0">
                <a:latin typeface="Consolas" panose="020B0609020204030204" pitchFamily="49" charset="0"/>
              </a:rPr>
              <a:t>y, 30)</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a:t>
            </a:r>
            <a:r>
              <a:rPr lang="en-US" sz="1800" dirty="0" err="1">
                <a:latin typeface="Consolas" panose="020B0609020204030204" pitchFamily="49" charset="0"/>
              </a:rPr>
              <a:t>tmp</a:t>
            </a:r>
            <a:r>
              <a:rPr lang="en-US" sz="1800" dirty="0">
                <a:latin typeface="Consolas" panose="020B0609020204030204" pitchFamily="49" charset="0"/>
              </a:rPr>
              <a:t> = read(y)</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write(y, tmp+10)</a:t>
            </a:r>
          </a:p>
          <a:p>
            <a:pPr marL="0" indent="0">
              <a:lnSpc>
                <a:spcPct val="60000"/>
              </a:lnSpc>
              <a:buNone/>
            </a:pPr>
            <a:endParaRPr lang="en-US" sz="1800" dirty="0">
              <a:latin typeface="Consolas" panose="020B0609020204030204" pitchFamily="49" charset="0"/>
            </a:endParaRPr>
          </a:p>
          <a:p>
            <a:pPr marL="0" indent="0" algn="ctr">
              <a:lnSpc>
                <a:spcPct val="60000"/>
              </a:lnSpc>
              <a:buNone/>
            </a:pPr>
            <a:r>
              <a:rPr lang="en-US" altLang="zh-CN" sz="1800" b="1" dirty="0">
                <a:latin typeface="Consolas" panose="020B0609020204030204" pitchFamily="49" charset="0"/>
              </a:rPr>
              <a:t>T2 -&gt; T1</a:t>
            </a:r>
            <a:endParaRPr lang="en-US" sz="1800" b="1" dirty="0">
              <a:latin typeface="Consolas" panose="020B0609020204030204" pitchFamily="49" charset="0"/>
            </a:endParaRPr>
          </a:p>
        </p:txBody>
      </p:sp>
      <p:sp>
        <p:nvSpPr>
          <p:cNvPr id="5" name="Content Placeholder 5"/>
          <p:cNvSpPr txBox="1">
            <a:spLocks/>
          </p:cNvSpPr>
          <p:nvPr/>
        </p:nvSpPr>
        <p:spPr>
          <a:xfrm>
            <a:off x="5076056" y="2564202"/>
            <a:ext cx="2736304"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b="1" dirty="0">
                <a:solidFill>
                  <a:schemeClr val="accent2"/>
                </a:solidFill>
                <a:latin typeface="Consolas" panose="020B0609020204030204" pitchFamily="49" charset="0"/>
              </a:rPr>
              <a:t>T1</a:t>
            </a:r>
            <a:r>
              <a:rPr lang="en-US" altLang="zh-CN" sz="1800" dirty="0">
                <a:latin typeface="Consolas" panose="020B0609020204030204" pitchFamily="49" charset="0"/>
              </a:rPr>
              <a:t>: read(x)</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write(x, 20)</a:t>
            </a:r>
          </a:p>
          <a:p>
            <a:pPr marL="0" indent="0">
              <a:lnSpc>
                <a:spcPct val="60000"/>
              </a:lnSpc>
              <a:buNone/>
            </a:pPr>
            <a:r>
              <a:rPr lang="en-US" altLang="zh-CN" sz="1800" b="1" dirty="0">
                <a:solidFill>
                  <a:schemeClr val="accent1"/>
                </a:solidFill>
                <a:latin typeface="Consolas" panose="020B0609020204030204" pitchFamily="49" charset="0"/>
              </a:rPr>
              <a:t>T2</a:t>
            </a:r>
            <a:r>
              <a:rPr lang="en-US" sz="1800" dirty="0">
                <a:latin typeface="Consolas" panose="020B0609020204030204" pitchFamily="49" charset="0"/>
              </a:rPr>
              <a:t>: write(</a:t>
            </a:r>
            <a:r>
              <a:rPr lang="en-US" altLang="zh-CN" sz="1800" dirty="0">
                <a:latin typeface="Consolas" panose="020B0609020204030204" pitchFamily="49" charset="0"/>
              </a:rPr>
              <a:t>y, 30)</a:t>
            </a:r>
          </a:p>
          <a:p>
            <a:pPr marL="0" indent="0">
              <a:lnSpc>
                <a:spcPct val="60000"/>
              </a:lnSpc>
              <a:buNone/>
            </a:pPr>
            <a:r>
              <a:rPr lang="en-US" altLang="zh-CN" sz="1800" b="1" dirty="0">
                <a:solidFill>
                  <a:schemeClr val="accent2"/>
                </a:solidFill>
                <a:latin typeface="Consolas" panose="020B0609020204030204" pitchFamily="49" charset="0"/>
              </a:rPr>
              <a:t>T1</a:t>
            </a:r>
            <a:r>
              <a:rPr lang="en-US" altLang="zh-CN" sz="1800" dirty="0">
                <a:latin typeface="Consolas" panose="020B0609020204030204" pitchFamily="49" charset="0"/>
              </a:rPr>
              <a:t>: </a:t>
            </a:r>
            <a:r>
              <a:rPr lang="en-US" altLang="zh-CN" sz="1800" dirty="0" err="1">
                <a:latin typeface="Consolas" panose="020B0609020204030204" pitchFamily="49" charset="0"/>
              </a:rPr>
              <a:t>tmp</a:t>
            </a:r>
            <a:r>
              <a:rPr lang="en-US" altLang="zh-CN" sz="1800" dirty="0">
                <a:latin typeface="Consolas" panose="020B0609020204030204" pitchFamily="49" charset="0"/>
              </a:rPr>
              <a:t> = read(y)</a:t>
            </a:r>
          </a:p>
          <a:p>
            <a:pPr marL="0" indent="0">
              <a:lnSpc>
                <a:spcPct val="60000"/>
              </a:lnSpc>
              <a:buNone/>
            </a:pPr>
            <a:r>
              <a:rPr lang="en-US" altLang="zh-CN" sz="1800" b="1" dirty="0">
                <a:solidFill>
                  <a:schemeClr val="accent2"/>
                </a:solidFill>
                <a:latin typeface="Consolas" panose="020B0609020204030204" pitchFamily="49" charset="0"/>
              </a:rPr>
              <a:t>T1</a:t>
            </a:r>
            <a:r>
              <a:rPr lang="en-US" sz="1800" dirty="0">
                <a:latin typeface="Consolas" panose="020B0609020204030204" pitchFamily="49" charset="0"/>
              </a:rPr>
              <a:t>: write(y, tmp+10)</a:t>
            </a:r>
          </a:p>
          <a:p>
            <a:pPr marL="0" indent="0">
              <a:lnSpc>
                <a:spcPct val="60000"/>
              </a:lnSpc>
              <a:buNone/>
            </a:pPr>
            <a:endParaRPr lang="en-US" sz="1800" dirty="0">
              <a:latin typeface="Consolas" panose="020B0609020204030204" pitchFamily="49" charset="0"/>
            </a:endParaRPr>
          </a:p>
        </p:txBody>
      </p:sp>
      <p:sp>
        <p:nvSpPr>
          <p:cNvPr id="6" name="内容占位符 2"/>
          <p:cNvSpPr txBox="1">
            <a:spLocks/>
          </p:cNvSpPr>
          <p:nvPr/>
        </p:nvSpPr>
        <p:spPr>
          <a:xfrm>
            <a:off x="5148064" y="5084481"/>
            <a:ext cx="2592288" cy="581331"/>
          </a:xfrm>
          <a:prstGeom prst="rect">
            <a:avLst/>
          </a:prstGeom>
          <a:solidFill>
            <a:schemeClr val="accent2">
              <a:lumMod val="20000"/>
              <a:lumOff val="80000"/>
            </a:schemeClr>
          </a:solidFill>
          <a:ln>
            <a:solidFill>
              <a:schemeClr val="accent2"/>
            </a:solidFill>
          </a:ln>
        </p:spPr>
        <p:txBody>
          <a:bodyPr vert="horz" lIns="91440" tIns="45720" rIns="91440" bIns="45720" rtlCol="0">
            <a:normAutofit fontScale="77500" lnSpcReduction="20000"/>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600"/>
              </a:spcBef>
              <a:buNone/>
            </a:pPr>
            <a:r>
              <a:rPr lang="en-US" altLang="zh-CN" sz="2000" b="1" dirty="0">
                <a:latin typeface="+mn-lt"/>
              </a:rPr>
              <a:t>It's final-state serializable,</a:t>
            </a:r>
          </a:p>
          <a:p>
            <a:pPr marL="0" indent="0" algn="ctr">
              <a:spcBef>
                <a:spcPts val="600"/>
              </a:spcBef>
              <a:buNone/>
            </a:pPr>
            <a:r>
              <a:rPr lang="en-US" altLang="zh-CN" sz="2000" b="1" dirty="0">
                <a:latin typeface="+mn-lt"/>
              </a:rPr>
              <a:t>not conflict serializable</a:t>
            </a:r>
            <a:endParaRPr lang="zh-CN" altLang="en-US" sz="2000" b="1" baseline="-25000" dirty="0">
              <a:latin typeface="+mn-lt"/>
            </a:endParaRPr>
          </a:p>
        </p:txBody>
      </p:sp>
      <p:sp>
        <p:nvSpPr>
          <p:cNvPr id="8" name="Content Placeholder 5"/>
          <p:cNvSpPr txBox="1">
            <a:spLocks/>
          </p:cNvSpPr>
          <p:nvPr/>
        </p:nvSpPr>
        <p:spPr>
          <a:xfrm>
            <a:off x="4962636" y="4441676"/>
            <a:ext cx="2736304" cy="1296144"/>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sz="1800" dirty="0">
                <a:latin typeface="Consolas" panose="020B0609020204030204" pitchFamily="49" charset="0"/>
              </a:rPr>
              <a:t>        </a:t>
            </a:r>
            <a:r>
              <a:rPr lang="en-US" sz="1800" b="1" dirty="0">
                <a:latin typeface="Consolas" panose="020B0609020204030204" pitchFamily="49" charset="0"/>
              </a:rPr>
              <a:t>--&gt;</a:t>
            </a:r>
          </a:p>
          <a:p>
            <a:pPr marL="0" indent="0">
              <a:lnSpc>
                <a:spcPct val="60000"/>
              </a:lnSpc>
              <a:buNone/>
            </a:pPr>
            <a:r>
              <a:rPr lang="en-US" sz="1800" b="1" dirty="0">
                <a:latin typeface="Consolas" panose="020B0609020204030204" pitchFamily="49" charset="0"/>
              </a:rPr>
              <a:t>        &lt;--</a:t>
            </a:r>
          </a:p>
        </p:txBody>
      </p:sp>
      <p:sp>
        <p:nvSpPr>
          <p:cNvPr id="9" name="矩形 8"/>
          <p:cNvSpPr/>
          <p:nvPr/>
        </p:nvSpPr>
        <p:spPr>
          <a:xfrm>
            <a:off x="5600836" y="4515317"/>
            <a:ext cx="1347428" cy="369332"/>
          </a:xfrm>
          <a:prstGeom prst="rect">
            <a:avLst/>
          </a:prstGeom>
        </p:spPr>
        <p:txBody>
          <a:bodyPr wrap="square">
            <a:spAutoFit/>
          </a:bodyPr>
          <a:lstStyle/>
          <a:p>
            <a:r>
              <a:rPr lang="en-US" altLang="zh-CN" b="1" dirty="0">
                <a:latin typeface="Consolas" panose="020B0609020204030204" pitchFamily="49" charset="0"/>
              </a:rPr>
              <a:t>T2     T1</a:t>
            </a:r>
            <a:endParaRPr lang="zh-CN" altLang="en-US" dirty="0"/>
          </a:p>
        </p:txBody>
      </p:sp>
      <p:sp>
        <p:nvSpPr>
          <p:cNvPr id="11" name="Content Placeholder 5"/>
          <p:cNvSpPr txBox="1">
            <a:spLocks/>
          </p:cNvSpPr>
          <p:nvPr/>
        </p:nvSpPr>
        <p:spPr>
          <a:xfrm>
            <a:off x="251520" y="409228"/>
            <a:ext cx="2952328" cy="1584176"/>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60000"/>
              </a:lnSpc>
              <a:buNone/>
            </a:pPr>
            <a:r>
              <a:rPr lang="en-US" altLang="zh-CN" sz="2400" b="1" dirty="0">
                <a:latin typeface="等线" panose="02010600030101010101" pitchFamily="2" charset="-122"/>
                <a:ea typeface="MS PGothic" charset="0"/>
              </a:rPr>
              <a:t>Conflicts</a:t>
            </a:r>
            <a:endParaRPr lang="en-US" sz="2000" b="1" dirty="0">
              <a:latin typeface="等线" panose="02010600030101010101" pitchFamily="2" charset="-122"/>
              <a:ea typeface="MS PGothic" charset="0"/>
            </a:endParaRPr>
          </a:p>
          <a:p>
            <a:pPr marL="0" indent="0">
              <a:lnSpc>
                <a:spcPct val="60000"/>
              </a:lnSpc>
              <a:buNone/>
            </a:pPr>
            <a:r>
              <a:rPr lang="en-US" altLang="zh-CN" sz="2000" dirty="0">
                <a:solidFill>
                  <a:schemeClr val="accent1"/>
                </a:solidFill>
                <a:latin typeface="Consolas" panose="020B0609020204030204" pitchFamily="49" charset="0"/>
              </a:rPr>
              <a:t>     T2.1</a:t>
            </a:r>
            <a:r>
              <a:rPr lang="en-US" altLang="zh-CN" sz="2000" dirty="0">
                <a:latin typeface="Consolas" panose="020B0609020204030204" pitchFamily="49" charset="0"/>
              </a:rPr>
              <a:t>,</a:t>
            </a:r>
            <a:r>
              <a:rPr lang="en-US" sz="2000" dirty="0">
                <a:latin typeface="Consolas" panose="020B0609020204030204" pitchFamily="49" charset="0"/>
              </a:rPr>
              <a:t> </a:t>
            </a:r>
            <a:r>
              <a:rPr lang="en-US" sz="2000" dirty="0">
                <a:solidFill>
                  <a:schemeClr val="accent2"/>
                </a:solidFill>
                <a:latin typeface="Consolas" panose="020B0609020204030204" pitchFamily="49" charset="0"/>
              </a:rPr>
              <a:t>T1.1</a:t>
            </a:r>
            <a:endParaRPr lang="en-US" sz="2000" dirty="0">
              <a:latin typeface="Consolas" panose="020B0609020204030204" pitchFamily="49" charset="0"/>
            </a:endParaRPr>
          </a:p>
          <a:p>
            <a:pPr marL="0" indent="0">
              <a:lnSpc>
                <a:spcPct val="60000"/>
              </a:lnSpc>
              <a:buNone/>
            </a:pPr>
            <a:r>
              <a:rPr lang="en-US" sz="2000" dirty="0">
                <a:latin typeface="Consolas" panose="020B0609020204030204" pitchFamily="49" charset="0"/>
              </a:rPr>
              <a:t>     </a:t>
            </a:r>
            <a:r>
              <a:rPr lang="en-US" altLang="zh-CN" sz="2000" dirty="0">
                <a:solidFill>
                  <a:schemeClr val="accent1"/>
                </a:solidFill>
                <a:latin typeface="Consolas" panose="020B0609020204030204" pitchFamily="49" charset="0"/>
              </a:rPr>
              <a:t>T2.2</a:t>
            </a:r>
            <a:r>
              <a:rPr lang="en-US" altLang="zh-CN" sz="2000" dirty="0">
                <a:latin typeface="Consolas" panose="020B0609020204030204" pitchFamily="49" charset="0"/>
              </a:rPr>
              <a:t>, </a:t>
            </a:r>
            <a:r>
              <a:rPr lang="en-US" altLang="zh-CN" sz="2000" dirty="0">
                <a:solidFill>
                  <a:schemeClr val="accent2"/>
                </a:solidFill>
                <a:latin typeface="Consolas" panose="020B0609020204030204" pitchFamily="49" charset="0"/>
              </a:rPr>
              <a:t>T1.2</a:t>
            </a:r>
            <a:endParaRPr lang="en-US" sz="2000" dirty="0">
              <a:latin typeface="Consolas" panose="020B0609020204030204" pitchFamily="49" charset="0"/>
            </a:endParaRPr>
          </a:p>
          <a:p>
            <a:pPr marL="0" indent="0">
              <a:lnSpc>
                <a:spcPct val="60000"/>
              </a:lnSpc>
              <a:buNone/>
            </a:pPr>
            <a:r>
              <a:rPr lang="en-US" altLang="zh-CN" sz="2000" dirty="0">
                <a:solidFill>
                  <a:schemeClr val="accent1"/>
                </a:solidFill>
                <a:latin typeface="Consolas" panose="020B0609020204030204" pitchFamily="49" charset="0"/>
              </a:rPr>
              <a:t>     T2.2</a:t>
            </a:r>
            <a:r>
              <a:rPr lang="en-US" sz="2000" dirty="0">
                <a:latin typeface="Consolas" panose="020B0609020204030204" pitchFamily="49" charset="0"/>
              </a:rPr>
              <a:t>, </a:t>
            </a:r>
            <a:r>
              <a:rPr lang="en-US" altLang="zh-CN" sz="2000" dirty="0">
                <a:solidFill>
                  <a:schemeClr val="accent2"/>
                </a:solidFill>
                <a:latin typeface="Consolas" panose="020B0609020204030204" pitchFamily="49" charset="0"/>
              </a:rPr>
              <a:t>T1.3</a:t>
            </a:r>
            <a:endParaRPr lang="en-US" sz="2000" dirty="0">
              <a:latin typeface="Consolas" panose="020B0609020204030204" pitchFamily="49" charset="0"/>
            </a:endParaRPr>
          </a:p>
        </p:txBody>
      </p:sp>
      <p:sp>
        <p:nvSpPr>
          <p:cNvPr id="12" name="Content Placeholder 5"/>
          <p:cNvSpPr txBox="1">
            <a:spLocks/>
          </p:cNvSpPr>
          <p:nvPr/>
        </p:nvSpPr>
        <p:spPr>
          <a:xfrm>
            <a:off x="2915816" y="409228"/>
            <a:ext cx="6120680" cy="1584176"/>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60000"/>
              </a:lnSpc>
              <a:buNone/>
            </a:pPr>
            <a:r>
              <a:rPr lang="en-US" altLang="zh-CN" sz="2400" b="1" dirty="0">
                <a:latin typeface="等线" panose="02010600030101010101" pitchFamily="2" charset="-122"/>
                <a:ea typeface="MS PGothic" charset="0"/>
              </a:rPr>
              <a:t>Conflict order for sequential schedules</a:t>
            </a:r>
            <a:endParaRPr lang="en-US" sz="2000" b="1" dirty="0">
              <a:latin typeface="等线" panose="02010600030101010101" pitchFamily="2" charset="-122"/>
              <a:ea typeface="MS PGothic" charset="0"/>
            </a:endParaRPr>
          </a:p>
          <a:p>
            <a:pPr marL="0" indent="0">
              <a:lnSpc>
                <a:spcPct val="60000"/>
              </a:lnSpc>
              <a:buNone/>
            </a:pPr>
            <a:r>
              <a:rPr lang="en-US" altLang="zh-CN" sz="2000" dirty="0">
                <a:solidFill>
                  <a:schemeClr val="accent1"/>
                </a:solidFill>
                <a:latin typeface="Consolas" panose="020B0609020204030204" pitchFamily="49" charset="0"/>
              </a:rPr>
              <a:t>     </a:t>
            </a:r>
            <a:r>
              <a:rPr lang="en-US" altLang="zh-CN" sz="2000" dirty="0">
                <a:solidFill>
                  <a:schemeClr val="accent2"/>
                </a:solidFill>
                <a:latin typeface="Consolas" panose="020B0609020204030204" pitchFamily="49" charset="0"/>
              </a:rPr>
              <a:t>T1.1</a:t>
            </a:r>
            <a:r>
              <a:rPr lang="en-US" altLang="zh-CN" sz="2000" dirty="0">
                <a:solidFill>
                  <a:schemeClr val="accent1"/>
                </a:solidFill>
                <a:latin typeface="Consolas" panose="020B0609020204030204" pitchFamily="49" charset="0"/>
              </a:rPr>
              <a:t> </a:t>
            </a:r>
            <a:r>
              <a:rPr lang="en-US" altLang="zh-CN" sz="2000" dirty="0">
                <a:latin typeface="Consolas" panose="020B0609020204030204" pitchFamily="49" charset="0"/>
              </a:rPr>
              <a:t>-&gt;</a:t>
            </a:r>
            <a:r>
              <a:rPr lang="en-US" altLang="zh-CN" sz="2000" dirty="0">
                <a:solidFill>
                  <a:schemeClr val="accent1"/>
                </a:solidFill>
                <a:latin typeface="Consolas" panose="020B0609020204030204" pitchFamily="49" charset="0"/>
              </a:rPr>
              <a:t> T2.1        </a:t>
            </a:r>
            <a:r>
              <a:rPr lang="en-US" altLang="zh-CN" sz="2000" dirty="0" err="1">
                <a:solidFill>
                  <a:schemeClr val="accent1"/>
                </a:solidFill>
                <a:latin typeface="Consolas" panose="020B0609020204030204" pitchFamily="49" charset="0"/>
              </a:rPr>
              <a:t>T2.1</a:t>
            </a:r>
            <a:r>
              <a:rPr lang="en-US" altLang="zh-CN" sz="2000" dirty="0">
                <a:latin typeface="Consolas" panose="020B0609020204030204" pitchFamily="49" charset="0"/>
              </a:rPr>
              <a:t> -&gt;</a:t>
            </a:r>
            <a:r>
              <a:rPr lang="en-US" sz="2000" dirty="0">
                <a:latin typeface="Consolas" panose="020B0609020204030204" pitchFamily="49" charset="0"/>
              </a:rPr>
              <a:t> </a:t>
            </a:r>
            <a:r>
              <a:rPr lang="en-US" sz="2000" dirty="0">
                <a:solidFill>
                  <a:schemeClr val="accent2"/>
                </a:solidFill>
                <a:latin typeface="Consolas" panose="020B0609020204030204" pitchFamily="49" charset="0"/>
              </a:rPr>
              <a:t>T1.1</a:t>
            </a:r>
            <a:endParaRPr lang="en-US" sz="2000" dirty="0">
              <a:latin typeface="Consolas" panose="020B0609020204030204" pitchFamily="49" charset="0"/>
            </a:endParaRPr>
          </a:p>
          <a:p>
            <a:pPr marL="0" indent="0">
              <a:lnSpc>
                <a:spcPct val="60000"/>
              </a:lnSpc>
              <a:buNone/>
            </a:pPr>
            <a:r>
              <a:rPr lang="en-US" sz="2000" dirty="0">
                <a:latin typeface="Consolas" panose="020B0609020204030204" pitchFamily="49" charset="0"/>
              </a:rPr>
              <a:t>     </a:t>
            </a:r>
            <a:r>
              <a:rPr lang="en-US" sz="2000" dirty="0">
                <a:solidFill>
                  <a:schemeClr val="accent2"/>
                </a:solidFill>
                <a:latin typeface="Consolas" panose="020B0609020204030204" pitchFamily="49" charset="0"/>
              </a:rPr>
              <a:t>T1.2</a:t>
            </a:r>
            <a:r>
              <a:rPr lang="en-US" sz="2000" dirty="0">
                <a:latin typeface="Consolas" panose="020B0609020204030204" pitchFamily="49" charset="0"/>
              </a:rPr>
              <a:t> -&gt; </a:t>
            </a:r>
            <a:r>
              <a:rPr lang="en-US" sz="2000" dirty="0">
                <a:solidFill>
                  <a:schemeClr val="accent1"/>
                </a:solidFill>
                <a:latin typeface="Consolas" panose="020B0609020204030204" pitchFamily="49" charset="0"/>
              </a:rPr>
              <a:t>T2.2</a:t>
            </a:r>
            <a:r>
              <a:rPr lang="en-US" sz="2000" dirty="0">
                <a:latin typeface="Consolas" panose="020B0609020204030204" pitchFamily="49" charset="0"/>
              </a:rPr>
              <a:t>   or   </a:t>
            </a:r>
            <a:r>
              <a:rPr lang="en-US" altLang="zh-CN" sz="2000" dirty="0">
                <a:solidFill>
                  <a:schemeClr val="accent1"/>
                </a:solidFill>
                <a:latin typeface="Consolas" panose="020B0609020204030204" pitchFamily="49" charset="0"/>
              </a:rPr>
              <a:t>T2.2</a:t>
            </a:r>
            <a:r>
              <a:rPr lang="en-US" altLang="zh-CN" sz="2000" dirty="0">
                <a:latin typeface="Consolas" panose="020B0609020204030204" pitchFamily="49" charset="0"/>
              </a:rPr>
              <a:t> -&gt; </a:t>
            </a:r>
            <a:r>
              <a:rPr lang="en-US" altLang="zh-CN" sz="2000" dirty="0">
                <a:solidFill>
                  <a:schemeClr val="accent2"/>
                </a:solidFill>
                <a:latin typeface="Consolas" panose="020B0609020204030204" pitchFamily="49" charset="0"/>
              </a:rPr>
              <a:t>T1.2</a:t>
            </a:r>
            <a:endParaRPr lang="en-US" sz="2000" dirty="0">
              <a:latin typeface="Consolas" panose="020B0609020204030204" pitchFamily="49" charset="0"/>
            </a:endParaRPr>
          </a:p>
          <a:p>
            <a:pPr marL="0" indent="0">
              <a:lnSpc>
                <a:spcPct val="60000"/>
              </a:lnSpc>
              <a:buNone/>
            </a:pPr>
            <a:r>
              <a:rPr lang="en-US" altLang="zh-CN" sz="2000" dirty="0">
                <a:solidFill>
                  <a:schemeClr val="accent1"/>
                </a:solidFill>
                <a:latin typeface="Consolas" panose="020B0609020204030204" pitchFamily="49" charset="0"/>
              </a:rPr>
              <a:t>     </a:t>
            </a:r>
            <a:r>
              <a:rPr lang="en-US" altLang="zh-CN" sz="2000" dirty="0">
                <a:solidFill>
                  <a:schemeClr val="accent2"/>
                </a:solidFill>
                <a:latin typeface="Consolas" panose="020B0609020204030204" pitchFamily="49" charset="0"/>
              </a:rPr>
              <a:t>T1.3</a:t>
            </a:r>
            <a:r>
              <a:rPr lang="en-US" altLang="zh-CN" sz="2000" dirty="0">
                <a:solidFill>
                  <a:schemeClr val="accent1"/>
                </a:solidFill>
                <a:latin typeface="Consolas" panose="020B0609020204030204" pitchFamily="49" charset="0"/>
              </a:rPr>
              <a:t> </a:t>
            </a:r>
            <a:r>
              <a:rPr lang="en-US" altLang="zh-CN" sz="2000" dirty="0">
                <a:latin typeface="Consolas" panose="020B0609020204030204" pitchFamily="49" charset="0"/>
              </a:rPr>
              <a:t>-&gt;</a:t>
            </a:r>
            <a:r>
              <a:rPr lang="en-US" altLang="zh-CN" sz="2000" dirty="0">
                <a:solidFill>
                  <a:schemeClr val="accent1"/>
                </a:solidFill>
                <a:latin typeface="Consolas" panose="020B0609020204030204" pitchFamily="49" charset="0"/>
              </a:rPr>
              <a:t> T2.2        </a:t>
            </a:r>
            <a:r>
              <a:rPr lang="en-US" altLang="zh-CN" sz="2000" dirty="0" err="1">
                <a:solidFill>
                  <a:schemeClr val="accent1"/>
                </a:solidFill>
                <a:latin typeface="Consolas" panose="020B0609020204030204" pitchFamily="49" charset="0"/>
              </a:rPr>
              <a:t>T2.2</a:t>
            </a:r>
            <a:r>
              <a:rPr lang="en-US" sz="2000" dirty="0">
                <a:latin typeface="Consolas" panose="020B0609020204030204" pitchFamily="49" charset="0"/>
              </a:rPr>
              <a:t> -&gt; </a:t>
            </a:r>
            <a:r>
              <a:rPr lang="en-US" altLang="zh-CN" sz="2000" dirty="0">
                <a:solidFill>
                  <a:schemeClr val="accent2"/>
                </a:solidFill>
                <a:latin typeface="Consolas" panose="020B0609020204030204" pitchFamily="49" charset="0"/>
              </a:rPr>
              <a:t>T1.3</a:t>
            </a:r>
          </a:p>
          <a:p>
            <a:pPr marL="0" indent="0">
              <a:lnSpc>
                <a:spcPct val="60000"/>
              </a:lnSpc>
              <a:buNone/>
            </a:pPr>
            <a:r>
              <a:rPr lang="en-US" sz="2000" dirty="0">
                <a:latin typeface="Consolas" panose="020B0609020204030204" pitchFamily="49" charset="0"/>
              </a:rPr>
              <a:t>      (T1 -&gt; T2)          (T2 -&gt; T1)</a:t>
            </a:r>
          </a:p>
        </p:txBody>
      </p:sp>
      <p:cxnSp>
        <p:nvCxnSpPr>
          <p:cNvPr id="13" name="直接连接符 12"/>
          <p:cNvCxnSpPr/>
          <p:nvPr/>
        </p:nvCxnSpPr>
        <p:spPr>
          <a:xfrm>
            <a:off x="0" y="2353444"/>
            <a:ext cx="9144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137714" y="5245880"/>
            <a:ext cx="3097323" cy="258532"/>
          </a:xfrm>
          <a:prstGeom prst="rect">
            <a:avLst/>
          </a:prstGeom>
        </p:spPr>
        <p:txBody>
          <a:bodyPr wrap="none">
            <a:spAutoFit/>
          </a:bodyPr>
          <a:lstStyle/>
          <a:p>
            <a:pPr>
              <a:lnSpc>
                <a:spcPct val="60000"/>
              </a:lnSpc>
              <a:spcBef>
                <a:spcPts val="2400"/>
              </a:spcBef>
            </a:pPr>
            <a:r>
              <a:rPr lang="en-US" altLang="zh-CN" dirty="0">
                <a:latin typeface="Consolas" panose="020B0609020204030204" pitchFamily="49" charset="0"/>
              </a:rPr>
              <a:t>Both at end: x=20, y=40</a:t>
            </a:r>
          </a:p>
        </p:txBody>
      </p:sp>
      <p:cxnSp>
        <p:nvCxnSpPr>
          <p:cNvPr id="3" name="直线箭头连接符 2">
            <a:extLst>
              <a:ext uri="{FF2B5EF4-FFF2-40B4-BE49-F238E27FC236}">
                <a16:creationId xmlns:a16="http://schemas.microsoft.com/office/drawing/2014/main" id="{D20B2F68-FF9F-1D42-8EE3-94E6402317CF}"/>
              </a:ext>
            </a:extLst>
          </p:cNvPr>
          <p:cNvCxnSpPr/>
          <p:nvPr/>
        </p:nvCxnSpPr>
        <p:spPr>
          <a:xfrm>
            <a:off x="3563888" y="4297660"/>
            <a:ext cx="0" cy="7868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E3565767-04F4-984F-B157-9A4DBE5A5C8E}"/>
              </a:ext>
            </a:extLst>
          </p:cNvPr>
          <p:cNvCxnSpPr>
            <a:cxnSpLocks/>
          </p:cNvCxnSpPr>
          <p:nvPr/>
        </p:nvCxnSpPr>
        <p:spPr>
          <a:xfrm flipH="1">
            <a:off x="3707904" y="4297660"/>
            <a:ext cx="1440160" cy="7868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4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rPr>
              <a:t>Conflict Equivalence</a:t>
            </a:r>
            <a:endParaRPr lang="zh-CN" altLang="en-US" dirty="0">
              <a:latin typeface="+mn-lt"/>
            </a:endParaRPr>
          </a:p>
        </p:txBody>
      </p:sp>
      <p:pic>
        <p:nvPicPr>
          <p:cNvPr id="5" name="Picture 2" descr="“fish bone”的图片搜索结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2912897"/>
            <a:ext cx="2448272" cy="17994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sh”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507150"/>
            <a:ext cx="3185912" cy="116725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sh”的图片搜索结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36096" y="1348527"/>
            <a:ext cx="2884556" cy="129614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ish bone”的图片搜索结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4238" y="2929508"/>
            <a:ext cx="2448272" cy="179948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3914363" y="1273324"/>
            <a:ext cx="1278584" cy="1446550"/>
          </a:xfrm>
          <a:prstGeom prst="rect">
            <a:avLst/>
          </a:prstGeom>
          <a:noFill/>
        </p:spPr>
        <p:txBody>
          <a:bodyPr wrap="square" rtlCol="0">
            <a:spAutoFit/>
          </a:bodyPr>
          <a:lstStyle/>
          <a:p>
            <a:pPr algn="ctr"/>
            <a:r>
              <a:rPr lang="en-US" altLang="zh-CN" sz="8800" dirty="0">
                <a:solidFill>
                  <a:schemeClr val="accent1"/>
                </a:solidFill>
              </a:rPr>
              <a:t>=</a:t>
            </a:r>
            <a:endParaRPr lang="zh-CN" altLang="en-US" sz="8800" dirty="0">
              <a:solidFill>
                <a:schemeClr val="accent1"/>
              </a:solidFill>
            </a:endParaRPr>
          </a:p>
        </p:txBody>
      </p:sp>
      <p:sp>
        <p:nvSpPr>
          <p:cNvPr id="6" name="文本框 5"/>
          <p:cNvSpPr txBox="1"/>
          <p:nvPr/>
        </p:nvSpPr>
        <p:spPr>
          <a:xfrm>
            <a:off x="1029904" y="4153644"/>
            <a:ext cx="2304256" cy="400110"/>
          </a:xfrm>
          <a:prstGeom prst="rect">
            <a:avLst/>
          </a:prstGeom>
          <a:noFill/>
        </p:spPr>
        <p:txBody>
          <a:bodyPr wrap="square" rtlCol="0">
            <a:spAutoFit/>
          </a:bodyPr>
          <a:lstStyle/>
          <a:p>
            <a:pPr algn="ctr"/>
            <a:r>
              <a:rPr lang="en-US" altLang="zh-CN" sz="2000" b="1" dirty="0">
                <a:ea typeface="MS PGothic" charset="0"/>
                <a:cs typeface="Myriad Pro Light SemiCond"/>
              </a:rPr>
              <a:t>Conflicts order A</a:t>
            </a:r>
            <a:endParaRPr lang="zh-CN" altLang="en-US" sz="2000" b="1" dirty="0">
              <a:ea typeface="MS PGothic" charset="0"/>
              <a:cs typeface="Myriad Pro Light SemiCond"/>
            </a:endParaRPr>
          </a:p>
        </p:txBody>
      </p:sp>
      <p:sp>
        <p:nvSpPr>
          <p:cNvPr id="11" name="文本框 10"/>
          <p:cNvSpPr txBox="1"/>
          <p:nvPr/>
        </p:nvSpPr>
        <p:spPr>
          <a:xfrm>
            <a:off x="1029904" y="2602267"/>
            <a:ext cx="2304256" cy="400110"/>
          </a:xfrm>
          <a:prstGeom prst="rect">
            <a:avLst/>
          </a:prstGeom>
          <a:noFill/>
        </p:spPr>
        <p:txBody>
          <a:bodyPr wrap="square" rtlCol="0">
            <a:spAutoFit/>
          </a:bodyPr>
          <a:lstStyle/>
          <a:p>
            <a:pPr algn="ctr"/>
            <a:r>
              <a:rPr lang="en-US" altLang="zh-CN" sz="2000" b="1" dirty="0">
                <a:ea typeface="MS PGothic" charset="0"/>
                <a:cs typeface="Myriad Pro Light SemiCond"/>
              </a:rPr>
              <a:t>Schedule A</a:t>
            </a:r>
            <a:endParaRPr lang="zh-CN" altLang="en-US" sz="2000" b="1" dirty="0">
              <a:ea typeface="MS PGothic" charset="0"/>
              <a:cs typeface="Myriad Pro Light SemiCond"/>
            </a:endParaRPr>
          </a:p>
        </p:txBody>
      </p:sp>
      <p:sp>
        <p:nvSpPr>
          <p:cNvPr id="12" name="文本框 11"/>
          <p:cNvSpPr txBox="1"/>
          <p:nvPr/>
        </p:nvSpPr>
        <p:spPr>
          <a:xfrm>
            <a:off x="5726246" y="2602267"/>
            <a:ext cx="2304256" cy="400110"/>
          </a:xfrm>
          <a:prstGeom prst="rect">
            <a:avLst/>
          </a:prstGeom>
          <a:noFill/>
        </p:spPr>
        <p:txBody>
          <a:bodyPr wrap="square" rtlCol="0">
            <a:spAutoFit/>
          </a:bodyPr>
          <a:lstStyle/>
          <a:p>
            <a:pPr algn="ctr"/>
            <a:r>
              <a:rPr lang="en-US" altLang="zh-CN" sz="2000" b="1" dirty="0">
                <a:ea typeface="MS PGothic" charset="0"/>
                <a:cs typeface="Myriad Pro Light SemiCond"/>
              </a:rPr>
              <a:t>Schedule B</a:t>
            </a:r>
            <a:endParaRPr lang="zh-CN" altLang="en-US" sz="2000" b="1" dirty="0">
              <a:ea typeface="MS PGothic" charset="0"/>
              <a:cs typeface="Myriad Pro Light SemiCond"/>
            </a:endParaRPr>
          </a:p>
        </p:txBody>
      </p:sp>
      <p:sp>
        <p:nvSpPr>
          <p:cNvPr id="13" name="文本框 12"/>
          <p:cNvSpPr txBox="1"/>
          <p:nvPr/>
        </p:nvSpPr>
        <p:spPr>
          <a:xfrm>
            <a:off x="5726246" y="4153644"/>
            <a:ext cx="2304256" cy="400110"/>
          </a:xfrm>
          <a:prstGeom prst="rect">
            <a:avLst/>
          </a:prstGeom>
          <a:noFill/>
        </p:spPr>
        <p:txBody>
          <a:bodyPr wrap="square" rtlCol="0">
            <a:spAutoFit/>
          </a:bodyPr>
          <a:lstStyle/>
          <a:p>
            <a:pPr algn="ctr"/>
            <a:r>
              <a:rPr lang="en-US" altLang="zh-CN" sz="2000" b="1" dirty="0">
                <a:ea typeface="MS PGothic" charset="0"/>
                <a:cs typeface="Myriad Pro Light SemiCond"/>
              </a:rPr>
              <a:t>Conflicts order B</a:t>
            </a:r>
            <a:endParaRPr lang="zh-CN" altLang="en-US" sz="2000" b="1" dirty="0">
              <a:ea typeface="MS PGothic" charset="0"/>
              <a:cs typeface="Myriad Pro Light SemiCond"/>
            </a:endParaRPr>
          </a:p>
        </p:txBody>
      </p:sp>
      <p:sp>
        <p:nvSpPr>
          <p:cNvPr id="14" name="文本框 13"/>
          <p:cNvSpPr txBox="1"/>
          <p:nvPr/>
        </p:nvSpPr>
        <p:spPr>
          <a:xfrm>
            <a:off x="1480915" y="4776504"/>
            <a:ext cx="6128528" cy="707886"/>
          </a:xfrm>
          <a:prstGeom prst="rect">
            <a:avLst/>
          </a:prstGeom>
          <a:solidFill>
            <a:schemeClr val="accent1">
              <a:lumMod val="20000"/>
              <a:lumOff val="80000"/>
            </a:schemeClr>
          </a:solidFill>
        </p:spPr>
        <p:txBody>
          <a:bodyPr wrap="square" rtlCol="0">
            <a:spAutoFit/>
          </a:bodyPr>
          <a:lstStyle/>
          <a:p>
            <a:pPr algn="ctr"/>
            <a:r>
              <a:rPr lang="en-US" altLang="zh-CN" sz="2000" dirty="0">
                <a:ea typeface="MS PGothic" charset="0"/>
                <a:cs typeface="Myriad Pro Light SemiCond"/>
              </a:rPr>
              <a:t>If </a:t>
            </a:r>
            <a:r>
              <a:rPr lang="en-US" altLang="zh-CN" sz="2000" b="1" dirty="0">
                <a:ea typeface="MS PGothic" charset="0"/>
                <a:cs typeface="Myriad Pro Light SemiCond"/>
              </a:rPr>
              <a:t>conflicts-order-A</a:t>
            </a:r>
            <a:r>
              <a:rPr lang="en-US" altLang="zh-CN" sz="2000" dirty="0">
                <a:ea typeface="MS PGothic" charset="0"/>
                <a:cs typeface="Myriad Pro Light SemiCond"/>
              </a:rPr>
              <a:t> equals to </a:t>
            </a:r>
            <a:r>
              <a:rPr lang="en-US" altLang="zh-CN" sz="2000" b="1" dirty="0">
                <a:ea typeface="MS PGothic" charset="0"/>
                <a:cs typeface="Myriad Pro Light SemiCond"/>
              </a:rPr>
              <a:t>conflicts-order-B</a:t>
            </a:r>
            <a:r>
              <a:rPr lang="en-US" altLang="zh-CN" sz="2000" dirty="0">
                <a:ea typeface="MS PGothic" charset="0"/>
                <a:cs typeface="Myriad Pro Light SemiCond"/>
              </a:rPr>
              <a:t>, </a:t>
            </a:r>
          </a:p>
          <a:p>
            <a:pPr algn="ctr"/>
            <a:r>
              <a:rPr lang="en-US" altLang="zh-CN" sz="2000" dirty="0">
                <a:ea typeface="MS PGothic" charset="0"/>
                <a:cs typeface="Myriad Pro Light SemiCond"/>
              </a:rPr>
              <a:t>then </a:t>
            </a:r>
            <a:r>
              <a:rPr lang="en-US" altLang="zh-CN" sz="2000" b="1" dirty="0">
                <a:ea typeface="MS PGothic" charset="0"/>
                <a:cs typeface="Myriad Pro Light SemiCond"/>
              </a:rPr>
              <a:t>schedule-A</a:t>
            </a:r>
            <a:r>
              <a:rPr lang="en-US" altLang="zh-CN" sz="2000" dirty="0">
                <a:ea typeface="MS PGothic" charset="0"/>
                <a:cs typeface="Myriad Pro Light SemiCond"/>
              </a:rPr>
              <a:t> </a:t>
            </a:r>
            <a:r>
              <a:rPr lang="en-US" altLang="zh-CN" sz="2000" b="1" dirty="0">
                <a:solidFill>
                  <a:schemeClr val="accent2"/>
                </a:solidFill>
                <a:ea typeface="MS PGothic" charset="0"/>
                <a:cs typeface="Myriad Pro Light SemiCond"/>
              </a:rPr>
              <a:t>conflict-equals</a:t>
            </a:r>
            <a:r>
              <a:rPr lang="en-US" altLang="zh-CN" sz="2000" dirty="0">
                <a:ea typeface="MS PGothic" charset="0"/>
                <a:cs typeface="Myriad Pro Light SemiCond"/>
              </a:rPr>
              <a:t> to </a:t>
            </a:r>
            <a:r>
              <a:rPr lang="en-US" altLang="zh-CN" sz="2000" b="1" dirty="0">
                <a:ea typeface="MS PGothic" charset="0"/>
                <a:cs typeface="Myriad Pro Light SemiCond"/>
              </a:rPr>
              <a:t>schedule-B</a:t>
            </a:r>
            <a:endParaRPr lang="zh-CN" altLang="en-US" sz="2000" b="1" dirty="0">
              <a:ea typeface="MS PGothic" charset="0"/>
              <a:cs typeface="Myriad Pro Light SemiCond"/>
            </a:endParaRPr>
          </a:p>
        </p:txBody>
      </p:sp>
      <p:sp>
        <p:nvSpPr>
          <p:cNvPr id="15" name="文本框 14"/>
          <p:cNvSpPr txBox="1"/>
          <p:nvPr/>
        </p:nvSpPr>
        <p:spPr>
          <a:xfrm>
            <a:off x="3914363" y="3038810"/>
            <a:ext cx="1278584" cy="1446550"/>
          </a:xfrm>
          <a:prstGeom prst="rect">
            <a:avLst/>
          </a:prstGeom>
          <a:noFill/>
        </p:spPr>
        <p:txBody>
          <a:bodyPr wrap="square" rtlCol="0">
            <a:spAutoFit/>
          </a:bodyPr>
          <a:lstStyle/>
          <a:p>
            <a:pPr algn="ctr"/>
            <a:r>
              <a:rPr lang="en-US" altLang="zh-CN" sz="8800" dirty="0">
                <a:solidFill>
                  <a:schemeClr val="accent1"/>
                </a:solidFill>
              </a:rPr>
              <a:t>=</a:t>
            </a:r>
            <a:endParaRPr lang="zh-CN" altLang="en-US" sz="8800" dirty="0">
              <a:solidFill>
                <a:schemeClr val="accent1"/>
              </a:solidFill>
            </a:endParaRPr>
          </a:p>
        </p:txBody>
      </p:sp>
      <p:sp>
        <p:nvSpPr>
          <p:cNvPr id="7" name="矩形 6"/>
          <p:cNvSpPr/>
          <p:nvPr/>
        </p:nvSpPr>
        <p:spPr>
          <a:xfrm>
            <a:off x="3814612" y="1497595"/>
            <a:ext cx="1718740" cy="369332"/>
          </a:xfrm>
          <a:prstGeom prst="rect">
            <a:avLst/>
          </a:prstGeom>
        </p:spPr>
        <p:txBody>
          <a:bodyPr wrap="none">
            <a:spAutoFit/>
          </a:bodyPr>
          <a:lstStyle/>
          <a:p>
            <a:r>
              <a:rPr lang="en-US" altLang="zh-CN" b="1" dirty="0">
                <a:solidFill>
                  <a:schemeClr val="accent1"/>
                </a:solidFill>
                <a:ea typeface="MS PGothic" charset="0"/>
                <a:cs typeface="Myriad Pro Light SemiCond"/>
              </a:rPr>
              <a:t>conflict-equal </a:t>
            </a:r>
            <a:endParaRPr lang="zh-CN" altLang="en-US" b="1" dirty="0">
              <a:solidFill>
                <a:schemeClr val="accent1"/>
              </a:solidFill>
            </a:endParaRPr>
          </a:p>
        </p:txBody>
      </p:sp>
      <p:sp>
        <p:nvSpPr>
          <p:cNvPr id="19" name="矩形 18"/>
          <p:cNvSpPr/>
          <p:nvPr/>
        </p:nvSpPr>
        <p:spPr>
          <a:xfrm>
            <a:off x="4188733" y="3273425"/>
            <a:ext cx="827471" cy="369332"/>
          </a:xfrm>
          <a:prstGeom prst="rect">
            <a:avLst/>
          </a:prstGeom>
        </p:spPr>
        <p:txBody>
          <a:bodyPr wrap="none">
            <a:spAutoFit/>
          </a:bodyPr>
          <a:lstStyle/>
          <a:p>
            <a:r>
              <a:rPr lang="en-US" altLang="zh-CN" b="1" dirty="0">
                <a:solidFill>
                  <a:schemeClr val="accent1"/>
                </a:solidFill>
                <a:ea typeface="MS PGothic" charset="0"/>
                <a:cs typeface="Myriad Pro Light SemiCond"/>
              </a:rPr>
              <a:t>equal </a:t>
            </a:r>
            <a:endParaRPr lang="zh-CN" altLang="en-US" b="1" dirty="0">
              <a:solidFill>
                <a:schemeClr val="accent1"/>
              </a:solidFill>
            </a:endParaRPr>
          </a:p>
        </p:txBody>
      </p:sp>
      <p:sp>
        <p:nvSpPr>
          <p:cNvPr id="16" name="文本框 15"/>
          <p:cNvSpPr txBox="1"/>
          <p:nvPr/>
        </p:nvSpPr>
        <p:spPr>
          <a:xfrm>
            <a:off x="683568" y="3073524"/>
            <a:ext cx="940694" cy="307777"/>
          </a:xfrm>
          <a:prstGeom prst="rect">
            <a:avLst/>
          </a:prstGeom>
          <a:noFill/>
        </p:spPr>
        <p:txBody>
          <a:bodyPr wrap="square" rtlCol="0">
            <a:spAutoFit/>
          </a:bodyPr>
          <a:lstStyle/>
          <a:p>
            <a:pPr algn="ctr"/>
            <a:r>
              <a:rPr lang="en-US" altLang="zh-CN" sz="1400" dirty="0">
                <a:ea typeface="MS PGothic" charset="0"/>
                <a:cs typeface="Myriad Pro Light SemiCond"/>
              </a:rPr>
              <a:t>T1</a:t>
            </a:r>
            <a:r>
              <a:rPr lang="zh-CN" altLang="en-US" sz="1400" dirty="0">
                <a:ea typeface="MS PGothic" charset="0"/>
                <a:cs typeface="Myriad Pro Light SemiCond"/>
              </a:rPr>
              <a:t> </a:t>
            </a:r>
            <a:r>
              <a:rPr lang="zh-CN" altLang="en-US" sz="1400" dirty="0">
                <a:ea typeface="MS PGothic" charset="0"/>
                <a:cs typeface="Myriad Pro Light SemiCond"/>
                <a:sym typeface="Wingdings"/>
              </a:rPr>
              <a:t> </a:t>
            </a:r>
            <a:r>
              <a:rPr lang="en-US" altLang="zh-CN" sz="1400" dirty="0">
                <a:ea typeface="MS PGothic" charset="0"/>
                <a:cs typeface="Myriad Pro Light SemiCond"/>
                <a:sym typeface="Wingdings"/>
              </a:rPr>
              <a:t>T2</a:t>
            </a:r>
            <a:endParaRPr lang="zh-CN" altLang="en-US" sz="1400" dirty="0">
              <a:ea typeface="MS PGothic" charset="0"/>
              <a:cs typeface="Myriad Pro Light SemiCond"/>
            </a:endParaRPr>
          </a:p>
        </p:txBody>
      </p:sp>
      <p:cxnSp>
        <p:nvCxnSpPr>
          <p:cNvPr id="9" name="直线连接符 8"/>
          <p:cNvCxnSpPr/>
          <p:nvPr/>
        </p:nvCxnSpPr>
        <p:spPr>
          <a:xfrm flipH="1" flipV="1">
            <a:off x="1403648" y="3329491"/>
            <a:ext cx="220614" cy="228089"/>
          </a:xfrm>
          <a:prstGeom prst="line">
            <a:avLst/>
          </a:prstGeom>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545369" y="3098924"/>
            <a:ext cx="940694" cy="307777"/>
          </a:xfrm>
          <a:prstGeom prst="rect">
            <a:avLst/>
          </a:prstGeom>
          <a:noFill/>
        </p:spPr>
        <p:txBody>
          <a:bodyPr wrap="square" rtlCol="0">
            <a:spAutoFit/>
          </a:bodyPr>
          <a:lstStyle/>
          <a:p>
            <a:pPr algn="ctr"/>
            <a:r>
              <a:rPr lang="en-US" altLang="zh-CN" sz="1400" dirty="0">
                <a:ea typeface="MS PGothic" charset="0"/>
                <a:cs typeface="Myriad Pro Light SemiCond"/>
              </a:rPr>
              <a:t>T4</a:t>
            </a:r>
            <a:r>
              <a:rPr lang="zh-CN" altLang="en-US" sz="1400" dirty="0">
                <a:ea typeface="MS PGothic" charset="0"/>
                <a:cs typeface="Myriad Pro Light SemiCond"/>
              </a:rPr>
              <a:t> </a:t>
            </a:r>
            <a:r>
              <a:rPr lang="zh-CN" altLang="en-US" sz="1400" dirty="0">
                <a:ea typeface="MS PGothic" charset="0"/>
                <a:cs typeface="Myriad Pro Light SemiCond"/>
                <a:sym typeface="Wingdings"/>
              </a:rPr>
              <a:t> </a:t>
            </a:r>
            <a:r>
              <a:rPr lang="en-US" altLang="zh-CN" sz="1400" dirty="0">
                <a:ea typeface="MS PGothic" charset="0"/>
                <a:cs typeface="Myriad Pro Light SemiCond"/>
                <a:sym typeface="Wingdings"/>
              </a:rPr>
              <a:t>T3</a:t>
            </a:r>
            <a:endParaRPr lang="zh-CN" altLang="en-US" sz="1400" dirty="0">
              <a:ea typeface="MS PGothic" charset="0"/>
              <a:cs typeface="Myriad Pro Light SemiCond"/>
            </a:endParaRPr>
          </a:p>
        </p:txBody>
      </p:sp>
      <p:cxnSp>
        <p:nvCxnSpPr>
          <p:cNvPr id="23" name="直线连接符 22"/>
          <p:cNvCxnSpPr>
            <a:endCxn id="22" idx="2"/>
          </p:cNvCxnSpPr>
          <p:nvPr/>
        </p:nvCxnSpPr>
        <p:spPr>
          <a:xfrm flipV="1">
            <a:off x="1735380" y="3406701"/>
            <a:ext cx="280336" cy="133409"/>
          </a:xfrm>
          <a:prstGeom prst="line">
            <a:avLst/>
          </a:prstGeom>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4439603" y="2653086"/>
            <a:ext cx="325730" cy="369332"/>
          </a:xfrm>
          <a:prstGeom prst="rect">
            <a:avLst/>
          </a:prstGeom>
        </p:spPr>
        <p:txBody>
          <a:bodyPr wrap="none">
            <a:spAutoFit/>
          </a:bodyPr>
          <a:lstStyle/>
          <a:p>
            <a:r>
              <a:rPr lang="en-US" altLang="zh-CN" b="1" dirty="0">
                <a:solidFill>
                  <a:schemeClr val="accent1"/>
                </a:solidFill>
                <a:ea typeface="MS PGothic" charset="0"/>
                <a:cs typeface="Myriad Pro Light SemiCond"/>
              </a:rPr>
              <a:t>if</a:t>
            </a:r>
            <a:endParaRPr lang="zh-CN" altLang="en-US" dirty="0"/>
          </a:p>
        </p:txBody>
      </p:sp>
    </p:spTree>
    <p:extLst>
      <p:ext uri="{BB962C8B-B14F-4D97-AF65-F5344CB8AC3E}">
        <p14:creationId xmlns:p14="http://schemas.microsoft.com/office/powerpoint/2010/main" val="3294288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View Serializability</a:t>
            </a:r>
            <a:endParaRPr lang="zh-CN" altLang="en-US" dirty="0"/>
          </a:p>
        </p:txBody>
      </p:sp>
      <p:sp>
        <p:nvSpPr>
          <p:cNvPr id="4" name="Content Placeholder 5"/>
          <p:cNvSpPr txBox="1">
            <a:spLocks/>
          </p:cNvSpPr>
          <p:nvPr/>
        </p:nvSpPr>
        <p:spPr>
          <a:xfrm>
            <a:off x="539552" y="1345332"/>
            <a:ext cx="4104456" cy="1944216"/>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2000" dirty="0">
                <a:latin typeface="Consolas" panose="020B0609020204030204" pitchFamily="49" charset="0"/>
              </a:rPr>
              <a:t>T1        T2        T3</a:t>
            </a:r>
          </a:p>
          <a:p>
            <a:pPr marL="0" indent="0">
              <a:lnSpc>
                <a:spcPct val="60000"/>
              </a:lnSpc>
              <a:buNone/>
            </a:pPr>
            <a:r>
              <a:rPr lang="en-US" altLang="zh-CN" sz="2000" dirty="0">
                <a:latin typeface="Consolas" panose="020B0609020204030204" pitchFamily="49" charset="0"/>
              </a:rPr>
              <a:t>read(x)            </a:t>
            </a:r>
          </a:p>
          <a:p>
            <a:pPr marL="0" indent="0">
              <a:lnSpc>
                <a:spcPct val="60000"/>
              </a:lnSpc>
              <a:buNone/>
            </a:pPr>
            <a:r>
              <a:rPr lang="en-US" altLang="zh-CN" sz="2000" dirty="0">
                <a:latin typeface="Consolas" panose="020B0609020204030204" pitchFamily="49" charset="0"/>
              </a:rPr>
              <a:t>          write(x)</a:t>
            </a:r>
          </a:p>
          <a:p>
            <a:pPr marL="0" indent="0">
              <a:lnSpc>
                <a:spcPct val="60000"/>
              </a:lnSpc>
              <a:buNone/>
            </a:pPr>
            <a:r>
              <a:rPr lang="en-US" altLang="zh-CN" sz="2000" dirty="0">
                <a:latin typeface="Consolas" panose="020B0609020204030204" pitchFamily="49" charset="0"/>
              </a:rPr>
              <a:t>write(x)           </a:t>
            </a:r>
          </a:p>
          <a:p>
            <a:pPr marL="0" indent="0">
              <a:lnSpc>
                <a:spcPct val="60000"/>
              </a:lnSpc>
              <a:buNone/>
            </a:pPr>
            <a:r>
              <a:rPr lang="en-US" altLang="zh-CN" sz="2000" dirty="0">
                <a:latin typeface="Consolas" panose="020B0609020204030204" pitchFamily="49" charset="0"/>
              </a:rPr>
              <a:t>                    write(x)</a:t>
            </a:r>
          </a:p>
        </p:txBody>
      </p:sp>
      <p:sp>
        <p:nvSpPr>
          <p:cNvPr id="5" name="矩形 4"/>
          <p:cNvSpPr/>
          <p:nvPr/>
        </p:nvSpPr>
        <p:spPr>
          <a:xfrm>
            <a:off x="6372200" y="1921396"/>
            <a:ext cx="1347428" cy="1200329"/>
          </a:xfrm>
          <a:prstGeom prst="rect">
            <a:avLst/>
          </a:prstGeom>
        </p:spPr>
        <p:txBody>
          <a:bodyPr wrap="square">
            <a:spAutoFit/>
          </a:bodyPr>
          <a:lstStyle/>
          <a:p>
            <a:pPr algn="ctr"/>
            <a:r>
              <a:rPr lang="en-US" altLang="zh-CN" b="1" dirty="0">
                <a:latin typeface="Consolas" panose="020B0609020204030204" pitchFamily="49" charset="0"/>
              </a:rPr>
              <a:t>T3</a:t>
            </a:r>
          </a:p>
          <a:p>
            <a:pPr algn="ctr"/>
            <a:endParaRPr lang="en-US" altLang="zh-CN" b="1" dirty="0">
              <a:latin typeface="Consolas" panose="020B0609020204030204" pitchFamily="49" charset="0"/>
            </a:endParaRPr>
          </a:p>
          <a:p>
            <a:pPr algn="ctr"/>
            <a:endParaRPr lang="en-US" altLang="zh-CN" b="1" dirty="0">
              <a:latin typeface="Consolas" panose="020B0609020204030204" pitchFamily="49" charset="0"/>
            </a:endParaRPr>
          </a:p>
          <a:p>
            <a:pPr algn="ctr"/>
            <a:r>
              <a:rPr lang="en-US" altLang="zh-CN" b="1" dirty="0">
                <a:latin typeface="Consolas" panose="020B0609020204030204" pitchFamily="49" charset="0"/>
              </a:rPr>
              <a:t>T2     T1</a:t>
            </a:r>
            <a:endParaRPr lang="zh-CN" altLang="en-US" dirty="0"/>
          </a:p>
        </p:txBody>
      </p:sp>
      <p:sp>
        <p:nvSpPr>
          <p:cNvPr id="6" name="矩形 5"/>
          <p:cNvSpPr/>
          <p:nvPr/>
        </p:nvSpPr>
        <p:spPr>
          <a:xfrm>
            <a:off x="6067120" y="1477344"/>
            <a:ext cx="1957587" cy="276358"/>
          </a:xfrm>
          <a:prstGeom prst="rect">
            <a:avLst/>
          </a:prstGeom>
        </p:spPr>
        <p:txBody>
          <a:bodyPr wrap="none">
            <a:spAutoFit/>
          </a:bodyPr>
          <a:lstStyle/>
          <a:p>
            <a:pPr>
              <a:lnSpc>
                <a:spcPct val="60000"/>
              </a:lnSpc>
              <a:spcBef>
                <a:spcPts val="2400"/>
              </a:spcBef>
            </a:pPr>
            <a:r>
              <a:rPr lang="en-US" altLang="zh-CN" b="1" dirty="0">
                <a:latin typeface="Consolas" panose="020B0609020204030204" pitchFamily="49" charset="0"/>
              </a:rPr>
              <a:t>Conflict graph</a:t>
            </a:r>
          </a:p>
        </p:txBody>
      </p:sp>
      <p:cxnSp>
        <p:nvCxnSpPr>
          <p:cNvPr id="8" name="直接箭头连接符 7"/>
          <p:cNvCxnSpPr/>
          <p:nvPr/>
        </p:nvCxnSpPr>
        <p:spPr>
          <a:xfrm flipV="1">
            <a:off x="6588224" y="2281436"/>
            <a:ext cx="360040" cy="504056"/>
          </a:xfrm>
          <a:prstGeom prst="straightConnector1">
            <a:avLst/>
          </a:prstGeom>
          <a:ln w="19050">
            <a:headEnd w="lg" len="lg"/>
            <a:tailEnd type="stealth" w="lg" len="med"/>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flipV="1">
            <a:off x="7164288" y="2281436"/>
            <a:ext cx="360040" cy="504056"/>
          </a:xfrm>
          <a:prstGeom prst="straightConnector1">
            <a:avLst/>
          </a:prstGeom>
          <a:ln w="19050">
            <a:headEnd w="lg" len="lg"/>
            <a:tailEnd type="stealth" w="lg"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6847891" y="2857500"/>
            <a:ext cx="396044" cy="0"/>
          </a:xfrm>
          <a:prstGeom prst="straightConnector1">
            <a:avLst/>
          </a:prstGeom>
          <a:ln w="19050">
            <a:headEnd w="lg" len="lg"/>
            <a:tailEnd type="stealth" w="lg"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6847891" y="3001515"/>
            <a:ext cx="396044" cy="1"/>
          </a:xfrm>
          <a:prstGeom prst="straightConnector1">
            <a:avLst/>
          </a:prstGeom>
          <a:ln w="19050">
            <a:headEnd w="lg" len="lg"/>
            <a:tailEnd type="stealth" w="lg" len="med"/>
          </a:ln>
        </p:spPr>
        <p:style>
          <a:lnRef idx="1">
            <a:schemeClr val="accent1"/>
          </a:lnRef>
          <a:fillRef idx="0">
            <a:schemeClr val="accent1"/>
          </a:fillRef>
          <a:effectRef idx="0">
            <a:schemeClr val="accent1"/>
          </a:effectRef>
          <a:fontRef idx="minor">
            <a:schemeClr val="tx1"/>
          </a:fontRef>
        </p:style>
      </p:cxnSp>
      <p:sp>
        <p:nvSpPr>
          <p:cNvPr id="24" name="内容占位符 2"/>
          <p:cNvSpPr>
            <a:spLocks noGrp="1"/>
          </p:cNvSpPr>
          <p:nvPr>
            <p:ph idx="1"/>
          </p:nvPr>
        </p:nvSpPr>
        <p:spPr>
          <a:xfrm>
            <a:off x="457200" y="3361557"/>
            <a:ext cx="8229600" cy="2016224"/>
          </a:xfrm>
        </p:spPr>
        <p:txBody>
          <a:bodyPr>
            <a:normAutofit fontScale="62500" lnSpcReduction="20000"/>
          </a:bodyPr>
          <a:lstStyle/>
          <a:p>
            <a:r>
              <a:rPr lang="en-US" altLang="zh-CN" sz="2400" dirty="0"/>
              <a:t>Cyclic -&gt; Not </a:t>
            </a:r>
            <a:r>
              <a:rPr lang="en-US" altLang="zh-CN" sz="2400" b="1" dirty="0">
                <a:solidFill>
                  <a:schemeClr val="accent2"/>
                </a:solidFill>
              </a:rPr>
              <a:t>conflict serializable</a:t>
            </a:r>
          </a:p>
          <a:p>
            <a:r>
              <a:rPr lang="en-US" altLang="zh-CN" sz="2400" dirty="0"/>
              <a:t>But compare it to running </a:t>
            </a:r>
            <a:r>
              <a:rPr lang="en-US" altLang="zh-CN" sz="2400" b="1" dirty="0">
                <a:solidFill>
                  <a:schemeClr val="accent1"/>
                </a:solidFill>
              </a:rPr>
              <a:t>T1 then T2 then T3 </a:t>
            </a:r>
            <a:r>
              <a:rPr lang="en-US" altLang="zh-CN" sz="2400" dirty="0"/>
              <a:t>(serially)</a:t>
            </a:r>
          </a:p>
          <a:p>
            <a:pPr lvl="1"/>
            <a:r>
              <a:rPr lang="en-US" altLang="zh-CN" sz="2000" dirty="0"/>
              <a:t>Final-state is fine</a:t>
            </a:r>
          </a:p>
          <a:p>
            <a:pPr lvl="1"/>
            <a:r>
              <a:rPr lang="en-US" altLang="zh-CN" sz="2000" dirty="0"/>
              <a:t>Intermediate reads are fine</a:t>
            </a:r>
          </a:p>
          <a:p>
            <a:r>
              <a:rPr lang="en-US" altLang="zh-CN" sz="2400" b="1" dirty="0"/>
              <a:t>Question</a:t>
            </a:r>
            <a:r>
              <a:rPr lang="en-US" altLang="zh-CN" sz="2400" dirty="0"/>
              <a:t>: why shouldn't we allow this schedule?</a:t>
            </a:r>
          </a:p>
          <a:p>
            <a:r>
              <a:rPr lang="en-US" altLang="zh-TW" sz="2400" dirty="0"/>
              <a:t>Answer: </a:t>
            </a:r>
            <a:r>
              <a:rPr lang="zh-TW" altLang="en-US" sz="2400" dirty="0"/>
              <a:t>导致了</a:t>
            </a:r>
            <a:r>
              <a:rPr lang="en-US" altLang="zh-TW" sz="2400" dirty="0"/>
              <a:t> T1</a:t>
            </a:r>
            <a:r>
              <a:rPr lang="zh-CN" altLang="en-US" sz="2400" dirty="0"/>
              <a:t> </a:t>
            </a:r>
            <a:r>
              <a:rPr lang="zh-TW" altLang="en-US" sz="2400" dirty="0"/>
              <a:t>的</a:t>
            </a:r>
            <a:r>
              <a:rPr lang="zh-CN" altLang="en-US" sz="2400" dirty="0"/>
              <a:t> </a:t>
            </a:r>
            <a:r>
              <a:rPr lang="en-US" altLang="zh-CN" sz="2400" dirty="0"/>
              <a:t>r/w</a:t>
            </a:r>
            <a:r>
              <a:rPr lang="zh-CN" altLang="en-US" sz="2400" dirty="0"/>
              <a:t> </a:t>
            </a:r>
            <a:r>
              <a:rPr lang="zh-TW" altLang="en-US" sz="2400" dirty="0"/>
              <a:t>不一致</a:t>
            </a:r>
            <a:r>
              <a:rPr lang="zh-CN" altLang="en-US" sz="2400" dirty="0"/>
              <a:t>。</a:t>
            </a:r>
            <a:r>
              <a:rPr lang="zh-TW" altLang="en-US" sz="2400" dirty="0"/>
              <a:t>可能产生问题</a:t>
            </a:r>
            <a:r>
              <a:rPr lang="zh-CN" altLang="en-US" sz="2400" dirty="0"/>
              <a:t>。</a:t>
            </a:r>
          </a:p>
        </p:txBody>
      </p:sp>
    </p:spTree>
    <p:extLst>
      <p:ext uri="{BB962C8B-B14F-4D97-AF65-F5344CB8AC3E}">
        <p14:creationId xmlns:p14="http://schemas.microsoft.com/office/powerpoint/2010/main" val="1738672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p:spPr>
        <p:txBody>
          <a:bodyPr/>
          <a:lstStyle/>
          <a:p>
            <a:r>
              <a:rPr lang="en-US" altLang="zh-CN" dirty="0"/>
              <a:t>View Serializability</a:t>
            </a:r>
            <a:endParaRPr lang="zh-CN" altLang="en-US" dirty="0"/>
          </a:p>
        </p:txBody>
      </p:sp>
      <p:sp>
        <p:nvSpPr>
          <p:cNvPr id="3" name="内容占位符 2"/>
          <p:cNvSpPr>
            <a:spLocks noGrp="1"/>
          </p:cNvSpPr>
          <p:nvPr>
            <p:ph idx="1"/>
          </p:nvPr>
        </p:nvSpPr>
        <p:spPr>
          <a:xfrm>
            <a:off x="457200" y="1333500"/>
            <a:ext cx="8229600" cy="4152633"/>
          </a:xfrm>
        </p:spPr>
        <p:txBody>
          <a:bodyPr>
            <a:noAutofit/>
          </a:bodyPr>
          <a:lstStyle/>
          <a:p>
            <a:r>
              <a:rPr lang="en-US" altLang="zh-CN" sz="2000" b="1" dirty="0"/>
              <a:t>Informal definition</a:t>
            </a:r>
          </a:p>
          <a:p>
            <a:pPr lvl="1"/>
            <a:r>
              <a:rPr lang="en-US" altLang="zh-CN" sz="1800" b="1" dirty="0">
                <a:solidFill>
                  <a:schemeClr val="accent2"/>
                </a:solidFill>
              </a:rPr>
              <a:t>A schedule is view serializable if the final written state as well as intermediate reads are the same as in some serial schedule</a:t>
            </a:r>
          </a:p>
          <a:p>
            <a:r>
              <a:rPr lang="en-US" altLang="zh-CN" sz="2000" b="1" dirty="0"/>
              <a:t>Formally, for those interested</a:t>
            </a:r>
          </a:p>
          <a:p>
            <a:pPr lvl="1"/>
            <a:r>
              <a:rPr lang="en-US" altLang="zh-CN" sz="1800" dirty="0"/>
              <a:t>Two schedules </a:t>
            </a:r>
            <a:r>
              <a:rPr lang="en-US" altLang="zh-CN" sz="1800" b="1" dirty="0"/>
              <a:t>S</a:t>
            </a:r>
            <a:r>
              <a:rPr lang="en-US" altLang="zh-CN" sz="1800" dirty="0"/>
              <a:t> and </a:t>
            </a:r>
            <a:r>
              <a:rPr lang="en-US" altLang="zh-CN" sz="1800" b="1" dirty="0"/>
              <a:t>S'</a:t>
            </a:r>
            <a:r>
              <a:rPr lang="en-US" altLang="zh-CN" sz="1800" dirty="0"/>
              <a:t> are </a:t>
            </a:r>
            <a:r>
              <a:rPr lang="en-US" altLang="zh-CN" sz="1800" b="1" dirty="0">
                <a:solidFill>
                  <a:srgbClr val="0096FF"/>
                </a:solidFill>
              </a:rPr>
              <a:t>view equivalent </a:t>
            </a:r>
            <a:r>
              <a:rPr lang="en-US" altLang="zh-CN" sz="1800" dirty="0"/>
              <a:t>if:</a:t>
            </a:r>
          </a:p>
          <a:p>
            <a:pPr lvl="2"/>
            <a:r>
              <a:rPr lang="en-US" altLang="zh-CN" sz="1600" dirty="0"/>
              <a:t>If </a:t>
            </a:r>
            <a:r>
              <a:rPr lang="en-US" altLang="zh-CN" sz="1600" b="1" dirty="0" err="1"/>
              <a:t>T</a:t>
            </a:r>
            <a:r>
              <a:rPr lang="en-US" altLang="zh-CN" sz="1600" b="1" baseline="-25000" dirty="0" err="1"/>
              <a:t>i</a:t>
            </a:r>
            <a:r>
              <a:rPr lang="en-US" altLang="zh-CN" sz="1600" dirty="0"/>
              <a:t> in </a:t>
            </a:r>
            <a:r>
              <a:rPr lang="en-US" altLang="zh-CN" sz="1600" b="1" dirty="0"/>
              <a:t>S</a:t>
            </a:r>
            <a:r>
              <a:rPr lang="en-US" altLang="zh-CN" sz="1600" dirty="0"/>
              <a:t> reads an initial value for </a:t>
            </a:r>
            <a:r>
              <a:rPr lang="en-US" altLang="zh-CN" sz="1600" b="1" dirty="0"/>
              <a:t>X</a:t>
            </a:r>
            <a:r>
              <a:rPr lang="en-US" altLang="zh-CN" sz="1600" dirty="0"/>
              <a:t>, so does </a:t>
            </a:r>
            <a:r>
              <a:rPr lang="en-US" altLang="zh-CN" sz="1600" b="1" dirty="0" err="1"/>
              <a:t>T</a:t>
            </a:r>
            <a:r>
              <a:rPr lang="en-US" altLang="zh-CN" sz="1600" b="1" baseline="-25000" dirty="0" err="1"/>
              <a:t>i</a:t>
            </a:r>
            <a:r>
              <a:rPr lang="en-US" altLang="zh-CN" sz="1600" dirty="0"/>
              <a:t> in </a:t>
            </a:r>
            <a:r>
              <a:rPr lang="en-US" altLang="zh-CN" sz="1600" b="1" dirty="0"/>
              <a:t>S'</a:t>
            </a:r>
          </a:p>
          <a:p>
            <a:pPr lvl="2"/>
            <a:r>
              <a:rPr lang="en-US" altLang="zh-CN" sz="1600" dirty="0"/>
              <a:t>If </a:t>
            </a:r>
            <a:r>
              <a:rPr lang="en-US" altLang="zh-CN" sz="1600" b="1" dirty="0" err="1"/>
              <a:t>T</a:t>
            </a:r>
            <a:r>
              <a:rPr lang="en-US" altLang="zh-CN" sz="1600" b="1" baseline="-25000" dirty="0" err="1"/>
              <a:t>i</a:t>
            </a:r>
            <a:r>
              <a:rPr lang="en-US" altLang="zh-CN" sz="1600" dirty="0"/>
              <a:t> in </a:t>
            </a:r>
            <a:r>
              <a:rPr lang="en-US" altLang="zh-CN" sz="1600" b="1" dirty="0"/>
              <a:t>S</a:t>
            </a:r>
            <a:r>
              <a:rPr lang="en-US" altLang="zh-CN" sz="1600" dirty="0"/>
              <a:t> reads the value written by </a:t>
            </a:r>
            <a:r>
              <a:rPr lang="en-US" altLang="zh-CN" sz="1600" b="1" dirty="0" err="1"/>
              <a:t>T</a:t>
            </a:r>
            <a:r>
              <a:rPr lang="en-US" altLang="zh-CN" sz="1600" b="1" baseline="-25000" dirty="0" err="1"/>
              <a:t>j</a:t>
            </a:r>
            <a:r>
              <a:rPr lang="en-US" altLang="zh-CN" sz="1600" dirty="0"/>
              <a:t> in </a:t>
            </a:r>
            <a:r>
              <a:rPr lang="en-US" altLang="zh-CN" sz="1600" b="1" dirty="0"/>
              <a:t>S</a:t>
            </a:r>
            <a:r>
              <a:rPr lang="en-US" altLang="zh-CN" sz="1600" dirty="0"/>
              <a:t> for some </a:t>
            </a:r>
            <a:r>
              <a:rPr lang="en-US" altLang="zh-CN" sz="1600" b="1" dirty="0"/>
              <a:t>X</a:t>
            </a:r>
            <a:r>
              <a:rPr lang="en-US" altLang="zh-CN" sz="1600" dirty="0"/>
              <a:t>, so does </a:t>
            </a:r>
            <a:r>
              <a:rPr lang="en-US" altLang="zh-CN" sz="1600" b="1" dirty="0" err="1"/>
              <a:t>T</a:t>
            </a:r>
            <a:r>
              <a:rPr lang="en-US" altLang="zh-CN" sz="1600" b="1" baseline="-25000" dirty="0" err="1"/>
              <a:t>i</a:t>
            </a:r>
            <a:r>
              <a:rPr lang="en-US" altLang="zh-CN" sz="1600" dirty="0"/>
              <a:t> in </a:t>
            </a:r>
            <a:r>
              <a:rPr lang="en-US" altLang="zh-CN" sz="1600" b="1" dirty="0"/>
              <a:t>S'</a:t>
            </a:r>
          </a:p>
          <a:p>
            <a:pPr lvl="2"/>
            <a:r>
              <a:rPr lang="en-US" altLang="zh-CN" sz="1600" dirty="0"/>
              <a:t>If </a:t>
            </a:r>
            <a:r>
              <a:rPr lang="en-US" altLang="zh-CN" sz="1600" b="1" dirty="0" err="1"/>
              <a:t>T</a:t>
            </a:r>
            <a:r>
              <a:rPr lang="en-US" altLang="zh-CN" sz="1600" b="1" baseline="-25000" dirty="0" err="1"/>
              <a:t>i</a:t>
            </a:r>
            <a:r>
              <a:rPr lang="en-US" altLang="zh-CN" sz="1600" dirty="0"/>
              <a:t> in </a:t>
            </a:r>
            <a:r>
              <a:rPr lang="en-US" altLang="zh-CN" sz="1600" b="1" dirty="0"/>
              <a:t>S</a:t>
            </a:r>
            <a:r>
              <a:rPr lang="en-US" altLang="zh-CN" sz="1600" dirty="0"/>
              <a:t> does the final write to </a:t>
            </a:r>
            <a:r>
              <a:rPr lang="en-US" altLang="zh-CN" sz="1600" b="1" dirty="0"/>
              <a:t>X</a:t>
            </a:r>
            <a:r>
              <a:rPr lang="en-US" altLang="zh-CN" sz="1600" dirty="0"/>
              <a:t>, so does </a:t>
            </a:r>
            <a:r>
              <a:rPr lang="en-US" altLang="zh-CN" sz="1600" b="1" dirty="0" err="1"/>
              <a:t>T</a:t>
            </a:r>
            <a:r>
              <a:rPr lang="en-US" altLang="zh-CN" sz="1600" b="1" baseline="-25000" dirty="0" err="1"/>
              <a:t>i</a:t>
            </a:r>
            <a:r>
              <a:rPr lang="en-US" altLang="zh-CN" sz="1600" dirty="0"/>
              <a:t> in </a:t>
            </a:r>
            <a:r>
              <a:rPr lang="en-US" altLang="zh-CN" sz="1600" b="1" dirty="0"/>
              <a:t>S'</a:t>
            </a:r>
          </a:p>
          <a:p>
            <a:r>
              <a:rPr lang="en-US" altLang="zh-CN" sz="2000" dirty="0"/>
              <a:t>A schedule is </a:t>
            </a:r>
            <a:r>
              <a:rPr lang="en-US" altLang="zh-CN" sz="2000" b="1" dirty="0"/>
              <a:t>view serializable </a:t>
            </a:r>
            <a:r>
              <a:rPr lang="en-US" altLang="zh-CN" sz="2000" dirty="0"/>
              <a:t>if it is </a:t>
            </a:r>
            <a:r>
              <a:rPr lang="en-US" altLang="zh-CN" sz="2000" b="1" dirty="0">
                <a:solidFill>
                  <a:srgbClr val="0096FF"/>
                </a:solidFill>
              </a:rPr>
              <a:t>view equivalent</a:t>
            </a:r>
            <a:r>
              <a:rPr lang="en-US" altLang="zh-CN" sz="2000" dirty="0">
                <a:solidFill>
                  <a:srgbClr val="0096FF"/>
                </a:solidFill>
              </a:rPr>
              <a:t> </a:t>
            </a:r>
            <a:r>
              <a:rPr lang="en-US" altLang="zh-CN" sz="2000" dirty="0"/>
              <a:t>to some serial schedule</a:t>
            </a:r>
          </a:p>
        </p:txBody>
      </p:sp>
    </p:spTree>
    <p:extLst>
      <p:ext uri="{BB962C8B-B14F-4D97-AF65-F5344CB8AC3E}">
        <p14:creationId xmlns:p14="http://schemas.microsoft.com/office/powerpoint/2010/main" val="1052890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Question</a:t>
            </a:r>
            <a:endParaRPr lang="zh-CN" altLang="en-US" dirty="0"/>
          </a:p>
        </p:txBody>
      </p:sp>
      <p:sp>
        <p:nvSpPr>
          <p:cNvPr id="3" name="内容占位符 2"/>
          <p:cNvSpPr>
            <a:spLocks noGrp="1"/>
          </p:cNvSpPr>
          <p:nvPr>
            <p:ph idx="1"/>
          </p:nvPr>
        </p:nvSpPr>
        <p:spPr>
          <a:xfrm>
            <a:off x="457200" y="1333501"/>
            <a:ext cx="8507288" cy="3771636"/>
          </a:xfrm>
        </p:spPr>
        <p:txBody>
          <a:bodyPr>
            <a:normAutofit/>
          </a:bodyPr>
          <a:lstStyle/>
          <a:p>
            <a:r>
              <a:rPr lang="en-US" altLang="zh-CN" sz="2400" dirty="0"/>
              <a:t>Why focus on </a:t>
            </a:r>
            <a:r>
              <a:rPr lang="en-US" altLang="zh-CN" sz="2400" b="1" dirty="0"/>
              <a:t>conflict serializability </a:t>
            </a:r>
            <a:r>
              <a:rPr lang="en-US" altLang="zh-CN" sz="2400" dirty="0"/>
              <a:t>when it seems </a:t>
            </a:r>
            <a:r>
              <a:rPr lang="en-US" altLang="zh-CN" sz="2400" dirty="0">
                <a:solidFill>
                  <a:schemeClr val="accent2"/>
                </a:solidFill>
              </a:rPr>
              <a:t>too strict</a:t>
            </a:r>
            <a:r>
              <a:rPr lang="en-US" altLang="zh-CN" sz="2400" dirty="0"/>
              <a:t>?</a:t>
            </a:r>
          </a:p>
          <a:p>
            <a:r>
              <a:rPr lang="en-US" altLang="zh-CN" sz="2400" dirty="0"/>
              <a:t>Why not focus on </a:t>
            </a:r>
            <a:r>
              <a:rPr lang="en-US" altLang="zh-CN" sz="2400" b="1" dirty="0"/>
              <a:t>view serializability</a:t>
            </a:r>
            <a:r>
              <a:rPr lang="en-US" altLang="zh-CN" sz="2400" dirty="0"/>
              <a:t>?</a:t>
            </a:r>
            <a:endParaRPr lang="zh-CN" altLang="en-US" sz="2400" dirty="0"/>
          </a:p>
        </p:txBody>
      </p:sp>
      <p:sp>
        <p:nvSpPr>
          <p:cNvPr id="4" name="文本框 3"/>
          <p:cNvSpPr txBox="1"/>
          <p:nvPr/>
        </p:nvSpPr>
        <p:spPr>
          <a:xfrm>
            <a:off x="3419872" y="2929508"/>
            <a:ext cx="2520280" cy="830997"/>
          </a:xfrm>
          <a:prstGeom prst="rect">
            <a:avLst/>
          </a:prstGeom>
          <a:noFill/>
        </p:spPr>
        <p:txBody>
          <a:bodyPr wrap="square" rtlCol="0">
            <a:spAutoFit/>
          </a:bodyPr>
          <a:lstStyle/>
          <a:p>
            <a:r>
              <a:rPr lang="en-US" altLang="zh-CN" sz="2400" b="1" dirty="0">
                <a:solidFill>
                  <a:schemeClr val="accent2"/>
                </a:solidFill>
                <a:ea typeface="楷体"/>
                <a:cs typeface="Myriad Pro Light SemiCond"/>
              </a:rPr>
              <a:t>View</a:t>
            </a:r>
          </a:p>
          <a:p>
            <a:r>
              <a:rPr lang="en-US" altLang="zh-CN" sz="2400" b="1" dirty="0">
                <a:solidFill>
                  <a:schemeClr val="accent2"/>
                </a:solidFill>
                <a:ea typeface="楷体"/>
                <a:cs typeface="Myriad Pro Light SemiCond"/>
              </a:rPr>
              <a:t>Serializability</a:t>
            </a:r>
            <a:endParaRPr lang="zh-CN" altLang="en-US" sz="2400" b="1" dirty="0">
              <a:solidFill>
                <a:schemeClr val="accent2"/>
              </a:solidFill>
              <a:ea typeface="楷体"/>
              <a:cs typeface="Myriad Pro Light SemiCond"/>
            </a:endParaRPr>
          </a:p>
        </p:txBody>
      </p:sp>
      <p:sp>
        <p:nvSpPr>
          <p:cNvPr id="5" name="文本框 4"/>
          <p:cNvSpPr txBox="1"/>
          <p:nvPr/>
        </p:nvSpPr>
        <p:spPr>
          <a:xfrm>
            <a:off x="864277" y="2929508"/>
            <a:ext cx="2520280" cy="830997"/>
          </a:xfrm>
          <a:prstGeom prst="rect">
            <a:avLst/>
          </a:prstGeom>
          <a:noFill/>
        </p:spPr>
        <p:txBody>
          <a:bodyPr wrap="square" rtlCol="0">
            <a:spAutoFit/>
          </a:bodyPr>
          <a:lstStyle/>
          <a:p>
            <a:r>
              <a:rPr lang="en-US" altLang="zh-CN" sz="2400" b="1" dirty="0">
                <a:solidFill>
                  <a:schemeClr val="accent2"/>
                </a:solidFill>
                <a:ea typeface="楷体"/>
                <a:cs typeface="Myriad Pro Light SemiCond"/>
              </a:rPr>
              <a:t>Final-state Serializability</a:t>
            </a:r>
            <a:endParaRPr lang="zh-CN" altLang="en-US" sz="2400" b="1" dirty="0">
              <a:solidFill>
                <a:schemeClr val="accent2"/>
              </a:solidFill>
              <a:ea typeface="楷体"/>
              <a:cs typeface="Myriad Pro Light SemiCond"/>
            </a:endParaRPr>
          </a:p>
        </p:txBody>
      </p:sp>
      <p:sp>
        <p:nvSpPr>
          <p:cNvPr id="6" name="文本框 5"/>
          <p:cNvSpPr txBox="1"/>
          <p:nvPr/>
        </p:nvSpPr>
        <p:spPr>
          <a:xfrm>
            <a:off x="5940152" y="2929508"/>
            <a:ext cx="2520280" cy="830997"/>
          </a:xfrm>
          <a:prstGeom prst="rect">
            <a:avLst/>
          </a:prstGeom>
          <a:noFill/>
        </p:spPr>
        <p:txBody>
          <a:bodyPr wrap="square" rtlCol="0">
            <a:spAutoFit/>
          </a:bodyPr>
          <a:lstStyle/>
          <a:p>
            <a:r>
              <a:rPr lang="en-US" altLang="zh-CN" sz="2400" b="1" dirty="0">
                <a:solidFill>
                  <a:schemeClr val="accent2"/>
                </a:solidFill>
                <a:ea typeface="楷体"/>
                <a:cs typeface="Myriad Pro Light SemiCond"/>
              </a:rPr>
              <a:t>Conflict</a:t>
            </a:r>
          </a:p>
          <a:p>
            <a:r>
              <a:rPr lang="en-US" altLang="zh-CN" sz="2400" b="1" dirty="0">
                <a:solidFill>
                  <a:schemeClr val="accent2"/>
                </a:solidFill>
                <a:ea typeface="楷体"/>
                <a:cs typeface="Myriad Pro Light SemiCond"/>
              </a:rPr>
              <a:t>Serializability</a:t>
            </a:r>
            <a:endParaRPr lang="zh-CN" altLang="en-US" sz="2400" b="1" dirty="0">
              <a:solidFill>
                <a:schemeClr val="accent2"/>
              </a:solidFill>
              <a:ea typeface="楷体"/>
              <a:cs typeface="Myriad Pro Light SemiCond"/>
            </a:endParaRPr>
          </a:p>
        </p:txBody>
      </p:sp>
      <p:sp>
        <p:nvSpPr>
          <p:cNvPr id="7" name="文本框 6"/>
          <p:cNvSpPr txBox="1"/>
          <p:nvPr/>
        </p:nvSpPr>
        <p:spPr>
          <a:xfrm>
            <a:off x="864277" y="3760505"/>
            <a:ext cx="2123547" cy="707886"/>
          </a:xfrm>
          <a:prstGeom prst="rect">
            <a:avLst/>
          </a:prstGeom>
          <a:noFill/>
        </p:spPr>
        <p:txBody>
          <a:bodyPr wrap="square" rtlCol="0">
            <a:spAutoFit/>
          </a:bodyPr>
          <a:lstStyle/>
          <a:p>
            <a:r>
              <a:rPr lang="en-US" altLang="zh-CN" sz="2000" dirty="0">
                <a:ea typeface="楷体"/>
                <a:cs typeface="Myriad Pro Light SemiCond"/>
              </a:rPr>
              <a:t>Care the final state</a:t>
            </a:r>
            <a:r>
              <a:rPr lang="zh-CN" altLang="en-US" sz="2000" dirty="0">
                <a:ea typeface="楷体"/>
                <a:cs typeface="Myriad Pro Light SemiCond"/>
              </a:rPr>
              <a:t> </a:t>
            </a:r>
            <a:r>
              <a:rPr lang="en-US" altLang="zh-CN" sz="2000" dirty="0">
                <a:ea typeface="楷体"/>
                <a:cs typeface="Myriad Pro Light SemiCond"/>
              </a:rPr>
              <a:t>only</a:t>
            </a:r>
            <a:endParaRPr lang="zh-CN" altLang="en-US" sz="2000" dirty="0">
              <a:ea typeface="楷体"/>
              <a:cs typeface="Myriad Pro Light SemiCond"/>
            </a:endParaRPr>
          </a:p>
        </p:txBody>
      </p:sp>
      <p:sp>
        <p:nvSpPr>
          <p:cNvPr id="8" name="文本框 7"/>
          <p:cNvSpPr txBox="1"/>
          <p:nvPr/>
        </p:nvSpPr>
        <p:spPr>
          <a:xfrm>
            <a:off x="3384557" y="3760505"/>
            <a:ext cx="2195555" cy="1015663"/>
          </a:xfrm>
          <a:prstGeom prst="rect">
            <a:avLst/>
          </a:prstGeom>
          <a:noFill/>
        </p:spPr>
        <p:txBody>
          <a:bodyPr wrap="square" rtlCol="0">
            <a:spAutoFit/>
          </a:bodyPr>
          <a:lstStyle/>
          <a:p>
            <a:r>
              <a:rPr lang="en-US" altLang="zh-CN" sz="2000" dirty="0">
                <a:ea typeface="楷体"/>
                <a:cs typeface="Myriad Pro Light SemiCond"/>
              </a:rPr>
              <a:t>Care the final state as well as intermediate read</a:t>
            </a:r>
            <a:endParaRPr lang="zh-CN" altLang="en-US" sz="2000" dirty="0">
              <a:ea typeface="楷体"/>
              <a:cs typeface="Myriad Pro Light SemiCond"/>
            </a:endParaRPr>
          </a:p>
        </p:txBody>
      </p:sp>
      <p:sp>
        <p:nvSpPr>
          <p:cNvPr id="9" name="文本框 8"/>
          <p:cNvSpPr txBox="1"/>
          <p:nvPr/>
        </p:nvSpPr>
        <p:spPr>
          <a:xfrm>
            <a:off x="5963489" y="3760505"/>
            <a:ext cx="2280919" cy="1015663"/>
          </a:xfrm>
          <a:prstGeom prst="rect">
            <a:avLst/>
          </a:prstGeom>
          <a:noFill/>
        </p:spPr>
        <p:txBody>
          <a:bodyPr wrap="square" rtlCol="0">
            <a:spAutoFit/>
          </a:bodyPr>
          <a:lstStyle/>
          <a:p>
            <a:r>
              <a:rPr lang="en-US" altLang="zh-CN" sz="2000" dirty="0">
                <a:ea typeface="楷体"/>
                <a:cs typeface="Myriad Pro Light SemiCond"/>
              </a:rPr>
              <a:t>Care the final state as well as all the </a:t>
            </a:r>
            <a:r>
              <a:rPr lang="en-US" altLang="zh-CN" sz="2000" b="1" dirty="0">
                <a:ea typeface="楷体"/>
                <a:cs typeface="Myriad Pro Light SemiCond"/>
              </a:rPr>
              <a:t>data dependency</a:t>
            </a:r>
            <a:endParaRPr lang="zh-CN" altLang="en-US" sz="2000" b="1" dirty="0">
              <a:ea typeface="楷体"/>
              <a:cs typeface="Myriad Pro Light SemiCond"/>
            </a:endParaRPr>
          </a:p>
        </p:txBody>
      </p:sp>
      <p:sp>
        <p:nvSpPr>
          <p:cNvPr id="10" name="文本框 9"/>
          <p:cNvSpPr txBox="1"/>
          <p:nvPr/>
        </p:nvSpPr>
        <p:spPr>
          <a:xfrm>
            <a:off x="2915816" y="3099662"/>
            <a:ext cx="648072" cy="584775"/>
          </a:xfrm>
          <a:prstGeom prst="rect">
            <a:avLst/>
          </a:prstGeom>
          <a:noFill/>
        </p:spPr>
        <p:txBody>
          <a:bodyPr wrap="square" rtlCol="0">
            <a:spAutoFit/>
          </a:bodyPr>
          <a:lstStyle/>
          <a:p>
            <a:r>
              <a:rPr lang="en-US" altLang="zh-CN" sz="3200" dirty="0">
                <a:solidFill>
                  <a:schemeClr val="accent2"/>
                </a:solidFill>
              </a:rPr>
              <a:t>⊃</a:t>
            </a:r>
            <a:endParaRPr lang="zh-CN" altLang="en-US" sz="3200" dirty="0">
              <a:solidFill>
                <a:schemeClr val="accent2"/>
              </a:solidFill>
            </a:endParaRPr>
          </a:p>
        </p:txBody>
      </p:sp>
      <p:sp>
        <p:nvSpPr>
          <p:cNvPr id="11" name="文本框 10"/>
          <p:cNvSpPr txBox="1"/>
          <p:nvPr/>
        </p:nvSpPr>
        <p:spPr>
          <a:xfrm>
            <a:off x="5402905" y="3099662"/>
            <a:ext cx="648072" cy="584775"/>
          </a:xfrm>
          <a:prstGeom prst="rect">
            <a:avLst/>
          </a:prstGeom>
          <a:noFill/>
        </p:spPr>
        <p:txBody>
          <a:bodyPr wrap="square" rtlCol="0">
            <a:spAutoFit/>
          </a:bodyPr>
          <a:lstStyle/>
          <a:p>
            <a:r>
              <a:rPr lang="en-US" altLang="zh-CN" sz="3200" dirty="0">
                <a:solidFill>
                  <a:schemeClr val="accent2"/>
                </a:solidFill>
              </a:rPr>
              <a:t>⊃</a:t>
            </a:r>
            <a:endParaRPr lang="zh-CN" altLang="en-US" sz="3200" dirty="0">
              <a:solidFill>
                <a:schemeClr val="accent2"/>
              </a:solidFill>
            </a:endParaRPr>
          </a:p>
        </p:txBody>
      </p:sp>
    </p:spTree>
    <p:extLst>
      <p:ext uri="{BB962C8B-B14F-4D97-AF65-F5344CB8AC3E}">
        <p14:creationId xmlns:p14="http://schemas.microsoft.com/office/powerpoint/2010/main" val="669449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2008" y="1129308"/>
            <a:ext cx="9252520" cy="19020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Title 1"/>
          <p:cNvSpPr>
            <a:spLocks noGrp="1"/>
          </p:cNvSpPr>
          <p:nvPr>
            <p:ph type="title"/>
          </p:nvPr>
        </p:nvSpPr>
        <p:spPr>
          <a:xfrm>
            <a:off x="457200" y="248816"/>
            <a:ext cx="8229600" cy="952500"/>
          </a:xfrm>
        </p:spPr>
        <p:txBody>
          <a:bodyPr>
            <a:normAutofit/>
          </a:bodyPr>
          <a:lstStyle/>
          <a:p>
            <a:r>
              <a:rPr lang="en-US" altLang="zh-CN" sz="2800" dirty="0"/>
              <a:t>Review: Read &amp; Write with Cache &amp; Cell Storage</a:t>
            </a:r>
            <a:endParaRPr lang="en-US" sz="2800" dirty="0"/>
          </a:p>
        </p:txBody>
      </p:sp>
      <p:sp>
        <p:nvSpPr>
          <p:cNvPr id="3" name="Content Placeholder 2"/>
          <p:cNvSpPr>
            <a:spLocks noGrp="1"/>
          </p:cNvSpPr>
          <p:nvPr>
            <p:ph idx="1"/>
          </p:nvPr>
        </p:nvSpPr>
        <p:spPr>
          <a:xfrm>
            <a:off x="457200" y="3001516"/>
            <a:ext cx="8229600" cy="2562440"/>
          </a:xfrm>
        </p:spPr>
        <p:txBody>
          <a:bodyPr>
            <a:noAutofit/>
          </a:bodyPr>
          <a:lstStyle/>
          <a:p>
            <a:pPr marL="0" indent="0">
              <a:spcBef>
                <a:spcPts val="168"/>
              </a:spcBef>
              <a:buNone/>
            </a:pPr>
            <a:r>
              <a:rPr lang="en-US" sz="1400" b="1" dirty="0">
                <a:latin typeface="Consolas" panose="020B0609020204030204" pitchFamily="49" charset="0"/>
                <a:cs typeface="Courier"/>
              </a:rPr>
              <a:t>read(</a:t>
            </a:r>
            <a:r>
              <a:rPr lang="en-US" sz="1400" b="1" dirty="0" err="1">
                <a:latin typeface="Consolas" panose="020B0609020204030204" pitchFamily="49" charset="0"/>
                <a:cs typeface="Courier"/>
              </a:rPr>
              <a:t>var</a:t>
            </a:r>
            <a:r>
              <a:rPr lang="en-US" sz="1400" b="1" dirty="0">
                <a:latin typeface="Consolas" panose="020B0609020204030204" pitchFamily="49" charset="0"/>
                <a:cs typeface="Courier"/>
              </a:rPr>
              <a:t>):</a:t>
            </a:r>
          </a:p>
          <a:p>
            <a:pPr marL="0" indent="0">
              <a:spcBef>
                <a:spcPts val="168"/>
              </a:spcBef>
              <a:buNone/>
            </a:pPr>
            <a:r>
              <a:rPr lang="en-US" sz="1400" dirty="0">
                <a:latin typeface="Consolas" panose="020B0609020204030204" pitchFamily="49" charset="0"/>
                <a:cs typeface="Courier"/>
              </a:rPr>
              <a:t>  if </a:t>
            </a:r>
            <a:r>
              <a:rPr lang="en-US" sz="1400" dirty="0" err="1">
                <a:latin typeface="Consolas" panose="020B0609020204030204" pitchFamily="49" charset="0"/>
                <a:cs typeface="Courier"/>
              </a:rPr>
              <a:t>var</a:t>
            </a:r>
            <a:r>
              <a:rPr lang="en-US" sz="1400" dirty="0">
                <a:latin typeface="Consolas" panose="020B0609020204030204" pitchFamily="49" charset="0"/>
                <a:cs typeface="Courier"/>
              </a:rPr>
              <a:t> in cache:</a:t>
            </a:r>
          </a:p>
          <a:p>
            <a:pPr marL="0" indent="0">
              <a:spcBef>
                <a:spcPts val="168"/>
              </a:spcBef>
              <a:buNone/>
            </a:pPr>
            <a:r>
              <a:rPr lang="en-US" sz="1400" dirty="0">
                <a:latin typeface="Consolas" panose="020B0609020204030204" pitchFamily="49" charset="0"/>
                <a:cs typeface="Courier"/>
              </a:rPr>
              <a:t>    return cache[</a:t>
            </a:r>
            <a:r>
              <a:rPr lang="en-US" sz="1400" dirty="0" err="1">
                <a:latin typeface="Consolas" panose="020B0609020204030204" pitchFamily="49" charset="0"/>
                <a:cs typeface="Courier"/>
              </a:rPr>
              <a:t>var</a:t>
            </a:r>
            <a:r>
              <a:rPr lang="en-US" sz="1400" dirty="0">
                <a:latin typeface="Consolas" panose="020B0609020204030204" pitchFamily="49" charset="0"/>
                <a:cs typeface="Courier"/>
              </a:rPr>
              <a:t>]</a:t>
            </a:r>
          </a:p>
          <a:p>
            <a:pPr marL="0" indent="0">
              <a:spcBef>
                <a:spcPts val="168"/>
              </a:spcBef>
              <a:buNone/>
            </a:pPr>
            <a:r>
              <a:rPr lang="en-US" sz="1400" dirty="0">
                <a:latin typeface="Consolas" panose="020B0609020204030204" pitchFamily="49" charset="0"/>
                <a:cs typeface="Courier"/>
              </a:rPr>
              <a:t>  else: </a:t>
            </a:r>
            <a:r>
              <a:rPr lang="en-US" sz="1400" dirty="0">
                <a:solidFill>
                  <a:schemeClr val="accent1"/>
                </a:solidFill>
                <a:latin typeface="Consolas" panose="020B0609020204030204" pitchFamily="49" charset="0"/>
                <a:cs typeface="Courier"/>
              </a:rPr>
              <a:t>// may evict others from cache to cell storage</a:t>
            </a:r>
          </a:p>
          <a:p>
            <a:pPr marL="0" indent="0">
              <a:spcBef>
                <a:spcPts val="168"/>
              </a:spcBef>
              <a:buNone/>
            </a:pPr>
            <a:r>
              <a:rPr lang="en-US" sz="1400" dirty="0">
                <a:latin typeface="Consolas" panose="020B0609020204030204" pitchFamily="49" charset="0"/>
                <a:cs typeface="Courier"/>
              </a:rPr>
              <a:t>    cache[</a:t>
            </a:r>
            <a:r>
              <a:rPr lang="en-US" sz="1400" dirty="0" err="1">
                <a:latin typeface="Consolas" panose="020B0609020204030204" pitchFamily="49" charset="0"/>
                <a:cs typeface="Courier"/>
              </a:rPr>
              <a:t>var</a:t>
            </a:r>
            <a:r>
              <a:rPr lang="en-US" sz="1400" dirty="0">
                <a:latin typeface="Consolas" panose="020B0609020204030204" pitchFamily="49" charset="0"/>
                <a:cs typeface="Courier"/>
              </a:rPr>
              <a:t>] = </a:t>
            </a:r>
            <a:r>
              <a:rPr lang="en-US" sz="1400" dirty="0" err="1">
                <a:latin typeface="Consolas" panose="020B0609020204030204" pitchFamily="49" charset="0"/>
                <a:cs typeface="Courier"/>
              </a:rPr>
              <a:t>cell_read</a:t>
            </a:r>
            <a:r>
              <a:rPr lang="en-US" sz="1400" dirty="0">
                <a:latin typeface="Consolas" panose="020B0609020204030204" pitchFamily="49" charset="0"/>
                <a:cs typeface="Courier"/>
              </a:rPr>
              <a:t>(</a:t>
            </a:r>
            <a:r>
              <a:rPr lang="en-US" sz="1400" dirty="0" err="1">
                <a:latin typeface="Consolas" panose="020B0609020204030204" pitchFamily="49" charset="0"/>
                <a:cs typeface="Courier"/>
              </a:rPr>
              <a:t>var</a:t>
            </a:r>
            <a:r>
              <a:rPr lang="en-US" sz="1400" dirty="0">
                <a:latin typeface="Consolas" panose="020B0609020204030204" pitchFamily="49" charset="0"/>
                <a:cs typeface="Courier"/>
              </a:rPr>
              <a:t>)</a:t>
            </a:r>
          </a:p>
          <a:p>
            <a:pPr marL="0" indent="0">
              <a:spcBef>
                <a:spcPts val="168"/>
              </a:spcBef>
              <a:buNone/>
            </a:pPr>
            <a:r>
              <a:rPr lang="en-US" sz="1400" dirty="0">
                <a:latin typeface="Consolas" panose="020B0609020204030204" pitchFamily="49" charset="0"/>
                <a:cs typeface="Courier"/>
              </a:rPr>
              <a:t>    return cache[</a:t>
            </a:r>
            <a:r>
              <a:rPr lang="en-US" sz="1400" dirty="0" err="1">
                <a:latin typeface="Consolas" panose="020B0609020204030204" pitchFamily="49" charset="0"/>
                <a:cs typeface="Courier"/>
              </a:rPr>
              <a:t>var</a:t>
            </a:r>
            <a:r>
              <a:rPr lang="en-US" sz="1400" dirty="0">
                <a:latin typeface="Consolas" panose="020B0609020204030204" pitchFamily="49" charset="0"/>
                <a:cs typeface="Courier"/>
              </a:rPr>
              <a:t>]</a:t>
            </a:r>
          </a:p>
          <a:p>
            <a:pPr marL="0" indent="0">
              <a:spcBef>
                <a:spcPts val="1200"/>
              </a:spcBef>
              <a:buNone/>
            </a:pPr>
            <a:r>
              <a:rPr lang="en-US" sz="1400" b="1" dirty="0">
                <a:latin typeface="Consolas" panose="020B0609020204030204" pitchFamily="49" charset="0"/>
                <a:cs typeface="Courier"/>
              </a:rPr>
              <a:t>write(</a:t>
            </a:r>
            <a:r>
              <a:rPr lang="en-US" sz="1400" b="1" dirty="0" err="1">
                <a:latin typeface="Consolas" panose="020B0609020204030204" pitchFamily="49" charset="0"/>
                <a:cs typeface="Courier"/>
              </a:rPr>
              <a:t>var</a:t>
            </a:r>
            <a:r>
              <a:rPr lang="en-US" sz="1400" b="1" dirty="0">
                <a:latin typeface="Consolas" panose="020B0609020204030204" pitchFamily="49" charset="0"/>
                <a:cs typeface="Courier"/>
              </a:rPr>
              <a:t>, value):</a:t>
            </a:r>
          </a:p>
          <a:p>
            <a:pPr marL="0" indent="0">
              <a:spcBef>
                <a:spcPts val="168"/>
              </a:spcBef>
              <a:buNone/>
            </a:pPr>
            <a:r>
              <a:rPr lang="en-US" sz="1400" dirty="0">
                <a:latin typeface="Consolas" panose="020B0609020204030204" pitchFamily="49" charset="0"/>
                <a:cs typeface="Courier"/>
              </a:rPr>
              <a:t>  </a:t>
            </a:r>
            <a:r>
              <a:rPr lang="en-US" sz="1400" dirty="0" err="1">
                <a:latin typeface="Consolas" panose="020B0609020204030204" pitchFamily="49" charset="0"/>
                <a:cs typeface="Courier"/>
              </a:rPr>
              <a:t>log.append</a:t>
            </a:r>
            <a:r>
              <a:rPr lang="en-US" sz="1400" dirty="0">
                <a:latin typeface="Consolas" panose="020B0609020204030204" pitchFamily="49" charset="0"/>
                <a:cs typeface="Courier"/>
              </a:rPr>
              <a:t>(</a:t>
            </a:r>
            <a:r>
              <a:rPr lang="en-US" sz="1400" dirty="0" err="1">
                <a:latin typeface="Consolas" panose="020B0609020204030204" pitchFamily="49" charset="0"/>
                <a:cs typeface="Courier"/>
              </a:rPr>
              <a:t>current_tid</a:t>
            </a:r>
            <a:r>
              <a:rPr lang="en-US" sz="1400" dirty="0">
                <a:latin typeface="Consolas" panose="020B0609020204030204" pitchFamily="49" charset="0"/>
                <a:cs typeface="Courier"/>
              </a:rPr>
              <a:t>, update, </a:t>
            </a:r>
            <a:r>
              <a:rPr lang="en-US" sz="1400" dirty="0" err="1">
                <a:latin typeface="Consolas" panose="020B0609020204030204" pitchFamily="49" charset="0"/>
                <a:cs typeface="Courier"/>
              </a:rPr>
              <a:t>var</a:t>
            </a:r>
            <a:r>
              <a:rPr lang="en-US" sz="1400" dirty="0">
                <a:latin typeface="Consolas" panose="020B0609020204030204" pitchFamily="49" charset="0"/>
                <a:cs typeface="Courier"/>
              </a:rPr>
              <a:t>, read(</a:t>
            </a:r>
            <a:r>
              <a:rPr lang="en-US" sz="1400" dirty="0" err="1">
                <a:latin typeface="Consolas" panose="020B0609020204030204" pitchFamily="49" charset="0"/>
                <a:cs typeface="Courier"/>
              </a:rPr>
              <a:t>var</a:t>
            </a:r>
            <a:r>
              <a:rPr lang="en-US" sz="1400" dirty="0">
                <a:latin typeface="Consolas" panose="020B0609020204030204" pitchFamily="49" charset="0"/>
                <a:cs typeface="Courier"/>
              </a:rPr>
              <a:t>), value)</a:t>
            </a:r>
          </a:p>
          <a:p>
            <a:pPr marL="0" indent="0">
              <a:spcBef>
                <a:spcPts val="168"/>
              </a:spcBef>
              <a:buNone/>
            </a:pPr>
            <a:r>
              <a:rPr lang="en-US" sz="1400" dirty="0">
                <a:latin typeface="Consolas" panose="020B0609020204030204" pitchFamily="49" charset="0"/>
                <a:cs typeface="Courier"/>
              </a:rPr>
              <a:t>  cache[</a:t>
            </a:r>
            <a:r>
              <a:rPr lang="en-US" sz="1400" dirty="0" err="1">
                <a:latin typeface="Consolas" panose="020B0609020204030204" pitchFamily="49" charset="0"/>
                <a:cs typeface="Courier"/>
              </a:rPr>
              <a:t>var</a:t>
            </a:r>
            <a:r>
              <a:rPr lang="en-US" sz="1400" dirty="0">
                <a:latin typeface="Consolas" panose="020B0609020204030204" pitchFamily="49" charset="0"/>
                <a:cs typeface="Courier"/>
              </a:rPr>
              <a:t>] = value</a:t>
            </a:r>
            <a:endParaRPr lang="en-US" sz="1400" dirty="0">
              <a:solidFill>
                <a:schemeClr val="accent1"/>
              </a:solidFill>
              <a:latin typeface="Consolas" panose="020B0609020204030204" pitchFamily="49" charset="0"/>
              <a:cs typeface="Courier"/>
            </a:endParaRPr>
          </a:p>
        </p:txBody>
      </p:sp>
      <p:sp>
        <p:nvSpPr>
          <p:cNvPr id="4" name="Slide Number Placeholder 3"/>
          <p:cNvSpPr>
            <a:spLocks noGrp="1"/>
          </p:cNvSpPr>
          <p:nvPr>
            <p:ph type="sldNum" sz="quarter" idx="12"/>
          </p:nvPr>
        </p:nvSpPr>
        <p:spPr/>
        <p:txBody>
          <a:bodyPr/>
          <a:lstStyle/>
          <a:p>
            <a:fld id="{8107FB38-4DA8-4D40-A1B7-468F17DAFC82}" type="slidenum">
              <a:rPr lang="zh-CN" altLang="en-US" smtClean="0"/>
              <a:t>3</a:t>
            </a:fld>
            <a:endParaRPr lang="zh-CN" altLang="en-US"/>
          </a:p>
        </p:txBody>
      </p:sp>
      <p:sp>
        <p:nvSpPr>
          <p:cNvPr id="6" name="矩形 5"/>
          <p:cNvSpPr/>
          <p:nvPr/>
        </p:nvSpPr>
        <p:spPr>
          <a:xfrm>
            <a:off x="1228889" y="2488168"/>
            <a:ext cx="1704313" cy="369332"/>
          </a:xfrm>
          <a:prstGeom prst="rect">
            <a:avLst/>
          </a:prstGeom>
        </p:spPr>
        <p:txBody>
          <a:bodyPr wrap="none">
            <a:spAutoFit/>
          </a:bodyPr>
          <a:lstStyle/>
          <a:p>
            <a:r>
              <a:rPr lang="en-US" altLang="zh-CN" dirty="0">
                <a:solidFill>
                  <a:schemeClr val="tx1">
                    <a:lumMod val="75000"/>
                    <a:lumOff val="25000"/>
                  </a:schemeClr>
                </a:solidFill>
                <a:latin typeface="Consolas"/>
                <a:cs typeface="Consolas"/>
              </a:rPr>
              <a:t>Cell</a:t>
            </a:r>
            <a:r>
              <a:rPr lang="zh-CN" altLang="en-US" dirty="0">
                <a:solidFill>
                  <a:schemeClr val="tx1">
                    <a:lumMod val="75000"/>
                    <a:lumOff val="25000"/>
                  </a:schemeClr>
                </a:solidFill>
                <a:latin typeface="Consolas"/>
                <a:cs typeface="Consolas"/>
              </a:rPr>
              <a:t> </a:t>
            </a:r>
            <a:r>
              <a:rPr lang="en-US" altLang="zh-CN" dirty="0">
                <a:solidFill>
                  <a:schemeClr val="tx1">
                    <a:lumMod val="75000"/>
                    <a:lumOff val="25000"/>
                  </a:schemeClr>
                </a:solidFill>
                <a:latin typeface="Consolas"/>
                <a:cs typeface="Consolas"/>
              </a:rPr>
              <a:t>Storage</a:t>
            </a:r>
            <a:endParaRPr lang="zh-CN" altLang="en-US" dirty="0"/>
          </a:p>
        </p:txBody>
      </p:sp>
      <p:sp>
        <p:nvSpPr>
          <p:cNvPr id="7" name="矩形 6"/>
          <p:cNvSpPr/>
          <p:nvPr/>
        </p:nvSpPr>
        <p:spPr>
          <a:xfrm>
            <a:off x="3131840" y="2539619"/>
            <a:ext cx="1008112" cy="260389"/>
          </a:xfrm>
          <a:prstGeom prst="rect">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75000"/>
                    <a:lumOff val="25000"/>
                  </a:schemeClr>
                </a:solidFill>
                <a:latin typeface="Consolas" charset="0"/>
                <a:ea typeface="Consolas" charset="0"/>
                <a:cs typeface="Consolas" charset="0"/>
              </a:rPr>
              <a:t>A</a:t>
            </a:r>
            <a:r>
              <a:rPr kumimoji="1" lang="zh-CN" altLang="en-US" dirty="0">
                <a:solidFill>
                  <a:schemeClr val="tx1">
                    <a:lumMod val="75000"/>
                    <a:lumOff val="25000"/>
                  </a:schemeClr>
                </a:solidFill>
                <a:latin typeface="Consolas" charset="0"/>
                <a:ea typeface="Consolas" charset="0"/>
                <a:cs typeface="Consolas" charset="0"/>
              </a:rPr>
              <a:t> </a:t>
            </a:r>
            <a:r>
              <a:rPr kumimoji="1" lang="en-US" altLang="zh-CN" dirty="0">
                <a:solidFill>
                  <a:schemeClr val="tx1">
                    <a:lumMod val="75000"/>
                    <a:lumOff val="25000"/>
                  </a:schemeClr>
                </a:solidFill>
                <a:latin typeface="Consolas" charset="0"/>
                <a:ea typeface="Consolas" charset="0"/>
                <a:cs typeface="Consolas" charset="0"/>
              </a:rPr>
              <a:t>110</a:t>
            </a:r>
            <a:endParaRPr kumimoji="1" lang="zh-CN" altLang="en-US" dirty="0">
              <a:solidFill>
                <a:schemeClr val="tx1">
                  <a:lumMod val="75000"/>
                  <a:lumOff val="25000"/>
                </a:schemeClr>
              </a:solidFill>
              <a:latin typeface="Consolas" charset="0"/>
              <a:ea typeface="Consolas" charset="0"/>
              <a:cs typeface="Consolas" charset="0"/>
            </a:endParaRPr>
          </a:p>
        </p:txBody>
      </p:sp>
      <p:sp>
        <p:nvSpPr>
          <p:cNvPr id="9" name="矩形 8"/>
          <p:cNvSpPr/>
          <p:nvPr/>
        </p:nvSpPr>
        <p:spPr>
          <a:xfrm>
            <a:off x="4355976" y="2539619"/>
            <a:ext cx="1008112" cy="260389"/>
          </a:xfrm>
          <a:prstGeom prst="rect">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75000"/>
                    <a:lumOff val="25000"/>
                  </a:schemeClr>
                </a:solidFill>
                <a:latin typeface="Consolas" charset="0"/>
                <a:ea typeface="Consolas" charset="0"/>
                <a:cs typeface="Consolas" charset="0"/>
              </a:rPr>
              <a:t>B</a:t>
            </a:r>
            <a:r>
              <a:rPr kumimoji="1" lang="zh-CN" altLang="en-US" dirty="0">
                <a:solidFill>
                  <a:schemeClr val="tx1">
                    <a:lumMod val="75000"/>
                    <a:lumOff val="25000"/>
                  </a:schemeClr>
                </a:solidFill>
                <a:latin typeface="Consolas" charset="0"/>
                <a:ea typeface="Consolas" charset="0"/>
                <a:cs typeface="Consolas" charset="0"/>
              </a:rPr>
              <a:t> </a:t>
            </a:r>
            <a:r>
              <a:rPr kumimoji="1" lang="en-US" altLang="zh-CN" dirty="0">
                <a:solidFill>
                  <a:schemeClr val="tx1">
                    <a:lumMod val="75000"/>
                    <a:lumOff val="25000"/>
                  </a:schemeClr>
                </a:solidFill>
                <a:latin typeface="Consolas" charset="0"/>
                <a:ea typeface="Consolas" charset="0"/>
                <a:cs typeface="Consolas" charset="0"/>
              </a:rPr>
              <a:t>70</a:t>
            </a:r>
            <a:endParaRPr kumimoji="1" lang="zh-CN" altLang="en-US" dirty="0">
              <a:solidFill>
                <a:schemeClr val="tx1">
                  <a:lumMod val="75000"/>
                  <a:lumOff val="25000"/>
                </a:schemeClr>
              </a:solidFill>
              <a:latin typeface="Consolas" charset="0"/>
              <a:ea typeface="Consolas" charset="0"/>
              <a:cs typeface="Consolas" charset="0"/>
            </a:endParaRPr>
          </a:p>
        </p:txBody>
      </p:sp>
      <p:sp>
        <p:nvSpPr>
          <p:cNvPr id="5" name="Rectangle 3"/>
          <p:cNvSpPr/>
          <p:nvPr/>
        </p:nvSpPr>
        <p:spPr>
          <a:xfrm>
            <a:off x="1228889" y="1201316"/>
            <a:ext cx="7015519" cy="1569660"/>
          </a:xfrm>
          <a:prstGeom prst="rect">
            <a:avLst/>
          </a:prstGeom>
        </p:spPr>
        <p:txBody>
          <a:bodyPr wrap="square">
            <a:spAutoFit/>
          </a:bodyPr>
          <a:lstStyle/>
          <a:p>
            <a:r>
              <a:rPr lang="en-US" sz="1600" dirty="0">
                <a:solidFill>
                  <a:schemeClr val="tx1">
                    <a:lumMod val="75000"/>
                    <a:lumOff val="25000"/>
                  </a:schemeClr>
                </a:solidFill>
                <a:latin typeface="Consolas"/>
                <a:cs typeface="Consolas"/>
              </a:rPr>
              <a:t>    +-------+------+--------+-------+------+--------+-------+</a:t>
            </a:r>
          </a:p>
          <a:p>
            <a:r>
              <a:rPr lang="en-US" sz="1600" dirty="0">
                <a:solidFill>
                  <a:schemeClr val="tx1">
                    <a:lumMod val="75000"/>
                    <a:lumOff val="25000"/>
                  </a:schemeClr>
                </a:solidFill>
                <a:latin typeface="Consolas"/>
                <a:cs typeface="Consolas"/>
              </a:rPr>
              <a:t>TID |  </a:t>
            </a:r>
            <a:r>
              <a:rPr lang="en-US" sz="1600" b="1" dirty="0">
                <a:solidFill>
                  <a:schemeClr val="accent1"/>
                </a:solidFill>
                <a:latin typeface="Consolas"/>
                <a:cs typeface="Consolas"/>
              </a:rPr>
              <a:t>T1</a:t>
            </a:r>
            <a:r>
              <a:rPr lang="en-US" sz="1600" dirty="0">
                <a:solidFill>
                  <a:schemeClr val="tx1">
                    <a:lumMod val="75000"/>
                    <a:lumOff val="25000"/>
                  </a:schemeClr>
                </a:solidFill>
                <a:latin typeface="Consolas"/>
                <a:cs typeface="Consolas"/>
              </a:rPr>
              <a:t>   |  </a:t>
            </a:r>
            <a:r>
              <a:rPr lang="en-US" sz="1600" b="1" dirty="0">
                <a:solidFill>
                  <a:schemeClr val="accent1"/>
                </a:solidFill>
                <a:latin typeface="Consolas"/>
                <a:cs typeface="Consolas"/>
              </a:rPr>
              <a:t>T1</a:t>
            </a:r>
            <a:r>
              <a:rPr lang="en-US" sz="1600" dirty="0">
                <a:solidFill>
                  <a:schemeClr val="tx1">
                    <a:lumMod val="75000"/>
                    <a:lumOff val="25000"/>
                  </a:schemeClr>
                </a:solidFill>
                <a:latin typeface="Consolas"/>
                <a:cs typeface="Consolas"/>
              </a:rPr>
              <a:t>  |   </a:t>
            </a:r>
            <a:r>
              <a:rPr lang="en-US" sz="1600" b="1" dirty="0">
                <a:solidFill>
                  <a:schemeClr val="accent1"/>
                </a:solidFill>
                <a:latin typeface="Consolas"/>
                <a:cs typeface="Consolas"/>
              </a:rPr>
              <a:t>T1</a:t>
            </a:r>
            <a:r>
              <a:rPr lang="en-US" sz="1600" dirty="0">
                <a:solidFill>
                  <a:schemeClr val="tx1">
                    <a:lumMod val="75000"/>
                    <a:lumOff val="25000"/>
                  </a:schemeClr>
                </a:solidFill>
                <a:latin typeface="Consolas"/>
                <a:cs typeface="Consolas"/>
              </a:rPr>
              <a:t>   |  </a:t>
            </a:r>
            <a:r>
              <a:rPr lang="en-US" sz="1600" b="1" dirty="0">
                <a:solidFill>
                  <a:schemeClr val="accent6"/>
                </a:solidFill>
                <a:latin typeface="Consolas"/>
                <a:cs typeface="Consolas"/>
              </a:rPr>
              <a:t>T2</a:t>
            </a:r>
            <a:r>
              <a:rPr lang="en-US" sz="1600" dirty="0">
                <a:solidFill>
                  <a:schemeClr val="tx1">
                    <a:lumMod val="75000"/>
                    <a:lumOff val="25000"/>
                  </a:schemeClr>
                </a:solidFill>
                <a:latin typeface="Consolas"/>
                <a:cs typeface="Consolas"/>
              </a:rPr>
              <a:t>   |  </a:t>
            </a:r>
            <a:r>
              <a:rPr lang="en-US" sz="1600" b="1" dirty="0">
                <a:solidFill>
                  <a:schemeClr val="accent6"/>
                </a:solidFill>
                <a:latin typeface="Consolas"/>
                <a:cs typeface="Consolas"/>
              </a:rPr>
              <a:t>T2</a:t>
            </a:r>
            <a:r>
              <a:rPr lang="en-US" sz="1600" dirty="0">
                <a:solidFill>
                  <a:schemeClr val="tx1">
                    <a:lumMod val="75000"/>
                    <a:lumOff val="25000"/>
                  </a:schemeClr>
                </a:solidFill>
                <a:latin typeface="Consolas"/>
                <a:cs typeface="Consolas"/>
              </a:rPr>
              <a:t>  |   </a:t>
            </a:r>
            <a:r>
              <a:rPr lang="en-US" sz="1600" b="1" dirty="0">
                <a:solidFill>
                  <a:schemeClr val="accent6"/>
                </a:solidFill>
                <a:latin typeface="Consolas"/>
                <a:cs typeface="Consolas"/>
              </a:rPr>
              <a:t>T2</a:t>
            </a:r>
            <a:r>
              <a:rPr lang="en-US" sz="1600" dirty="0">
                <a:solidFill>
                  <a:schemeClr val="tx1">
                    <a:lumMod val="75000"/>
                    <a:lumOff val="25000"/>
                  </a:schemeClr>
                </a:solidFill>
                <a:latin typeface="Consolas"/>
                <a:cs typeface="Consolas"/>
              </a:rPr>
              <a:t>   |  </a:t>
            </a:r>
            <a:r>
              <a:rPr lang="en-US" sz="1600" b="1" dirty="0">
                <a:solidFill>
                  <a:schemeClr val="accent4"/>
                </a:solidFill>
                <a:latin typeface="Consolas"/>
                <a:cs typeface="Consolas"/>
              </a:rPr>
              <a:t>T3</a:t>
            </a:r>
            <a:r>
              <a:rPr lang="en-US" sz="1600" dirty="0">
                <a:solidFill>
                  <a:schemeClr val="tx1">
                    <a:lumMod val="75000"/>
                    <a:lumOff val="25000"/>
                  </a:schemeClr>
                </a:solidFill>
                <a:latin typeface="Consolas"/>
                <a:cs typeface="Consolas"/>
              </a:rPr>
              <a:t> </a:t>
            </a:r>
            <a:r>
              <a:rPr lang="zh-CN" altLang="en-US" sz="1600" dirty="0">
                <a:solidFill>
                  <a:schemeClr val="tx1">
                    <a:lumMod val="75000"/>
                    <a:lumOff val="25000"/>
                  </a:schemeClr>
                </a:solidFill>
                <a:latin typeface="Consolas"/>
                <a:cs typeface="Consolas"/>
              </a:rPr>
              <a:t> </a:t>
            </a:r>
            <a:r>
              <a:rPr lang="en-US" sz="1600" dirty="0">
                <a:solidFill>
                  <a:schemeClr val="tx1">
                    <a:lumMod val="75000"/>
                    <a:lumOff val="25000"/>
                  </a:schemeClr>
                </a:solidFill>
                <a:latin typeface="Consolas"/>
                <a:cs typeface="Consolas"/>
              </a:rPr>
              <a:t> |</a:t>
            </a:r>
          </a:p>
          <a:p>
            <a:r>
              <a:rPr lang="en-US" sz="1600" dirty="0">
                <a:solidFill>
                  <a:schemeClr val="tx1">
                    <a:lumMod val="75000"/>
                    <a:lumOff val="25000"/>
                  </a:schemeClr>
                </a:solidFill>
                <a:latin typeface="Consolas"/>
                <a:cs typeface="Consolas"/>
              </a:rPr>
              <a:t>OLD | A=0   | B=0  |        | A=100 | B=50 |        | A=80  |</a:t>
            </a:r>
          </a:p>
          <a:p>
            <a:r>
              <a:rPr lang="pl-PL" sz="1600" dirty="0">
                <a:solidFill>
                  <a:schemeClr val="tx1">
                    <a:lumMod val="75000"/>
                    <a:lumOff val="25000"/>
                  </a:schemeClr>
                </a:solidFill>
                <a:latin typeface="Consolas"/>
                <a:cs typeface="Consolas"/>
              </a:rPr>
              <a:t>NEW | A=100 | B=50 | COMMIT | A=80  | B=70 | COMMIT | A=110 |</a:t>
            </a:r>
          </a:p>
          <a:p>
            <a:r>
              <a:rPr lang="en-US" sz="1600" dirty="0">
                <a:solidFill>
                  <a:schemeClr val="tx1">
                    <a:lumMod val="75000"/>
                    <a:lumOff val="25000"/>
                  </a:schemeClr>
                </a:solidFill>
                <a:latin typeface="Consolas"/>
                <a:cs typeface="Consolas"/>
              </a:rPr>
              <a:t>    +-------+------+--------+-------+------+--------+-------+</a:t>
            </a:r>
          </a:p>
          <a:p>
            <a:endParaRPr lang="en-US" sz="1600" dirty="0">
              <a:solidFill>
                <a:schemeClr val="tx1">
                  <a:lumMod val="75000"/>
                  <a:lumOff val="25000"/>
                </a:schemeClr>
              </a:solidFill>
              <a:latin typeface="Consolas"/>
              <a:cs typeface="Consolas"/>
            </a:endParaRPr>
          </a:p>
        </p:txBody>
      </p:sp>
      <p:sp>
        <p:nvSpPr>
          <p:cNvPr id="8" name="矩形 7"/>
          <p:cNvSpPr/>
          <p:nvPr/>
        </p:nvSpPr>
        <p:spPr>
          <a:xfrm>
            <a:off x="5626355" y="2458319"/>
            <a:ext cx="817853" cy="369332"/>
          </a:xfrm>
          <a:prstGeom prst="rect">
            <a:avLst/>
          </a:prstGeom>
        </p:spPr>
        <p:txBody>
          <a:bodyPr wrap="none">
            <a:spAutoFit/>
          </a:bodyPr>
          <a:lstStyle/>
          <a:p>
            <a:pPr algn="r"/>
            <a:r>
              <a:rPr lang="en-US" altLang="zh-CN" dirty="0">
                <a:solidFill>
                  <a:schemeClr val="tx1">
                    <a:lumMod val="75000"/>
                    <a:lumOff val="25000"/>
                  </a:schemeClr>
                </a:solidFill>
                <a:latin typeface="Consolas"/>
                <a:cs typeface="Consolas"/>
              </a:rPr>
              <a:t>Cache</a:t>
            </a:r>
          </a:p>
        </p:txBody>
      </p:sp>
      <p:sp>
        <p:nvSpPr>
          <p:cNvPr id="20" name="矩形 19"/>
          <p:cNvSpPr/>
          <p:nvPr/>
        </p:nvSpPr>
        <p:spPr>
          <a:xfrm>
            <a:off x="6513348" y="2539619"/>
            <a:ext cx="891422" cy="260389"/>
          </a:xfrm>
          <a:prstGeom prst="rect">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75000"/>
                    <a:lumOff val="25000"/>
                  </a:schemeClr>
                </a:solidFill>
                <a:latin typeface="Consolas" charset="0"/>
                <a:ea typeface="Consolas" charset="0"/>
                <a:cs typeface="Consolas" charset="0"/>
              </a:rPr>
              <a:t>A</a:t>
            </a:r>
            <a:r>
              <a:rPr kumimoji="1" lang="zh-CN" altLang="en-US" dirty="0">
                <a:solidFill>
                  <a:schemeClr val="tx1">
                    <a:lumMod val="75000"/>
                    <a:lumOff val="25000"/>
                  </a:schemeClr>
                </a:solidFill>
                <a:latin typeface="Consolas" charset="0"/>
                <a:ea typeface="Consolas" charset="0"/>
                <a:cs typeface="Consolas" charset="0"/>
              </a:rPr>
              <a:t> </a:t>
            </a:r>
            <a:r>
              <a:rPr kumimoji="1" lang="en-US" altLang="zh-CN" dirty="0">
                <a:solidFill>
                  <a:schemeClr val="tx1">
                    <a:lumMod val="75000"/>
                    <a:lumOff val="25000"/>
                  </a:schemeClr>
                </a:solidFill>
                <a:latin typeface="Consolas" charset="0"/>
                <a:ea typeface="Consolas" charset="0"/>
                <a:cs typeface="Consolas" charset="0"/>
              </a:rPr>
              <a:t>110</a:t>
            </a:r>
            <a:endParaRPr kumimoji="1" lang="zh-CN" altLang="en-US" dirty="0">
              <a:solidFill>
                <a:schemeClr val="tx1">
                  <a:lumMod val="75000"/>
                  <a:lumOff val="25000"/>
                </a:schemeClr>
              </a:solidFill>
              <a:latin typeface="Consolas" charset="0"/>
              <a:ea typeface="Consolas" charset="0"/>
              <a:cs typeface="Consolas" charset="0"/>
            </a:endParaRPr>
          </a:p>
        </p:txBody>
      </p:sp>
      <p:sp>
        <p:nvSpPr>
          <p:cNvPr id="21" name="矩形 20"/>
          <p:cNvSpPr/>
          <p:nvPr/>
        </p:nvSpPr>
        <p:spPr>
          <a:xfrm>
            <a:off x="7548786" y="2539619"/>
            <a:ext cx="695622" cy="260389"/>
          </a:xfrm>
          <a:prstGeom prst="rect">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75000"/>
                    <a:lumOff val="25000"/>
                  </a:schemeClr>
                </a:solidFill>
                <a:latin typeface="Consolas" charset="0"/>
                <a:ea typeface="Consolas" charset="0"/>
                <a:cs typeface="Consolas" charset="0"/>
              </a:rPr>
              <a:t>B</a:t>
            </a:r>
            <a:r>
              <a:rPr kumimoji="1" lang="zh-CN" altLang="en-US" dirty="0">
                <a:solidFill>
                  <a:schemeClr val="tx1">
                    <a:lumMod val="75000"/>
                    <a:lumOff val="25000"/>
                  </a:schemeClr>
                </a:solidFill>
                <a:latin typeface="Consolas" charset="0"/>
                <a:ea typeface="Consolas" charset="0"/>
                <a:cs typeface="Consolas" charset="0"/>
              </a:rPr>
              <a:t> </a:t>
            </a:r>
            <a:r>
              <a:rPr kumimoji="1" lang="en-US" altLang="zh-CN" dirty="0">
                <a:solidFill>
                  <a:schemeClr val="tx1">
                    <a:lumMod val="75000"/>
                    <a:lumOff val="25000"/>
                  </a:schemeClr>
                </a:solidFill>
                <a:latin typeface="Consolas" charset="0"/>
                <a:ea typeface="Consolas" charset="0"/>
                <a:cs typeface="Consolas" charset="0"/>
              </a:rPr>
              <a:t>70</a:t>
            </a:r>
            <a:endParaRPr kumimoji="1" lang="zh-CN" altLang="en-US" dirty="0">
              <a:solidFill>
                <a:schemeClr val="tx1">
                  <a:lumMod val="75000"/>
                  <a:lumOff val="25000"/>
                </a:schemeClr>
              </a:solidFill>
              <a:latin typeface="Consolas" charset="0"/>
              <a:ea typeface="Consolas" charset="0"/>
              <a:cs typeface="Consolas" charset="0"/>
            </a:endParaRPr>
          </a:p>
        </p:txBody>
      </p:sp>
      <p:sp>
        <p:nvSpPr>
          <p:cNvPr id="10" name="文本框 9"/>
          <p:cNvSpPr txBox="1"/>
          <p:nvPr/>
        </p:nvSpPr>
        <p:spPr>
          <a:xfrm>
            <a:off x="6035281" y="3185949"/>
            <a:ext cx="2902730" cy="923330"/>
          </a:xfrm>
          <a:prstGeom prst="rect">
            <a:avLst/>
          </a:prstGeom>
          <a:noFill/>
          <a:ln>
            <a:solidFill>
              <a:schemeClr val="accent2"/>
            </a:solidFill>
          </a:ln>
        </p:spPr>
        <p:txBody>
          <a:bodyPr wrap="square" rtlCol="0">
            <a:spAutoFit/>
          </a:bodyPr>
          <a:lstStyle/>
          <a:p>
            <a:r>
              <a:rPr lang="en-US" altLang="zh-CN" b="1" dirty="0">
                <a:solidFill>
                  <a:schemeClr val="accent2"/>
                </a:solidFill>
                <a:ea typeface="MS PGothic" charset="0"/>
                <a:cs typeface="Times New Roman" charset="0"/>
              </a:rPr>
              <a:t>Problem</a:t>
            </a:r>
            <a:r>
              <a:rPr lang="en-US" altLang="zh-CN" dirty="0">
                <a:solidFill>
                  <a:schemeClr val="accent2"/>
                </a:solidFill>
                <a:ea typeface="MS PGothic" charset="0"/>
                <a:cs typeface="Times New Roman" charset="0"/>
              </a:rPr>
              <a:t>: a write can be seen by </a:t>
            </a:r>
            <a:r>
              <a:rPr lang="en-US" altLang="zh-CN">
                <a:solidFill>
                  <a:schemeClr val="accent2"/>
                </a:solidFill>
                <a:ea typeface="MS PGothic" charset="0"/>
                <a:cs typeface="Times New Roman" charset="0"/>
              </a:rPr>
              <a:t>other transactions </a:t>
            </a:r>
            <a:r>
              <a:rPr lang="en-US" altLang="zh-CN" i="1" dirty="0">
                <a:solidFill>
                  <a:schemeClr val="accent2"/>
                </a:solidFill>
                <a:ea typeface="MS PGothic" charset="0"/>
                <a:cs typeface="Times New Roman" charset="0"/>
              </a:rPr>
              <a:t>before</a:t>
            </a:r>
            <a:r>
              <a:rPr lang="en-US" altLang="zh-CN" dirty="0">
                <a:solidFill>
                  <a:schemeClr val="accent2"/>
                </a:solidFill>
                <a:ea typeface="MS PGothic" charset="0"/>
                <a:cs typeface="Times New Roman" charset="0"/>
              </a:rPr>
              <a:t> its COMMIT</a:t>
            </a:r>
            <a:endParaRPr lang="zh-CN" altLang="en-US" dirty="0">
              <a:solidFill>
                <a:schemeClr val="accent2"/>
              </a:solidFill>
              <a:ea typeface="MS PGothic" charset="0"/>
              <a:cs typeface="Times New Roman" charset="0"/>
            </a:endParaRPr>
          </a:p>
        </p:txBody>
      </p:sp>
    </p:spTree>
    <p:extLst>
      <p:ext uri="{BB962C8B-B14F-4D97-AF65-F5344CB8AC3E}">
        <p14:creationId xmlns:p14="http://schemas.microsoft.com/office/powerpoint/2010/main" val="918687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Conflict Serializability VS. View Serializability</a:t>
            </a:r>
            <a:endParaRPr lang="zh-CN" altLang="en-US" dirty="0"/>
          </a:p>
        </p:txBody>
      </p:sp>
      <p:sp>
        <p:nvSpPr>
          <p:cNvPr id="3" name="内容占位符 2"/>
          <p:cNvSpPr>
            <a:spLocks noGrp="1"/>
          </p:cNvSpPr>
          <p:nvPr>
            <p:ph idx="1"/>
          </p:nvPr>
        </p:nvSpPr>
        <p:spPr>
          <a:xfrm>
            <a:off x="457200" y="1129308"/>
            <a:ext cx="8229600" cy="3771636"/>
          </a:xfrm>
        </p:spPr>
        <p:txBody>
          <a:bodyPr>
            <a:noAutofit/>
          </a:bodyPr>
          <a:lstStyle/>
          <a:p>
            <a:pPr>
              <a:lnSpc>
                <a:spcPct val="100000"/>
              </a:lnSpc>
            </a:pPr>
            <a:r>
              <a:rPr lang="en-US" altLang="zh-CN" sz="2400" b="1" dirty="0"/>
              <a:t>Conflict serializability is easy to test</a:t>
            </a:r>
          </a:p>
          <a:p>
            <a:pPr lvl="1">
              <a:lnSpc>
                <a:spcPct val="100000"/>
              </a:lnSpc>
            </a:pPr>
            <a:r>
              <a:rPr lang="en-US" altLang="zh-CN" sz="2000" dirty="0"/>
              <a:t>It's fast to check whether a graph is acyclic</a:t>
            </a:r>
          </a:p>
          <a:p>
            <a:pPr lvl="1">
              <a:lnSpc>
                <a:spcPct val="100000"/>
              </a:lnSpc>
            </a:pPr>
            <a:r>
              <a:rPr lang="en-US" altLang="zh-CN" sz="2000" dirty="0"/>
              <a:t>View serializability is hard to test (likely NP-hard)</a:t>
            </a:r>
          </a:p>
          <a:p>
            <a:pPr>
              <a:lnSpc>
                <a:spcPct val="100000"/>
              </a:lnSpc>
            </a:pPr>
            <a:r>
              <a:rPr lang="en-US" altLang="zh-CN" sz="2400" b="1" dirty="0"/>
              <a:t>Conflict serializable schedules are easy to generate</a:t>
            </a:r>
          </a:p>
          <a:p>
            <a:pPr lvl="1">
              <a:lnSpc>
                <a:spcPct val="100000"/>
              </a:lnSpc>
            </a:pPr>
            <a:r>
              <a:rPr lang="en-US" altLang="zh-CN" sz="1800" dirty="0"/>
              <a:t>Using </a:t>
            </a:r>
            <a:r>
              <a:rPr lang="en-US" altLang="zh-CN" sz="1800" dirty="0">
                <a:solidFill>
                  <a:srgbClr val="00B0F0"/>
                </a:solidFill>
              </a:rPr>
              <a:t>2-phase locking</a:t>
            </a:r>
          </a:p>
          <a:p>
            <a:pPr>
              <a:lnSpc>
                <a:spcPct val="100000"/>
              </a:lnSpc>
            </a:pPr>
            <a:r>
              <a:rPr lang="en-US" altLang="zh-CN" sz="2400" b="1" dirty="0"/>
              <a:t>Conflict serializable schedules are also view serializable</a:t>
            </a:r>
          </a:p>
          <a:p>
            <a:pPr lvl="1">
              <a:lnSpc>
                <a:spcPct val="100000"/>
              </a:lnSpc>
            </a:pPr>
            <a:r>
              <a:rPr lang="en-US" altLang="zh-CN" sz="2000" dirty="0"/>
              <a:t>No easy way to generate view schedules that allows for ones like the previous example</a:t>
            </a:r>
          </a:p>
        </p:txBody>
      </p:sp>
    </p:spTree>
    <p:extLst>
      <p:ext uri="{BB962C8B-B14F-4D97-AF65-F5344CB8AC3E}">
        <p14:creationId xmlns:p14="http://schemas.microsoft.com/office/powerpoint/2010/main" val="2053550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Conflict Serializability VS. View Serializability</a:t>
            </a:r>
            <a:endParaRPr lang="zh-CN" altLang="en-US" dirty="0"/>
          </a:p>
        </p:txBody>
      </p:sp>
      <p:sp>
        <p:nvSpPr>
          <p:cNvPr id="3" name="内容占位符 2"/>
          <p:cNvSpPr>
            <a:spLocks noGrp="1"/>
          </p:cNvSpPr>
          <p:nvPr>
            <p:ph idx="1"/>
          </p:nvPr>
        </p:nvSpPr>
        <p:spPr>
          <a:xfrm>
            <a:off x="457200" y="1129308"/>
            <a:ext cx="8229600" cy="3771636"/>
          </a:xfrm>
        </p:spPr>
        <p:txBody>
          <a:bodyPr>
            <a:noAutofit/>
          </a:bodyPr>
          <a:lstStyle/>
          <a:p>
            <a:pPr>
              <a:lnSpc>
                <a:spcPct val="100000"/>
              </a:lnSpc>
            </a:pPr>
            <a:r>
              <a:rPr lang="en-US" altLang="zh-CN" sz="2400" b="1" dirty="0"/>
              <a:t>Schedules that are view serializable but not conflict serializable involve </a:t>
            </a:r>
            <a:r>
              <a:rPr lang="en-US" altLang="zh-CN" sz="2400" b="1" dirty="0">
                <a:solidFill>
                  <a:schemeClr val="accent2"/>
                </a:solidFill>
              </a:rPr>
              <a:t>blind writes</a:t>
            </a:r>
            <a:r>
              <a:rPr lang="en-US" altLang="zh-CN" sz="2400" b="1" dirty="0"/>
              <a:t>: </a:t>
            </a:r>
          </a:p>
          <a:p>
            <a:pPr lvl="1">
              <a:lnSpc>
                <a:spcPct val="100000"/>
              </a:lnSpc>
            </a:pPr>
            <a:r>
              <a:rPr lang="en-US" altLang="zh-CN" sz="1800" dirty="0"/>
              <a:t>Blind writes: writes that are ultimately not read, which are </a:t>
            </a:r>
            <a:r>
              <a:rPr lang="en-US" altLang="zh-CN" sz="1800" b="1" dirty="0">
                <a:solidFill>
                  <a:schemeClr val="accent2"/>
                </a:solidFill>
              </a:rPr>
              <a:t>not common </a:t>
            </a:r>
            <a:r>
              <a:rPr lang="en-US" altLang="zh-CN" sz="1800" dirty="0"/>
              <a:t>in practice</a:t>
            </a:r>
          </a:p>
          <a:p>
            <a:pPr lvl="1">
              <a:lnSpc>
                <a:spcPct val="100000"/>
              </a:lnSpc>
            </a:pPr>
            <a:endParaRPr lang="en-US" altLang="zh-CN" sz="1800" dirty="0"/>
          </a:p>
          <a:p>
            <a:pPr>
              <a:lnSpc>
                <a:spcPct val="100000"/>
              </a:lnSpc>
            </a:pPr>
            <a:r>
              <a:rPr lang="en-US" altLang="zh-CN" sz="2400" b="1" dirty="0">
                <a:solidFill>
                  <a:srgbClr val="0096FF"/>
                </a:solidFill>
              </a:rPr>
              <a:t>Basically: conflict serializability has </a:t>
            </a:r>
            <a:r>
              <a:rPr lang="en-US" altLang="zh-CN" sz="2400" b="1" u="sng" dirty="0">
                <a:solidFill>
                  <a:srgbClr val="0096FF"/>
                </a:solidFill>
              </a:rPr>
              <a:t>practical</a:t>
            </a:r>
            <a:r>
              <a:rPr lang="en-US" altLang="zh-CN" sz="2400" b="1" dirty="0">
                <a:solidFill>
                  <a:srgbClr val="0096FF"/>
                </a:solidFill>
              </a:rPr>
              <a:t> benefits</a:t>
            </a:r>
          </a:p>
        </p:txBody>
      </p:sp>
    </p:spTree>
    <p:extLst>
      <p:ext uri="{BB962C8B-B14F-4D97-AF65-F5344CB8AC3E}">
        <p14:creationId xmlns:p14="http://schemas.microsoft.com/office/powerpoint/2010/main" val="771155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a:ea typeface="MS PGothic" charset="0"/>
              </a:rPr>
              <a:t>Generate Conflict-Serializable Schedules</a:t>
            </a:r>
            <a:endParaRPr lang="zh-CN" altLang="en-US" dirty="0"/>
          </a:p>
        </p:txBody>
      </p:sp>
      <p:sp>
        <p:nvSpPr>
          <p:cNvPr id="5" name="文本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41048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ea typeface="MS PGothic" charset="0"/>
              </a:rPr>
              <a:t>How to Generate Conflict Serializable Schedules?</a:t>
            </a:r>
            <a:endParaRPr lang="zh-CN" altLang="en-US" sz="2800" dirty="0"/>
          </a:p>
        </p:txBody>
      </p:sp>
      <p:sp>
        <p:nvSpPr>
          <p:cNvPr id="3" name="内容占位符 2"/>
          <p:cNvSpPr>
            <a:spLocks noGrp="1"/>
          </p:cNvSpPr>
          <p:nvPr>
            <p:ph idx="1"/>
          </p:nvPr>
        </p:nvSpPr>
        <p:spPr/>
        <p:txBody>
          <a:bodyPr>
            <a:normAutofit/>
          </a:bodyPr>
          <a:lstStyle/>
          <a:p>
            <a:r>
              <a:rPr lang="en-US" altLang="zh-CN" sz="2800" b="1" dirty="0"/>
              <a:t>Problem</a:t>
            </a:r>
            <a:r>
              <a:rPr lang="en-US" altLang="zh-CN" sz="2800" dirty="0"/>
              <a:t>: how to generate </a:t>
            </a:r>
            <a:r>
              <a:rPr lang="en-US" altLang="zh-CN" sz="2800" b="1" dirty="0"/>
              <a:t>schedules</a:t>
            </a:r>
            <a:r>
              <a:rPr lang="en-US" altLang="zh-CN" sz="2800" dirty="0"/>
              <a:t> that are </a:t>
            </a:r>
            <a:r>
              <a:rPr lang="en-US" altLang="zh-CN" sz="2800" dirty="0">
                <a:solidFill>
                  <a:srgbClr val="0096FF"/>
                </a:solidFill>
              </a:rPr>
              <a:t>conflict serializable</a:t>
            </a:r>
            <a:r>
              <a:rPr lang="en-US" altLang="zh-CN" sz="2800" dirty="0"/>
              <a:t>?</a:t>
            </a:r>
          </a:p>
          <a:p>
            <a:pPr lvl="1"/>
            <a:r>
              <a:rPr lang="en-US" altLang="zh-CN" sz="2400" dirty="0"/>
              <a:t>How about generating all possible schedules and check their conflict graphs?</a:t>
            </a:r>
            <a:endParaRPr lang="zh-CN" altLang="en-US" sz="2400" dirty="0"/>
          </a:p>
        </p:txBody>
      </p:sp>
    </p:spTree>
    <p:extLst>
      <p:ext uri="{BB962C8B-B14F-4D97-AF65-F5344CB8AC3E}">
        <p14:creationId xmlns:p14="http://schemas.microsoft.com/office/powerpoint/2010/main" val="1544638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p:txBody>
          <a:bodyPr>
            <a:normAutofit/>
          </a:bodyPr>
          <a:lstStyle/>
          <a:p>
            <a:r>
              <a:rPr lang="en-US" altLang="zh-CN" sz="2800" dirty="0">
                <a:ea typeface="MS PGothic" charset="0"/>
              </a:rPr>
              <a:t>How to Generate Conflict Serializable Schedules?</a:t>
            </a:r>
            <a:endParaRPr lang="zh-CN" altLang="en-US" sz="2800" dirty="0">
              <a:ea typeface="MS PGothic" charset="0"/>
            </a:endParaRPr>
          </a:p>
        </p:txBody>
      </p:sp>
      <p:sp>
        <p:nvSpPr>
          <p:cNvPr id="27650" name="内容占位符 2"/>
          <p:cNvSpPr>
            <a:spLocks noGrp="1"/>
          </p:cNvSpPr>
          <p:nvPr>
            <p:ph idx="1"/>
          </p:nvPr>
        </p:nvSpPr>
        <p:spPr>
          <a:xfrm>
            <a:off x="457200" y="1333500"/>
            <a:ext cx="8229600" cy="4116287"/>
          </a:xfrm>
        </p:spPr>
        <p:txBody>
          <a:bodyPr>
            <a:noAutofit/>
          </a:bodyPr>
          <a:lstStyle/>
          <a:p>
            <a:r>
              <a:rPr lang="en-US" altLang="zh-CN" sz="2400" b="1" dirty="0">
                <a:ea typeface="MS PGothic" charset="0"/>
              </a:rPr>
              <a:t>Pessimistic methods</a:t>
            </a:r>
          </a:p>
          <a:p>
            <a:pPr lvl="1"/>
            <a:r>
              <a:rPr lang="en-US" altLang="zh-CN" sz="2000" dirty="0">
                <a:ea typeface="MS PGothic" charset="0"/>
              </a:rPr>
              <a:t>Presume that interference is likely</a:t>
            </a:r>
          </a:p>
          <a:p>
            <a:pPr lvl="1"/>
            <a:r>
              <a:rPr lang="en-US" altLang="zh-CN" sz="2000" dirty="0">
                <a:ea typeface="MS PGothic" charset="0"/>
              </a:rPr>
              <a:t>Prevent any possibility of conflict actively</a:t>
            </a:r>
          </a:p>
          <a:p>
            <a:pPr lvl="1"/>
            <a:r>
              <a:rPr lang="en-US" altLang="zh-CN" sz="2000" dirty="0">
                <a:ea typeface="MS PGothic" charset="0"/>
              </a:rPr>
              <a:t>E.g., global lock, 2-phase locking</a:t>
            </a:r>
          </a:p>
          <a:p>
            <a:r>
              <a:rPr lang="en-US" altLang="zh-CN" sz="2400" b="1" dirty="0">
                <a:ea typeface="MS PGothic" charset="0"/>
              </a:rPr>
              <a:t>Optimistic methods</a:t>
            </a:r>
          </a:p>
          <a:p>
            <a:pPr lvl="1"/>
            <a:r>
              <a:rPr lang="en-US" altLang="zh-CN" sz="2000" dirty="0">
                <a:ea typeface="MS PGothic" charset="0"/>
              </a:rPr>
              <a:t>Allow write in any order and at any time</a:t>
            </a:r>
          </a:p>
          <a:p>
            <a:pPr lvl="1"/>
            <a:r>
              <a:rPr lang="en-US" altLang="zh-CN" sz="2000" dirty="0">
                <a:ea typeface="MS PGothic" charset="0"/>
              </a:rPr>
              <a:t>If detect conflict, then  "sorry, conflict write, please abort, clear the history and then retry"</a:t>
            </a:r>
          </a:p>
          <a:p>
            <a:pPr lvl="1"/>
            <a:r>
              <a:rPr lang="en-US" altLang="zh-CN" sz="2000" dirty="0">
                <a:ea typeface="MS PGothic" charset="0"/>
              </a:rPr>
              <a:t>E.g., OCC</a:t>
            </a:r>
          </a:p>
        </p:txBody>
      </p:sp>
      <p:sp>
        <p:nvSpPr>
          <p:cNvPr id="27651"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defRPr>
            </a:lvl2pPr>
            <a:lvl3pPr marL="1143000" indent="-228600" eaLnBrk="0" hangingPunct="0">
              <a:defRPr sz="2000" b="1">
                <a:solidFill>
                  <a:schemeClr val="tx1"/>
                </a:solidFill>
                <a:latin typeface="Comic Sans MS" charset="0"/>
                <a:ea typeface="宋体" charset="0"/>
              </a:defRPr>
            </a:lvl3pPr>
            <a:lvl4pPr marL="1600200" indent="-228600" eaLnBrk="0" hangingPunct="0">
              <a:defRPr sz="2000" b="1">
                <a:solidFill>
                  <a:schemeClr val="tx1"/>
                </a:solidFill>
                <a:latin typeface="Comic Sans MS" charset="0"/>
                <a:ea typeface="宋体" charset="0"/>
              </a:defRPr>
            </a:lvl4pPr>
            <a:lvl5pPr marL="2057400" indent="-228600" eaLnBrk="0" hangingPunct="0">
              <a:defRPr sz="2000" b="1">
                <a:solidFill>
                  <a:schemeClr val="tx1"/>
                </a:solidFill>
                <a:latin typeface="Comic Sans MS" charset="0"/>
                <a:ea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defRPr>
            </a:lvl9pPr>
          </a:lstStyle>
          <a:p>
            <a:fld id="{52CA9FAD-EF7B-D648-A5E7-49D9CF71630B}" type="slidenum">
              <a:rPr lang="zh-CN" altLang="en-US" sz="1400" b="0">
                <a:latin typeface="Calibri" charset="0"/>
                <a:ea typeface="Adobe 楷体 Std R" charset="0"/>
                <a:cs typeface="Adobe 楷体 Std R" charset="0"/>
              </a:rPr>
              <a:pPr/>
              <a:t>34</a:t>
            </a:fld>
            <a:endParaRPr lang="en-US" altLang="zh-CN" sz="1400" b="0" dirty="0">
              <a:latin typeface="Calibri" charset="0"/>
              <a:ea typeface="Adobe 楷体 Std R" charset="0"/>
              <a:cs typeface="Adobe 楷体 Std R" charset="0"/>
            </a:endParaRPr>
          </a:p>
        </p:txBody>
      </p:sp>
    </p:spTree>
    <p:extLst>
      <p:ext uri="{BB962C8B-B14F-4D97-AF65-F5344CB8AC3E}">
        <p14:creationId xmlns:p14="http://schemas.microsoft.com/office/powerpoint/2010/main" val="19589109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p:txBody>
          <a:bodyPr>
            <a:normAutofit/>
          </a:bodyPr>
          <a:lstStyle/>
          <a:p>
            <a:r>
              <a:rPr lang="en-US" altLang="zh-CN" dirty="0">
                <a:ea typeface="MS PGothic" charset="0"/>
              </a:rPr>
              <a:t>Global Lock: System-wide Locking</a:t>
            </a:r>
            <a:endParaRPr lang="zh-CN" altLang="en-US" dirty="0">
              <a:ea typeface="MS PGothic" charset="0"/>
            </a:endParaRPr>
          </a:p>
        </p:txBody>
      </p:sp>
      <p:sp>
        <p:nvSpPr>
          <p:cNvPr id="36866" name="内容占位符 2"/>
          <p:cNvSpPr>
            <a:spLocks noGrp="1"/>
          </p:cNvSpPr>
          <p:nvPr>
            <p:ph idx="1"/>
          </p:nvPr>
        </p:nvSpPr>
        <p:spPr>
          <a:xfrm>
            <a:off x="457200" y="1333500"/>
            <a:ext cx="8229600" cy="4381499"/>
          </a:xfrm>
        </p:spPr>
        <p:txBody>
          <a:bodyPr>
            <a:normAutofit/>
          </a:bodyPr>
          <a:lstStyle/>
          <a:p>
            <a:r>
              <a:rPr lang="en-US" altLang="zh-CN" sz="2000" dirty="0">
                <a:ea typeface="MS PGothic" charset="0"/>
              </a:rPr>
              <a:t>System-wide lock</a:t>
            </a:r>
          </a:p>
          <a:p>
            <a:pPr lvl="1"/>
            <a:r>
              <a:rPr lang="en-US" altLang="zh-CN" sz="1800" dirty="0" err="1">
                <a:ea typeface="MS PGothic" charset="0"/>
              </a:rPr>
              <a:t>begin_transaction</a:t>
            </a:r>
            <a:br>
              <a:rPr lang="en-US" altLang="zh-CN" sz="1800" dirty="0">
                <a:ea typeface="MS PGothic" charset="0"/>
              </a:rPr>
            </a:br>
            <a:r>
              <a:rPr lang="en-US" altLang="zh-CN" sz="1800" dirty="0">
                <a:solidFill>
                  <a:srgbClr val="0096FF"/>
                </a:solidFill>
                <a:ea typeface="MS PGothic" charset="0"/>
              </a:rPr>
              <a:t>ACQUIRE</a:t>
            </a:r>
            <a:r>
              <a:rPr lang="en-US" altLang="zh-CN" sz="1800" dirty="0">
                <a:ea typeface="MS PGothic" charset="0"/>
              </a:rPr>
              <a:t> (</a:t>
            </a:r>
            <a:r>
              <a:rPr lang="en-US" altLang="zh-CN" sz="1800" dirty="0" err="1">
                <a:ea typeface="MS PGothic" charset="0"/>
              </a:rPr>
              <a:t>System.lock</a:t>
            </a:r>
            <a:r>
              <a:rPr lang="en-US" altLang="zh-CN" sz="1800" dirty="0">
                <a:ea typeface="MS PGothic" charset="0"/>
              </a:rPr>
              <a:t>)</a:t>
            </a:r>
            <a:br>
              <a:rPr lang="en-US" altLang="zh-CN" sz="1800" dirty="0">
                <a:ea typeface="MS PGothic" charset="0"/>
              </a:rPr>
            </a:br>
            <a:r>
              <a:rPr lang="en-US" altLang="zh-CN" sz="1800" dirty="0">
                <a:ea typeface="MS PGothic" charset="0"/>
              </a:rPr>
              <a:t>…</a:t>
            </a:r>
            <a:br>
              <a:rPr lang="en-US" altLang="zh-CN" sz="1800" dirty="0">
                <a:ea typeface="MS PGothic" charset="0"/>
              </a:rPr>
            </a:br>
            <a:r>
              <a:rPr lang="en-US" altLang="zh-CN" sz="1800" dirty="0">
                <a:ea typeface="MS PGothic" charset="0"/>
              </a:rPr>
              <a:t>…</a:t>
            </a:r>
            <a:br>
              <a:rPr lang="en-US" altLang="zh-CN" sz="1800" dirty="0">
                <a:ea typeface="MS PGothic" charset="0"/>
              </a:rPr>
            </a:br>
            <a:r>
              <a:rPr lang="en-US" altLang="zh-CN" sz="1800" dirty="0">
                <a:solidFill>
                  <a:srgbClr val="0096FF"/>
                </a:solidFill>
                <a:ea typeface="MS PGothic" charset="0"/>
              </a:rPr>
              <a:t>RELEASE</a:t>
            </a:r>
            <a:r>
              <a:rPr lang="en-US" altLang="zh-CN" sz="1800" dirty="0">
                <a:ea typeface="MS PGothic" charset="0"/>
              </a:rPr>
              <a:t> (</a:t>
            </a:r>
            <a:r>
              <a:rPr lang="en-US" altLang="zh-CN" sz="1800" dirty="0" err="1">
                <a:ea typeface="MS PGothic" charset="0"/>
              </a:rPr>
              <a:t>System.lock</a:t>
            </a:r>
            <a:r>
              <a:rPr lang="en-US" altLang="zh-CN" sz="1800" dirty="0">
                <a:ea typeface="MS PGothic" charset="0"/>
              </a:rPr>
              <a:t>)</a:t>
            </a:r>
            <a:br>
              <a:rPr lang="en-US" altLang="zh-CN" sz="1800" dirty="0">
                <a:ea typeface="MS PGothic" charset="0"/>
              </a:rPr>
            </a:br>
            <a:r>
              <a:rPr lang="en-US" altLang="zh-CN" sz="1800" dirty="0" err="1">
                <a:ea typeface="MS PGothic" charset="0"/>
              </a:rPr>
              <a:t>end_transaction</a:t>
            </a:r>
            <a:endParaRPr lang="en-US" altLang="zh-CN" sz="1800" dirty="0">
              <a:ea typeface="MS PGothic" charset="0"/>
            </a:endParaRPr>
          </a:p>
          <a:p>
            <a:r>
              <a:rPr lang="en-US" altLang="zh-CN" sz="2000" dirty="0">
                <a:ea typeface="MS PGothic" charset="0"/>
              </a:rPr>
              <a:t>Allow only one transaction to run at a time</a:t>
            </a:r>
          </a:p>
          <a:p>
            <a:r>
              <a:rPr lang="en-US" altLang="zh-CN" sz="2000" dirty="0">
                <a:ea typeface="MS PGothic" charset="0"/>
              </a:rPr>
              <a:t>Serialize potentially concurrent transactions in the order that they call </a:t>
            </a:r>
            <a:r>
              <a:rPr lang="en-US" altLang="zh-CN" sz="2000" dirty="0">
                <a:solidFill>
                  <a:srgbClr val="0096FF"/>
                </a:solidFill>
                <a:ea typeface="MS PGothic" charset="0"/>
              </a:rPr>
              <a:t>ACQUIRE</a:t>
            </a:r>
            <a:endParaRPr lang="zh-CN" altLang="en-US" sz="2000" dirty="0">
              <a:solidFill>
                <a:srgbClr val="0096FF"/>
              </a:solidFill>
              <a:ea typeface="MS PGothic" charset="0"/>
            </a:endParaRPr>
          </a:p>
        </p:txBody>
      </p:sp>
      <p:sp>
        <p:nvSpPr>
          <p:cNvPr id="36867"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defRPr>
            </a:lvl2pPr>
            <a:lvl3pPr marL="1143000" indent="-228600" eaLnBrk="0" hangingPunct="0">
              <a:defRPr sz="2000" b="1">
                <a:solidFill>
                  <a:schemeClr val="tx1"/>
                </a:solidFill>
                <a:latin typeface="Comic Sans MS" charset="0"/>
                <a:ea typeface="宋体" charset="0"/>
              </a:defRPr>
            </a:lvl3pPr>
            <a:lvl4pPr marL="1600200" indent="-228600" eaLnBrk="0" hangingPunct="0">
              <a:defRPr sz="2000" b="1">
                <a:solidFill>
                  <a:schemeClr val="tx1"/>
                </a:solidFill>
                <a:latin typeface="Comic Sans MS" charset="0"/>
                <a:ea typeface="宋体" charset="0"/>
              </a:defRPr>
            </a:lvl4pPr>
            <a:lvl5pPr marL="2057400" indent="-228600" eaLnBrk="0" hangingPunct="0">
              <a:defRPr sz="2000" b="1">
                <a:solidFill>
                  <a:schemeClr val="tx1"/>
                </a:solidFill>
                <a:latin typeface="Comic Sans MS" charset="0"/>
                <a:ea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defRPr>
            </a:lvl9pPr>
          </a:lstStyle>
          <a:p>
            <a:fld id="{8F72447D-756B-6B41-B093-3D4443175A1F}" type="slidenum">
              <a:rPr lang="zh-CN" altLang="en-US" sz="1400" b="0">
                <a:latin typeface="Calibri" charset="0"/>
                <a:ea typeface="Adobe 楷体 Std R" charset="0"/>
                <a:cs typeface="Adobe 楷体 Std R" charset="0"/>
              </a:rPr>
              <a:pPr/>
              <a:t>35</a:t>
            </a:fld>
            <a:endParaRPr lang="en-US" altLang="zh-CN" sz="1400" b="0">
              <a:latin typeface="Calibri" charset="0"/>
              <a:ea typeface="Adobe 楷体 Std R" charset="0"/>
              <a:cs typeface="Adobe 楷体 Std R" charset="0"/>
            </a:endParaRPr>
          </a:p>
        </p:txBody>
      </p:sp>
      <p:pic>
        <p:nvPicPr>
          <p:cNvPr id="2458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489348"/>
            <a:ext cx="4229100" cy="10597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2458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5651" y="2938016"/>
            <a:ext cx="1781175" cy="6395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36870" name="上下箭头 4"/>
          <p:cNvSpPr>
            <a:spLocks noChangeArrowheads="1"/>
          </p:cNvSpPr>
          <p:nvPr/>
        </p:nvSpPr>
        <p:spPr bwMode="auto">
          <a:xfrm>
            <a:off x="5473700" y="2593846"/>
            <a:ext cx="228600" cy="307340"/>
          </a:xfrm>
          <a:prstGeom prst="upDownArrow">
            <a:avLst>
              <a:gd name="adj1" fmla="val 46602"/>
              <a:gd name="adj2" fmla="val 50000"/>
            </a:avLst>
          </a:prstGeom>
          <a:solidFill>
            <a:srgbClr val="C00000"/>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eaLnBrk="0" hangingPunct="0"/>
            <a:endParaRPr lang="zh-CN" altLang="en-US"/>
          </a:p>
        </p:txBody>
      </p:sp>
    </p:spTree>
    <p:extLst>
      <p:ext uri="{BB962C8B-B14F-4D97-AF65-F5344CB8AC3E}">
        <p14:creationId xmlns:p14="http://schemas.microsoft.com/office/powerpoint/2010/main" val="3450991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p:txBody>
          <a:bodyPr>
            <a:normAutofit/>
          </a:bodyPr>
          <a:lstStyle/>
          <a:p>
            <a:r>
              <a:rPr lang="en-US" altLang="zh-CN" dirty="0">
                <a:ea typeface="MS PGothic" charset="0"/>
              </a:rPr>
              <a:t>Simple Locking</a:t>
            </a:r>
            <a:endParaRPr lang="zh-CN" altLang="en-US" dirty="0">
              <a:ea typeface="MS PGothic" charset="0"/>
            </a:endParaRPr>
          </a:p>
        </p:txBody>
      </p:sp>
      <p:sp>
        <p:nvSpPr>
          <p:cNvPr id="37890" name="内容占位符 2"/>
          <p:cNvSpPr>
            <a:spLocks noGrp="1"/>
          </p:cNvSpPr>
          <p:nvPr>
            <p:ph idx="1"/>
          </p:nvPr>
        </p:nvSpPr>
        <p:spPr>
          <a:xfrm>
            <a:off x="457200" y="1333500"/>
            <a:ext cx="8229600" cy="4188295"/>
          </a:xfrm>
        </p:spPr>
        <p:txBody>
          <a:bodyPr>
            <a:normAutofit fontScale="92500" lnSpcReduction="10000"/>
          </a:bodyPr>
          <a:lstStyle/>
          <a:p>
            <a:r>
              <a:rPr lang="en-US" altLang="zh-CN" sz="2400" b="1" dirty="0">
                <a:ea typeface="MS PGothic" charset="0"/>
              </a:rPr>
              <a:t>Simple locking:</a:t>
            </a:r>
          </a:p>
          <a:p>
            <a:pPr lvl="1"/>
            <a:r>
              <a:rPr lang="en-US" altLang="zh-CN" sz="2000" dirty="0">
                <a:ea typeface="MS PGothic" charset="0"/>
              </a:rPr>
              <a:t>1. Acquire a lock for every shared data in advance</a:t>
            </a:r>
          </a:p>
          <a:p>
            <a:pPr lvl="1"/>
            <a:r>
              <a:rPr lang="en-US" altLang="zh-CN" sz="2000" dirty="0">
                <a:ea typeface="MS PGothic" charset="0"/>
              </a:rPr>
              <a:t>2. Release locks only after commit or abort</a:t>
            </a:r>
          </a:p>
          <a:p>
            <a:r>
              <a:rPr lang="en-US" altLang="zh-CN" sz="2400" b="1" dirty="0">
                <a:solidFill>
                  <a:schemeClr val="accent2"/>
                </a:solidFill>
                <a:ea typeface="MS PGothic" charset="0"/>
              </a:rPr>
              <a:t>Lock point</a:t>
            </a:r>
          </a:p>
          <a:p>
            <a:pPr lvl="1"/>
            <a:r>
              <a:rPr lang="en-US" altLang="zh-CN" sz="2000" dirty="0">
                <a:ea typeface="MS PGothic" charset="0"/>
              </a:rPr>
              <a:t>Lock set: locks acquired when reaches lock point</a:t>
            </a:r>
          </a:p>
          <a:p>
            <a:pPr lvl="1"/>
            <a:r>
              <a:rPr lang="en-US" altLang="zh-CN" sz="2000" dirty="0">
                <a:ea typeface="MS PGothic" charset="0"/>
              </a:rPr>
              <a:t>Lock manager's enforcement</a:t>
            </a:r>
          </a:p>
          <a:p>
            <a:pPr lvl="2"/>
            <a:r>
              <a:rPr lang="en-US" altLang="zh-CN" sz="1800" dirty="0">
                <a:ea typeface="MS PGothic" charset="0"/>
              </a:rPr>
              <a:t>Intercept read/write/commit/abort, and check</a:t>
            </a:r>
          </a:p>
          <a:p>
            <a:r>
              <a:rPr lang="en-US" altLang="zh-CN" sz="2400" b="1" dirty="0">
                <a:ea typeface="MS PGothic" charset="0"/>
              </a:rPr>
              <a:t>Problems</a:t>
            </a:r>
          </a:p>
          <a:p>
            <a:pPr lvl="1"/>
            <a:r>
              <a:rPr lang="en-US" altLang="zh-CN" sz="2000" dirty="0">
                <a:ea typeface="MS PGothic" charset="0"/>
              </a:rPr>
              <a:t>How to enumerate all shared object to access?</a:t>
            </a:r>
          </a:p>
          <a:p>
            <a:pPr lvl="1"/>
            <a:r>
              <a:rPr lang="en-US" altLang="zh-CN" sz="2000" dirty="0">
                <a:ea typeface="MS PGothic" charset="0"/>
              </a:rPr>
              <a:t>The set of </a:t>
            </a:r>
            <a:r>
              <a:rPr lang="en-US" altLang="zh-CN" sz="2000" dirty="0">
                <a:solidFill>
                  <a:srgbClr val="0096FF"/>
                </a:solidFill>
                <a:ea typeface="MS PGothic" charset="0"/>
              </a:rPr>
              <a:t>might-access </a:t>
            </a:r>
            <a:r>
              <a:rPr lang="en-US" altLang="zh-CN" sz="2000" dirty="0">
                <a:ea typeface="MS PGothic" charset="0"/>
              </a:rPr>
              <a:t>may be larger than </a:t>
            </a:r>
            <a:r>
              <a:rPr lang="en-US" altLang="zh-CN" sz="2000" dirty="0">
                <a:solidFill>
                  <a:srgbClr val="0096FF"/>
                </a:solidFill>
                <a:ea typeface="MS PGothic" charset="0"/>
              </a:rPr>
              <a:t>does-access</a:t>
            </a:r>
            <a:endParaRPr lang="zh-CN" altLang="en-US" sz="2000" dirty="0">
              <a:solidFill>
                <a:srgbClr val="0096FF"/>
              </a:solidFill>
              <a:ea typeface="MS PGothic" charset="0"/>
            </a:endParaRPr>
          </a:p>
        </p:txBody>
      </p:sp>
      <p:sp>
        <p:nvSpPr>
          <p:cNvPr id="37891"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defRPr>
            </a:lvl2pPr>
            <a:lvl3pPr marL="1143000" indent="-228600" eaLnBrk="0" hangingPunct="0">
              <a:defRPr sz="2000" b="1">
                <a:solidFill>
                  <a:schemeClr val="tx1"/>
                </a:solidFill>
                <a:latin typeface="Comic Sans MS" charset="0"/>
                <a:ea typeface="宋体" charset="0"/>
              </a:defRPr>
            </a:lvl3pPr>
            <a:lvl4pPr marL="1600200" indent="-228600" eaLnBrk="0" hangingPunct="0">
              <a:defRPr sz="2000" b="1">
                <a:solidFill>
                  <a:schemeClr val="tx1"/>
                </a:solidFill>
                <a:latin typeface="Comic Sans MS" charset="0"/>
                <a:ea typeface="宋体" charset="0"/>
              </a:defRPr>
            </a:lvl4pPr>
            <a:lvl5pPr marL="2057400" indent="-228600" eaLnBrk="0" hangingPunct="0">
              <a:defRPr sz="2000" b="1">
                <a:solidFill>
                  <a:schemeClr val="tx1"/>
                </a:solidFill>
                <a:latin typeface="Comic Sans MS" charset="0"/>
                <a:ea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defRPr>
            </a:lvl9pPr>
          </a:lstStyle>
          <a:p>
            <a:fld id="{385107DB-D3E0-254F-8A0B-AAA6C2194A41}" type="slidenum">
              <a:rPr lang="zh-CN" altLang="en-US" sz="1400" b="0">
                <a:latin typeface="Calibri" charset="0"/>
                <a:ea typeface="Adobe 楷体 Std R" charset="0"/>
                <a:cs typeface="Adobe 楷体 Std R" charset="0"/>
              </a:rPr>
              <a:pPr/>
              <a:t>36</a:t>
            </a:fld>
            <a:endParaRPr lang="en-US" altLang="zh-CN" sz="1400" b="0">
              <a:latin typeface="Calibri" charset="0"/>
              <a:ea typeface="Adobe 楷体 Std R" charset="0"/>
              <a:cs typeface="Adobe 楷体 Std R" charset="0"/>
            </a:endParaRPr>
          </a:p>
        </p:txBody>
      </p:sp>
    </p:spTree>
    <p:extLst>
      <p:ext uri="{BB962C8B-B14F-4D97-AF65-F5344CB8AC3E}">
        <p14:creationId xmlns:p14="http://schemas.microsoft.com/office/powerpoint/2010/main" val="18751301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MS PGothic" charset="0"/>
              </a:rPr>
              <a:t>Two-phase Locking</a:t>
            </a:r>
            <a:endParaRPr lang="zh-CN" altLang="en-US" dirty="0"/>
          </a:p>
        </p:txBody>
      </p:sp>
      <p:sp>
        <p:nvSpPr>
          <p:cNvPr id="3" name="内容占位符 2"/>
          <p:cNvSpPr>
            <a:spLocks noGrp="1"/>
          </p:cNvSpPr>
          <p:nvPr>
            <p:ph idx="1"/>
          </p:nvPr>
        </p:nvSpPr>
        <p:spPr/>
        <p:txBody>
          <a:bodyPr>
            <a:normAutofit lnSpcReduction="10000"/>
          </a:bodyPr>
          <a:lstStyle/>
          <a:p>
            <a:r>
              <a:rPr lang="en-US" altLang="zh-CN" sz="2400" b="1" dirty="0"/>
              <a:t>Two-phase</a:t>
            </a:r>
            <a:r>
              <a:rPr lang="zh-CN" altLang="en-US" sz="2400" b="1" dirty="0"/>
              <a:t> </a:t>
            </a:r>
            <a:r>
              <a:rPr lang="en-US" altLang="zh-CN" sz="2400" b="1" dirty="0"/>
              <a:t>locking:</a:t>
            </a:r>
          </a:p>
          <a:p>
            <a:pPr lvl="1"/>
            <a:r>
              <a:rPr lang="en-US" altLang="zh-CN" sz="2000" dirty="0"/>
              <a:t>Each shared variable has a lock (fine-grained locking)</a:t>
            </a:r>
          </a:p>
          <a:p>
            <a:pPr lvl="1"/>
            <a:r>
              <a:rPr lang="en-US" altLang="zh-CN" sz="2000" dirty="0"/>
              <a:t>Before any operation on the variable, the transaction must acquire the corresponding lock</a:t>
            </a:r>
          </a:p>
          <a:p>
            <a:pPr lvl="1"/>
            <a:r>
              <a:rPr lang="en-US" altLang="zh-CN" sz="2000" dirty="0">
                <a:solidFill>
                  <a:srgbClr val="0096FF"/>
                </a:solidFill>
              </a:rPr>
              <a:t>After transaction releases a lock, it cannot acquire any other locks</a:t>
            </a:r>
          </a:p>
          <a:p>
            <a:r>
              <a:rPr lang="en-US" altLang="zh-CN" sz="2400" b="1" dirty="0">
                <a:ea typeface="MS PGothic" charset="0"/>
              </a:rPr>
              <a:t>Features</a:t>
            </a:r>
          </a:p>
          <a:p>
            <a:pPr lvl="1"/>
            <a:r>
              <a:rPr lang="en-US" altLang="zh-CN" sz="2000" dirty="0">
                <a:ea typeface="MS PGothic" charset="0"/>
              </a:rPr>
              <a:t>Avoids to know the lock set </a:t>
            </a:r>
            <a:r>
              <a:rPr lang="en-US" altLang="zh-CN" sz="2000" i="1" dirty="0">
                <a:ea typeface="MS PGothic" charset="0"/>
              </a:rPr>
              <a:t>in advance</a:t>
            </a:r>
          </a:p>
          <a:p>
            <a:pPr lvl="1"/>
            <a:r>
              <a:rPr lang="en-US" altLang="zh-CN" sz="2000" dirty="0">
                <a:ea typeface="MS PGothic" charset="0"/>
              </a:rPr>
              <a:t>Acquire locks as it proceeds, access data as soon as it acquires the lock</a:t>
            </a:r>
          </a:p>
          <a:p>
            <a:pPr lvl="1"/>
            <a:endParaRPr lang="zh-CN" altLang="en-US" sz="2400" dirty="0"/>
          </a:p>
        </p:txBody>
      </p:sp>
    </p:spTree>
    <p:extLst>
      <p:ext uri="{BB962C8B-B14F-4D97-AF65-F5344CB8AC3E}">
        <p14:creationId xmlns:p14="http://schemas.microsoft.com/office/powerpoint/2010/main" val="9902138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mn-lt"/>
              </a:rPr>
              <a:t>Question</a:t>
            </a:r>
            <a:endParaRPr kumimoji="1" lang="zh-CN" altLang="en-US" dirty="0">
              <a:latin typeface="+mn-lt"/>
            </a:endParaRPr>
          </a:p>
        </p:txBody>
      </p:sp>
      <p:sp>
        <p:nvSpPr>
          <p:cNvPr id="3" name="内容占位符 2"/>
          <p:cNvSpPr>
            <a:spLocks noGrp="1"/>
          </p:cNvSpPr>
          <p:nvPr>
            <p:ph idx="1"/>
          </p:nvPr>
        </p:nvSpPr>
        <p:spPr>
          <a:xfrm>
            <a:off x="457200" y="1333501"/>
            <a:ext cx="8229600" cy="4260303"/>
          </a:xfrm>
        </p:spPr>
        <p:txBody>
          <a:bodyPr>
            <a:normAutofit lnSpcReduction="10000"/>
          </a:bodyPr>
          <a:lstStyle/>
          <a:p>
            <a:r>
              <a:rPr kumimoji="1" lang="en-US" altLang="zh-CN" dirty="0">
                <a:latin typeface="+mn-lt"/>
              </a:rPr>
              <a:t>Consider</a:t>
            </a:r>
            <a:r>
              <a:rPr kumimoji="1" lang="zh-CN" altLang="en-US" dirty="0">
                <a:latin typeface="+mn-lt"/>
              </a:rPr>
              <a:t> </a:t>
            </a:r>
            <a:r>
              <a:rPr kumimoji="1" lang="en-US" altLang="zh-CN" dirty="0">
                <a:latin typeface="+mn-lt"/>
              </a:rPr>
              <a:t>two</a:t>
            </a:r>
            <a:r>
              <a:rPr kumimoji="1" lang="zh-CN" altLang="en-US" dirty="0">
                <a:latin typeface="+mn-lt"/>
              </a:rPr>
              <a:t> </a:t>
            </a:r>
            <a:r>
              <a:rPr kumimoji="1" lang="en-US" altLang="zh-CN" dirty="0">
                <a:latin typeface="+mn-lt"/>
              </a:rPr>
              <a:t>transactions</a:t>
            </a:r>
            <a:r>
              <a:rPr kumimoji="1" lang="zh-CN" altLang="en-US" dirty="0">
                <a:latin typeface="+mn-lt"/>
              </a:rPr>
              <a:t> </a:t>
            </a:r>
            <a:r>
              <a:rPr kumimoji="1" lang="en-US" altLang="zh-CN" dirty="0">
                <a:latin typeface="+mn-lt"/>
              </a:rPr>
              <a:t>in</a:t>
            </a:r>
            <a:r>
              <a:rPr kumimoji="1" lang="zh-CN" altLang="en-US" dirty="0">
                <a:latin typeface="+mn-lt"/>
              </a:rPr>
              <a:t> </a:t>
            </a:r>
            <a:r>
              <a:rPr kumimoji="1" lang="en-US" altLang="zh-CN" dirty="0">
                <a:latin typeface="+mn-lt"/>
              </a:rPr>
              <a:t>a</a:t>
            </a:r>
            <a:r>
              <a:rPr kumimoji="1" lang="zh-CN" altLang="en-US" dirty="0">
                <a:latin typeface="+mn-lt"/>
              </a:rPr>
              <a:t> </a:t>
            </a:r>
            <a:r>
              <a:rPr kumimoji="1" lang="en-US" altLang="zh-CN" dirty="0">
                <a:latin typeface="+mn-lt"/>
              </a:rPr>
              <a:t>bank:</a:t>
            </a:r>
            <a:endParaRPr kumimoji="1" lang="zh-CN" altLang="en-US" dirty="0">
              <a:latin typeface="+mn-lt"/>
            </a:endParaRPr>
          </a:p>
          <a:p>
            <a:endParaRPr kumimoji="1" lang="zh-CN" altLang="en-US" dirty="0">
              <a:latin typeface="+mn-lt"/>
            </a:endParaRPr>
          </a:p>
          <a:p>
            <a:endParaRPr kumimoji="1" lang="zh-CN" altLang="en-US" dirty="0">
              <a:latin typeface="+mn-lt"/>
            </a:endParaRPr>
          </a:p>
          <a:p>
            <a:endParaRPr kumimoji="1" lang="zh-CN" altLang="en-US" dirty="0">
              <a:latin typeface="+mn-lt"/>
            </a:endParaRPr>
          </a:p>
          <a:p>
            <a:endParaRPr kumimoji="1" lang="zh-CN" altLang="en-US" dirty="0">
              <a:latin typeface="+mn-lt"/>
            </a:endParaRPr>
          </a:p>
          <a:p>
            <a:endParaRPr kumimoji="1" lang="zh-CN" altLang="en-US" dirty="0">
              <a:latin typeface="+mn-lt"/>
            </a:endParaRPr>
          </a:p>
          <a:p>
            <a:r>
              <a:rPr kumimoji="1" lang="en-US" altLang="zh-CN" b="1" dirty="0">
                <a:latin typeface="+mn-lt"/>
              </a:rPr>
              <a:t>Is</a:t>
            </a:r>
            <a:r>
              <a:rPr kumimoji="1" lang="zh-CN" altLang="en-US" b="1" dirty="0">
                <a:latin typeface="+mn-lt"/>
              </a:rPr>
              <a:t> </a:t>
            </a:r>
            <a:r>
              <a:rPr kumimoji="1" lang="en-US" altLang="zh-CN" b="1" dirty="0">
                <a:latin typeface="+mn-lt"/>
              </a:rPr>
              <a:t>this</a:t>
            </a:r>
            <a:r>
              <a:rPr kumimoji="1" lang="zh-CN" altLang="en-US" b="1" dirty="0">
                <a:latin typeface="+mn-lt"/>
              </a:rPr>
              <a:t> </a:t>
            </a:r>
            <a:r>
              <a:rPr kumimoji="1" lang="en-US" altLang="zh-CN" b="1" dirty="0">
                <a:latin typeface="+mn-lt"/>
              </a:rPr>
              <a:t>schedule</a:t>
            </a:r>
            <a:r>
              <a:rPr kumimoji="1" lang="zh-CN" altLang="en-US" b="1" dirty="0">
                <a:latin typeface="+mn-lt"/>
              </a:rPr>
              <a:t> </a:t>
            </a:r>
            <a:r>
              <a:rPr kumimoji="1" lang="en-US" altLang="zh-CN" b="1" dirty="0">
                <a:latin typeface="+mn-lt"/>
              </a:rPr>
              <a:t>before-or-after?</a:t>
            </a:r>
            <a:endParaRPr kumimoji="1" lang="zh-CN" altLang="en-US" b="1" dirty="0">
              <a:latin typeface="+mn-lt"/>
            </a:endParaRPr>
          </a:p>
        </p:txBody>
      </p:sp>
      <p:sp>
        <p:nvSpPr>
          <p:cNvPr id="4" name="矩形 3"/>
          <p:cNvSpPr/>
          <p:nvPr/>
        </p:nvSpPr>
        <p:spPr>
          <a:xfrm>
            <a:off x="293590" y="2200531"/>
            <a:ext cx="461986" cy="338554"/>
          </a:xfrm>
          <a:prstGeom prst="rect">
            <a:avLst/>
          </a:prstGeom>
        </p:spPr>
        <p:txBody>
          <a:bodyPr wrap="none">
            <a:spAutoFit/>
          </a:bodyPr>
          <a:lstStyle/>
          <a:p>
            <a:r>
              <a:rPr kumimoji="1" lang="en-US" altLang="zh-CN" sz="1600" b="1" dirty="0">
                <a:ea typeface="楷体"/>
                <a:cs typeface="Myriad Pro Light SemiCond"/>
              </a:rPr>
              <a:t>T1:</a:t>
            </a:r>
            <a:endParaRPr kumimoji="1" lang="zh-CN" altLang="en-US" sz="1600" b="1" dirty="0">
              <a:ea typeface="楷体"/>
              <a:cs typeface="Myriad Pro Light SemiCond"/>
            </a:endParaRPr>
          </a:p>
        </p:txBody>
      </p:sp>
      <p:sp>
        <p:nvSpPr>
          <p:cNvPr id="5" name="矩形 4"/>
          <p:cNvSpPr/>
          <p:nvPr/>
        </p:nvSpPr>
        <p:spPr>
          <a:xfrm>
            <a:off x="827584" y="2200531"/>
            <a:ext cx="1630575" cy="830997"/>
          </a:xfrm>
          <a:prstGeom prst="rect">
            <a:avLst/>
          </a:prstGeom>
        </p:spPr>
        <p:txBody>
          <a:bodyPr wrap="none">
            <a:spAutoFit/>
          </a:bodyPr>
          <a:lstStyle/>
          <a:p>
            <a:r>
              <a:rPr kumimoji="1" lang="en-US" altLang="zh-CN" sz="1600" dirty="0">
                <a:solidFill>
                  <a:srgbClr val="0096FF"/>
                </a:solidFill>
                <a:ea typeface="楷体"/>
                <a:cs typeface="Myriad Pro Light SemiCond"/>
              </a:rPr>
              <a:t>Acquire</a:t>
            </a:r>
            <a:r>
              <a:rPr kumimoji="1" lang="zh-CN" altLang="en-US" sz="1600" dirty="0">
                <a:ea typeface="楷体"/>
                <a:cs typeface="Myriad Pro Light SemiCond"/>
              </a:rPr>
              <a:t> </a:t>
            </a:r>
            <a:r>
              <a:rPr kumimoji="1" lang="en-US" altLang="zh-CN" sz="1600" dirty="0">
                <a:ea typeface="楷体"/>
                <a:cs typeface="Myriad Pro Light SemiCond"/>
              </a:rPr>
              <a:t>(x1.lock)</a:t>
            </a:r>
            <a:endParaRPr kumimoji="1" lang="zh-CN" altLang="en-US" sz="1600" dirty="0">
              <a:ea typeface="楷体"/>
              <a:cs typeface="Myriad Pro Light SemiCond"/>
            </a:endParaRPr>
          </a:p>
          <a:p>
            <a:r>
              <a:rPr kumimoji="1" lang="en-US" altLang="zh-CN" sz="1600" dirty="0">
                <a:ea typeface="楷体"/>
                <a:cs typeface="Myriad Pro Light SemiCond"/>
              </a:rPr>
              <a:t>Read(x1)</a:t>
            </a:r>
            <a:endParaRPr kumimoji="1" lang="zh-CN" altLang="en-US" sz="1600" dirty="0">
              <a:ea typeface="楷体"/>
              <a:cs typeface="Myriad Pro Light SemiCond"/>
            </a:endParaRPr>
          </a:p>
          <a:p>
            <a:r>
              <a:rPr kumimoji="1" lang="en-US" altLang="zh-CN" sz="1600" dirty="0">
                <a:ea typeface="楷体"/>
                <a:cs typeface="Myriad Pro Light SemiCond"/>
              </a:rPr>
              <a:t>Write(x1)</a:t>
            </a:r>
            <a:endParaRPr kumimoji="1" lang="zh-CN" altLang="en-US" sz="1600" dirty="0">
              <a:ea typeface="楷体"/>
              <a:cs typeface="Myriad Pro Light SemiCond"/>
            </a:endParaRPr>
          </a:p>
        </p:txBody>
      </p:sp>
      <p:sp>
        <p:nvSpPr>
          <p:cNvPr id="6" name="矩形 5"/>
          <p:cNvSpPr/>
          <p:nvPr/>
        </p:nvSpPr>
        <p:spPr>
          <a:xfrm>
            <a:off x="2411760" y="2200530"/>
            <a:ext cx="1630575" cy="830997"/>
          </a:xfrm>
          <a:prstGeom prst="rect">
            <a:avLst/>
          </a:prstGeom>
        </p:spPr>
        <p:txBody>
          <a:bodyPr wrap="none">
            <a:spAutoFit/>
          </a:bodyPr>
          <a:lstStyle/>
          <a:p>
            <a:r>
              <a:rPr kumimoji="1" lang="en-US" altLang="zh-CN" sz="1600" dirty="0">
                <a:solidFill>
                  <a:srgbClr val="0096FF"/>
                </a:solidFill>
                <a:ea typeface="楷体"/>
                <a:cs typeface="Myriad Pro Light SemiCond"/>
              </a:rPr>
              <a:t>Acquire</a:t>
            </a:r>
            <a:r>
              <a:rPr kumimoji="1" lang="zh-CN" altLang="en-US" sz="1600" dirty="0">
                <a:ea typeface="楷体"/>
                <a:cs typeface="Myriad Pro Light SemiCond"/>
              </a:rPr>
              <a:t> </a:t>
            </a:r>
            <a:r>
              <a:rPr kumimoji="1" lang="en-US" altLang="zh-CN" sz="1600" dirty="0">
                <a:ea typeface="楷体"/>
                <a:cs typeface="Myriad Pro Light SemiCond"/>
              </a:rPr>
              <a:t>(x2.lock)</a:t>
            </a:r>
            <a:endParaRPr kumimoji="1" lang="zh-CN" altLang="en-US" sz="1600" dirty="0">
              <a:ea typeface="楷体"/>
              <a:cs typeface="Myriad Pro Light SemiCond"/>
            </a:endParaRPr>
          </a:p>
          <a:p>
            <a:r>
              <a:rPr kumimoji="1" lang="en-US" altLang="zh-CN" sz="1600" dirty="0">
                <a:ea typeface="楷体"/>
                <a:cs typeface="Myriad Pro Light SemiCond"/>
              </a:rPr>
              <a:t>Read(x2)</a:t>
            </a:r>
            <a:endParaRPr kumimoji="1" lang="zh-CN" altLang="en-US" sz="1600" dirty="0">
              <a:ea typeface="楷体"/>
              <a:cs typeface="Myriad Pro Light SemiCond"/>
            </a:endParaRPr>
          </a:p>
          <a:p>
            <a:r>
              <a:rPr kumimoji="1" lang="en-US" altLang="zh-CN" sz="1600" dirty="0">
                <a:ea typeface="楷体"/>
                <a:cs typeface="Myriad Pro Light SemiCond"/>
              </a:rPr>
              <a:t>Write(x2)</a:t>
            </a:r>
            <a:endParaRPr kumimoji="1" lang="zh-CN" altLang="en-US" sz="1600" dirty="0">
              <a:ea typeface="楷体"/>
              <a:cs typeface="Myriad Pro Light SemiCond"/>
            </a:endParaRPr>
          </a:p>
        </p:txBody>
      </p:sp>
      <p:sp>
        <p:nvSpPr>
          <p:cNvPr id="7" name="矩形 6"/>
          <p:cNvSpPr/>
          <p:nvPr/>
        </p:nvSpPr>
        <p:spPr>
          <a:xfrm>
            <a:off x="4029560" y="2200530"/>
            <a:ext cx="1630575" cy="830997"/>
          </a:xfrm>
          <a:prstGeom prst="rect">
            <a:avLst/>
          </a:prstGeom>
        </p:spPr>
        <p:txBody>
          <a:bodyPr wrap="none">
            <a:spAutoFit/>
          </a:bodyPr>
          <a:lstStyle/>
          <a:p>
            <a:r>
              <a:rPr kumimoji="1" lang="en-US" altLang="zh-CN" sz="1600" dirty="0">
                <a:solidFill>
                  <a:srgbClr val="0096FF"/>
                </a:solidFill>
                <a:ea typeface="楷体"/>
                <a:cs typeface="Myriad Pro Light SemiCond"/>
              </a:rPr>
              <a:t>Acquire</a:t>
            </a:r>
            <a:r>
              <a:rPr kumimoji="1" lang="zh-CN" altLang="en-US" sz="1600" dirty="0">
                <a:ea typeface="楷体"/>
                <a:cs typeface="Myriad Pro Light SemiCond"/>
              </a:rPr>
              <a:t> </a:t>
            </a:r>
            <a:r>
              <a:rPr kumimoji="1" lang="en-US" altLang="zh-CN" sz="1600" dirty="0">
                <a:ea typeface="楷体"/>
                <a:cs typeface="Myriad Pro Light SemiCond"/>
              </a:rPr>
              <a:t>(x3.lock)</a:t>
            </a:r>
            <a:endParaRPr kumimoji="1" lang="zh-CN" altLang="en-US" sz="1600" dirty="0">
              <a:ea typeface="楷体"/>
              <a:cs typeface="Myriad Pro Light SemiCond"/>
            </a:endParaRPr>
          </a:p>
          <a:p>
            <a:r>
              <a:rPr kumimoji="1" lang="en-US" altLang="zh-CN" sz="1600" dirty="0">
                <a:ea typeface="楷体"/>
                <a:cs typeface="Myriad Pro Light SemiCond"/>
              </a:rPr>
              <a:t>Read(x3)</a:t>
            </a:r>
            <a:endParaRPr kumimoji="1" lang="zh-CN" altLang="en-US" sz="1600" dirty="0">
              <a:ea typeface="楷体"/>
              <a:cs typeface="Myriad Pro Light SemiCond"/>
            </a:endParaRPr>
          </a:p>
          <a:p>
            <a:r>
              <a:rPr kumimoji="1" lang="en-US" altLang="zh-CN" sz="1600" dirty="0">
                <a:ea typeface="楷体"/>
                <a:cs typeface="Myriad Pro Light SemiCond"/>
              </a:rPr>
              <a:t>Write(x3)</a:t>
            </a:r>
            <a:endParaRPr kumimoji="1" lang="zh-CN" altLang="en-US" sz="1600" dirty="0">
              <a:ea typeface="楷体"/>
              <a:cs typeface="Myriad Pro Light SemiCond"/>
            </a:endParaRPr>
          </a:p>
        </p:txBody>
      </p:sp>
      <p:sp>
        <p:nvSpPr>
          <p:cNvPr id="8" name="矩形 7"/>
          <p:cNvSpPr/>
          <p:nvPr/>
        </p:nvSpPr>
        <p:spPr>
          <a:xfrm>
            <a:off x="5613736" y="2200530"/>
            <a:ext cx="1630575" cy="830997"/>
          </a:xfrm>
          <a:prstGeom prst="rect">
            <a:avLst/>
          </a:prstGeom>
        </p:spPr>
        <p:txBody>
          <a:bodyPr wrap="none">
            <a:spAutoFit/>
          </a:bodyPr>
          <a:lstStyle/>
          <a:p>
            <a:r>
              <a:rPr kumimoji="1" lang="en-US" altLang="zh-CN" sz="1600" dirty="0">
                <a:solidFill>
                  <a:srgbClr val="0096FF"/>
                </a:solidFill>
                <a:ea typeface="楷体"/>
                <a:cs typeface="Myriad Pro Light SemiCond"/>
              </a:rPr>
              <a:t>Acquire</a:t>
            </a:r>
            <a:r>
              <a:rPr kumimoji="1" lang="zh-CN" altLang="en-US" sz="1600" dirty="0">
                <a:ea typeface="楷体"/>
                <a:cs typeface="Myriad Pro Light SemiCond"/>
              </a:rPr>
              <a:t> </a:t>
            </a:r>
            <a:r>
              <a:rPr kumimoji="1" lang="en-US" altLang="zh-CN" sz="1600" dirty="0">
                <a:ea typeface="楷体"/>
                <a:cs typeface="Myriad Pro Light SemiCond"/>
              </a:rPr>
              <a:t>(x4.lock)</a:t>
            </a:r>
            <a:endParaRPr kumimoji="1" lang="zh-CN" altLang="en-US" sz="1600" dirty="0">
              <a:ea typeface="楷体"/>
              <a:cs typeface="Myriad Pro Light SemiCond"/>
            </a:endParaRPr>
          </a:p>
          <a:p>
            <a:r>
              <a:rPr kumimoji="1" lang="en-US" altLang="zh-CN" sz="1600" dirty="0">
                <a:ea typeface="楷体"/>
                <a:cs typeface="Myriad Pro Light SemiCond"/>
              </a:rPr>
              <a:t>Read(x4)</a:t>
            </a:r>
            <a:endParaRPr kumimoji="1" lang="zh-CN" altLang="en-US" sz="1600" dirty="0">
              <a:ea typeface="楷体"/>
              <a:cs typeface="Myriad Pro Light SemiCond"/>
            </a:endParaRPr>
          </a:p>
          <a:p>
            <a:r>
              <a:rPr kumimoji="1" lang="en-US" altLang="zh-CN" sz="1600" dirty="0">
                <a:ea typeface="楷体"/>
                <a:cs typeface="Myriad Pro Light SemiCond"/>
              </a:rPr>
              <a:t>Write(x4)</a:t>
            </a:r>
            <a:endParaRPr kumimoji="1" lang="zh-CN" altLang="en-US" sz="1600" dirty="0">
              <a:ea typeface="楷体"/>
              <a:cs typeface="Myriad Pro Light SemiCond"/>
            </a:endParaRPr>
          </a:p>
        </p:txBody>
      </p:sp>
      <p:sp>
        <p:nvSpPr>
          <p:cNvPr id="9" name="矩形 8"/>
          <p:cNvSpPr/>
          <p:nvPr/>
        </p:nvSpPr>
        <p:spPr>
          <a:xfrm>
            <a:off x="7197912" y="2200529"/>
            <a:ext cx="1622560" cy="1077218"/>
          </a:xfrm>
          <a:prstGeom prst="rect">
            <a:avLst/>
          </a:prstGeom>
        </p:spPr>
        <p:txBody>
          <a:bodyPr wrap="none">
            <a:spAutoFit/>
          </a:bodyPr>
          <a:lstStyle/>
          <a:p>
            <a:r>
              <a:rPr kumimoji="1" lang="en-US" altLang="zh-CN" sz="1600" dirty="0">
                <a:solidFill>
                  <a:schemeClr val="accent2"/>
                </a:solidFill>
                <a:ea typeface="楷体"/>
                <a:cs typeface="Myriad Pro Light SemiCond"/>
              </a:rPr>
              <a:t>Release</a:t>
            </a:r>
            <a:r>
              <a:rPr kumimoji="1" lang="zh-CN" altLang="en-US" sz="1600" dirty="0">
                <a:ea typeface="楷体"/>
                <a:cs typeface="Myriad Pro Light SemiCond"/>
              </a:rPr>
              <a:t> </a:t>
            </a:r>
            <a:r>
              <a:rPr kumimoji="1" lang="en-US" altLang="zh-CN" sz="1600" dirty="0">
                <a:ea typeface="楷体"/>
                <a:cs typeface="Myriad Pro Light SemiCond"/>
              </a:rPr>
              <a:t>(x1.lock)</a:t>
            </a:r>
            <a:endParaRPr kumimoji="1" lang="zh-CN" altLang="en-US" sz="1600" dirty="0">
              <a:ea typeface="楷体"/>
              <a:cs typeface="Myriad Pro Light SemiCond"/>
            </a:endParaRPr>
          </a:p>
          <a:p>
            <a:r>
              <a:rPr kumimoji="1" lang="en-US" altLang="zh-CN" sz="1600" dirty="0">
                <a:solidFill>
                  <a:schemeClr val="accent2"/>
                </a:solidFill>
                <a:ea typeface="楷体"/>
                <a:cs typeface="Myriad Pro Light SemiCond"/>
              </a:rPr>
              <a:t>Release</a:t>
            </a:r>
            <a:r>
              <a:rPr kumimoji="1" lang="zh-CN" altLang="en-US" sz="1600" dirty="0">
                <a:ea typeface="楷体"/>
                <a:cs typeface="Myriad Pro Light SemiCond"/>
              </a:rPr>
              <a:t> </a:t>
            </a:r>
            <a:r>
              <a:rPr kumimoji="1" lang="en-US" altLang="zh-CN" sz="1600" dirty="0">
                <a:ea typeface="楷体"/>
                <a:cs typeface="Myriad Pro Light SemiCond"/>
              </a:rPr>
              <a:t>(x2.lock)</a:t>
            </a:r>
            <a:endParaRPr kumimoji="1" lang="zh-CN" altLang="en-US" sz="1600" dirty="0">
              <a:ea typeface="楷体"/>
              <a:cs typeface="Myriad Pro Light SemiCond"/>
            </a:endParaRPr>
          </a:p>
          <a:p>
            <a:r>
              <a:rPr kumimoji="1" lang="en-US" altLang="zh-CN" sz="1600" dirty="0">
                <a:solidFill>
                  <a:schemeClr val="accent2"/>
                </a:solidFill>
                <a:ea typeface="楷体"/>
                <a:cs typeface="Myriad Pro Light SemiCond"/>
              </a:rPr>
              <a:t>Release</a:t>
            </a:r>
            <a:r>
              <a:rPr kumimoji="1" lang="zh-CN" altLang="en-US" sz="1600" dirty="0">
                <a:ea typeface="楷体"/>
                <a:cs typeface="Myriad Pro Light SemiCond"/>
              </a:rPr>
              <a:t> </a:t>
            </a:r>
            <a:r>
              <a:rPr kumimoji="1" lang="en-US" altLang="zh-CN" sz="1600" dirty="0">
                <a:ea typeface="楷体"/>
                <a:cs typeface="Myriad Pro Light SemiCond"/>
              </a:rPr>
              <a:t>(x3.lock)</a:t>
            </a:r>
            <a:endParaRPr kumimoji="1" lang="zh-CN" altLang="en-US" sz="1600" dirty="0">
              <a:ea typeface="楷体"/>
              <a:cs typeface="Myriad Pro Light SemiCond"/>
            </a:endParaRPr>
          </a:p>
          <a:p>
            <a:r>
              <a:rPr kumimoji="1" lang="en-US" altLang="zh-CN" sz="1600" dirty="0">
                <a:solidFill>
                  <a:schemeClr val="accent2"/>
                </a:solidFill>
                <a:ea typeface="楷体"/>
                <a:cs typeface="Myriad Pro Light SemiCond"/>
              </a:rPr>
              <a:t>Release</a:t>
            </a:r>
            <a:r>
              <a:rPr kumimoji="1" lang="zh-CN" altLang="en-US" sz="1600" dirty="0">
                <a:ea typeface="楷体"/>
                <a:cs typeface="Myriad Pro Light SemiCond"/>
              </a:rPr>
              <a:t> </a:t>
            </a:r>
            <a:r>
              <a:rPr kumimoji="1" lang="en-US" altLang="zh-CN" sz="1600" dirty="0">
                <a:ea typeface="楷体"/>
                <a:cs typeface="Myriad Pro Light SemiCond"/>
              </a:rPr>
              <a:t>(x4.lock)</a:t>
            </a:r>
            <a:endParaRPr kumimoji="1" lang="zh-CN" altLang="en-US" sz="1600" dirty="0">
              <a:ea typeface="楷体"/>
              <a:cs typeface="Myriad Pro Light SemiCond"/>
            </a:endParaRPr>
          </a:p>
        </p:txBody>
      </p:sp>
      <p:sp>
        <p:nvSpPr>
          <p:cNvPr id="10" name="矩形 9"/>
          <p:cNvSpPr/>
          <p:nvPr/>
        </p:nvSpPr>
        <p:spPr>
          <a:xfrm>
            <a:off x="2443300" y="3577580"/>
            <a:ext cx="1630575" cy="830997"/>
          </a:xfrm>
          <a:prstGeom prst="rect">
            <a:avLst/>
          </a:prstGeom>
        </p:spPr>
        <p:txBody>
          <a:bodyPr wrap="none">
            <a:spAutoFit/>
          </a:bodyPr>
          <a:lstStyle/>
          <a:p>
            <a:r>
              <a:rPr kumimoji="1" lang="en-US" altLang="zh-CN" sz="1600" dirty="0">
                <a:solidFill>
                  <a:srgbClr val="0096FF"/>
                </a:solidFill>
                <a:ea typeface="楷体"/>
                <a:cs typeface="Myriad Pro Light SemiCond"/>
              </a:rPr>
              <a:t>Acquire</a:t>
            </a:r>
            <a:r>
              <a:rPr kumimoji="1" lang="zh-CN" altLang="en-US" sz="1600" dirty="0">
                <a:ea typeface="楷体"/>
                <a:cs typeface="Myriad Pro Light SemiCond"/>
              </a:rPr>
              <a:t> </a:t>
            </a:r>
            <a:r>
              <a:rPr kumimoji="1" lang="en-US" altLang="zh-CN" sz="1600" dirty="0">
                <a:ea typeface="楷体"/>
                <a:cs typeface="Myriad Pro Light SemiCond"/>
              </a:rPr>
              <a:t>(x3.lock)</a:t>
            </a:r>
            <a:endParaRPr kumimoji="1" lang="zh-CN" altLang="en-US" sz="1600" dirty="0">
              <a:ea typeface="楷体"/>
              <a:cs typeface="Myriad Pro Light SemiCond"/>
            </a:endParaRPr>
          </a:p>
          <a:p>
            <a:r>
              <a:rPr kumimoji="1" lang="en-US" altLang="zh-CN" sz="1600" dirty="0">
                <a:ea typeface="楷体"/>
                <a:cs typeface="Myriad Pro Light SemiCond"/>
              </a:rPr>
              <a:t>Read(x3)</a:t>
            </a:r>
            <a:endParaRPr kumimoji="1" lang="zh-CN" altLang="en-US" sz="1600" dirty="0">
              <a:ea typeface="楷体"/>
              <a:cs typeface="Myriad Pro Light SemiCond"/>
            </a:endParaRPr>
          </a:p>
          <a:p>
            <a:r>
              <a:rPr kumimoji="1" lang="en-US" altLang="zh-CN" sz="1600" dirty="0">
                <a:ea typeface="楷体"/>
                <a:cs typeface="Myriad Pro Light SemiCond"/>
              </a:rPr>
              <a:t>Write(x3)</a:t>
            </a:r>
            <a:endParaRPr kumimoji="1" lang="zh-CN" altLang="en-US" sz="1600" dirty="0">
              <a:ea typeface="楷体"/>
              <a:cs typeface="Myriad Pro Light SemiCond"/>
            </a:endParaRPr>
          </a:p>
        </p:txBody>
      </p:sp>
      <p:sp>
        <p:nvSpPr>
          <p:cNvPr id="11" name="矩形 10"/>
          <p:cNvSpPr/>
          <p:nvPr/>
        </p:nvSpPr>
        <p:spPr>
          <a:xfrm>
            <a:off x="4027476" y="3577580"/>
            <a:ext cx="1630575" cy="830997"/>
          </a:xfrm>
          <a:prstGeom prst="rect">
            <a:avLst/>
          </a:prstGeom>
        </p:spPr>
        <p:txBody>
          <a:bodyPr wrap="none">
            <a:spAutoFit/>
          </a:bodyPr>
          <a:lstStyle/>
          <a:p>
            <a:r>
              <a:rPr kumimoji="1" lang="en-US" altLang="zh-CN" sz="1600" dirty="0">
                <a:solidFill>
                  <a:srgbClr val="0096FF"/>
                </a:solidFill>
                <a:ea typeface="楷体"/>
                <a:cs typeface="Myriad Pro Light SemiCond"/>
              </a:rPr>
              <a:t>Acquire</a:t>
            </a:r>
            <a:r>
              <a:rPr kumimoji="1" lang="zh-CN" altLang="en-US" sz="1600" dirty="0">
                <a:ea typeface="楷体"/>
                <a:cs typeface="Myriad Pro Light SemiCond"/>
              </a:rPr>
              <a:t> </a:t>
            </a:r>
            <a:r>
              <a:rPr kumimoji="1" lang="en-US" altLang="zh-CN" sz="1600" dirty="0">
                <a:ea typeface="楷体"/>
                <a:cs typeface="Myriad Pro Light SemiCond"/>
              </a:rPr>
              <a:t>(x4.lock)</a:t>
            </a:r>
            <a:endParaRPr kumimoji="1" lang="zh-CN" altLang="en-US" sz="1600" dirty="0">
              <a:ea typeface="楷体"/>
              <a:cs typeface="Myriad Pro Light SemiCond"/>
            </a:endParaRPr>
          </a:p>
          <a:p>
            <a:r>
              <a:rPr kumimoji="1" lang="en-US" altLang="zh-CN" sz="1600" dirty="0">
                <a:ea typeface="楷体"/>
                <a:cs typeface="Myriad Pro Light SemiCond"/>
              </a:rPr>
              <a:t>Read(x4)</a:t>
            </a:r>
            <a:endParaRPr kumimoji="1" lang="zh-CN" altLang="en-US" sz="1600" dirty="0">
              <a:ea typeface="楷体"/>
              <a:cs typeface="Myriad Pro Light SemiCond"/>
            </a:endParaRPr>
          </a:p>
          <a:p>
            <a:r>
              <a:rPr kumimoji="1" lang="en-US" altLang="zh-CN" sz="1600" dirty="0">
                <a:ea typeface="楷体"/>
                <a:cs typeface="Myriad Pro Light SemiCond"/>
              </a:rPr>
              <a:t>Write(x4)</a:t>
            </a:r>
            <a:endParaRPr kumimoji="1" lang="zh-CN" altLang="en-US" sz="1600" dirty="0">
              <a:ea typeface="楷体"/>
              <a:cs typeface="Myriad Pro Light SemiCond"/>
            </a:endParaRPr>
          </a:p>
        </p:txBody>
      </p:sp>
      <p:sp>
        <p:nvSpPr>
          <p:cNvPr id="12" name="矩形 11"/>
          <p:cNvSpPr/>
          <p:nvPr/>
        </p:nvSpPr>
        <p:spPr>
          <a:xfrm>
            <a:off x="5619667" y="3577580"/>
            <a:ext cx="1622560" cy="584775"/>
          </a:xfrm>
          <a:prstGeom prst="rect">
            <a:avLst/>
          </a:prstGeom>
        </p:spPr>
        <p:txBody>
          <a:bodyPr wrap="none">
            <a:spAutoFit/>
          </a:bodyPr>
          <a:lstStyle/>
          <a:p>
            <a:r>
              <a:rPr kumimoji="1" lang="en-US" altLang="zh-CN" sz="1600" dirty="0">
                <a:solidFill>
                  <a:schemeClr val="accent2"/>
                </a:solidFill>
                <a:ea typeface="楷体"/>
                <a:cs typeface="Myriad Pro Light SemiCond"/>
              </a:rPr>
              <a:t>Release</a:t>
            </a:r>
            <a:r>
              <a:rPr kumimoji="1" lang="zh-CN" altLang="en-US" sz="1600" dirty="0">
                <a:ea typeface="楷体"/>
                <a:cs typeface="Myriad Pro Light SemiCond"/>
              </a:rPr>
              <a:t> </a:t>
            </a:r>
            <a:r>
              <a:rPr kumimoji="1" lang="en-US" altLang="zh-CN" sz="1600" dirty="0">
                <a:ea typeface="楷体"/>
                <a:cs typeface="Myriad Pro Light SemiCond"/>
              </a:rPr>
              <a:t>(x3.lock)</a:t>
            </a:r>
            <a:endParaRPr kumimoji="1" lang="zh-CN" altLang="en-US" sz="1600" dirty="0">
              <a:ea typeface="楷体"/>
              <a:cs typeface="Myriad Pro Light SemiCond"/>
            </a:endParaRPr>
          </a:p>
          <a:p>
            <a:r>
              <a:rPr kumimoji="1" lang="en-US" altLang="zh-CN" sz="1600" dirty="0">
                <a:solidFill>
                  <a:schemeClr val="accent2"/>
                </a:solidFill>
                <a:ea typeface="楷体"/>
                <a:cs typeface="Myriad Pro Light SemiCond"/>
              </a:rPr>
              <a:t>Release</a:t>
            </a:r>
            <a:r>
              <a:rPr kumimoji="1" lang="zh-CN" altLang="en-US" sz="1600" dirty="0">
                <a:ea typeface="楷体"/>
                <a:cs typeface="Myriad Pro Light SemiCond"/>
              </a:rPr>
              <a:t> </a:t>
            </a:r>
            <a:r>
              <a:rPr kumimoji="1" lang="en-US" altLang="zh-CN" sz="1600" dirty="0">
                <a:ea typeface="楷体"/>
                <a:cs typeface="Myriad Pro Light SemiCond"/>
              </a:rPr>
              <a:t>(x4.lock)</a:t>
            </a:r>
            <a:endParaRPr kumimoji="1" lang="zh-CN" altLang="en-US" sz="1600" dirty="0">
              <a:ea typeface="楷体"/>
              <a:cs typeface="Myriad Pro Light SemiCond"/>
            </a:endParaRPr>
          </a:p>
        </p:txBody>
      </p:sp>
      <p:sp>
        <p:nvSpPr>
          <p:cNvPr id="13" name="矩形 12"/>
          <p:cNvSpPr/>
          <p:nvPr/>
        </p:nvSpPr>
        <p:spPr>
          <a:xfrm>
            <a:off x="1835696" y="3577580"/>
            <a:ext cx="461986" cy="338554"/>
          </a:xfrm>
          <a:prstGeom prst="rect">
            <a:avLst/>
          </a:prstGeom>
        </p:spPr>
        <p:txBody>
          <a:bodyPr wrap="none">
            <a:spAutoFit/>
          </a:bodyPr>
          <a:lstStyle/>
          <a:p>
            <a:r>
              <a:rPr kumimoji="1" lang="en-US" altLang="zh-CN" sz="1600" b="1" dirty="0">
                <a:ea typeface="楷体"/>
                <a:cs typeface="Myriad Pro Light SemiCond"/>
              </a:rPr>
              <a:t>T2:</a:t>
            </a:r>
            <a:endParaRPr kumimoji="1" lang="zh-CN" altLang="en-US" sz="1600" b="1" dirty="0">
              <a:ea typeface="楷体"/>
              <a:cs typeface="Myriad Pro Light SemiCond"/>
            </a:endParaRPr>
          </a:p>
        </p:txBody>
      </p:sp>
      <p:sp>
        <p:nvSpPr>
          <p:cNvPr id="14" name="左大括号 13"/>
          <p:cNvSpPr/>
          <p:nvPr/>
        </p:nvSpPr>
        <p:spPr>
          <a:xfrm rot="5400000">
            <a:off x="4425169" y="950936"/>
            <a:ext cx="284733" cy="4968552"/>
          </a:xfrm>
          <a:prstGeom prst="leftBrace">
            <a:avLst>
              <a:gd name="adj1" fmla="val 80000"/>
              <a:gd name="adj2" fmla="val 616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600"/>
          </a:p>
        </p:txBody>
      </p:sp>
      <p:cxnSp>
        <p:nvCxnSpPr>
          <p:cNvPr id="16" name="直线连接符 15"/>
          <p:cNvCxnSpPr>
            <a:cxnSpLocks/>
          </p:cNvCxnSpPr>
          <p:nvPr/>
        </p:nvCxnSpPr>
        <p:spPr>
          <a:xfrm>
            <a:off x="3978494" y="2137420"/>
            <a:ext cx="0"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16">
            <a:extLst>
              <a:ext uri="{FF2B5EF4-FFF2-40B4-BE49-F238E27FC236}">
                <a16:creationId xmlns:a16="http://schemas.microsoft.com/office/drawing/2014/main" id="{425F347A-E572-0945-84C5-48CB8E036905}"/>
              </a:ext>
            </a:extLst>
          </p:cNvPr>
          <p:cNvCxnSpPr>
            <a:cxnSpLocks/>
          </p:cNvCxnSpPr>
          <p:nvPr/>
        </p:nvCxnSpPr>
        <p:spPr>
          <a:xfrm>
            <a:off x="4055254" y="2137420"/>
            <a:ext cx="0" cy="100811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94787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a typeface="MS PGothic" charset="0"/>
              </a:rPr>
              <a:t>Global Lock: System-wide Locking</a:t>
            </a:r>
            <a:endParaRPr lang="zh-CN" altLang="en-US" dirty="0">
              <a:ea typeface="MS PGothic" charset="0"/>
            </a:endParaRPr>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39</a:t>
            </a:fld>
            <a:endParaRPr lang="zh-CN" altLang="en-US"/>
          </a:p>
        </p:txBody>
      </p:sp>
      <p:cxnSp>
        <p:nvCxnSpPr>
          <p:cNvPr id="6" name="直线箭头连接符 5"/>
          <p:cNvCxnSpPr/>
          <p:nvPr/>
        </p:nvCxnSpPr>
        <p:spPr>
          <a:xfrm flipV="1">
            <a:off x="785194" y="1392659"/>
            <a:ext cx="0" cy="38404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直线箭头连接符 6"/>
          <p:cNvCxnSpPr/>
          <p:nvPr/>
        </p:nvCxnSpPr>
        <p:spPr>
          <a:xfrm>
            <a:off x="497162" y="5053066"/>
            <a:ext cx="81792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文本框 11"/>
          <p:cNvSpPr txBox="1"/>
          <p:nvPr/>
        </p:nvSpPr>
        <p:spPr>
          <a:xfrm>
            <a:off x="3347864" y="5077747"/>
            <a:ext cx="2736304" cy="461665"/>
          </a:xfrm>
          <a:prstGeom prst="rect">
            <a:avLst/>
          </a:prstGeom>
          <a:noFill/>
        </p:spPr>
        <p:txBody>
          <a:bodyPr wrap="square" rtlCol="0">
            <a:spAutoFit/>
          </a:bodyPr>
          <a:lstStyle/>
          <a:p>
            <a:pPr algn="ctr"/>
            <a:r>
              <a:rPr kumimoji="1" lang="en-US" altLang="zh-CN" sz="2400" dirty="0"/>
              <a:t>Time</a:t>
            </a:r>
            <a:endParaRPr kumimoji="1" lang="zh-CN" altLang="en-US" sz="2400" dirty="0"/>
          </a:p>
        </p:txBody>
      </p:sp>
      <p:sp>
        <p:nvSpPr>
          <p:cNvPr id="13" name="文本框 12"/>
          <p:cNvSpPr txBox="1"/>
          <p:nvPr/>
        </p:nvSpPr>
        <p:spPr>
          <a:xfrm rot="16200000">
            <a:off x="-657774" y="2782007"/>
            <a:ext cx="2280253" cy="461665"/>
          </a:xfrm>
          <a:prstGeom prst="rect">
            <a:avLst/>
          </a:prstGeom>
          <a:noFill/>
        </p:spPr>
        <p:txBody>
          <a:bodyPr wrap="square" rtlCol="0">
            <a:spAutoFit/>
          </a:bodyPr>
          <a:lstStyle/>
          <a:p>
            <a:pPr algn="ctr"/>
            <a:r>
              <a:rPr kumimoji="1" lang="en-US" altLang="zh-CN" sz="2400" dirty="0"/>
              <a:t>Lock</a:t>
            </a:r>
            <a:endParaRPr kumimoji="1" lang="zh-CN" altLang="en-US" sz="2400" dirty="0"/>
          </a:p>
        </p:txBody>
      </p:sp>
      <p:cxnSp>
        <p:nvCxnSpPr>
          <p:cNvPr id="15" name="直线连接符 14"/>
          <p:cNvCxnSpPr/>
          <p:nvPr/>
        </p:nvCxnSpPr>
        <p:spPr>
          <a:xfrm flipV="1">
            <a:off x="1360828" y="2677480"/>
            <a:ext cx="258844" cy="238792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5" name="直线连接符 24"/>
          <p:cNvCxnSpPr/>
          <p:nvPr/>
        </p:nvCxnSpPr>
        <p:spPr>
          <a:xfrm>
            <a:off x="1619672" y="2677480"/>
            <a:ext cx="5544616"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8" name="直线连接符 27"/>
          <p:cNvCxnSpPr/>
          <p:nvPr/>
        </p:nvCxnSpPr>
        <p:spPr>
          <a:xfrm flipH="1" flipV="1">
            <a:off x="7164288" y="2677481"/>
            <a:ext cx="288032" cy="2375585"/>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sp>
        <p:nvSpPr>
          <p:cNvPr id="14" name="矩形 13"/>
          <p:cNvSpPr/>
          <p:nvPr/>
        </p:nvSpPr>
        <p:spPr>
          <a:xfrm>
            <a:off x="971600" y="1345332"/>
            <a:ext cx="2540247" cy="461665"/>
          </a:xfrm>
          <a:prstGeom prst="rect">
            <a:avLst/>
          </a:prstGeom>
        </p:spPr>
        <p:txBody>
          <a:bodyPr wrap="none">
            <a:spAutoFit/>
          </a:bodyPr>
          <a:lstStyle/>
          <a:p>
            <a:pPr algn="ctr"/>
            <a:r>
              <a:rPr kumimoji="1" lang="en-US" altLang="zh-CN" sz="2400" dirty="0">
                <a:solidFill>
                  <a:schemeClr val="accent1"/>
                </a:solidFill>
              </a:rPr>
              <a:t>Acquire global lock</a:t>
            </a:r>
            <a:endParaRPr kumimoji="1" lang="zh-CN" altLang="en-US" sz="2400" dirty="0">
              <a:solidFill>
                <a:schemeClr val="accent1"/>
              </a:solidFill>
            </a:endParaRPr>
          </a:p>
        </p:txBody>
      </p:sp>
      <p:sp>
        <p:nvSpPr>
          <p:cNvPr id="17" name="下箭头 16"/>
          <p:cNvSpPr/>
          <p:nvPr/>
        </p:nvSpPr>
        <p:spPr>
          <a:xfrm>
            <a:off x="1360828" y="1897394"/>
            <a:ext cx="576064" cy="660073"/>
          </a:xfrm>
          <a:prstGeom prst="downArrow">
            <a:avLst>
              <a:gd name="adj1" fmla="val 22785"/>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5508104" y="1345332"/>
            <a:ext cx="2542106" cy="461665"/>
          </a:xfrm>
          <a:prstGeom prst="rect">
            <a:avLst/>
          </a:prstGeom>
        </p:spPr>
        <p:txBody>
          <a:bodyPr wrap="none">
            <a:spAutoFit/>
          </a:bodyPr>
          <a:lstStyle/>
          <a:p>
            <a:pPr algn="ctr"/>
            <a:r>
              <a:rPr kumimoji="1" lang="en-US" altLang="zh-CN" sz="2400" dirty="0">
                <a:solidFill>
                  <a:schemeClr val="accent1"/>
                </a:solidFill>
              </a:rPr>
              <a:t>Release global lock</a:t>
            </a:r>
            <a:endParaRPr kumimoji="1" lang="zh-CN" altLang="en-US" sz="2400" dirty="0">
              <a:solidFill>
                <a:schemeClr val="accent1"/>
              </a:solidFill>
            </a:endParaRPr>
          </a:p>
        </p:txBody>
      </p:sp>
      <p:sp>
        <p:nvSpPr>
          <p:cNvPr id="31" name="下箭头 30"/>
          <p:cNvSpPr/>
          <p:nvPr/>
        </p:nvSpPr>
        <p:spPr>
          <a:xfrm>
            <a:off x="6876256" y="1897394"/>
            <a:ext cx="576064" cy="660073"/>
          </a:xfrm>
          <a:prstGeom prst="downArrow">
            <a:avLst>
              <a:gd name="adj1" fmla="val 22785"/>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45199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C86151A-D18B-304F-87D2-E41763BAB77A}"/>
              </a:ext>
            </a:extLst>
          </p:cNvPr>
          <p:cNvSpPr>
            <a:spLocks noGrp="1"/>
          </p:cNvSpPr>
          <p:nvPr>
            <p:ph type="title"/>
          </p:nvPr>
        </p:nvSpPr>
        <p:spPr/>
        <p:txBody>
          <a:bodyPr/>
          <a:lstStyle/>
          <a:p>
            <a:r>
              <a:rPr kumimoji="1" lang="en-US" altLang="zh-CN" dirty="0"/>
              <a:t>Race</a:t>
            </a:r>
            <a:r>
              <a:rPr kumimoji="1" lang="zh-CN" altLang="en-US" dirty="0"/>
              <a:t> </a:t>
            </a:r>
            <a:r>
              <a:rPr kumimoji="1" lang="en-US" altLang="zh-CN" dirty="0"/>
              <a:t>Condition</a:t>
            </a:r>
            <a:endParaRPr kumimoji="1" lang="zh-CN" altLang="en-US" dirty="0"/>
          </a:p>
        </p:txBody>
      </p:sp>
      <p:sp>
        <p:nvSpPr>
          <p:cNvPr id="5" name="文本占位符 4">
            <a:extLst>
              <a:ext uri="{FF2B5EF4-FFF2-40B4-BE49-F238E27FC236}">
                <a16:creationId xmlns:a16="http://schemas.microsoft.com/office/drawing/2014/main" id="{D803E311-637D-AC45-9338-CB576750B50E}"/>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8742896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a typeface="MS PGothic" charset="0"/>
              </a:rPr>
              <a:t>Simple Locking</a:t>
            </a:r>
            <a:endParaRPr lang="zh-CN" altLang="en-US" dirty="0">
              <a:ea typeface="MS PGothic" charset="0"/>
            </a:endParaRPr>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40</a:t>
            </a:fld>
            <a:endParaRPr lang="zh-CN" altLang="en-US" dirty="0"/>
          </a:p>
        </p:txBody>
      </p:sp>
      <p:cxnSp>
        <p:nvCxnSpPr>
          <p:cNvPr id="6" name="直线箭头连接符 5"/>
          <p:cNvCxnSpPr/>
          <p:nvPr/>
        </p:nvCxnSpPr>
        <p:spPr>
          <a:xfrm flipV="1">
            <a:off x="785194" y="1392659"/>
            <a:ext cx="0" cy="38404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直线箭头连接符 6"/>
          <p:cNvCxnSpPr/>
          <p:nvPr/>
        </p:nvCxnSpPr>
        <p:spPr>
          <a:xfrm>
            <a:off x="497162" y="5053066"/>
            <a:ext cx="81792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文本框 11"/>
          <p:cNvSpPr txBox="1"/>
          <p:nvPr/>
        </p:nvSpPr>
        <p:spPr>
          <a:xfrm>
            <a:off x="3347864" y="5077747"/>
            <a:ext cx="2736304" cy="461665"/>
          </a:xfrm>
          <a:prstGeom prst="rect">
            <a:avLst/>
          </a:prstGeom>
          <a:noFill/>
        </p:spPr>
        <p:txBody>
          <a:bodyPr wrap="square" rtlCol="0">
            <a:spAutoFit/>
          </a:bodyPr>
          <a:lstStyle/>
          <a:p>
            <a:pPr algn="ctr"/>
            <a:r>
              <a:rPr kumimoji="1" lang="en-US" altLang="zh-CN" sz="2400" dirty="0"/>
              <a:t>Time</a:t>
            </a:r>
            <a:endParaRPr kumimoji="1" lang="zh-CN" altLang="en-US" sz="2400" dirty="0"/>
          </a:p>
        </p:txBody>
      </p:sp>
      <p:sp>
        <p:nvSpPr>
          <p:cNvPr id="13" name="文本框 12"/>
          <p:cNvSpPr txBox="1"/>
          <p:nvPr/>
        </p:nvSpPr>
        <p:spPr>
          <a:xfrm rot="16200000">
            <a:off x="-657774" y="2782007"/>
            <a:ext cx="2280253" cy="461665"/>
          </a:xfrm>
          <a:prstGeom prst="rect">
            <a:avLst/>
          </a:prstGeom>
          <a:noFill/>
        </p:spPr>
        <p:txBody>
          <a:bodyPr wrap="square" rtlCol="0">
            <a:spAutoFit/>
          </a:bodyPr>
          <a:lstStyle/>
          <a:p>
            <a:pPr algn="ctr"/>
            <a:r>
              <a:rPr kumimoji="1" lang="en-US" altLang="zh-CN" sz="2400" dirty="0"/>
              <a:t>Lock</a:t>
            </a:r>
            <a:endParaRPr kumimoji="1" lang="zh-CN" altLang="en-US" sz="2400" dirty="0"/>
          </a:p>
        </p:txBody>
      </p:sp>
      <p:cxnSp>
        <p:nvCxnSpPr>
          <p:cNvPr id="15" name="直线连接符 14"/>
          <p:cNvCxnSpPr/>
          <p:nvPr/>
        </p:nvCxnSpPr>
        <p:spPr>
          <a:xfrm flipV="1">
            <a:off x="1217242" y="4477680"/>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16" name="直线连接符 15"/>
          <p:cNvCxnSpPr/>
          <p:nvPr/>
        </p:nvCxnSpPr>
        <p:spPr>
          <a:xfrm>
            <a:off x="1433266" y="4477680"/>
            <a:ext cx="114398"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0" name="直线连接符 19"/>
          <p:cNvCxnSpPr/>
          <p:nvPr/>
        </p:nvCxnSpPr>
        <p:spPr>
          <a:xfrm flipV="1">
            <a:off x="1547664" y="3877613"/>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1" name="直线连接符 20"/>
          <p:cNvCxnSpPr/>
          <p:nvPr/>
        </p:nvCxnSpPr>
        <p:spPr>
          <a:xfrm>
            <a:off x="1763688" y="3877613"/>
            <a:ext cx="86669"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2" name="直线连接符 21"/>
          <p:cNvCxnSpPr/>
          <p:nvPr/>
        </p:nvCxnSpPr>
        <p:spPr>
          <a:xfrm flipV="1">
            <a:off x="1835696" y="3277547"/>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3" name="直线连接符 22"/>
          <p:cNvCxnSpPr/>
          <p:nvPr/>
        </p:nvCxnSpPr>
        <p:spPr>
          <a:xfrm>
            <a:off x="2051720" y="3277547"/>
            <a:ext cx="72008"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4" name="直线连接符 23"/>
          <p:cNvCxnSpPr/>
          <p:nvPr/>
        </p:nvCxnSpPr>
        <p:spPr>
          <a:xfrm flipV="1">
            <a:off x="2123728" y="2677480"/>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5" name="直线连接符 24"/>
          <p:cNvCxnSpPr/>
          <p:nvPr/>
        </p:nvCxnSpPr>
        <p:spPr>
          <a:xfrm>
            <a:off x="2339752" y="2677480"/>
            <a:ext cx="4824536"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8" name="直线连接符 27"/>
          <p:cNvCxnSpPr/>
          <p:nvPr/>
        </p:nvCxnSpPr>
        <p:spPr>
          <a:xfrm flipH="1" flipV="1">
            <a:off x="7164288" y="2677480"/>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0" name="直线连接符 29"/>
          <p:cNvCxnSpPr/>
          <p:nvPr/>
        </p:nvCxnSpPr>
        <p:spPr>
          <a:xfrm>
            <a:off x="7380312" y="3277547"/>
            <a:ext cx="144016"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2" name="直线连接符 31"/>
          <p:cNvCxnSpPr/>
          <p:nvPr/>
        </p:nvCxnSpPr>
        <p:spPr>
          <a:xfrm flipH="1" flipV="1">
            <a:off x="7524328" y="3277547"/>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3" name="直线连接符 32"/>
          <p:cNvCxnSpPr/>
          <p:nvPr/>
        </p:nvCxnSpPr>
        <p:spPr>
          <a:xfrm>
            <a:off x="7740352" y="3877613"/>
            <a:ext cx="144016"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4" name="直线连接符 33"/>
          <p:cNvCxnSpPr/>
          <p:nvPr/>
        </p:nvCxnSpPr>
        <p:spPr>
          <a:xfrm flipH="1" flipV="1">
            <a:off x="7884368" y="3877613"/>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5" name="直线连接符 34"/>
          <p:cNvCxnSpPr/>
          <p:nvPr/>
        </p:nvCxnSpPr>
        <p:spPr>
          <a:xfrm>
            <a:off x="8100392" y="4477680"/>
            <a:ext cx="144016"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6" name="直线连接符 35"/>
          <p:cNvCxnSpPr/>
          <p:nvPr/>
        </p:nvCxnSpPr>
        <p:spPr>
          <a:xfrm flipH="1" flipV="1">
            <a:off x="8244408" y="4477680"/>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sp>
        <p:nvSpPr>
          <p:cNvPr id="14" name="矩形 13"/>
          <p:cNvSpPr/>
          <p:nvPr/>
        </p:nvSpPr>
        <p:spPr>
          <a:xfrm>
            <a:off x="1547664" y="1345332"/>
            <a:ext cx="1687406" cy="523220"/>
          </a:xfrm>
          <a:prstGeom prst="rect">
            <a:avLst/>
          </a:prstGeom>
        </p:spPr>
        <p:txBody>
          <a:bodyPr wrap="none">
            <a:spAutoFit/>
          </a:bodyPr>
          <a:lstStyle/>
          <a:p>
            <a:pPr algn="ctr"/>
            <a:r>
              <a:rPr kumimoji="1" lang="en-US" altLang="zh-CN" sz="2800" dirty="0">
                <a:solidFill>
                  <a:schemeClr val="accent1"/>
                </a:solidFill>
              </a:rPr>
              <a:t>Lock Point</a:t>
            </a:r>
            <a:endParaRPr kumimoji="1" lang="zh-CN" altLang="en-US" sz="2800" dirty="0">
              <a:solidFill>
                <a:schemeClr val="accent1"/>
              </a:solidFill>
            </a:endParaRPr>
          </a:p>
        </p:txBody>
      </p:sp>
      <p:sp>
        <p:nvSpPr>
          <p:cNvPr id="17" name="下箭头 16"/>
          <p:cNvSpPr/>
          <p:nvPr/>
        </p:nvSpPr>
        <p:spPr>
          <a:xfrm>
            <a:off x="2066677" y="1897394"/>
            <a:ext cx="576064" cy="660073"/>
          </a:xfrm>
          <a:prstGeom prst="downArrow">
            <a:avLst>
              <a:gd name="adj1" fmla="val 22785"/>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6" name="矩形 25"/>
          <p:cNvSpPr/>
          <p:nvPr/>
        </p:nvSpPr>
        <p:spPr>
          <a:xfrm>
            <a:off x="1811830" y="3979675"/>
            <a:ext cx="1681679" cy="400110"/>
          </a:xfrm>
          <a:prstGeom prst="rect">
            <a:avLst/>
          </a:prstGeom>
        </p:spPr>
        <p:txBody>
          <a:bodyPr wrap="none">
            <a:spAutoFit/>
          </a:bodyPr>
          <a:lstStyle/>
          <a:p>
            <a:pPr algn="ctr"/>
            <a:r>
              <a:rPr kumimoji="1" lang="en-US" altLang="zh-CN" sz="2000" dirty="0">
                <a:solidFill>
                  <a:schemeClr val="accent1"/>
                </a:solidFill>
              </a:rPr>
              <a:t>Acquire lock-B</a:t>
            </a:r>
            <a:endParaRPr kumimoji="1" lang="zh-CN" altLang="en-US" sz="2000" dirty="0">
              <a:solidFill>
                <a:schemeClr val="accent1"/>
              </a:solidFill>
            </a:endParaRPr>
          </a:p>
        </p:txBody>
      </p:sp>
      <p:sp>
        <p:nvSpPr>
          <p:cNvPr id="27" name="矩形 26"/>
          <p:cNvSpPr/>
          <p:nvPr/>
        </p:nvSpPr>
        <p:spPr>
          <a:xfrm>
            <a:off x="2058131" y="3418120"/>
            <a:ext cx="1678473" cy="400110"/>
          </a:xfrm>
          <a:prstGeom prst="rect">
            <a:avLst/>
          </a:prstGeom>
        </p:spPr>
        <p:txBody>
          <a:bodyPr wrap="none">
            <a:spAutoFit/>
          </a:bodyPr>
          <a:lstStyle/>
          <a:p>
            <a:pPr algn="ctr"/>
            <a:r>
              <a:rPr kumimoji="1" lang="en-US" altLang="zh-CN" sz="2000" dirty="0">
                <a:solidFill>
                  <a:schemeClr val="accent1"/>
                </a:solidFill>
              </a:rPr>
              <a:t>Acquire lock-C</a:t>
            </a:r>
            <a:endParaRPr kumimoji="1" lang="zh-CN" altLang="en-US" sz="2000" dirty="0">
              <a:solidFill>
                <a:schemeClr val="accent1"/>
              </a:solidFill>
            </a:endParaRPr>
          </a:p>
        </p:txBody>
      </p:sp>
      <p:sp>
        <p:nvSpPr>
          <p:cNvPr id="29" name="矩形 28"/>
          <p:cNvSpPr/>
          <p:nvPr/>
        </p:nvSpPr>
        <p:spPr>
          <a:xfrm>
            <a:off x="2275797" y="2843985"/>
            <a:ext cx="1699312" cy="400110"/>
          </a:xfrm>
          <a:prstGeom prst="rect">
            <a:avLst/>
          </a:prstGeom>
        </p:spPr>
        <p:txBody>
          <a:bodyPr wrap="none">
            <a:spAutoFit/>
          </a:bodyPr>
          <a:lstStyle/>
          <a:p>
            <a:pPr algn="ctr"/>
            <a:r>
              <a:rPr kumimoji="1" lang="en-US" altLang="zh-CN" sz="2000" dirty="0">
                <a:solidFill>
                  <a:schemeClr val="accent1"/>
                </a:solidFill>
              </a:rPr>
              <a:t>Acquire lock-D</a:t>
            </a:r>
            <a:endParaRPr kumimoji="1" lang="zh-CN" altLang="en-US" sz="2000" dirty="0">
              <a:solidFill>
                <a:schemeClr val="accent1"/>
              </a:solidFill>
            </a:endParaRPr>
          </a:p>
        </p:txBody>
      </p:sp>
      <p:sp>
        <p:nvSpPr>
          <p:cNvPr id="31" name="矩形 30"/>
          <p:cNvSpPr/>
          <p:nvPr/>
        </p:nvSpPr>
        <p:spPr>
          <a:xfrm>
            <a:off x="1545719" y="4571656"/>
            <a:ext cx="1691296" cy="400110"/>
          </a:xfrm>
          <a:prstGeom prst="rect">
            <a:avLst/>
          </a:prstGeom>
        </p:spPr>
        <p:txBody>
          <a:bodyPr wrap="none">
            <a:spAutoFit/>
          </a:bodyPr>
          <a:lstStyle/>
          <a:p>
            <a:pPr algn="ctr"/>
            <a:r>
              <a:rPr kumimoji="1" lang="en-US" altLang="zh-CN" sz="2000" dirty="0">
                <a:solidFill>
                  <a:schemeClr val="accent1"/>
                </a:solidFill>
              </a:rPr>
              <a:t>Acquire lock-A</a:t>
            </a:r>
            <a:endParaRPr kumimoji="1" lang="zh-CN" altLang="en-US" sz="2000" dirty="0">
              <a:solidFill>
                <a:schemeClr val="accent1"/>
              </a:solidFill>
            </a:endParaRPr>
          </a:p>
        </p:txBody>
      </p:sp>
      <p:sp>
        <p:nvSpPr>
          <p:cNvPr id="37" name="矩形 36"/>
          <p:cNvSpPr/>
          <p:nvPr/>
        </p:nvSpPr>
        <p:spPr>
          <a:xfrm>
            <a:off x="5922529" y="3979675"/>
            <a:ext cx="1681679" cy="400110"/>
          </a:xfrm>
          <a:prstGeom prst="rect">
            <a:avLst/>
          </a:prstGeom>
        </p:spPr>
        <p:txBody>
          <a:bodyPr wrap="none">
            <a:spAutoFit/>
          </a:bodyPr>
          <a:lstStyle/>
          <a:p>
            <a:pPr algn="ctr"/>
            <a:r>
              <a:rPr kumimoji="1" lang="en-US" altLang="zh-CN" sz="2000" dirty="0">
                <a:solidFill>
                  <a:schemeClr val="accent1"/>
                </a:solidFill>
              </a:rPr>
              <a:t>Release lock-B</a:t>
            </a:r>
            <a:endParaRPr kumimoji="1" lang="zh-CN" altLang="en-US" sz="2000" dirty="0">
              <a:solidFill>
                <a:schemeClr val="accent1"/>
              </a:solidFill>
            </a:endParaRPr>
          </a:p>
        </p:txBody>
      </p:sp>
      <p:sp>
        <p:nvSpPr>
          <p:cNvPr id="38" name="矩形 37"/>
          <p:cNvSpPr/>
          <p:nvPr/>
        </p:nvSpPr>
        <p:spPr>
          <a:xfrm>
            <a:off x="5701839" y="3418120"/>
            <a:ext cx="1678473" cy="400110"/>
          </a:xfrm>
          <a:prstGeom prst="rect">
            <a:avLst/>
          </a:prstGeom>
        </p:spPr>
        <p:txBody>
          <a:bodyPr wrap="none">
            <a:spAutoFit/>
          </a:bodyPr>
          <a:lstStyle/>
          <a:p>
            <a:pPr algn="ctr"/>
            <a:r>
              <a:rPr kumimoji="1" lang="en-US" altLang="zh-CN" sz="2000" dirty="0">
                <a:solidFill>
                  <a:schemeClr val="accent1"/>
                </a:solidFill>
              </a:rPr>
              <a:t>Release lock-C</a:t>
            </a:r>
            <a:endParaRPr kumimoji="1" lang="zh-CN" altLang="en-US" sz="2000" dirty="0">
              <a:solidFill>
                <a:schemeClr val="accent1"/>
              </a:solidFill>
            </a:endParaRPr>
          </a:p>
        </p:txBody>
      </p:sp>
      <p:sp>
        <p:nvSpPr>
          <p:cNvPr id="39" name="矩形 38"/>
          <p:cNvSpPr/>
          <p:nvPr/>
        </p:nvSpPr>
        <p:spPr>
          <a:xfrm>
            <a:off x="5542653" y="2843985"/>
            <a:ext cx="1701428" cy="400110"/>
          </a:xfrm>
          <a:prstGeom prst="rect">
            <a:avLst/>
          </a:prstGeom>
        </p:spPr>
        <p:txBody>
          <a:bodyPr wrap="none">
            <a:spAutoFit/>
          </a:bodyPr>
          <a:lstStyle/>
          <a:p>
            <a:pPr algn="ctr"/>
            <a:r>
              <a:rPr kumimoji="1" lang="en-US" altLang="zh-CN" sz="2000" dirty="0">
                <a:solidFill>
                  <a:schemeClr val="accent1"/>
                </a:solidFill>
              </a:rPr>
              <a:t>Release lock-D</a:t>
            </a:r>
            <a:endParaRPr kumimoji="1" lang="zh-CN" altLang="en-US" sz="2000" dirty="0">
              <a:solidFill>
                <a:schemeClr val="accent1"/>
              </a:solidFill>
            </a:endParaRPr>
          </a:p>
        </p:txBody>
      </p:sp>
      <p:sp>
        <p:nvSpPr>
          <p:cNvPr id="40" name="矩形 39"/>
          <p:cNvSpPr/>
          <p:nvPr/>
        </p:nvSpPr>
        <p:spPr>
          <a:xfrm>
            <a:off x="6193072" y="4571656"/>
            <a:ext cx="1691296" cy="400110"/>
          </a:xfrm>
          <a:prstGeom prst="rect">
            <a:avLst/>
          </a:prstGeom>
        </p:spPr>
        <p:txBody>
          <a:bodyPr wrap="none">
            <a:spAutoFit/>
          </a:bodyPr>
          <a:lstStyle/>
          <a:p>
            <a:pPr algn="ctr"/>
            <a:r>
              <a:rPr kumimoji="1" lang="en-US" altLang="zh-CN" sz="2000" dirty="0">
                <a:solidFill>
                  <a:schemeClr val="accent1"/>
                </a:solidFill>
              </a:rPr>
              <a:t>Release lock-A</a:t>
            </a:r>
            <a:endParaRPr kumimoji="1" lang="zh-CN" altLang="en-US" sz="2000" dirty="0">
              <a:solidFill>
                <a:schemeClr val="accent1"/>
              </a:solidFill>
            </a:endParaRPr>
          </a:p>
        </p:txBody>
      </p:sp>
    </p:spTree>
    <p:extLst>
      <p:ext uri="{BB962C8B-B14F-4D97-AF65-F5344CB8AC3E}">
        <p14:creationId xmlns:p14="http://schemas.microsoft.com/office/powerpoint/2010/main" val="18136258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MS PGothic" charset="0"/>
              </a:rPr>
              <a:t>Two-phase Locking</a:t>
            </a:r>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41</a:t>
            </a:fld>
            <a:endParaRPr lang="zh-CN" altLang="en-US"/>
          </a:p>
        </p:txBody>
      </p:sp>
      <p:cxnSp>
        <p:nvCxnSpPr>
          <p:cNvPr id="6" name="直线箭头连接符 5"/>
          <p:cNvCxnSpPr/>
          <p:nvPr/>
        </p:nvCxnSpPr>
        <p:spPr>
          <a:xfrm flipV="1">
            <a:off x="785194" y="1392659"/>
            <a:ext cx="0" cy="38404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直线箭头连接符 6"/>
          <p:cNvCxnSpPr/>
          <p:nvPr/>
        </p:nvCxnSpPr>
        <p:spPr>
          <a:xfrm>
            <a:off x="497162" y="5053066"/>
            <a:ext cx="81792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文本框 11"/>
          <p:cNvSpPr txBox="1"/>
          <p:nvPr/>
        </p:nvSpPr>
        <p:spPr>
          <a:xfrm>
            <a:off x="3347864" y="5077747"/>
            <a:ext cx="2736304" cy="461665"/>
          </a:xfrm>
          <a:prstGeom prst="rect">
            <a:avLst/>
          </a:prstGeom>
          <a:noFill/>
        </p:spPr>
        <p:txBody>
          <a:bodyPr wrap="square" rtlCol="0">
            <a:spAutoFit/>
          </a:bodyPr>
          <a:lstStyle/>
          <a:p>
            <a:pPr algn="ctr"/>
            <a:r>
              <a:rPr kumimoji="1" lang="en-US" altLang="zh-CN" sz="2400" dirty="0"/>
              <a:t>Time</a:t>
            </a:r>
            <a:endParaRPr kumimoji="1" lang="zh-CN" altLang="en-US" sz="2400" dirty="0"/>
          </a:p>
        </p:txBody>
      </p:sp>
      <p:sp>
        <p:nvSpPr>
          <p:cNvPr id="13" name="文本框 12"/>
          <p:cNvSpPr txBox="1"/>
          <p:nvPr/>
        </p:nvSpPr>
        <p:spPr>
          <a:xfrm rot="16200000">
            <a:off x="-657774" y="2782007"/>
            <a:ext cx="2280253" cy="461665"/>
          </a:xfrm>
          <a:prstGeom prst="rect">
            <a:avLst/>
          </a:prstGeom>
          <a:noFill/>
        </p:spPr>
        <p:txBody>
          <a:bodyPr wrap="square" rtlCol="0">
            <a:spAutoFit/>
          </a:bodyPr>
          <a:lstStyle/>
          <a:p>
            <a:pPr algn="ctr"/>
            <a:r>
              <a:rPr kumimoji="1" lang="en-US" altLang="zh-CN" sz="2400" dirty="0"/>
              <a:t>Lock</a:t>
            </a:r>
            <a:endParaRPr kumimoji="1" lang="zh-CN" altLang="en-US" sz="2400" dirty="0"/>
          </a:p>
        </p:txBody>
      </p:sp>
      <p:cxnSp>
        <p:nvCxnSpPr>
          <p:cNvPr id="25" name="直线连接符 24"/>
          <p:cNvCxnSpPr/>
          <p:nvPr/>
        </p:nvCxnSpPr>
        <p:spPr>
          <a:xfrm>
            <a:off x="4457602" y="2677480"/>
            <a:ext cx="618454"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8" name="直线连接符 27"/>
          <p:cNvCxnSpPr/>
          <p:nvPr/>
        </p:nvCxnSpPr>
        <p:spPr>
          <a:xfrm flipH="1" flipV="1">
            <a:off x="5076056" y="2677480"/>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0" name="直线连接符 29"/>
          <p:cNvCxnSpPr/>
          <p:nvPr/>
        </p:nvCxnSpPr>
        <p:spPr>
          <a:xfrm>
            <a:off x="5292080" y="3277547"/>
            <a:ext cx="144016"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2" name="直线连接符 31"/>
          <p:cNvCxnSpPr/>
          <p:nvPr/>
        </p:nvCxnSpPr>
        <p:spPr>
          <a:xfrm flipH="1" flipV="1">
            <a:off x="5412007" y="3260137"/>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3" name="直线连接符 32"/>
          <p:cNvCxnSpPr/>
          <p:nvPr/>
        </p:nvCxnSpPr>
        <p:spPr>
          <a:xfrm>
            <a:off x="5628031" y="3860204"/>
            <a:ext cx="2256337" cy="17409"/>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4" name="直线连接符 33"/>
          <p:cNvCxnSpPr/>
          <p:nvPr/>
        </p:nvCxnSpPr>
        <p:spPr>
          <a:xfrm flipH="1" flipV="1">
            <a:off x="7884368" y="3877613"/>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5" name="直线连接符 34"/>
          <p:cNvCxnSpPr/>
          <p:nvPr/>
        </p:nvCxnSpPr>
        <p:spPr>
          <a:xfrm>
            <a:off x="8100392" y="4477680"/>
            <a:ext cx="144016"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6" name="直线连接符 35"/>
          <p:cNvCxnSpPr/>
          <p:nvPr/>
        </p:nvCxnSpPr>
        <p:spPr>
          <a:xfrm flipH="1" flipV="1">
            <a:off x="8244408" y="4477680"/>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sp>
        <p:nvSpPr>
          <p:cNvPr id="27" name="矩形 26"/>
          <p:cNvSpPr/>
          <p:nvPr/>
        </p:nvSpPr>
        <p:spPr>
          <a:xfrm>
            <a:off x="3620939" y="1345332"/>
            <a:ext cx="1687406" cy="523220"/>
          </a:xfrm>
          <a:prstGeom prst="rect">
            <a:avLst/>
          </a:prstGeom>
        </p:spPr>
        <p:txBody>
          <a:bodyPr wrap="none">
            <a:spAutoFit/>
          </a:bodyPr>
          <a:lstStyle/>
          <a:p>
            <a:pPr algn="ctr"/>
            <a:r>
              <a:rPr kumimoji="1" lang="en-US" altLang="zh-CN" sz="2800" dirty="0">
                <a:solidFill>
                  <a:schemeClr val="accent1"/>
                </a:solidFill>
              </a:rPr>
              <a:t>Lock Point</a:t>
            </a:r>
            <a:endParaRPr kumimoji="1" lang="zh-CN" altLang="en-US" sz="2800" dirty="0">
              <a:solidFill>
                <a:schemeClr val="accent1"/>
              </a:solidFill>
            </a:endParaRPr>
          </a:p>
        </p:txBody>
      </p:sp>
      <p:sp>
        <p:nvSpPr>
          <p:cNvPr id="29" name="下箭头 28"/>
          <p:cNvSpPr/>
          <p:nvPr/>
        </p:nvSpPr>
        <p:spPr>
          <a:xfrm>
            <a:off x="4139952" y="1897394"/>
            <a:ext cx="576064" cy="660073"/>
          </a:xfrm>
          <a:prstGeom prst="downArrow">
            <a:avLst>
              <a:gd name="adj1" fmla="val 22785"/>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41" name="直线连接符 14"/>
          <p:cNvCxnSpPr/>
          <p:nvPr/>
        </p:nvCxnSpPr>
        <p:spPr>
          <a:xfrm flipV="1">
            <a:off x="1217242" y="4477680"/>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2" name="直线连接符 15"/>
          <p:cNvCxnSpPr/>
          <p:nvPr/>
        </p:nvCxnSpPr>
        <p:spPr>
          <a:xfrm flipV="1">
            <a:off x="1433266" y="4477679"/>
            <a:ext cx="1186527" cy="1"/>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3" name="直线连接符 19"/>
          <p:cNvCxnSpPr/>
          <p:nvPr/>
        </p:nvCxnSpPr>
        <p:spPr>
          <a:xfrm flipV="1">
            <a:off x="2619793" y="3877612"/>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4" name="直线连接符 20"/>
          <p:cNvCxnSpPr/>
          <p:nvPr/>
        </p:nvCxnSpPr>
        <p:spPr>
          <a:xfrm flipV="1">
            <a:off x="2828851" y="3877612"/>
            <a:ext cx="1037876" cy="1"/>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5" name="直线连接符 21"/>
          <p:cNvCxnSpPr/>
          <p:nvPr/>
        </p:nvCxnSpPr>
        <p:spPr>
          <a:xfrm flipV="1">
            <a:off x="3866727" y="3299015"/>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6" name="直线连接符 22"/>
          <p:cNvCxnSpPr/>
          <p:nvPr/>
        </p:nvCxnSpPr>
        <p:spPr>
          <a:xfrm>
            <a:off x="4067944" y="3277547"/>
            <a:ext cx="173634" cy="0"/>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7" name="直线连接符 23"/>
          <p:cNvCxnSpPr/>
          <p:nvPr/>
        </p:nvCxnSpPr>
        <p:spPr>
          <a:xfrm flipV="1">
            <a:off x="4241578" y="2677480"/>
            <a:ext cx="216024" cy="600067"/>
          </a:xfrm>
          <a:prstGeom prst="line">
            <a:avLst/>
          </a:prstGeom>
          <a:ln w="38100" cmpd="sng">
            <a:solidFill>
              <a:schemeClr val="accent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1283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normAutofit/>
          </a:bodyPr>
          <a:lstStyle/>
          <a:p>
            <a:r>
              <a:rPr lang="en-US" altLang="zh-CN" dirty="0">
                <a:ea typeface="MS PGothic" charset="0"/>
              </a:rPr>
              <a:t>Optimizations: Read-write Locks</a:t>
            </a:r>
            <a:endParaRPr lang="zh-CN" altLang="en-US" dirty="0">
              <a:ea typeface="MS PGothic" charset="0"/>
            </a:endParaRPr>
          </a:p>
        </p:txBody>
      </p:sp>
      <p:sp>
        <p:nvSpPr>
          <p:cNvPr id="21506" name="内容占位符 2"/>
          <p:cNvSpPr>
            <a:spLocks noGrp="1"/>
          </p:cNvSpPr>
          <p:nvPr>
            <p:ph idx="1"/>
          </p:nvPr>
        </p:nvSpPr>
        <p:spPr>
          <a:xfrm>
            <a:off x="457200" y="1333500"/>
            <a:ext cx="8229600" cy="4267735"/>
          </a:xfrm>
        </p:spPr>
        <p:txBody>
          <a:bodyPr>
            <a:normAutofit/>
          </a:bodyPr>
          <a:lstStyle/>
          <a:p>
            <a:r>
              <a:rPr lang="en-US" altLang="zh-CN" dirty="0">
                <a:ea typeface="MS PGothic" charset="0"/>
              </a:rPr>
              <a:t>Lock compatibility modes</a:t>
            </a:r>
          </a:p>
          <a:p>
            <a:pPr lvl="1"/>
            <a:r>
              <a:rPr lang="en-US" altLang="zh-CN" dirty="0">
                <a:ea typeface="MS PGothic" charset="0"/>
              </a:rPr>
              <a:t>Multiple-reader, single-writer protocol</a:t>
            </a:r>
          </a:p>
          <a:p>
            <a:pPr lvl="2"/>
            <a:r>
              <a:rPr lang="en-US" altLang="zh-CN" dirty="0">
                <a:ea typeface="MS PGothic" charset="0"/>
              </a:rPr>
              <a:t>Any number of readers is safe</a:t>
            </a:r>
          </a:p>
          <a:p>
            <a:pPr lvl="2"/>
            <a:r>
              <a:rPr lang="en-US" altLang="zh-CN" dirty="0">
                <a:ea typeface="MS PGothic" charset="0"/>
              </a:rPr>
              <a:t>Only one writer, waits for all reader to finish</a:t>
            </a:r>
          </a:p>
          <a:p>
            <a:pPr lvl="2"/>
            <a:r>
              <a:rPr lang="en-US" altLang="zh-CN" dirty="0">
                <a:ea typeface="MS PGothic" charset="0"/>
              </a:rPr>
              <a:t>Suitable for applications with a lot of reading</a:t>
            </a:r>
          </a:p>
          <a:p>
            <a:pPr lvl="2"/>
            <a:r>
              <a:rPr lang="en-US" altLang="zh-CN" dirty="0">
                <a:ea typeface="MS PGothic" charset="0"/>
              </a:rPr>
              <a:t>A writer may be delayed indefinitely</a:t>
            </a:r>
          </a:p>
          <a:p>
            <a:pPr lvl="2"/>
            <a:r>
              <a:rPr lang="en-US" altLang="zh-CN" dirty="0">
                <a:ea typeface="MS PGothic" charset="0"/>
              </a:rPr>
              <a:t>Can release reader-locks after lock point (may before commit)</a:t>
            </a:r>
          </a:p>
          <a:p>
            <a:pPr lvl="1"/>
            <a:r>
              <a:rPr lang="en-US" altLang="zh-CN" dirty="0">
                <a:ea typeface="MS PGothic" charset="0"/>
              </a:rPr>
              <a:t>More specific, more complex</a:t>
            </a:r>
          </a:p>
          <a:p>
            <a:pPr lvl="2"/>
            <a:endParaRPr lang="zh-CN" altLang="en-US" dirty="0">
              <a:ea typeface="MS PGothic" charset="0"/>
            </a:endParaRPr>
          </a:p>
        </p:txBody>
      </p:sp>
      <p:sp>
        <p:nvSpPr>
          <p:cNvPr id="21507"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defRPr>
            </a:lvl2pPr>
            <a:lvl3pPr marL="1143000" indent="-228600" eaLnBrk="0" hangingPunct="0">
              <a:defRPr sz="2000" b="1">
                <a:solidFill>
                  <a:schemeClr val="tx1"/>
                </a:solidFill>
                <a:latin typeface="Comic Sans MS" charset="0"/>
                <a:ea typeface="宋体" charset="0"/>
              </a:defRPr>
            </a:lvl3pPr>
            <a:lvl4pPr marL="1600200" indent="-228600" eaLnBrk="0" hangingPunct="0">
              <a:defRPr sz="2000" b="1">
                <a:solidFill>
                  <a:schemeClr val="tx1"/>
                </a:solidFill>
                <a:latin typeface="Comic Sans MS" charset="0"/>
                <a:ea typeface="宋体" charset="0"/>
              </a:defRPr>
            </a:lvl4pPr>
            <a:lvl5pPr marL="2057400" indent="-228600" eaLnBrk="0" hangingPunct="0">
              <a:defRPr sz="2000" b="1">
                <a:solidFill>
                  <a:schemeClr val="tx1"/>
                </a:solidFill>
                <a:latin typeface="Comic Sans MS" charset="0"/>
                <a:ea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defRPr>
            </a:lvl9pPr>
          </a:lstStyle>
          <a:p>
            <a:fld id="{E849951B-A4DB-A34B-9E4B-CD2777D36705}" type="slidenum">
              <a:rPr lang="zh-CN" altLang="en-US" sz="1400" b="0">
                <a:latin typeface="Calibri" charset="0"/>
                <a:ea typeface="Adobe 楷体 Std R" charset="0"/>
                <a:cs typeface="Adobe 楷体 Std R" charset="0"/>
              </a:rPr>
              <a:pPr/>
              <a:t>42</a:t>
            </a:fld>
            <a:endParaRPr lang="en-US" altLang="zh-CN" sz="1400" b="0">
              <a:latin typeface="Calibri" charset="0"/>
              <a:ea typeface="Adobe 楷体 Std R" charset="0"/>
              <a:cs typeface="Adobe 楷体 Std R" charset="0"/>
            </a:endParaRPr>
          </a:p>
        </p:txBody>
      </p:sp>
    </p:spTree>
    <p:extLst>
      <p:ext uri="{BB962C8B-B14F-4D97-AF65-F5344CB8AC3E}">
        <p14:creationId xmlns:p14="http://schemas.microsoft.com/office/powerpoint/2010/main" val="12846306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Proof of 2PL</a:t>
            </a:r>
            <a:endParaRPr lang="zh-CN" altLang="en-US" dirty="0"/>
          </a:p>
        </p:txBody>
      </p:sp>
      <p:sp>
        <p:nvSpPr>
          <p:cNvPr id="4" name="矩形 3"/>
          <p:cNvSpPr/>
          <p:nvPr/>
        </p:nvSpPr>
        <p:spPr>
          <a:xfrm>
            <a:off x="4365830" y="613218"/>
            <a:ext cx="4320970" cy="1077218"/>
          </a:xfrm>
          <a:prstGeom prst="rect">
            <a:avLst/>
          </a:prstGeom>
          <a:ln>
            <a:solidFill>
              <a:schemeClr val="accent2"/>
            </a:solidFill>
          </a:ln>
        </p:spPr>
        <p:txBody>
          <a:bodyPr wrap="square">
            <a:spAutoFit/>
          </a:bodyPr>
          <a:lstStyle/>
          <a:p>
            <a:r>
              <a:rPr lang="en-US" altLang="zh-CN" sz="1600" dirty="0">
                <a:latin typeface="Consolas" panose="020B0609020204030204" pitchFamily="49" charset="0"/>
              </a:rPr>
              <a:t>T1 and T2 conflict on x1</a:t>
            </a:r>
          </a:p>
          <a:p>
            <a:r>
              <a:rPr lang="en-US" altLang="zh-CN" sz="1600" dirty="0">
                <a:latin typeface="Consolas" panose="020B0609020204030204" pitchFamily="49" charset="0"/>
              </a:rPr>
              <a:t>T2 and T3 conflict on x2</a:t>
            </a:r>
          </a:p>
          <a:p>
            <a:r>
              <a:rPr lang="en-US" altLang="zh-CN" sz="1600" dirty="0">
                <a:latin typeface="Consolas" panose="020B0609020204030204" pitchFamily="49" charset="0"/>
              </a:rPr>
              <a:t>...</a:t>
            </a:r>
          </a:p>
          <a:p>
            <a:r>
              <a:rPr lang="en-US" altLang="zh-CN" sz="1600" dirty="0" err="1">
                <a:latin typeface="Consolas" panose="020B0609020204030204" pitchFamily="49" charset="0"/>
              </a:rPr>
              <a:t>Tk</a:t>
            </a:r>
            <a:r>
              <a:rPr lang="en-US" altLang="zh-CN" sz="1600" dirty="0">
                <a:latin typeface="Consolas" panose="020B0609020204030204" pitchFamily="49" charset="0"/>
              </a:rPr>
              <a:t> and T1 conflict on </a:t>
            </a:r>
            <a:r>
              <a:rPr lang="en-US" altLang="zh-CN" sz="1600" dirty="0" err="1">
                <a:latin typeface="Consolas" panose="020B0609020204030204" pitchFamily="49" charset="0"/>
              </a:rPr>
              <a:t>x_k</a:t>
            </a:r>
            <a:endParaRPr lang="en-US" altLang="zh-CN" sz="1600" dirty="0">
              <a:latin typeface="Consolas" panose="020B0609020204030204" pitchFamily="49" charset="0"/>
            </a:endParaRPr>
          </a:p>
        </p:txBody>
      </p:sp>
      <p:sp>
        <p:nvSpPr>
          <p:cNvPr id="5" name="矩形 4"/>
          <p:cNvSpPr/>
          <p:nvPr/>
        </p:nvSpPr>
        <p:spPr>
          <a:xfrm>
            <a:off x="4365830" y="2000950"/>
            <a:ext cx="4320970" cy="1569660"/>
          </a:xfrm>
          <a:prstGeom prst="rect">
            <a:avLst/>
          </a:prstGeom>
          <a:ln>
            <a:solidFill>
              <a:schemeClr val="accent2"/>
            </a:solidFill>
          </a:ln>
        </p:spPr>
        <p:txBody>
          <a:bodyPr wrap="square">
            <a:spAutoFit/>
          </a:bodyPr>
          <a:lstStyle/>
          <a:p>
            <a:r>
              <a:rPr lang="en-US" altLang="zh-CN" sz="1600" dirty="0">
                <a:latin typeface="Consolas" panose="020B0609020204030204" pitchFamily="49" charset="0"/>
              </a:rPr>
              <a:t>T1 acquires x1.lock</a:t>
            </a:r>
          </a:p>
          <a:p>
            <a:r>
              <a:rPr lang="en-US" altLang="zh-CN" sz="1600" dirty="0">
                <a:latin typeface="Consolas" panose="020B0609020204030204" pitchFamily="49" charset="0"/>
              </a:rPr>
              <a:t>T2 acquires x1.lock and x2.lock</a:t>
            </a:r>
          </a:p>
          <a:p>
            <a:r>
              <a:rPr lang="en-US" altLang="zh-CN" sz="1600" dirty="0">
                <a:latin typeface="Consolas" panose="020B0609020204030204" pitchFamily="49" charset="0"/>
              </a:rPr>
              <a:t>T3 acquires x2.lock and x3.lock</a:t>
            </a:r>
          </a:p>
          <a:p>
            <a:r>
              <a:rPr lang="en-US" altLang="zh-CN" sz="1600" dirty="0">
                <a:latin typeface="Consolas" panose="020B0609020204030204" pitchFamily="49" charset="0"/>
              </a:rPr>
              <a:t>...</a:t>
            </a:r>
          </a:p>
          <a:p>
            <a:r>
              <a:rPr lang="en-US" altLang="zh-CN" sz="1600" dirty="0" err="1">
                <a:latin typeface="Consolas" panose="020B0609020204030204" pitchFamily="49" charset="0"/>
              </a:rPr>
              <a:t>Tk</a:t>
            </a:r>
            <a:r>
              <a:rPr lang="en-US" altLang="zh-CN" sz="1600" dirty="0">
                <a:latin typeface="Consolas" panose="020B0609020204030204" pitchFamily="49" charset="0"/>
              </a:rPr>
              <a:t> acquires x_{k-1}.lock and </a:t>
            </a:r>
            <a:r>
              <a:rPr lang="en-US" altLang="zh-CN" sz="1600" dirty="0" err="1">
                <a:latin typeface="Consolas" panose="020B0609020204030204" pitchFamily="49" charset="0"/>
              </a:rPr>
              <a:t>x_k.lock</a:t>
            </a:r>
            <a:endParaRPr lang="en-US" altLang="zh-CN" sz="1600" dirty="0">
              <a:latin typeface="Consolas" panose="020B0609020204030204" pitchFamily="49" charset="0"/>
            </a:endParaRPr>
          </a:p>
          <a:p>
            <a:r>
              <a:rPr lang="en-US" altLang="zh-CN" sz="1600" dirty="0">
                <a:latin typeface="Consolas" panose="020B0609020204030204" pitchFamily="49" charset="0"/>
              </a:rPr>
              <a:t>T1 acquires </a:t>
            </a:r>
            <a:r>
              <a:rPr lang="en-US" altLang="zh-CN" sz="1600" dirty="0" err="1">
                <a:latin typeface="Consolas" panose="020B0609020204030204" pitchFamily="49" charset="0"/>
              </a:rPr>
              <a:t>x_k.lock</a:t>
            </a:r>
            <a:endParaRPr lang="en-US" altLang="zh-CN" sz="1600" dirty="0">
              <a:latin typeface="Consolas" panose="020B0609020204030204" pitchFamily="49" charset="0"/>
            </a:endParaRPr>
          </a:p>
        </p:txBody>
      </p:sp>
      <p:sp>
        <p:nvSpPr>
          <p:cNvPr id="6" name="矩形 5"/>
          <p:cNvSpPr/>
          <p:nvPr/>
        </p:nvSpPr>
        <p:spPr>
          <a:xfrm>
            <a:off x="4371637" y="3952136"/>
            <a:ext cx="4320480" cy="1569660"/>
          </a:xfrm>
          <a:prstGeom prst="rect">
            <a:avLst/>
          </a:prstGeom>
          <a:ln>
            <a:solidFill>
              <a:schemeClr val="accent2"/>
            </a:solidFill>
          </a:ln>
        </p:spPr>
        <p:txBody>
          <a:bodyPr wrap="square">
            <a:spAutoFit/>
          </a:bodyPr>
          <a:lstStyle/>
          <a:p>
            <a:r>
              <a:rPr lang="en-US" altLang="zh-CN" sz="1600" dirty="0">
                <a:latin typeface="Consolas" panose="020B0609020204030204" pitchFamily="49" charset="0"/>
              </a:rPr>
              <a:t>T1 acquires x1.lock</a:t>
            </a:r>
          </a:p>
          <a:p>
            <a:r>
              <a:rPr lang="en-US" altLang="zh-CN" sz="1600" dirty="0">
                <a:solidFill>
                  <a:srgbClr val="FF0000"/>
                </a:solidFill>
                <a:latin typeface="Consolas" panose="020B0609020204030204" pitchFamily="49" charset="0"/>
              </a:rPr>
              <a:t>T1 releases x1.lock</a:t>
            </a:r>
          </a:p>
          <a:p>
            <a:r>
              <a:rPr lang="en-US" altLang="zh-CN" sz="1600" dirty="0">
                <a:latin typeface="Consolas" panose="020B0609020204030204" pitchFamily="49" charset="0"/>
              </a:rPr>
              <a:t>T2 acquires x1.lock and x2.lock</a:t>
            </a:r>
          </a:p>
          <a:p>
            <a:r>
              <a:rPr lang="en-US" altLang="zh-CN" sz="1600" dirty="0">
                <a:latin typeface="Consolas" panose="020B0609020204030204" pitchFamily="49" charset="0"/>
              </a:rPr>
              <a:t>...</a:t>
            </a:r>
          </a:p>
          <a:p>
            <a:r>
              <a:rPr lang="en-US" altLang="zh-CN" sz="1600" dirty="0" err="1">
                <a:latin typeface="Consolas" panose="020B0609020204030204" pitchFamily="49" charset="0"/>
              </a:rPr>
              <a:t>Tk</a:t>
            </a:r>
            <a:r>
              <a:rPr lang="en-US" altLang="zh-CN" sz="1600" dirty="0">
                <a:latin typeface="Consolas" panose="020B0609020204030204" pitchFamily="49" charset="0"/>
              </a:rPr>
              <a:t> acquires x_{k-1}.lock and </a:t>
            </a:r>
            <a:r>
              <a:rPr lang="en-US" altLang="zh-CN" sz="1600" dirty="0" err="1">
                <a:latin typeface="Consolas" panose="020B0609020204030204" pitchFamily="49" charset="0"/>
              </a:rPr>
              <a:t>x_k.lock</a:t>
            </a:r>
            <a:endParaRPr lang="en-US" altLang="zh-CN" sz="1600" dirty="0">
              <a:latin typeface="Consolas" panose="020B0609020204030204" pitchFamily="49" charset="0"/>
            </a:endParaRPr>
          </a:p>
          <a:p>
            <a:r>
              <a:rPr lang="en-US" altLang="zh-CN" sz="1600" dirty="0">
                <a:latin typeface="Consolas" panose="020B0609020204030204" pitchFamily="49" charset="0"/>
              </a:rPr>
              <a:t>T1 acquires </a:t>
            </a:r>
            <a:r>
              <a:rPr lang="en-US" altLang="zh-CN" sz="1600" dirty="0" err="1">
                <a:latin typeface="Consolas" panose="020B0609020204030204" pitchFamily="49" charset="0"/>
              </a:rPr>
              <a:t>x_k.lock</a:t>
            </a:r>
            <a:endParaRPr lang="en-US" altLang="zh-CN" sz="1600" dirty="0">
              <a:latin typeface="Consolas" panose="020B0609020204030204" pitchFamily="49" charset="0"/>
            </a:endParaRPr>
          </a:p>
        </p:txBody>
      </p:sp>
      <p:sp>
        <p:nvSpPr>
          <p:cNvPr id="7" name="矩形 6"/>
          <p:cNvSpPr/>
          <p:nvPr/>
        </p:nvSpPr>
        <p:spPr>
          <a:xfrm>
            <a:off x="572380" y="3952136"/>
            <a:ext cx="3135524" cy="1569660"/>
          </a:xfrm>
          <a:prstGeom prst="rect">
            <a:avLst/>
          </a:prstGeom>
          <a:ln>
            <a:solidFill>
              <a:schemeClr val="accent2"/>
            </a:solidFill>
          </a:ln>
        </p:spPr>
        <p:txBody>
          <a:bodyPr wrap="square">
            <a:spAutoFit/>
          </a:bodyPr>
          <a:lstStyle/>
          <a:p>
            <a:r>
              <a:rPr lang="en-US" altLang="zh-CN" sz="1600" dirty="0">
                <a:latin typeface="Consolas" panose="020B0609020204030204" pitchFamily="49" charset="0"/>
              </a:rPr>
              <a:t>T1 acquires x1.lock</a:t>
            </a:r>
          </a:p>
          <a:p>
            <a:r>
              <a:rPr lang="en-US" altLang="zh-CN" sz="1600" dirty="0">
                <a:solidFill>
                  <a:srgbClr val="FF0000"/>
                </a:solidFill>
                <a:latin typeface="Consolas" panose="020B0609020204030204" pitchFamily="49" charset="0"/>
              </a:rPr>
              <a:t>T1 releases x1.lock</a:t>
            </a:r>
          </a:p>
          <a:p>
            <a:r>
              <a:rPr lang="en-US" altLang="zh-CN" sz="1600" dirty="0">
                <a:latin typeface="Consolas" panose="020B0609020204030204" pitchFamily="49" charset="0"/>
              </a:rPr>
              <a:t>...</a:t>
            </a:r>
          </a:p>
          <a:p>
            <a:r>
              <a:rPr lang="en-US" altLang="zh-CN" sz="1600" dirty="0">
                <a:latin typeface="Consolas" panose="020B0609020204030204" pitchFamily="49" charset="0"/>
              </a:rPr>
              <a:t>...</a:t>
            </a:r>
          </a:p>
          <a:p>
            <a:r>
              <a:rPr lang="en-US" altLang="zh-CN" sz="1600" dirty="0">
                <a:latin typeface="Consolas" panose="020B0609020204030204" pitchFamily="49" charset="0"/>
              </a:rPr>
              <a:t>...</a:t>
            </a:r>
          </a:p>
          <a:p>
            <a:r>
              <a:rPr lang="en-US" altLang="zh-CN" sz="1600" dirty="0">
                <a:latin typeface="Consolas" panose="020B0609020204030204" pitchFamily="49" charset="0"/>
              </a:rPr>
              <a:t>T1 acquires </a:t>
            </a:r>
            <a:r>
              <a:rPr lang="en-US" altLang="zh-CN" sz="1600" dirty="0" err="1">
                <a:latin typeface="Consolas" panose="020B0609020204030204" pitchFamily="49" charset="0"/>
              </a:rPr>
              <a:t>x_k.lock</a:t>
            </a:r>
            <a:endParaRPr lang="en-US" altLang="zh-CN" sz="1600" dirty="0">
              <a:latin typeface="Consolas" panose="020B0609020204030204" pitchFamily="49" charset="0"/>
            </a:endParaRPr>
          </a:p>
        </p:txBody>
      </p:sp>
      <p:sp>
        <p:nvSpPr>
          <p:cNvPr id="8" name="矩形 7"/>
          <p:cNvSpPr/>
          <p:nvPr/>
        </p:nvSpPr>
        <p:spPr>
          <a:xfrm>
            <a:off x="484167" y="1090271"/>
            <a:ext cx="3583777" cy="2754600"/>
          </a:xfrm>
          <a:prstGeom prst="rect">
            <a:avLst/>
          </a:prstGeom>
        </p:spPr>
        <p:txBody>
          <a:bodyPr wrap="square">
            <a:spAutoFit/>
          </a:bodyPr>
          <a:lstStyle/>
          <a:p>
            <a:pPr algn="just">
              <a:spcBef>
                <a:spcPts val="600"/>
              </a:spcBef>
            </a:pPr>
            <a:r>
              <a:rPr lang="en-US" altLang="zh-CN" sz="1600" dirty="0">
                <a:ea typeface="楷体"/>
                <a:cs typeface="Myriad Pro Light SemiCond"/>
              </a:rPr>
              <a:t>Suppose 2PL</a:t>
            </a:r>
            <a:r>
              <a:rPr lang="zh-CN" altLang="en-US" sz="1600" dirty="0">
                <a:ea typeface="楷体"/>
                <a:cs typeface="Myriad Pro Light SemiCond"/>
              </a:rPr>
              <a:t> </a:t>
            </a:r>
            <a:r>
              <a:rPr lang="en-US" altLang="zh-CN" sz="1600" dirty="0">
                <a:ea typeface="楷体"/>
                <a:cs typeface="Myriad Pro Light SemiCond"/>
              </a:rPr>
              <a:t>does</a:t>
            </a:r>
            <a:r>
              <a:rPr lang="zh-CN" altLang="en-US" sz="1600" dirty="0">
                <a:ea typeface="楷体"/>
                <a:cs typeface="Myriad Pro Light SemiCond"/>
              </a:rPr>
              <a:t> </a:t>
            </a:r>
            <a:r>
              <a:rPr lang="en-US" altLang="zh-CN" sz="1600" b="1" dirty="0">
                <a:solidFill>
                  <a:srgbClr val="FF0000"/>
                </a:solidFill>
                <a:ea typeface="楷体"/>
                <a:cs typeface="Myriad Pro Light SemiCond"/>
              </a:rPr>
              <a:t>not</a:t>
            </a:r>
            <a:r>
              <a:rPr lang="zh-CN" altLang="en-US" sz="1600" dirty="0">
                <a:solidFill>
                  <a:srgbClr val="FF0000"/>
                </a:solidFill>
                <a:ea typeface="楷体"/>
                <a:cs typeface="Myriad Pro Light SemiCond"/>
              </a:rPr>
              <a:t> </a:t>
            </a:r>
            <a:r>
              <a:rPr lang="en-US" altLang="zh-CN" sz="1600" dirty="0">
                <a:ea typeface="楷体"/>
                <a:cs typeface="Myriad Pro Light SemiCond"/>
              </a:rPr>
              <a:t>generate</a:t>
            </a:r>
            <a:r>
              <a:rPr lang="zh-CN" altLang="en-US" sz="1600" dirty="0">
                <a:ea typeface="楷体"/>
                <a:cs typeface="Myriad Pro Light SemiCond"/>
              </a:rPr>
              <a:t> </a:t>
            </a:r>
            <a:r>
              <a:rPr lang="en-US" altLang="zh-CN" sz="1600" dirty="0">
                <a:ea typeface="楷体"/>
                <a:cs typeface="Myriad Pro Light SemiCond"/>
              </a:rPr>
              <a:t>conflict</a:t>
            </a:r>
            <a:r>
              <a:rPr lang="zh-CN" altLang="en-US" sz="1600" dirty="0">
                <a:ea typeface="楷体"/>
                <a:cs typeface="Myriad Pro Light SemiCond"/>
              </a:rPr>
              <a:t> </a:t>
            </a:r>
            <a:r>
              <a:rPr lang="en-US" altLang="zh-CN" sz="1600" dirty="0">
                <a:ea typeface="楷体"/>
                <a:cs typeface="Myriad Pro Light SemiCond"/>
              </a:rPr>
              <a:t>serializable</a:t>
            </a:r>
            <a:r>
              <a:rPr lang="zh-CN" altLang="en-US" sz="1600" dirty="0">
                <a:ea typeface="楷体"/>
                <a:cs typeface="Myriad Pro Light SemiCond"/>
              </a:rPr>
              <a:t> </a:t>
            </a:r>
            <a:r>
              <a:rPr lang="en-US" altLang="zh-CN" sz="1600" dirty="0">
                <a:ea typeface="楷体"/>
                <a:cs typeface="Myriad Pro Light SemiCond"/>
              </a:rPr>
              <a:t>schedule</a:t>
            </a:r>
          </a:p>
          <a:p>
            <a:pPr algn="just">
              <a:spcBef>
                <a:spcPts val="600"/>
              </a:spcBef>
            </a:pPr>
            <a:r>
              <a:rPr lang="en-US" altLang="zh-CN" sz="1600" dirty="0">
                <a:ea typeface="楷体"/>
                <a:cs typeface="Myriad Pro Light SemiCond"/>
              </a:rPr>
              <a:t>Suppose the conflict graph produced by an execution of 2PL has a cycle, which without loss of generality, is:</a:t>
            </a:r>
          </a:p>
          <a:p>
            <a:pPr algn="just">
              <a:spcBef>
                <a:spcPts val="600"/>
              </a:spcBef>
            </a:pPr>
            <a:r>
              <a:rPr lang="en-US" altLang="zh-CN" sz="1400" b="1" dirty="0">
                <a:ea typeface="楷体"/>
                <a:cs typeface="Myriad Pro Light SemiCond"/>
              </a:rPr>
              <a:t>T1 --&gt; T2 --&gt; ... --&gt; </a:t>
            </a:r>
            <a:r>
              <a:rPr lang="en-US" altLang="zh-CN" sz="1400" b="1" dirty="0" err="1">
                <a:ea typeface="楷体"/>
                <a:cs typeface="Myriad Pro Light SemiCond"/>
              </a:rPr>
              <a:t>Tk</a:t>
            </a:r>
            <a:r>
              <a:rPr lang="en-US" altLang="zh-CN" sz="1400" b="1" dirty="0">
                <a:ea typeface="楷体"/>
                <a:cs typeface="Myriad Pro Light SemiCond"/>
              </a:rPr>
              <a:t> --&gt; T1</a:t>
            </a:r>
            <a:endParaRPr lang="en-US" altLang="zh-CN" sz="1100" dirty="0">
              <a:ea typeface="楷体"/>
              <a:cs typeface="Myriad Pro Light SemiCond"/>
            </a:endParaRPr>
          </a:p>
          <a:p>
            <a:pPr>
              <a:spcBef>
                <a:spcPts val="600"/>
              </a:spcBef>
            </a:pPr>
            <a:r>
              <a:rPr lang="en-US" altLang="zh-CN" sz="1600" dirty="0">
                <a:ea typeface="楷体"/>
                <a:cs typeface="Myriad Pro Light SemiCond"/>
              </a:rPr>
              <a:t>Let the shared variable (the one that causes the conflict) between </a:t>
            </a:r>
            <a:r>
              <a:rPr lang="en-US" altLang="zh-CN" sz="1600" b="1" dirty="0" err="1">
                <a:ea typeface="楷体"/>
                <a:cs typeface="Myriad Pro Light SemiCond"/>
              </a:rPr>
              <a:t>T_i</a:t>
            </a:r>
            <a:r>
              <a:rPr lang="en-US" altLang="zh-CN" sz="1600" dirty="0">
                <a:ea typeface="楷体"/>
                <a:cs typeface="Myriad Pro Light SemiCond"/>
              </a:rPr>
              <a:t> and </a:t>
            </a:r>
            <a:r>
              <a:rPr lang="en-US" altLang="zh-CN" sz="1600" b="1" dirty="0">
                <a:ea typeface="楷体"/>
                <a:cs typeface="Myriad Pro Light SemiCond"/>
              </a:rPr>
              <a:t>T_{i+1} </a:t>
            </a:r>
            <a:r>
              <a:rPr lang="en-US" altLang="zh-CN" sz="1600" dirty="0">
                <a:ea typeface="楷体"/>
                <a:cs typeface="Myriad Pro Light SemiCond"/>
              </a:rPr>
              <a:t>be represented by </a:t>
            </a:r>
            <a:r>
              <a:rPr lang="en-US" altLang="zh-CN" sz="1600" b="1" dirty="0" err="1">
                <a:ea typeface="楷体"/>
                <a:cs typeface="Myriad Pro Light SemiCond"/>
              </a:rPr>
              <a:t>x_i</a:t>
            </a:r>
            <a:r>
              <a:rPr lang="en-US" altLang="zh-CN" sz="1600" dirty="0">
                <a:ea typeface="楷体"/>
                <a:cs typeface="Myriad Pro Light SemiCond"/>
              </a:rPr>
              <a:t>.</a:t>
            </a:r>
          </a:p>
          <a:p>
            <a:pPr algn="just">
              <a:spcBef>
                <a:spcPts val="600"/>
              </a:spcBef>
            </a:pPr>
            <a:endParaRPr lang="en-US" altLang="zh-CN" sz="1100" dirty="0">
              <a:ea typeface="楷体"/>
              <a:cs typeface="Myriad Pro Light SemiCond"/>
            </a:endParaRPr>
          </a:p>
        </p:txBody>
      </p:sp>
      <p:sp>
        <p:nvSpPr>
          <p:cNvPr id="9" name="下箭头 8"/>
          <p:cNvSpPr/>
          <p:nvPr/>
        </p:nvSpPr>
        <p:spPr>
          <a:xfrm>
            <a:off x="6166275" y="1690436"/>
            <a:ext cx="360040" cy="310514"/>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6173770" y="3627106"/>
            <a:ext cx="360040" cy="310514"/>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rot="5400000">
            <a:off x="3859750" y="4510697"/>
            <a:ext cx="360040" cy="310514"/>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爆炸形 1 11"/>
          <p:cNvSpPr/>
          <p:nvPr/>
        </p:nvSpPr>
        <p:spPr>
          <a:xfrm>
            <a:off x="2942284" y="3930833"/>
            <a:ext cx="802432" cy="604810"/>
          </a:xfrm>
          <a:prstGeom prst="irregularSeal1">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218647" y="3640296"/>
            <a:ext cx="1816523" cy="369332"/>
          </a:xfrm>
          <a:prstGeom prst="rect">
            <a:avLst/>
          </a:prstGeom>
        </p:spPr>
        <p:txBody>
          <a:bodyPr wrap="none">
            <a:spAutoFit/>
          </a:bodyPr>
          <a:lstStyle/>
          <a:p>
            <a:r>
              <a:rPr lang="en-US" altLang="zh-CN" b="1" dirty="0">
                <a:solidFill>
                  <a:schemeClr val="accent2"/>
                </a:solidFill>
                <a:latin typeface="等线" panose="02010600030101010101" pitchFamily="2" charset="-122"/>
                <a:ea typeface="楷体"/>
                <a:cs typeface="Myriad Pro Light SemiCond"/>
              </a:rPr>
              <a:t>T1 violates 2PL!</a:t>
            </a:r>
            <a:endParaRPr lang="zh-CN" altLang="en-US" b="1" dirty="0">
              <a:solidFill>
                <a:schemeClr val="accent2"/>
              </a:solidFill>
              <a:latin typeface="等线" panose="02010600030101010101" pitchFamily="2" charset="-122"/>
              <a:ea typeface="楷体"/>
              <a:cs typeface="Myriad Pro Light SemiCond"/>
            </a:endParaRPr>
          </a:p>
        </p:txBody>
      </p:sp>
    </p:spTree>
    <p:extLst>
      <p:ext uri="{BB962C8B-B14F-4D97-AF65-F5344CB8AC3E}">
        <p14:creationId xmlns:p14="http://schemas.microsoft.com/office/powerpoint/2010/main" val="297667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500"/>
                                        <p:tgtEl>
                                          <p:spTgt spid="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500"/>
                                        <p:tgtEl>
                                          <p:spTgt spid="8">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P spid="11" grpId="0" animBg="1"/>
      <p:bldP spid="12" grpId="0" animBg="1"/>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Problem: 2PL Can Result in Deadlock</a:t>
            </a:r>
            <a:endParaRPr lang="zh-CN" altLang="en-US" dirty="0"/>
          </a:p>
        </p:txBody>
      </p:sp>
      <p:sp>
        <p:nvSpPr>
          <p:cNvPr id="4" name="Content Placeholder 5"/>
          <p:cNvSpPr txBox="1">
            <a:spLocks/>
          </p:cNvSpPr>
          <p:nvPr/>
        </p:nvSpPr>
        <p:spPr>
          <a:xfrm>
            <a:off x="1043608" y="1576888"/>
            <a:ext cx="3024336"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dirty="0">
                <a:latin typeface="Consolas" panose="020B0609020204030204" pitchFamily="49" charset="0"/>
              </a:rPr>
              <a:t>acquire(</a:t>
            </a:r>
            <a:r>
              <a:rPr lang="en-US" altLang="zh-CN" sz="1800" b="1" dirty="0" err="1">
                <a:solidFill>
                  <a:schemeClr val="accent2">
                    <a:lumMod val="75000"/>
                  </a:schemeClr>
                </a:solidFill>
                <a:latin typeface="Consolas" panose="020B0609020204030204" pitchFamily="49" charset="0"/>
              </a:rPr>
              <a:t>x</a:t>
            </a:r>
            <a:r>
              <a:rPr lang="en-US" altLang="zh-CN" sz="1800" dirty="0" err="1">
                <a:latin typeface="Consolas" panose="020B0609020204030204" pitchFamily="49" charset="0"/>
              </a:rPr>
              <a:t>.lock</a:t>
            </a:r>
            <a:r>
              <a:rPr lang="en-US" altLang="zh-CN" sz="1800" dirty="0">
                <a:latin typeface="Consolas" panose="020B0609020204030204" pitchFamily="49" charset="0"/>
              </a:rPr>
              <a:t>)</a:t>
            </a:r>
            <a:endParaRPr lang="en-US" sz="1800" dirty="0">
              <a:latin typeface="Consolas" panose="020B0609020204030204" pitchFamily="49" charset="0"/>
            </a:endParaRPr>
          </a:p>
          <a:p>
            <a:pPr marL="0" indent="0">
              <a:lnSpc>
                <a:spcPct val="60000"/>
              </a:lnSpc>
              <a:buNone/>
            </a:pPr>
            <a:r>
              <a:rPr lang="en-US" sz="1800" dirty="0">
                <a:latin typeface="Consolas" panose="020B0609020204030204" pitchFamily="49" charset="0"/>
              </a:rPr>
              <a:t>read(</a:t>
            </a:r>
            <a:r>
              <a:rPr lang="en-US" sz="1800" b="1" dirty="0">
                <a:solidFill>
                  <a:schemeClr val="accent2">
                    <a:lumMod val="75000"/>
                  </a:schemeClr>
                </a:solidFill>
                <a:latin typeface="Consolas" panose="020B0609020204030204" pitchFamily="49" charset="0"/>
              </a:rPr>
              <a:t>x</a:t>
            </a:r>
            <a:r>
              <a:rPr lang="en-US" sz="1800" dirty="0">
                <a:latin typeface="Consolas" panose="020B0609020204030204" pitchFamily="49" charset="0"/>
              </a:rPr>
              <a:t>)</a:t>
            </a:r>
          </a:p>
          <a:p>
            <a:pPr marL="0" indent="0">
              <a:lnSpc>
                <a:spcPct val="60000"/>
              </a:lnSpc>
              <a:buNone/>
            </a:pPr>
            <a:r>
              <a:rPr lang="en-US" sz="1800" dirty="0">
                <a:latin typeface="Consolas" panose="020B0609020204030204" pitchFamily="49" charset="0"/>
              </a:rPr>
              <a:t>acquire(</a:t>
            </a:r>
            <a:r>
              <a:rPr lang="en-US" sz="1800" b="1" dirty="0" err="1">
                <a:solidFill>
                  <a:schemeClr val="accent1"/>
                </a:solidFill>
                <a:latin typeface="Consolas" panose="020B0609020204030204" pitchFamily="49" charset="0"/>
              </a:rPr>
              <a:t>y</a:t>
            </a:r>
            <a:r>
              <a:rPr lang="en-US" sz="1800" dirty="0" err="1">
                <a:latin typeface="Consolas" panose="020B0609020204030204" pitchFamily="49" charset="0"/>
              </a:rPr>
              <a:t>.lock</a:t>
            </a:r>
            <a:r>
              <a:rPr lang="en-US" sz="1800" dirty="0">
                <a:latin typeface="Consolas" panose="020B0609020204030204" pitchFamily="49" charset="0"/>
              </a:rPr>
              <a:t>)</a:t>
            </a:r>
          </a:p>
          <a:p>
            <a:pPr marL="0" indent="0">
              <a:lnSpc>
                <a:spcPct val="60000"/>
              </a:lnSpc>
              <a:buNone/>
            </a:pPr>
            <a:r>
              <a:rPr lang="en-US" sz="1800" dirty="0">
                <a:latin typeface="Consolas" panose="020B0609020204030204" pitchFamily="49" charset="0"/>
              </a:rPr>
              <a:t>read(</a:t>
            </a:r>
            <a:r>
              <a:rPr lang="en-US" altLang="zh-CN" sz="1800" b="1" dirty="0">
                <a:solidFill>
                  <a:schemeClr val="accent1"/>
                </a:solidFill>
                <a:latin typeface="Consolas" panose="020B0609020204030204" pitchFamily="49" charset="0"/>
              </a:rPr>
              <a:t>y</a:t>
            </a:r>
            <a:r>
              <a:rPr lang="en-US" sz="1800" dirty="0">
                <a:latin typeface="Consolas" panose="020B0609020204030204" pitchFamily="49" charset="0"/>
              </a:rPr>
              <a:t>)</a:t>
            </a:r>
          </a:p>
          <a:p>
            <a:pPr marL="0" indent="0">
              <a:lnSpc>
                <a:spcPct val="60000"/>
              </a:lnSpc>
              <a:buNone/>
            </a:pPr>
            <a:r>
              <a:rPr lang="en-US" sz="1800" dirty="0">
                <a:latin typeface="Consolas" panose="020B0609020204030204" pitchFamily="49" charset="0"/>
              </a:rPr>
              <a:t>release(</a:t>
            </a:r>
            <a:r>
              <a:rPr lang="en-US" altLang="zh-CN" sz="1800" b="1" dirty="0" err="1">
                <a:solidFill>
                  <a:schemeClr val="accent2">
                    <a:lumMod val="75000"/>
                  </a:schemeClr>
                </a:solidFill>
                <a:latin typeface="Consolas" panose="020B0609020204030204" pitchFamily="49" charset="0"/>
              </a:rPr>
              <a:t>x</a:t>
            </a:r>
            <a:r>
              <a:rPr lang="en-US" sz="1800" dirty="0" err="1">
                <a:latin typeface="Consolas" panose="020B0609020204030204" pitchFamily="49" charset="0"/>
              </a:rPr>
              <a:t>.lock</a:t>
            </a:r>
            <a:r>
              <a:rPr lang="en-US" sz="1800" dirty="0">
                <a:latin typeface="Consolas" panose="020B0609020204030204" pitchFamily="49" charset="0"/>
              </a:rPr>
              <a:t>)</a:t>
            </a:r>
          </a:p>
          <a:p>
            <a:pPr marL="0" indent="0">
              <a:lnSpc>
                <a:spcPct val="60000"/>
              </a:lnSpc>
              <a:buNone/>
            </a:pPr>
            <a:r>
              <a:rPr lang="en-US" altLang="zh-CN" sz="1800" dirty="0">
                <a:latin typeface="Consolas" panose="020B0609020204030204" pitchFamily="49" charset="0"/>
              </a:rPr>
              <a:t>release(</a:t>
            </a:r>
            <a:r>
              <a:rPr lang="en-US" altLang="zh-CN" sz="1800" b="1" dirty="0" err="1">
                <a:solidFill>
                  <a:schemeClr val="accent1"/>
                </a:solidFill>
                <a:latin typeface="Consolas" panose="020B0609020204030204" pitchFamily="49" charset="0"/>
              </a:rPr>
              <a:t>y</a:t>
            </a:r>
            <a:r>
              <a:rPr lang="en-US" altLang="zh-CN" sz="1800" dirty="0" err="1">
                <a:latin typeface="Consolas" panose="020B0609020204030204" pitchFamily="49" charset="0"/>
              </a:rPr>
              <a:t>.lock</a:t>
            </a:r>
            <a:r>
              <a:rPr lang="en-US" altLang="zh-CN" sz="1800" dirty="0">
                <a:latin typeface="Consolas" panose="020B0609020204030204" pitchFamily="49" charset="0"/>
              </a:rPr>
              <a:t>)</a:t>
            </a:r>
          </a:p>
        </p:txBody>
      </p:sp>
      <p:sp>
        <p:nvSpPr>
          <p:cNvPr id="5" name="Content Placeholder 5"/>
          <p:cNvSpPr txBox="1">
            <a:spLocks/>
          </p:cNvSpPr>
          <p:nvPr/>
        </p:nvSpPr>
        <p:spPr>
          <a:xfrm>
            <a:off x="5004048" y="1576888"/>
            <a:ext cx="3024336" cy="2319645"/>
          </a:xfrm>
          <a:prstGeom prst="rect">
            <a:avLst/>
          </a:prstGeom>
        </p:spPr>
        <p:txBody>
          <a:bodyPr vert="horz" lIns="91440" tIns="45720" rIns="91440" bIns="45720" rtlCol="0">
            <a:no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60000"/>
              </a:lnSpc>
              <a:buNone/>
            </a:pPr>
            <a:r>
              <a:rPr lang="en-US" altLang="zh-CN" sz="1800" dirty="0">
                <a:latin typeface="Consolas" panose="020B0609020204030204" pitchFamily="49" charset="0"/>
              </a:rPr>
              <a:t>acquire(</a:t>
            </a:r>
            <a:r>
              <a:rPr lang="en-US" altLang="zh-CN" sz="1800" b="1" dirty="0" err="1">
                <a:solidFill>
                  <a:schemeClr val="accent1"/>
                </a:solidFill>
                <a:latin typeface="Consolas" panose="020B0609020204030204" pitchFamily="49" charset="0"/>
              </a:rPr>
              <a:t>y</a:t>
            </a:r>
            <a:r>
              <a:rPr lang="en-US" altLang="zh-CN" sz="1800" dirty="0" err="1">
                <a:latin typeface="Consolas" panose="020B0609020204030204" pitchFamily="49" charset="0"/>
              </a:rPr>
              <a:t>.lock</a:t>
            </a:r>
            <a:r>
              <a:rPr lang="en-US" altLang="zh-CN" sz="1800" dirty="0">
                <a:latin typeface="Consolas" panose="020B0609020204030204" pitchFamily="49" charset="0"/>
              </a:rPr>
              <a:t>)</a:t>
            </a:r>
          </a:p>
          <a:p>
            <a:pPr marL="0" indent="0">
              <a:lnSpc>
                <a:spcPct val="60000"/>
              </a:lnSpc>
              <a:buNone/>
            </a:pPr>
            <a:r>
              <a:rPr lang="en-US" altLang="zh-CN" sz="1800" dirty="0">
                <a:latin typeface="Consolas" panose="020B0609020204030204" pitchFamily="49" charset="0"/>
              </a:rPr>
              <a:t>read(</a:t>
            </a:r>
            <a:r>
              <a:rPr lang="en-US" altLang="zh-CN" sz="1800" b="1" dirty="0">
                <a:solidFill>
                  <a:schemeClr val="accent1"/>
                </a:solidFill>
                <a:latin typeface="Consolas" panose="020B0609020204030204" pitchFamily="49" charset="0"/>
              </a:rPr>
              <a:t>y</a:t>
            </a:r>
            <a:r>
              <a:rPr lang="en-US" altLang="zh-CN" sz="1800" dirty="0">
                <a:latin typeface="Consolas" panose="020B0609020204030204" pitchFamily="49" charset="0"/>
              </a:rPr>
              <a:t>)</a:t>
            </a:r>
          </a:p>
          <a:p>
            <a:pPr marL="0" indent="0">
              <a:lnSpc>
                <a:spcPct val="60000"/>
              </a:lnSpc>
              <a:buNone/>
            </a:pPr>
            <a:r>
              <a:rPr lang="en-US" altLang="zh-CN" sz="1800" dirty="0">
                <a:latin typeface="Consolas" panose="020B0609020204030204" pitchFamily="49" charset="0"/>
              </a:rPr>
              <a:t>acquire(</a:t>
            </a:r>
            <a:r>
              <a:rPr lang="en-US" altLang="zh-CN" sz="1800" b="1" dirty="0" err="1">
                <a:solidFill>
                  <a:schemeClr val="accent2">
                    <a:lumMod val="75000"/>
                  </a:schemeClr>
                </a:solidFill>
                <a:latin typeface="Consolas" panose="020B0609020204030204" pitchFamily="49" charset="0"/>
              </a:rPr>
              <a:t>x</a:t>
            </a:r>
            <a:r>
              <a:rPr lang="en-US" altLang="zh-CN" sz="1800" dirty="0" err="1">
                <a:latin typeface="Consolas" panose="020B0609020204030204" pitchFamily="49" charset="0"/>
              </a:rPr>
              <a:t>.lock</a:t>
            </a:r>
            <a:r>
              <a:rPr lang="en-US" altLang="zh-CN" sz="1800" dirty="0">
                <a:latin typeface="Consolas" panose="020B0609020204030204" pitchFamily="49" charset="0"/>
              </a:rPr>
              <a:t>)</a:t>
            </a:r>
          </a:p>
          <a:p>
            <a:pPr marL="0" indent="0">
              <a:lnSpc>
                <a:spcPct val="60000"/>
              </a:lnSpc>
              <a:buNone/>
            </a:pPr>
            <a:r>
              <a:rPr lang="en-US" altLang="zh-CN" sz="1800" dirty="0">
                <a:latin typeface="Consolas" panose="020B0609020204030204" pitchFamily="49" charset="0"/>
              </a:rPr>
              <a:t>read(</a:t>
            </a:r>
            <a:r>
              <a:rPr lang="en-US" altLang="zh-CN" sz="1800" b="1" dirty="0">
                <a:solidFill>
                  <a:schemeClr val="accent2">
                    <a:lumMod val="75000"/>
                  </a:schemeClr>
                </a:solidFill>
                <a:latin typeface="Consolas" panose="020B0609020204030204" pitchFamily="49" charset="0"/>
              </a:rPr>
              <a:t>x</a:t>
            </a:r>
            <a:r>
              <a:rPr lang="en-US" altLang="zh-CN" sz="1800" dirty="0">
                <a:latin typeface="Consolas" panose="020B0609020204030204" pitchFamily="49" charset="0"/>
              </a:rPr>
              <a:t>)</a:t>
            </a:r>
          </a:p>
          <a:p>
            <a:pPr marL="0" indent="0">
              <a:lnSpc>
                <a:spcPct val="60000"/>
              </a:lnSpc>
              <a:buNone/>
            </a:pPr>
            <a:r>
              <a:rPr lang="en-US" altLang="zh-CN" sz="1800" dirty="0">
                <a:latin typeface="Consolas" panose="020B0609020204030204" pitchFamily="49" charset="0"/>
              </a:rPr>
              <a:t>release(</a:t>
            </a:r>
            <a:r>
              <a:rPr lang="en-US" altLang="zh-CN" sz="1800" b="1" dirty="0" err="1">
                <a:solidFill>
                  <a:schemeClr val="accent1"/>
                </a:solidFill>
                <a:latin typeface="Consolas" panose="020B0609020204030204" pitchFamily="49" charset="0"/>
              </a:rPr>
              <a:t>y</a:t>
            </a:r>
            <a:r>
              <a:rPr lang="en-US" altLang="zh-CN" sz="1800" dirty="0" err="1">
                <a:latin typeface="Consolas" panose="020B0609020204030204" pitchFamily="49" charset="0"/>
              </a:rPr>
              <a:t>.lock</a:t>
            </a:r>
            <a:r>
              <a:rPr lang="en-US" altLang="zh-CN" sz="1800" dirty="0">
                <a:latin typeface="Consolas" panose="020B0609020204030204" pitchFamily="49" charset="0"/>
              </a:rPr>
              <a:t>)</a:t>
            </a:r>
          </a:p>
          <a:p>
            <a:pPr marL="0" indent="0">
              <a:lnSpc>
                <a:spcPct val="60000"/>
              </a:lnSpc>
              <a:buNone/>
            </a:pPr>
            <a:r>
              <a:rPr lang="en-US" altLang="zh-CN" sz="1800" dirty="0">
                <a:latin typeface="Consolas" panose="020B0609020204030204" pitchFamily="49" charset="0"/>
              </a:rPr>
              <a:t>release(</a:t>
            </a:r>
            <a:r>
              <a:rPr lang="en-US" altLang="zh-CN" sz="1800" b="1" dirty="0" err="1">
                <a:solidFill>
                  <a:schemeClr val="accent2">
                    <a:lumMod val="75000"/>
                  </a:schemeClr>
                </a:solidFill>
                <a:latin typeface="Consolas" panose="020B0609020204030204" pitchFamily="49" charset="0"/>
              </a:rPr>
              <a:t>x</a:t>
            </a:r>
            <a:r>
              <a:rPr lang="en-US" altLang="zh-CN" sz="1800" dirty="0" err="1">
                <a:latin typeface="Consolas" panose="020B0609020204030204" pitchFamily="49" charset="0"/>
              </a:rPr>
              <a:t>.lock</a:t>
            </a:r>
            <a:r>
              <a:rPr lang="en-US" altLang="zh-CN" sz="1800" dirty="0">
                <a:latin typeface="Consolas" panose="020B0609020204030204" pitchFamily="49" charset="0"/>
              </a:rPr>
              <a:t>)</a:t>
            </a:r>
          </a:p>
        </p:txBody>
      </p:sp>
      <p:sp>
        <p:nvSpPr>
          <p:cNvPr id="3" name="文本框 2"/>
          <p:cNvSpPr txBox="1"/>
          <p:nvPr/>
        </p:nvSpPr>
        <p:spPr>
          <a:xfrm>
            <a:off x="995664" y="4005547"/>
            <a:ext cx="6984776" cy="461665"/>
          </a:xfrm>
          <a:prstGeom prst="rect">
            <a:avLst/>
          </a:prstGeom>
          <a:noFill/>
        </p:spPr>
        <p:txBody>
          <a:bodyPr wrap="square" rtlCol="0">
            <a:spAutoFit/>
          </a:bodyPr>
          <a:lstStyle/>
          <a:p>
            <a:pPr algn="ctr"/>
            <a:r>
              <a:rPr lang="en-US" altLang="zh-CN" sz="2400" b="1" dirty="0">
                <a:ea typeface="MS PGothic" charset="0"/>
                <a:cs typeface="Myriad Pro Light SemiCond"/>
              </a:rPr>
              <a:t>Solution</a:t>
            </a:r>
            <a:r>
              <a:rPr lang="en-US" altLang="zh-CN" sz="2400" dirty="0">
                <a:ea typeface="MS PGothic" charset="0"/>
                <a:cs typeface="Myriad Pro Light SemiCond"/>
              </a:rPr>
              <a:t>: </a:t>
            </a:r>
            <a:r>
              <a:rPr lang="en-US" altLang="zh-CN" sz="2400" dirty="0">
                <a:solidFill>
                  <a:srgbClr val="0096FF"/>
                </a:solidFill>
                <a:ea typeface="MS PGothic" charset="0"/>
                <a:cs typeface="Myriad Pro Light SemiCond"/>
              </a:rPr>
              <a:t>global ordering</a:t>
            </a:r>
            <a:r>
              <a:rPr lang="en-US" altLang="zh-CN" sz="2400" dirty="0">
                <a:ea typeface="MS PGothic" charset="0"/>
                <a:cs typeface="Myriad Pro Light SemiCond"/>
              </a:rPr>
              <a:t> on locks</a:t>
            </a:r>
            <a:endParaRPr lang="zh-CN" altLang="en-US" sz="2400" dirty="0">
              <a:ea typeface="MS PGothic" charset="0"/>
              <a:cs typeface="Myriad Pro Light SemiCond"/>
            </a:endParaRPr>
          </a:p>
        </p:txBody>
      </p:sp>
      <p:sp>
        <p:nvSpPr>
          <p:cNvPr id="6" name="文本框 5"/>
          <p:cNvSpPr txBox="1"/>
          <p:nvPr/>
        </p:nvSpPr>
        <p:spPr>
          <a:xfrm>
            <a:off x="899592" y="4637782"/>
            <a:ext cx="6984776" cy="830997"/>
          </a:xfrm>
          <a:prstGeom prst="rect">
            <a:avLst/>
          </a:prstGeom>
          <a:noFill/>
        </p:spPr>
        <p:txBody>
          <a:bodyPr wrap="square" rtlCol="0">
            <a:spAutoFit/>
          </a:bodyPr>
          <a:lstStyle/>
          <a:p>
            <a:pPr algn="ctr"/>
            <a:r>
              <a:rPr lang="en-US" altLang="zh-CN" sz="2400" b="1" dirty="0">
                <a:ea typeface="MS PGothic" charset="0"/>
                <a:cs typeface="Myriad Pro Light SemiCond"/>
              </a:rPr>
              <a:t>Another</a:t>
            </a:r>
            <a:r>
              <a:rPr lang="zh-CN" altLang="en-US" sz="2400" b="1" dirty="0">
                <a:ea typeface="MS PGothic" charset="0"/>
                <a:cs typeface="Myriad Pro Light SemiCond"/>
              </a:rPr>
              <a:t> </a:t>
            </a:r>
            <a:r>
              <a:rPr lang="en-US" altLang="zh-CN" sz="2400" b="1" dirty="0">
                <a:ea typeface="MS PGothic" charset="0"/>
                <a:cs typeface="Myriad Pro Light SemiCond"/>
              </a:rPr>
              <a:t>Solution</a:t>
            </a:r>
            <a:r>
              <a:rPr lang="en-US" altLang="zh-CN" sz="2400" dirty="0">
                <a:ea typeface="MS PGothic" charset="0"/>
                <a:cs typeface="Myriad Pro Light SemiCond"/>
              </a:rPr>
              <a:t>: take advantage of atomicity and abort one of the transactions</a:t>
            </a:r>
            <a:r>
              <a:rPr lang="zh-CN" altLang="en-US" sz="2400" dirty="0">
                <a:ea typeface="MS PGothic" charset="0"/>
                <a:cs typeface="Myriad Pro Light SemiCond"/>
              </a:rPr>
              <a:t> </a:t>
            </a:r>
            <a:r>
              <a:rPr lang="en-US" altLang="zh-CN" sz="2400" dirty="0">
                <a:ea typeface="MS PGothic" charset="0"/>
                <a:cs typeface="Myriad Pro Light SemiCond"/>
              </a:rPr>
              <a:t>(optimistic)!</a:t>
            </a:r>
            <a:endParaRPr lang="zh-CN" altLang="en-US" sz="2400" dirty="0">
              <a:ea typeface="MS PGothic" charset="0"/>
              <a:cs typeface="Myriad Pro Light SemiCond"/>
            </a:endParaRPr>
          </a:p>
        </p:txBody>
      </p:sp>
      <p:cxnSp>
        <p:nvCxnSpPr>
          <p:cNvPr id="8" name="直接箭头连接符 7"/>
          <p:cNvCxnSpPr/>
          <p:nvPr/>
        </p:nvCxnSpPr>
        <p:spPr>
          <a:xfrm flipH="1" flipV="1">
            <a:off x="3131840" y="1705372"/>
            <a:ext cx="1872208" cy="648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131840" y="1705372"/>
            <a:ext cx="1872208" cy="648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2687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2800" dirty="0"/>
              <a:t>OCC: Optimistic Concurrency Control</a:t>
            </a:r>
            <a:endParaRPr lang="zh-CN" altLang="en-US" sz="2800"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344497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Concurrency Control (CC)</a:t>
            </a:r>
            <a:endParaRPr lang="zh-CN" altLang="en-US" dirty="0"/>
          </a:p>
        </p:txBody>
      </p:sp>
      <p:sp>
        <p:nvSpPr>
          <p:cNvPr id="5" name="内容占位符 4"/>
          <p:cNvSpPr>
            <a:spLocks noGrp="1"/>
          </p:cNvSpPr>
          <p:nvPr>
            <p:ph idx="1"/>
          </p:nvPr>
        </p:nvSpPr>
        <p:spPr/>
        <p:txBody>
          <a:bodyPr>
            <a:normAutofit fontScale="85000" lnSpcReduction="10000"/>
          </a:bodyPr>
          <a:lstStyle/>
          <a:p>
            <a:r>
              <a:rPr lang="en-US" altLang="zh-CN" b="1" dirty="0"/>
              <a:t>CC</a:t>
            </a:r>
            <a:r>
              <a:rPr lang="en-US" altLang="zh-CN" dirty="0"/>
              <a:t> ensures correct results for concurrent operations </a:t>
            </a:r>
          </a:p>
          <a:p>
            <a:pPr lvl="1"/>
            <a:r>
              <a:rPr lang="en-US" altLang="zh-CN" dirty="0"/>
              <a:t>A basic component in OS, DS, multiprocessors, databases, PL, …</a:t>
            </a:r>
          </a:p>
          <a:p>
            <a:pPr lvl="1"/>
            <a:r>
              <a:rPr lang="en-US" altLang="zh-CN" dirty="0"/>
              <a:t>Ensures </a:t>
            </a:r>
            <a:r>
              <a:rPr lang="en-US" altLang="zh-CN" b="1" dirty="0">
                <a:solidFill>
                  <a:srgbClr val="0096FF"/>
                </a:solidFill>
              </a:rPr>
              <a:t>serializability</a:t>
            </a:r>
            <a:r>
              <a:rPr lang="en-US" altLang="zh-CN" dirty="0"/>
              <a:t> of data accesses to the shared data sets</a:t>
            </a:r>
          </a:p>
          <a:p>
            <a:pPr lvl="1"/>
            <a:r>
              <a:rPr lang="en-US" altLang="zh-CN" dirty="0"/>
              <a:t>Get results fast for </a:t>
            </a:r>
            <a:r>
              <a:rPr lang="en-US" altLang="zh-CN" b="1" dirty="0">
                <a:solidFill>
                  <a:srgbClr val="0096FF"/>
                </a:solidFill>
              </a:rPr>
              <a:t>high throughput and scalability</a:t>
            </a:r>
          </a:p>
          <a:p>
            <a:pPr lvl="1"/>
            <a:endParaRPr lang="en-US" altLang="zh-CN" dirty="0"/>
          </a:p>
          <a:p>
            <a:r>
              <a:rPr lang="en-US" altLang="zh-CN" b="1" dirty="0"/>
              <a:t>Optimistic Concurrency Control </a:t>
            </a:r>
            <a:r>
              <a:rPr lang="en-US" altLang="zh-CN" dirty="0"/>
              <a:t>(OCC, Kung and Johnson, 1981) has been used in several production systems </a:t>
            </a:r>
          </a:p>
          <a:p>
            <a:pPr lvl="1"/>
            <a:r>
              <a:rPr lang="en-US" altLang="zh-CN" dirty="0"/>
              <a:t>E.g., Microsoft </a:t>
            </a:r>
            <a:r>
              <a:rPr lang="en-US" altLang="zh-CN" dirty="0" err="1"/>
              <a:t>Hekaton</a:t>
            </a:r>
            <a:r>
              <a:rPr lang="en-US" altLang="zh-CN" dirty="0"/>
              <a:t>, Google App Engine, </a:t>
            </a:r>
            <a:r>
              <a:rPr lang="en-US" altLang="zh-CN" dirty="0" err="1"/>
              <a:t>CoucDB</a:t>
            </a:r>
            <a:r>
              <a:rPr lang="en-US" altLang="zh-CN" dirty="0"/>
              <a:t>, Silo, … </a:t>
            </a:r>
          </a:p>
          <a:p>
            <a:endParaRPr lang="zh-CN" altLang="en-US" dirty="0"/>
          </a:p>
        </p:txBody>
      </p:sp>
    </p:spTree>
    <p:extLst>
      <p:ext uri="{BB962C8B-B14F-4D97-AF65-F5344CB8AC3E}">
        <p14:creationId xmlns:p14="http://schemas.microsoft.com/office/powerpoint/2010/main" val="213010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OCC Executes a Transaction in Three Phases</a:t>
            </a:r>
          </a:p>
        </p:txBody>
      </p:sp>
      <p:sp>
        <p:nvSpPr>
          <p:cNvPr id="3" name="内容占位符 2"/>
          <p:cNvSpPr>
            <a:spLocks noGrp="1"/>
          </p:cNvSpPr>
          <p:nvPr>
            <p:ph idx="1"/>
          </p:nvPr>
        </p:nvSpPr>
        <p:spPr>
          <a:xfrm>
            <a:off x="457200" y="1333500"/>
            <a:ext cx="8229600" cy="4044279"/>
          </a:xfrm>
        </p:spPr>
        <p:txBody>
          <a:bodyPr>
            <a:normAutofit fontScale="92500" lnSpcReduction="20000"/>
          </a:bodyPr>
          <a:lstStyle/>
          <a:p>
            <a:r>
              <a:rPr lang="en-US" altLang="zh-CN" b="1" dirty="0"/>
              <a:t>Phase 1: </a:t>
            </a:r>
            <a:r>
              <a:rPr lang="en-US" altLang="zh-CN" b="1" dirty="0">
                <a:solidFill>
                  <a:srgbClr val="0096FF"/>
                </a:solidFill>
              </a:rPr>
              <a:t>Concurrent local processing  </a:t>
            </a:r>
          </a:p>
          <a:p>
            <a:pPr lvl="1"/>
            <a:r>
              <a:rPr lang="en-US" altLang="zh-CN" dirty="0"/>
              <a:t>Reads tuples into a read set</a:t>
            </a:r>
          </a:p>
          <a:p>
            <a:pPr lvl="1"/>
            <a:r>
              <a:rPr lang="en-US" altLang="zh-CN" dirty="0"/>
              <a:t>Buffers writes into a write set</a:t>
            </a:r>
          </a:p>
          <a:p>
            <a:r>
              <a:rPr lang="en-US" altLang="zh-CN" b="1" dirty="0"/>
              <a:t>Phase 2:  </a:t>
            </a:r>
            <a:r>
              <a:rPr lang="en-US" altLang="zh-CN" b="1" dirty="0">
                <a:solidFill>
                  <a:srgbClr val="0096FF"/>
                </a:solidFill>
              </a:rPr>
              <a:t>Validation in critical section</a:t>
            </a:r>
          </a:p>
          <a:p>
            <a:pPr lvl="1"/>
            <a:r>
              <a:rPr lang="en-US" altLang="zh-CN" dirty="0"/>
              <a:t>Validates whether serializability is guaranteed:</a:t>
            </a:r>
          </a:p>
          <a:p>
            <a:pPr lvl="2"/>
            <a:r>
              <a:rPr lang="en-US" altLang="zh-CN" b="1" dirty="0">
                <a:solidFill>
                  <a:schemeClr val="accent2"/>
                </a:solidFill>
              </a:rPr>
              <a:t>Has any tuple in the read set been modified?</a:t>
            </a:r>
          </a:p>
          <a:p>
            <a:r>
              <a:rPr lang="en-US" altLang="zh-CN" b="1" dirty="0"/>
              <a:t>Phase 3: </a:t>
            </a:r>
            <a:r>
              <a:rPr lang="en-US" altLang="zh-CN" b="1" dirty="0">
                <a:solidFill>
                  <a:srgbClr val="0096FF"/>
                </a:solidFill>
              </a:rPr>
              <a:t>Commit the results in critical section or abort</a:t>
            </a:r>
          </a:p>
          <a:p>
            <a:pPr lvl="1"/>
            <a:r>
              <a:rPr lang="en-US" altLang="zh-CN" dirty="0"/>
              <a:t>Aborts: aborts the transaction if validation fails</a:t>
            </a:r>
          </a:p>
          <a:p>
            <a:pPr lvl="1"/>
            <a:r>
              <a:rPr lang="en-US" altLang="zh-CN" dirty="0"/>
              <a:t>Commits: installs the write set and commits the transaction</a:t>
            </a:r>
          </a:p>
          <a:p>
            <a:endParaRPr lang="en-US" altLang="zh-CN" dirty="0"/>
          </a:p>
          <a:p>
            <a:endParaRPr lang="zh-CN" altLang="en-US" dirty="0"/>
          </a:p>
        </p:txBody>
      </p:sp>
    </p:spTree>
    <p:extLst>
      <p:ext uri="{BB962C8B-B14F-4D97-AF65-F5344CB8AC3E}">
        <p14:creationId xmlns:p14="http://schemas.microsoft.com/office/powerpoint/2010/main" val="3808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3339784" y="3722188"/>
            <a:ext cx="891929" cy="347609"/>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chemeClr val="tx1"/>
                </a:solidFill>
              </a:rPr>
              <a:t>Validation</a:t>
            </a:r>
          </a:p>
        </p:txBody>
      </p:sp>
      <p:sp>
        <p:nvSpPr>
          <p:cNvPr id="42" name="Rectangle 41"/>
          <p:cNvSpPr/>
          <p:nvPr/>
        </p:nvSpPr>
        <p:spPr>
          <a:xfrm>
            <a:off x="4968268" y="3358820"/>
            <a:ext cx="923588" cy="315633"/>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50" dirty="0">
                <a:ln w="0"/>
                <a:solidFill>
                  <a:schemeClr val="tx1"/>
                </a:solidFill>
                <a:effectLst>
                  <a:outerShdw blurRad="38100" dist="19050" dir="2700000" algn="tl" rotWithShape="0">
                    <a:schemeClr val="dk1">
                      <a:alpha val="40000"/>
                    </a:schemeClr>
                  </a:outerShdw>
                </a:effectLst>
              </a:rPr>
              <a:t>Validation</a:t>
            </a:r>
          </a:p>
        </p:txBody>
      </p:sp>
      <p:sp>
        <p:nvSpPr>
          <p:cNvPr id="31" name="TextBox 30"/>
          <p:cNvSpPr txBox="1"/>
          <p:nvPr/>
        </p:nvSpPr>
        <p:spPr>
          <a:xfrm>
            <a:off x="114484" y="2669714"/>
            <a:ext cx="1237673" cy="307777"/>
          </a:xfrm>
          <a:prstGeom prst="rect">
            <a:avLst/>
          </a:prstGeom>
          <a:noFill/>
          <a:ln>
            <a:noFill/>
          </a:ln>
        </p:spPr>
        <p:txBody>
          <a:bodyPr wrap="square" rtlCol="0">
            <a:spAutoFit/>
          </a:bodyPr>
          <a:lstStyle/>
          <a:p>
            <a:r>
              <a:rPr lang="en-US" altLang="zh-CN" sz="1400" dirty="0"/>
              <a:t>T1's read set:</a:t>
            </a:r>
          </a:p>
        </p:txBody>
      </p:sp>
      <p:cxnSp>
        <p:nvCxnSpPr>
          <p:cNvPr id="6" name="Straight Connector 5"/>
          <p:cNvCxnSpPr/>
          <p:nvPr/>
        </p:nvCxnSpPr>
        <p:spPr>
          <a:xfrm>
            <a:off x="0" y="4343981"/>
            <a:ext cx="9144000" cy="18071"/>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528054" y="1313052"/>
            <a:ext cx="19943" cy="2859488"/>
          </a:xfrm>
          <a:prstGeom prst="straightConnector1">
            <a:avLst/>
          </a:prstGeom>
          <a:ln w="31750">
            <a:headEnd w="med" len="lg"/>
            <a:tailEnd type="arrow"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038451" y="4101274"/>
            <a:ext cx="1047235" cy="300082"/>
          </a:xfrm>
          <a:prstGeom prst="rect">
            <a:avLst/>
          </a:prstGeom>
          <a:noFill/>
        </p:spPr>
        <p:txBody>
          <a:bodyPr wrap="square" rtlCol="0">
            <a:spAutoFit/>
          </a:bodyPr>
          <a:lstStyle/>
          <a:p>
            <a:pPr algn="ctr"/>
            <a:r>
              <a:rPr lang="en-US" altLang="zh-CN" sz="1350" b="1" dirty="0"/>
              <a:t>Time</a:t>
            </a:r>
            <a:endParaRPr lang="en-US" sz="1350" b="1" dirty="0"/>
          </a:p>
        </p:txBody>
      </p:sp>
      <p:sp>
        <p:nvSpPr>
          <p:cNvPr id="54" name="Rounded Rectangular Callout 53"/>
          <p:cNvSpPr/>
          <p:nvPr/>
        </p:nvSpPr>
        <p:spPr>
          <a:xfrm>
            <a:off x="7346125" y="1766011"/>
            <a:ext cx="1706103" cy="635682"/>
          </a:xfrm>
          <a:prstGeom prst="wedgeRoundRectCallout">
            <a:avLst>
              <a:gd name="adj1" fmla="val -17135"/>
              <a:gd name="adj2" fmla="val 91299"/>
              <a:gd name="adj3" fmla="val 16667"/>
            </a:avLst>
          </a:pr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solidFill>
                  <a:schemeClr val="tx1"/>
                </a:solidFill>
              </a:rPr>
              <a:t>T2's read set remains unchanged, thus T2 is allowed to commit</a:t>
            </a:r>
          </a:p>
        </p:txBody>
      </p:sp>
      <p:sp>
        <p:nvSpPr>
          <p:cNvPr id="55" name="Rounded Rectangular Callout 54"/>
          <p:cNvSpPr/>
          <p:nvPr/>
        </p:nvSpPr>
        <p:spPr>
          <a:xfrm>
            <a:off x="114484" y="1387565"/>
            <a:ext cx="1941356" cy="804345"/>
          </a:xfrm>
          <a:prstGeom prst="wedgeRoundRectCallout">
            <a:avLst>
              <a:gd name="adj1" fmla="val 31809"/>
              <a:gd name="adj2" fmla="val 109325"/>
              <a:gd name="adj3" fmla="val 16667"/>
            </a:avLst>
          </a:pr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tx1"/>
                </a:solidFill>
              </a:rPr>
              <a:t>Tuple </a:t>
            </a:r>
            <a:r>
              <a:rPr lang="en-US" sz="1200" dirty="0">
                <a:solidFill>
                  <a:srgbClr val="FF0000"/>
                </a:solidFill>
              </a:rPr>
              <a:t>A</a:t>
            </a:r>
            <a:r>
              <a:rPr lang="en-US" sz="1200" dirty="0">
                <a:solidFill>
                  <a:schemeClr val="tx1"/>
                </a:solidFill>
              </a:rPr>
              <a:t> in T1's read set has been changed by T2, thus T1 must be </a:t>
            </a:r>
            <a:r>
              <a:rPr lang="en-US" sz="1200" dirty="0">
                <a:solidFill>
                  <a:srgbClr val="FF0000"/>
                </a:solidFill>
              </a:rPr>
              <a:t>aborted</a:t>
            </a:r>
            <a:r>
              <a:rPr lang="en-US" sz="1200" dirty="0">
                <a:solidFill>
                  <a:schemeClr val="tx1"/>
                </a:solidFill>
              </a:rPr>
              <a:t>.</a:t>
            </a:r>
          </a:p>
        </p:txBody>
      </p:sp>
      <p:grpSp>
        <p:nvGrpSpPr>
          <p:cNvPr id="17" name="Group 16"/>
          <p:cNvGrpSpPr/>
          <p:nvPr/>
        </p:nvGrpSpPr>
        <p:grpSpPr>
          <a:xfrm>
            <a:off x="2036839" y="1721237"/>
            <a:ext cx="1108201" cy="269695"/>
            <a:chOff x="2657906" y="2001271"/>
            <a:chExt cx="1477601" cy="359593"/>
          </a:xfrm>
        </p:grpSpPr>
        <p:sp>
          <p:nvSpPr>
            <p:cNvPr id="36" name="TextBox 35"/>
            <p:cNvSpPr txBox="1"/>
            <p:nvPr/>
          </p:nvSpPr>
          <p:spPr>
            <a:xfrm>
              <a:off x="3065954" y="2001271"/>
              <a:ext cx="1069553" cy="348814"/>
            </a:xfrm>
            <a:prstGeom prst="rect">
              <a:avLst/>
            </a:prstGeom>
            <a:solidFill>
              <a:schemeClr val="accent4">
                <a:lumMod val="60000"/>
                <a:lumOff val="40000"/>
              </a:schemeClr>
            </a:solidFill>
          </p:spPr>
          <p:txBody>
            <a:bodyPr wrap="square" rtlCol="0">
              <a:spAutoFit/>
            </a:bodyPr>
            <a:lstStyle/>
            <a:p>
              <a:r>
                <a:rPr lang="en-US" sz="1100" dirty="0"/>
                <a:t>B = A + B;</a:t>
              </a:r>
            </a:p>
          </p:txBody>
        </p:sp>
        <p:sp>
          <p:nvSpPr>
            <p:cNvPr id="39" name="TextBox 38"/>
            <p:cNvSpPr txBox="1"/>
            <p:nvPr/>
          </p:nvSpPr>
          <p:spPr>
            <a:xfrm>
              <a:off x="2657906" y="2012050"/>
              <a:ext cx="638952" cy="348814"/>
            </a:xfrm>
            <a:prstGeom prst="rect">
              <a:avLst/>
            </a:prstGeom>
            <a:noFill/>
          </p:spPr>
          <p:txBody>
            <a:bodyPr wrap="square" rtlCol="0">
              <a:spAutoFit/>
            </a:bodyPr>
            <a:lstStyle/>
            <a:p>
              <a:r>
                <a:rPr lang="en-US" sz="1100" b="1" dirty="0"/>
                <a:t>T1:</a:t>
              </a:r>
            </a:p>
          </p:txBody>
        </p:sp>
      </p:grpSp>
      <p:grpSp>
        <p:nvGrpSpPr>
          <p:cNvPr id="18" name="Group 17"/>
          <p:cNvGrpSpPr/>
          <p:nvPr/>
        </p:nvGrpSpPr>
        <p:grpSpPr>
          <a:xfrm>
            <a:off x="5911765" y="1726598"/>
            <a:ext cx="1349648" cy="278914"/>
            <a:chOff x="24801" y="3096195"/>
            <a:chExt cx="1685355" cy="289499"/>
          </a:xfrm>
        </p:grpSpPr>
        <p:sp>
          <p:nvSpPr>
            <p:cNvPr id="50" name="TextBox 49"/>
            <p:cNvSpPr txBox="1"/>
            <p:nvPr/>
          </p:nvSpPr>
          <p:spPr>
            <a:xfrm>
              <a:off x="456479" y="3096195"/>
              <a:ext cx="1253677" cy="287511"/>
            </a:xfrm>
            <a:prstGeom prst="rect">
              <a:avLst/>
            </a:prstGeom>
            <a:solidFill>
              <a:schemeClr val="bg1">
                <a:lumMod val="85000"/>
              </a:schemeClr>
            </a:solidFill>
          </p:spPr>
          <p:txBody>
            <a:bodyPr wrap="square" rtlCol="0">
              <a:spAutoFit/>
            </a:bodyPr>
            <a:lstStyle/>
            <a:p>
              <a:r>
                <a:rPr lang="en-US" sz="1200" dirty="0"/>
                <a:t>A = A * 1.1;</a:t>
              </a:r>
            </a:p>
          </p:txBody>
        </p:sp>
        <p:sp>
          <p:nvSpPr>
            <p:cNvPr id="57" name="TextBox 56"/>
            <p:cNvSpPr txBox="1"/>
            <p:nvPr/>
          </p:nvSpPr>
          <p:spPr>
            <a:xfrm>
              <a:off x="24801" y="3098183"/>
              <a:ext cx="574828" cy="287511"/>
            </a:xfrm>
            <a:prstGeom prst="rect">
              <a:avLst/>
            </a:prstGeom>
            <a:noFill/>
          </p:spPr>
          <p:txBody>
            <a:bodyPr wrap="square" rtlCol="0">
              <a:spAutoFit/>
            </a:bodyPr>
            <a:lstStyle/>
            <a:p>
              <a:r>
                <a:rPr lang="en-US" sz="1200" b="1" dirty="0"/>
                <a:t>T2:</a:t>
              </a:r>
            </a:p>
          </p:txBody>
        </p:sp>
      </p:grpSp>
      <p:sp>
        <p:nvSpPr>
          <p:cNvPr id="58" name="TextBox 57"/>
          <p:cNvSpPr txBox="1"/>
          <p:nvPr/>
        </p:nvSpPr>
        <p:spPr>
          <a:xfrm>
            <a:off x="114485" y="3158340"/>
            <a:ext cx="1297238" cy="307777"/>
          </a:xfrm>
          <a:prstGeom prst="rect">
            <a:avLst/>
          </a:prstGeom>
          <a:noFill/>
          <a:ln>
            <a:noFill/>
          </a:ln>
        </p:spPr>
        <p:txBody>
          <a:bodyPr wrap="square" rtlCol="0">
            <a:spAutoFit/>
          </a:bodyPr>
          <a:lstStyle/>
          <a:p>
            <a:r>
              <a:rPr lang="en-US" altLang="zh-CN" sz="1400" dirty="0"/>
              <a:t>T1's write set:</a:t>
            </a:r>
          </a:p>
        </p:txBody>
      </p:sp>
      <p:sp>
        <p:nvSpPr>
          <p:cNvPr id="59" name="TextBox 58"/>
          <p:cNvSpPr txBox="1"/>
          <p:nvPr/>
        </p:nvSpPr>
        <p:spPr>
          <a:xfrm>
            <a:off x="6580321" y="2721829"/>
            <a:ext cx="1184603" cy="300082"/>
          </a:xfrm>
          <a:prstGeom prst="rect">
            <a:avLst/>
          </a:prstGeom>
          <a:noFill/>
          <a:ln>
            <a:noFill/>
          </a:ln>
        </p:spPr>
        <p:txBody>
          <a:bodyPr wrap="square" rtlCol="0">
            <a:spAutoFit/>
          </a:bodyPr>
          <a:lstStyle/>
          <a:p>
            <a:r>
              <a:rPr lang="en-US" altLang="zh-CN" sz="1350" dirty="0"/>
              <a:t>T2's read set:</a:t>
            </a:r>
          </a:p>
        </p:txBody>
      </p:sp>
      <p:sp>
        <p:nvSpPr>
          <p:cNvPr id="60" name="TextBox 59"/>
          <p:cNvSpPr txBox="1"/>
          <p:nvPr/>
        </p:nvSpPr>
        <p:spPr>
          <a:xfrm>
            <a:off x="6597141" y="3197632"/>
            <a:ext cx="1168356" cy="300082"/>
          </a:xfrm>
          <a:prstGeom prst="rect">
            <a:avLst/>
          </a:prstGeom>
          <a:noFill/>
          <a:ln>
            <a:noFill/>
          </a:ln>
        </p:spPr>
        <p:txBody>
          <a:bodyPr wrap="square" rtlCol="0">
            <a:spAutoFit/>
          </a:bodyPr>
          <a:lstStyle/>
          <a:p>
            <a:r>
              <a:rPr lang="en-US" altLang="zh-CN" sz="1350" dirty="0"/>
              <a:t>T2's write set:</a:t>
            </a:r>
          </a:p>
        </p:txBody>
      </p:sp>
      <p:sp>
        <p:nvSpPr>
          <p:cNvPr id="62" name="TextBox 61"/>
          <p:cNvSpPr txBox="1"/>
          <p:nvPr/>
        </p:nvSpPr>
        <p:spPr>
          <a:xfrm>
            <a:off x="3329140" y="2725981"/>
            <a:ext cx="904685" cy="300082"/>
          </a:xfrm>
          <a:prstGeom prst="rect">
            <a:avLst/>
          </a:prstGeom>
          <a:solidFill>
            <a:schemeClr val="accent4">
              <a:lumMod val="60000"/>
              <a:lumOff val="40000"/>
            </a:schemeClr>
          </a:solidFill>
        </p:spPr>
        <p:txBody>
          <a:bodyPr wrap="square" rtlCol="0">
            <a:spAutoFit/>
          </a:bodyPr>
          <a:lstStyle/>
          <a:p>
            <a:r>
              <a:rPr lang="en-US" sz="1350" dirty="0"/>
              <a:t>R(A);</a:t>
            </a:r>
          </a:p>
        </p:txBody>
      </p:sp>
      <p:sp>
        <p:nvSpPr>
          <p:cNvPr id="64" name="TextBox 63"/>
          <p:cNvSpPr txBox="1"/>
          <p:nvPr/>
        </p:nvSpPr>
        <p:spPr>
          <a:xfrm>
            <a:off x="4961544" y="2714005"/>
            <a:ext cx="934256" cy="300082"/>
          </a:xfrm>
          <a:prstGeom prst="rect">
            <a:avLst/>
          </a:prstGeom>
          <a:solidFill>
            <a:schemeClr val="bg1">
              <a:lumMod val="85000"/>
            </a:schemeClr>
          </a:solidFill>
        </p:spPr>
        <p:txBody>
          <a:bodyPr wrap="square" rtlCol="0">
            <a:spAutoFit/>
          </a:bodyPr>
          <a:lstStyle/>
          <a:p>
            <a:r>
              <a:rPr lang="en-US" sz="1350"/>
              <a:t>R(A);</a:t>
            </a:r>
            <a:endParaRPr lang="en-US" sz="1350" dirty="0"/>
          </a:p>
        </p:txBody>
      </p:sp>
      <p:sp>
        <p:nvSpPr>
          <p:cNvPr id="65" name="TextBox 64"/>
          <p:cNvSpPr txBox="1"/>
          <p:nvPr/>
        </p:nvSpPr>
        <p:spPr>
          <a:xfrm>
            <a:off x="3333058" y="3034581"/>
            <a:ext cx="900767" cy="300082"/>
          </a:xfrm>
          <a:prstGeom prst="rect">
            <a:avLst/>
          </a:prstGeom>
          <a:solidFill>
            <a:schemeClr val="accent4">
              <a:lumMod val="60000"/>
              <a:lumOff val="40000"/>
            </a:schemeClr>
          </a:solidFill>
        </p:spPr>
        <p:txBody>
          <a:bodyPr wrap="square" rtlCol="0">
            <a:spAutoFit/>
          </a:bodyPr>
          <a:lstStyle/>
          <a:p>
            <a:r>
              <a:rPr lang="en-US" sz="1350" dirty="0"/>
              <a:t>R(B);</a:t>
            </a:r>
          </a:p>
        </p:txBody>
      </p:sp>
      <p:sp>
        <p:nvSpPr>
          <p:cNvPr id="5" name="Rectangle 4"/>
          <p:cNvSpPr/>
          <p:nvPr/>
        </p:nvSpPr>
        <p:spPr>
          <a:xfrm>
            <a:off x="1263497" y="2665447"/>
            <a:ext cx="680448" cy="36742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 (100)</a:t>
            </a:r>
          </a:p>
        </p:txBody>
      </p:sp>
      <p:sp>
        <p:nvSpPr>
          <p:cNvPr id="73" name="Rectangle 72"/>
          <p:cNvSpPr/>
          <p:nvPr/>
        </p:nvSpPr>
        <p:spPr>
          <a:xfrm>
            <a:off x="2011650" y="2669230"/>
            <a:ext cx="692474" cy="36742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 (100)</a:t>
            </a:r>
          </a:p>
        </p:txBody>
      </p:sp>
      <p:sp>
        <p:nvSpPr>
          <p:cNvPr id="74" name="Rectangle 73"/>
          <p:cNvSpPr/>
          <p:nvPr/>
        </p:nvSpPr>
        <p:spPr>
          <a:xfrm>
            <a:off x="1259632" y="3137256"/>
            <a:ext cx="684312" cy="36742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B (200)</a:t>
            </a:r>
          </a:p>
        </p:txBody>
      </p:sp>
      <p:sp>
        <p:nvSpPr>
          <p:cNvPr id="76" name="Rectangle 75"/>
          <p:cNvSpPr/>
          <p:nvPr/>
        </p:nvSpPr>
        <p:spPr>
          <a:xfrm>
            <a:off x="7739520" y="2669230"/>
            <a:ext cx="738161" cy="36742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 (100)</a:t>
            </a:r>
          </a:p>
        </p:txBody>
      </p:sp>
      <p:sp>
        <p:nvSpPr>
          <p:cNvPr id="80" name="TextBox 79"/>
          <p:cNvSpPr txBox="1"/>
          <p:nvPr/>
        </p:nvSpPr>
        <p:spPr>
          <a:xfrm>
            <a:off x="3327028" y="2411921"/>
            <a:ext cx="904685" cy="300082"/>
          </a:xfrm>
          <a:prstGeom prst="rect">
            <a:avLst/>
          </a:prstGeom>
          <a:solidFill>
            <a:schemeClr val="accent4">
              <a:lumMod val="60000"/>
              <a:lumOff val="40000"/>
            </a:schemeClr>
          </a:solidFill>
        </p:spPr>
        <p:txBody>
          <a:bodyPr wrap="square" rtlCol="0">
            <a:spAutoFit/>
          </a:bodyPr>
          <a:lstStyle/>
          <a:p>
            <a:r>
              <a:rPr lang="en-US" sz="1350" dirty="0"/>
              <a:t>BEGIN</a:t>
            </a:r>
          </a:p>
        </p:txBody>
      </p:sp>
      <p:sp>
        <p:nvSpPr>
          <p:cNvPr id="81" name="TextBox 80"/>
          <p:cNvSpPr txBox="1"/>
          <p:nvPr/>
        </p:nvSpPr>
        <p:spPr>
          <a:xfrm>
            <a:off x="4957600" y="2411553"/>
            <a:ext cx="934256" cy="300082"/>
          </a:xfrm>
          <a:prstGeom prst="rect">
            <a:avLst/>
          </a:prstGeom>
          <a:solidFill>
            <a:schemeClr val="bg1">
              <a:lumMod val="85000"/>
            </a:schemeClr>
          </a:solidFill>
        </p:spPr>
        <p:txBody>
          <a:bodyPr wrap="square" rtlCol="0">
            <a:spAutoFit/>
          </a:bodyPr>
          <a:lstStyle/>
          <a:p>
            <a:r>
              <a:rPr lang="en-US" sz="1350" dirty="0"/>
              <a:t>BEGIN</a:t>
            </a:r>
          </a:p>
        </p:txBody>
      </p:sp>
      <p:graphicFrame>
        <p:nvGraphicFramePr>
          <p:cNvPr id="82" name="Table 81"/>
          <p:cNvGraphicFramePr>
            <a:graphicFrameLocks noGrp="1"/>
          </p:cNvGraphicFramePr>
          <p:nvPr>
            <p:extLst>
              <p:ext uri="{D42A27DB-BD31-4B8C-83A1-F6EECF244321}">
                <p14:modId xmlns:p14="http://schemas.microsoft.com/office/powerpoint/2010/main" val="641858362"/>
              </p:ext>
            </p:extLst>
          </p:nvPr>
        </p:nvGraphicFramePr>
        <p:xfrm>
          <a:off x="4020578" y="4490912"/>
          <a:ext cx="1127486" cy="838200"/>
        </p:xfrm>
        <a:graphic>
          <a:graphicData uri="http://schemas.openxmlformats.org/drawingml/2006/table">
            <a:tbl>
              <a:tblPr firstRow="1" bandRow="1">
                <a:tableStyleId>{5C22544A-7EE6-4342-B048-85BDC9FD1C3A}</a:tableStyleId>
              </a:tblPr>
              <a:tblGrid>
                <a:gridCol w="563743">
                  <a:extLst>
                    <a:ext uri="{9D8B030D-6E8A-4147-A177-3AD203B41FA5}">
                      <a16:colId xmlns:a16="http://schemas.microsoft.com/office/drawing/2014/main" val="20000"/>
                    </a:ext>
                  </a:extLst>
                </a:gridCol>
                <a:gridCol w="563743">
                  <a:extLst>
                    <a:ext uri="{9D8B030D-6E8A-4147-A177-3AD203B41FA5}">
                      <a16:colId xmlns:a16="http://schemas.microsoft.com/office/drawing/2014/main" val="20001"/>
                    </a:ext>
                  </a:extLst>
                </a:gridCol>
              </a:tblGrid>
              <a:tr h="274320">
                <a:tc>
                  <a:txBody>
                    <a:bodyPr/>
                    <a:lstStyle/>
                    <a:p>
                      <a:pPr algn="ctr"/>
                      <a:r>
                        <a:rPr lang="en-US" sz="1200" dirty="0"/>
                        <a:t>ID</a:t>
                      </a:r>
                    </a:p>
                  </a:txBody>
                  <a:tcPr marL="68580" marR="68580" marT="34290" marB="34290"/>
                </a:tc>
                <a:tc>
                  <a:txBody>
                    <a:bodyPr/>
                    <a:lstStyle/>
                    <a:p>
                      <a:pPr algn="ctr"/>
                      <a:r>
                        <a:rPr lang="en-US" sz="1200" dirty="0"/>
                        <a:t>Value</a:t>
                      </a:r>
                    </a:p>
                  </a:txBody>
                  <a:tcPr marL="68580" marR="68580" marT="34290" marB="34290"/>
                </a:tc>
                <a:extLst>
                  <a:ext uri="{0D108BD9-81ED-4DB2-BD59-A6C34878D82A}">
                    <a16:rowId xmlns:a16="http://schemas.microsoft.com/office/drawing/2014/main" val="10000"/>
                  </a:ext>
                </a:extLst>
              </a:tr>
              <a:tr h="274320">
                <a:tc>
                  <a:txBody>
                    <a:bodyPr/>
                    <a:lstStyle/>
                    <a:p>
                      <a:pPr algn="ctr"/>
                      <a:r>
                        <a:rPr lang="en-US" sz="1400" dirty="0"/>
                        <a:t>A</a:t>
                      </a:r>
                    </a:p>
                  </a:txBody>
                  <a:tcPr marL="68580" marR="68580" marT="34290" marB="34290"/>
                </a:tc>
                <a:tc>
                  <a:txBody>
                    <a:bodyPr/>
                    <a:lstStyle/>
                    <a:p>
                      <a:pPr algn="ctr"/>
                      <a:r>
                        <a:rPr lang="en-US" sz="1400" dirty="0"/>
                        <a:t>100</a:t>
                      </a:r>
                    </a:p>
                  </a:txBody>
                  <a:tcPr marL="68580" marR="68580" marT="34290" marB="34290"/>
                </a:tc>
                <a:extLst>
                  <a:ext uri="{0D108BD9-81ED-4DB2-BD59-A6C34878D82A}">
                    <a16:rowId xmlns:a16="http://schemas.microsoft.com/office/drawing/2014/main" val="10001"/>
                  </a:ext>
                </a:extLst>
              </a:tr>
              <a:tr h="274320">
                <a:tc>
                  <a:txBody>
                    <a:bodyPr/>
                    <a:lstStyle/>
                    <a:p>
                      <a:pPr algn="ctr"/>
                      <a:r>
                        <a:rPr lang="en-US" sz="1400" dirty="0"/>
                        <a:t>B</a:t>
                      </a:r>
                    </a:p>
                  </a:txBody>
                  <a:tcPr marL="68580" marR="68580" marT="34290" marB="34290"/>
                </a:tc>
                <a:tc>
                  <a:txBody>
                    <a:bodyPr/>
                    <a:lstStyle/>
                    <a:p>
                      <a:pPr algn="ctr"/>
                      <a:r>
                        <a:rPr lang="en-US" sz="1400" dirty="0"/>
                        <a:t>100</a:t>
                      </a:r>
                    </a:p>
                  </a:txBody>
                  <a:tcPr marL="68580" marR="68580" marT="34290" marB="34290"/>
                </a:tc>
                <a:extLst>
                  <a:ext uri="{0D108BD9-81ED-4DB2-BD59-A6C34878D82A}">
                    <a16:rowId xmlns:a16="http://schemas.microsoft.com/office/drawing/2014/main" val="10002"/>
                  </a:ext>
                </a:extLst>
              </a:tr>
            </a:tbl>
          </a:graphicData>
        </a:graphic>
      </p:graphicFrame>
      <p:sp>
        <p:nvSpPr>
          <p:cNvPr id="85" name="Rectangle 84"/>
          <p:cNvSpPr/>
          <p:nvPr/>
        </p:nvSpPr>
        <p:spPr>
          <a:xfrm>
            <a:off x="3335517" y="3718874"/>
            <a:ext cx="891929" cy="347609"/>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50" dirty="0">
                <a:solidFill>
                  <a:schemeClr val="tx1"/>
                </a:solidFill>
              </a:rPr>
              <a:t>Abort</a:t>
            </a:r>
          </a:p>
        </p:txBody>
      </p:sp>
      <p:graphicFrame>
        <p:nvGraphicFramePr>
          <p:cNvPr id="61" name="Table 60"/>
          <p:cNvGraphicFramePr>
            <a:graphicFrameLocks noGrp="1"/>
          </p:cNvGraphicFramePr>
          <p:nvPr>
            <p:extLst>
              <p:ext uri="{D42A27DB-BD31-4B8C-83A1-F6EECF244321}">
                <p14:modId xmlns:p14="http://schemas.microsoft.com/office/powerpoint/2010/main" val="259114928"/>
              </p:ext>
            </p:extLst>
          </p:nvPr>
        </p:nvGraphicFramePr>
        <p:xfrm>
          <a:off x="4016959" y="4483768"/>
          <a:ext cx="1127486" cy="838200"/>
        </p:xfrm>
        <a:graphic>
          <a:graphicData uri="http://schemas.openxmlformats.org/drawingml/2006/table">
            <a:tbl>
              <a:tblPr firstRow="1" bandRow="1">
                <a:tableStyleId>{5C22544A-7EE6-4342-B048-85BDC9FD1C3A}</a:tableStyleId>
              </a:tblPr>
              <a:tblGrid>
                <a:gridCol w="563743">
                  <a:extLst>
                    <a:ext uri="{9D8B030D-6E8A-4147-A177-3AD203B41FA5}">
                      <a16:colId xmlns:a16="http://schemas.microsoft.com/office/drawing/2014/main" val="20000"/>
                    </a:ext>
                  </a:extLst>
                </a:gridCol>
                <a:gridCol w="563743">
                  <a:extLst>
                    <a:ext uri="{9D8B030D-6E8A-4147-A177-3AD203B41FA5}">
                      <a16:colId xmlns:a16="http://schemas.microsoft.com/office/drawing/2014/main" val="20001"/>
                    </a:ext>
                  </a:extLst>
                </a:gridCol>
              </a:tblGrid>
              <a:tr h="274320">
                <a:tc>
                  <a:txBody>
                    <a:bodyPr/>
                    <a:lstStyle/>
                    <a:p>
                      <a:pPr algn="ctr"/>
                      <a:r>
                        <a:rPr lang="en-US" sz="1200" dirty="0"/>
                        <a:t>ID</a:t>
                      </a:r>
                    </a:p>
                  </a:txBody>
                  <a:tcPr marL="68580" marR="68580" marT="34290" marB="34290"/>
                </a:tc>
                <a:tc>
                  <a:txBody>
                    <a:bodyPr/>
                    <a:lstStyle/>
                    <a:p>
                      <a:pPr algn="ctr"/>
                      <a:r>
                        <a:rPr lang="en-US" sz="1200" dirty="0"/>
                        <a:t>Value</a:t>
                      </a:r>
                    </a:p>
                  </a:txBody>
                  <a:tcPr marL="68580" marR="68580" marT="34290" marB="34290"/>
                </a:tc>
                <a:extLst>
                  <a:ext uri="{0D108BD9-81ED-4DB2-BD59-A6C34878D82A}">
                    <a16:rowId xmlns:a16="http://schemas.microsoft.com/office/drawing/2014/main" val="10000"/>
                  </a:ext>
                </a:extLst>
              </a:tr>
              <a:tr h="274320">
                <a:tc>
                  <a:txBody>
                    <a:bodyPr/>
                    <a:lstStyle/>
                    <a:p>
                      <a:pPr algn="ctr"/>
                      <a:r>
                        <a:rPr lang="en-US" sz="1400" dirty="0"/>
                        <a:t>A</a:t>
                      </a:r>
                    </a:p>
                  </a:txBody>
                  <a:tcPr marL="68580" marR="68580" marT="34290" marB="34290"/>
                </a:tc>
                <a:tc>
                  <a:txBody>
                    <a:bodyPr/>
                    <a:lstStyle/>
                    <a:p>
                      <a:pPr algn="ctr"/>
                      <a:r>
                        <a:rPr lang="en-US" sz="1400" dirty="0">
                          <a:solidFill>
                            <a:srgbClr val="FF0000"/>
                          </a:solidFill>
                        </a:rPr>
                        <a:t>110</a:t>
                      </a:r>
                    </a:p>
                  </a:txBody>
                  <a:tcPr marL="68580" marR="68580" marT="34290" marB="34290"/>
                </a:tc>
                <a:extLst>
                  <a:ext uri="{0D108BD9-81ED-4DB2-BD59-A6C34878D82A}">
                    <a16:rowId xmlns:a16="http://schemas.microsoft.com/office/drawing/2014/main" val="10001"/>
                  </a:ext>
                </a:extLst>
              </a:tr>
              <a:tr h="274320">
                <a:tc>
                  <a:txBody>
                    <a:bodyPr/>
                    <a:lstStyle/>
                    <a:p>
                      <a:pPr algn="ctr"/>
                      <a:r>
                        <a:rPr lang="en-US" sz="1400" dirty="0"/>
                        <a:t>B</a:t>
                      </a:r>
                    </a:p>
                  </a:txBody>
                  <a:tcPr marL="68580" marR="68580" marT="34290" marB="34290"/>
                </a:tc>
                <a:tc>
                  <a:txBody>
                    <a:bodyPr/>
                    <a:lstStyle/>
                    <a:p>
                      <a:pPr algn="ctr"/>
                      <a:r>
                        <a:rPr lang="en-US" sz="1400" dirty="0"/>
                        <a:t>100</a:t>
                      </a:r>
                    </a:p>
                  </a:txBody>
                  <a:tcPr marL="68580" marR="68580" marT="34290" marB="34290"/>
                </a:tc>
                <a:extLst>
                  <a:ext uri="{0D108BD9-81ED-4DB2-BD59-A6C34878D82A}">
                    <a16:rowId xmlns:a16="http://schemas.microsoft.com/office/drawing/2014/main" val="10002"/>
                  </a:ext>
                </a:extLst>
              </a:tr>
            </a:tbl>
          </a:graphicData>
        </a:graphic>
      </p:graphicFrame>
      <p:sp>
        <p:nvSpPr>
          <p:cNvPr id="77" name="Rectangle 76"/>
          <p:cNvSpPr/>
          <p:nvPr/>
        </p:nvSpPr>
        <p:spPr>
          <a:xfrm>
            <a:off x="7741963" y="3144728"/>
            <a:ext cx="734661" cy="36742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 (110)</a:t>
            </a:r>
          </a:p>
        </p:txBody>
      </p:sp>
      <p:sp>
        <p:nvSpPr>
          <p:cNvPr id="16" name="Oval 15"/>
          <p:cNvSpPr/>
          <p:nvPr/>
        </p:nvSpPr>
        <p:spPr>
          <a:xfrm>
            <a:off x="3259184" y="1471080"/>
            <a:ext cx="1030149" cy="75680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Thread1</a:t>
            </a:r>
            <a:endParaRPr lang="en-US" sz="1350" dirty="0"/>
          </a:p>
        </p:txBody>
      </p:sp>
      <p:sp>
        <p:nvSpPr>
          <p:cNvPr id="63" name="Oval 62"/>
          <p:cNvSpPr/>
          <p:nvPr/>
        </p:nvSpPr>
        <p:spPr>
          <a:xfrm>
            <a:off x="4893688" y="1478862"/>
            <a:ext cx="1018076" cy="75680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Thread2</a:t>
            </a:r>
            <a:endParaRPr lang="en-US" sz="1350" dirty="0"/>
          </a:p>
        </p:txBody>
      </p:sp>
      <p:sp>
        <p:nvSpPr>
          <p:cNvPr id="66" name="TextBox 65"/>
          <p:cNvSpPr txBox="1"/>
          <p:nvPr/>
        </p:nvSpPr>
        <p:spPr>
          <a:xfrm>
            <a:off x="3339783" y="3350587"/>
            <a:ext cx="900767" cy="300082"/>
          </a:xfrm>
          <a:prstGeom prst="rect">
            <a:avLst/>
          </a:prstGeom>
          <a:solidFill>
            <a:schemeClr val="accent4">
              <a:lumMod val="60000"/>
              <a:lumOff val="40000"/>
            </a:schemeClr>
          </a:solidFill>
        </p:spPr>
        <p:txBody>
          <a:bodyPr wrap="square" rtlCol="0">
            <a:spAutoFit/>
          </a:bodyPr>
          <a:lstStyle/>
          <a:p>
            <a:r>
              <a:rPr lang="en-US" sz="1350" dirty="0"/>
              <a:t>W(B);</a:t>
            </a:r>
          </a:p>
        </p:txBody>
      </p:sp>
      <p:sp>
        <p:nvSpPr>
          <p:cNvPr id="72" name="TextBox 71"/>
          <p:cNvSpPr txBox="1"/>
          <p:nvPr/>
        </p:nvSpPr>
        <p:spPr>
          <a:xfrm>
            <a:off x="4968269" y="3030007"/>
            <a:ext cx="934256" cy="300082"/>
          </a:xfrm>
          <a:prstGeom prst="rect">
            <a:avLst/>
          </a:prstGeom>
          <a:solidFill>
            <a:schemeClr val="bg1">
              <a:lumMod val="85000"/>
            </a:schemeClr>
          </a:solidFill>
        </p:spPr>
        <p:txBody>
          <a:bodyPr wrap="square" rtlCol="0">
            <a:spAutoFit/>
          </a:bodyPr>
          <a:lstStyle/>
          <a:p>
            <a:r>
              <a:rPr lang="en-US" sz="1350" dirty="0"/>
              <a:t>W(A);</a:t>
            </a:r>
          </a:p>
        </p:txBody>
      </p:sp>
      <p:sp>
        <p:nvSpPr>
          <p:cNvPr id="78" name="TextBox 77"/>
          <p:cNvSpPr txBox="1"/>
          <p:nvPr/>
        </p:nvSpPr>
        <p:spPr>
          <a:xfrm>
            <a:off x="2682419" y="4415929"/>
            <a:ext cx="1405490" cy="507831"/>
          </a:xfrm>
          <a:prstGeom prst="rect">
            <a:avLst/>
          </a:prstGeom>
          <a:noFill/>
        </p:spPr>
        <p:txBody>
          <a:bodyPr wrap="square" rtlCol="0">
            <a:spAutoFit/>
          </a:bodyPr>
          <a:lstStyle/>
          <a:p>
            <a:pPr algn="ctr"/>
            <a:r>
              <a:rPr lang="en-US" altLang="zh-CN" sz="1350" b="1" dirty="0"/>
              <a:t>Database </a:t>
            </a:r>
          </a:p>
          <a:p>
            <a:pPr algn="ctr"/>
            <a:r>
              <a:rPr lang="en-US" altLang="zh-CN" sz="1350" b="1" dirty="0"/>
              <a:t>storage</a:t>
            </a:r>
            <a:endParaRPr lang="en-US" sz="1350" b="1" dirty="0"/>
          </a:p>
        </p:txBody>
      </p:sp>
      <p:sp>
        <p:nvSpPr>
          <p:cNvPr id="79" name="Rectangle 78"/>
          <p:cNvSpPr/>
          <p:nvPr/>
        </p:nvSpPr>
        <p:spPr>
          <a:xfrm>
            <a:off x="4968269" y="3356421"/>
            <a:ext cx="923588" cy="315633"/>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50" dirty="0">
                <a:ln w="0"/>
                <a:solidFill>
                  <a:schemeClr val="tx1"/>
                </a:solidFill>
                <a:effectLst>
                  <a:outerShdw blurRad="38100" dist="19050" dir="2700000" algn="tl" rotWithShape="0">
                    <a:schemeClr val="dk1">
                      <a:alpha val="40000"/>
                    </a:schemeClr>
                  </a:outerShdw>
                </a:effectLst>
              </a:rPr>
              <a:t>Commit</a:t>
            </a:r>
          </a:p>
        </p:txBody>
      </p:sp>
      <p:sp>
        <p:nvSpPr>
          <p:cNvPr id="30" name="Rounded Rectangle 29"/>
          <p:cNvSpPr/>
          <p:nvPr/>
        </p:nvSpPr>
        <p:spPr>
          <a:xfrm>
            <a:off x="114484" y="2377503"/>
            <a:ext cx="2640290" cy="1250083"/>
          </a:xfrm>
          <a:prstGeom prst="roundRect">
            <a:avLst/>
          </a:prstGeom>
          <a:noFill/>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84" name="TextBox 83"/>
          <p:cNvSpPr txBox="1"/>
          <p:nvPr/>
        </p:nvSpPr>
        <p:spPr>
          <a:xfrm>
            <a:off x="774738" y="3667255"/>
            <a:ext cx="1405490" cy="507831"/>
          </a:xfrm>
          <a:prstGeom prst="rect">
            <a:avLst/>
          </a:prstGeom>
          <a:noFill/>
        </p:spPr>
        <p:txBody>
          <a:bodyPr wrap="square" rtlCol="0">
            <a:spAutoFit/>
          </a:bodyPr>
          <a:lstStyle/>
          <a:p>
            <a:pPr algn="ctr"/>
            <a:r>
              <a:rPr lang="en-US" altLang="zh-CN" sz="1350" b="1" dirty="0"/>
              <a:t>Thread-local memory</a:t>
            </a:r>
            <a:endParaRPr lang="en-US" sz="1350" b="1" dirty="0"/>
          </a:p>
        </p:txBody>
      </p:sp>
      <p:sp>
        <p:nvSpPr>
          <p:cNvPr id="88" name="TextBox 87"/>
          <p:cNvSpPr txBox="1"/>
          <p:nvPr/>
        </p:nvSpPr>
        <p:spPr>
          <a:xfrm>
            <a:off x="7072192" y="3742933"/>
            <a:ext cx="1405490" cy="507831"/>
          </a:xfrm>
          <a:prstGeom prst="rect">
            <a:avLst/>
          </a:prstGeom>
          <a:noFill/>
        </p:spPr>
        <p:txBody>
          <a:bodyPr wrap="square" rtlCol="0">
            <a:spAutoFit/>
          </a:bodyPr>
          <a:lstStyle/>
          <a:p>
            <a:pPr algn="ctr"/>
            <a:r>
              <a:rPr lang="en-US" altLang="zh-CN" sz="1350" b="1" dirty="0"/>
              <a:t>Thread-local memory</a:t>
            </a:r>
            <a:endParaRPr lang="en-US" sz="1350" b="1" dirty="0"/>
          </a:p>
        </p:txBody>
      </p:sp>
      <p:sp>
        <p:nvSpPr>
          <p:cNvPr id="89" name="Rounded Rectangle 88"/>
          <p:cNvSpPr/>
          <p:nvPr/>
        </p:nvSpPr>
        <p:spPr>
          <a:xfrm>
            <a:off x="6497648" y="2424370"/>
            <a:ext cx="2554580" cy="1250083"/>
          </a:xfrm>
          <a:prstGeom prst="roundRect">
            <a:avLst/>
          </a:prstGeom>
          <a:noFill/>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3" name="标题 2"/>
          <p:cNvSpPr>
            <a:spLocks noGrp="1"/>
          </p:cNvSpPr>
          <p:nvPr>
            <p:ph type="title"/>
          </p:nvPr>
        </p:nvSpPr>
        <p:spPr/>
        <p:txBody>
          <a:bodyPr/>
          <a:lstStyle/>
          <a:p>
            <a:r>
              <a:rPr lang="en-US" altLang="zh-CN" dirty="0"/>
              <a:t>OCC: An Example</a:t>
            </a:r>
            <a:endParaRPr lang="zh-CN" altLang="en-US" dirty="0"/>
          </a:p>
        </p:txBody>
      </p:sp>
    </p:spTree>
    <p:extLst>
      <p:ext uri="{BB962C8B-B14F-4D97-AF65-F5344CB8AC3E}">
        <p14:creationId xmlns:p14="http://schemas.microsoft.com/office/powerpoint/2010/main" val="12424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8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0" presetClass="path" presetSubtype="0" accel="50000" decel="50000" fill="hold" grpId="1" nodeType="clickEffect">
                                  <p:stCondLst>
                                    <p:cond delay="0"/>
                                  </p:stCondLst>
                                  <p:childTnLst>
                                    <p:animMotion origin="layout" path="M -0.00716 4.81481E-6 L -0.33763 0.30578 " pathEditMode="fixed" rAng="0" ptsTypes="AA">
                                      <p:cBhvr>
                                        <p:cTn id="68" dur="1000" fill="hold"/>
                                        <p:tgtEl>
                                          <p:spTgt spid="77"/>
                                        </p:tgtEl>
                                        <p:attrNameLst>
                                          <p:attrName>ppt_x</p:attrName>
                                          <p:attrName>ppt_y</p:attrName>
                                        </p:attrNameLst>
                                      </p:cBhvr>
                                      <p:rCtr x="-16523" y="15278"/>
                                    </p:animMotion>
                                  </p:childTnLst>
                                  <p:subTnLst>
                                    <p:set>
                                      <p:cBhvr override="childStyle">
                                        <p:cTn dur="1" fill="hold" display="0" masterRel="sameClick" afterEffect="1">
                                          <p:stCondLst>
                                            <p:cond evt="end" delay="0">
                                              <p:tn val="67"/>
                                            </p:cond>
                                          </p:stCondLst>
                                        </p:cTn>
                                        <p:tgtEl>
                                          <p:spTgt spid="77"/>
                                        </p:tgtEl>
                                        <p:attrNameLst>
                                          <p:attrName>style.visibility</p:attrName>
                                        </p:attrNameLst>
                                      </p:cBhvr>
                                      <p:to>
                                        <p:strVal val="hidden"/>
                                      </p:to>
                                    </p:set>
                                  </p:subTnLst>
                                </p:cTn>
                              </p:par>
                              <p:par>
                                <p:cTn id="69" presetID="1" presetClass="exit" presetSubtype="0" fill="hold" grpId="1" nodeType="withEffect">
                                  <p:stCondLst>
                                    <p:cond delay="0"/>
                                  </p:stCondLst>
                                  <p:childTnLst>
                                    <p:set>
                                      <p:cBhvr>
                                        <p:cTn id="70" dur="1" fill="hold">
                                          <p:stCondLst>
                                            <p:cond delay="0"/>
                                          </p:stCondLst>
                                        </p:cTn>
                                        <p:tgtEl>
                                          <p:spTgt spid="54"/>
                                        </p:tgtEl>
                                        <p:attrNameLst>
                                          <p:attrName>style.visibility</p:attrName>
                                        </p:attrNameLst>
                                      </p:cBhvr>
                                      <p:to>
                                        <p:strVal val="hidden"/>
                                      </p:to>
                                    </p:set>
                                  </p:childTnLst>
                                </p:cTn>
                              </p:par>
                            </p:childTnLst>
                          </p:cTn>
                        </p:par>
                        <p:par>
                          <p:cTn id="71" fill="hold">
                            <p:stCondLst>
                              <p:cond delay="1000"/>
                            </p:stCondLst>
                            <p:childTnLst>
                              <p:par>
                                <p:cTn id="72" presetID="1" presetClass="entr" presetSubtype="0" fill="hold" nodeType="afterEffect">
                                  <p:stCondLst>
                                    <p:cond delay="0"/>
                                  </p:stCondLst>
                                  <p:childTnLst>
                                    <p:set>
                                      <p:cBhvr>
                                        <p:cTn id="73" dur="1" fill="hold">
                                          <p:stCondLst>
                                            <p:cond delay="0"/>
                                          </p:stCondLst>
                                        </p:cTn>
                                        <p:tgtEl>
                                          <p:spTgt spid="61"/>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79"/>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41"/>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55"/>
                                        </p:tgtEl>
                                        <p:attrNameLst>
                                          <p:attrName>style.visibility</p:attrName>
                                        </p:attrNameLst>
                                      </p:cBhvr>
                                      <p:to>
                                        <p:strVal val="visible"/>
                                      </p:to>
                                    </p:set>
                                  </p:childTnLst>
                                </p:cTn>
                              </p:par>
                              <p:par>
                                <p:cTn id="84" presetID="35" presetClass="emph" presetSubtype="0" repeatCount="2000" fill="hold" grpId="1" nodeType="withEffect">
                                  <p:stCondLst>
                                    <p:cond delay="0"/>
                                  </p:stCondLst>
                                  <p:childTnLst>
                                    <p:anim calcmode="discrete" valueType="str">
                                      <p:cBhvr>
                                        <p:cTn id="85" dur="500" fill="hold"/>
                                        <p:tgtEl>
                                          <p:spTgt spid="5"/>
                                        </p:tgtEl>
                                        <p:attrNameLst>
                                          <p:attrName>style.visibility</p:attrName>
                                        </p:attrNameLst>
                                      </p:cBhvr>
                                      <p:tavLst>
                                        <p:tav tm="0">
                                          <p:val>
                                            <p:strVal val="hidden"/>
                                          </p:val>
                                        </p:tav>
                                        <p:tav tm="50000">
                                          <p:val>
                                            <p:strVal val="visible"/>
                                          </p:val>
                                        </p:tav>
                                      </p:tavLst>
                                    </p:anim>
                                  </p:childTnLst>
                                </p:cTn>
                              </p:par>
                              <p:par>
                                <p:cTn id="86" presetID="1" presetClass="exit" presetSubtype="0" fill="hold" grpId="1" nodeType="withEffect">
                                  <p:stCondLst>
                                    <p:cond delay="2000"/>
                                  </p:stCondLst>
                                  <p:childTnLst>
                                    <p:set>
                                      <p:cBhvr>
                                        <p:cTn id="87" dur="1" fill="hold">
                                          <p:stCondLst>
                                            <p:cond delay="0"/>
                                          </p:stCondLst>
                                        </p:cTn>
                                        <p:tgtEl>
                                          <p:spTgt spid="55"/>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85"/>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84"/>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31" grpId="0"/>
      <p:bldP spid="44" grpId="0"/>
      <p:bldP spid="54" grpId="0" animBg="1"/>
      <p:bldP spid="54" grpId="1" animBg="1"/>
      <p:bldP spid="55" grpId="0" animBg="1"/>
      <p:bldP spid="55" grpId="1" animBg="1"/>
      <p:bldP spid="58" grpId="0"/>
      <p:bldP spid="59" grpId="0"/>
      <p:bldP spid="60" grpId="0"/>
      <p:bldP spid="62" grpId="0" animBg="1"/>
      <p:bldP spid="64" grpId="0" animBg="1"/>
      <p:bldP spid="65" grpId="0" animBg="1"/>
      <p:bldP spid="5" grpId="0" animBg="1"/>
      <p:bldP spid="5" grpId="1" animBg="1"/>
      <p:bldP spid="73" grpId="0" animBg="1"/>
      <p:bldP spid="74" grpId="0" animBg="1"/>
      <p:bldP spid="76" grpId="0" animBg="1"/>
      <p:bldP spid="80" grpId="0" animBg="1"/>
      <p:bldP spid="81" grpId="0" animBg="1"/>
      <p:bldP spid="85" grpId="0" animBg="1"/>
      <p:bldP spid="77" grpId="0" animBg="1"/>
      <p:bldP spid="77" grpId="1" animBg="1"/>
      <p:bldP spid="66" grpId="0" animBg="1"/>
      <p:bldP spid="72" grpId="0" animBg="1"/>
      <p:bldP spid="79" grpId="0" animBg="1"/>
      <p:bldP spid="30" grpId="0" animBg="1"/>
      <p:bldP spid="84" grpId="0"/>
      <p:bldP spid="84" grpId="1"/>
      <p:bldP spid="88" grpId="0"/>
      <p:bldP spid="88" grpId="1"/>
      <p:bldP spid="8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OCC's Advantages</a:t>
            </a:r>
            <a:endParaRPr lang="zh-CN" altLang="en-US" dirty="0"/>
          </a:p>
        </p:txBody>
      </p:sp>
      <p:sp>
        <p:nvSpPr>
          <p:cNvPr id="4" name="Rectangle 4"/>
          <p:cNvSpPr/>
          <p:nvPr/>
        </p:nvSpPr>
        <p:spPr>
          <a:xfrm>
            <a:off x="1141964" y="3222700"/>
            <a:ext cx="7101083" cy="222708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350"/>
          </a:p>
        </p:txBody>
      </p:sp>
      <p:sp>
        <p:nvSpPr>
          <p:cNvPr id="5" name="Rectangle 3"/>
          <p:cNvSpPr/>
          <p:nvPr/>
        </p:nvSpPr>
        <p:spPr>
          <a:xfrm>
            <a:off x="1141964" y="2255048"/>
            <a:ext cx="7101083" cy="967653"/>
          </a:xfrm>
          <a:prstGeom prst="rect">
            <a:avLst/>
          </a:prstGeom>
          <a:solidFill>
            <a:schemeClr val="accent6">
              <a:lumMod val="40000"/>
              <a:lumOff val="60000"/>
            </a:schemeClr>
          </a:solidFill>
          <a:ln>
            <a:solidFill>
              <a:schemeClr val="accent6">
                <a:lumMod val="40000"/>
                <a:lumOff val="6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1350"/>
          </a:p>
        </p:txBody>
      </p:sp>
      <p:sp>
        <p:nvSpPr>
          <p:cNvPr id="6" name="Content Placeholder 2"/>
          <p:cNvSpPr>
            <a:spLocks noGrp="1"/>
          </p:cNvSpPr>
          <p:nvPr>
            <p:ph idx="1"/>
          </p:nvPr>
        </p:nvSpPr>
        <p:spPr>
          <a:xfrm>
            <a:off x="457200" y="1417340"/>
            <a:ext cx="8058150" cy="4176463"/>
          </a:xfrm>
        </p:spPr>
        <p:txBody>
          <a:bodyPr>
            <a:normAutofit fontScale="92500" lnSpcReduction="20000"/>
          </a:bodyPr>
          <a:lstStyle/>
          <a:p>
            <a:r>
              <a:rPr lang="en-US" b="1" dirty="0">
                <a:solidFill>
                  <a:srgbClr val="0096FF"/>
                </a:solidFill>
              </a:rPr>
              <a:t>Simple validation</a:t>
            </a:r>
            <a:r>
              <a:rPr lang="en-US" dirty="0"/>
              <a:t>, which achieves high throughput and scalability at </a:t>
            </a:r>
            <a:r>
              <a:rPr lang="en-US" b="1" dirty="0"/>
              <a:t>low contention</a:t>
            </a:r>
          </a:p>
          <a:p>
            <a:pPr lvl="1"/>
            <a:r>
              <a:rPr lang="en-US" b="1" dirty="0"/>
              <a:t>Phase 1: Read</a:t>
            </a:r>
          </a:p>
          <a:p>
            <a:pPr lvl="2"/>
            <a:r>
              <a:rPr lang="en-US" dirty="0"/>
              <a:t>Reads data into a read set</a:t>
            </a:r>
          </a:p>
          <a:p>
            <a:pPr lvl="2"/>
            <a:r>
              <a:rPr lang="en-US" dirty="0"/>
              <a:t>Buffers writes into a write set</a:t>
            </a:r>
          </a:p>
          <a:p>
            <a:pPr lvl="1"/>
            <a:r>
              <a:rPr lang="en-US" b="1" dirty="0"/>
              <a:t>Phase 2: Validation</a:t>
            </a:r>
          </a:p>
          <a:p>
            <a:pPr lvl="2"/>
            <a:r>
              <a:rPr lang="en-US" dirty="0"/>
              <a:t>Validates whether serializability is guaranteed:</a:t>
            </a:r>
          </a:p>
          <a:p>
            <a:pPr marL="1028700" lvl="3" indent="0">
              <a:buNone/>
            </a:pPr>
            <a:r>
              <a:rPr lang="en-US" sz="1950" dirty="0">
                <a:solidFill>
                  <a:srgbClr val="FF0000"/>
                </a:solidFill>
              </a:rPr>
              <a:t>Has any tuple in the read set been modified?</a:t>
            </a:r>
          </a:p>
          <a:p>
            <a:pPr lvl="1"/>
            <a:r>
              <a:rPr lang="en-US" b="1" dirty="0"/>
              <a:t>Phase 3: Write</a:t>
            </a:r>
          </a:p>
          <a:p>
            <a:pPr lvl="2"/>
            <a:r>
              <a:rPr lang="en-US" dirty="0"/>
              <a:t>Aborts: aborts the transaction if validation is failed</a:t>
            </a:r>
          </a:p>
          <a:p>
            <a:pPr lvl="2"/>
            <a:r>
              <a:rPr lang="en-US" dirty="0"/>
              <a:t>Commits: installs the write set and commits the transaction</a:t>
            </a:r>
          </a:p>
        </p:txBody>
      </p:sp>
      <p:sp>
        <p:nvSpPr>
          <p:cNvPr id="7" name="Rounded Rectangular Callout 5"/>
          <p:cNvSpPr/>
          <p:nvPr/>
        </p:nvSpPr>
        <p:spPr>
          <a:xfrm>
            <a:off x="6840455" y="1993404"/>
            <a:ext cx="2148277" cy="635682"/>
          </a:xfrm>
          <a:prstGeom prst="wedgeRoundRectCallout">
            <a:avLst>
              <a:gd name="adj1" fmla="val -68051"/>
              <a:gd name="adj2" fmla="val 48701"/>
              <a:gd name="adj3" fmla="val 16667"/>
            </a:avLst>
          </a:prstGeom>
          <a:solidFill>
            <a:schemeClr val="accent2">
              <a:lumMod val="20000"/>
              <a:lumOff val="80000"/>
            </a:schemeClr>
          </a:solidFill>
          <a:ln>
            <a:solidFill>
              <a:schemeClr val="accent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tx1"/>
                </a:solidFill>
              </a:rPr>
              <a:t>Operates in private workspace; rare inter-thread synchronization (</a:t>
            </a:r>
            <a:r>
              <a:rPr lang="en-US" sz="1200" dirty="0">
                <a:solidFill>
                  <a:srgbClr val="FF0000"/>
                </a:solidFill>
              </a:rPr>
              <a:t>optimistic</a:t>
            </a:r>
            <a:r>
              <a:rPr lang="en-US" sz="1200" dirty="0">
                <a:solidFill>
                  <a:schemeClr val="tx1"/>
                </a:solidFill>
              </a:rPr>
              <a:t>)</a:t>
            </a:r>
          </a:p>
        </p:txBody>
      </p:sp>
      <p:sp>
        <p:nvSpPr>
          <p:cNvPr id="8" name="Rounded Rectangular Callout 6"/>
          <p:cNvSpPr/>
          <p:nvPr/>
        </p:nvSpPr>
        <p:spPr>
          <a:xfrm>
            <a:off x="6840456" y="3165937"/>
            <a:ext cx="2173483" cy="636815"/>
          </a:xfrm>
          <a:prstGeom prst="wedgeRoundRectCallout">
            <a:avLst>
              <a:gd name="adj1" fmla="val -71742"/>
              <a:gd name="adj2" fmla="val 45154"/>
              <a:gd name="adj3" fmla="val 16667"/>
            </a:avLst>
          </a:prstGeom>
          <a:solidFill>
            <a:schemeClr val="accent2">
              <a:lumMod val="20000"/>
              <a:lumOff val="80000"/>
            </a:schemeClr>
          </a:solidFill>
          <a:ln>
            <a:solidFill>
              <a:schemeClr val="accent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tx1"/>
                </a:solidFill>
              </a:rPr>
              <a:t>Needs synchronization, but usually very short at low contention</a:t>
            </a:r>
          </a:p>
        </p:txBody>
      </p:sp>
    </p:spTree>
    <p:extLst>
      <p:ext uri="{BB962C8B-B14F-4D97-AF65-F5344CB8AC3E}">
        <p14:creationId xmlns:p14="http://schemas.microsoft.com/office/powerpoint/2010/main" val="150881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Race Condition</a:t>
            </a:r>
          </a:p>
        </p:txBody>
      </p:sp>
      <p:sp>
        <p:nvSpPr>
          <p:cNvPr id="3" name="Content Placeholder 2"/>
          <p:cNvSpPr>
            <a:spLocks noGrp="1"/>
          </p:cNvSpPr>
          <p:nvPr>
            <p:ph idx="1"/>
          </p:nvPr>
        </p:nvSpPr>
        <p:spPr>
          <a:xfrm>
            <a:off x="457200" y="1201316"/>
            <a:ext cx="8229600" cy="3771636"/>
          </a:xfrm>
        </p:spPr>
        <p:txBody>
          <a:bodyPr>
            <a:normAutofit/>
          </a:bodyPr>
          <a:lstStyle/>
          <a:p>
            <a:r>
              <a:rPr lang="en-US" sz="2400" dirty="0"/>
              <a:t>Race condition</a:t>
            </a:r>
          </a:p>
          <a:p>
            <a:pPr lvl="1"/>
            <a:r>
              <a:rPr lang="en-US" sz="2000" dirty="0"/>
              <a:t>Timing dependent error involving shared state</a:t>
            </a:r>
          </a:p>
          <a:p>
            <a:pPr lvl="1"/>
            <a:r>
              <a:rPr lang="en-US" sz="2000" dirty="0"/>
              <a:t>Whether it happens depends on how threads scheduled</a:t>
            </a:r>
          </a:p>
          <a:p>
            <a:pPr lvl="1"/>
            <a:r>
              <a:rPr lang="en-US" sz="2000" dirty="0"/>
              <a:t>Considering "</a:t>
            </a:r>
            <a:r>
              <a:rPr lang="en-US" sz="2000" dirty="0" err="1"/>
              <a:t>i</a:t>
            </a:r>
            <a:r>
              <a:rPr lang="en-US" sz="2000" dirty="0"/>
              <a:t>++" by 2 threads concurrently, with </a:t>
            </a:r>
            <a:r>
              <a:rPr lang="en-US" sz="2000" dirty="0" err="1"/>
              <a:t>i</a:t>
            </a:r>
            <a:r>
              <a:rPr lang="en-US" sz="2000" dirty="0"/>
              <a:t> =0:</a:t>
            </a:r>
          </a:p>
        </p:txBody>
      </p:sp>
      <p:sp>
        <p:nvSpPr>
          <p:cNvPr id="4" name="Slide Number Placeholder 3"/>
          <p:cNvSpPr>
            <a:spLocks noGrp="1"/>
          </p:cNvSpPr>
          <p:nvPr>
            <p:ph type="sldNum" sz="quarter" idx="12"/>
          </p:nvPr>
        </p:nvSpPr>
        <p:spPr/>
        <p:txBody>
          <a:bodyPr/>
          <a:lstStyle/>
          <a:p>
            <a:fld id="{8107FB38-4DA8-4D40-A1B7-468F17DAFC82}" type="slidenum">
              <a:rPr lang="zh-CN" altLang="en-US" smtClean="0"/>
              <a:t>5</a:t>
            </a:fld>
            <a:endParaRPr lang="zh-CN" altLang="en-US"/>
          </a:p>
        </p:txBody>
      </p:sp>
      <p:pic>
        <p:nvPicPr>
          <p:cNvPr id="7" name="图片 6"/>
          <p:cNvPicPr>
            <a:picLocks noChangeAspect="1"/>
          </p:cNvPicPr>
          <p:nvPr/>
        </p:nvPicPr>
        <p:blipFill>
          <a:blip r:embed="rId2"/>
          <a:stretch>
            <a:fillRect/>
          </a:stretch>
        </p:blipFill>
        <p:spPr>
          <a:xfrm>
            <a:off x="423648" y="3248031"/>
            <a:ext cx="4064744" cy="2273765"/>
          </a:xfrm>
          <a:prstGeom prst="rect">
            <a:avLst/>
          </a:prstGeom>
        </p:spPr>
      </p:pic>
      <p:pic>
        <p:nvPicPr>
          <p:cNvPr id="8" name="图片 7"/>
          <p:cNvPicPr>
            <a:picLocks noChangeAspect="1"/>
          </p:cNvPicPr>
          <p:nvPr/>
        </p:nvPicPr>
        <p:blipFill>
          <a:blip r:embed="rId3"/>
          <a:stretch>
            <a:fillRect/>
          </a:stretch>
        </p:blipFill>
        <p:spPr>
          <a:xfrm>
            <a:off x="4600112" y="3241543"/>
            <a:ext cx="4076344" cy="2280253"/>
          </a:xfrm>
          <a:prstGeom prst="rect">
            <a:avLst/>
          </a:prstGeom>
        </p:spPr>
      </p:pic>
    </p:spTree>
    <p:extLst>
      <p:ext uri="{BB962C8B-B14F-4D97-AF65-F5344CB8AC3E}">
        <p14:creationId xmlns:p14="http://schemas.microsoft.com/office/powerpoint/2010/main" val="42646328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Revisit the Serializability Theorem</a:t>
            </a:r>
            <a:endParaRPr lang="zh-CN" altLang="en-US" dirty="0"/>
          </a:p>
        </p:txBody>
      </p:sp>
      <p:sp>
        <p:nvSpPr>
          <p:cNvPr id="3" name="内容占位符 2"/>
          <p:cNvSpPr>
            <a:spLocks noGrp="1"/>
          </p:cNvSpPr>
          <p:nvPr>
            <p:ph idx="1"/>
          </p:nvPr>
        </p:nvSpPr>
        <p:spPr/>
        <p:txBody>
          <a:bodyPr>
            <a:normAutofit fontScale="92500"/>
          </a:bodyPr>
          <a:lstStyle/>
          <a:p>
            <a:r>
              <a:rPr lang="en-US" altLang="zh-CN" b="1" dirty="0"/>
              <a:t>The serializability theorem</a:t>
            </a:r>
            <a:r>
              <a:rPr lang="en-US" altLang="zh-CN" dirty="0"/>
              <a:t> [Bernstein et al. 1987]</a:t>
            </a:r>
          </a:p>
          <a:p>
            <a:pPr lvl="1"/>
            <a:r>
              <a:rPr lang="en-US" altLang="zh-CN" dirty="0"/>
              <a:t>A transaction schedule is (conflict) serializable if and only if its data dependency graph contains no cycles</a:t>
            </a:r>
          </a:p>
          <a:p>
            <a:r>
              <a:rPr lang="en-US" altLang="zh-CN" b="1" dirty="0"/>
              <a:t>Three types of data dependencies</a:t>
            </a:r>
            <a:r>
              <a:rPr lang="en-US" altLang="zh-CN" dirty="0"/>
              <a:t>:</a:t>
            </a:r>
          </a:p>
          <a:p>
            <a:pPr marL="0" indent="0">
              <a:buNone/>
            </a:pPr>
            <a:r>
              <a:rPr lang="en-US" altLang="zh-CN" sz="2600" dirty="0"/>
              <a:t>                   : T</a:t>
            </a:r>
            <a:r>
              <a:rPr lang="en-US" altLang="zh-CN" sz="2600" baseline="-25000" dirty="0"/>
              <a:t>2</a:t>
            </a:r>
            <a:r>
              <a:rPr lang="en-US" altLang="zh-CN" sz="2600" dirty="0"/>
              <a:t> reads a tuple that was earlier written by T</a:t>
            </a:r>
            <a:r>
              <a:rPr lang="en-US" altLang="zh-CN" sz="2600" baseline="-25000" dirty="0"/>
              <a:t>1</a:t>
            </a:r>
          </a:p>
          <a:p>
            <a:pPr marL="0" indent="0">
              <a:buNone/>
            </a:pPr>
            <a:r>
              <a:rPr lang="en-US" altLang="zh-CN" sz="2600" dirty="0"/>
              <a:t>                   : T</a:t>
            </a:r>
            <a:r>
              <a:rPr lang="en-US" altLang="zh-CN" sz="2600" baseline="-25000" dirty="0"/>
              <a:t>2</a:t>
            </a:r>
            <a:r>
              <a:rPr lang="en-US" altLang="zh-CN" sz="2600" dirty="0"/>
              <a:t> writes a tuple that was earlier written by T</a:t>
            </a:r>
            <a:r>
              <a:rPr lang="en-US" altLang="zh-CN" sz="2600" baseline="-25000" dirty="0"/>
              <a:t>1</a:t>
            </a:r>
            <a:endParaRPr lang="en-US" altLang="zh-CN" sz="2600" dirty="0"/>
          </a:p>
          <a:p>
            <a:pPr marL="0" indent="0">
              <a:buNone/>
            </a:pPr>
            <a:r>
              <a:rPr lang="en-US" altLang="zh-CN" sz="2600" dirty="0"/>
              <a:t>                   : T</a:t>
            </a:r>
            <a:r>
              <a:rPr lang="en-US" altLang="zh-CN" sz="2600" baseline="-25000" dirty="0"/>
              <a:t>1</a:t>
            </a:r>
            <a:r>
              <a:rPr lang="en-US" altLang="zh-CN" sz="2600" dirty="0"/>
              <a:t> reads a tuple that was later written by T</a:t>
            </a:r>
            <a:r>
              <a:rPr lang="en-US" altLang="zh-CN" sz="2600" baseline="-25000" dirty="0"/>
              <a:t>2</a:t>
            </a:r>
            <a:endParaRPr lang="en-US" altLang="zh-CN" dirty="0"/>
          </a:p>
        </p:txBody>
      </p:sp>
      <p:grpSp>
        <p:nvGrpSpPr>
          <p:cNvPr id="4" name="Group 7"/>
          <p:cNvGrpSpPr/>
          <p:nvPr/>
        </p:nvGrpSpPr>
        <p:grpSpPr>
          <a:xfrm>
            <a:off x="596140" y="3361553"/>
            <a:ext cx="1296401" cy="576064"/>
            <a:chOff x="4332389" y="5732042"/>
            <a:chExt cx="1728534" cy="768086"/>
          </a:xfrm>
        </p:grpSpPr>
        <p:sp>
          <p:nvSpPr>
            <p:cNvPr id="5" name="Rectangle 8"/>
            <p:cNvSpPr/>
            <p:nvPr/>
          </p:nvSpPr>
          <p:spPr>
            <a:xfrm>
              <a:off x="4332389" y="5881408"/>
              <a:ext cx="637112" cy="615554"/>
            </a:xfrm>
            <a:prstGeom prst="rect">
              <a:avLst/>
            </a:prstGeom>
          </p:spPr>
          <p:txBody>
            <a:bodyPr wrap="square">
              <a:spAutoFit/>
            </a:bodyPr>
            <a:lstStyle/>
            <a:p>
              <a:r>
                <a:rPr lang="en-US" sz="2400" b="1" dirty="0"/>
                <a:t>T</a:t>
              </a:r>
              <a:r>
                <a:rPr lang="en-US" sz="2400" b="1" baseline="-25000" dirty="0"/>
                <a:t>1</a:t>
              </a:r>
              <a:endParaRPr lang="en-US" sz="2400" b="1" dirty="0"/>
            </a:p>
          </p:txBody>
        </p:sp>
        <p:sp>
          <p:nvSpPr>
            <p:cNvPr id="6" name="Rectangle 9"/>
            <p:cNvSpPr/>
            <p:nvPr/>
          </p:nvSpPr>
          <p:spPr>
            <a:xfrm>
              <a:off x="5472728" y="5884574"/>
              <a:ext cx="588195" cy="615554"/>
            </a:xfrm>
            <a:prstGeom prst="rect">
              <a:avLst/>
            </a:prstGeom>
          </p:spPr>
          <p:txBody>
            <a:bodyPr wrap="none">
              <a:spAutoFit/>
            </a:bodyPr>
            <a:lstStyle/>
            <a:p>
              <a:r>
                <a:rPr lang="en-US" sz="2400" b="1" dirty="0"/>
                <a:t>T</a:t>
              </a:r>
              <a:r>
                <a:rPr lang="en-US" sz="2400" b="1" baseline="-25000" dirty="0"/>
                <a:t>2</a:t>
              </a:r>
              <a:endParaRPr lang="en-US" sz="2400" b="1" dirty="0"/>
            </a:p>
          </p:txBody>
        </p:sp>
        <p:cxnSp>
          <p:nvCxnSpPr>
            <p:cNvPr id="7" name="Straight Arrow Connector 10"/>
            <p:cNvCxnSpPr/>
            <p:nvPr/>
          </p:nvCxnSpPr>
          <p:spPr>
            <a:xfrm>
              <a:off x="4830938" y="6191724"/>
              <a:ext cx="731436"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11"/>
            <p:cNvSpPr/>
            <p:nvPr/>
          </p:nvSpPr>
          <p:spPr>
            <a:xfrm>
              <a:off x="4871727" y="5732042"/>
              <a:ext cx="583920" cy="492443"/>
            </a:xfrm>
            <a:prstGeom prst="rect">
              <a:avLst/>
            </a:prstGeom>
          </p:spPr>
          <p:txBody>
            <a:bodyPr wrap="none">
              <a:spAutoFit/>
            </a:bodyPr>
            <a:lstStyle/>
            <a:p>
              <a:r>
                <a:rPr lang="en-US" b="1" dirty="0" err="1"/>
                <a:t>wr</a:t>
              </a:r>
              <a:endParaRPr lang="en-US" b="1" dirty="0"/>
            </a:p>
          </p:txBody>
        </p:sp>
      </p:grpSp>
      <p:grpSp>
        <p:nvGrpSpPr>
          <p:cNvPr id="9" name="Group 12"/>
          <p:cNvGrpSpPr/>
          <p:nvPr/>
        </p:nvGrpSpPr>
        <p:grpSpPr>
          <a:xfrm>
            <a:off x="596139" y="3865612"/>
            <a:ext cx="1301778" cy="602992"/>
            <a:chOff x="4325219" y="5696137"/>
            <a:chExt cx="1735704" cy="803991"/>
          </a:xfrm>
        </p:grpSpPr>
        <p:sp>
          <p:nvSpPr>
            <p:cNvPr id="10" name="Rectangle 13"/>
            <p:cNvSpPr/>
            <p:nvPr/>
          </p:nvSpPr>
          <p:spPr>
            <a:xfrm>
              <a:off x="4325219" y="5881408"/>
              <a:ext cx="704765" cy="615553"/>
            </a:xfrm>
            <a:prstGeom prst="rect">
              <a:avLst/>
            </a:prstGeom>
          </p:spPr>
          <p:txBody>
            <a:bodyPr wrap="square">
              <a:spAutoFit/>
            </a:bodyPr>
            <a:lstStyle/>
            <a:p>
              <a:r>
                <a:rPr lang="en-US" sz="2400" b="1" dirty="0"/>
                <a:t>T</a:t>
              </a:r>
              <a:r>
                <a:rPr lang="en-US" sz="2400" b="1" baseline="-25000" dirty="0"/>
                <a:t>1</a:t>
              </a:r>
              <a:endParaRPr lang="en-US" sz="2400" b="1" dirty="0"/>
            </a:p>
          </p:txBody>
        </p:sp>
        <p:sp>
          <p:nvSpPr>
            <p:cNvPr id="11" name="Rectangle 14"/>
            <p:cNvSpPr/>
            <p:nvPr/>
          </p:nvSpPr>
          <p:spPr>
            <a:xfrm>
              <a:off x="5472728" y="5884574"/>
              <a:ext cx="588195" cy="615554"/>
            </a:xfrm>
            <a:prstGeom prst="rect">
              <a:avLst/>
            </a:prstGeom>
          </p:spPr>
          <p:txBody>
            <a:bodyPr wrap="none">
              <a:spAutoFit/>
            </a:bodyPr>
            <a:lstStyle/>
            <a:p>
              <a:r>
                <a:rPr lang="en-US" sz="2400" b="1" dirty="0"/>
                <a:t>T</a:t>
              </a:r>
              <a:r>
                <a:rPr lang="en-US" sz="2400" b="1" baseline="-25000" dirty="0"/>
                <a:t>2</a:t>
              </a:r>
              <a:endParaRPr lang="en-US" sz="2400" b="1" dirty="0"/>
            </a:p>
          </p:txBody>
        </p:sp>
        <p:cxnSp>
          <p:nvCxnSpPr>
            <p:cNvPr id="12" name="Straight Arrow Connector 15"/>
            <p:cNvCxnSpPr/>
            <p:nvPr/>
          </p:nvCxnSpPr>
          <p:spPr>
            <a:xfrm>
              <a:off x="4830938" y="6191724"/>
              <a:ext cx="731436"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6"/>
            <p:cNvSpPr/>
            <p:nvPr/>
          </p:nvSpPr>
          <p:spPr>
            <a:xfrm>
              <a:off x="4848867" y="5696137"/>
              <a:ext cx="712161" cy="492444"/>
            </a:xfrm>
            <a:prstGeom prst="rect">
              <a:avLst/>
            </a:prstGeom>
          </p:spPr>
          <p:txBody>
            <a:bodyPr wrap="none">
              <a:spAutoFit/>
            </a:bodyPr>
            <a:lstStyle/>
            <a:p>
              <a:r>
                <a:rPr lang="en-US" b="1" dirty="0" err="1"/>
                <a:t>ww</a:t>
              </a:r>
              <a:endParaRPr lang="en-US" b="1" dirty="0"/>
            </a:p>
          </p:txBody>
        </p:sp>
      </p:grpSp>
      <p:grpSp>
        <p:nvGrpSpPr>
          <p:cNvPr id="14" name="Group 17"/>
          <p:cNvGrpSpPr/>
          <p:nvPr/>
        </p:nvGrpSpPr>
        <p:grpSpPr>
          <a:xfrm>
            <a:off x="596139" y="4441676"/>
            <a:ext cx="1301779" cy="576064"/>
            <a:chOff x="4325218" y="5732041"/>
            <a:chExt cx="1735705" cy="768087"/>
          </a:xfrm>
        </p:grpSpPr>
        <p:sp>
          <p:nvSpPr>
            <p:cNvPr id="15" name="Rectangle 18"/>
            <p:cNvSpPr/>
            <p:nvPr/>
          </p:nvSpPr>
          <p:spPr>
            <a:xfrm>
              <a:off x="4325218" y="5881408"/>
              <a:ext cx="704767" cy="615554"/>
            </a:xfrm>
            <a:prstGeom prst="rect">
              <a:avLst/>
            </a:prstGeom>
          </p:spPr>
          <p:txBody>
            <a:bodyPr wrap="square">
              <a:spAutoFit/>
            </a:bodyPr>
            <a:lstStyle/>
            <a:p>
              <a:r>
                <a:rPr lang="en-US" sz="2400" b="1" dirty="0"/>
                <a:t>T</a:t>
              </a:r>
              <a:r>
                <a:rPr lang="en-US" sz="2400" b="1" baseline="-25000" dirty="0"/>
                <a:t>1</a:t>
              </a:r>
              <a:endParaRPr lang="en-US" sz="2400" b="1" dirty="0"/>
            </a:p>
          </p:txBody>
        </p:sp>
        <p:sp>
          <p:nvSpPr>
            <p:cNvPr id="16" name="Rectangle 19"/>
            <p:cNvSpPr/>
            <p:nvPr/>
          </p:nvSpPr>
          <p:spPr>
            <a:xfrm>
              <a:off x="5472728" y="5884574"/>
              <a:ext cx="588195" cy="615554"/>
            </a:xfrm>
            <a:prstGeom prst="rect">
              <a:avLst/>
            </a:prstGeom>
          </p:spPr>
          <p:txBody>
            <a:bodyPr wrap="none">
              <a:spAutoFit/>
            </a:bodyPr>
            <a:lstStyle/>
            <a:p>
              <a:r>
                <a:rPr lang="en-US" sz="2400" b="1" dirty="0"/>
                <a:t>T</a:t>
              </a:r>
              <a:r>
                <a:rPr lang="en-US" sz="2400" b="1" baseline="-25000" dirty="0"/>
                <a:t>2</a:t>
              </a:r>
              <a:endParaRPr lang="en-US" sz="2400" b="1" dirty="0"/>
            </a:p>
          </p:txBody>
        </p:sp>
        <p:cxnSp>
          <p:nvCxnSpPr>
            <p:cNvPr id="17" name="Straight Arrow Connector 20"/>
            <p:cNvCxnSpPr/>
            <p:nvPr/>
          </p:nvCxnSpPr>
          <p:spPr>
            <a:xfrm>
              <a:off x="4830938" y="6191724"/>
              <a:ext cx="731436"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21"/>
            <p:cNvSpPr/>
            <p:nvPr/>
          </p:nvSpPr>
          <p:spPr>
            <a:xfrm>
              <a:off x="4871727" y="5732041"/>
              <a:ext cx="585716" cy="492444"/>
            </a:xfrm>
            <a:prstGeom prst="rect">
              <a:avLst/>
            </a:prstGeom>
          </p:spPr>
          <p:txBody>
            <a:bodyPr wrap="none">
              <a:spAutoFit/>
            </a:bodyPr>
            <a:lstStyle/>
            <a:p>
              <a:r>
                <a:rPr lang="en-US" b="1" dirty="0" err="1"/>
                <a:t>rw</a:t>
              </a:r>
              <a:endParaRPr lang="en-US" b="1" dirty="0"/>
            </a:p>
          </p:txBody>
        </p:sp>
      </p:grpSp>
    </p:spTree>
    <p:extLst>
      <p:ext uri="{BB962C8B-B14F-4D97-AF65-F5344CB8AC3E}">
        <p14:creationId xmlns:p14="http://schemas.microsoft.com/office/powerpoint/2010/main" val="11128171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OCC: Serializable Scope</a:t>
            </a:r>
          </a:p>
        </p:txBody>
      </p:sp>
      <p:sp>
        <p:nvSpPr>
          <p:cNvPr id="4" name="Slide Number Placeholder 3"/>
          <p:cNvSpPr>
            <a:spLocks noGrp="1"/>
          </p:cNvSpPr>
          <p:nvPr>
            <p:ph type="sldNum" sz="quarter" idx="12"/>
          </p:nvPr>
        </p:nvSpPr>
        <p:spPr/>
        <p:txBody>
          <a:bodyPr/>
          <a:lstStyle/>
          <a:p>
            <a:fld id="{521D0898-B442-5546-8EA8-3F323974D898}" type="slidenum">
              <a:rPr lang="en-US" smtClean="0"/>
              <a:t>51</a:t>
            </a:fld>
            <a:endParaRPr lang="en-US" dirty="0"/>
          </a:p>
        </p:txBody>
      </p:sp>
      <p:pic>
        <p:nvPicPr>
          <p:cNvPr id="5" name="Picture 4"/>
          <p:cNvPicPr>
            <a:picLocks noChangeAspect="1"/>
          </p:cNvPicPr>
          <p:nvPr/>
        </p:nvPicPr>
        <p:blipFill>
          <a:blip r:embed="rId3"/>
          <a:stretch>
            <a:fillRect/>
          </a:stretch>
        </p:blipFill>
        <p:spPr>
          <a:xfrm>
            <a:off x="742950" y="2667346"/>
            <a:ext cx="2184400" cy="2345356"/>
          </a:xfrm>
          <a:prstGeom prst="rect">
            <a:avLst/>
          </a:prstGeom>
        </p:spPr>
      </p:pic>
      <p:sp>
        <p:nvSpPr>
          <p:cNvPr id="7" name="Content Placeholder 2"/>
          <p:cNvSpPr txBox="1">
            <a:spLocks/>
          </p:cNvSpPr>
          <p:nvPr/>
        </p:nvSpPr>
        <p:spPr>
          <a:xfrm>
            <a:off x="742950" y="1273325"/>
            <a:ext cx="7886700" cy="377968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a:buChar char="•"/>
              <a:defRPr sz="3200" b="1" i="0" kern="1200">
                <a:solidFill>
                  <a:schemeClr val="tx1"/>
                </a:solidFill>
                <a:latin typeface="Century Gothic" charset="0"/>
                <a:ea typeface="Century Gothic" charset="0"/>
                <a:cs typeface="Century Gothic" charset="0"/>
              </a:defRPr>
            </a:lvl1pPr>
            <a:lvl2pPr marL="685800" indent="-228600" algn="l" defTabSz="914400" rtl="0" eaLnBrk="1" latinLnBrk="0" hangingPunct="1">
              <a:lnSpc>
                <a:spcPct val="90000"/>
              </a:lnSpc>
              <a:spcBef>
                <a:spcPts val="500"/>
              </a:spcBef>
              <a:buFont typeface="Arial"/>
              <a:buChar char="•"/>
              <a:defRPr sz="2800" kern="1200">
                <a:solidFill>
                  <a:schemeClr val="tx1"/>
                </a:solidFill>
                <a:latin typeface="Century Gothic" charset="0"/>
                <a:ea typeface="Century Gothic" charset="0"/>
                <a:cs typeface="Century Gothic" charset="0"/>
              </a:defRPr>
            </a:lvl2pPr>
            <a:lvl3pPr marL="1143000" indent="-228600" algn="l" defTabSz="914400" rtl="0" eaLnBrk="1" latinLnBrk="0" hangingPunct="1">
              <a:lnSpc>
                <a:spcPct val="90000"/>
              </a:lnSpc>
              <a:spcBef>
                <a:spcPts val="500"/>
              </a:spcBef>
              <a:buFont typeface="Arial"/>
              <a:buChar char="•"/>
              <a:defRPr sz="2400" kern="1200">
                <a:solidFill>
                  <a:schemeClr val="tx1"/>
                </a:solidFill>
                <a:latin typeface="Century Gothic" charset="0"/>
                <a:ea typeface="Century Gothic" charset="0"/>
                <a:cs typeface="Century Gothic" charset="0"/>
              </a:defRPr>
            </a:lvl3pPr>
            <a:lvl4pPr marL="1600200" indent="-228600" algn="l" defTabSz="914400" rtl="0" eaLnBrk="1" latinLnBrk="0" hangingPunct="1">
              <a:lnSpc>
                <a:spcPct val="90000"/>
              </a:lnSpc>
              <a:spcBef>
                <a:spcPts val="500"/>
              </a:spcBef>
              <a:buFont typeface="Arial"/>
              <a:buChar char="•"/>
              <a:defRPr sz="2000" kern="1200">
                <a:solidFill>
                  <a:schemeClr val="tx1"/>
                </a:solidFill>
                <a:latin typeface="Century Gothic" charset="0"/>
                <a:ea typeface="Century Gothic" charset="0"/>
                <a:cs typeface="Century Gothic"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entury Gothic" charset="0"/>
                <a:ea typeface="Century Gothic" charset="0"/>
                <a:cs typeface="Century Gothic"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20000"/>
              </a:lnSpc>
            </a:pPr>
            <a:r>
              <a:rPr lang="en-US" altLang="zh-CN" sz="2400" b="0" dirty="0">
                <a:latin typeface="+mn-lt"/>
                <a:ea typeface="楷体"/>
                <a:cs typeface="Myriad Pro Light SemiCond"/>
              </a:rPr>
              <a:t>E</a:t>
            </a:r>
            <a:r>
              <a:rPr lang="en-US" sz="2400" b="0" dirty="0">
                <a:latin typeface="+mn-lt"/>
                <a:ea typeface="楷体"/>
                <a:cs typeface="Myriad Pro Light SemiCond"/>
              </a:rPr>
              <a:t>nsures serializability by breaking the incoming </a:t>
            </a:r>
            <a:r>
              <a:rPr lang="en-US" sz="2400" dirty="0">
                <a:solidFill>
                  <a:schemeClr val="accent2"/>
                </a:solidFill>
                <a:latin typeface="+mn-lt"/>
                <a:ea typeface="楷体"/>
                <a:cs typeface="Myriad Pro Light SemiCond"/>
              </a:rPr>
              <a:t>RW</a:t>
            </a:r>
            <a:r>
              <a:rPr lang="en-US" sz="2400" dirty="0">
                <a:latin typeface="+mn-lt"/>
                <a:ea typeface="楷体"/>
                <a:cs typeface="Myriad Pro Light SemiCond"/>
              </a:rPr>
              <a:t> edge</a:t>
            </a:r>
            <a:r>
              <a:rPr lang="en-US" sz="2400" b="0" dirty="0">
                <a:latin typeface="+mn-lt"/>
                <a:ea typeface="楷体"/>
                <a:cs typeface="Myriad Pro Light SemiCond"/>
              </a:rPr>
              <a:t> of the earliest committed transaction in a possible cycle</a:t>
            </a:r>
          </a:p>
          <a:p>
            <a:pPr>
              <a:lnSpc>
                <a:spcPct val="120000"/>
              </a:lnSpc>
            </a:pPr>
            <a:endParaRPr lang="en-US" sz="1800" b="0" dirty="0">
              <a:latin typeface="+mn-lt"/>
            </a:endParaRPr>
          </a:p>
          <a:p>
            <a:pPr>
              <a:lnSpc>
                <a:spcPct val="120000"/>
              </a:lnSpc>
            </a:pPr>
            <a:endParaRPr lang="en-US" sz="1800" b="0" dirty="0">
              <a:latin typeface="+mn-lt"/>
            </a:endParaRPr>
          </a:p>
        </p:txBody>
      </p:sp>
      <p:sp>
        <p:nvSpPr>
          <p:cNvPr id="30" name="Rounded Rectangular Callout 29"/>
          <p:cNvSpPr/>
          <p:nvPr/>
        </p:nvSpPr>
        <p:spPr>
          <a:xfrm>
            <a:off x="3465828" y="4091940"/>
            <a:ext cx="3087371" cy="651510"/>
          </a:xfrm>
          <a:prstGeom prst="wedgeRoundRectCallout">
            <a:avLst>
              <a:gd name="adj1" fmla="val -67502"/>
              <a:gd name="adj2" fmla="val 220"/>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The first committed transaction in the cycle</a:t>
            </a:r>
          </a:p>
        </p:txBody>
      </p:sp>
      <p:sp>
        <p:nvSpPr>
          <p:cNvPr id="32" name="Rounded Rectangular Callout 31"/>
          <p:cNvSpPr/>
          <p:nvPr/>
        </p:nvSpPr>
        <p:spPr>
          <a:xfrm>
            <a:off x="3465828" y="2618330"/>
            <a:ext cx="3087372" cy="651510"/>
          </a:xfrm>
          <a:prstGeom prst="wedgeRoundRectCallout">
            <a:avLst>
              <a:gd name="adj1" fmla="val -69296"/>
              <a:gd name="adj2" fmla="val 63654"/>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a:t>
            </a:r>
            <a:r>
              <a:rPr lang="en-US" b="1" baseline="-25000" dirty="0">
                <a:solidFill>
                  <a:schemeClr val="tx1"/>
                </a:solidFill>
              </a:rPr>
              <a:t>2</a:t>
            </a:r>
            <a:r>
              <a:rPr lang="en-US" b="1" dirty="0">
                <a:solidFill>
                  <a:schemeClr val="tx1"/>
                </a:solidFill>
              </a:rPr>
              <a:t> will be </a:t>
            </a:r>
            <a:r>
              <a:rPr lang="en-US" altLang="zh-CN" b="1" dirty="0">
                <a:solidFill>
                  <a:schemeClr val="tx1"/>
                </a:solidFill>
              </a:rPr>
              <a:t>a</a:t>
            </a:r>
            <a:r>
              <a:rPr lang="en-US" b="1" dirty="0">
                <a:solidFill>
                  <a:schemeClr val="tx1"/>
                </a:solidFill>
              </a:rPr>
              <a:t>borted by OCC and thus avoids cycle</a:t>
            </a:r>
          </a:p>
        </p:txBody>
      </p:sp>
      <p:sp>
        <p:nvSpPr>
          <p:cNvPr id="11" name="Oval 10"/>
          <p:cNvSpPr/>
          <p:nvPr/>
        </p:nvSpPr>
        <p:spPr>
          <a:xfrm>
            <a:off x="2405844" y="4150909"/>
            <a:ext cx="482137" cy="440138"/>
          </a:xfrm>
          <a:prstGeom prst="ellips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T</a:t>
            </a:r>
            <a:r>
              <a:rPr lang="en-US" altLang="zh-CN" sz="1200" b="1" baseline="-25000" dirty="0"/>
              <a:t>3</a:t>
            </a:r>
            <a:endParaRPr lang="en-US" sz="1200" b="1" dirty="0"/>
          </a:p>
        </p:txBody>
      </p:sp>
      <p:sp>
        <p:nvSpPr>
          <p:cNvPr id="14" name="TextBox 13"/>
          <p:cNvSpPr txBox="1"/>
          <p:nvPr/>
        </p:nvSpPr>
        <p:spPr>
          <a:xfrm>
            <a:off x="2619884" y="3666050"/>
            <a:ext cx="494414" cy="369332"/>
          </a:xfrm>
          <a:prstGeom prst="rect">
            <a:avLst/>
          </a:prstGeom>
          <a:noFill/>
        </p:spPr>
        <p:txBody>
          <a:bodyPr wrap="square" rtlCol="0">
            <a:spAutoFit/>
          </a:bodyPr>
          <a:lstStyle/>
          <a:p>
            <a:r>
              <a:rPr lang="en-US" b="1" dirty="0" err="1">
                <a:solidFill>
                  <a:schemeClr val="accent1">
                    <a:lumMod val="75000"/>
                  </a:schemeClr>
                </a:solidFill>
              </a:rPr>
              <a:t>rw</a:t>
            </a:r>
            <a:endParaRPr lang="en-US" b="1" dirty="0">
              <a:solidFill>
                <a:schemeClr val="accent1">
                  <a:lumMod val="75000"/>
                </a:schemeClr>
              </a:solidFill>
            </a:endParaRPr>
          </a:p>
        </p:txBody>
      </p:sp>
      <p:sp>
        <p:nvSpPr>
          <p:cNvPr id="10" name="TextBox 9"/>
          <p:cNvSpPr txBox="1"/>
          <p:nvPr/>
        </p:nvSpPr>
        <p:spPr>
          <a:xfrm>
            <a:off x="3205996" y="3671591"/>
            <a:ext cx="3086219" cy="369332"/>
          </a:xfrm>
          <a:prstGeom prst="rect">
            <a:avLst/>
          </a:prstGeom>
          <a:noFill/>
        </p:spPr>
        <p:txBody>
          <a:bodyPr wrap="square" rtlCol="0">
            <a:spAutoFit/>
          </a:bodyPr>
          <a:lstStyle/>
          <a:p>
            <a:r>
              <a:rPr lang="en-US" b="1" dirty="0">
                <a:solidFill>
                  <a:schemeClr val="accent1">
                    <a:lumMod val="75000"/>
                  </a:schemeClr>
                </a:solidFill>
              </a:rPr>
              <a:t>cannot be </a:t>
            </a:r>
            <a:r>
              <a:rPr lang="en-US" b="1" dirty="0" err="1">
                <a:solidFill>
                  <a:schemeClr val="accent1">
                    <a:lumMod val="75000"/>
                  </a:schemeClr>
                </a:solidFill>
              </a:rPr>
              <a:t>ww</a:t>
            </a:r>
            <a:r>
              <a:rPr lang="en-US" b="1" dirty="0">
                <a:solidFill>
                  <a:schemeClr val="accent1">
                    <a:lumMod val="75000"/>
                  </a:schemeClr>
                </a:solidFill>
              </a:rPr>
              <a:t> or </a:t>
            </a:r>
            <a:r>
              <a:rPr lang="en-US" b="1" dirty="0" err="1">
                <a:solidFill>
                  <a:schemeClr val="accent1">
                    <a:lumMod val="75000"/>
                  </a:schemeClr>
                </a:solidFill>
              </a:rPr>
              <a:t>wr</a:t>
            </a:r>
            <a:endParaRPr lang="en-US" b="1" dirty="0">
              <a:solidFill>
                <a:schemeClr val="accent1">
                  <a:lumMod val="75000"/>
                </a:schemeClr>
              </a:solidFill>
            </a:endParaRPr>
          </a:p>
        </p:txBody>
      </p:sp>
    </p:spTree>
    <p:extLst>
      <p:ext uri="{BB962C8B-B14F-4D97-AF65-F5344CB8AC3E}">
        <p14:creationId xmlns:p14="http://schemas.microsoft.com/office/powerpoint/2010/main" val="68259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animBg="1"/>
      <p:bldP spid="11" grpId="0" animBg="1"/>
      <p:bldP spid="14" grpId="0"/>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OCC's Problem: False Aborts</a:t>
            </a:r>
          </a:p>
        </p:txBody>
      </p:sp>
      <p:sp>
        <p:nvSpPr>
          <p:cNvPr id="4" name="Slide Number Placeholder 3"/>
          <p:cNvSpPr>
            <a:spLocks noGrp="1"/>
          </p:cNvSpPr>
          <p:nvPr>
            <p:ph type="sldNum" sz="quarter" idx="12"/>
          </p:nvPr>
        </p:nvSpPr>
        <p:spPr/>
        <p:txBody>
          <a:bodyPr/>
          <a:lstStyle/>
          <a:p>
            <a:fld id="{521D0898-B442-5546-8EA8-3F323974D898}" type="slidenum">
              <a:rPr lang="en-US" smtClean="0"/>
              <a:t>52</a:t>
            </a:fld>
            <a:endParaRPr lang="en-US"/>
          </a:p>
        </p:txBody>
      </p:sp>
      <p:grpSp>
        <p:nvGrpSpPr>
          <p:cNvPr id="25" name="Group 24"/>
          <p:cNvGrpSpPr/>
          <p:nvPr/>
        </p:nvGrpSpPr>
        <p:grpSpPr>
          <a:xfrm>
            <a:off x="2267744" y="2632071"/>
            <a:ext cx="5295106" cy="2415436"/>
            <a:chOff x="2621742" y="1753375"/>
            <a:chExt cx="7060141" cy="3220581"/>
          </a:xfrm>
        </p:grpSpPr>
        <p:sp>
          <p:nvSpPr>
            <p:cNvPr id="26" name="Rectangle 25"/>
            <p:cNvSpPr/>
            <p:nvPr/>
          </p:nvSpPr>
          <p:spPr>
            <a:xfrm>
              <a:off x="4453044" y="4594584"/>
              <a:ext cx="1189239" cy="37937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50" dirty="0">
                  <a:solidFill>
                    <a:schemeClr val="tx1"/>
                  </a:solidFill>
                </a:rPr>
                <a:t>Abort</a:t>
              </a:r>
            </a:p>
          </p:txBody>
        </p:sp>
        <p:grpSp>
          <p:nvGrpSpPr>
            <p:cNvPr id="29" name="Group 28"/>
            <p:cNvGrpSpPr/>
            <p:nvPr/>
          </p:nvGrpSpPr>
          <p:grpSpPr>
            <a:xfrm>
              <a:off x="2621742" y="1924759"/>
              <a:ext cx="1690277" cy="400109"/>
              <a:chOff x="2563863" y="2012050"/>
              <a:chExt cx="1690277" cy="400109"/>
            </a:xfrm>
          </p:grpSpPr>
          <p:sp>
            <p:nvSpPr>
              <p:cNvPr id="43" name="TextBox 42"/>
              <p:cNvSpPr txBox="1"/>
              <p:nvPr/>
            </p:nvSpPr>
            <p:spPr>
              <a:xfrm>
                <a:off x="3032395" y="2031920"/>
                <a:ext cx="1221745" cy="369332"/>
              </a:xfrm>
              <a:prstGeom prst="rect">
                <a:avLst/>
              </a:prstGeom>
              <a:solidFill>
                <a:schemeClr val="accent4">
                  <a:lumMod val="60000"/>
                  <a:lumOff val="40000"/>
                </a:schemeClr>
              </a:solidFill>
            </p:spPr>
            <p:txBody>
              <a:bodyPr wrap="square" rtlCol="0">
                <a:spAutoFit/>
              </a:bodyPr>
              <a:lstStyle/>
              <a:p>
                <a:r>
                  <a:rPr lang="en-US" sz="1200" dirty="0"/>
                  <a:t>B = A + B;</a:t>
                </a:r>
              </a:p>
            </p:txBody>
          </p:sp>
          <p:sp>
            <p:nvSpPr>
              <p:cNvPr id="44" name="TextBox 43"/>
              <p:cNvSpPr txBox="1"/>
              <p:nvPr/>
            </p:nvSpPr>
            <p:spPr>
              <a:xfrm>
                <a:off x="2563863" y="2012050"/>
                <a:ext cx="638952" cy="400109"/>
              </a:xfrm>
              <a:prstGeom prst="rect">
                <a:avLst/>
              </a:prstGeom>
              <a:noFill/>
            </p:spPr>
            <p:txBody>
              <a:bodyPr wrap="square" rtlCol="0">
                <a:spAutoFit/>
              </a:bodyPr>
              <a:lstStyle/>
              <a:p>
                <a:r>
                  <a:rPr lang="en-US" sz="1350" b="1" dirty="0"/>
                  <a:t>T1:</a:t>
                </a:r>
              </a:p>
            </p:txBody>
          </p:sp>
        </p:grpSp>
        <p:grpSp>
          <p:nvGrpSpPr>
            <p:cNvPr id="30" name="Group 29"/>
            <p:cNvGrpSpPr/>
            <p:nvPr/>
          </p:nvGrpSpPr>
          <p:grpSpPr>
            <a:xfrm>
              <a:off x="7882353" y="1921128"/>
              <a:ext cx="1799530" cy="402663"/>
              <a:chOff x="24801" y="3096195"/>
              <a:chExt cx="1685355" cy="313458"/>
            </a:xfrm>
          </p:grpSpPr>
          <p:sp>
            <p:nvSpPr>
              <p:cNvPr id="41" name="TextBox 40"/>
              <p:cNvSpPr txBox="1"/>
              <p:nvPr/>
            </p:nvSpPr>
            <p:spPr>
              <a:xfrm>
                <a:off x="456479" y="3096195"/>
                <a:ext cx="1253677" cy="287511"/>
              </a:xfrm>
              <a:prstGeom prst="rect">
                <a:avLst/>
              </a:prstGeom>
              <a:solidFill>
                <a:schemeClr val="bg1">
                  <a:lumMod val="85000"/>
                </a:schemeClr>
              </a:solidFill>
            </p:spPr>
            <p:txBody>
              <a:bodyPr wrap="square" rtlCol="0">
                <a:spAutoFit/>
              </a:bodyPr>
              <a:lstStyle/>
              <a:p>
                <a:r>
                  <a:rPr lang="en-US" sz="1200" dirty="0"/>
                  <a:t>A = A * 1.1;</a:t>
                </a:r>
              </a:p>
            </p:txBody>
          </p:sp>
          <p:sp>
            <p:nvSpPr>
              <p:cNvPr id="42" name="TextBox 41"/>
              <p:cNvSpPr txBox="1"/>
              <p:nvPr/>
            </p:nvSpPr>
            <p:spPr>
              <a:xfrm>
                <a:off x="24801" y="3098183"/>
                <a:ext cx="574828" cy="311470"/>
              </a:xfrm>
              <a:prstGeom prst="rect">
                <a:avLst/>
              </a:prstGeom>
              <a:noFill/>
            </p:spPr>
            <p:txBody>
              <a:bodyPr wrap="square" rtlCol="0">
                <a:spAutoFit/>
              </a:bodyPr>
              <a:lstStyle/>
              <a:p>
                <a:r>
                  <a:rPr lang="en-US" sz="1350" b="1" dirty="0"/>
                  <a:t>T2:</a:t>
                </a:r>
              </a:p>
            </p:txBody>
          </p:sp>
        </p:grpSp>
        <p:sp>
          <p:nvSpPr>
            <p:cNvPr id="31" name="TextBox 30"/>
            <p:cNvSpPr txBox="1"/>
            <p:nvPr/>
          </p:nvSpPr>
          <p:spPr>
            <a:xfrm>
              <a:off x="4438853" y="3253642"/>
              <a:ext cx="1206247" cy="400109"/>
            </a:xfrm>
            <a:prstGeom prst="rect">
              <a:avLst/>
            </a:prstGeom>
            <a:solidFill>
              <a:schemeClr val="accent4">
                <a:lumMod val="60000"/>
                <a:lumOff val="40000"/>
              </a:schemeClr>
            </a:solidFill>
          </p:spPr>
          <p:txBody>
            <a:bodyPr wrap="square" rtlCol="0">
              <a:spAutoFit/>
            </a:bodyPr>
            <a:lstStyle/>
            <a:p>
              <a:r>
                <a:rPr lang="en-US" sz="1350" dirty="0"/>
                <a:t>R(A);</a:t>
              </a:r>
            </a:p>
          </p:txBody>
        </p:sp>
        <p:sp>
          <p:nvSpPr>
            <p:cNvPr id="32" name="TextBox 31"/>
            <p:cNvSpPr txBox="1"/>
            <p:nvPr/>
          </p:nvSpPr>
          <p:spPr>
            <a:xfrm>
              <a:off x="6615391" y="3237674"/>
              <a:ext cx="1245675" cy="400109"/>
            </a:xfrm>
            <a:prstGeom prst="rect">
              <a:avLst/>
            </a:prstGeom>
            <a:solidFill>
              <a:schemeClr val="bg1">
                <a:lumMod val="85000"/>
              </a:schemeClr>
            </a:solidFill>
          </p:spPr>
          <p:txBody>
            <a:bodyPr wrap="square" rtlCol="0">
              <a:spAutoFit/>
            </a:bodyPr>
            <a:lstStyle/>
            <a:p>
              <a:r>
                <a:rPr lang="en-US" sz="1350"/>
                <a:t>R(A);</a:t>
              </a:r>
              <a:endParaRPr lang="en-US" sz="1350" dirty="0"/>
            </a:p>
          </p:txBody>
        </p:sp>
        <p:sp>
          <p:nvSpPr>
            <p:cNvPr id="33" name="TextBox 32"/>
            <p:cNvSpPr txBox="1"/>
            <p:nvPr/>
          </p:nvSpPr>
          <p:spPr>
            <a:xfrm>
              <a:off x="4444078" y="3665108"/>
              <a:ext cx="1201023" cy="400109"/>
            </a:xfrm>
            <a:prstGeom prst="rect">
              <a:avLst/>
            </a:prstGeom>
            <a:solidFill>
              <a:schemeClr val="accent4">
                <a:lumMod val="60000"/>
                <a:lumOff val="40000"/>
              </a:schemeClr>
            </a:solidFill>
          </p:spPr>
          <p:txBody>
            <a:bodyPr wrap="square" rtlCol="0">
              <a:spAutoFit/>
            </a:bodyPr>
            <a:lstStyle/>
            <a:p>
              <a:r>
                <a:rPr lang="en-US" sz="1350" dirty="0"/>
                <a:t>R(B);</a:t>
              </a:r>
            </a:p>
          </p:txBody>
        </p:sp>
        <p:sp>
          <p:nvSpPr>
            <p:cNvPr id="34" name="TextBox 33"/>
            <p:cNvSpPr txBox="1"/>
            <p:nvPr/>
          </p:nvSpPr>
          <p:spPr>
            <a:xfrm>
              <a:off x="4436036" y="2850938"/>
              <a:ext cx="1206247" cy="400109"/>
            </a:xfrm>
            <a:prstGeom prst="rect">
              <a:avLst/>
            </a:prstGeom>
            <a:solidFill>
              <a:schemeClr val="accent4">
                <a:lumMod val="60000"/>
                <a:lumOff val="40000"/>
              </a:schemeClr>
            </a:solidFill>
          </p:spPr>
          <p:txBody>
            <a:bodyPr wrap="square" rtlCol="0">
              <a:spAutoFit/>
            </a:bodyPr>
            <a:lstStyle/>
            <a:p>
              <a:r>
                <a:rPr lang="en-US" sz="1350" dirty="0"/>
                <a:t>BEGIN</a:t>
              </a:r>
            </a:p>
          </p:txBody>
        </p:sp>
        <p:sp>
          <p:nvSpPr>
            <p:cNvPr id="35" name="TextBox 34"/>
            <p:cNvSpPr txBox="1"/>
            <p:nvPr/>
          </p:nvSpPr>
          <p:spPr>
            <a:xfrm>
              <a:off x="6610133" y="2834404"/>
              <a:ext cx="1245675" cy="400109"/>
            </a:xfrm>
            <a:prstGeom prst="rect">
              <a:avLst/>
            </a:prstGeom>
            <a:solidFill>
              <a:schemeClr val="bg1">
                <a:lumMod val="85000"/>
              </a:schemeClr>
            </a:solidFill>
          </p:spPr>
          <p:txBody>
            <a:bodyPr wrap="square" rtlCol="0">
              <a:spAutoFit/>
            </a:bodyPr>
            <a:lstStyle/>
            <a:p>
              <a:r>
                <a:rPr lang="en-US" sz="1350" dirty="0"/>
                <a:t>BEGIN</a:t>
              </a:r>
            </a:p>
          </p:txBody>
        </p:sp>
        <p:sp>
          <p:nvSpPr>
            <p:cNvPr id="36" name="Oval 35"/>
            <p:cNvSpPr/>
            <p:nvPr/>
          </p:nvSpPr>
          <p:spPr>
            <a:xfrm>
              <a:off x="4345579" y="1763319"/>
              <a:ext cx="1373532" cy="10090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Thread1</a:t>
              </a:r>
            </a:p>
          </p:txBody>
        </p:sp>
        <p:sp>
          <p:nvSpPr>
            <p:cNvPr id="37" name="Oval 36"/>
            <p:cNvSpPr/>
            <p:nvPr/>
          </p:nvSpPr>
          <p:spPr>
            <a:xfrm>
              <a:off x="6524917" y="1753375"/>
              <a:ext cx="1357435" cy="10090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Thread2</a:t>
              </a:r>
              <a:endParaRPr lang="en-US" sz="1350" dirty="0"/>
            </a:p>
          </p:txBody>
        </p:sp>
        <p:sp>
          <p:nvSpPr>
            <p:cNvPr id="38" name="TextBox 37"/>
            <p:cNvSpPr txBox="1"/>
            <p:nvPr/>
          </p:nvSpPr>
          <p:spPr>
            <a:xfrm>
              <a:off x="4453044" y="4086449"/>
              <a:ext cx="1201023" cy="400109"/>
            </a:xfrm>
            <a:prstGeom prst="rect">
              <a:avLst/>
            </a:prstGeom>
            <a:solidFill>
              <a:schemeClr val="accent4">
                <a:lumMod val="60000"/>
                <a:lumOff val="40000"/>
              </a:schemeClr>
            </a:solidFill>
          </p:spPr>
          <p:txBody>
            <a:bodyPr wrap="square" rtlCol="0">
              <a:spAutoFit/>
            </a:bodyPr>
            <a:lstStyle/>
            <a:p>
              <a:r>
                <a:rPr lang="en-US" sz="1350" dirty="0"/>
                <a:t>W(B);</a:t>
              </a:r>
            </a:p>
          </p:txBody>
        </p:sp>
        <p:sp>
          <p:nvSpPr>
            <p:cNvPr id="39" name="TextBox 38"/>
            <p:cNvSpPr txBox="1"/>
            <p:nvPr/>
          </p:nvSpPr>
          <p:spPr>
            <a:xfrm>
              <a:off x="6624358" y="3659009"/>
              <a:ext cx="1245675" cy="400109"/>
            </a:xfrm>
            <a:prstGeom prst="rect">
              <a:avLst/>
            </a:prstGeom>
            <a:solidFill>
              <a:schemeClr val="bg1">
                <a:lumMod val="85000"/>
              </a:schemeClr>
            </a:solidFill>
          </p:spPr>
          <p:txBody>
            <a:bodyPr wrap="square" rtlCol="0">
              <a:spAutoFit/>
            </a:bodyPr>
            <a:lstStyle/>
            <a:p>
              <a:r>
                <a:rPr lang="en-US" sz="1350" dirty="0"/>
                <a:t>W(A);</a:t>
              </a:r>
            </a:p>
          </p:txBody>
        </p:sp>
        <p:sp>
          <p:nvSpPr>
            <p:cNvPr id="40" name="Rectangle 39"/>
            <p:cNvSpPr/>
            <p:nvPr/>
          </p:nvSpPr>
          <p:spPr>
            <a:xfrm>
              <a:off x="6624358" y="4121017"/>
              <a:ext cx="1231450" cy="348996"/>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50" dirty="0">
                  <a:ln w="0"/>
                  <a:solidFill>
                    <a:schemeClr val="tx1"/>
                  </a:solidFill>
                  <a:effectLst>
                    <a:outerShdw blurRad="38100" dist="19050" dir="2700000" algn="tl" rotWithShape="0">
                      <a:schemeClr val="dk1">
                        <a:alpha val="40000"/>
                      </a:schemeClr>
                    </a:outerShdw>
                  </a:effectLst>
                </a:rPr>
                <a:t>Commit</a:t>
              </a:r>
            </a:p>
          </p:txBody>
        </p:sp>
      </p:grpSp>
      <p:cxnSp>
        <p:nvCxnSpPr>
          <p:cNvPr id="47" name="Straight Arrow Connector 46"/>
          <p:cNvCxnSpPr>
            <a:stCxn id="31" idx="3"/>
            <a:endCxn id="39" idx="1"/>
          </p:cNvCxnSpPr>
          <p:nvPr/>
        </p:nvCxnSpPr>
        <p:spPr>
          <a:xfrm>
            <a:off x="4535263" y="3895770"/>
            <a:ext cx="734444" cy="30402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01601" y="3525664"/>
            <a:ext cx="3459022" cy="1246495"/>
          </a:xfrm>
          <a:prstGeom prst="rect">
            <a:avLst/>
          </a:prstGeom>
          <a:noFill/>
        </p:spPr>
        <p:txBody>
          <a:bodyPr wrap="square" rtlCol="0">
            <a:spAutoFit/>
          </a:bodyPr>
          <a:lstStyle/>
          <a:p>
            <a:pPr marL="257175" indent="-257175">
              <a:buFont typeface="Arial" panose="020B0604020202020204" pitchFamily="34" charset="0"/>
              <a:buChar char="•"/>
            </a:pPr>
            <a:r>
              <a:rPr lang="en-US" sz="1500" b="1" dirty="0">
                <a:solidFill>
                  <a:srgbClr val="FF0000"/>
                </a:solidFill>
              </a:rPr>
              <a:t>No cycle is formed</a:t>
            </a:r>
          </a:p>
          <a:p>
            <a:pPr marL="257175" indent="-257175">
              <a:buFont typeface="Arial" panose="020B0604020202020204" pitchFamily="34" charset="0"/>
              <a:buChar char="•"/>
            </a:pPr>
            <a:r>
              <a:rPr lang="en-US" sz="1500" b="1" dirty="0">
                <a:solidFill>
                  <a:srgbClr val="FF0000"/>
                </a:solidFill>
              </a:rPr>
              <a:t>OCC only allows serialized execution of </a:t>
            </a:r>
            <a:r>
              <a:rPr lang="en-US" sz="1500" b="1" dirty="0"/>
              <a:t>T2, T1</a:t>
            </a:r>
            <a:r>
              <a:rPr lang="en-US" sz="1500" b="1" dirty="0">
                <a:solidFill>
                  <a:srgbClr val="FF0000"/>
                </a:solidFill>
              </a:rPr>
              <a:t>, but is not able to recognize serialized execution of </a:t>
            </a:r>
            <a:r>
              <a:rPr lang="en-US" sz="1500" b="1" dirty="0"/>
              <a:t>T1, T2.</a:t>
            </a:r>
          </a:p>
          <a:p>
            <a:pPr marL="257175" indent="-257175">
              <a:buFont typeface="Arial" panose="020B0604020202020204" pitchFamily="34" charset="0"/>
              <a:buChar char="•"/>
            </a:pPr>
            <a:r>
              <a:rPr lang="en-US" sz="1500" b="1" dirty="0">
                <a:solidFill>
                  <a:srgbClr val="FF0000"/>
                </a:solidFill>
              </a:rPr>
              <a:t>T1 is falsely aborted.</a:t>
            </a:r>
          </a:p>
        </p:txBody>
      </p:sp>
      <p:sp>
        <p:nvSpPr>
          <p:cNvPr id="49" name="TextBox 48"/>
          <p:cNvSpPr txBox="1"/>
          <p:nvPr/>
        </p:nvSpPr>
        <p:spPr>
          <a:xfrm>
            <a:off x="4741676" y="3725318"/>
            <a:ext cx="514704" cy="323165"/>
          </a:xfrm>
          <a:prstGeom prst="rect">
            <a:avLst/>
          </a:prstGeom>
          <a:noFill/>
        </p:spPr>
        <p:txBody>
          <a:bodyPr wrap="square" rtlCol="0">
            <a:spAutoFit/>
          </a:bodyPr>
          <a:lstStyle/>
          <a:p>
            <a:r>
              <a:rPr lang="en-US" sz="1500" b="1">
                <a:solidFill>
                  <a:srgbClr val="FF0000"/>
                </a:solidFill>
              </a:rPr>
              <a:t>rw</a:t>
            </a:r>
            <a:endParaRPr lang="en-US" sz="1500" b="1" dirty="0">
              <a:solidFill>
                <a:srgbClr val="FF0000"/>
              </a:solidFill>
            </a:endParaRPr>
          </a:p>
        </p:txBody>
      </p:sp>
      <p:sp>
        <p:nvSpPr>
          <p:cNvPr id="3" name="Content Placeholder 2"/>
          <p:cNvSpPr>
            <a:spLocks noGrp="1"/>
          </p:cNvSpPr>
          <p:nvPr>
            <p:ph idx="1"/>
          </p:nvPr>
        </p:nvSpPr>
        <p:spPr>
          <a:xfrm>
            <a:off x="457200" y="1262385"/>
            <a:ext cx="8058150" cy="1048154"/>
          </a:xfrm>
        </p:spPr>
        <p:txBody>
          <a:bodyPr>
            <a:normAutofit fontScale="92500"/>
          </a:bodyPr>
          <a:lstStyle/>
          <a:p>
            <a:r>
              <a:rPr lang="en-US" sz="2400" dirty="0"/>
              <a:t>Some transactions aborted by OCC could have been allowed to commit without causing an unserializable schedule</a:t>
            </a:r>
          </a:p>
          <a:p>
            <a:endParaRPr lang="en-US" sz="2400" dirty="0"/>
          </a:p>
        </p:txBody>
      </p:sp>
    </p:spTree>
    <p:extLst>
      <p:ext uri="{BB962C8B-B14F-4D97-AF65-F5344CB8AC3E}">
        <p14:creationId xmlns:p14="http://schemas.microsoft.com/office/powerpoint/2010/main" val="131824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8">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344392-85CB-E446-891F-DEF7CE0627E7}"/>
              </a:ext>
            </a:extLst>
          </p:cNvPr>
          <p:cNvSpPr>
            <a:spLocks noGrp="1"/>
          </p:cNvSpPr>
          <p:nvPr>
            <p:ph type="title"/>
          </p:nvPr>
        </p:nvSpPr>
        <p:spPr>
          <a:xfrm>
            <a:off x="457200" y="228866"/>
            <a:ext cx="8229600" cy="900442"/>
          </a:xfrm>
        </p:spPr>
        <p:txBody>
          <a:bodyPr/>
          <a:lstStyle/>
          <a:p>
            <a:r>
              <a:rPr kumimoji="1" lang="en" altLang="zh-CN" dirty="0"/>
              <a:t>Transactional Memory 101 </a:t>
            </a:r>
            <a:endParaRPr kumimoji="1" lang="zh-CN" altLang="en-US" dirty="0"/>
          </a:p>
        </p:txBody>
      </p:sp>
      <p:sp>
        <p:nvSpPr>
          <p:cNvPr id="3" name="内容占位符 2">
            <a:extLst>
              <a:ext uri="{FF2B5EF4-FFF2-40B4-BE49-F238E27FC236}">
                <a16:creationId xmlns:a16="http://schemas.microsoft.com/office/drawing/2014/main" id="{2CECAAEC-3E13-3643-A9B3-4A20387BC768}"/>
              </a:ext>
            </a:extLst>
          </p:cNvPr>
          <p:cNvSpPr>
            <a:spLocks noGrp="1"/>
          </p:cNvSpPr>
          <p:nvPr>
            <p:ph idx="1"/>
          </p:nvPr>
        </p:nvSpPr>
        <p:spPr/>
        <p:txBody>
          <a:bodyPr>
            <a:normAutofit fontScale="85000" lnSpcReduction="20000"/>
          </a:bodyPr>
          <a:lstStyle/>
          <a:p>
            <a:r>
              <a:rPr lang="en-US" altLang="zh-CN" sz="2333" b="1" dirty="0">
                <a:effectLst>
                  <a:outerShdw blurRad="38100" dist="38100" dir="2700000" algn="tl">
                    <a:srgbClr val="000000">
                      <a:alpha val="43137"/>
                    </a:srgbClr>
                  </a:outerShdw>
                </a:effectLst>
                <a:latin typeface="Candara"/>
                <a:cs typeface="Candara"/>
              </a:rPr>
              <a:t>Hardware TM to mass market</a:t>
            </a:r>
          </a:p>
          <a:p>
            <a:pPr lvl="1"/>
            <a:r>
              <a:rPr lang="en-US" altLang="zh-CN" sz="2000" dirty="0">
                <a:solidFill>
                  <a:srgbClr val="000099"/>
                </a:solidFill>
                <a:latin typeface="Candara"/>
                <a:cs typeface="Candara"/>
              </a:rPr>
              <a:t>Intel's restricted transactional memory (RTM)</a:t>
            </a:r>
          </a:p>
          <a:p>
            <a:pPr lvl="1"/>
            <a:r>
              <a:rPr lang="en-US" altLang="zh-CN" sz="2000" dirty="0">
                <a:latin typeface="Candara"/>
                <a:cs typeface="Candara"/>
              </a:rPr>
              <a:t>IBM's </a:t>
            </a:r>
            <a:r>
              <a:rPr lang="en-US" altLang="zh-CN" sz="2000" dirty="0"/>
              <a:t>IBM Blue Gene/Q </a:t>
            </a:r>
            <a:endParaRPr lang="en-US" altLang="zh-CN" sz="2000" dirty="0">
              <a:latin typeface="Candara"/>
              <a:cs typeface="Candara"/>
            </a:endParaRPr>
          </a:p>
          <a:p>
            <a:pPr lvl="1"/>
            <a:r>
              <a:rPr lang="en-US" altLang="zh-CN" sz="2000" dirty="0">
                <a:latin typeface="Candara"/>
                <a:cs typeface="Candara"/>
              </a:rPr>
              <a:t>AMD advanced synchronization family (ASF proposal)</a:t>
            </a:r>
          </a:p>
          <a:p>
            <a:pPr marL="285739" lvl="1" indent="-285739">
              <a:buFont typeface="Arial"/>
              <a:buChar char="•"/>
            </a:pPr>
            <a:r>
              <a:rPr lang="en-US" altLang="zh-CN" b="1" dirty="0">
                <a:effectLst>
                  <a:outerShdw blurRad="38100" dist="38100" dir="2700000" algn="tl">
                    <a:srgbClr val="000000">
                      <a:alpha val="43137"/>
                    </a:srgbClr>
                  </a:outerShdw>
                </a:effectLst>
                <a:latin typeface="Candara"/>
                <a:cs typeface="Candara"/>
              </a:rPr>
              <a:t>Generally provides</a:t>
            </a:r>
          </a:p>
          <a:p>
            <a:pPr lvl="1"/>
            <a:r>
              <a:rPr lang="en-US" altLang="zh-CN" sz="2000" dirty="0">
                <a:latin typeface="Candara"/>
                <a:cs typeface="Candara"/>
              </a:rPr>
              <a:t>Opportunistic concurrency</a:t>
            </a:r>
          </a:p>
          <a:p>
            <a:pPr lvl="1"/>
            <a:r>
              <a:rPr lang="en-US" altLang="zh-CN" sz="2000" dirty="0">
                <a:latin typeface="Candara"/>
                <a:cs typeface="Candara"/>
              </a:rPr>
              <a:t>Strong atomicity: read set &amp; write set</a:t>
            </a:r>
          </a:p>
          <a:p>
            <a:pPr lvl="1"/>
            <a:r>
              <a:rPr lang="en-US" altLang="zh-CN" dirty="0">
                <a:latin typeface="Candara"/>
                <a:cs typeface="Candara"/>
              </a:rPr>
              <a:t>Semantic of both </a:t>
            </a:r>
            <a:r>
              <a:rPr lang="en-US" altLang="zh-CN" u="sng" dirty="0">
                <a:latin typeface="Candara"/>
                <a:cs typeface="Candara"/>
              </a:rPr>
              <a:t>all-or-nothing</a:t>
            </a:r>
            <a:r>
              <a:rPr lang="en-US" altLang="zh-CN" dirty="0">
                <a:latin typeface="Candara"/>
                <a:cs typeface="Candara"/>
              </a:rPr>
              <a:t> and </a:t>
            </a:r>
            <a:r>
              <a:rPr lang="en-US" altLang="zh-CN" u="sng" dirty="0">
                <a:latin typeface="Candara"/>
                <a:cs typeface="Candara"/>
              </a:rPr>
              <a:t>before-or-after</a:t>
            </a:r>
            <a:endParaRPr lang="en-US" altLang="zh-CN" sz="2000" dirty="0">
              <a:latin typeface="Candara"/>
              <a:cs typeface="Candara"/>
            </a:endParaRPr>
          </a:p>
          <a:p>
            <a:pPr marL="285739" lvl="1" indent="-285739">
              <a:buFont typeface="Arial"/>
              <a:buChar char="•"/>
            </a:pPr>
            <a:r>
              <a:rPr lang="en-US" altLang="zh-CN" b="1" dirty="0">
                <a:effectLst>
                  <a:outerShdw blurRad="38100" dist="38100" dir="2700000" algn="tl">
                    <a:srgbClr val="000000">
                      <a:alpha val="43137"/>
                    </a:srgbClr>
                  </a:outerShdw>
                </a:effectLst>
                <a:latin typeface="Candara"/>
                <a:cs typeface="Candara"/>
              </a:rPr>
              <a:t>Real-world best-effort TM</a:t>
            </a:r>
          </a:p>
          <a:p>
            <a:pPr lvl="1"/>
            <a:r>
              <a:rPr lang="en-US" altLang="zh-CN" sz="2000" dirty="0">
                <a:latin typeface="Candara"/>
                <a:cs typeface="Candara"/>
              </a:rPr>
              <a:t>Limited read/write set</a:t>
            </a:r>
          </a:p>
          <a:p>
            <a:pPr lvl="1"/>
            <a:r>
              <a:rPr lang="en-US" altLang="zh-CN" sz="2000" dirty="0">
                <a:latin typeface="Candara"/>
                <a:cs typeface="Candara"/>
              </a:rPr>
              <a:t>System events may abort an TX</a:t>
            </a:r>
          </a:p>
          <a:p>
            <a:pPr lvl="1"/>
            <a:endParaRPr lang="en-US" altLang="zh-CN" dirty="0">
              <a:latin typeface="Candara"/>
              <a:cs typeface="Candara"/>
            </a:endParaRPr>
          </a:p>
        </p:txBody>
      </p:sp>
    </p:spTree>
    <p:extLst>
      <p:ext uri="{BB962C8B-B14F-4D97-AF65-F5344CB8AC3E}">
        <p14:creationId xmlns:p14="http://schemas.microsoft.com/office/powerpoint/2010/main" val="2626282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5ED8FB-D54F-FE49-9856-D6352EA8B467}"/>
              </a:ext>
            </a:extLst>
          </p:cNvPr>
          <p:cNvSpPr>
            <a:spLocks noGrp="1"/>
          </p:cNvSpPr>
          <p:nvPr>
            <p:ph type="title"/>
          </p:nvPr>
        </p:nvSpPr>
        <p:spPr/>
        <p:txBody>
          <a:bodyPr/>
          <a:lstStyle/>
          <a:p>
            <a:r>
              <a:rPr kumimoji="1" lang="en" altLang="zh-CN" dirty="0"/>
              <a:t>Programming with RTM</a:t>
            </a:r>
            <a:endParaRPr kumimoji="1" lang="zh-CN" altLang="en-US" dirty="0"/>
          </a:p>
        </p:txBody>
      </p:sp>
      <p:sp>
        <p:nvSpPr>
          <p:cNvPr id="3" name="内容占位符 2">
            <a:extLst>
              <a:ext uri="{FF2B5EF4-FFF2-40B4-BE49-F238E27FC236}">
                <a16:creationId xmlns:a16="http://schemas.microsoft.com/office/drawing/2014/main" id="{855C7C9E-894D-EF47-B08A-6B84FD7C284A}"/>
              </a:ext>
            </a:extLst>
          </p:cNvPr>
          <p:cNvSpPr>
            <a:spLocks noGrp="1"/>
          </p:cNvSpPr>
          <p:nvPr>
            <p:ph idx="1"/>
          </p:nvPr>
        </p:nvSpPr>
        <p:spPr/>
        <p:txBody>
          <a:bodyPr/>
          <a:lstStyle/>
          <a:p>
            <a:pPr>
              <a:lnSpc>
                <a:spcPct val="100000"/>
              </a:lnSpc>
            </a:pPr>
            <a:r>
              <a:rPr lang="en-US" altLang="zh-CN" sz="2333" b="1" dirty="0">
                <a:effectLst>
                  <a:outerShdw blurRad="38100" dist="38100" dir="2700000" algn="tl">
                    <a:srgbClr val="000000">
                      <a:alpha val="43137"/>
                    </a:srgbClr>
                  </a:outerShdw>
                </a:effectLst>
                <a:latin typeface="Candara"/>
                <a:cs typeface="Candara"/>
              </a:rPr>
              <a:t>If</a:t>
            </a:r>
            <a:r>
              <a:rPr lang="zh-CN" altLang="en-US" sz="2333" b="1" dirty="0">
                <a:effectLst>
                  <a:outerShdw blurRad="38100" dist="38100" dir="2700000" algn="tl">
                    <a:srgbClr val="000000">
                      <a:alpha val="43137"/>
                    </a:srgbClr>
                  </a:outerShdw>
                </a:effectLst>
                <a:latin typeface="Candara"/>
                <a:cs typeface="Candara"/>
              </a:rPr>
              <a:t> </a:t>
            </a:r>
            <a:r>
              <a:rPr lang="en-US" altLang="zh-CN" sz="2333" b="1" dirty="0">
                <a:effectLst>
                  <a:outerShdw blurRad="38100" dist="38100" dir="2700000" algn="tl">
                    <a:srgbClr val="000000">
                      <a:alpha val="43137"/>
                    </a:srgbClr>
                  </a:outerShdw>
                </a:effectLst>
                <a:latin typeface="Candara"/>
                <a:cs typeface="Candara"/>
              </a:rPr>
              <a:t>transaction starts</a:t>
            </a:r>
            <a:r>
              <a:rPr lang="zh-CN" altLang="en-US" sz="2333" b="1" dirty="0">
                <a:effectLst>
                  <a:outerShdw blurRad="38100" dist="38100" dir="2700000" algn="tl">
                    <a:srgbClr val="000000">
                      <a:alpha val="43137"/>
                    </a:srgbClr>
                  </a:outerShdw>
                </a:effectLst>
                <a:latin typeface="Candara"/>
                <a:cs typeface="Candara"/>
              </a:rPr>
              <a:t> </a:t>
            </a:r>
            <a:r>
              <a:rPr lang="en-US" altLang="zh-CN" sz="2333" b="1" dirty="0">
                <a:effectLst>
                  <a:outerShdw blurRad="38100" dist="38100" dir="2700000" algn="tl">
                    <a:srgbClr val="000000">
                      <a:alpha val="43137"/>
                    </a:srgbClr>
                  </a:outerShdw>
                </a:effectLst>
                <a:latin typeface="Candara"/>
                <a:cs typeface="Candara"/>
              </a:rPr>
              <a:t>successfully</a:t>
            </a:r>
          </a:p>
          <a:p>
            <a:pPr lvl="1">
              <a:lnSpc>
                <a:spcPct val="100000"/>
              </a:lnSpc>
            </a:pPr>
            <a:r>
              <a:rPr lang="en-US" altLang="zh-CN" sz="2000" dirty="0">
                <a:latin typeface="Candara"/>
                <a:cs typeface="Candara"/>
              </a:rPr>
              <a:t>Do</a:t>
            </a:r>
            <a:r>
              <a:rPr lang="zh-CN" altLang="en-US" sz="2000" dirty="0">
                <a:latin typeface="Candara"/>
                <a:cs typeface="Candara"/>
              </a:rPr>
              <a:t> </a:t>
            </a:r>
            <a:r>
              <a:rPr lang="en-US" altLang="zh-CN" sz="2000" dirty="0">
                <a:latin typeface="Candara"/>
                <a:cs typeface="Candara"/>
              </a:rPr>
              <a:t>work protected by RTM, and then</a:t>
            </a:r>
            <a:r>
              <a:rPr lang="zh-CN" altLang="en-US" sz="2000" dirty="0">
                <a:latin typeface="Candara"/>
                <a:cs typeface="Candara"/>
              </a:rPr>
              <a:t> </a:t>
            </a:r>
            <a:r>
              <a:rPr lang="en-US" altLang="zh-CN" sz="2000" dirty="0">
                <a:latin typeface="Candara"/>
                <a:cs typeface="Candara"/>
              </a:rPr>
              <a:t>try to commit</a:t>
            </a:r>
          </a:p>
          <a:p>
            <a:pPr>
              <a:lnSpc>
                <a:spcPct val="100000"/>
              </a:lnSpc>
            </a:pPr>
            <a:r>
              <a:rPr lang="en-US" altLang="zh-CN" sz="2333" b="1" dirty="0">
                <a:solidFill>
                  <a:srgbClr val="D9D9D9"/>
                </a:solidFill>
                <a:latin typeface="Candara"/>
                <a:cs typeface="Candara"/>
              </a:rPr>
              <a:t>Fallback routine to handle abort event</a:t>
            </a:r>
          </a:p>
          <a:p>
            <a:pPr lvl="1">
              <a:lnSpc>
                <a:spcPct val="100000"/>
              </a:lnSpc>
            </a:pPr>
            <a:r>
              <a:rPr lang="en-US" altLang="zh-CN" sz="2000" dirty="0">
                <a:solidFill>
                  <a:srgbClr val="D9D9D9"/>
                </a:solidFill>
                <a:latin typeface="Candara"/>
                <a:cs typeface="Candara"/>
              </a:rPr>
              <a:t>If abort, system rollback to _</a:t>
            </a:r>
            <a:r>
              <a:rPr lang="en-US" altLang="zh-CN" sz="2000" dirty="0" err="1">
                <a:solidFill>
                  <a:srgbClr val="D9D9D9"/>
                </a:solidFill>
                <a:latin typeface="Candara"/>
                <a:cs typeface="Candara"/>
              </a:rPr>
              <a:t>xbegin</a:t>
            </a:r>
            <a:r>
              <a:rPr lang="en-US" altLang="zh-CN" sz="2000" dirty="0">
                <a:solidFill>
                  <a:srgbClr val="D9D9D9"/>
                </a:solidFill>
                <a:latin typeface="Candara"/>
                <a:cs typeface="Candara"/>
              </a:rPr>
              <a:t>, return an abort code</a:t>
            </a:r>
            <a:endParaRPr lang="en-US" altLang="zh-CN" sz="2000" dirty="0"/>
          </a:p>
          <a:p>
            <a:pPr>
              <a:lnSpc>
                <a:spcPct val="100000"/>
              </a:lnSpc>
            </a:pPr>
            <a:r>
              <a:rPr lang="en-US" altLang="zh-CN" sz="2333" b="1" dirty="0">
                <a:solidFill>
                  <a:srgbClr val="D9D9D9"/>
                </a:solidFill>
                <a:latin typeface="Candara"/>
                <a:cs typeface="Candara"/>
              </a:rPr>
              <a:t>Manually</a:t>
            </a:r>
            <a:r>
              <a:rPr lang="zh-CN" altLang="en-US" sz="2333" b="1" dirty="0">
                <a:solidFill>
                  <a:srgbClr val="D9D9D9"/>
                </a:solidFill>
                <a:latin typeface="Candara"/>
                <a:cs typeface="Candara"/>
              </a:rPr>
              <a:t> </a:t>
            </a:r>
            <a:r>
              <a:rPr lang="en-US" altLang="zh-CN" sz="2333" b="1" dirty="0">
                <a:solidFill>
                  <a:srgbClr val="D9D9D9"/>
                </a:solidFill>
                <a:latin typeface="Candara"/>
                <a:cs typeface="Candara"/>
              </a:rPr>
              <a:t>abort</a:t>
            </a:r>
            <a:r>
              <a:rPr lang="zh-CN" altLang="en-US" sz="2333" b="1" dirty="0">
                <a:solidFill>
                  <a:srgbClr val="D9D9D9"/>
                </a:solidFill>
                <a:latin typeface="Candara"/>
                <a:cs typeface="Candara"/>
              </a:rPr>
              <a:t> </a:t>
            </a:r>
            <a:r>
              <a:rPr lang="en-US" altLang="zh-CN" sz="2333" b="1" dirty="0">
                <a:solidFill>
                  <a:srgbClr val="D9D9D9"/>
                </a:solidFill>
                <a:latin typeface="Candara"/>
                <a:cs typeface="Candara"/>
              </a:rPr>
              <a:t>inside</a:t>
            </a:r>
            <a:r>
              <a:rPr lang="zh-CN" altLang="en-US" sz="2333" b="1" dirty="0">
                <a:solidFill>
                  <a:srgbClr val="D9D9D9"/>
                </a:solidFill>
                <a:latin typeface="Candara"/>
                <a:cs typeface="Candara"/>
              </a:rPr>
              <a:t> </a:t>
            </a:r>
            <a:r>
              <a:rPr lang="en-US" altLang="zh-CN" sz="2333" b="1" dirty="0">
                <a:solidFill>
                  <a:srgbClr val="D9D9D9"/>
                </a:solidFill>
                <a:latin typeface="Candara"/>
                <a:cs typeface="Candara"/>
              </a:rPr>
              <a:t>a</a:t>
            </a:r>
            <a:r>
              <a:rPr lang="zh-CN" altLang="en-US" sz="2333" b="1" dirty="0">
                <a:solidFill>
                  <a:srgbClr val="D9D9D9"/>
                </a:solidFill>
                <a:latin typeface="Candara"/>
                <a:cs typeface="Candara"/>
              </a:rPr>
              <a:t> </a:t>
            </a:r>
            <a:r>
              <a:rPr lang="en-US" altLang="zh-CN" sz="2333" b="1" dirty="0">
                <a:solidFill>
                  <a:srgbClr val="D9D9D9"/>
                </a:solidFill>
                <a:latin typeface="Candara"/>
                <a:cs typeface="Candara"/>
              </a:rPr>
              <a:t>transaction</a:t>
            </a:r>
          </a:p>
          <a:p>
            <a:pPr>
              <a:lnSpc>
                <a:spcPct val="100000"/>
              </a:lnSpc>
            </a:pPr>
            <a:endParaRPr lang="en-US" altLang="zh-CN" dirty="0">
              <a:latin typeface="Candara"/>
              <a:cs typeface="Candara"/>
            </a:endParaRPr>
          </a:p>
          <a:p>
            <a:pPr>
              <a:lnSpc>
                <a:spcPct val="100000"/>
              </a:lnSpc>
            </a:pPr>
            <a:endParaRPr kumimoji="1" lang="zh-CN" altLang="en-US" dirty="0"/>
          </a:p>
        </p:txBody>
      </p:sp>
      <p:grpSp>
        <p:nvGrpSpPr>
          <p:cNvPr id="4" name="Group 6">
            <a:extLst>
              <a:ext uri="{FF2B5EF4-FFF2-40B4-BE49-F238E27FC236}">
                <a16:creationId xmlns:a16="http://schemas.microsoft.com/office/drawing/2014/main" id="{6BA96250-A164-1E4A-93A1-702488B64A14}"/>
              </a:ext>
            </a:extLst>
          </p:cNvPr>
          <p:cNvGrpSpPr/>
          <p:nvPr/>
        </p:nvGrpSpPr>
        <p:grpSpPr>
          <a:xfrm>
            <a:off x="2388753" y="3508011"/>
            <a:ext cx="3615393" cy="2229809"/>
            <a:chOff x="1327250" y="1671427"/>
            <a:chExt cx="4338472" cy="2675771"/>
          </a:xfrm>
        </p:grpSpPr>
        <p:sp>
          <p:nvSpPr>
            <p:cNvPr id="5" name="Rectangle 8">
              <a:extLst>
                <a:ext uri="{FF2B5EF4-FFF2-40B4-BE49-F238E27FC236}">
                  <a16:creationId xmlns:a16="http://schemas.microsoft.com/office/drawing/2014/main" id="{6DD38902-9CA5-3045-B014-1BF03FC48868}"/>
                </a:ext>
              </a:extLst>
            </p:cNvPr>
            <p:cNvSpPr/>
            <p:nvPr/>
          </p:nvSpPr>
          <p:spPr>
            <a:xfrm>
              <a:off x="1327250" y="1671427"/>
              <a:ext cx="4338472" cy="2494080"/>
            </a:xfrm>
            <a:prstGeom prst="rect">
              <a:avLst/>
            </a:prstGeom>
            <a:solidFill>
              <a:schemeClr val="bg1">
                <a:lumMod val="85000"/>
                <a:alpha val="25000"/>
              </a:schemeClr>
            </a:solidFill>
            <a:ln w="12700" cmpd="sng">
              <a:solidFill>
                <a:schemeClr val="tx1"/>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sz="2000" dirty="0">
                <a:solidFill>
                  <a:schemeClr val="tx1"/>
                </a:solidFill>
                <a:latin typeface="Candara"/>
                <a:ea typeface="微软雅黑"/>
                <a:cs typeface="Candara"/>
              </a:endParaRPr>
            </a:p>
            <a:p>
              <a:pPr algn="ctr"/>
              <a:endParaRPr lang="zh-CN" altLang="en-US" sz="2000" dirty="0">
                <a:solidFill>
                  <a:schemeClr val="tx1"/>
                </a:solidFill>
                <a:latin typeface="Candara"/>
                <a:ea typeface="微软雅黑"/>
                <a:cs typeface="Candara"/>
              </a:endParaRPr>
            </a:p>
          </p:txBody>
        </p:sp>
        <p:sp>
          <p:nvSpPr>
            <p:cNvPr id="6" name="Rectangle 9">
              <a:extLst>
                <a:ext uri="{FF2B5EF4-FFF2-40B4-BE49-F238E27FC236}">
                  <a16:creationId xmlns:a16="http://schemas.microsoft.com/office/drawing/2014/main" id="{76B01C32-F0F2-194E-B369-20F6BA0B774F}"/>
                </a:ext>
              </a:extLst>
            </p:cNvPr>
            <p:cNvSpPr/>
            <p:nvPr/>
          </p:nvSpPr>
          <p:spPr>
            <a:xfrm>
              <a:off x="1475914" y="1804424"/>
              <a:ext cx="4092122" cy="2542774"/>
            </a:xfrm>
            <a:prstGeom prst="rect">
              <a:avLst/>
            </a:prstGeom>
          </p:spPr>
          <p:txBody>
            <a:bodyPr wrap="square">
              <a:spAutoFit/>
            </a:bodyPr>
            <a:lstStyle/>
            <a:p>
              <a:r>
                <a:rPr lang="en-US" altLang="zh-CN" sz="1667" b="1" dirty="0">
                  <a:latin typeface="Candara"/>
                  <a:cs typeface="Candara"/>
                </a:rPr>
                <a:t>if</a:t>
              </a:r>
              <a:r>
                <a:rPr lang="en-US" altLang="zh-CN" sz="1667" dirty="0">
                  <a:latin typeface="Candara"/>
                  <a:cs typeface="Candara"/>
                </a:rPr>
                <a:t> </a:t>
              </a:r>
              <a:r>
                <a:rPr lang="en-US" altLang="zh-CN" sz="1667" i="1" dirty="0">
                  <a:solidFill>
                    <a:srgbClr val="FF0000"/>
                  </a:solidFill>
                  <a:latin typeface="Candara"/>
                  <a:cs typeface="Candara"/>
                </a:rPr>
                <a:t>_</a:t>
              </a:r>
              <a:r>
                <a:rPr lang="en-US" altLang="zh-CN" sz="1667" i="1" dirty="0" err="1">
                  <a:solidFill>
                    <a:srgbClr val="FF0000"/>
                  </a:solidFill>
                  <a:latin typeface="Candara"/>
                  <a:cs typeface="Candara"/>
                </a:rPr>
                <a:t>xbegin</a:t>
              </a:r>
              <a:r>
                <a:rPr lang="en-US" altLang="zh-CN" sz="1667" dirty="0">
                  <a:solidFill>
                    <a:srgbClr val="FF0000"/>
                  </a:solidFill>
                  <a:latin typeface="Candara"/>
                  <a:cs typeface="Candara"/>
                </a:rPr>
                <a:t>()</a:t>
              </a:r>
              <a:r>
                <a:rPr lang="zh-CN" altLang="en-US" sz="1667" dirty="0">
                  <a:solidFill>
                    <a:srgbClr val="FF0000"/>
                  </a:solidFill>
                  <a:latin typeface="Candara"/>
                  <a:cs typeface="Candara"/>
                </a:rPr>
                <a:t> </a:t>
              </a:r>
              <a:r>
                <a:rPr lang="en-US" altLang="zh-CN" sz="1667" dirty="0">
                  <a:solidFill>
                    <a:srgbClr val="000000"/>
                  </a:solidFill>
                  <a:latin typeface="Candara"/>
                  <a:cs typeface="Candara"/>
                </a:rPr>
                <a:t>==</a:t>
              </a:r>
              <a:r>
                <a:rPr lang="zh-CN" altLang="en-US" sz="1667" dirty="0">
                  <a:solidFill>
                    <a:srgbClr val="000000"/>
                  </a:solidFill>
                  <a:latin typeface="Candara"/>
                  <a:cs typeface="Candara"/>
                </a:rPr>
                <a:t> </a:t>
              </a:r>
              <a:r>
                <a:rPr lang="en-US" altLang="zh-CN" sz="1667" dirty="0">
                  <a:solidFill>
                    <a:srgbClr val="000000"/>
                  </a:solidFill>
                  <a:latin typeface="Candara"/>
                  <a:cs typeface="Candara"/>
                </a:rPr>
                <a:t>_XBEGIN_STARTED: </a:t>
              </a:r>
            </a:p>
            <a:p>
              <a:r>
                <a:rPr lang="en-US" altLang="zh-CN" sz="1667" dirty="0">
                  <a:solidFill>
                    <a:srgbClr val="D9D9D9"/>
                  </a:solidFill>
                  <a:latin typeface="Candara"/>
                  <a:cs typeface="Candara"/>
                </a:rPr>
                <a:t>    </a:t>
              </a:r>
              <a:r>
                <a:rPr lang="zh-CN" altLang="en-US" sz="1667" b="1" dirty="0">
                  <a:solidFill>
                    <a:srgbClr val="D9D9D9"/>
                  </a:solidFill>
                  <a:latin typeface="Candara"/>
                  <a:cs typeface="Candara"/>
                </a:rPr>
                <a:t> </a:t>
              </a:r>
              <a:r>
                <a:rPr lang="en-US" altLang="zh-CN" sz="1667" b="1" i="1" dirty="0">
                  <a:solidFill>
                    <a:srgbClr val="D9D9D9"/>
                  </a:solidFill>
                  <a:latin typeface="Candara"/>
                  <a:cs typeface="Candara"/>
                </a:rPr>
                <a:t>if</a:t>
              </a:r>
              <a:r>
                <a:rPr lang="zh-CN" altLang="en-US" sz="1667" i="1" dirty="0">
                  <a:solidFill>
                    <a:srgbClr val="D9D9D9"/>
                  </a:solidFill>
                  <a:latin typeface="Candara"/>
                  <a:cs typeface="Candara"/>
                </a:rPr>
                <a:t> </a:t>
              </a:r>
              <a:r>
                <a:rPr lang="en-US" altLang="zh-CN" sz="1667" i="1" dirty="0">
                  <a:solidFill>
                    <a:srgbClr val="D9D9D9"/>
                  </a:solidFill>
                  <a:latin typeface="Candara"/>
                  <a:cs typeface="Candara"/>
                </a:rPr>
                <a:t>conditions:</a:t>
              </a:r>
            </a:p>
            <a:p>
              <a:r>
                <a:rPr lang="zh-CN" altLang="zh-CN" sz="1667" i="1" dirty="0">
                  <a:solidFill>
                    <a:srgbClr val="D9D9D9"/>
                  </a:solidFill>
                  <a:latin typeface="Candara"/>
                  <a:cs typeface="Candara"/>
                </a:rPr>
                <a:t> </a:t>
              </a:r>
              <a:r>
                <a:rPr lang="zh-CN" altLang="en-US" sz="1667" i="1" dirty="0">
                  <a:solidFill>
                    <a:srgbClr val="D9D9D9"/>
                  </a:solidFill>
                  <a:latin typeface="Candara"/>
                  <a:cs typeface="Candara"/>
                </a:rPr>
                <a:t>   </a:t>
              </a:r>
              <a:r>
                <a:rPr lang="zh-CN" altLang="zh-CN" sz="1667" i="1" dirty="0">
                  <a:solidFill>
                    <a:srgbClr val="D9D9D9"/>
                  </a:solidFill>
                  <a:latin typeface="Candara"/>
                  <a:cs typeface="Candara"/>
                </a:rPr>
                <a:t> _</a:t>
              </a:r>
              <a:r>
                <a:rPr lang="en-US" altLang="zh-CN" sz="1667" i="1" dirty="0" err="1">
                  <a:solidFill>
                    <a:srgbClr val="D9D9D9"/>
                  </a:solidFill>
                  <a:latin typeface="Candara"/>
                  <a:cs typeface="Candara"/>
                </a:rPr>
                <a:t>xabort</a:t>
              </a:r>
              <a:r>
                <a:rPr lang="en-US" altLang="zh-CN" sz="1667" i="1" dirty="0">
                  <a:solidFill>
                    <a:srgbClr val="D9D9D9"/>
                  </a:solidFill>
                  <a:latin typeface="Candara"/>
                  <a:cs typeface="Candara"/>
                </a:rPr>
                <a:t>()</a:t>
              </a:r>
            </a:p>
            <a:p>
              <a:r>
                <a:rPr lang="zh-CN" altLang="zh-CN" sz="1667" i="1" dirty="0">
                  <a:solidFill>
                    <a:srgbClr val="000000"/>
                  </a:solidFill>
                  <a:latin typeface="Candara"/>
                  <a:cs typeface="Candara"/>
                </a:rPr>
                <a:t> </a:t>
              </a:r>
              <a:r>
                <a:rPr lang="zh-CN" altLang="en-US" sz="1667" i="1" dirty="0">
                  <a:solidFill>
                    <a:srgbClr val="000000"/>
                  </a:solidFill>
                  <a:latin typeface="Candara"/>
                  <a:cs typeface="Candara"/>
                </a:rPr>
                <a:t>  </a:t>
              </a:r>
              <a:r>
                <a:rPr lang="en-US" altLang="zh-CN" sz="1667" i="1" dirty="0">
                  <a:solidFill>
                    <a:srgbClr val="000000"/>
                  </a:solidFill>
                  <a:latin typeface="Candara"/>
                  <a:cs typeface="Candara"/>
                </a:rPr>
                <a:t>critical code</a:t>
              </a:r>
            </a:p>
            <a:p>
              <a:r>
                <a:rPr lang="en-US" altLang="zh-CN" sz="1667" i="1" dirty="0">
                  <a:solidFill>
                    <a:srgbClr val="000000"/>
                  </a:solidFill>
                  <a:latin typeface="Candara"/>
                  <a:cs typeface="Candara"/>
                </a:rPr>
                <a:t>     </a:t>
              </a:r>
              <a:r>
                <a:rPr lang="zh-CN" altLang="zh-CN" sz="1667" i="1" dirty="0">
                  <a:solidFill>
                    <a:srgbClr val="FF0000"/>
                  </a:solidFill>
                  <a:latin typeface="Candara"/>
                  <a:cs typeface="Candara"/>
                </a:rPr>
                <a:t>_</a:t>
              </a:r>
              <a:r>
                <a:rPr lang="en-US" altLang="zh-CN" sz="1667" i="1" dirty="0" err="1">
                  <a:solidFill>
                    <a:srgbClr val="FF0000"/>
                  </a:solidFill>
                  <a:latin typeface="Candara"/>
                  <a:cs typeface="Candara"/>
                </a:rPr>
                <a:t>xend</a:t>
              </a:r>
              <a:r>
                <a:rPr lang="en-US" altLang="zh-CN" sz="1667" i="1" dirty="0">
                  <a:solidFill>
                    <a:srgbClr val="FF0000"/>
                  </a:solidFill>
                  <a:latin typeface="Candara"/>
                  <a:cs typeface="Candara"/>
                </a:rPr>
                <a:t>()</a:t>
              </a:r>
            </a:p>
            <a:p>
              <a:r>
                <a:rPr lang="en-US" altLang="zh-CN" sz="1667" b="1" i="1" dirty="0">
                  <a:solidFill>
                    <a:schemeClr val="bg1">
                      <a:lumMod val="85000"/>
                    </a:schemeClr>
                  </a:solidFill>
                  <a:latin typeface="Candara"/>
                  <a:cs typeface="Candara"/>
                </a:rPr>
                <a:t>else</a:t>
              </a:r>
            </a:p>
            <a:p>
              <a:r>
                <a:rPr lang="zh-CN" altLang="zh-CN" sz="1667" i="1" dirty="0">
                  <a:solidFill>
                    <a:schemeClr val="bg1">
                      <a:lumMod val="85000"/>
                    </a:schemeClr>
                  </a:solidFill>
                  <a:latin typeface="Candara"/>
                  <a:cs typeface="Candara"/>
                </a:rPr>
                <a:t> </a:t>
              </a:r>
              <a:r>
                <a:rPr lang="zh-CN" altLang="en-US" sz="1667" i="1" dirty="0">
                  <a:solidFill>
                    <a:schemeClr val="bg1">
                      <a:lumMod val="85000"/>
                    </a:schemeClr>
                  </a:solidFill>
                  <a:latin typeface="Candara"/>
                  <a:cs typeface="Candara"/>
                </a:rPr>
                <a:t>  </a:t>
              </a:r>
              <a:r>
                <a:rPr lang="en-US" altLang="zh-CN" sz="1667" i="1" dirty="0">
                  <a:solidFill>
                    <a:schemeClr val="bg1">
                      <a:lumMod val="85000"/>
                    </a:schemeClr>
                  </a:solidFill>
                  <a:latin typeface="Candara"/>
                  <a:cs typeface="Candara"/>
                </a:rPr>
                <a:t>fallback</a:t>
              </a:r>
              <a:r>
                <a:rPr lang="zh-CN" altLang="en-US" sz="1667" i="1" dirty="0">
                  <a:solidFill>
                    <a:schemeClr val="bg1">
                      <a:lumMod val="85000"/>
                    </a:schemeClr>
                  </a:solidFill>
                  <a:latin typeface="Candara"/>
                  <a:cs typeface="Candara"/>
                </a:rPr>
                <a:t> </a:t>
              </a:r>
              <a:r>
                <a:rPr lang="en-US" altLang="zh-CN" sz="1667" i="1" dirty="0">
                  <a:solidFill>
                    <a:schemeClr val="bg1">
                      <a:lumMod val="85000"/>
                    </a:schemeClr>
                  </a:solidFill>
                  <a:latin typeface="Candara"/>
                  <a:cs typeface="Candara"/>
                </a:rPr>
                <a:t>routine</a:t>
              </a:r>
              <a:endParaRPr lang="en-US" altLang="zh-CN" sz="1667" dirty="0">
                <a:solidFill>
                  <a:schemeClr val="bg1">
                    <a:lumMod val="85000"/>
                  </a:schemeClr>
                </a:solidFill>
                <a:latin typeface="Candara"/>
                <a:cs typeface="Candara"/>
              </a:endParaRPr>
            </a:p>
            <a:p>
              <a:endParaRPr lang="en-US" altLang="zh-CN" sz="1500" dirty="0">
                <a:latin typeface="Candara"/>
                <a:cs typeface="Candara"/>
              </a:endParaRPr>
            </a:p>
          </p:txBody>
        </p:sp>
      </p:grpSp>
      <p:sp>
        <p:nvSpPr>
          <p:cNvPr id="7" name="Rectangle 4">
            <a:extLst>
              <a:ext uri="{FF2B5EF4-FFF2-40B4-BE49-F238E27FC236}">
                <a16:creationId xmlns:a16="http://schemas.microsoft.com/office/drawing/2014/main" id="{BD4CB27F-0FFC-884A-B364-E6A071978D17}"/>
              </a:ext>
            </a:extLst>
          </p:cNvPr>
          <p:cNvSpPr/>
          <p:nvPr/>
        </p:nvSpPr>
        <p:spPr>
          <a:xfrm>
            <a:off x="4666285" y="4354227"/>
            <a:ext cx="1178528" cy="348878"/>
          </a:xfrm>
          <a:prstGeom prst="rect">
            <a:avLst/>
          </a:prstGeom>
        </p:spPr>
        <p:txBody>
          <a:bodyPr wrap="none">
            <a:spAutoFit/>
          </a:bodyPr>
          <a:lstStyle/>
          <a:p>
            <a:r>
              <a:rPr lang="en-US" altLang="zh-CN" sz="1667" b="1" dirty="0">
                <a:solidFill>
                  <a:srgbClr val="000099"/>
                </a:solidFill>
                <a:latin typeface="Candara"/>
                <a:cs typeface="Candara"/>
              </a:rPr>
              <a:t>No</a:t>
            </a:r>
            <a:r>
              <a:rPr lang="zh-CN" altLang="en-US" sz="1667" b="1" dirty="0">
                <a:solidFill>
                  <a:srgbClr val="000099"/>
                </a:solidFill>
                <a:latin typeface="Candara"/>
                <a:cs typeface="Candara"/>
              </a:rPr>
              <a:t> </a:t>
            </a:r>
            <a:r>
              <a:rPr lang="en-US" altLang="zh-CN" sz="1667" b="1" dirty="0">
                <a:solidFill>
                  <a:srgbClr val="000099"/>
                </a:solidFill>
                <a:latin typeface="Candara"/>
                <a:cs typeface="Candara"/>
              </a:rPr>
              <a:t>conflict</a:t>
            </a:r>
            <a:endParaRPr lang="en-US" sz="1667" b="1" dirty="0">
              <a:solidFill>
                <a:srgbClr val="000099"/>
              </a:solidFill>
            </a:endParaRPr>
          </a:p>
        </p:txBody>
      </p:sp>
      <p:sp>
        <p:nvSpPr>
          <p:cNvPr id="8" name="Down Arrow 10">
            <a:extLst>
              <a:ext uri="{FF2B5EF4-FFF2-40B4-BE49-F238E27FC236}">
                <a16:creationId xmlns:a16="http://schemas.microsoft.com/office/drawing/2014/main" id="{E1FD9DB3-3AD5-8249-A802-CA4CAB107237}"/>
              </a:ext>
            </a:extLst>
          </p:cNvPr>
          <p:cNvSpPr/>
          <p:nvPr/>
        </p:nvSpPr>
        <p:spPr>
          <a:xfrm>
            <a:off x="4372303" y="4143579"/>
            <a:ext cx="293982" cy="804333"/>
          </a:xfrm>
          <a:prstGeom prst="downArrow">
            <a:avLst>
              <a:gd name="adj1" fmla="val 26000"/>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Tree>
    <p:extLst>
      <p:ext uri="{BB962C8B-B14F-4D97-AF65-F5344CB8AC3E}">
        <p14:creationId xmlns:p14="http://schemas.microsoft.com/office/powerpoint/2010/main" val="2997680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E39EFE-BC2A-1845-B020-AB5903C3D8B3}"/>
              </a:ext>
            </a:extLst>
          </p:cNvPr>
          <p:cNvSpPr>
            <a:spLocks noGrp="1"/>
          </p:cNvSpPr>
          <p:nvPr>
            <p:ph type="title"/>
          </p:nvPr>
        </p:nvSpPr>
        <p:spPr/>
        <p:txBody>
          <a:bodyPr/>
          <a:lstStyle/>
          <a:p>
            <a:r>
              <a:rPr kumimoji="1" lang="en" altLang="zh-CN" dirty="0"/>
              <a:t>Programming with RTM</a:t>
            </a:r>
            <a:endParaRPr kumimoji="1" lang="zh-CN" altLang="en-US" dirty="0"/>
          </a:p>
        </p:txBody>
      </p:sp>
      <p:sp>
        <p:nvSpPr>
          <p:cNvPr id="3" name="内容占位符 2">
            <a:extLst>
              <a:ext uri="{FF2B5EF4-FFF2-40B4-BE49-F238E27FC236}">
                <a16:creationId xmlns:a16="http://schemas.microsoft.com/office/drawing/2014/main" id="{317AC6E4-6C7F-D349-A9BC-9AE4B6B7695C}"/>
              </a:ext>
            </a:extLst>
          </p:cNvPr>
          <p:cNvSpPr>
            <a:spLocks noGrp="1"/>
          </p:cNvSpPr>
          <p:nvPr>
            <p:ph idx="1"/>
          </p:nvPr>
        </p:nvSpPr>
        <p:spPr/>
        <p:txBody>
          <a:bodyPr/>
          <a:lstStyle/>
          <a:p>
            <a:pPr>
              <a:lnSpc>
                <a:spcPct val="100000"/>
              </a:lnSpc>
            </a:pPr>
            <a:r>
              <a:rPr lang="en-US" altLang="zh-CN" sz="2333" b="1" dirty="0">
                <a:effectLst>
                  <a:outerShdw blurRad="38100" dist="38100" dir="2700000" algn="tl">
                    <a:srgbClr val="000000">
                      <a:alpha val="43137"/>
                    </a:srgbClr>
                  </a:outerShdw>
                </a:effectLst>
                <a:latin typeface="Candara"/>
                <a:cs typeface="Candara"/>
              </a:rPr>
              <a:t>If</a:t>
            </a:r>
            <a:r>
              <a:rPr lang="zh-CN" altLang="en-US" sz="2333" b="1" dirty="0">
                <a:effectLst>
                  <a:outerShdw blurRad="38100" dist="38100" dir="2700000" algn="tl">
                    <a:srgbClr val="000000">
                      <a:alpha val="43137"/>
                    </a:srgbClr>
                  </a:outerShdw>
                </a:effectLst>
                <a:latin typeface="Candara"/>
                <a:cs typeface="Candara"/>
              </a:rPr>
              <a:t> </a:t>
            </a:r>
            <a:r>
              <a:rPr lang="en-US" altLang="zh-CN" sz="2333" b="1" dirty="0">
                <a:effectLst>
                  <a:outerShdw blurRad="38100" dist="38100" dir="2700000" algn="tl">
                    <a:srgbClr val="000000">
                      <a:alpha val="43137"/>
                    </a:srgbClr>
                  </a:outerShdw>
                </a:effectLst>
                <a:latin typeface="Candara"/>
                <a:cs typeface="Candara"/>
              </a:rPr>
              <a:t>transaction start</a:t>
            </a:r>
            <a:r>
              <a:rPr lang="zh-CN" altLang="en-US" sz="2333" b="1" dirty="0">
                <a:effectLst>
                  <a:outerShdw blurRad="38100" dist="38100" dir="2700000" algn="tl">
                    <a:srgbClr val="000000">
                      <a:alpha val="43137"/>
                    </a:srgbClr>
                  </a:outerShdw>
                </a:effectLst>
                <a:latin typeface="Candara"/>
                <a:cs typeface="Candara"/>
              </a:rPr>
              <a:t> </a:t>
            </a:r>
            <a:r>
              <a:rPr lang="en-US" altLang="zh-CN" sz="2333" b="1" dirty="0">
                <a:effectLst>
                  <a:outerShdw blurRad="38100" dist="38100" dir="2700000" algn="tl">
                    <a:srgbClr val="000000">
                      <a:alpha val="43137"/>
                    </a:srgbClr>
                  </a:outerShdw>
                </a:effectLst>
                <a:latin typeface="Candara"/>
                <a:cs typeface="Candara"/>
              </a:rPr>
              <a:t>successfully</a:t>
            </a:r>
          </a:p>
          <a:p>
            <a:pPr lvl="1">
              <a:lnSpc>
                <a:spcPct val="100000"/>
              </a:lnSpc>
            </a:pPr>
            <a:r>
              <a:rPr lang="en-US" altLang="zh-CN" sz="2000" dirty="0">
                <a:latin typeface="Candara"/>
                <a:cs typeface="Candara"/>
              </a:rPr>
              <a:t>Do</a:t>
            </a:r>
            <a:r>
              <a:rPr lang="zh-CN" altLang="en-US" sz="2000" dirty="0">
                <a:latin typeface="Candara"/>
                <a:cs typeface="Candara"/>
              </a:rPr>
              <a:t> </a:t>
            </a:r>
            <a:r>
              <a:rPr lang="en-US" altLang="zh-CN" sz="2000" dirty="0">
                <a:latin typeface="Candara"/>
                <a:cs typeface="Candara"/>
              </a:rPr>
              <a:t>work protected by RTM, and then</a:t>
            </a:r>
            <a:r>
              <a:rPr lang="zh-CN" altLang="en-US" sz="2000" dirty="0">
                <a:latin typeface="Candara"/>
                <a:cs typeface="Candara"/>
              </a:rPr>
              <a:t> </a:t>
            </a:r>
            <a:r>
              <a:rPr lang="en-US" altLang="zh-CN" sz="2000" dirty="0">
                <a:latin typeface="Candara"/>
                <a:cs typeface="Candara"/>
              </a:rPr>
              <a:t>try to commit</a:t>
            </a:r>
          </a:p>
          <a:p>
            <a:pPr>
              <a:lnSpc>
                <a:spcPct val="100000"/>
              </a:lnSpc>
            </a:pPr>
            <a:r>
              <a:rPr lang="en-US" altLang="zh-CN" sz="2333" b="1" dirty="0">
                <a:effectLst>
                  <a:outerShdw blurRad="38100" dist="38100" dir="2700000" algn="tl">
                    <a:srgbClr val="000000">
                      <a:alpha val="43137"/>
                    </a:srgbClr>
                  </a:outerShdw>
                </a:effectLst>
                <a:latin typeface="Candara"/>
                <a:cs typeface="Candara"/>
              </a:rPr>
              <a:t>Fallback routine to handle abort event</a:t>
            </a:r>
          </a:p>
          <a:p>
            <a:pPr lvl="1">
              <a:lnSpc>
                <a:spcPct val="100000"/>
              </a:lnSpc>
            </a:pPr>
            <a:r>
              <a:rPr lang="en-US" altLang="zh-CN" sz="2000" dirty="0">
                <a:latin typeface="Candara"/>
                <a:cs typeface="Candara"/>
              </a:rPr>
              <a:t>If abort, system </a:t>
            </a:r>
            <a:r>
              <a:rPr lang="en-US" altLang="zh-CN" sz="2000" u="sng" dirty="0">
                <a:latin typeface="Candara"/>
                <a:cs typeface="Candara"/>
              </a:rPr>
              <a:t>rollback</a:t>
            </a:r>
            <a:r>
              <a:rPr lang="en-US" altLang="zh-CN" sz="2000" dirty="0">
                <a:latin typeface="Candara"/>
                <a:cs typeface="Candara"/>
              </a:rPr>
              <a:t> to _</a:t>
            </a:r>
            <a:r>
              <a:rPr lang="en-US" altLang="zh-CN" sz="2000" dirty="0" err="1">
                <a:latin typeface="Candara"/>
                <a:cs typeface="Candara"/>
              </a:rPr>
              <a:t>xbegin</a:t>
            </a:r>
            <a:r>
              <a:rPr lang="en-US" altLang="zh-CN" sz="2000" dirty="0">
                <a:latin typeface="Candara"/>
                <a:cs typeface="Candara"/>
              </a:rPr>
              <a:t>, return an </a:t>
            </a:r>
            <a:r>
              <a:rPr lang="en-US" altLang="zh-CN" sz="2000" u="sng" dirty="0">
                <a:latin typeface="Candara"/>
                <a:cs typeface="Candara"/>
              </a:rPr>
              <a:t>abort code</a:t>
            </a:r>
            <a:endParaRPr lang="en-US" altLang="zh-CN" sz="2000" u="sng" dirty="0"/>
          </a:p>
          <a:p>
            <a:pPr>
              <a:lnSpc>
                <a:spcPct val="100000"/>
              </a:lnSpc>
            </a:pPr>
            <a:r>
              <a:rPr lang="en-US" altLang="zh-CN" sz="2333" b="1" dirty="0">
                <a:solidFill>
                  <a:srgbClr val="D9D9D9"/>
                </a:solidFill>
                <a:latin typeface="Candara"/>
                <a:cs typeface="Candara"/>
              </a:rPr>
              <a:t>Manually</a:t>
            </a:r>
            <a:r>
              <a:rPr lang="zh-CN" altLang="en-US" sz="2333" b="1" dirty="0">
                <a:solidFill>
                  <a:srgbClr val="D9D9D9"/>
                </a:solidFill>
                <a:latin typeface="Candara"/>
                <a:cs typeface="Candara"/>
              </a:rPr>
              <a:t> </a:t>
            </a:r>
            <a:r>
              <a:rPr lang="en-US" altLang="zh-CN" sz="2333" b="1" dirty="0">
                <a:solidFill>
                  <a:srgbClr val="D9D9D9"/>
                </a:solidFill>
                <a:latin typeface="Candara"/>
                <a:cs typeface="Candara"/>
              </a:rPr>
              <a:t>abort</a:t>
            </a:r>
            <a:r>
              <a:rPr lang="zh-CN" altLang="en-US" sz="2333" b="1" dirty="0">
                <a:solidFill>
                  <a:srgbClr val="D9D9D9"/>
                </a:solidFill>
                <a:latin typeface="Candara"/>
                <a:cs typeface="Candara"/>
              </a:rPr>
              <a:t> </a:t>
            </a:r>
            <a:r>
              <a:rPr lang="en-US" altLang="zh-CN" sz="2333" b="1" dirty="0">
                <a:solidFill>
                  <a:srgbClr val="D9D9D9"/>
                </a:solidFill>
                <a:latin typeface="Candara"/>
                <a:cs typeface="Candara"/>
              </a:rPr>
              <a:t>inside</a:t>
            </a:r>
            <a:r>
              <a:rPr lang="zh-CN" altLang="en-US" sz="2333" b="1" dirty="0">
                <a:solidFill>
                  <a:srgbClr val="D9D9D9"/>
                </a:solidFill>
                <a:latin typeface="Candara"/>
                <a:cs typeface="Candara"/>
              </a:rPr>
              <a:t> </a:t>
            </a:r>
            <a:r>
              <a:rPr lang="en-US" altLang="zh-CN" sz="2333" b="1" dirty="0">
                <a:solidFill>
                  <a:srgbClr val="D9D9D9"/>
                </a:solidFill>
                <a:latin typeface="Candara"/>
                <a:cs typeface="Candara"/>
              </a:rPr>
              <a:t>a</a:t>
            </a:r>
            <a:r>
              <a:rPr lang="zh-CN" altLang="en-US" sz="2333" b="1" dirty="0">
                <a:solidFill>
                  <a:srgbClr val="D9D9D9"/>
                </a:solidFill>
                <a:latin typeface="Candara"/>
                <a:cs typeface="Candara"/>
              </a:rPr>
              <a:t> </a:t>
            </a:r>
            <a:r>
              <a:rPr lang="en-US" altLang="zh-CN" sz="2333" b="1" dirty="0">
                <a:solidFill>
                  <a:srgbClr val="D9D9D9"/>
                </a:solidFill>
                <a:latin typeface="Candara"/>
                <a:cs typeface="Candara"/>
              </a:rPr>
              <a:t>transaction</a:t>
            </a:r>
          </a:p>
          <a:p>
            <a:pPr>
              <a:lnSpc>
                <a:spcPct val="100000"/>
              </a:lnSpc>
            </a:pPr>
            <a:endParaRPr lang="en-US" altLang="zh-CN" dirty="0">
              <a:latin typeface="Candara"/>
              <a:cs typeface="Candara"/>
            </a:endParaRPr>
          </a:p>
          <a:p>
            <a:pPr>
              <a:lnSpc>
                <a:spcPct val="100000"/>
              </a:lnSpc>
            </a:pPr>
            <a:endParaRPr kumimoji="1" lang="zh-CN" altLang="en-US" dirty="0"/>
          </a:p>
        </p:txBody>
      </p:sp>
      <p:grpSp>
        <p:nvGrpSpPr>
          <p:cNvPr id="4" name="Group 6">
            <a:extLst>
              <a:ext uri="{FF2B5EF4-FFF2-40B4-BE49-F238E27FC236}">
                <a16:creationId xmlns:a16="http://schemas.microsoft.com/office/drawing/2014/main" id="{2C6FEB7F-04B2-E845-9B88-49DF4F201B36}"/>
              </a:ext>
            </a:extLst>
          </p:cNvPr>
          <p:cNvGrpSpPr/>
          <p:nvPr/>
        </p:nvGrpSpPr>
        <p:grpSpPr>
          <a:xfrm>
            <a:off x="2388753" y="3508011"/>
            <a:ext cx="3615393" cy="2229809"/>
            <a:chOff x="1327250" y="1671427"/>
            <a:chExt cx="4338472" cy="2675771"/>
          </a:xfrm>
        </p:grpSpPr>
        <p:sp>
          <p:nvSpPr>
            <p:cNvPr id="5" name="Rectangle 8">
              <a:extLst>
                <a:ext uri="{FF2B5EF4-FFF2-40B4-BE49-F238E27FC236}">
                  <a16:creationId xmlns:a16="http://schemas.microsoft.com/office/drawing/2014/main" id="{83AFAB1B-D5FC-A649-B257-7987E83043A4}"/>
                </a:ext>
              </a:extLst>
            </p:cNvPr>
            <p:cNvSpPr/>
            <p:nvPr/>
          </p:nvSpPr>
          <p:spPr>
            <a:xfrm>
              <a:off x="1327250" y="1671427"/>
              <a:ext cx="4338472" cy="2494080"/>
            </a:xfrm>
            <a:prstGeom prst="rect">
              <a:avLst/>
            </a:prstGeom>
            <a:solidFill>
              <a:schemeClr val="bg1">
                <a:lumMod val="85000"/>
                <a:alpha val="25000"/>
              </a:schemeClr>
            </a:solidFill>
            <a:ln w="12700" cmpd="sng">
              <a:solidFill>
                <a:schemeClr val="tx1"/>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sz="2000" dirty="0">
                <a:solidFill>
                  <a:schemeClr val="tx1"/>
                </a:solidFill>
                <a:latin typeface="Candara"/>
                <a:ea typeface="微软雅黑"/>
                <a:cs typeface="Candara"/>
              </a:endParaRPr>
            </a:p>
            <a:p>
              <a:pPr algn="ctr"/>
              <a:endParaRPr lang="zh-CN" altLang="en-US" sz="2000" dirty="0">
                <a:solidFill>
                  <a:schemeClr val="tx1"/>
                </a:solidFill>
                <a:latin typeface="Candara"/>
                <a:ea typeface="微软雅黑"/>
                <a:cs typeface="Candara"/>
              </a:endParaRPr>
            </a:p>
          </p:txBody>
        </p:sp>
        <p:sp>
          <p:nvSpPr>
            <p:cNvPr id="6" name="Rectangle 9">
              <a:extLst>
                <a:ext uri="{FF2B5EF4-FFF2-40B4-BE49-F238E27FC236}">
                  <a16:creationId xmlns:a16="http://schemas.microsoft.com/office/drawing/2014/main" id="{757EFAA8-277C-0747-B080-DE567D1D2E35}"/>
                </a:ext>
              </a:extLst>
            </p:cNvPr>
            <p:cNvSpPr/>
            <p:nvPr/>
          </p:nvSpPr>
          <p:spPr>
            <a:xfrm>
              <a:off x="1475914" y="1804424"/>
              <a:ext cx="4092122" cy="2542774"/>
            </a:xfrm>
            <a:prstGeom prst="rect">
              <a:avLst/>
            </a:prstGeom>
          </p:spPr>
          <p:txBody>
            <a:bodyPr wrap="square">
              <a:spAutoFit/>
            </a:bodyPr>
            <a:lstStyle/>
            <a:p>
              <a:r>
                <a:rPr lang="en-US" altLang="zh-CN" sz="1667" b="1" dirty="0">
                  <a:latin typeface="Candara"/>
                  <a:cs typeface="Candara"/>
                </a:rPr>
                <a:t>if</a:t>
              </a:r>
              <a:r>
                <a:rPr lang="en-US" altLang="zh-CN" sz="1667" dirty="0">
                  <a:latin typeface="Candara"/>
                  <a:cs typeface="Candara"/>
                </a:rPr>
                <a:t> </a:t>
              </a:r>
              <a:r>
                <a:rPr lang="en-US" altLang="zh-CN" sz="1667" i="1" dirty="0">
                  <a:solidFill>
                    <a:srgbClr val="000000"/>
                  </a:solidFill>
                  <a:latin typeface="Candara"/>
                  <a:cs typeface="Candara"/>
                </a:rPr>
                <a:t>_</a:t>
              </a:r>
              <a:r>
                <a:rPr lang="en-US" altLang="zh-CN" sz="1667" i="1" dirty="0" err="1">
                  <a:solidFill>
                    <a:srgbClr val="000000"/>
                  </a:solidFill>
                  <a:latin typeface="Candara"/>
                  <a:cs typeface="Candara"/>
                </a:rPr>
                <a:t>xbegin</a:t>
              </a:r>
              <a:r>
                <a:rPr lang="en-US" altLang="zh-CN" sz="1667" dirty="0">
                  <a:solidFill>
                    <a:srgbClr val="000000"/>
                  </a:solidFill>
                  <a:latin typeface="Candara"/>
                  <a:cs typeface="Candara"/>
                </a:rPr>
                <a:t>()</a:t>
              </a:r>
              <a:r>
                <a:rPr lang="zh-CN" altLang="en-US" sz="1667" dirty="0">
                  <a:solidFill>
                    <a:srgbClr val="000000"/>
                  </a:solidFill>
                  <a:latin typeface="Candara"/>
                  <a:cs typeface="Candara"/>
                </a:rPr>
                <a:t> </a:t>
              </a:r>
              <a:r>
                <a:rPr lang="en-US" altLang="zh-CN" sz="1667" dirty="0">
                  <a:solidFill>
                    <a:srgbClr val="000000"/>
                  </a:solidFill>
                  <a:latin typeface="Candara"/>
                  <a:cs typeface="Candara"/>
                </a:rPr>
                <a:t>==</a:t>
              </a:r>
              <a:r>
                <a:rPr lang="zh-CN" altLang="en-US" sz="1667" dirty="0">
                  <a:solidFill>
                    <a:srgbClr val="000000"/>
                  </a:solidFill>
                  <a:latin typeface="Candara"/>
                  <a:cs typeface="Candara"/>
                </a:rPr>
                <a:t> </a:t>
              </a:r>
              <a:r>
                <a:rPr lang="en-US" altLang="zh-CN" sz="1667" dirty="0">
                  <a:solidFill>
                    <a:srgbClr val="000000"/>
                  </a:solidFill>
                  <a:latin typeface="Candara"/>
                  <a:cs typeface="Candara"/>
                </a:rPr>
                <a:t>_XBEGIN_STARTED: </a:t>
              </a:r>
            </a:p>
            <a:p>
              <a:r>
                <a:rPr lang="en-US" altLang="zh-CN" sz="1667" dirty="0">
                  <a:solidFill>
                    <a:srgbClr val="000000"/>
                  </a:solidFill>
                  <a:latin typeface="Candara"/>
                  <a:cs typeface="Candara"/>
                </a:rPr>
                <a:t>   </a:t>
              </a:r>
              <a:r>
                <a:rPr lang="en-US" altLang="zh-CN" sz="1667" dirty="0">
                  <a:solidFill>
                    <a:srgbClr val="D9D9D9"/>
                  </a:solidFill>
                  <a:latin typeface="Candara"/>
                  <a:cs typeface="Candara"/>
                </a:rPr>
                <a:t> </a:t>
              </a:r>
              <a:r>
                <a:rPr lang="zh-CN" altLang="en-US" sz="1667" b="1" dirty="0">
                  <a:solidFill>
                    <a:srgbClr val="D9D9D9"/>
                  </a:solidFill>
                  <a:latin typeface="Candara"/>
                  <a:cs typeface="Candara"/>
                </a:rPr>
                <a:t> </a:t>
              </a:r>
              <a:r>
                <a:rPr lang="en-US" altLang="zh-CN" sz="1667" b="1" i="1" dirty="0">
                  <a:solidFill>
                    <a:srgbClr val="D9D9D9"/>
                  </a:solidFill>
                  <a:latin typeface="Candara"/>
                  <a:cs typeface="Candara"/>
                </a:rPr>
                <a:t>if</a:t>
              </a:r>
              <a:r>
                <a:rPr lang="zh-CN" altLang="en-US" sz="1667" i="1" dirty="0">
                  <a:solidFill>
                    <a:srgbClr val="D9D9D9"/>
                  </a:solidFill>
                  <a:latin typeface="Candara"/>
                  <a:cs typeface="Candara"/>
                </a:rPr>
                <a:t> </a:t>
              </a:r>
              <a:r>
                <a:rPr lang="en-US" altLang="zh-CN" sz="1667" i="1" dirty="0">
                  <a:solidFill>
                    <a:srgbClr val="D9D9D9"/>
                  </a:solidFill>
                  <a:latin typeface="Candara"/>
                  <a:cs typeface="Candara"/>
                </a:rPr>
                <a:t>conditions:</a:t>
              </a:r>
            </a:p>
            <a:p>
              <a:r>
                <a:rPr lang="zh-CN" altLang="zh-CN" sz="1667" i="1" dirty="0">
                  <a:solidFill>
                    <a:srgbClr val="D9D9D9"/>
                  </a:solidFill>
                  <a:latin typeface="Candara"/>
                  <a:cs typeface="Candara"/>
                </a:rPr>
                <a:t> </a:t>
              </a:r>
              <a:r>
                <a:rPr lang="zh-CN" altLang="en-US" sz="1667" i="1" dirty="0">
                  <a:solidFill>
                    <a:srgbClr val="D9D9D9"/>
                  </a:solidFill>
                  <a:latin typeface="Candara"/>
                  <a:cs typeface="Candara"/>
                </a:rPr>
                <a:t>   </a:t>
              </a:r>
              <a:r>
                <a:rPr lang="zh-CN" altLang="zh-CN" sz="1667" i="1" dirty="0">
                  <a:solidFill>
                    <a:srgbClr val="D9D9D9"/>
                  </a:solidFill>
                  <a:latin typeface="Candara"/>
                  <a:cs typeface="Candara"/>
                </a:rPr>
                <a:t> _</a:t>
              </a:r>
              <a:r>
                <a:rPr lang="en-US" altLang="zh-CN" sz="1667" i="1" dirty="0" err="1">
                  <a:solidFill>
                    <a:srgbClr val="D9D9D9"/>
                  </a:solidFill>
                  <a:latin typeface="Candara"/>
                  <a:cs typeface="Candara"/>
                </a:rPr>
                <a:t>xabort</a:t>
              </a:r>
              <a:r>
                <a:rPr lang="en-US" altLang="zh-CN" sz="1667" i="1" dirty="0">
                  <a:solidFill>
                    <a:srgbClr val="D9D9D9"/>
                  </a:solidFill>
                  <a:latin typeface="Candara"/>
                  <a:cs typeface="Candara"/>
                </a:rPr>
                <a:t>()</a:t>
              </a:r>
            </a:p>
            <a:p>
              <a:r>
                <a:rPr lang="zh-CN" altLang="zh-CN" sz="1667" i="1" dirty="0">
                  <a:solidFill>
                    <a:srgbClr val="000000"/>
                  </a:solidFill>
                  <a:latin typeface="Candara"/>
                  <a:cs typeface="Candara"/>
                </a:rPr>
                <a:t> </a:t>
              </a:r>
              <a:r>
                <a:rPr lang="zh-CN" altLang="en-US" sz="1667" i="1" dirty="0">
                  <a:solidFill>
                    <a:srgbClr val="000000"/>
                  </a:solidFill>
                  <a:latin typeface="Candara"/>
                  <a:cs typeface="Candara"/>
                </a:rPr>
                <a:t>  </a:t>
              </a:r>
              <a:r>
                <a:rPr lang="en-US" altLang="zh-CN" sz="1667" i="1" dirty="0">
                  <a:solidFill>
                    <a:srgbClr val="000000"/>
                  </a:solidFill>
                  <a:latin typeface="Candara"/>
                  <a:cs typeface="Candara"/>
                </a:rPr>
                <a:t>critical code (</a:t>
              </a:r>
              <a:r>
                <a:rPr lang="en-US" altLang="zh-CN" sz="1667" i="1" dirty="0">
                  <a:solidFill>
                    <a:srgbClr val="FF0000"/>
                  </a:solidFill>
                  <a:latin typeface="Candara"/>
                  <a:cs typeface="Candara"/>
                </a:rPr>
                <a:t>access x</a:t>
              </a:r>
              <a:r>
                <a:rPr lang="en-US" altLang="zh-CN" sz="1667" i="1" dirty="0">
                  <a:solidFill>
                    <a:srgbClr val="000000"/>
                  </a:solidFill>
                  <a:latin typeface="Candara"/>
                  <a:cs typeface="Candara"/>
                </a:rPr>
                <a:t>)</a:t>
              </a:r>
            </a:p>
            <a:p>
              <a:r>
                <a:rPr lang="en-US" altLang="zh-CN" sz="1667" i="1" dirty="0">
                  <a:solidFill>
                    <a:srgbClr val="000000"/>
                  </a:solidFill>
                  <a:latin typeface="Candara"/>
                  <a:cs typeface="Candara"/>
                </a:rPr>
                <a:t>     </a:t>
              </a:r>
              <a:r>
                <a:rPr lang="zh-CN" altLang="zh-CN" sz="1667" i="1" dirty="0">
                  <a:solidFill>
                    <a:srgbClr val="000000"/>
                  </a:solidFill>
                  <a:latin typeface="Candara"/>
                  <a:cs typeface="Candara"/>
                </a:rPr>
                <a:t>_</a:t>
              </a:r>
              <a:r>
                <a:rPr lang="en-US" altLang="zh-CN" sz="1667" i="1" dirty="0" err="1">
                  <a:solidFill>
                    <a:srgbClr val="000000"/>
                  </a:solidFill>
                  <a:latin typeface="Candara"/>
                  <a:cs typeface="Candara"/>
                </a:rPr>
                <a:t>xend</a:t>
              </a:r>
              <a:r>
                <a:rPr lang="en-US" altLang="zh-CN" sz="1667" i="1" dirty="0">
                  <a:solidFill>
                    <a:srgbClr val="000000"/>
                  </a:solidFill>
                  <a:latin typeface="Candara"/>
                  <a:cs typeface="Candara"/>
                </a:rPr>
                <a:t>()</a:t>
              </a:r>
            </a:p>
            <a:p>
              <a:r>
                <a:rPr lang="en-US" altLang="zh-CN" sz="1667" b="1" i="1" dirty="0">
                  <a:latin typeface="Candara"/>
                  <a:cs typeface="Candara"/>
                </a:rPr>
                <a:t>else</a:t>
              </a:r>
            </a:p>
            <a:p>
              <a:r>
                <a:rPr lang="zh-CN" altLang="zh-CN" sz="1667" i="1" dirty="0">
                  <a:latin typeface="Candara"/>
                  <a:cs typeface="Candara"/>
                </a:rPr>
                <a:t> </a:t>
              </a:r>
              <a:r>
                <a:rPr lang="zh-CN" altLang="en-US" sz="1667" i="1" dirty="0">
                  <a:latin typeface="Candara"/>
                  <a:cs typeface="Candara"/>
                </a:rPr>
                <a:t>  </a:t>
              </a:r>
              <a:r>
                <a:rPr lang="en-US" altLang="zh-CN" sz="1667" i="1" dirty="0">
                  <a:solidFill>
                    <a:srgbClr val="FF0000"/>
                  </a:solidFill>
                  <a:latin typeface="Candara"/>
                  <a:cs typeface="Candara"/>
                </a:rPr>
                <a:t>fallback</a:t>
              </a:r>
              <a:r>
                <a:rPr lang="zh-CN" altLang="en-US" sz="1667" i="1" dirty="0">
                  <a:solidFill>
                    <a:srgbClr val="FF0000"/>
                  </a:solidFill>
                  <a:latin typeface="Candara"/>
                  <a:cs typeface="Candara"/>
                </a:rPr>
                <a:t> </a:t>
              </a:r>
              <a:r>
                <a:rPr lang="en-US" altLang="zh-CN" sz="1667" i="1" dirty="0">
                  <a:solidFill>
                    <a:srgbClr val="FF0000"/>
                  </a:solidFill>
                  <a:latin typeface="Candara"/>
                  <a:cs typeface="Candara"/>
                </a:rPr>
                <a:t>routine</a:t>
              </a:r>
              <a:endParaRPr lang="en-US" altLang="zh-CN" sz="1667" dirty="0">
                <a:solidFill>
                  <a:srgbClr val="FF0000"/>
                </a:solidFill>
                <a:latin typeface="Candara"/>
                <a:cs typeface="Candara"/>
              </a:endParaRPr>
            </a:p>
            <a:p>
              <a:endParaRPr lang="en-US" altLang="zh-CN" sz="1500" dirty="0">
                <a:latin typeface="Candara"/>
                <a:cs typeface="Candara"/>
              </a:endParaRPr>
            </a:p>
          </p:txBody>
        </p:sp>
      </p:grpSp>
      <p:sp>
        <p:nvSpPr>
          <p:cNvPr id="7" name="Rectangle 7">
            <a:extLst>
              <a:ext uri="{FF2B5EF4-FFF2-40B4-BE49-F238E27FC236}">
                <a16:creationId xmlns:a16="http://schemas.microsoft.com/office/drawing/2014/main" id="{A9F0349E-5DFB-6B40-BF39-EC2F841C9BD1}"/>
              </a:ext>
            </a:extLst>
          </p:cNvPr>
          <p:cNvSpPr/>
          <p:nvPr/>
        </p:nvSpPr>
        <p:spPr>
          <a:xfrm>
            <a:off x="5107434" y="4629642"/>
            <a:ext cx="949299" cy="605422"/>
          </a:xfrm>
          <a:prstGeom prst="rect">
            <a:avLst/>
          </a:prstGeom>
        </p:spPr>
        <p:txBody>
          <a:bodyPr wrap="none">
            <a:spAutoFit/>
          </a:bodyPr>
          <a:lstStyle/>
          <a:p>
            <a:pPr algn="ctr"/>
            <a:r>
              <a:rPr lang="en-US" altLang="zh-CN" sz="1667" b="1" dirty="0">
                <a:solidFill>
                  <a:srgbClr val="000099"/>
                </a:solidFill>
                <a:latin typeface="Candara"/>
                <a:cs typeface="Candara"/>
              </a:rPr>
              <a:t>Conflict!</a:t>
            </a:r>
          </a:p>
          <a:p>
            <a:pPr algn="ctr"/>
            <a:r>
              <a:rPr lang="en-US" altLang="zh-CN" sz="1667" b="1" dirty="0">
                <a:solidFill>
                  <a:srgbClr val="000099"/>
                </a:solidFill>
                <a:latin typeface="Candara"/>
                <a:cs typeface="Candara"/>
              </a:rPr>
              <a:t>Abort</a:t>
            </a:r>
            <a:endParaRPr lang="en-US" sz="1667" b="1" dirty="0">
              <a:solidFill>
                <a:srgbClr val="000099"/>
              </a:solidFill>
            </a:endParaRPr>
          </a:p>
        </p:txBody>
      </p:sp>
      <p:sp>
        <p:nvSpPr>
          <p:cNvPr id="8" name="U-Turn Arrow 11">
            <a:extLst>
              <a:ext uri="{FF2B5EF4-FFF2-40B4-BE49-F238E27FC236}">
                <a16:creationId xmlns:a16="http://schemas.microsoft.com/office/drawing/2014/main" id="{F3FF026F-18A5-FC4C-9CF9-ED04FC72FCDB}"/>
              </a:ext>
            </a:extLst>
          </p:cNvPr>
          <p:cNvSpPr/>
          <p:nvPr/>
        </p:nvSpPr>
        <p:spPr>
          <a:xfrm rot="5400000">
            <a:off x="4540822" y="4829719"/>
            <a:ext cx="897260" cy="317498"/>
          </a:xfrm>
          <a:prstGeom prst="uturnArrow">
            <a:avLst>
              <a:gd name="adj1" fmla="val 11408"/>
              <a:gd name="adj2" fmla="val 25000"/>
              <a:gd name="adj3" fmla="val 25000"/>
              <a:gd name="adj4" fmla="val 40352"/>
              <a:gd name="adj5" fmla="val 1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solidFill>
                <a:schemeClr val="tx1"/>
              </a:solidFill>
            </a:endParaRPr>
          </a:p>
        </p:txBody>
      </p:sp>
      <p:grpSp>
        <p:nvGrpSpPr>
          <p:cNvPr id="9" name="Group 15">
            <a:extLst>
              <a:ext uri="{FF2B5EF4-FFF2-40B4-BE49-F238E27FC236}">
                <a16:creationId xmlns:a16="http://schemas.microsoft.com/office/drawing/2014/main" id="{A3287544-0BDA-5A4F-90CF-A180FB7DE99C}"/>
              </a:ext>
            </a:extLst>
          </p:cNvPr>
          <p:cNvGrpSpPr/>
          <p:nvPr/>
        </p:nvGrpSpPr>
        <p:grpSpPr>
          <a:xfrm>
            <a:off x="6406444" y="3949916"/>
            <a:ext cx="1312189" cy="1634144"/>
            <a:chOff x="1327250" y="1671428"/>
            <a:chExt cx="4338472" cy="2494081"/>
          </a:xfrm>
        </p:grpSpPr>
        <p:sp>
          <p:nvSpPr>
            <p:cNvPr id="10" name="Rectangle 17">
              <a:extLst>
                <a:ext uri="{FF2B5EF4-FFF2-40B4-BE49-F238E27FC236}">
                  <a16:creationId xmlns:a16="http://schemas.microsoft.com/office/drawing/2014/main" id="{DC4E206C-DDF0-A240-AA62-84329AD85B63}"/>
                </a:ext>
              </a:extLst>
            </p:cNvPr>
            <p:cNvSpPr/>
            <p:nvPr/>
          </p:nvSpPr>
          <p:spPr>
            <a:xfrm>
              <a:off x="1327250" y="1671428"/>
              <a:ext cx="4338472" cy="2494081"/>
            </a:xfrm>
            <a:prstGeom prst="rect">
              <a:avLst/>
            </a:prstGeom>
            <a:solidFill>
              <a:schemeClr val="bg1">
                <a:lumMod val="85000"/>
                <a:alpha val="25000"/>
              </a:schemeClr>
            </a:solidFill>
            <a:ln w="12700" cmpd="sng">
              <a:solidFill>
                <a:schemeClr val="tx1"/>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sz="2000" dirty="0">
                <a:solidFill>
                  <a:schemeClr val="tx1"/>
                </a:solidFill>
                <a:latin typeface="Candara"/>
                <a:ea typeface="微软雅黑"/>
                <a:cs typeface="Candara"/>
              </a:endParaRPr>
            </a:p>
            <a:p>
              <a:pPr algn="ctr"/>
              <a:endParaRPr lang="zh-CN" altLang="en-US" sz="2000" dirty="0">
                <a:solidFill>
                  <a:schemeClr val="tx1"/>
                </a:solidFill>
                <a:latin typeface="Candara"/>
                <a:ea typeface="微软雅黑"/>
                <a:cs typeface="Candara"/>
              </a:endParaRPr>
            </a:p>
          </p:txBody>
        </p:sp>
        <p:sp>
          <p:nvSpPr>
            <p:cNvPr id="11" name="Rectangle 18">
              <a:extLst>
                <a:ext uri="{FF2B5EF4-FFF2-40B4-BE49-F238E27FC236}">
                  <a16:creationId xmlns:a16="http://schemas.microsoft.com/office/drawing/2014/main" id="{66E6BA36-8BDF-6346-9324-81EF994084B7}"/>
                </a:ext>
              </a:extLst>
            </p:cNvPr>
            <p:cNvSpPr/>
            <p:nvPr/>
          </p:nvSpPr>
          <p:spPr>
            <a:xfrm>
              <a:off x="1475914" y="1804424"/>
              <a:ext cx="4092121" cy="610660"/>
            </a:xfrm>
            <a:prstGeom prst="rect">
              <a:avLst/>
            </a:prstGeom>
          </p:spPr>
          <p:txBody>
            <a:bodyPr wrap="square">
              <a:spAutoFit/>
            </a:bodyPr>
            <a:lstStyle/>
            <a:p>
              <a:r>
                <a:rPr lang="en-US" altLang="zh-CN" sz="2000" dirty="0">
                  <a:latin typeface="Candara"/>
                  <a:cs typeface="Candara"/>
                </a:rPr>
                <a:t>x = 1</a:t>
              </a:r>
              <a:endParaRPr lang="en-US" altLang="zh-CN" sz="1667" dirty="0">
                <a:latin typeface="Candara"/>
                <a:cs typeface="Candara"/>
              </a:endParaRPr>
            </a:p>
          </p:txBody>
        </p:sp>
      </p:grpSp>
      <p:sp>
        <p:nvSpPr>
          <p:cNvPr id="12" name="Rectangle 19">
            <a:extLst>
              <a:ext uri="{FF2B5EF4-FFF2-40B4-BE49-F238E27FC236}">
                <a16:creationId xmlns:a16="http://schemas.microsoft.com/office/drawing/2014/main" id="{11DC3765-4417-3640-A558-12D965BDC963}"/>
              </a:ext>
            </a:extLst>
          </p:cNvPr>
          <p:cNvSpPr/>
          <p:nvPr/>
        </p:nvSpPr>
        <p:spPr>
          <a:xfrm>
            <a:off x="6265333" y="3555832"/>
            <a:ext cx="1747427" cy="348878"/>
          </a:xfrm>
          <a:prstGeom prst="rect">
            <a:avLst/>
          </a:prstGeom>
        </p:spPr>
        <p:txBody>
          <a:bodyPr wrap="square">
            <a:spAutoFit/>
          </a:bodyPr>
          <a:lstStyle/>
          <a:p>
            <a:r>
              <a:rPr lang="en-US" altLang="zh-CN" sz="1667" dirty="0">
                <a:latin typeface="Candara"/>
                <a:cs typeface="Candara"/>
              </a:rPr>
              <a:t>Another process</a:t>
            </a:r>
            <a:endParaRPr lang="en-US" altLang="zh-CN" sz="1500" dirty="0">
              <a:latin typeface="Candara"/>
              <a:cs typeface="Candara"/>
            </a:endParaRPr>
          </a:p>
        </p:txBody>
      </p:sp>
    </p:spTree>
    <p:extLst>
      <p:ext uri="{BB962C8B-B14F-4D97-AF65-F5344CB8AC3E}">
        <p14:creationId xmlns:p14="http://schemas.microsoft.com/office/powerpoint/2010/main" val="4055525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573784-4ECD-7A4E-B12E-7975FCD01FED}"/>
              </a:ext>
            </a:extLst>
          </p:cNvPr>
          <p:cNvSpPr>
            <a:spLocks noGrp="1"/>
          </p:cNvSpPr>
          <p:nvPr>
            <p:ph type="title"/>
          </p:nvPr>
        </p:nvSpPr>
        <p:spPr/>
        <p:txBody>
          <a:bodyPr/>
          <a:lstStyle/>
          <a:p>
            <a:r>
              <a:rPr kumimoji="1" lang="en" altLang="zh-CN" dirty="0"/>
              <a:t>Programming with RTM</a:t>
            </a:r>
            <a:endParaRPr kumimoji="1" lang="zh-CN" altLang="en-US" dirty="0"/>
          </a:p>
        </p:txBody>
      </p:sp>
      <p:sp>
        <p:nvSpPr>
          <p:cNvPr id="3" name="内容占位符 2">
            <a:extLst>
              <a:ext uri="{FF2B5EF4-FFF2-40B4-BE49-F238E27FC236}">
                <a16:creationId xmlns:a16="http://schemas.microsoft.com/office/drawing/2014/main" id="{CA28B687-602A-CD48-94BE-49C29F967ECA}"/>
              </a:ext>
            </a:extLst>
          </p:cNvPr>
          <p:cNvSpPr>
            <a:spLocks noGrp="1"/>
          </p:cNvSpPr>
          <p:nvPr>
            <p:ph idx="1"/>
          </p:nvPr>
        </p:nvSpPr>
        <p:spPr/>
        <p:txBody>
          <a:bodyPr/>
          <a:lstStyle/>
          <a:p>
            <a:pPr>
              <a:lnSpc>
                <a:spcPct val="100000"/>
              </a:lnSpc>
            </a:pPr>
            <a:r>
              <a:rPr lang="en-US" altLang="zh-CN" sz="2333" b="1" dirty="0">
                <a:effectLst>
                  <a:outerShdw blurRad="38100" dist="38100" dir="2700000" algn="tl">
                    <a:srgbClr val="000000">
                      <a:alpha val="43137"/>
                    </a:srgbClr>
                  </a:outerShdw>
                </a:effectLst>
                <a:latin typeface="Candara"/>
                <a:cs typeface="Candara"/>
              </a:rPr>
              <a:t>If</a:t>
            </a:r>
            <a:r>
              <a:rPr lang="zh-CN" altLang="en-US" sz="2333" b="1" dirty="0">
                <a:effectLst>
                  <a:outerShdw blurRad="38100" dist="38100" dir="2700000" algn="tl">
                    <a:srgbClr val="000000">
                      <a:alpha val="43137"/>
                    </a:srgbClr>
                  </a:outerShdw>
                </a:effectLst>
                <a:latin typeface="Candara"/>
                <a:cs typeface="Candara"/>
              </a:rPr>
              <a:t> </a:t>
            </a:r>
            <a:r>
              <a:rPr lang="en-US" altLang="zh-CN" sz="2333" b="1" dirty="0">
                <a:effectLst>
                  <a:outerShdw blurRad="38100" dist="38100" dir="2700000" algn="tl">
                    <a:srgbClr val="000000">
                      <a:alpha val="43137"/>
                    </a:srgbClr>
                  </a:outerShdw>
                </a:effectLst>
                <a:latin typeface="Candara"/>
                <a:cs typeface="Candara"/>
              </a:rPr>
              <a:t>transaction start</a:t>
            </a:r>
            <a:r>
              <a:rPr lang="zh-CN" altLang="en-US" sz="2333" b="1" dirty="0">
                <a:effectLst>
                  <a:outerShdw blurRad="38100" dist="38100" dir="2700000" algn="tl">
                    <a:srgbClr val="000000">
                      <a:alpha val="43137"/>
                    </a:srgbClr>
                  </a:outerShdw>
                </a:effectLst>
                <a:latin typeface="Candara"/>
                <a:cs typeface="Candara"/>
              </a:rPr>
              <a:t> </a:t>
            </a:r>
            <a:r>
              <a:rPr lang="en-US" altLang="zh-CN" sz="2333" b="1" dirty="0">
                <a:effectLst>
                  <a:outerShdw blurRad="38100" dist="38100" dir="2700000" algn="tl">
                    <a:srgbClr val="000000">
                      <a:alpha val="43137"/>
                    </a:srgbClr>
                  </a:outerShdw>
                </a:effectLst>
                <a:latin typeface="Candara"/>
                <a:cs typeface="Candara"/>
              </a:rPr>
              <a:t>successfully</a:t>
            </a:r>
          </a:p>
          <a:p>
            <a:pPr lvl="1">
              <a:lnSpc>
                <a:spcPct val="100000"/>
              </a:lnSpc>
            </a:pPr>
            <a:r>
              <a:rPr lang="en-US" altLang="zh-CN" sz="2000" dirty="0">
                <a:latin typeface="Candara"/>
                <a:cs typeface="Candara"/>
              </a:rPr>
              <a:t>Do</a:t>
            </a:r>
            <a:r>
              <a:rPr lang="zh-CN" altLang="en-US" sz="2000" dirty="0">
                <a:latin typeface="Candara"/>
                <a:cs typeface="Candara"/>
              </a:rPr>
              <a:t> </a:t>
            </a:r>
            <a:r>
              <a:rPr lang="en-US" altLang="zh-CN" sz="2000" dirty="0">
                <a:latin typeface="Candara"/>
                <a:cs typeface="Candara"/>
              </a:rPr>
              <a:t>work protected by RTM, and then</a:t>
            </a:r>
            <a:r>
              <a:rPr lang="zh-CN" altLang="en-US" sz="2000" dirty="0">
                <a:latin typeface="Candara"/>
                <a:cs typeface="Candara"/>
              </a:rPr>
              <a:t> </a:t>
            </a:r>
            <a:r>
              <a:rPr lang="en-US" altLang="zh-CN" sz="2000" dirty="0">
                <a:latin typeface="Candara"/>
                <a:cs typeface="Candara"/>
              </a:rPr>
              <a:t>try to commit</a:t>
            </a:r>
          </a:p>
          <a:p>
            <a:pPr>
              <a:lnSpc>
                <a:spcPct val="100000"/>
              </a:lnSpc>
            </a:pPr>
            <a:r>
              <a:rPr lang="en-US" altLang="zh-CN" sz="2333" b="1" dirty="0">
                <a:effectLst>
                  <a:outerShdw blurRad="38100" dist="38100" dir="2700000" algn="tl">
                    <a:srgbClr val="000000">
                      <a:alpha val="43137"/>
                    </a:srgbClr>
                  </a:outerShdw>
                </a:effectLst>
                <a:latin typeface="Candara"/>
                <a:cs typeface="Candara"/>
              </a:rPr>
              <a:t>Fallback routine to handle abort event</a:t>
            </a:r>
          </a:p>
          <a:p>
            <a:pPr lvl="1">
              <a:lnSpc>
                <a:spcPct val="100000"/>
              </a:lnSpc>
            </a:pPr>
            <a:r>
              <a:rPr lang="en-US" altLang="zh-CN" sz="2000" dirty="0">
                <a:latin typeface="Candara"/>
                <a:cs typeface="Candara"/>
              </a:rPr>
              <a:t>If abort, system rollback to _</a:t>
            </a:r>
            <a:r>
              <a:rPr lang="en-US" altLang="zh-CN" sz="2000" dirty="0" err="1">
                <a:latin typeface="Candara"/>
                <a:cs typeface="Candara"/>
              </a:rPr>
              <a:t>xbegin</a:t>
            </a:r>
            <a:r>
              <a:rPr lang="en-US" altLang="zh-CN" sz="2000" dirty="0">
                <a:latin typeface="Candara"/>
                <a:cs typeface="Candara"/>
              </a:rPr>
              <a:t>, return an abort code</a:t>
            </a:r>
          </a:p>
          <a:p>
            <a:pPr>
              <a:lnSpc>
                <a:spcPct val="100000"/>
              </a:lnSpc>
            </a:pPr>
            <a:r>
              <a:rPr lang="en-US" altLang="zh-CN" sz="2333" b="1" dirty="0">
                <a:effectLst>
                  <a:outerShdw blurRad="38100" dist="38100" dir="2700000" algn="tl">
                    <a:srgbClr val="000000">
                      <a:alpha val="43137"/>
                    </a:srgbClr>
                  </a:outerShdw>
                </a:effectLst>
                <a:latin typeface="Candara"/>
                <a:cs typeface="Candara"/>
              </a:rPr>
              <a:t>Manually</a:t>
            </a:r>
            <a:r>
              <a:rPr lang="zh-CN" altLang="en-US" sz="2333" b="1" dirty="0">
                <a:effectLst>
                  <a:outerShdw blurRad="38100" dist="38100" dir="2700000" algn="tl">
                    <a:srgbClr val="000000">
                      <a:alpha val="43137"/>
                    </a:srgbClr>
                  </a:outerShdw>
                </a:effectLst>
                <a:latin typeface="Candara"/>
                <a:cs typeface="Candara"/>
              </a:rPr>
              <a:t> </a:t>
            </a:r>
            <a:r>
              <a:rPr lang="en-US" altLang="zh-CN" sz="2333" b="1" dirty="0">
                <a:effectLst>
                  <a:outerShdw blurRad="38100" dist="38100" dir="2700000" algn="tl">
                    <a:srgbClr val="000000">
                      <a:alpha val="43137"/>
                    </a:srgbClr>
                  </a:outerShdw>
                </a:effectLst>
                <a:latin typeface="Candara"/>
                <a:cs typeface="Candara"/>
              </a:rPr>
              <a:t>abort</a:t>
            </a:r>
            <a:r>
              <a:rPr lang="zh-CN" altLang="en-US" sz="2333" b="1" dirty="0">
                <a:effectLst>
                  <a:outerShdw blurRad="38100" dist="38100" dir="2700000" algn="tl">
                    <a:srgbClr val="000000">
                      <a:alpha val="43137"/>
                    </a:srgbClr>
                  </a:outerShdw>
                </a:effectLst>
                <a:latin typeface="Candara"/>
                <a:cs typeface="Candara"/>
              </a:rPr>
              <a:t> </a:t>
            </a:r>
            <a:r>
              <a:rPr lang="en-US" altLang="zh-CN" sz="2333" b="1" dirty="0">
                <a:effectLst>
                  <a:outerShdw blurRad="38100" dist="38100" dir="2700000" algn="tl">
                    <a:srgbClr val="000000">
                      <a:alpha val="43137"/>
                    </a:srgbClr>
                  </a:outerShdw>
                </a:effectLst>
                <a:latin typeface="Candara"/>
                <a:cs typeface="Candara"/>
              </a:rPr>
              <a:t>inside</a:t>
            </a:r>
            <a:r>
              <a:rPr lang="zh-CN" altLang="en-US" sz="2333" b="1" dirty="0">
                <a:effectLst>
                  <a:outerShdw blurRad="38100" dist="38100" dir="2700000" algn="tl">
                    <a:srgbClr val="000000">
                      <a:alpha val="43137"/>
                    </a:srgbClr>
                  </a:outerShdw>
                </a:effectLst>
                <a:latin typeface="Candara"/>
                <a:cs typeface="Candara"/>
              </a:rPr>
              <a:t> </a:t>
            </a:r>
            <a:r>
              <a:rPr lang="en-US" altLang="zh-CN" sz="2333" b="1" dirty="0">
                <a:effectLst>
                  <a:outerShdw blurRad="38100" dist="38100" dir="2700000" algn="tl">
                    <a:srgbClr val="000000">
                      <a:alpha val="43137"/>
                    </a:srgbClr>
                  </a:outerShdw>
                </a:effectLst>
                <a:latin typeface="Candara"/>
                <a:cs typeface="Candara"/>
              </a:rPr>
              <a:t>a</a:t>
            </a:r>
            <a:r>
              <a:rPr lang="zh-CN" altLang="en-US" sz="2333" b="1" dirty="0">
                <a:effectLst>
                  <a:outerShdw blurRad="38100" dist="38100" dir="2700000" algn="tl">
                    <a:srgbClr val="000000">
                      <a:alpha val="43137"/>
                    </a:srgbClr>
                  </a:outerShdw>
                </a:effectLst>
                <a:latin typeface="Candara"/>
                <a:cs typeface="Candara"/>
              </a:rPr>
              <a:t> </a:t>
            </a:r>
            <a:r>
              <a:rPr lang="en-US" altLang="zh-CN" sz="2333" b="1" dirty="0">
                <a:effectLst>
                  <a:outerShdw blurRad="38100" dist="38100" dir="2700000" algn="tl">
                    <a:srgbClr val="000000">
                      <a:alpha val="43137"/>
                    </a:srgbClr>
                  </a:outerShdw>
                </a:effectLst>
                <a:latin typeface="Candara"/>
                <a:cs typeface="Candara"/>
              </a:rPr>
              <a:t>transaction</a:t>
            </a:r>
          </a:p>
          <a:p>
            <a:pPr>
              <a:lnSpc>
                <a:spcPct val="100000"/>
              </a:lnSpc>
            </a:pPr>
            <a:endParaRPr lang="en-US" altLang="zh-CN" dirty="0">
              <a:latin typeface="Candara"/>
              <a:cs typeface="Candara"/>
            </a:endParaRPr>
          </a:p>
          <a:p>
            <a:pPr>
              <a:lnSpc>
                <a:spcPct val="100000"/>
              </a:lnSpc>
            </a:pPr>
            <a:endParaRPr kumimoji="1" lang="zh-CN" altLang="en-US" dirty="0"/>
          </a:p>
        </p:txBody>
      </p:sp>
      <p:grpSp>
        <p:nvGrpSpPr>
          <p:cNvPr id="4" name="Group 6">
            <a:extLst>
              <a:ext uri="{FF2B5EF4-FFF2-40B4-BE49-F238E27FC236}">
                <a16:creationId xmlns:a16="http://schemas.microsoft.com/office/drawing/2014/main" id="{8D886B0E-89E3-454C-B809-79F140933C56}"/>
              </a:ext>
            </a:extLst>
          </p:cNvPr>
          <p:cNvGrpSpPr/>
          <p:nvPr/>
        </p:nvGrpSpPr>
        <p:grpSpPr>
          <a:xfrm>
            <a:off x="2388753" y="3508011"/>
            <a:ext cx="3615393" cy="2229809"/>
            <a:chOff x="1327250" y="1671427"/>
            <a:chExt cx="4338472" cy="2675771"/>
          </a:xfrm>
        </p:grpSpPr>
        <p:sp>
          <p:nvSpPr>
            <p:cNvPr id="5" name="Rectangle 8">
              <a:extLst>
                <a:ext uri="{FF2B5EF4-FFF2-40B4-BE49-F238E27FC236}">
                  <a16:creationId xmlns:a16="http://schemas.microsoft.com/office/drawing/2014/main" id="{45ACB06F-DB8E-444E-9835-977E42855F61}"/>
                </a:ext>
              </a:extLst>
            </p:cNvPr>
            <p:cNvSpPr/>
            <p:nvPr/>
          </p:nvSpPr>
          <p:spPr>
            <a:xfrm>
              <a:off x="1327250" y="1671427"/>
              <a:ext cx="4338472" cy="2494080"/>
            </a:xfrm>
            <a:prstGeom prst="rect">
              <a:avLst/>
            </a:prstGeom>
            <a:solidFill>
              <a:schemeClr val="bg1">
                <a:lumMod val="85000"/>
                <a:alpha val="25000"/>
              </a:schemeClr>
            </a:solidFill>
            <a:ln w="12700" cmpd="sng">
              <a:solidFill>
                <a:schemeClr val="tx1"/>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sz="2000" dirty="0">
                <a:solidFill>
                  <a:schemeClr val="tx1"/>
                </a:solidFill>
                <a:latin typeface="Candara"/>
                <a:ea typeface="微软雅黑"/>
                <a:cs typeface="Candara"/>
              </a:endParaRPr>
            </a:p>
            <a:p>
              <a:pPr algn="ctr"/>
              <a:endParaRPr lang="zh-CN" altLang="en-US" sz="2000" dirty="0">
                <a:solidFill>
                  <a:schemeClr val="tx1"/>
                </a:solidFill>
                <a:latin typeface="Candara"/>
                <a:ea typeface="微软雅黑"/>
                <a:cs typeface="Candara"/>
              </a:endParaRPr>
            </a:p>
          </p:txBody>
        </p:sp>
        <p:sp>
          <p:nvSpPr>
            <p:cNvPr id="6" name="Rectangle 9">
              <a:extLst>
                <a:ext uri="{FF2B5EF4-FFF2-40B4-BE49-F238E27FC236}">
                  <a16:creationId xmlns:a16="http://schemas.microsoft.com/office/drawing/2014/main" id="{F534C2EF-DEDB-4F42-AC23-8EC8996FD4F4}"/>
                </a:ext>
              </a:extLst>
            </p:cNvPr>
            <p:cNvSpPr/>
            <p:nvPr/>
          </p:nvSpPr>
          <p:spPr>
            <a:xfrm>
              <a:off x="1475914" y="1804424"/>
              <a:ext cx="4092122" cy="2542774"/>
            </a:xfrm>
            <a:prstGeom prst="rect">
              <a:avLst/>
            </a:prstGeom>
          </p:spPr>
          <p:txBody>
            <a:bodyPr wrap="square">
              <a:spAutoFit/>
            </a:bodyPr>
            <a:lstStyle/>
            <a:p>
              <a:r>
                <a:rPr lang="en-US" altLang="zh-CN" sz="1667" b="1" dirty="0">
                  <a:latin typeface="Candara"/>
                  <a:cs typeface="Candara"/>
                </a:rPr>
                <a:t>if</a:t>
              </a:r>
              <a:r>
                <a:rPr lang="en-US" altLang="zh-CN" sz="1667" dirty="0">
                  <a:latin typeface="Candara"/>
                  <a:cs typeface="Candara"/>
                </a:rPr>
                <a:t> </a:t>
              </a:r>
              <a:r>
                <a:rPr lang="en-US" altLang="zh-CN" sz="1667" i="1" dirty="0">
                  <a:solidFill>
                    <a:srgbClr val="000000"/>
                  </a:solidFill>
                  <a:latin typeface="Candara"/>
                  <a:cs typeface="Candara"/>
                </a:rPr>
                <a:t>_</a:t>
              </a:r>
              <a:r>
                <a:rPr lang="en-US" altLang="zh-CN" sz="1667" i="1" dirty="0" err="1">
                  <a:solidFill>
                    <a:srgbClr val="000000"/>
                  </a:solidFill>
                  <a:latin typeface="Candara"/>
                  <a:cs typeface="Candara"/>
                </a:rPr>
                <a:t>xbegin</a:t>
              </a:r>
              <a:r>
                <a:rPr lang="en-US" altLang="zh-CN" sz="1667" dirty="0">
                  <a:solidFill>
                    <a:srgbClr val="000000"/>
                  </a:solidFill>
                  <a:latin typeface="Candara"/>
                  <a:cs typeface="Candara"/>
                </a:rPr>
                <a:t>()</a:t>
              </a:r>
              <a:r>
                <a:rPr lang="zh-CN" altLang="en-US" sz="1667" dirty="0">
                  <a:solidFill>
                    <a:srgbClr val="000000"/>
                  </a:solidFill>
                  <a:latin typeface="Candara"/>
                  <a:cs typeface="Candara"/>
                </a:rPr>
                <a:t> </a:t>
              </a:r>
              <a:r>
                <a:rPr lang="en-US" altLang="zh-CN" sz="1667" dirty="0">
                  <a:solidFill>
                    <a:srgbClr val="000000"/>
                  </a:solidFill>
                  <a:latin typeface="Candara"/>
                  <a:cs typeface="Candara"/>
                </a:rPr>
                <a:t>==</a:t>
              </a:r>
              <a:r>
                <a:rPr lang="zh-CN" altLang="en-US" sz="1667" dirty="0">
                  <a:solidFill>
                    <a:srgbClr val="000000"/>
                  </a:solidFill>
                  <a:latin typeface="Candara"/>
                  <a:cs typeface="Candara"/>
                </a:rPr>
                <a:t> </a:t>
              </a:r>
              <a:r>
                <a:rPr lang="en-US" altLang="zh-CN" sz="1667" dirty="0">
                  <a:solidFill>
                    <a:srgbClr val="000000"/>
                  </a:solidFill>
                  <a:latin typeface="Candara"/>
                  <a:cs typeface="Candara"/>
                </a:rPr>
                <a:t>_XBEGIN_STARTED: </a:t>
              </a:r>
            </a:p>
            <a:p>
              <a:r>
                <a:rPr lang="en-US" altLang="zh-CN" sz="1667" dirty="0">
                  <a:solidFill>
                    <a:srgbClr val="000000"/>
                  </a:solidFill>
                  <a:latin typeface="Candara"/>
                  <a:cs typeface="Candara"/>
                </a:rPr>
                <a:t>    </a:t>
              </a:r>
              <a:r>
                <a:rPr lang="zh-CN" altLang="en-US" sz="1667" b="1" dirty="0">
                  <a:solidFill>
                    <a:srgbClr val="000000"/>
                  </a:solidFill>
                  <a:latin typeface="Candara"/>
                  <a:cs typeface="Candara"/>
                </a:rPr>
                <a:t> </a:t>
              </a:r>
              <a:r>
                <a:rPr lang="en-US" altLang="zh-CN" sz="1667" b="1" i="1" dirty="0">
                  <a:solidFill>
                    <a:srgbClr val="000000"/>
                  </a:solidFill>
                  <a:latin typeface="Candara"/>
                  <a:cs typeface="Candara"/>
                </a:rPr>
                <a:t>if</a:t>
              </a:r>
              <a:r>
                <a:rPr lang="zh-CN" altLang="en-US" sz="1667" i="1" dirty="0">
                  <a:solidFill>
                    <a:srgbClr val="000000"/>
                  </a:solidFill>
                  <a:latin typeface="Candara"/>
                  <a:cs typeface="Candara"/>
                </a:rPr>
                <a:t> </a:t>
              </a:r>
              <a:r>
                <a:rPr lang="en-US" altLang="zh-CN" sz="1667" i="1" dirty="0">
                  <a:solidFill>
                    <a:srgbClr val="000000"/>
                  </a:solidFill>
                  <a:latin typeface="Candara"/>
                  <a:cs typeface="Candara"/>
                </a:rPr>
                <a:t>conditions:</a:t>
              </a:r>
            </a:p>
            <a:p>
              <a:r>
                <a:rPr lang="zh-CN" altLang="zh-CN" sz="1667" i="1" dirty="0">
                  <a:solidFill>
                    <a:srgbClr val="000000"/>
                  </a:solidFill>
                  <a:latin typeface="Candara"/>
                  <a:cs typeface="Candara"/>
                </a:rPr>
                <a:t> </a:t>
              </a:r>
              <a:r>
                <a:rPr lang="zh-CN" altLang="en-US" sz="1667" i="1" dirty="0">
                  <a:solidFill>
                    <a:srgbClr val="000000"/>
                  </a:solidFill>
                  <a:latin typeface="Candara"/>
                  <a:cs typeface="Candara"/>
                </a:rPr>
                <a:t>   </a:t>
              </a:r>
              <a:r>
                <a:rPr lang="zh-CN" altLang="zh-CN" sz="1667" i="1" dirty="0">
                  <a:solidFill>
                    <a:srgbClr val="000000"/>
                  </a:solidFill>
                  <a:latin typeface="Candara"/>
                  <a:cs typeface="Candara"/>
                </a:rPr>
                <a:t> </a:t>
              </a:r>
              <a:r>
                <a:rPr lang="zh-CN" altLang="zh-CN" sz="1667" i="1" dirty="0">
                  <a:solidFill>
                    <a:srgbClr val="FF0000"/>
                  </a:solidFill>
                  <a:latin typeface="Candara"/>
                  <a:cs typeface="Candara"/>
                </a:rPr>
                <a:t>_</a:t>
              </a:r>
              <a:r>
                <a:rPr lang="en-US" altLang="zh-CN" sz="1667" i="1" dirty="0" err="1">
                  <a:solidFill>
                    <a:srgbClr val="FF0000"/>
                  </a:solidFill>
                  <a:latin typeface="Candara"/>
                  <a:cs typeface="Candara"/>
                </a:rPr>
                <a:t>xabort</a:t>
              </a:r>
              <a:r>
                <a:rPr lang="en-US" altLang="zh-CN" sz="1667" i="1" dirty="0">
                  <a:solidFill>
                    <a:srgbClr val="FF0000"/>
                  </a:solidFill>
                  <a:latin typeface="Candara"/>
                  <a:cs typeface="Candara"/>
                </a:rPr>
                <a:t>()</a:t>
              </a:r>
            </a:p>
            <a:p>
              <a:r>
                <a:rPr lang="zh-CN" altLang="zh-CN" sz="1667" i="1" dirty="0">
                  <a:solidFill>
                    <a:srgbClr val="000000"/>
                  </a:solidFill>
                  <a:latin typeface="Candara"/>
                  <a:cs typeface="Candara"/>
                </a:rPr>
                <a:t> </a:t>
              </a:r>
              <a:r>
                <a:rPr lang="zh-CN" altLang="en-US" sz="1667" i="1" dirty="0">
                  <a:solidFill>
                    <a:srgbClr val="000000"/>
                  </a:solidFill>
                  <a:latin typeface="Candara"/>
                  <a:cs typeface="Candara"/>
                </a:rPr>
                <a:t>  </a:t>
              </a:r>
              <a:r>
                <a:rPr lang="en-US" altLang="zh-CN" sz="1667" i="1" dirty="0">
                  <a:solidFill>
                    <a:srgbClr val="000000"/>
                  </a:solidFill>
                  <a:latin typeface="Candara"/>
                  <a:cs typeface="Candara"/>
                </a:rPr>
                <a:t>critical code</a:t>
              </a:r>
            </a:p>
            <a:p>
              <a:r>
                <a:rPr lang="en-US" altLang="zh-CN" sz="1667" i="1" dirty="0">
                  <a:solidFill>
                    <a:srgbClr val="000000"/>
                  </a:solidFill>
                  <a:latin typeface="Candara"/>
                  <a:cs typeface="Candara"/>
                </a:rPr>
                <a:t>     </a:t>
              </a:r>
              <a:r>
                <a:rPr lang="zh-CN" altLang="zh-CN" sz="1667" i="1" dirty="0">
                  <a:solidFill>
                    <a:srgbClr val="000000"/>
                  </a:solidFill>
                  <a:latin typeface="Candara"/>
                  <a:cs typeface="Candara"/>
                </a:rPr>
                <a:t>_</a:t>
              </a:r>
              <a:r>
                <a:rPr lang="en-US" altLang="zh-CN" sz="1667" i="1" dirty="0" err="1">
                  <a:solidFill>
                    <a:srgbClr val="000000"/>
                  </a:solidFill>
                  <a:latin typeface="Candara"/>
                  <a:cs typeface="Candara"/>
                </a:rPr>
                <a:t>xend</a:t>
              </a:r>
              <a:r>
                <a:rPr lang="en-US" altLang="zh-CN" sz="1667" i="1" dirty="0">
                  <a:solidFill>
                    <a:srgbClr val="000000"/>
                  </a:solidFill>
                  <a:latin typeface="Candara"/>
                  <a:cs typeface="Candara"/>
                </a:rPr>
                <a:t>()</a:t>
              </a:r>
            </a:p>
            <a:p>
              <a:r>
                <a:rPr lang="en-US" altLang="zh-CN" sz="1667" b="1" i="1" dirty="0">
                  <a:latin typeface="Candara"/>
                  <a:cs typeface="Candara"/>
                </a:rPr>
                <a:t>else</a:t>
              </a:r>
            </a:p>
            <a:p>
              <a:r>
                <a:rPr lang="zh-CN" altLang="zh-CN" sz="1667" i="1" dirty="0">
                  <a:latin typeface="Candara"/>
                  <a:cs typeface="Candara"/>
                </a:rPr>
                <a:t> </a:t>
              </a:r>
              <a:r>
                <a:rPr lang="zh-CN" altLang="en-US" sz="1667" i="1" dirty="0">
                  <a:latin typeface="Candara"/>
                  <a:cs typeface="Candara"/>
                </a:rPr>
                <a:t>  </a:t>
              </a:r>
              <a:r>
                <a:rPr lang="en-US" altLang="zh-CN" sz="1667" i="1" dirty="0">
                  <a:solidFill>
                    <a:srgbClr val="FF0000"/>
                  </a:solidFill>
                  <a:latin typeface="Candara"/>
                  <a:cs typeface="Candara"/>
                </a:rPr>
                <a:t>fallback</a:t>
              </a:r>
              <a:r>
                <a:rPr lang="zh-CN" altLang="en-US" sz="1667" i="1" dirty="0">
                  <a:solidFill>
                    <a:srgbClr val="FF0000"/>
                  </a:solidFill>
                  <a:latin typeface="Candara"/>
                  <a:cs typeface="Candara"/>
                </a:rPr>
                <a:t> </a:t>
              </a:r>
              <a:r>
                <a:rPr lang="en-US" altLang="zh-CN" sz="1667" i="1" dirty="0">
                  <a:solidFill>
                    <a:srgbClr val="FF0000"/>
                  </a:solidFill>
                  <a:latin typeface="Candara"/>
                  <a:cs typeface="Candara"/>
                </a:rPr>
                <a:t>routine</a:t>
              </a:r>
              <a:endParaRPr lang="en-US" altLang="zh-CN" sz="1667" dirty="0">
                <a:solidFill>
                  <a:srgbClr val="FF0000"/>
                </a:solidFill>
                <a:latin typeface="Candara"/>
                <a:cs typeface="Candara"/>
              </a:endParaRPr>
            </a:p>
            <a:p>
              <a:endParaRPr lang="en-US" altLang="zh-CN" sz="1500" dirty="0">
                <a:latin typeface="Candara"/>
                <a:cs typeface="Candara"/>
              </a:endParaRPr>
            </a:p>
          </p:txBody>
        </p:sp>
      </p:grpSp>
      <p:sp>
        <p:nvSpPr>
          <p:cNvPr id="7" name="Rectangle 7">
            <a:extLst>
              <a:ext uri="{FF2B5EF4-FFF2-40B4-BE49-F238E27FC236}">
                <a16:creationId xmlns:a16="http://schemas.microsoft.com/office/drawing/2014/main" id="{DDE8D770-AB82-4544-9123-3BF1B8691D41}"/>
              </a:ext>
            </a:extLst>
          </p:cNvPr>
          <p:cNvSpPr/>
          <p:nvPr/>
        </p:nvSpPr>
        <p:spPr>
          <a:xfrm>
            <a:off x="4902229" y="4476773"/>
            <a:ext cx="1026243" cy="605422"/>
          </a:xfrm>
          <a:prstGeom prst="rect">
            <a:avLst/>
          </a:prstGeom>
        </p:spPr>
        <p:txBody>
          <a:bodyPr wrap="none">
            <a:spAutoFit/>
          </a:bodyPr>
          <a:lstStyle/>
          <a:p>
            <a:pPr algn="ctr"/>
            <a:r>
              <a:rPr lang="en-US" altLang="zh-CN" sz="1667" b="1" dirty="0">
                <a:solidFill>
                  <a:srgbClr val="000099"/>
                </a:solidFill>
                <a:latin typeface="Candara"/>
                <a:cs typeface="Candara"/>
              </a:rPr>
              <a:t>Manually</a:t>
            </a:r>
          </a:p>
          <a:p>
            <a:pPr algn="ctr"/>
            <a:r>
              <a:rPr lang="en-US" altLang="zh-CN" sz="1667" b="1" dirty="0">
                <a:solidFill>
                  <a:srgbClr val="000099"/>
                </a:solidFill>
                <a:latin typeface="Candara"/>
                <a:cs typeface="Candara"/>
              </a:rPr>
              <a:t>abort</a:t>
            </a:r>
            <a:endParaRPr lang="en-US" sz="1667" b="1" dirty="0">
              <a:solidFill>
                <a:srgbClr val="000099"/>
              </a:solidFill>
            </a:endParaRPr>
          </a:p>
        </p:txBody>
      </p:sp>
      <p:sp>
        <p:nvSpPr>
          <p:cNvPr id="8" name="U-Turn Arrow 10">
            <a:extLst>
              <a:ext uri="{FF2B5EF4-FFF2-40B4-BE49-F238E27FC236}">
                <a16:creationId xmlns:a16="http://schemas.microsoft.com/office/drawing/2014/main" id="{6AEDEECE-5C3D-FA4E-8767-62A24434701E}"/>
              </a:ext>
            </a:extLst>
          </p:cNvPr>
          <p:cNvSpPr/>
          <p:nvPr/>
        </p:nvSpPr>
        <p:spPr>
          <a:xfrm rot="5400000">
            <a:off x="4025195" y="4572793"/>
            <a:ext cx="1175924" cy="552686"/>
          </a:xfrm>
          <a:prstGeom prst="uturnArrow">
            <a:avLst>
              <a:gd name="adj1" fmla="val 11408"/>
              <a:gd name="adj2" fmla="val 25000"/>
              <a:gd name="adj3" fmla="val 25000"/>
              <a:gd name="adj4" fmla="val 40352"/>
              <a:gd name="adj5" fmla="val 1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solidFill>
                <a:schemeClr val="tx1"/>
              </a:solidFill>
            </a:endParaRPr>
          </a:p>
        </p:txBody>
      </p:sp>
    </p:spTree>
    <p:extLst>
      <p:ext uri="{BB962C8B-B14F-4D97-AF65-F5344CB8AC3E}">
        <p14:creationId xmlns:p14="http://schemas.microsoft.com/office/powerpoint/2010/main" val="38866540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BCC: Balanced CC</a:t>
            </a:r>
            <a:endParaRPr lang="zh-CN" altLang="en-US" dirty="0"/>
          </a:p>
        </p:txBody>
      </p:sp>
      <p:sp>
        <p:nvSpPr>
          <p:cNvPr id="5" name="文本占位符 4"/>
          <p:cNvSpPr>
            <a:spLocks noGrp="1"/>
          </p:cNvSpPr>
          <p:nvPr>
            <p:ph type="body" idx="1"/>
          </p:nvPr>
        </p:nvSpPr>
        <p:spPr/>
        <p:txBody>
          <a:bodyPr/>
          <a:lstStyle/>
          <a:p>
            <a:r>
              <a:rPr lang="en-US" altLang="zh-CN" dirty="0"/>
              <a:t>BCC: reducing false aborts in optimistic concurrency control with low cost for in-memory databases [VLDB'16]</a:t>
            </a:r>
            <a:endParaRPr lang="zh-CN" altLang="en-US" dirty="0"/>
          </a:p>
        </p:txBody>
      </p:sp>
    </p:spTree>
    <p:extLst>
      <p:ext uri="{BB962C8B-B14F-4D97-AF65-F5344CB8AC3E}">
        <p14:creationId xmlns:p14="http://schemas.microsoft.com/office/powerpoint/2010/main" val="9077652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31573" y="282082"/>
            <a:ext cx="7886700" cy="994172"/>
          </a:xfrm>
        </p:spPr>
        <p:txBody>
          <a:bodyPr>
            <a:normAutofit/>
          </a:bodyPr>
          <a:lstStyle/>
          <a:p>
            <a:r>
              <a:rPr lang="en-US" dirty="0"/>
              <a:t>Basic Structure of BCC</a:t>
            </a:r>
          </a:p>
        </p:txBody>
      </p:sp>
      <p:sp>
        <p:nvSpPr>
          <p:cNvPr id="3" name="Content Placeholder 2"/>
          <p:cNvSpPr>
            <a:spLocks noGrp="1"/>
          </p:cNvSpPr>
          <p:nvPr>
            <p:ph idx="1"/>
          </p:nvPr>
        </p:nvSpPr>
        <p:spPr>
          <a:xfrm>
            <a:off x="384073" y="1319147"/>
            <a:ext cx="8249492" cy="3447399"/>
          </a:xfrm>
        </p:spPr>
        <p:txBody>
          <a:bodyPr/>
          <a:lstStyle/>
          <a:p>
            <a:r>
              <a:rPr lang="en-US" b="1" dirty="0"/>
              <a:t>BCC </a:t>
            </a:r>
            <a:r>
              <a:rPr lang="en-US" dirty="0"/>
              <a:t>is OCC based, retaining its merits</a:t>
            </a:r>
          </a:p>
          <a:p>
            <a:r>
              <a:rPr lang="en-US" dirty="0"/>
              <a:t>If OCC validation fails, BCC validation checks again</a:t>
            </a:r>
            <a:endParaRPr lang="en-US" b="1" dirty="0"/>
          </a:p>
        </p:txBody>
      </p:sp>
      <p:grpSp>
        <p:nvGrpSpPr>
          <p:cNvPr id="22" name="Group 21"/>
          <p:cNvGrpSpPr/>
          <p:nvPr/>
        </p:nvGrpSpPr>
        <p:grpSpPr>
          <a:xfrm>
            <a:off x="5720266" y="2944197"/>
            <a:ext cx="1444024" cy="606094"/>
            <a:chOff x="5711255" y="3613334"/>
            <a:chExt cx="1925364" cy="808125"/>
          </a:xfrm>
        </p:grpSpPr>
        <p:grpSp>
          <p:nvGrpSpPr>
            <p:cNvPr id="15" name="Group 14"/>
            <p:cNvGrpSpPr/>
            <p:nvPr/>
          </p:nvGrpSpPr>
          <p:grpSpPr>
            <a:xfrm>
              <a:off x="5711255" y="3867462"/>
              <a:ext cx="1925364" cy="553997"/>
              <a:chOff x="5711255" y="3867462"/>
              <a:chExt cx="1925364" cy="553997"/>
            </a:xfrm>
          </p:grpSpPr>
          <p:sp>
            <p:nvSpPr>
              <p:cNvPr id="5" name="TextBox 4"/>
              <p:cNvSpPr txBox="1"/>
              <p:nvPr/>
            </p:nvSpPr>
            <p:spPr>
              <a:xfrm>
                <a:off x="5711255" y="3867462"/>
                <a:ext cx="723268" cy="553997"/>
              </a:xfrm>
              <a:prstGeom prst="rect">
                <a:avLst/>
              </a:prstGeom>
              <a:noFill/>
            </p:spPr>
            <p:txBody>
              <a:bodyPr wrap="square" rtlCol="0">
                <a:spAutoFit/>
              </a:bodyPr>
              <a:lstStyle/>
              <a:p>
                <a:r>
                  <a:rPr lang="en-US" altLang="zh-CN" sz="2100" b="1" dirty="0">
                    <a:ln w="0"/>
                    <a:solidFill>
                      <a:srgbClr val="0070C0"/>
                    </a:solidFill>
                    <a:effectLst>
                      <a:outerShdw blurRad="38100" dist="19050" dir="2700000" algn="tl" rotWithShape="0">
                        <a:schemeClr val="dk1">
                          <a:alpha val="40000"/>
                        </a:schemeClr>
                      </a:outerShdw>
                    </a:effectLst>
                  </a:rPr>
                  <a:t>T</a:t>
                </a:r>
                <a:r>
                  <a:rPr lang="en-US" altLang="zh-CN" sz="2100" b="1" baseline="-25000" dirty="0">
                    <a:ln w="0"/>
                    <a:solidFill>
                      <a:srgbClr val="0070C0"/>
                    </a:solidFill>
                    <a:effectLst>
                      <a:outerShdw blurRad="38100" dist="19050" dir="2700000" algn="tl" rotWithShape="0">
                        <a:schemeClr val="dk1">
                          <a:alpha val="40000"/>
                        </a:schemeClr>
                      </a:outerShdw>
                    </a:effectLst>
                  </a:rPr>
                  <a:t>2</a:t>
                </a:r>
                <a:endParaRPr lang="en-US" sz="2100" b="1" baseline="-25000" dirty="0">
                  <a:solidFill>
                    <a:srgbClr val="0070C0"/>
                  </a:solidFill>
                </a:endParaRPr>
              </a:p>
            </p:txBody>
          </p:sp>
          <p:sp>
            <p:nvSpPr>
              <p:cNvPr id="6" name="TextBox 5"/>
              <p:cNvSpPr txBox="1"/>
              <p:nvPr/>
            </p:nvSpPr>
            <p:spPr>
              <a:xfrm>
                <a:off x="6957939" y="3867462"/>
                <a:ext cx="678680" cy="553997"/>
              </a:xfrm>
              <a:prstGeom prst="rect">
                <a:avLst/>
              </a:prstGeom>
              <a:noFill/>
            </p:spPr>
            <p:txBody>
              <a:bodyPr wrap="square" rtlCol="0">
                <a:spAutoFit/>
              </a:bodyPr>
              <a:lstStyle/>
              <a:p>
                <a:r>
                  <a:rPr lang="en-US" altLang="zh-CN" sz="2100" b="1" dirty="0">
                    <a:solidFill>
                      <a:srgbClr val="0070C0"/>
                    </a:solidFill>
                  </a:rPr>
                  <a:t>T</a:t>
                </a:r>
                <a:r>
                  <a:rPr lang="en-US" altLang="zh-CN" sz="2100" b="1" baseline="-25000" dirty="0">
                    <a:solidFill>
                      <a:srgbClr val="0070C0"/>
                    </a:solidFill>
                  </a:rPr>
                  <a:t>3</a:t>
                </a:r>
                <a:endParaRPr lang="en-US" sz="2100" b="1" baseline="-25000" dirty="0">
                  <a:solidFill>
                    <a:srgbClr val="0070C0"/>
                  </a:solidFill>
                </a:endParaRPr>
              </a:p>
            </p:txBody>
          </p:sp>
          <p:cxnSp>
            <p:nvCxnSpPr>
              <p:cNvPr id="9" name="Straight Arrow Connector 8"/>
              <p:cNvCxnSpPr>
                <a:endCxn id="6" idx="1"/>
              </p:cNvCxnSpPr>
              <p:nvPr/>
            </p:nvCxnSpPr>
            <p:spPr>
              <a:xfrm>
                <a:off x="6175949" y="4129072"/>
                <a:ext cx="781988" cy="0"/>
              </a:xfrm>
              <a:prstGeom prst="straightConnector1">
                <a:avLst/>
              </a:prstGeom>
              <a:ln w="6985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6127230" y="3613334"/>
              <a:ext cx="722028" cy="492442"/>
            </a:xfrm>
            <a:prstGeom prst="rect">
              <a:avLst/>
            </a:prstGeom>
            <a:noFill/>
          </p:spPr>
          <p:txBody>
            <a:bodyPr wrap="square" rtlCol="0">
              <a:spAutoFit/>
            </a:bodyPr>
            <a:lstStyle/>
            <a:p>
              <a:r>
                <a:rPr lang="en-US" b="1" dirty="0" err="1">
                  <a:solidFill>
                    <a:srgbClr val="0070C0"/>
                  </a:solidFill>
                </a:rPr>
                <a:t>rw</a:t>
              </a:r>
              <a:endParaRPr lang="en-US" b="1" baseline="-25000" dirty="0">
                <a:solidFill>
                  <a:srgbClr val="0070C0"/>
                </a:solidFill>
              </a:endParaRPr>
            </a:p>
          </p:txBody>
        </p:sp>
      </p:grpSp>
      <p:grpSp>
        <p:nvGrpSpPr>
          <p:cNvPr id="23" name="Group 22"/>
          <p:cNvGrpSpPr/>
          <p:nvPr/>
        </p:nvGrpSpPr>
        <p:grpSpPr>
          <a:xfrm>
            <a:off x="4208357" y="2944197"/>
            <a:ext cx="1742379" cy="606094"/>
            <a:chOff x="3651663" y="3613334"/>
            <a:chExt cx="2323172" cy="808125"/>
          </a:xfrm>
        </p:grpSpPr>
        <p:sp>
          <p:nvSpPr>
            <p:cNvPr id="17" name="TextBox 16"/>
            <p:cNvSpPr txBox="1"/>
            <p:nvPr/>
          </p:nvSpPr>
          <p:spPr>
            <a:xfrm>
              <a:off x="3651663" y="3867462"/>
              <a:ext cx="580563" cy="553997"/>
            </a:xfrm>
            <a:prstGeom prst="rect">
              <a:avLst/>
            </a:prstGeom>
            <a:noFill/>
          </p:spPr>
          <p:txBody>
            <a:bodyPr wrap="square" rtlCol="0">
              <a:spAutoFit/>
            </a:bodyPr>
            <a:lstStyle/>
            <a:p>
              <a:r>
                <a:rPr lang="en-US" altLang="zh-CN" sz="2100" b="1" dirty="0">
                  <a:ln w="0"/>
                  <a:solidFill>
                    <a:srgbClr val="C00000"/>
                  </a:solidFill>
                  <a:effectLst>
                    <a:outerShdw blurRad="38100" dist="19050" dir="2700000" algn="tl" rotWithShape="0">
                      <a:schemeClr val="dk1">
                        <a:alpha val="40000"/>
                      </a:schemeClr>
                    </a:outerShdw>
                  </a:effectLst>
                </a:rPr>
                <a:t>T</a:t>
              </a:r>
              <a:r>
                <a:rPr lang="en-US" altLang="zh-CN" sz="2100" b="1" baseline="-25000" dirty="0">
                  <a:ln w="0"/>
                  <a:solidFill>
                    <a:srgbClr val="C00000"/>
                  </a:solidFill>
                  <a:effectLst>
                    <a:outerShdw blurRad="38100" dist="19050" dir="2700000" algn="tl" rotWithShape="0">
                      <a:schemeClr val="dk1">
                        <a:alpha val="40000"/>
                      </a:schemeClr>
                    </a:outerShdw>
                  </a:effectLst>
                </a:rPr>
                <a:t>1</a:t>
              </a:r>
              <a:endParaRPr lang="en-US" sz="2100" b="1" baseline="-25000" dirty="0">
                <a:solidFill>
                  <a:srgbClr val="C00000"/>
                </a:solidFill>
              </a:endParaRPr>
            </a:p>
          </p:txBody>
        </p:sp>
        <p:cxnSp>
          <p:nvCxnSpPr>
            <p:cNvPr id="19" name="Straight Arrow Connector 18"/>
            <p:cNvCxnSpPr/>
            <p:nvPr/>
          </p:nvCxnSpPr>
          <p:spPr>
            <a:xfrm>
              <a:off x="4140419" y="4129072"/>
              <a:ext cx="1538989" cy="0"/>
            </a:xfrm>
            <a:prstGeom prst="straightConnector1">
              <a:avLst/>
            </a:prstGeom>
            <a:ln w="698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23547" y="3613334"/>
              <a:ext cx="1851288" cy="492442"/>
            </a:xfrm>
            <a:prstGeom prst="rect">
              <a:avLst/>
            </a:prstGeom>
            <a:noFill/>
          </p:spPr>
          <p:txBody>
            <a:bodyPr wrap="square" rtlCol="0">
              <a:spAutoFit/>
            </a:bodyPr>
            <a:lstStyle/>
            <a:p>
              <a:r>
                <a:rPr lang="en-US" b="1" dirty="0" err="1">
                  <a:solidFill>
                    <a:srgbClr val="C00000"/>
                  </a:solidFill>
                </a:rPr>
                <a:t>wr</a:t>
              </a:r>
              <a:r>
                <a:rPr lang="en-US" b="1" dirty="0">
                  <a:solidFill>
                    <a:srgbClr val="C00000"/>
                  </a:solidFill>
                </a:rPr>
                <a:t>/</a:t>
              </a:r>
              <a:r>
                <a:rPr lang="en-US" b="1" dirty="0" err="1">
                  <a:solidFill>
                    <a:srgbClr val="C00000"/>
                  </a:solidFill>
                </a:rPr>
                <a:t>ww</a:t>
              </a:r>
              <a:r>
                <a:rPr lang="en-US" b="1" dirty="0">
                  <a:solidFill>
                    <a:srgbClr val="C00000"/>
                  </a:solidFill>
                </a:rPr>
                <a:t>/</a:t>
              </a:r>
              <a:r>
                <a:rPr lang="en-US" b="1" dirty="0" err="1">
                  <a:solidFill>
                    <a:srgbClr val="C00000"/>
                  </a:solidFill>
                </a:rPr>
                <a:t>rw</a:t>
              </a:r>
              <a:endParaRPr lang="en-US" b="1" baseline="-25000" dirty="0">
                <a:solidFill>
                  <a:srgbClr val="C00000"/>
                </a:solidFill>
              </a:endParaRPr>
            </a:p>
          </p:txBody>
        </p:sp>
      </p:grpSp>
      <p:sp>
        <p:nvSpPr>
          <p:cNvPr id="24" name="TextBox 23"/>
          <p:cNvSpPr txBox="1"/>
          <p:nvPr/>
        </p:nvSpPr>
        <p:spPr>
          <a:xfrm>
            <a:off x="5753050" y="3677692"/>
            <a:ext cx="3198383" cy="415498"/>
          </a:xfrm>
          <a:prstGeom prst="rect">
            <a:avLst/>
          </a:prstGeom>
          <a:noFill/>
        </p:spPr>
        <p:txBody>
          <a:bodyPr wrap="square" rtlCol="0">
            <a:spAutoFit/>
          </a:bodyPr>
          <a:lstStyle/>
          <a:p>
            <a:r>
              <a:rPr lang="en-US" sz="2100" b="1" dirty="0">
                <a:solidFill>
                  <a:srgbClr val="0070C0"/>
                </a:solidFill>
              </a:rPr>
              <a:t>T</a:t>
            </a:r>
            <a:r>
              <a:rPr lang="en-US" sz="2100" b="1" baseline="-25000" dirty="0">
                <a:solidFill>
                  <a:srgbClr val="0070C0"/>
                </a:solidFill>
              </a:rPr>
              <a:t>3</a:t>
            </a:r>
            <a:r>
              <a:rPr lang="en-US" sz="2100" b="1" dirty="0">
                <a:solidFill>
                  <a:srgbClr val="0070C0"/>
                </a:solidFill>
              </a:rPr>
              <a:t> commits earlier than T</a:t>
            </a:r>
            <a:r>
              <a:rPr lang="en-US" sz="2100" b="1" baseline="-25000" dirty="0">
                <a:solidFill>
                  <a:srgbClr val="0070C0"/>
                </a:solidFill>
              </a:rPr>
              <a:t>2</a:t>
            </a:r>
            <a:endParaRPr lang="en-US" sz="2100" b="1" dirty="0">
              <a:solidFill>
                <a:srgbClr val="0070C0"/>
              </a:solidFill>
            </a:endParaRPr>
          </a:p>
        </p:txBody>
      </p:sp>
      <p:sp>
        <p:nvSpPr>
          <p:cNvPr id="25" name="TextBox 24"/>
          <p:cNvSpPr txBox="1"/>
          <p:nvPr/>
        </p:nvSpPr>
        <p:spPr>
          <a:xfrm>
            <a:off x="4250987" y="4174423"/>
            <a:ext cx="3674230" cy="415498"/>
          </a:xfrm>
          <a:prstGeom prst="rect">
            <a:avLst/>
          </a:prstGeom>
          <a:noFill/>
        </p:spPr>
        <p:txBody>
          <a:bodyPr wrap="square" rtlCol="0">
            <a:spAutoFit/>
          </a:bodyPr>
          <a:lstStyle/>
          <a:p>
            <a:r>
              <a:rPr lang="en-US" sz="2100" b="1" dirty="0">
                <a:solidFill>
                  <a:srgbClr val="C00000"/>
                </a:solidFill>
              </a:rPr>
              <a:t>T</a:t>
            </a:r>
            <a:r>
              <a:rPr lang="en-US" sz="2100" b="1" baseline="-25000" dirty="0">
                <a:solidFill>
                  <a:srgbClr val="C00000"/>
                </a:solidFill>
              </a:rPr>
              <a:t>1</a:t>
            </a:r>
            <a:r>
              <a:rPr lang="en-US" sz="2100" b="1" dirty="0">
                <a:solidFill>
                  <a:srgbClr val="C00000"/>
                </a:solidFill>
              </a:rPr>
              <a:t> must commit after T</a:t>
            </a:r>
            <a:r>
              <a:rPr lang="en-US" sz="2100" b="1" baseline="-25000" dirty="0">
                <a:solidFill>
                  <a:srgbClr val="C00000"/>
                </a:solidFill>
              </a:rPr>
              <a:t>2 </a:t>
            </a:r>
            <a:r>
              <a:rPr lang="en-US" sz="2100" b="1" dirty="0">
                <a:solidFill>
                  <a:srgbClr val="C00000"/>
                </a:solidFill>
              </a:rPr>
              <a:t>starts</a:t>
            </a:r>
          </a:p>
        </p:txBody>
      </p:sp>
      <p:pic>
        <p:nvPicPr>
          <p:cNvPr id="18" name="Picture 17"/>
          <p:cNvPicPr>
            <a:picLocks noChangeAspect="1"/>
          </p:cNvPicPr>
          <p:nvPr/>
        </p:nvPicPr>
        <p:blipFill>
          <a:blip r:embed="rId3"/>
          <a:stretch>
            <a:fillRect/>
          </a:stretch>
        </p:blipFill>
        <p:spPr>
          <a:xfrm>
            <a:off x="384072" y="3083895"/>
            <a:ext cx="2184400" cy="2345356"/>
          </a:xfrm>
          <a:prstGeom prst="rect">
            <a:avLst/>
          </a:prstGeom>
        </p:spPr>
      </p:pic>
      <p:grpSp>
        <p:nvGrpSpPr>
          <p:cNvPr id="33" name="Group 32"/>
          <p:cNvGrpSpPr/>
          <p:nvPr/>
        </p:nvGrpSpPr>
        <p:grpSpPr>
          <a:xfrm>
            <a:off x="1244415" y="3087997"/>
            <a:ext cx="881339" cy="588107"/>
            <a:chOff x="1659219" y="3736328"/>
            <a:chExt cx="1175119" cy="784143"/>
          </a:xfrm>
        </p:grpSpPr>
        <p:sp>
          <p:nvSpPr>
            <p:cNvPr id="27" name="Oval 26"/>
            <p:cNvSpPr/>
            <p:nvPr/>
          </p:nvSpPr>
          <p:spPr>
            <a:xfrm>
              <a:off x="1659219" y="3736328"/>
              <a:ext cx="642849" cy="586851"/>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t>T</a:t>
              </a:r>
              <a:r>
                <a:rPr lang="en-US" sz="1350" b="1" baseline="-25000" dirty="0"/>
                <a:t>1</a:t>
              </a:r>
              <a:endParaRPr lang="en-US" sz="1350" b="1" dirty="0"/>
            </a:p>
          </p:txBody>
        </p:sp>
        <p:cxnSp>
          <p:nvCxnSpPr>
            <p:cNvPr id="28" name="Straight Arrow Connector 27"/>
            <p:cNvCxnSpPr/>
            <p:nvPr/>
          </p:nvCxnSpPr>
          <p:spPr>
            <a:xfrm>
              <a:off x="2302068" y="4060336"/>
              <a:ext cx="532270" cy="460135"/>
            </a:xfrm>
            <a:prstGeom prst="straightConnector1">
              <a:avLst/>
            </a:prstGeom>
            <a:ln w="50800" cap="flat">
              <a:solidFill>
                <a:srgbClr val="C00000"/>
              </a:solidFill>
              <a:headEnd w="lg" len="med"/>
              <a:tailEnd type="arrow"/>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2050695" y="3611647"/>
            <a:ext cx="708455" cy="1408028"/>
            <a:chOff x="2734260" y="4434529"/>
            <a:chExt cx="944606" cy="1877371"/>
          </a:xfrm>
        </p:grpSpPr>
        <p:sp>
          <p:nvSpPr>
            <p:cNvPr id="7" name="Oval 6"/>
            <p:cNvSpPr/>
            <p:nvPr/>
          </p:nvSpPr>
          <p:spPr>
            <a:xfrm>
              <a:off x="2734260" y="5725049"/>
              <a:ext cx="642849" cy="586851"/>
            </a:xfrm>
            <a:prstGeom prst="ellips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t>T</a:t>
              </a:r>
              <a:r>
                <a:rPr lang="en-US" altLang="zh-CN" sz="1350" b="1" baseline="-25000" dirty="0"/>
                <a:t>3</a:t>
              </a:r>
              <a:endParaRPr lang="en-US" sz="1350" b="1" dirty="0"/>
            </a:p>
          </p:txBody>
        </p:sp>
        <p:sp>
          <p:nvSpPr>
            <p:cNvPr id="26" name="Oval 25"/>
            <p:cNvSpPr/>
            <p:nvPr/>
          </p:nvSpPr>
          <p:spPr>
            <a:xfrm>
              <a:off x="2740195" y="4434529"/>
              <a:ext cx="642849" cy="586851"/>
            </a:xfrm>
            <a:prstGeom prst="ellips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t>T</a:t>
              </a:r>
              <a:r>
                <a:rPr lang="en-US" altLang="zh-CN" sz="1350" b="1" baseline="-25000" dirty="0"/>
                <a:t>2</a:t>
              </a:r>
              <a:endParaRPr lang="en-US" sz="1350" b="1" dirty="0"/>
            </a:p>
          </p:txBody>
        </p:sp>
        <p:cxnSp>
          <p:nvCxnSpPr>
            <p:cNvPr id="10" name="Straight Arrow Connector 9"/>
            <p:cNvCxnSpPr/>
            <p:nvPr/>
          </p:nvCxnSpPr>
          <p:spPr>
            <a:xfrm flipH="1">
              <a:off x="3034420" y="5042645"/>
              <a:ext cx="5935" cy="703669"/>
            </a:xfrm>
            <a:prstGeom prst="straightConnector1">
              <a:avLst/>
            </a:prstGeom>
            <a:ln w="50800" cap="flat">
              <a:headEnd w="lg" len="med"/>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019646" y="5078572"/>
              <a:ext cx="659220" cy="492443"/>
            </a:xfrm>
            <a:prstGeom prst="rect">
              <a:avLst/>
            </a:prstGeom>
            <a:noFill/>
          </p:spPr>
          <p:txBody>
            <a:bodyPr wrap="square" rtlCol="0">
              <a:spAutoFit/>
            </a:bodyPr>
            <a:lstStyle/>
            <a:p>
              <a:r>
                <a:rPr lang="en-US" b="1" dirty="0" err="1">
                  <a:solidFill>
                    <a:schemeClr val="accent1">
                      <a:lumMod val="75000"/>
                    </a:schemeClr>
                  </a:solidFill>
                </a:rPr>
                <a:t>rw</a:t>
              </a:r>
              <a:endParaRPr lang="en-US" b="1" dirty="0">
                <a:solidFill>
                  <a:schemeClr val="accent1">
                    <a:lumMod val="75000"/>
                  </a:schemeClr>
                </a:solidFill>
              </a:endParaRPr>
            </a:p>
          </p:txBody>
        </p:sp>
      </p:grpSp>
    </p:spTree>
    <p:extLst>
      <p:ext uri="{BB962C8B-B14F-4D97-AF65-F5344CB8AC3E}">
        <p14:creationId xmlns:p14="http://schemas.microsoft.com/office/powerpoint/2010/main" val="108738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Theorem (Not in Exam)</a:t>
            </a:r>
            <a:endParaRPr lang="zh-CN" altLang="en-US" dirty="0"/>
          </a:p>
        </p:txBody>
      </p:sp>
      <p:sp>
        <p:nvSpPr>
          <p:cNvPr id="3" name="内容占位符 2"/>
          <p:cNvSpPr>
            <a:spLocks noGrp="1"/>
          </p:cNvSpPr>
          <p:nvPr>
            <p:ph idx="1"/>
          </p:nvPr>
        </p:nvSpPr>
        <p:spPr/>
        <p:txBody>
          <a:bodyPr>
            <a:normAutofit lnSpcReduction="10000"/>
          </a:bodyPr>
          <a:lstStyle/>
          <a:p>
            <a:r>
              <a:rPr lang="en-US" altLang="zh-CN" sz="2400" b="1" dirty="0"/>
              <a:t>Theorem-1</a:t>
            </a:r>
            <a:r>
              <a:rPr lang="en-US" altLang="zh-CN" sz="2400" dirty="0"/>
              <a:t>: In databases that satisfy BCC's transaction model, when an </a:t>
            </a:r>
            <a:r>
              <a:rPr lang="en-US" altLang="zh-CN" sz="2400" dirty="0" err="1"/>
              <a:t>unserializable</a:t>
            </a:r>
            <a:r>
              <a:rPr lang="en-US" altLang="zh-CN" sz="2400" dirty="0"/>
              <a:t> transaction schedule is created, the schedule must contain the following transactions T1, T2 and T3 such that: </a:t>
            </a:r>
          </a:p>
          <a:p>
            <a:pPr marL="914400" lvl="1" indent="-457200">
              <a:buFont typeface="+mj-lt"/>
              <a:buAutoNum type="arabicPeriod"/>
            </a:pPr>
            <a:r>
              <a:rPr lang="en-US" altLang="zh-CN" sz="2400" b="1" dirty="0"/>
              <a:t>T3 is the earliest committed transaction in the schedule; </a:t>
            </a:r>
          </a:p>
          <a:p>
            <a:pPr marL="914400" lvl="1" indent="-457200">
              <a:buFont typeface="+mj-lt"/>
              <a:buAutoNum type="arabicPeriod"/>
            </a:pPr>
            <a:r>
              <a:rPr lang="en-US" altLang="zh-CN" sz="2400" b="1" dirty="0"/>
              <a:t>T2 </a:t>
            </a:r>
            <a:r>
              <a:rPr lang="en-US" altLang="zh-CN" sz="2400" b="1" dirty="0" err="1"/>
              <a:t>rw</a:t>
            </a:r>
            <a:r>
              <a:rPr lang="en-US" altLang="zh-CN" sz="2400" b="1" dirty="0"/>
              <a:t> → T3; and </a:t>
            </a:r>
          </a:p>
          <a:p>
            <a:pPr marL="914400" lvl="1" indent="-457200">
              <a:buFont typeface="+mj-lt"/>
              <a:buAutoNum type="arabicPeriod"/>
            </a:pPr>
            <a:r>
              <a:rPr lang="en-US" altLang="zh-CN" sz="2400" b="1" dirty="0"/>
              <a:t>T1 → T2 and T1 commits after T2 starts. </a:t>
            </a:r>
          </a:p>
        </p:txBody>
      </p:sp>
    </p:spTree>
    <p:extLst>
      <p:ext uri="{BB962C8B-B14F-4D97-AF65-F5344CB8AC3E}">
        <p14:creationId xmlns:p14="http://schemas.microsoft.com/office/powerpoint/2010/main" val="1443779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a:bodyPr>
          <a:lstStyle/>
          <a:p>
            <a:pPr eaLnBrk="1" hangingPunct="1">
              <a:lnSpc>
                <a:spcPct val="90000"/>
              </a:lnSpc>
              <a:spcBef>
                <a:spcPct val="10000"/>
              </a:spcBef>
            </a:pPr>
            <a:r>
              <a:rPr lang="en-US" altLang="zh-CN" dirty="0">
                <a:ea typeface="MS PGothic" charset="0"/>
              </a:rPr>
              <a:t>Atomicity of in++</a:t>
            </a:r>
          </a:p>
        </p:txBody>
      </p:sp>
      <p:sp>
        <p:nvSpPr>
          <p:cNvPr id="22531" name="Content Placeholder 2"/>
          <p:cNvSpPr>
            <a:spLocks noGrp="1"/>
          </p:cNvSpPr>
          <p:nvPr>
            <p:ph idx="1"/>
          </p:nvPr>
        </p:nvSpPr>
        <p:spPr>
          <a:xfrm>
            <a:off x="457200" y="1057300"/>
            <a:ext cx="8305800" cy="4191000"/>
          </a:xfrm>
        </p:spPr>
        <p:txBody>
          <a:bodyPr/>
          <a:lstStyle/>
          <a:p>
            <a:pPr eaLnBrk="1" hangingPunct="1">
              <a:lnSpc>
                <a:spcPct val="150000"/>
              </a:lnSpc>
              <a:spcBef>
                <a:spcPct val="10000"/>
              </a:spcBef>
            </a:pPr>
            <a:r>
              <a:rPr lang="en-US" altLang="zh-CN" b="1" dirty="0">
                <a:latin typeface="Times New Roman" charset="0"/>
                <a:ea typeface="MS PGothic" charset="0"/>
                <a:cs typeface="Times New Roman" charset="0"/>
              </a:rPr>
              <a:t>volatile </a:t>
            </a:r>
            <a:r>
              <a:rPr lang="en-US" altLang="zh-CN" b="1" dirty="0" err="1">
                <a:latin typeface="Times New Roman" charset="0"/>
                <a:ea typeface="MS PGothic" charset="0"/>
                <a:cs typeface="Times New Roman" charset="0"/>
              </a:rPr>
              <a:t>int</a:t>
            </a:r>
            <a:r>
              <a:rPr lang="en-US" altLang="zh-CN" b="1" dirty="0">
                <a:latin typeface="Times New Roman" charset="0"/>
                <a:ea typeface="MS PGothic" charset="0"/>
                <a:cs typeface="Times New Roman" charset="0"/>
              </a:rPr>
              <a:t> in; </a:t>
            </a:r>
          </a:p>
          <a:p>
            <a:pPr eaLnBrk="1" hangingPunct="1">
              <a:lnSpc>
                <a:spcPct val="150000"/>
              </a:lnSpc>
              <a:spcBef>
                <a:spcPct val="10000"/>
              </a:spcBef>
            </a:pPr>
            <a:r>
              <a:rPr lang="en-US" altLang="zh-CN" sz="2800" dirty="0">
                <a:ea typeface="MS PGothic" charset="0"/>
              </a:rPr>
              <a:t>Works on 32-bit and 64-bit machines </a:t>
            </a:r>
          </a:p>
          <a:p>
            <a:pPr lvl="2" eaLnBrk="1" hangingPunct="1">
              <a:lnSpc>
                <a:spcPct val="150000"/>
              </a:lnSpc>
              <a:spcBef>
                <a:spcPct val="10000"/>
              </a:spcBef>
              <a:buFontTx/>
              <a:buNone/>
            </a:pPr>
            <a:r>
              <a:rPr lang="en-US" altLang="zh-CN" sz="2800" dirty="0" err="1">
                <a:latin typeface="Times New Roman" charset="0"/>
                <a:ea typeface="ＭＳ Ｐゴシック" charset="0"/>
                <a:cs typeface="Times New Roman" charset="0"/>
              </a:rPr>
              <a:t>mov</a:t>
            </a:r>
            <a:r>
              <a:rPr lang="en-US" altLang="zh-CN" sz="2800" dirty="0">
                <a:latin typeface="Times New Roman" charset="0"/>
                <a:ea typeface="ＭＳ Ｐゴシック" charset="0"/>
                <a:cs typeface="Times New Roman" charset="0"/>
              </a:rPr>
              <a:t>    in, 	%</a:t>
            </a:r>
            <a:r>
              <a:rPr lang="en-US" altLang="zh-CN" sz="2800" dirty="0" err="1">
                <a:latin typeface="Times New Roman" charset="0"/>
                <a:ea typeface="ＭＳ Ｐゴシック" charset="0"/>
                <a:cs typeface="Times New Roman" charset="0"/>
              </a:rPr>
              <a:t>eax</a:t>
            </a:r>
            <a:r>
              <a:rPr lang="en-US" altLang="zh-CN" sz="2800" dirty="0">
                <a:latin typeface="Times New Roman" charset="0"/>
                <a:ea typeface="ＭＳ Ｐゴシック" charset="0"/>
                <a:cs typeface="Times New Roman" charset="0"/>
              </a:rPr>
              <a:t> </a:t>
            </a:r>
          </a:p>
          <a:p>
            <a:pPr lvl="2" eaLnBrk="1" hangingPunct="1">
              <a:lnSpc>
                <a:spcPct val="150000"/>
              </a:lnSpc>
              <a:spcBef>
                <a:spcPct val="10000"/>
              </a:spcBef>
              <a:buFontTx/>
              <a:buNone/>
            </a:pPr>
            <a:r>
              <a:rPr lang="en-US" altLang="zh-CN" sz="2800" dirty="0">
                <a:latin typeface="Times New Roman" charset="0"/>
                <a:ea typeface="ＭＳ Ｐゴシック" charset="0"/>
                <a:cs typeface="Times New Roman" charset="0"/>
              </a:rPr>
              <a:t>add     $0x1, %</a:t>
            </a:r>
            <a:r>
              <a:rPr lang="en-US" altLang="zh-CN" sz="2800" dirty="0" err="1">
                <a:latin typeface="Times New Roman" charset="0"/>
                <a:ea typeface="ＭＳ Ｐゴシック" charset="0"/>
                <a:cs typeface="Times New Roman" charset="0"/>
              </a:rPr>
              <a:t>eax</a:t>
            </a:r>
            <a:r>
              <a:rPr lang="en-US" altLang="zh-CN" sz="2800" dirty="0">
                <a:latin typeface="Times New Roman" charset="0"/>
                <a:ea typeface="ＭＳ Ｐゴシック" charset="0"/>
                <a:cs typeface="Times New Roman" charset="0"/>
              </a:rPr>
              <a:t> </a:t>
            </a:r>
          </a:p>
          <a:p>
            <a:pPr lvl="2" eaLnBrk="1" hangingPunct="1">
              <a:lnSpc>
                <a:spcPct val="150000"/>
              </a:lnSpc>
              <a:spcBef>
                <a:spcPct val="10000"/>
              </a:spcBef>
              <a:buFontTx/>
              <a:buNone/>
            </a:pPr>
            <a:r>
              <a:rPr lang="en-US" altLang="zh-CN" sz="2800" dirty="0" err="1">
                <a:latin typeface="Times New Roman" charset="0"/>
                <a:ea typeface="ＭＳ Ｐゴシック" charset="0"/>
                <a:cs typeface="Times New Roman" charset="0"/>
              </a:rPr>
              <a:t>mov</a:t>
            </a:r>
            <a:r>
              <a:rPr lang="en-US" altLang="zh-CN" sz="2800" dirty="0">
                <a:latin typeface="Times New Roman" charset="0"/>
                <a:ea typeface="ＭＳ Ｐゴシック" charset="0"/>
                <a:cs typeface="Times New Roman" charset="0"/>
              </a:rPr>
              <a:t>    %</a:t>
            </a:r>
            <a:r>
              <a:rPr lang="en-US" altLang="zh-CN" sz="2800" dirty="0" err="1">
                <a:latin typeface="Times New Roman" charset="0"/>
                <a:ea typeface="ＭＳ Ｐゴシック" charset="0"/>
                <a:cs typeface="Times New Roman" charset="0"/>
              </a:rPr>
              <a:t>eax</a:t>
            </a:r>
            <a:r>
              <a:rPr lang="en-US" altLang="zh-CN" sz="2800" dirty="0">
                <a:latin typeface="Times New Roman" charset="0"/>
                <a:ea typeface="ＭＳ Ｐゴシック" charset="0"/>
                <a:cs typeface="Times New Roman" charset="0"/>
              </a:rPr>
              <a:t>, in </a:t>
            </a:r>
            <a:endParaRPr lang="en-US" altLang="zh-CN" sz="3600" dirty="0">
              <a:latin typeface="Comic Sans MS" charset="0"/>
              <a:ea typeface="MS PGothic" charset="0"/>
            </a:endParaRPr>
          </a:p>
          <a:p>
            <a:pPr eaLnBrk="1" hangingPunct="1">
              <a:lnSpc>
                <a:spcPct val="150000"/>
              </a:lnSpc>
              <a:spcBef>
                <a:spcPct val="10000"/>
              </a:spcBef>
            </a:pPr>
            <a:endParaRPr lang="en-US" altLang="zh-CN" sz="2800" dirty="0">
              <a:latin typeface="Comic Sans MS" charset="0"/>
              <a:ea typeface="MS PGothic" charset="0"/>
            </a:endParaRPr>
          </a:p>
        </p:txBody>
      </p:sp>
      <p:sp>
        <p:nvSpPr>
          <p:cNvPr id="22532"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fld id="{91C7DDED-8DBF-0441-9A2C-97A335D542C6}" type="slidenum">
              <a:rPr lang="zh-CN" altLang="en-US" sz="1400" b="0">
                <a:latin typeface="Calibri" charset="0"/>
                <a:ea typeface="Adobe 楷体 Std R" charset="0"/>
                <a:cs typeface="Adobe 楷体 Std R" charset="0"/>
              </a:rPr>
              <a:pPr/>
              <a:t>6</a:t>
            </a:fld>
            <a:endParaRPr lang="en-US" altLang="zh-CN" sz="1400" b="0">
              <a:latin typeface="Calibri" charset="0"/>
              <a:ea typeface="Adobe 楷体 Std R" charset="0"/>
              <a:cs typeface="Adobe 楷体 Std R" charset="0"/>
            </a:endParaRPr>
          </a:p>
        </p:txBody>
      </p:sp>
    </p:spTree>
    <p:extLst>
      <p:ext uri="{BB962C8B-B14F-4D97-AF65-F5344CB8AC3E}">
        <p14:creationId xmlns:p14="http://schemas.microsoft.com/office/powerpoint/2010/main" val="3329681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Theorem (Not in Exam)</a:t>
            </a:r>
            <a:endParaRPr lang="zh-CN" altLang="en-US" dirty="0"/>
          </a:p>
        </p:txBody>
      </p:sp>
      <p:sp>
        <p:nvSpPr>
          <p:cNvPr id="3" name="内容占位符 2"/>
          <p:cNvSpPr>
            <a:spLocks noGrp="1"/>
          </p:cNvSpPr>
          <p:nvPr>
            <p:ph idx="1"/>
          </p:nvPr>
        </p:nvSpPr>
        <p:spPr/>
        <p:txBody>
          <a:bodyPr>
            <a:normAutofit/>
          </a:bodyPr>
          <a:lstStyle/>
          <a:p>
            <a:r>
              <a:rPr lang="en-US" altLang="zh-CN" sz="2800" b="1" dirty="0"/>
              <a:t>Theorem-2</a:t>
            </a:r>
            <a:r>
              <a:rPr lang="en-US" altLang="zh-CN" sz="2800" dirty="0"/>
              <a:t>: Transactions aborted by OCC may not be aborted by BCC, while transactions aborted by BCC will always be aborted by OCC</a:t>
            </a:r>
          </a:p>
          <a:p>
            <a:pPr lvl="1"/>
            <a:r>
              <a:rPr lang="en-US" altLang="zh-CN" sz="2400" dirty="0"/>
              <a:t>OCC will abort T2 if </a:t>
            </a:r>
            <a:r>
              <a:rPr lang="en-US" altLang="zh-CN" sz="2400" b="1" dirty="0"/>
              <a:t>T2 </a:t>
            </a:r>
            <a:r>
              <a:rPr lang="en-US" altLang="zh-CN" sz="2400" b="1" dirty="0" err="1"/>
              <a:t>rw</a:t>
            </a:r>
            <a:r>
              <a:rPr lang="en-US" altLang="zh-CN" sz="2400" b="1" dirty="0"/>
              <a:t> → T3</a:t>
            </a:r>
          </a:p>
          <a:p>
            <a:pPr lvl="1"/>
            <a:r>
              <a:rPr lang="en-US" altLang="zh-CN" sz="2400" dirty="0"/>
              <a:t>BCC checks additional dependencies</a:t>
            </a:r>
            <a:endParaRPr lang="zh-CN" altLang="en-US" sz="2400" dirty="0"/>
          </a:p>
        </p:txBody>
      </p:sp>
    </p:spTree>
    <p:extLst>
      <p:ext uri="{BB962C8B-B14F-4D97-AF65-F5344CB8AC3E}">
        <p14:creationId xmlns:p14="http://schemas.microsoft.com/office/powerpoint/2010/main" val="5136553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 name="Oval 70"/>
          <p:cNvSpPr/>
          <p:nvPr/>
        </p:nvSpPr>
        <p:spPr>
          <a:xfrm>
            <a:off x="5913502" y="4057205"/>
            <a:ext cx="983619" cy="429027"/>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 name="Oval 69"/>
          <p:cNvSpPr/>
          <p:nvPr/>
        </p:nvSpPr>
        <p:spPr>
          <a:xfrm>
            <a:off x="3640206" y="4031570"/>
            <a:ext cx="983619" cy="429027"/>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p:cNvSpPr/>
          <p:nvPr/>
        </p:nvSpPr>
        <p:spPr>
          <a:xfrm>
            <a:off x="1366910" y="4031570"/>
            <a:ext cx="983619" cy="429027"/>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467544" y="373033"/>
            <a:ext cx="8047806" cy="667002"/>
          </a:xfrm>
        </p:spPr>
        <p:txBody>
          <a:bodyPr>
            <a:noAutofit/>
          </a:bodyPr>
          <a:lstStyle/>
          <a:p>
            <a:r>
              <a:rPr lang="en-US" dirty="0"/>
              <a:t>BCC Validation is Complex </a:t>
            </a:r>
          </a:p>
        </p:txBody>
      </p:sp>
      <p:sp>
        <p:nvSpPr>
          <p:cNvPr id="3" name="Content Placeholder 2"/>
          <p:cNvSpPr>
            <a:spLocks noGrp="1"/>
          </p:cNvSpPr>
          <p:nvPr>
            <p:ph idx="1"/>
          </p:nvPr>
        </p:nvSpPr>
        <p:spPr>
          <a:xfrm>
            <a:off x="628650" y="1401873"/>
            <a:ext cx="8346372" cy="3263504"/>
          </a:xfrm>
        </p:spPr>
        <p:txBody>
          <a:bodyPr/>
          <a:lstStyle/>
          <a:p>
            <a:r>
              <a:rPr lang="en-US" dirty="0"/>
              <a:t>Goal: capture all essential patterns at the right time </a:t>
            </a:r>
          </a:p>
        </p:txBody>
      </p:sp>
      <p:sp>
        <p:nvSpPr>
          <p:cNvPr id="4" name="Slide Number Placeholder 3"/>
          <p:cNvSpPr>
            <a:spLocks noGrp="1"/>
          </p:cNvSpPr>
          <p:nvPr>
            <p:ph type="sldNum" sz="quarter" idx="12"/>
          </p:nvPr>
        </p:nvSpPr>
        <p:spPr/>
        <p:txBody>
          <a:bodyPr/>
          <a:lstStyle/>
          <a:p>
            <a:fld id="{521D0898-B442-5546-8EA8-3F323974D898}" type="slidenum">
              <a:rPr lang="en-US" smtClean="0"/>
              <a:t>61</a:t>
            </a:fld>
            <a:endParaRPr lang="en-US" dirty="0"/>
          </a:p>
        </p:txBody>
      </p:sp>
      <p:sp>
        <p:nvSpPr>
          <p:cNvPr id="5" name="TextBox 4"/>
          <p:cNvSpPr txBox="1"/>
          <p:nvPr/>
        </p:nvSpPr>
        <p:spPr>
          <a:xfrm>
            <a:off x="1907704" y="4647409"/>
            <a:ext cx="3973035" cy="646331"/>
          </a:xfrm>
          <a:prstGeom prst="rect">
            <a:avLst/>
          </a:prstGeom>
          <a:noFill/>
        </p:spPr>
        <p:txBody>
          <a:bodyPr wrap="square" rtlCol="0">
            <a:spAutoFit/>
          </a:bodyPr>
          <a:lstStyle/>
          <a:p>
            <a:r>
              <a:rPr lang="en-US" b="1" dirty="0">
                <a:solidFill>
                  <a:srgbClr val="FF0000"/>
                </a:solidFill>
              </a:rPr>
              <a:t>Dependency pattern is created at the time when T</a:t>
            </a:r>
            <a:r>
              <a:rPr lang="en-US" b="1" baseline="-25000" dirty="0">
                <a:solidFill>
                  <a:srgbClr val="FF0000"/>
                </a:solidFill>
              </a:rPr>
              <a:t>2</a:t>
            </a:r>
            <a:r>
              <a:rPr lang="en-US" b="1" dirty="0">
                <a:solidFill>
                  <a:srgbClr val="FF0000"/>
                </a:solidFill>
              </a:rPr>
              <a:t> commits</a:t>
            </a:r>
          </a:p>
        </p:txBody>
      </p:sp>
      <p:sp>
        <p:nvSpPr>
          <p:cNvPr id="42" name="TextBox 41"/>
          <p:cNvSpPr txBox="1"/>
          <p:nvPr/>
        </p:nvSpPr>
        <p:spPr>
          <a:xfrm>
            <a:off x="5658281" y="4621796"/>
            <a:ext cx="3504868" cy="646331"/>
          </a:xfrm>
          <a:prstGeom prst="rect">
            <a:avLst/>
          </a:prstGeom>
          <a:noFill/>
        </p:spPr>
        <p:txBody>
          <a:bodyPr wrap="square" rtlCol="0">
            <a:spAutoFit/>
          </a:bodyPr>
          <a:lstStyle/>
          <a:p>
            <a:pPr algn="ctr"/>
            <a:r>
              <a:rPr lang="en-US" b="1" dirty="0">
                <a:solidFill>
                  <a:srgbClr val="FF0000"/>
                </a:solidFill>
              </a:rPr>
              <a:t>Dependency pattern is created at the time when T</a:t>
            </a:r>
            <a:r>
              <a:rPr lang="en-US" b="1" baseline="-25000" dirty="0">
                <a:solidFill>
                  <a:srgbClr val="FF0000"/>
                </a:solidFill>
              </a:rPr>
              <a:t>1</a:t>
            </a:r>
            <a:r>
              <a:rPr lang="en-US" b="1" dirty="0">
                <a:solidFill>
                  <a:srgbClr val="FF0000"/>
                </a:solidFill>
              </a:rPr>
              <a:t> commits</a:t>
            </a:r>
          </a:p>
        </p:txBody>
      </p:sp>
      <p:grpSp>
        <p:nvGrpSpPr>
          <p:cNvPr id="12" name="Group 11"/>
          <p:cNvGrpSpPr/>
          <p:nvPr/>
        </p:nvGrpSpPr>
        <p:grpSpPr>
          <a:xfrm>
            <a:off x="215113" y="2194764"/>
            <a:ext cx="2078711" cy="2127262"/>
            <a:chOff x="286817" y="2545352"/>
            <a:chExt cx="2771614" cy="2836349"/>
          </a:xfrm>
        </p:grpSpPr>
        <p:cxnSp>
          <p:nvCxnSpPr>
            <p:cNvPr id="30" name="Straight Arrow Connector 29"/>
            <p:cNvCxnSpPr>
              <a:stCxn id="6" idx="3"/>
              <a:endCxn id="76" idx="1"/>
            </p:cNvCxnSpPr>
            <p:nvPr/>
          </p:nvCxnSpPr>
          <p:spPr>
            <a:xfrm>
              <a:off x="1281386" y="3768316"/>
              <a:ext cx="719183" cy="978168"/>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480304" y="3774173"/>
              <a:ext cx="619124" cy="492443"/>
            </a:xfrm>
            <a:prstGeom prst="rect">
              <a:avLst/>
            </a:prstGeom>
            <a:noFill/>
          </p:spPr>
          <p:txBody>
            <a:bodyPr wrap="square" rtlCol="0">
              <a:spAutoFit/>
            </a:bodyPr>
            <a:lstStyle/>
            <a:p>
              <a:r>
                <a:rPr lang="en-US" altLang="zh-CN" b="1" dirty="0" err="1">
                  <a:solidFill>
                    <a:schemeClr val="accent1">
                      <a:lumMod val="75000"/>
                    </a:schemeClr>
                  </a:solidFill>
                </a:rPr>
                <a:t>wr</a:t>
              </a:r>
              <a:endParaRPr lang="en-US" b="1" baseline="-25000" dirty="0">
                <a:solidFill>
                  <a:schemeClr val="accent1">
                    <a:lumMod val="75000"/>
                  </a:schemeClr>
                </a:solidFill>
              </a:endParaRPr>
            </a:p>
          </p:txBody>
        </p:sp>
        <p:grpSp>
          <p:nvGrpSpPr>
            <p:cNvPr id="11" name="Group 10"/>
            <p:cNvGrpSpPr/>
            <p:nvPr/>
          </p:nvGrpSpPr>
          <p:grpSpPr>
            <a:xfrm>
              <a:off x="286817" y="2545352"/>
              <a:ext cx="1046024" cy="1857490"/>
              <a:chOff x="286817" y="2545352"/>
              <a:chExt cx="1046024" cy="1857490"/>
            </a:xfrm>
          </p:grpSpPr>
          <p:sp>
            <p:nvSpPr>
              <p:cNvPr id="27" name="TextBox 26"/>
              <p:cNvSpPr txBox="1"/>
              <p:nvPr/>
            </p:nvSpPr>
            <p:spPr>
              <a:xfrm>
                <a:off x="482673" y="2545352"/>
                <a:ext cx="850168" cy="553997"/>
              </a:xfrm>
              <a:prstGeom prst="rect">
                <a:avLst/>
              </a:prstGeom>
              <a:noFill/>
            </p:spPr>
            <p:txBody>
              <a:bodyPr wrap="square" rtlCol="0">
                <a:spAutoFit/>
              </a:bodyPr>
              <a:lstStyle/>
              <a:p>
                <a:r>
                  <a:rPr lang="en-US" altLang="zh-CN" sz="2100" b="1" dirty="0">
                    <a:solidFill>
                      <a:schemeClr val="accent1">
                        <a:lumMod val="75000"/>
                      </a:schemeClr>
                    </a:solidFill>
                  </a:rPr>
                  <a:t>T</a:t>
                </a:r>
                <a:r>
                  <a:rPr lang="en-US" altLang="zh-CN" sz="2100" b="1" baseline="-25000" dirty="0">
                    <a:solidFill>
                      <a:schemeClr val="accent1">
                        <a:lumMod val="75000"/>
                      </a:schemeClr>
                    </a:solidFill>
                  </a:rPr>
                  <a:t>1</a:t>
                </a:r>
                <a:endParaRPr lang="en-US" sz="2100" b="1" baseline="-25000" dirty="0">
                  <a:solidFill>
                    <a:schemeClr val="accent1">
                      <a:lumMod val="75000"/>
                    </a:schemeClr>
                  </a:solidFill>
                </a:endParaRPr>
              </a:p>
            </p:txBody>
          </p:sp>
          <p:grpSp>
            <p:nvGrpSpPr>
              <p:cNvPr id="8" name="Group 7"/>
              <p:cNvGrpSpPr/>
              <p:nvPr/>
            </p:nvGrpSpPr>
            <p:grpSpPr>
              <a:xfrm>
                <a:off x="286817" y="3171488"/>
                <a:ext cx="994569" cy="1231354"/>
                <a:chOff x="286817" y="3171488"/>
                <a:chExt cx="994569" cy="1231354"/>
              </a:xfrm>
            </p:grpSpPr>
            <p:sp>
              <p:nvSpPr>
                <p:cNvPr id="6" name="Rectangle 5"/>
                <p:cNvSpPr/>
                <p:nvPr/>
              </p:nvSpPr>
              <p:spPr>
                <a:xfrm>
                  <a:off x="287230" y="3609642"/>
                  <a:ext cx="994156" cy="3173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W(A)</a:t>
                  </a:r>
                </a:p>
              </p:txBody>
            </p:sp>
            <p:sp>
              <p:nvSpPr>
                <p:cNvPr id="43" name="Rectangle 42"/>
                <p:cNvSpPr/>
                <p:nvPr/>
              </p:nvSpPr>
              <p:spPr>
                <a:xfrm>
                  <a:off x="287230" y="4085495"/>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Commit</a:t>
                  </a:r>
                </a:p>
              </p:txBody>
            </p:sp>
            <p:sp>
              <p:nvSpPr>
                <p:cNvPr id="44" name="Rectangle 43"/>
                <p:cNvSpPr/>
                <p:nvPr/>
              </p:nvSpPr>
              <p:spPr>
                <a:xfrm>
                  <a:off x="286817" y="3171488"/>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Begin</a:t>
                  </a:r>
                </a:p>
              </p:txBody>
            </p:sp>
          </p:grpSp>
        </p:grpSp>
        <p:grpSp>
          <p:nvGrpSpPr>
            <p:cNvPr id="7" name="Group 6"/>
            <p:cNvGrpSpPr/>
            <p:nvPr/>
          </p:nvGrpSpPr>
          <p:grpSpPr>
            <a:xfrm>
              <a:off x="1981215" y="2545352"/>
              <a:ext cx="1077216" cy="2836349"/>
              <a:chOff x="1557881" y="2545352"/>
              <a:chExt cx="1077216" cy="2836349"/>
            </a:xfrm>
          </p:grpSpPr>
          <p:sp>
            <p:nvSpPr>
              <p:cNvPr id="24" name="TextBox 23"/>
              <p:cNvSpPr txBox="1"/>
              <p:nvPr/>
            </p:nvSpPr>
            <p:spPr>
              <a:xfrm>
                <a:off x="1895485" y="2545352"/>
                <a:ext cx="739612" cy="553997"/>
              </a:xfrm>
              <a:prstGeom prst="rect">
                <a:avLst/>
              </a:prstGeom>
              <a:noFill/>
            </p:spPr>
            <p:txBody>
              <a:bodyPr wrap="square" rtlCol="0">
                <a:spAutoFit/>
              </a:bodyPr>
              <a:lstStyle/>
              <a:p>
                <a:r>
                  <a:rPr lang="en-US" altLang="zh-CN" sz="2100" b="1" dirty="0">
                    <a:solidFill>
                      <a:schemeClr val="accent1">
                        <a:lumMod val="75000"/>
                      </a:schemeClr>
                    </a:solidFill>
                  </a:rPr>
                  <a:t>T</a:t>
                </a:r>
                <a:r>
                  <a:rPr lang="en-US" altLang="zh-CN" sz="2100" b="1" baseline="-25000" dirty="0">
                    <a:solidFill>
                      <a:schemeClr val="accent1">
                        <a:lumMod val="75000"/>
                      </a:schemeClr>
                    </a:solidFill>
                  </a:rPr>
                  <a:t>2</a:t>
                </a:r>
                <a:endParaRPr lang="en-US" sz="2100" b="1" baseline="-25000" dirty="0">
                  <a:solidFill>
                    <a:schemeClr val="accent1">
                      <a:lumMod val="75000"/>
                    </a:schemeClr>
                  </a:solidFill>
                </a:endParaRPr>
              </a:p>
            </p:txBody>
          </p:sp>
          <p:sp>
            <p:nvSpPr>
              <p:cNvPr id="75" name="Rectangle 74"/>
              <p:cNvSpPr/>
              <p:nvPr/>
            </p:nvSpPr>
            <p:spPr>
              <a:xfrm>
                <a:off x="1569971" y="3171488"/>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Begin</a:t>
                </a:r>
              </a:p>
            </p:txBody>
          </p:sp>
          <p:sp>
            <p:nvSpPr>
              <p:cNvPr id="76" name="Rectangle 75"/>
              <p:cNvSpPr/>
              <p:nvPr/>
            </p:nvSpPr>
            <p:spPr>
              <a:xfrm>
                <a:off x="1577235" y="4587810"/>
                <a:ext cx="994156" cy="3173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R(A)</a:t>
                </a:r>
              </a:p>
            </p:txBody>
          </p:sp>
          <p:sp>
            <p:nvSpPr>
              <p:cNvPr id="77" name="Rectangle 76"/>
              <p:cNvSpPr/>
              <p:nvPr/>
            </p:nvSpPr>
            <p:spPr>
              <a:xfrm>
                <a:off x="1584031" y="3629192"/>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R(B)</a:t>
                </a:r>
              </a:p>
            </p:txBody>
          </p:sp>
          <p:sp>
            <p:nvSpPr>
              <p:cNvPr id="78" name="Rectangle 77"/>
              <p:cNvSpPr/>
              <p:nvPr/>
            </p:nvSpPr>
            <p:spPr>
              <a:xfrm>
                <a:off x="1557881" y="5064354"/>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Commit</a:t>
                </a:r>
              </a:p>
            </p:txBody>
          </p:sp>
        </p:grpSp>
      </p:grpSp>
      <p:grpSp>
        <p:nvGrpSpPr>
          <p:cNvPr id="79" name="Group 78"/>
          <p:cNvGrpSpPr/>
          <p:nvPr/>
        </p:nvGrpSpPr>
        <p:grpSpPr>
          <a:xfrm>
            <a:off x="2463781" y="2200384"/>
            <a:ext cx="2094149" cy="2127262"/>
            <a:chOff x="286817" y="2545352"/>
            <a:chExt cx="2792199" cy="2836349"/>
          </a:xfrm>
        </p:grpSpPr>
        <p:cxnSp>
          <p:nvCxnSpPr>
            <p:cNvPr id="80" name="Straight Arrow Connector 79"/>
            <p:cNvCxnSpPr>
              <a:stCxn id="83" idx="3"/>
            </p:cNvCxnSpPr>
            <p:nvPr/>
          </p:nvCxnSpPr>
          <p:spPr>
            <a:xfrm>
              <a:off x="1281386" y="3768316"/>
              <a:ext cx="719183" cy="978168"/>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1446436" y="3774173"/>
              <a:ext cx="791996" cy="492443"/>
            </a:xfrm>
            <a:prstGeom prst="rect">
              <a:avLst/>
            </a:prstGeom>
            <a:noFill/>
          </p:spPr>
          <p:txBody>
            <a:bodyPr wrap="square" rtlCol="0">
              <a:spAutoFit/>
            </a:bodyPr>
            <a:lstStyle/>
            <a:p>
              <a:r>
                <a:rPr lang="en-US" altLang="zh-CN" b="1" dirty="0" err="1">
                  <a:solidFill>
                    <a:schemeClr val="accent1">
                      <a:lumMod val="75000"/>
                    </a:schemeClr>
                  </a:solidFill>
                </a:rPr>
                <a:t>ww</a:t>
              </a:r>
              <a:endParaRPr lang="en-US" b="1" baseline="-25000" dirty="0">
                <a:solidFill>
                  <a:schemeClr val="accent1">
                    <a:lumMod val="75000"/>
                  </a:schemeClr>
                </a:solidFill>
              </a:endParaRPr>
            </a:p>
          </p:txBody>
        </p:sp>
        <p:grpSp>
          <p:nvGrpSpPr>
            <p:cNvPr id="82" name="Group 81"/>
            <p:cNvGrpSpPr/>
            <p:nvPr/>
          </p:nvGrpSpPr>
          <p:grpSpPr>
            <a:xfrm>
              <a:off x="286817" y="2545352"/>
              <a:ext cx="994569" cy="1857490"/>
              <a:chOff x="286817" y="2545352"/>
              <a:chExt cx="994569" cy="1857490"/>
            </a:xfrm>
          </p:grpSpPr>
          <p:sp>
            <p:nvSpPr>
              <p:cNvPr id="89" name="TextBox 88"/>
              <p:cNvSpPr txBox="1"/>
              <p:nvPr/>
            </p:nvSpPr>
            <p:spPr>
              <a:xfrm>
                <a:off x="482673" y="2545352"/>
                <a:ext cx="798300" cy="553997"/>
              </a:xfrm>
              <a:prstGeom prst="rect">
                <a:avLst/>
              </a:prstGeom>
              <a:noFill/>
            </p:spPr>
            <p:txBody>
              <a:bodyPr wrap="square" rtlCol="0">
                <a:spAutoFit/>
              </a:bodyPr>
              <a:lstStyle/>
              <a:p>
                <a:r>
                  <a:rPr lang="en-US" altLang="zh-CN" sz="2100" b="1" dirty="0">
                    <a:solidFill>
                      <a:schemeClr val="accent1">
                        <a:lumMod val="75000"/>
                      </a:schemeClr>
                    </a:solidFill>
                  </a:rPr>
                  <a:t>T</a:t>
                </a:r>
                <a:r>
                  <a:rPr lang="en-US" altLang="zh-CN" sz="2100" b="1" baseline="-25000" dirty="0">
                    <a:solidFill>
                      <a:schemeClr val="accent1">
                        <a:lumMod val="75000"/>
                      </a:schemeClr>
                    </a:solidFill>
                  </a:rPr>
                  <a:t>1</a:t>
                </a:r>
                <a:endParaRPr lang="en-US" sz="2100" b="1" baseline="-25000" dirty="0">
                  <a:solidFill>
                    <a:schemeClr val="accent1">
                      <a:lumMod val="75000"/>
                    </a:schemeClr>
                  </a:solidFill>
                </a:endParaRPr>
              </a:p>
            </p:txBody>
          </p:sp>
          <p:grpSp>
            <p:nvGrpSpPr>
              <p:cNvPr id="90" name="Group 89"/>
              <p:cNvGrpSpPr/>
              <p:nvPr/>
            </p:nvGrpSpPr>
            <p:grpSpPr>
              <a:xfrm>
                <a:off x="286817" y="3171488"/>
                <a:ext cx="994569" cy="1231354"/>
                <a:chOff x="286817" y="3171488"/>
                <a:chExt cx="994569" cy="1231354"/>
              </a:xfrm>
            </p:grpSpPr>
            <p:sp>
              <p:nvSpPr>
                <p:cNvPr id="91" name="Rectangle 90"/>
                <p:cNvSpPr/>
                <p:nvPr/>
              </p:nvSpPr>
              <p:spPr>
                <a:xfrm>
                  <a:off x="287230" y="3609642"/>
                  <a:ext cx="994156" cy="3173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W(A)</a:t>
                  </a:r>
                </a:p>
              </p:txBody>
            </p:sp>
            <p:sp>
              <p:nvSpPr>
                <p:cNvPr id="92" name="Rectangle 91"/>
                <p:cNvSpPr/>
                <p:nvPr/>
              </p:nvSpPr>
              <p:spPr>
                <a:xfrm>
                  <a:off x="287230" y="4085495"/>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Commit</a:t>
                  </a:r>
                </a:p>
              </p:txBody>
            </p:sp>
            <p:sp>
              <p:nvSpPr>
                <p:cNvPr id="93" name="Rectangle 92"/>
                <p:cNvSpPr/>
                <p:nvPr/>
              </p:nvSpPr>
              <p:spPr>
                <a:xfrm>
                  <a:off x="286817" y="3171488"/>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Begin</a:t>
                  </a:r>
                </a:p>
              </p:txBody>
            </p:sp>
          </p:grpSp>
        </p:grpSp>
        <p:grpSp>
          <p:nvGrpSpPr>
            <p:cNvPr id="83" name="Group 82"/>
            <p:cNvGrpSpPr/>
            <p:nvPr/>
          </p:nvGrpSpPr>
          <p:grpSpPr>
            <a:xfrm>
              <a:off x="1981215" y="2545352"/>
              <a:ext cx="1097801" cy="2836349"/>
              <a:chOff x="1557881" y="2545352"/>
              <a:chExt cx="1097801" cy="2836349"/>
            </a:xfrm>
          </p:grpSpPr>
          <p:sp>
            <p:nvSpPr>
              <p:cNvPr id="84" name="TextBox 83"/>
              <p:cNvSpPr txBox="1"/>
              <p:nvPr/>
            </p:nvSpPr>
            <p:spPr>
              <a:xfrm>
                <a:off x="1895485" y="2545352"/>
                <a:ext cx="760197" cy="553997"/>
              </a:xfrm>
              <a:prstGeom prst="rect">
                <a:avLst/>
              </a:prstGeom>
              <a:noFill/>
            </p:spPr>
            <p:txBody>
              <a:bodyPr wrap="square" rtlCol="0">
                <a:spAutoFit/>
              </a:bodyPr>
              <a:lstStyle/>
              <a:p>
                <a:r>
                  <a:rPr lang="en-US" altLang="zh-CN" sz="2100" b="1" dirty="0">
                    <a:solidFill>
                      <a:schemeClr val="accent1">
                        <a:lumMod val="75000"/>
                      </a:schemeClr>
                    </a:solidFill>
                  </a:rPr>
                  <a:t>T</a:t>
                </a:r>
                <a:r>
                  <a:rPr lang="en-US" altLang="zh-CN" sz="2100" b="1" baseline="-25000" dirty="0">
                    <a:solidFill>
                      <a:schemeClr val="accent1">
                        <a:lumMod val="75000"/>
                      </a:schemeClr>
                    </a:solidFill>
                  </a:rPr>
                  <a:t>2</a:t>
                </a:r>
                <a:endParaRPr lang="en-US" sz="2100" b="1" baseline="-25000" dirty="0">
                  <a:solidFill>
                    <a:schemeClr val="accent1">
                      <a:lumMod val="75000"/>
                    </a:schemeClr>
                  </a:solidFill>
                </a:endParaRPr>
              </a:p>
            </p:txBody>
          </p:sp>
          <p:sp>
            <p:nvSpPr>
              <p:cNvPr id="85" name="Rectangle 84"/>
              <p:cNvSpPr/>
              <p:nvPr/>
            </p:nvSpPr>
            <p:spPr>
              <a:xfrm>
                <a:off x="1569971" y="3171488"/>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Begin</a:t>
                </a:r>
              </a:p>
            </p:txBody>
          </p:sp>
          <p:sp>
            <p:nvSpPr>
              <p:cNvPr id="86" name="Rectangle 85"/>
              <p:cNvSpPr/>
              <p:nvPr/>
            </p:nvSpPr>
            <p:spPr>
              <a:xfrm>
                <a:off x="1577235" y="4587810"/>
                <a:ext cx="994156" cy="3173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W(A)</a:t>
                </a:r>
              </a:p>
            </p:txBody>
          </p:sp>
          <p:sp>
            <p:nvSpPr>
              <p:cNvPr id="87" name="Rectangle 86"/>
              <p:cNvSpPr/>
              <p:nvPr/>
            </p:nvSpPr>
            <p:spPr>
              <a:xfrm>
                <a:off x="1584031" y="3629192"/>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R(B)</a:t>
                </a:r>
              </a:p>
            </p:txBody>
          </p:sp>
          <p:sp>
            <p:nvSpPr>
              <p:cNvPr id="88" name="Rectangle 87"/>
              <p:cNvSpPr/>
              <p:nvPr/>
            </p:nvSpPr>
            <p:spPr>
              <a:xfrm>
                <a:off x="1557881" y="5064354"/>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Commit</a:t>
                </a:r>
              </a:p>
            </p:txBody>
          </p:sp>
        </p:grpSp>
      </p:grpSp>
      <p:grpSp>
        <p:nvGrpSpPr>
          <p:cNvPr id="94" name="Group 93"/>
          <p:cNvGrpSpPr/>
          <p:nvPr/>
        </p:nvGrpSpPr>
        <p:grpSpPr>
          <a:xfrm>
            <a:off x="4763165" y="2231493"/>
            <a:ext cx="2036028" cy="2127262"/>
            <a:chOff x="286817" y="2545352"/>
            <a:chExt cx="2714704" cy="2836349"/>
          </a:xfrm>
        </p:grpSpPr>
        <p:cxnSp>
          <p:nvCxnSpPr>
            <p:cNvPr id="95" name="Straight Arrow Connector 94"/>
            <p:cNvCxnSpPr/>
            <p:nvPr/>
          </p:nvCxnSpPr>
          <p:spPr>
            <a:xfrm>
              <a:off x="1281386" y="3768316"/>
              <a:ext cx="719183" cy="978168"/>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1480304" y="3774173"/>
              <a:ext cx="619124" cy="492443"/>
            </a:xfrm>
            <a:prstGeom prst="rect">
              <a:avLst/>
            </a:prstGeom>
            <a:noFill/>
          </p:spPr>
          <p:txBody>
            <a:bodyPr wrap="square" rtlCol="0">
              <a:spAutoFit/>
            </a:bodyPr>
            <a:lstStyle/>
            <a:p>
              <a:r>
                <a:rPr lang="en-US" altLang="zh-CN" b="1" dirty="0" err="1">
                  <a:solidFill>
                    <a:schemeClr val="accent1">
                      <a:lumMod val="75000"/>
                    </a:schemeClr>
                  </a:solidFill>
                </a:rPr>
                <a:t>rw</a:t>
              </a:r>
              <a:endParaRPr lang="en-US" b="1" baseline="-25000" dirty="0">
                <a:solidFill>
                  <a:schemeClr val="accent1">
                    <a:lumMod val="75000"/>
                  </a:schemeClr>
                </a:solidFill>
              </a:endParaRPr>
            </a:p>
          </p:txBody>
        </p:sp>
        <p:grpSp>
          <p:nvGrpSpPr>
            <p:cNvPr id="97" name="Group 96"/>
            <p:cNvGrpSpPr/>
            <p:nvPr/>
          </p:nvGrpSpPr>
          <p:grpSpPr>
            <a:xfrm>
              <a:off x="286817" y="2545352"/>
              <a:ext cx="994569" cy="1857490"/>
              <a:chOff x="286817" y="2545352"/>
              <a:chExt cx="994569" cy="1857490"/>
            </a:xfrm>
          </p:grpSpPr>
          <p:sp>
            <p:nvSpPr>
              <p:cNvPr id="104" name="TextBox 103"/>
              <p:cNvSpPr txBox="1"/>
              <p:nvPr/>
            </p:nvSpPr>
            <p:spPr>
              <a:xfrm>
                <a:off x="482673" y="2545352"/>
                <a:ext cx="750434" cy="553997"/>
              </a:xfrm>
              <a:prstGeom prst="rect">
                <a:avLst/>
              </a:prstGeom>
              <a:noFill/>
            </p:spPr>
            <p:txBody>
              <a:bodyPr wrap="square" rtlCol="0">
                <a:spAutoFit/>
              </a:bodyPr>
              <a:lstStyle/>
              <a:p>
                <a:r>
                  <a:rPr lang="en-US" altLang="zh-CN" sz="2100" b="1" dirty="0">
                    <a:solidFill>
                      <a:schemeClr val="accent1">
                        <a:lumMod val="75000"/>
                      </a:schemeClr>
                    </a:solidFill>
                  </a:rPr>
                  <a:t>T</a:t>
                </a:r>
                <a:r>
                  <a:rPr lang="en-US" altLang="zh-CN" sz="2100" b="1" baseline="-25000" dirty="0">
                    <a:solidFill>
                      <a:schemeClr val="accent1">
                        <a:lumMod val="75000"/>
                      </a:schemeClr>
                    </a:solidFill>
                  </a:rPr>
                  <a:t>1</a:t>
                </a:r>
                <a:endParaRPr lang="en-US" sz="2100" b="1" baseline="-25000" dirty="0">
                  <a:solidFill>
                    <a:schemeClr val="accent1">
                      <a:lumMod val="75000"/>
                    </a:schemeClr>
                  </a:solidFill>
                </a:endParaRPr>
              </a:p>
            </p:txBody>
          </p:sp>
          <p:grpSp>
            <p:nvGrpSpPr>
              <p:cNvPr id="105" name="Group 104"/>
              <p:cNvGrpSpPr/>
              <p:nvPr/>
            </p:nvGrpSpPr>
            <p:grpSpPr>
              <a:xfrm>
                <a:off x="286817" y="3171488"/>
                <a:ext cx="994569" cy="1231354"/>
                <a:chOff x="286817" y="3171488"/>
                <a:chExt cx="994569" cy="1231354"/>
              </a:xfrm>
            </p:grpSpPr>
            <p:sp>
              <p:nvSpPr>
                <p:cNvPr id="106" name="Rectangle 105"/>
                <p:cNvSpPr/>
                <p:nvPr/>
              </p:nvSpPr>
              <p:spPr>
                <a:xfrm>
                  <a:off x="287230" y="3609642"/>
                  <a:ext cx="994156" cy="3173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R(A)</a:t>
                  </a:r>
                </a:p>
              </p:txBody>
            </p:sp>
            <p:sp>
              <p:nvSpPr>
                <p:cNvPr id="107" name="Rectangle 106"/>
                <p:cNvSpPr/>
                <p:nvPr/>
              </p:nvSpPr>
              <p:spPr>
                <a:xfrm>
                  <a:off x="287230" y="4085495"/>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Commit</a:t>
                  </a:r>
                </a:p>
              </p:txBody>
            </p:sp>
            <p:sp>
              <p:nvSpPr>
                <p:cNvPr id="108" name="Rectangle 107"/>
                <p:cNvSpPr/>
                <p:nvPr/>
              </p:nvSpPr>
              <p:spPr>
                <a:xfrm>
                  <a:off x="286817" y="3171488"/>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Begin</a:t>
                  </a:r>
                </a:p>
              </p:txBody>
            </p:sp>
          </p:grpSp>
        </p:grpSp>
        <p:grpSp>
          <p:nvGrpSpPr>
            <p:cNvPr id="98" name="Group 97"/>
            <p:cNvGrpSpPr/>
            <p:nvPr/>
          </p:nvGrpSpPr>
          <p:grpSpPr>
            <a:xfrm>
              <a:off x="1981215" y="2545352"/>
              <a:ext cx="1020306" cy="2836349"/>
              <a:chOff x="1557881" y="2545352"/>
              <a:chExt cx="1020306" cy="2836349"/>
            </a:xfrm>
          </p:grpSpPr>
          <p:sp>
            <p:nvSpPr>
              <p:cNvPr id="99" name="TextBox 98"/>
              <p:cNvSpPr txBox="1"/>
              <p:nvPr/>
            </p:nvSpPr>
            <p:spPr>
              <a:xfrm>
                <a:off x="1895485" y="2545352"/>
                <a:ext cx="682702" cy="553997"/>
              </a:xfrm>
              <a:prstGeom prst="rect">
                <a:avLst/>
              </a:prstGeom>
              <a:noFill/>
            </p:spPr>
            <p:txBody>
              <a:bodyPr wrap="square" rtlCol="0">
                <a:spAutoFit/>
              </a:bodyPr>
              <a:lstStyle/>
              <a:p>
                <a:r>
                  <a:rPr lang="en-US" altLang="zh-CN" sz="2100" b="1" dirty="0">
                    <a:solidFill>
                      <a:schemeClr val="accent1">
                        <a:lumMod val="75000"/>
                      </a:schemeClr>
                    </a:solidFill>
                  </a:rPr>
                  <a:t>T</a:t>
                </a:r>
                <a:r>
                  <a:rPr lang="en-US" altLang="zh-CN" sz="2100" b="1" baseline="-25000" dirty="0">
                    <a:solidFill>
                      <a:schemeClr val="accent1">
                        <a:lumMod val="75000"/>
                      </a:schemeClr>
                    </a:solidFill>
                  </a:rPr>
                  <a:t>2</a:t>
                </a:r>
                <a:endParaRPr lang="en-US" sz="2100" b="1" baseline="-25000" dirty="0">
                  <a:solidFill>
                    <a:schemeClr val="accent1">
                      <a:lumMod val="75000"/>
                    </a:schemeClr>
                  </a:solidFill>
                </a:endParaRPr>
              </a:p>
            </p:txBody>
          </p:sp>
          <p:sp>
            <p:nvSpPr>
              <p:cNvPr id="100" name="Rectangle 99"/>
              <p:cNvSpPr/>
              <p:nvPr/>
            </p:nvSpPr>
            <p:spPr>
              <a:xfrm>
                <a:off x="1569971" y="3171488"/>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Begin</a:t>
                </a:r>
              </a:p>
            </p:txBody>
          </p:sp>
          <p:sp>
            <p:nvSpPr>
              <p:cNvPr id="101" name="Rectangle 100"/>
              <p:cNvSpPr/>
              <p:nvPr/>
            </p:nvSpPr>
            <p:spPr>
              <a:xfrm>
                <a:off x="1577235" y="4587810"/>
                <a:ext cx="994156" cy="3173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W(A)</a:t>
                </a:r>
              </a:p>
            </p:txBody>
          </p:sp>
          <p:sp>
            <p:nvSpPr>
              <p:cNvPr id="102" name="Rectangle 101"/>
              <p:cNvSpPr/>
              <p:nvPr/>
            </p:nvSpPr>
            <p:spPr>
              <a:xfrm>
                <a:off x="1584031" y="3629192"/>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R(B)</a:t>
                </a:r>
              </a:p>
            </p:txBody>
          </p:sp>
          <p:sp>
            <p:nvSpPr>
              <p:cNvPr id="103" name="Rectangle 102"/>
              <p:cNvSpPr/>
              <p:nvPr/>
            </p:nvSpPr>
            <p:spPr>
              <a:xfrm>
                <a:off x="1557881" y="5064354"/>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Commit</a:t>
                </a:r>
              </a:p>
            </p:txBody>
          </p:sp>
        </p:grpSp>
      </p:grpSp>
      <p:sp>
        <p:nvSpPr>
          <p:cNvPr id="72" name="Oval 71"/>
          <p:cNvSpPr/>
          <p:nvPr/>
        </p:nvSpPr>
        <p:spPr>
          <a:xfrm>
            <a:off x="6839605" y="4199036"/>
            <a:ext cx="983619" cy="429027"/>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5" name="Group 14"/>
          <p:cNvGrpSpPr/>
          <p:nvPr/>
        </p:nvGrpSpPr>
        <p:grpSpPr>
          <a:xfrm>
            <a:off x="6958606" y="2235586"/>
            <a:ext cx="2030931" cy="2269418"/>
            <a:chOff x="9278141" y="2599782"/>
            <a:chExt cx="2707908" cy="3025890"/>
          </a:xfrm>
        </p:grpSpPr>
        <p:grpSp>
          <p:nvGrpSpPr>
            <p:cNvPr id="109" name="Group 108"/>
            <p:cNvGrpSpPr/>
            <p:nvPr/>
          </p:nvGrpSpPr>
          <p:grpSpPr>
            <a:xfrm>
              <a:off x="9278141" y="2599782"/>
              <a:ext cx="2707908" cy="3025890"/>
              <a:chOff x="286817" y="2545352"/>
              <a:chExt cx="2707908" cy="3025890"/>
            </a:xfrm>
          </p:grpSpPr>
          <p:cxnSp>
            <p:nvCxnSpPr>
              <p:cNvPr id="110" name="Straight Arrow Connector 109"/>
              <p:cNvCxnSpPr>
                <a:stCxn id="121" idx="3"/>
              </p:cNvCxnSpPr>
              <p:nvPr/>
            </p:nvCxnSpPr>
            <p:spPr>
              <a:xfrm flipV="1">
                <a:off x="1281386" y="3721378"/>
                <a:ext cx="699829" cy="1079866"/>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1249389" y="3857126"/>
                <a:ext cx="619124" cy="492443"/>
              </a:xfrm>
              <a:prstGeom prst="rect">
                <a:avLst/>
              </a:prstGeom>
              <a:noFill/>
            </p:spPr>
            <p:txBody>
              <a:bodyPr wrap="square" rtlCol="0">
                <a:spAutoFit/>
              </a:bodyPr>
              <a:lstStyle/>
              <a:p>
                <a:r>
                  <a:rPr lang="en-US" altLang="zh-CN" b="1" dirty="0" err="1">
                    <a:solidFill>
                      <a:schemeClr val="accent1">
                        <a:lumMod val="75000"/>
                      </a:schemeClr>
                    </a:solidFill>
                  </a:rPr>
                  <a:t>rw</a:t>
                </a:r>
                <a:endParaRPr lang="en-US" b="1" baseline="-25000" dirty="0">
                  <a:solidFill>
                    <a:schemeClr val="accent1">
                      <a:lumMod val="75000"/>
                    </a:schemeClr>
                  </a:solidFill>
                </a:endParaRPr>
              </a:p>
            </p:txBody>
          </p:sp>
          <p:grpSp>
            <p:nvGrpSpPr>
              <p:cNvPr id="112" name="Group 111"/>
              <p:cNvGrpSpPr/>
              <p:nvPr/>
            </p:nvGrpSpPr>
            <p:grpSpPr>
              <a:xfrm>
                <a:off x="286817" y="2545352"/>
                <a:ext cx="994569" cy="3025890"/>
                <a:chOff x="286817" y="2545352"/>
                <a:chExt cx="994569" cy="3025890"/>
              </a:xfrm>
            </p:grpSpPr>
            <p:sp>
              <p:nvSpPr>
                <p:cNvPr id="119" name="TextBox 118"/>
                <p:cNvSpPr txBox="1"/>
                <p:nvPr/>
              </p:nvSpPr>
              <p:spPr>
                <a:xfrm>
                  <a:off x="482673" y="2545352"/>
                  <a:ext cx="677306" cy="553997"/>
                </a:xfrm>
                <a:prstGeom prst="rect">
                  <a:avLst/>
                </a:prstGeom>
                <a:noFill/>
              </p:spPr>
              <p:txBody>
                <a:bodyPr wrap="square" rtlCol="0">
                  <a:spAutoFit/>
                </a:bodyPr>
                <a:lstStyle/>
                <a:p>
                  <a:r>
                    <a:rPr lang="en-US" altLang="zh-CN" sz="2100" b="1" dirty="0">
                      <a:solidFill>
                        <a:schemeClr val="accent1">
                          <a:lumMod val="75000"/>
                        </a:schemeClr>
                      </a:solidFill>
                    </a:rPr>
                    <a:t>T</a:t>
                  </a:r>
                  <a:r>
                    <a:rPr lang="en-US" altLang="zh-CN" sz="2100" b="1" baseline="-25000" dirty="0">
                      <a:solidFill>
                        <a:schemeClr val="accent1">
                          <a:lumMod val="75000"/>
                        </a:schemeClr>
                      </a:solidFill>
                    </a:rPr>
                    <a:t>1</a:t>
                  </a:r>
                  <a:endParaRPr lang="en-US" sz="2100" b="1" baseline="-25000" dirty="0">
                    <a:solidFill>
                      <a:schemeClr val="accent1">
                        <a:lumMod val="75000"/>
                      </a:schemeClr>
                    </a:solidFill>
                  </a:endParaRPr>
                </a:p>
              </p:txBody>
            </p:sp>
            <p:grpSp>
              <p:nvGrpSpPr>
                <p:cNvPr id="120" name="Group 119"/>
                <p:cNvGrpSpPr/>
                <p:nvPr/>
              </p:nvGrpSpPr>
              <p:grpSpPr>
                <a:xfrm>
                  <a:off x="286817" y="3171488"/>
                  <a:ext cx="994569" cy="2399754"/>
                  <a:chOff x="286817" y="3171488"/>
                  <a:chExt cx="994569" cy="2399754"/>
                </a:xfrm>
              </p:grpSpPr>
              <p:sp>
                <p:nvSpPr>
                  <p:cNvPr id="121" name="Rectangle 120"/>
                  <p:cNvSpPr/>
                  <p:nvPr/>
                </p:nvSpPr>
                <p:spPr>
                  <a:xfrm>
                    <a:off x="287230" y="4642570"/>
                    <a:ext cx="994156" cy="3173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R(A)</a:t>
                    </a:r>
                  </a:p>
                </p:txBody>
              </p:sp>
              <p:sp>
                <p:nvSpPr>
                  <p:cNvPr id="122" name="Rectangle 121"/>
                  <p:cNvSpPr/>
                  <p:nvPr/>
                </p:nvSpPr>
                <p:spPr>
                  <a:xfrm>
                    <a:off x="287230" y="5253895"/>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Commit</a:t>
                    </a:r>
                  </a:p>
                </p:txBody>
              </p:sp>
              <p:sp>
                <p:nvSpPr>
                  <p:cNvPr id="123" name="Rectangle 122"/>
                  <p:cNvSpPr/>
                  <p:nvPr/>
                </p:nvSpPr>
                <p:spPr>
                  <a:xfrm>
                    <a:off x="286817" y="3171488"/>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Begin</a:t>
                    </a:r>
                  </a:p>
                </p:txBody>
              </p:sp>
            </p:grpSp>
          </p:grpSp>
          <p:grpSp>
            <p:nvGrpSpPr>
              <p:cNvPr id="113" name="Group 112"/>
              <p:cNvGrpSpPr/>
              <p:nvPr/>
            </p:nvGrpSpPr>
            <p:grpSpPr>
              <a:xfrm>
                <a:off x="1981215" y="2545352"/>
                <a:ext cx="1013510" cy="1854216"/>
                <a:chOff x="1557881" y="2545352"/>
                <a:chExt cx="1013510" cy="1854216"/>
              </a:xfrm>
            </p:grpSpPr>
            <p:sp>
              <p:nvSpPr>
                <p:cNvPr id="114" name="TextBox 113"/>
                <p:cNvSpPr txBox="1"/>
                <p:nvPr/>
              </p:nvSpPr>
              <p:spPr>
                <a:xfrm>
                  <a:off x="1895485" y="2545352"/>
                  <a:ext cx="656552" cy="553997"/>
                </a:xfrm>
                <a:prstGeom prst="rect">
                  <a:avLst/>
                </a:prstGeom>
                <a:noFill/>
              </p:spPr>
              <p:txBody>
                <a:bodyPr wrap="square" rtlCol="0">
                  <a:spAutoFit/>
                </a:bodyPr>
                <a:lstStyle/>
                <a:p>
                  <a:r>
                    <a:rPr lang="en-US" altLang="zh-CN" sz="2100" b="1" dirty="0">
                      <a:solidFill>
                        <a:schemeClr val="accent1">
                          <a:lumMod val="75000"/>
                        </a:schemeClr>
                      </a:solidFill>
                    </a:rPr>
                    <a:t>T</a:t>
                  </a:r>
                  <a:r>
                    <a:rPr lang="en-US" altLang="zh-CN" sz="2100" b="1" baseline="-25000" dirty="0">
                      <a:solidFill>
                        <a:schemeClr val="accent1">
                          <a:lumMod val="75000"/>
                        </a:schemeClr>
                      </a:solidFill>
                    </a:rPr>
                    <a:t>2</a:t>
                  </a:r>
                  <a:endParaRPr lang="en-US" sz="2100" b="1" baseline="-25000" dirty="0">
                    <a:solidFill>
                      <a:schemeClr val="accent1">
                        <a:lumMod val="75000"/>
                      </a:schemeClr>
                    </a:solidFill>
                  </a:endParaRPr>
                </a:p>
              </p:txBody>
            </p:sp>
            <p:sp>
              <p:nvSpPr>
                <p:cNvPr id="115" name="Rectangle 114"/>
                <p:cNvSpPr/>
                <p:nvPr/>
              </p:nvSpPr>
              <p:spPr>
                <a:xfrm>
                  <a:off x="1569971" y="3171488"/>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Begin</a:t>
                  </a:r>
                </a:p>
              </p:txBody>
            </p:sp>
            <p:sp>
              <p:nvSpPr>
                <p:cNvPr id="116" name="Rectangle 115"/>
                <p:cNvSpPr/>
                <p:nvPr/>
              </p:nvSpPr>
              <p:spPr>
                <a:xfrm>
                  <a:off x="1577235" y="3622612"/>
                  <a:ext cx="994156" cy="3173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W(A)</a:t>
                  </a:r>
                </a:p>
              </p:txBody>
            </p:sp>
            <p:sp>
              <p:nvSpPr>
                <p:cNvPr id="118" name="Rectangle 117"/>
                <p:cNvSpPr/>
                <p:nvPr/>
              </p:nvSpPr>
              <p:spPr>
                <a:xfrm>
                  <a:off x="1557881" y="4082221"/>
                  <a:ext cx="994156" cy="31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Commit</a:t>
                  </a:r>
                </a:p>
              </p:txBody>
            </p:sp>
          </p:grpSp>
        </p:grpSp>
        <p:sp>
          <p:nvSpPr>
            <p:cNvPr id="124" name="Rectangle 123"/>
            <p:cNvSpPr/>
            <p:nvPr/>
          </p:nvSpPr>
          <p:spPr>
            <a:xfrm>
              <a:off x="9278141" y="3688969"/>
              <a:ext cx="1081503" cy="299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Snapshot</a:t>
              </a:r>
            </a:p>
          </p:txBody>
        </p:sp>
      </p:grpSp>
    </p:spTree>
    <p:extLst>
      <p:ext uri="{BB962C8B-B14F-4D97-AF65-F5344CB8AC3E}">
        <p14:creationId xmlns:p14="http://schemas.microsoft.com/office/powerpoint/2010/main" val="136115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0"/>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70"/>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71"/>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1" grpId="1" animBg="1"/>
      <p:bldP spid="70" grpId="0" animBg="1"/>
      <p:bldP spid="70" grpId="1" animBg="1"/>
      <p:bldP spid="10" grpId="0" animBg="1"/>
      <p:bldP spid="10" grpId="1" animBg="1"/>
      <p:bldP spid="5" grpId="0"/>
      <p:bldP spid="5" grpId="1"/>
      <p:bldP spid="42" grpId="0"/>
      <p:bldP spid="72"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500"/>
            <a:ext cx="8229600" cy="4188295"/>
          </a:xfrm>
        </p:spPr>
        <p:txBody>
          <a:bodyPr>
            <a:normAutofit fontScale="85000" lnSpcReduction="20000"/>
          </a:bodyPr>
          <a:lstStyle/>
          <a:p>
            <a:pPr>
              <a:buFont typeface="Arial" charset="0"/>
              <a:buChar char="•"/>
            </a:pPr>
            <a:r>
              <a:rPr lang="en-US" b="1" dirty="0"/>
              <a:t>If T's read set remains the same, commit T.</a:t>
            </a:r>
          </a:p>
          <a:p>
            <a:pPr>
              <a:buFont typeface="Arial" charset="0"/>
              <a:buChar char="•"/>
            </a:pPr>
            <a:r>
              <a:rPr lang="en-US" b="1" dirty="0"/>
              <a:t>Otherwise:</a:t>
            </a:r>
          </a:p>
          <a:p>
            <a:pPr>
              <a:buFont typeface="Arial" charset="0"/>
              <a:buChar char="•"/>
            </a:pPr>
            <a:r>
              <a:rPr lang="en-US" b="1" dirty="0"/>
              <a:t>(1) Validating T</a:t>
            </a:r>
            <a:r>
              <a:rPr lang="en-US" b="1" baseline="-25000" dirty="0"/>
              <a:t>2:</a:t>
            </a:r>
            <a:endParaRPr lang="en-US" b="1" dirty="0"/>
          </a:p>
          <a:p>
            <a:pPr lvl="1">
              <a:buFont typeface="Arial" charset="0"/>
              <a:buChar char="•"/>
            </a:pPr>
            <a:r>
              <a:rPr lang="en-US" sz="2600" dirty="0"/>
              <a:t>If T is </a:t>
            </a:r>
            <a:r>
              <a:rPr lang="en-US" sz="2600" dirty="0" err="1"/>
              <a:t>wr</a:t>
            </a:r>
            <a:r>
              <a:rPr lang="en-US" sz="2600" dirty="0"/>
              <a:t>-, </a:t>
            </a:r>
            <a:r>
              <a:rPr lang="en-US" sz="2600" dirty="0" err="1"/>
              <a:t>ww</a:t>
            </a:r>
            <a:r>
              <a:rPr lang="en-US" sz="2600" dirty="0"/>
              <a:t>- or </a:t>
            </a:r>
            <a:r>
              <a:rPr lang="en-US" sz="2600" dirty="0" err="1"/>
              <a:t>rw</a:t>
            </a:r>
            <a:r>
              <a:rPr lang="en-US" sz="2600" dirty="0"/>
              <a:t>-dependent on T's concurrent transactions.</a:t>
            </a:r>
          </a:p>
          <a:p>
            <a:pPr>
              <a:buFont typeface="Arial" charset="0"/>
              <a:buChar char="•"/>
            </a:pPr>
            <a:r>
              <a:rPr lang="en-US" b="1" dirty="0"/>
              <a:t>(2) Validating T</a:t>
            </a:r>
            <a:r>
              <a:rPr lang="en-US" b="1" baseline="-25000" dirty="0"/>
              <a:t>1</a:t>
            </a:r>
            <a:r>
              <a:rPr lang="en-US" b="1" dirty="0"/>
              <a:t>:</a:t>
            </a:r>
          </a:p>
          <a:p>
            <a:pPr lvl="1">
              <a:buFont typeface="Arial" charset="0"/>
              <a:buChar char="•"/>
            </a:pPr>
            <a:r>
              <a:rPr lang="en-US" sz="2600" dirty="0"/>
              <a:t>Only when  T</a:t>
            </a:r>
            <a:r>
              <a:rPr lang="en-US" sz="2600" baseline="-25000" dirty="0"/>
              <a:t>1</a:t>
            </a:r>
            <a:r>
              <a:rPr lang="en-US" sz="2600" dirty="0"/>
              <a:t> is a snapshot transaction, 	                 can happen after T2 commits.</a:t>
            </a:r>
          </a:p>
          <a:p>
            <a:pPr lvl="1">
              <a:buFont typeface="Arial" charset="0"/>
              <a:buChar char="•"/>
            </a:pPr>
            <a:r>
              <a:rPr lang="en-US" sz="2600" dirty="0"/>
              <a:t>If T is a snapshot transaction &amp;&amp; the transaction T is anti-dependent on also has anti-dependency.</a:t>
            </a:r>
          </a:p>
        </p:txBody>
      </p:sp>
      <p:sp>
        <p:nvSpPr>
          <p:cNvPr id="2" name="Title 1"/>
          <p:cNvSpPr>
            <a:spLocks noGrp="1"/>
          </p:cNvSpPr>
          <p:nvPr>
            <p:ph type="title"/>
          </p:nvPr>
        </p:nvSpPr>
        <p:spPr/>
        <p:txBody>
          <a:bodyPr/>
          <a:lstStyle/>
          <a:p>
            <a:r>
              <a:rPr lang="en-US" dirty="0"/>
              <a:t>BCC: Validation</a:t>
            </a:r>
          </a:p>
        </p:txBody>
      </p:sp>
      <p:grpSp>
        <p:nvGrpSpPr>
          <p:cNvPr id="16" name="Group 15"/>
          <p:cNvGrpSpPr/>
          <p:nvPr/>
        </p:nvGrpSpPr>
        <p:grpSpPr>
          <a:xfrm>
            <a:off x="5868144" y="3865612"/>
            <a:ext cx="1142296" cy="537281"/>
            <a:chOff x="7056937" y="4093686"/>
            <a:chExt cx="1523061" cy="716375"/>
          </a:xfrm>
        </p:grpSpPr>
        <p:sp>
          <p:nvSpPr>
            <p:cNvPr id="23" name="TextBox 22"/>
            <p:cNvSpPr txBox="1"/>
            <p:nvPr/>
          </p:nvSpPr>
          <p:spPr>
            <a:xfrm>
              <a:off x="7056937" y="4317618"/>
              <a:ext cx="524655" cy="492443"/>
            </a:xfrm>
            <a:prstGeom prst="rect">
              <a:avLst/>
            </a:prstGeom>
            <a:noFill/>
          </p:spPr>
          <p:txBody>
            <a:bodyPr wrap="square" rtlCol="0">
              <a:spAutoFit/>
            </a:bodyPr>
            <a:lstStyle/>
            <a:p>
              <a:r>
                <a:rPr lang="en-US" altLang="zh-CN" dirty="0">
                  <a:ln w="0"/>
                  <a:effectLst>
                    <a:outerShdw blurRad="38100" dist="19050" dir="2700000" algn="tl" rotWithShape="0">
                      <a:schemeClr val="dk1">
                        <a:alpha val="40000"/>
                      </a:schemeClr>
                    </a:outerShdw>
                  </a:effectLst>
                </a:rPr>
                <a:t>T</a:t>
              </a:r>
              <a:r>
                <a:rPr lang="en-US" altLang="zh-CN" baseline="-25000" dirty="0">
                  <a:ln w="0"/>
                  <a:effectLst>
                    <a:outerShdw blurRad="38100" dist="19050" dir="2700000" algn="tl" rotWithShape="0">
                      <a:schemeClr val="dk1">
                        <a:alpha val="40000"/>
                      </a:schemeClr>
                    </a:outerShdw>
                  </a:effectLst>
                </a:rPr>
                <a:t>1</a:t>
              </a:r>
              <a:endParaRPr lang="en-US" baseline="-25000" dirty="0"/>
            </a:p>
          </p:txBody>
        </p:sp>
        <p:cxnSp>
          <p:nvCxnSpPr>
            <p:cNvPr id="24" name="Straight Arrow Connector 23"/>
            <p:cNvCxnSpPr/>
            <p:nvPr/>
          </p:nvCxnSpPr>
          <p:spPr>
            <a:xfrm>
              <a:off x="7435750" y="4548450"/>
              <a:ext cx="664564" cy="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521941" y="4093686"/>
              <a:ext cx="578373" cy="492443"/>
            </a:xfrm>
            <a:prstGeom prst="rect">
              <a:avLst/>
            </a:prstGeom>
            <a:noFill/>
          </p:spPr>
          <p:txBody>
            <a:bodyPr wrap="square" rtlCol="0">
              <a:spAutoFit/>
            </a:bodyPr>
            <a:lstStyle/>
            <a:p>
              <a:r>
                <a:rPr lang="en-US" dirty="0" err="1"/>
                <a:t>rw</a:t>
              </a:r>
              <a:endParaRPr lang="en-US" baseline="-25000" dirty="0"/>
            </a:p>
          </p:txBody>
        </p:sp>
        <p:sp>
          <p:nvSpPr>
            <p:cNvPr id="41" name="TextBox 40"/>
            <p:cNvSpPr txBox="1"/>
            <p:nvPr/>
          </p:nvSpPr>
          <p:spPr>
            <a:xfrm>
              <a:off x="8055343" y="4317618"/>
              <a:ext cx="524655" cy="492443"/>
            </a:xfrm>
            <a:prstGeom prst="rect">
              <a:avLst/>
            </a:prstGeom>
            <a:noFill/>
          </p:spPr>
          <p:txBody>
            <a:bodyPr wrap="square" rtlCol="0">
              <a:spAutoFit/>
            </a:bodyPr>
            <a:lstStyle/>
            <a:p>
              <a:r>
                <a:rPr lang="en-US" altLang="zh-CN" dirty="0">
                  <a:ln w="0"/>
                  <a:effectLst>
                    <a:outerShdw blurRad="38100" dist="19050" dir="2700000" algn="tl" rotWithShape="0">
                      <a:schemeClr val="dk1">
                        <a:alpha val="40000"/>
                      </a:schemeClr>
                    </a:outerShdw>
                  </a:effectLst>
                </a:rPr>
                <a:t>T</a:t>
              </a:r>
              <a:r>
                <a:rPr lang="en-US" altLang="zh-CN" baseline="-25000" dirty="0">
                  <a:ln w="0"/>
                  <a:effectLst>
                    <a:outerShdw blurRad="38100" dist="19050" dir="2700000" algn="tl" rotWithShape="0">
                      <a:schemeClr val="dk1">
                        <a:alpha val="40000"/>
                      </a:schemeClr>
                    </a:outerShdw>
                  </a:effectLst>
                </a:rPr>
                <a:t>2</a:t>
              </a:r>
              <a:endParaRPr lang="en-US" baseline="-25000" dirty="0"/>
            </a:p>
          </p:txBody>
        </p:sp>
      </p:grpSp>
    </p:spTree>
    <p:extLst>
      <p:ext uri="{BB962C8B-B14F-4D97-AF65-F5344CB8AC3E}">
        <p14:creationId xmlns:p14="http://schemas.microsoft.com/office/powerpoint/2010/main" val="3456021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BCC's Implementation</a:t>
            </a:r>
          </a:p>
        </p:txBody>
      </p:sp>
      <p:sp>
        <p:nvSpPr>
          <p:cNvPr id="3" name="Content Placeholder 2"/>
          <p:cNvSpPr>
            <a:spLocks noGrp="1"/>
          </p:cNvSpPr>
          <p:nvPr>
            <p:ph idx="1"/>
          </p:nvPr>
        </p:nvSpPr>
        <p:spPr/>
        <p:txBody>
          <a:bodyPr>
            <a:normAutofit fontScale="92500" lnSpcReduction="10000"/>
          </a:bodyPr>
          <a:lstStyle/>
          <a:p>
            <a:r>
              <a:rPr lang="en-US" b="1" dirty="0"/>
              <a:t>Baseline system: Silo (SOSP'13) </a:t>
            </a:r>
          </a:p>
          <a:p>
            <a:pPr lvl="1"/>
            <a:r>
              <a:rPr lang="en-US" dirty="0"/>
              <a:t>Silo is a shared in-memory OCC database</a:t>
            </a:r>
          </a:p>
          <a:p>
            <a:pPr lvl="1"/>
            <a:r>
              <a:rPr lang="en-US" dirty="0"/>
              <a:t>It avoids any centralized bottleneck in the design</a:t>
            </a:r>
          </a:p>
          <a:p>
            <a:r>
              <a:rPr lang="en-US" b="1" dirty="0"/>
              <a:t>Challenges: How to minimize validation overhead</a:t>
            </a:r>
          </a:p>
          <a:p>
            <a:pPr lvl="1"/>
            <a:r>
              <a:rPr lang="en-US" dirty="0"/>
              <a:t>Extra information bookkeeping</a:t>
            </a:r>
          </a:p>
          <a:p>
            <a:pPr lvl="2"/>
            <a:r>
              <a:rPr lang="en-US" dirty="0"/>
              <a:t>Maintains each transaction's read set</a:t>
            </a:r>
          </a:p>
          <a:p>
            <a:pPr lvl="2"/>
            <a:r>
              <a:rPr lang="en-US" dirty="0"/>
              <a:t>Maintains anti-dependency information for validating T</a:t>
            </a:r>
            <a:r>
              <a:rPr lang="en-US" baseline="-25000" dirty="0"/>
              <a:t>1</a:t>
            </a:r>
            <a:endParaRPr lang="en-US" dirty="0"/>
          </a:p>
          <a:p>
            <a:pPr lvl="1"/>
            <a:r>
              <a:rPr lang="en-US" dirty="0"/>
              <a:t>Inter-core synchronization</a:t>
            </a:r>
          </a:p>
        </p:txBody>
      </p:sp>
    </p:spTree>
    <p:extLst>
      <p:ext uri="{BB962C8B-B14F-4D97-AF65-F5344CB8AC3E}">
        <p14:creationId xmlns:p14="http://schemas.microsoft.com/office/powerpoint/2010/main" val="17394022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96548"/>
            <a:ext cx="8604448" cy="832760"/>
          </a:xfrm>
        </p:spPr>
        <p:txBody>
          <a:bodyPr>
            <a:normAutofit fontScale="90000"/>
          </a:bodyPr>
          <a:lstStyle/>
          <a:p>
            <a:r>
              <a:rPr lang="en-US" sz="4000" dirty="0"/>
              <a:t>Comparable Performance in </a:t>
            </a:r>
            <a:r>
              <a:rPr lang="en-US" sz="4000" b="1" dirty="0"/>
              <a:t>Low Contention</a:t>
            </a:r>
            <a:endParaRPr lang="en-US" sz="3200" b="1" dirty="0">
              <a:solidFill>
                <a:srgbClr val="0070C0"/>
              </a:solidFill>
            </a:endParaRPr>
          </a:p>
        </p:txBody>
      </p:sp>
      <p:sp>
        <p:nvSpPr>
          <p:cNvPr id="4" name="Slide Number Placeholder 3"/>
          <p:cNvSpPr>
            <a:spLocks noGrp="1"/>
          </p:cNvSpPr>
          <p:nvPr>
            <p:ph type="sldNum" sz="quarter" idx="12"/>
          </p:nvPr>
        </p:nvSpPr>
        <p:spPr/>
        <p:txBody>
          <a:bodyPr/>
          <a:lstStyle/>
          <a:p>
            <a:fld id="{521D0898-B442-5546-8EA8-3F323974D898}" type="slidenum">
              <a:rPr lang="en-US" smtClean="0"/>
              <a:t>64</a:t>
            </a:fld>
            <a:endParaRPr lang="en-US"/>
          </a:p>
        </p:txBody>
      </p:sp>
      <p:sp>
        <p:nvSpPr>
          <p:cNvPr id="10" name="Content Placeholder 2"/>
          <p:cNvSpPr>
            <a:spLocks noGrp="1"/>
          </p:cNvSpPr>
          <p:nvPr>
            <p:ph idx="1"/>
          </p:nvPr>
        </p:nvSpPr>
        <p:spPr>
          <a:xfrm>
            <a:off x="628650" y="1201316"/>
            <a:ext cx="7886700" cy="3475036"/>
          </a:xfrm>
        </p:spPr>
        <p:txBody>
          <a:bodyPr>
            <a:normAutofit/>
          </a:bodyPr>
          <a:lstStyle/>
          <a:p>
            <a:r>
              <a:rPr lang="en-US" sz="2800" b="1" dirty="0"/>
              <a:t>TPC-C (all-mix)</a:t>
            </a:r>
          </a:p>
        </p:txBody>
      </p:sp>
      <p:sp>
        <p:nvSpPr>
          <p:cNvPr id="3" name="Alternate Process 2"/>
          <p:cNvSpPr/>
          <p:nvPr/>
        </p:nvSpPr>
        <p:spPr>
          <a:xfrm>
            <a:off x="5765801" y="1835152"/>
            <a:ext cx="1828800" cy="876300"/>
          </a:xfrm>
          <a:prstGeom prst="flowChartAlternateProcess">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7.29% overhead over OCC</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5820" t="9875" r="4506" b="7315"/>
          <a:stretch/>
        </p:blipFill>
        <p:spPr>
          <a:xfrm>
            <a:off x="1155526" y="1835152"/>
            <a:ext cx="4516271" cy="3410905"/>
          </a:xfrm>
          <a:prstGeom prst="rect">
            <a:avLst/>
          </a:prstGeom>
        </p:spPr>
      </p:pic>
    </p:spTree>
    <p:extLst>
      <p:ext uri="{BB962C8B-B14F-4D97-AF65-F5344CB8AC3E}">
        <p14:creationId xmlns:p14="http://schemas.microsoft.com/office/powerpoint/2010/main" val="4395526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58517"/>
            <a:ext cx="8604448" cy="698783"/>
          </a:xfrm>
        </p:spPr>
        <p:txBody>
          <a:bodyPr>
            <a:normAutofit fontScale="90000"/>
          </a:bodyPr>
          <a:lstStyle/>
          <a:p>
            <a:r>
              <a:rPr lang="en-US" sz="3600" dirty="0"/>
              <a:t>Effectiveness</a:t>
            </a:r>
            <a:r>
              <a:rPr lang="en-US" sz="3600" b="1" dirty="0"/>
              <a:t> in High Contention </a:t>
            </a:r>
            <a:r>
              <a:rPr lang="en-US" sz="2800" dirty="0">
                <a:solidFill>
                  <a:srgbClr val="0070C0"/>
                </a:solidFill>
              </a:rPr>
              <a:t>(2PL is better than OCC)</a:t>
            </a:r>
          </a:p>
        </p:txBody>
      </p:sp>
      <p:sp>
        <p:nvSpPr>
          <p:cNvPr id="3" name="Content Placeholder 2"/>
          <p:cNvSpPr>
            <a:spLocks noGrp="1"/>
          </p:cNvSpPr>
          <p:nvPr>
            <p:ph idx="1"/>
          </p:nvPr>
        </p:nvSpPr>
        <p:spPr>
          <a:xfrm>
            <a:off x="628650" y="1201317"/>
            <a:ext cx="7886700" cy="3414876"/>
          </a:xfrm>
        </p:spPr>
        <p:txBody>
          <a:bodyPr>
            <a:normAutofit/>
          </a:bodyPr>
          <a:lstStyle/>
          <a:p>
            <a:r>
              <a:rPr lang="en-US" sz="2800" b="1" dirty="0"/>
              <a:t>TPC-W (Cart-Buy mix)</a:t>
            </a:r>
          </a:p>
        </p:txBody>
      </p:sp>
      <p:sp>
        <p:nvSpPr>
          <p:cNvPr id="6" name="Alternate Process 5"/>
          <p:cNvSpPr/>
          <p:nvPr/>
        </p:nvSpPr>
        <p:spPr>
          <a:xfrm>
            <a:off x="5891381" y="2065411"/>
            <a:ext cx="2180021" cy="876300"/>
          </a:xfrm>
          <a:prstGeom prst="flowChartAlternateProcess">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3.68x Improvement  over OCC</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437" t="7901" r="6224" b="9931"/>
          <a:stretch/>
        </p:blipFill>
        <p:spPr>
          <a:xfrm>
            <a:off x="1187624" y="2065412"/>
            <a:ext cx="4443608" cy="3180863"/>
          </a:xfrm>
          <a:prstGeom prst="rect">
            <a:avLst/>
          </a:prstGeom>
        </p:spPr>
      </p:pic>
    </p:spTree>
    <p:extLst>
      <p:ext uri="{BB962C8B-B14F-4D97-AF65-F5344CB8AC3E}">
        <p14:creationId xmlns:p14="http://schemas.microsoft.com/office/powerpoint/2010/main" val="12083386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650"/>
            <a:ext cx="9056318" cy="994172"/>
          </a:xfrm>
        </p:spPr>
        <p:txBody>
          <a:bodyPr>
            <a:normAutofit fontScale="90000"/>
          </a:bodyPr>
          <a:lstStyle/>
          <a:p>
            <a:r>
              <a:rPr lang="en-US" sz="4000" dirty="0"/>
              <a:t>Effectiveness in </a:t>
            </a:r>
            <a:r>
              <a:rPr lang="en-US" sz="4000" b="1" dirty="0"/>
              <a:t>High Contention </a:t>
            </a:r>
            <a:r>
              <a:rPr lang="en-US" sz="3200" dirty="0">
                <a:solidFill>
                  <a:srgbClr val="0070C0"/>
                </a:solidFill>
              </a:rPr>
              <a:t>(2PL is close to OCC)</a:t>
            </a:r>
            <a:endParaRPr lang="en-US" sz="3200" dirty="0"/>
          </a:p>
        </p:txBody>
      </p:sp>
      <p:sp>
        <p:nvSpPr>
          <p:cNvPr id="3" name="Content Placeholder 2"/>
          <p:cNvSpPr>
            <a:spLocks noGrp="1"/>
          </p:cNvSpPr>
          <p:nvPr>
            <p:ph idx="1"/>
          </p:nvPr>
        </p:nvSpPr>
        <p:spPr/>
        <p:txBody>
          <a:bodyPr/>
          <a:lstStyle/>
          <a:p>
            <a:r>
              <a:rPr lang="en-US" dirty="0"/>
              <a:t>YCSB (16-tuples)</a:t>
            </a:r>
          </a:p>
        </p:txBody>
      </p:sp>
      <p:sp>
        <p:nvSpPr>
          <p:cNvPr id="4" name="Slide Number Placeholder 3"/>
          <p:cNvSpPr>
            <a:spLocks noGrp="1"/>
          </p:cNvSpPr>
          <p:nvPr>
            <p:ph type="sldNum" sz="quarter" idx="12"/>
          </p:nvPr>
        </p:nvSpPr>
        <p:spPr/>
        <p:txBody>
          <a:bodyPr/>
          <a:lstStyle/>
          <a:p>
            <a:fld id="{521D0898-B442-5546-8EA8-3F323974D898}" type="slidenum">
              <a:rPr lang="en-US" smtClean="0"/>
              <a:t>66</a:t>
            </a:fld>
            <a:endParaRPr lang="en-US"/>
          </a:p>
        </p:txBody>
      </p:sp>
      <p:sp>
        <p:nvSpPr>
          <p:cNvPr id="6" name="Alternate Process 5"/>
          <p:cNvSpPr/>
          <p:nvPr/>
        </p:nvSpPr>
        <p:spPr>
          <a:xfrm>
            <a:off x="6167231" y="1748820"/>
            <a:ext cx="2180021" cy="876300"/>
          </a:xfrm>
          <a:prstGeom prst="flowChartAlternateProcess">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1.99x Improvement  over OCC</a:t>
            </a: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5819" t="9875" r="4697" b="7315"/>
          <a:stretch/>
        </p:blipFill>
        <p:spPr>
          <a:xfrm>
            <a:off x="1043608" y="2186970"/>
            <a:ext cx="4532261" cy="3240997"/>
          </a:xfrm>
          <a:prstGeom prst="rect">
            <a:avLst/>
          </a:prstGeom>
        </p:spPr>
      </p:pic>
    </p:spTree>
    <p:extLst>
      <p:ext uri="{BB962C8B-B14F-4D97-AF65-F5344CB8AC3E}">
        <p14:creationId xmlns:p14="http://schemas.microsoft.com/office/powerpoint/2010/main" val="12597266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0367" y="195241"/>
            <a:ext cx="9144000" cy="994172"/>
          </a:xfrm>
        </p:spPr>
        <p:txBody>
          <a:bodyPr>
            <a:normAutofit fontScale="90000"/>
          </a:bodyPr>
          <a:lstStyle/>
          <a:p>
            <a:r>
              <a:rPr lang="en-US" sz="4000" dirty="0"/>
              <a:t>Effectiveness in </a:t>
            </a:r>
            <a:r>
              <a:rPr lang="en-US" sz="4000" b="1" dirty="0"/>
              <a:t>High Contention </a:t>
            </a:r>
            <a:r>
              <a:rPr lang="en-US" sz="3200" dirty="0">
                <a:solidFill>
                  <a:srgbClr val="0070C0"/>
                </a:solidFill>
              </a:rPr>
              <a:t>(OCC is better than 2PL)</a:t>
            </a:r>
            <a:endParaRPr lang="en-US" sz="3200" b="1" dirty="0"/>
          </a:p>
        </p:txBody>
      </p:sp>
      <p:sp>
        <p:nvSpPr>
          <p:cNvPr id="3" name="Content Placeholder 2"/>
          <p:cNvSpPr>
            <a:spLocks noGrp="1"/>
          </p:cNvSpPr>
          <p:nvPr>
            <p:ph idx="1"/>
          </p:nvPr>
        </p:nvSpPr>
        <p:spPr>
          <a:xfrm>
            <a:off x="628650" y="1189413"/>
            <a:ext cx="7886700" cy="3729060"/>
          </a:xfrm>
        </p:spPr>
        <p:txBody>
          <a:bodyPr>
            <a:normAutofit/>
          </a:bodyPr>
          <a:lstStyle/>
          <a:p>
            <a:r>
              <a:rPr lang="en-US" sz="2800" b="1" dirty="0"/>
              <a:t>TPC-C (</a:t>
            </a:r>
            <a:r>
              <a:rPr lang="en-US" sz="2800" b="1" dirty="0" err="1"/>
              <a:t>NewOrder</a:t>
            </a:r>
            <a:r>
              <a:rPr lang="en-US" sz="2800" b="1" dirty="0"/>
              <a:t>-Payment mix)</a:t>
            </a:r>
          </a:p>
        </p:txBody>
      </p:sp>
      <p:sp>
        <p:nvSpPr>
          <p:cNvPr id="4" name="Slide Number Placeholder 3"/>
          <p:cNvSpPr>
            <a:spLocks noGrp="1"/>
          </p:cNvSpPr>
          <p:nvPr>
            <p:ph type="sldNum" sz="quarter" idx="12"/>
          </p:nvPr>
        </p:nvSpPr>
        <p:spPr/>
        <p:txBody>
          <a:bodyPr/>
          <a:lstStyle/>
          <a:p>
            <a:fld id="{521D0898-B442-5546-8EA8-3F323974D898}" type="slidenum">
              <a:rPr lang="en-US" smtClean="0"/>
              <a:t>67</a:t>
            </a:fld>
            <a:endParaRPr lang="en-US"/>
          </a:p>
        </p:txBody>
      </p:sp>
      <p:sp>
        <p:nvSpPr>
          <p:cNvPr id="7" name="Alternate Process 6"/>
          <p:cNvSpPr/>
          <p:nvPr/>
        </p:nvSpPr>
        <p:spPr>
          <a:xfrm>
            <a:off x="6315131" y="1745435"/>
            <a:ext cx="2180021" cy="876300"/>
          </a:xfrm>
          <a:prstGeom prst="flowChartAlternateProcess">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35% Improvement  over OCC</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247" t="9875" r="3933" b="7315"/>
          <a:stretch/>
        </p:blipFill>
        <p:spPr>
          <a:xfrm>
            <a:off x="831929" y="1989995"/>
            <a:ext cx="4910464" cy="3459793"/>
          </a:xfrm>
          <a:prstGeom prst="rect">
            <a:avLst/>
          </a:prstGeom>
        </p:spPr>
      </p:pic>
    </p:spTree>
    <p:extLst>
      <p:ext uri="{BB962C8B-B14F-4D97-AF65-F5344CB8AC3E}">
        <p14:creationId xmlns:p14="http://schemas.microsoft.com/office/powerpoint/2010/main" val="1852198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85751"/>
            <a:ext cx="7886700" cy="920663"/>
          </a:xfrm>
        </p:spPr>
        <p:txBody>
          <a:bodyPr/>
          <a:lstStyle/>
          <a:p>
            <a:r>
              <a:rPr lang="en-US" dirty="0"/>
              <a:t>Conclusions</a:t>
            </a:r>
          </a:p>
        </p:txBody>
      </p:sp>
      <p:sp>
        <p:nvSpPr>
          <p:cNvPr id="3" name="Content Placeholder 2"/>
          <p:cNvSpPr>
            <a:spLocks noGrp="1"/>
          </p:cNvSpPr>
          <p:nvPr>
            <p:ph idx="1"/>
          </p:nvPr>
        </p:nvSpPr>
        <p:spPr>
          <a:xfrm>
            <a:off x="323528" y="1206413"/>
            <a:ext cx="8820472" cy="3712059"/>
          </a:xfrm>
        </p:spPr>
        <p:txBody>
          <a:bodyPr>
            <a:normAutofit lnSpcReduction="10000"/>
          </a:bodyPr>
          <a:lstStyle/>
          <a:p>
            <a:r>
              <a:rPr lang="en-US" sz="2800" dirty="0"/>
              <a:t>OCC's simple validation only work well in low contention </a:t>
            </a:r>
          </a:p>
          <a:p>
            <a:r>
              <a:rPr lang="en-US" sz="2800" b="1" dirty="0">
                <a:solidFill>
                  <a:schemeClr val="accent2"/>
                </a:solidFill>
              </a:rPr>
              <a:t>BCC makes a critical step </a:t>
            </a:r>
            <a:r>
              <a:rPr lang="en-US" sz="2800" dirty="0"/>
              <a:t>on validation </a:t>
            </a:r>
          </a:p>
          <a:p>
            <a:r>
              <a:rPr lang="en-US" sz="2800" dirty="0"/>
              <a:t>The effectiveness of BCC is achieved by </a:t>
            </a:r>
          </a:p>
          <a:p>
            <a:pPr lvl="1"/>
            <a:r>
              <a:rPr lang="en-US" sz="2400" dirty="0"/>
              <a:t>The correctness and tipping point of its validation </a:t>
            </a:r>
          </a:p>
          <a:p>
            <a:pPr lvl="1"/>
            <a:r>
              <a:rPr lang="en-US" sz="2400" dirty="0"/>
              <a:t>Low overhead implementation of the validation </a:t>
            </a:r>
          </a:p>
          <a:p>
            <a:pPr lvl="1"/>
            <a:r>
              <a:rPr lang="en-US" sz="2400" dirty="0"/>
              <a:t>Retaining all the merits of OCC </a:t>
            </a:r>
          </a:p>
        </p:txBody>
      </p:sp>
      <p:sp>
        <p:nvSpPr>
          <p:cNvPr id="4" name="Slide Number Placeholder 3"/>
          <p:cNvSpPr>
            <a:spLocks noGrp="1"/>
          </p:cNvSpPr>
          <p:nvPr>
            <p:ph type="sldNum" sz="quarter" idx="12"/>
          </p:nvPr>
        </p:nvSpPr>
        <p:spPr/>
        <p:txBody>
          <a:bodyPr/>
          <a:lstStyle/>
          <a:p>
            <a:fld id="{521D0898-B442-5546-8EA8-3F323974D898}" type="slidenum">
              <a:rPr lang="en-US" smtClean="0"/>
              <a:t>68</a:t>
            </a:fld>
            <a:endParaRPr lang="en-US"/>
          </a:p>
        </p:txBody>
      </p:sp>
    </p:spTree>
    <p:extLst>
      <p:ext uri="{BB962C8B-B14F-4D97-AF65-F5344CB8AC3E}">
        <p14:creationId xmlns:p14="http://schemas.microsoft.com/office/powerpoint/2010/main" val="128644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a:bodyPr>
          <a:lstStyle/>
          <a:p>
            <a:pPr>
              <a:lnSpc>
                <a:spcPct val="90000"/>
              </a:lnSpc>
              <a:spcBef>
                <a:spcPct val="10000"/>
              </a:spcBef>
            </a:pPr>
            <a:r>
              <a:rPr lang="en-US" altLang="zh-CN" dirty="0">
                <a:ea typeface="MS PGothic" charset="0"/>
              </a:rPr>
              <a:t>Atomicity of in++</a:t>
            </a:r>
          </a:p>
        </p:txBody>
      </p:sp>
      <p:sp>
        <p:nvSpPr>
          <p:cNvPr id="23555" name="Content Placeholder 2"/>
          <p:cNvSpPr>
            <a:spLocks noGrp="1"/>
          </p:cNvSpPr>
          <p:nvPr>
            <p:ph idx="1"/>
          </p:nvPr>
        </p:nvSpPr>
        <p:spPr>
          <a:xfrm>
            <a:off x="457200" y="1057300"/>
            <a:ext cx="8305800" cy="4191000"/>
          </a:xfrm>
        </p:spPr>
        <p:txBody>
          <a:bodyPr>
            <a:normAutofit fontScale="92500" lnSpcReduction="10000"/>
          </a:bodyPr>
          <a:lstStyle/>
          <a:p>
            <a:pPr eaLnBrk="1" hangingPunct="1">
              <a:lnSpc>
                <a:spcPct val="150000"/>
              </a:lnSpc>
              <a:spcBef>
                <a:spcPct val="10000"/>
              </a:spcBef>
            </a:pPr>
            <a:r>
              <a:rPr lang="en-US" altLang="zh-CN" sz="2800" b="1" dirty="0">
                <a:latin typeface="Times New Roman" charset="0"/>
                <a:ea typeface="MS PGothic" charset="0"/>
                <a:cs typeface="Times New Roman" charset="0"/>
              </a:rPr>
              <a:t>volatile </a:t>
            </a:r>
            <a:r>
              <a:rPr lang="en-US" altLang="zh-CN" sz="2800" b="1" dirty="0">
                <a:solidFill>
                  <a:srgbClr val="0096FF"/>
                </a:solidFill>
                <a:latin typeface="Times New Roman" charset="0"/>
                <a:ea typeface="MS PGothic" charset="0"/>
                <a:cs typeface="Times New Roman" charset="0"/>
              </a:rPr>
              <a:t>long long </a:t>
            </a:r>
            <a:r>
              <a:rPr lang="en-US" altLang="zh-CN" sz="2800" b="1" dirty="0" err="1">
                <a:solidFill>
                  <a:srgbClr val="0096FF"/>
                </a:solidFill>
                <a:latin typeface="Times New Roman" charset="0"/>
                <a:ea typeface="MS PGothic" charset="0"/>
                <a:cs typeface="Times New Roman" charset="0"/>
              </a:rPr>
              <a:t>int</a:t>
            </a:r>
            <a:r>
              <a:rPr lang="en-US" altLang="zh-CN" sz="2800" b="1" dirty="0">
                <a:solidFill>
                  <a:srgbClr val="0096FF"/>
                </a:solidFill>
                <a:latin typeface="Times New Roman" charset="0"/>
                <a:ea typeface="MS PGothic" charset="0"/>
                <a:cs typeface="Times New Roman" charset="0"/>
              </a:rPr>
              <a:t> </a:t>
            </a:r>
            <a:r>
              <a:rPr lang="en-US" altLang="zh-CN" sz="2800" b="1" dirty="0">
                <a:latin typeface="Times New Roman" charset="0"/>
                <a:ea typeface="MS PGothic" charset="0"/>
                <a:cs typeface="Times New Roman" charset="0"/>
              </a:rPr>
              <a:t>in; </a:t>
            </a:r>
          </a:p>
          <a:p>
            <a:pPr eaLnBrk="1" hangingPunct="1">
              <a:lnSpc>
                <a:spcPct val="150000"/>
              </a:lnSpc>
              <a:spcBef>
                <a:spcPct val="10000"/>
              </a:spcBef>
            </a:pPr>
            <a:r>
              <a:rPr lang="en-US" altLang="zh-CN" sz="2800" dirty="0">
                <a:ea typeface="MS PGothic" charset="0"/>
                <a:cs typeface="Times New Roman" charset="0"/>
              </a:rPr>
              <a:t>Works only on 64-bit machines, </a:t>
            </a:r>
            <a:r>
              <a:rPr lang="en-US" altLang="zh-CN" sz="2800" dirty="0">
                <a:solidFill>
                  <a:srgbClr val="C00000"/>
                </a:solidFill>
                <a:ea typeface="MS PGothic" charset="0"/>
                <a:cs typeface="Times New Roman" charset="0"/>
              </a:rPr>
              <a:t>not</a:t>
            </a:r>
            <a:r>
              <a:rPr lang="en-US" altLang="zh-CN" sz="2800" dirty="0">
                <a:ea typeface="MS PGothic" charset="0"/>
                <a:cs typeface="Times New Roman" charset="0"/>
              </a:rPr>
              <a:t> 32-bit </a:t>
            </a:r>
          </a:p>
          <a:p>
            <a:pPr lvl="2" eaLnBrk="1" hangingPunct="1">
              <a:lnSpc>
                <a:spcPct val="120000"/>
              </a:lnSpc>
              <a:spcBef>
                <a:spcPct val="10000"/>
              </a:spcBef>
              <a:buFontTx/>
              <a:buNone/>
            </a:pPr>
            <a:r>
              <a:rPr lang="en-US" altLang="zh-CN" sz="2800" dirty="0" err="1">
                <a:latin typeface="Times New Roman" charset="0"/>
                <a:ea typeface="ＭＳ Ｐゴシック" charset="0"/>
                <a:cs typeface="Times New Roman" charset="0"/>
              </a:rPr>
              <a:t>mov</a:t>
            </a:r>
            <a:r>
              <a:rPr lang="en-US" altLang="zh-CN" sz="2800" dirty="0">
                <a:latin typeface="Times New Roman" charset="0"/>
                <a:ea typeface="ＭＳ Ｐゴシック" charset="0"/>
                <a:cs typeface="Times New Roman" charset="0"/>
              </a:rPr>
              <a:t>   in,	%</a:t>
            </a:r>
            <a:r>
              <a:rPr lang="en-US" altLang="zh-CN" sz="2800" dirty="0" err="1">
                <a:latin typeface="Times New Roman" charset="0"/>
                <a:ea typeface="ＭＳ Ｐゴシック" charset="0"/>
                <a:cs typeface="Times New Roman" charset="0"/>
              </a:rPr>
              <a:t>eax</a:t>
            </a:r>
            <a:r>
              <a:rPr lang="en-US" altLang="zh-CN" sz="2800" dirty="0">
                <a:latin typeface="Times New Roman" charset="0"/>
                <a:ea typeface="ＭＳ Ｐゴシック" charset="0"/>
                <a:cs typeface="Times New Roman" charset="0"/>
              </a:rPr>
              <a:t> </a:t>
            </a:r>
          </a:p>
          <a:p>
            <a:pPr lvl="2" eaLnBrk="1" hangingPunct="1">
              <a:lnSpc>
                <a:spcPct val="120000"/>
              </a:lnSpc>
              <a:spcBef>
                <a:spcPct val="10000"/>
              </a:spcBef>
              <a:buFontTx/>
              <a:buNone/>
            </a:pPr>
            <a:r>
              <a:rPr lang="en-US" altLang="zh-CN" sz="2800" dirty="0" err="1">
                <a:latin typeface="Times New Roman" charset="0"/>
                <a:ea typeface="ＭＳ Ｐゴシック" charset="0"/>
                <a:cs typeface="Times New Roman" charset="0"/>
              </a:rPr>
              <a:t>mov</a:t>
            </a:r>
            <a:r>
              <a:rPr lang="en-US" altLang="zh-CN" sz="2800" dirty="0">
                <a:latin typeface="Times New Roman" charset="0"/>
                <a:ea typeface="ＭＳ Ｐゴシック" charset="0"/>
                <a:cs typeface="Times New Roman" charset="0"/>
              </a:rPr>
              <a:t>   in+4,	%</a:t>
            </a:r>
            <a:r>
              <a:rPr lang="en-US" altLang="zh-CN" sz="2800" dirty="0" err="1">
                <a:latin typeface="Times New Roman" charset="0"/>
                <a:ea typeface="ＭＳ Ｐゴシック" charset="0"/>
                <a:cs typeface="Times New Roman" charset="0"/>
              </a:rPr>
              <a:t>edx</a:t>
            </a:r>
            <a:r>
              <a:rPr lang="en-US" altLang="zh-CN" sz="2800" dirty="0">
                <a:latin typeface="Times New Roman" charset="0"/>
                <a:ea typeface="ＭＳ Ｐゴシック" charset="0"/>
                <a:cs typeface="Times New Roman" charset="0"/>
              </a:rPr>
              <a:t> </a:t>
            </a:r>
          </a:p>
          <a:p>
            <a:pPr lvl="2" eaLnBrk="1" hangingPunct="1">
              <a:lnSpc>
                <a:spcPct val="120000"/>
              </a:lnSpc>
              <a:spcBef>
                <a:spcPct val="10000"/>
              </a:spcBef>
              <a:buFontTx/>
              <a:buNone/>
            </a:pPr>
            <a:r>
              <a:rPr lang="en-US" altLang="zh-CN" sz="2800" dirty="0">
                <a:latin typeface="Times New Roman" charset="0"/>
                <a:ea typeface="ＭＳ Ｐゴシック" charset="0"/>
                <a:cs typeface="Times New Roman" charset="0"/>
              </a:rPr>
              <a:t>add    $0x1,	%</a:t>
            </a:r>
            <a:r>
              <a:rPr lang="en-US" altLang="zh-CN" sz="2800" dirty="0" err="1">
                <a:latin typeface="Times New Roman" charset="0"/>
                <a:ea typeface="ＭＳ Ｐゴシック" charset="0"/>
                <a:cs typeface="Times New Roman" charset="0"/>
              </a:rPr>
              <a:t>eax</a:t>
            </a:r>
            <a:r>
              <a:rPr lang="en-US" altLang="zh-CN" sz="2800" dirty="0">
                <a:latin typeface="Times New Roman" charset="0"/>
                <a:ea typeface="ＭＳ Ｐゴシック" charset="0"/>
                <a:cs typeface="Times New Roman" charset="0"/>
              </a:rPr>
              <a:t> </a:t>
            </a:r>
          </a:p>
          <a:p>
            <a:pPr lvl="2" eaLnBrk="1" hangingPunct="1">
              <a:lnSpc>
                <a:spcPct val="120000"/>
              </a:lnSpc>
              <a:spcBef>
                <a:spcPct val="10000"/>
              </a:spcBef>
              <a:buFontTx/>
              <a:buNone/>
            </a:pPr>
            <a:r>
              <a:rPr lang="en-US" altLang="zh-CN" sz="2800" dirty="0" err="1">
                <a:latin typeface="Times New Roman" charset="0"/>
                <a:ea typeface="ＭＳ Ｐゴシック" charset="0"/>
                <a:cs typeface="Times New Roman" charset="0"/>
              </a:rPr>
              <a:t>adc</a:t>
            </a:r>
            <a:r>
              <a:rPr lang="en-US" altLang="zh-CN" sz="2800" dirty="0">
                <a:latin typeface="Times New Roman" charset="0"/>
                <a:ea typeface="ＭＳ Ｐゴシック" charset="0"/>
                <a:cs typeface="Times New Roman" charset="0"/>
              </a:rPr>
              <a:t>    $0x0,	%</a:t>
            </a:r>
            <a:r>
              <a:rPr lang="en-US" altLang="zh-CN" sz="2800" dirty="0" err="1">
                <a:latin typeface="Times New Roman" charset="0"/>
                <a:ea typeface="ＭＳ Ｐゴシック" charset="0"/>
                <a:cs typeface="Times New Roman" charset="0"/>
              </a:rPr>
              <a:t>edx</a:t>
            </a:r>
            <a:r>
              <a:rPr lang="en-US" altLang="zh-CN" sz="2800" dirty="0">
                <a:latin typeface="Times New Roman" charset="0"/>
                <a:ea typeface="ＭＳ Ｐゴシック" charset="0"/>
                <a:cs typeface="Times New Roman" charset="0"/>
              </a:rPr>
              <a:t> </a:t>
            </a:r>
          </a:p>
          <a:p>
            <a:pPr lvl="2" eaLnBrk="1" hangingPunct="1">
              <a:lnSpc>
                <a:spcPct val="120000"/>
              </a:lnSpc>
              <a:spcBef>
                <a:spcPct val="10000"/>
              </a:spcBef>
              <a:buFontTx/>
              <a:buNone/>
            </a:pPr>
            <a:r>
              <a:rPr lang="en-US" altLang="zh-CN" sz="2800" dirty="0" err="1">
                <a:latin typeface="Times New Roman" charset="0"/>
                <a:ea typeface="ＭＳ Ｐゴシック" charset="0"/>
                <a:cs typeface="Times New Roman" charset="0"/>
              </a:rPr>
              <a:t>mov</a:t>
            </a:r>
            <a:r>
              <a:rPr lang="en-US" altLang="zh-CN" sz="2800" dirty="0">
                <a:latin typeface="Times New Roman" charset="0"/>
                <a:ea typeface="ＭＳ Ｐゴシック" charset="0"/>
                <a:cs typeface="Times New Roman" charset="0"/>
              </a:rPr>
              <a:t>   %</a:t>
            </a:r>
            <a:r>
              <a:rPr lang="en-US" altLang="zh-CN" sz="2800" dirty="0" err="1">
                <a:latin typeface="Times New Roman" charset="0"/>
                <a:ea typeface="ＭＳ Ｐゴシック" charset="0"/>
                <a:cs typeface="Times New Roman" charset="0"/>
              </a:rPr>
              <a:t>eax</a:t>
            </a:r>
            <a:r>
              <a:rPr lang="en-US" altLang="zh-CN" sz="2800" dirty="0">
                <a:latin typeface="Times New Roman" charset="0"/>
                <a:ea typeface="ＭＳ Ｐゴシック" charset="0"/>
                <a:cs typeface="Times New Roman" charset="0"/>
              </a:rPr>
              <a:t>,	in </a:t>
            </a:r>
          </a:p>
          <a:p>
            <a:pPr lvl="2" eaLnBrk="1" hangingPunct="1">
              <a:lnSpc>
                <a:spcPct val="120000"/>
              </a:lnSpc>
              <a:spcBef>
                <a:spcPct val="10000"/>
              </a:spcBef>
              <a:buFontTx/>
              <a:buNone/>
            </a:pPr>
            <a:r>
              <a:rPr lang="en-US" altLang="zh-CN" sz="2800" dirty="0" err="1">
                <a:latin typeface="Times New Roman" charset="0"/>
                <a:ea typeface="ＭＳ Ｐゴシック" charset="0"/>
                <a:cs typeface="Times New Roman" charset="0"/>
              </a:rPr>
              <a:t>mov</a:t>
            </a:r>
            <a:r>
              <a:rPr lang="en-US" altLang="zh-CN" sz="2800" dirty="0">
                <a:latin typeface="Times New Roman" charset="0"/>
                <a:ea typeface="ＭＳ Ｐゴシック" charset="0"/>
                <a:cs typeface="Times New Roman" charset="0"/>
              </a:rPr>
              <a:t>   %</a:t>
            </a:r>
            <a:r>
              <a:rPr lang="en-US" altLang="zh-CN" sz="2800" dirty="0" err="1">
                <a:latin typeface="Times New Roman" charset="0"/>
                <a:ea typeface="ＭＳ Ｐゴシック" charset="0"/>
                <a:cs typeface="Times New Roman" charset="0"/>
              </a:rPr>
              <a:t>edx</a:t>
            </a:r>
            <a:r>
              <a:rPr lang="en-US" altLang="zh-CN" sz="2800" dirty="0">
                <a:latin typeface="Times New Roman" charset="0"/>
                <a:ea typeface="ＭＳ Ｐゴシック" charset="0"/>
                <a:cs typeface="Times New Roman" charset="0"/>
              </a:rPr>
              <a:t>,	in+4</a:t>
            </a:r>
            <a:endParaRPr lang="en-US" altLang="zh-CN" sz="2800" dirty="0">
              <a:latin typeface="Comic Sans MS" charset="0"/>
              <a:ea typeface="MS PGothic" charset="0"/>
            </a:endParaRPr>
          </a:p>
          <a:p>
            <a:pPr eaLnBrk="1" hangingPunct="1">
              <a:lnSpc>
                <a:spcPct val="150000"/>
              </a:lnSpc>
              <a:spcBef>
                <a:spcPct val="10000"/>
              </a:spcBef>
            </a:pPr>
            <a:endParaRPr lang="en-US" altLang="zh-CN" sz="2800" dirty="0">
              <a:latin typeface="Comic Sans MS" charset="0"/>
              <a:ea typeface="MS PGothic" charset="0"/>
            </a:endParaRPr>
          </a:p>
        </p:txBody>
      </p:sp>
      <p:sp>
        <p:nvSpPr>
          <p:cNvPr id="23556"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fld id="{6C434E5F-8150-A041-96A3-4ECE97574FC4}" type="slidenum">
              <a:rPr lang="zh-CN" altLang="en-US" sz="1400" b="0">
                <a:latin typeface="Calibri" charset="0"/>
                <a:ea typeface="Adobe 楷体 Std R" charset="0"/>
                <a:cs typeface="Adobe 楷体 Std R" charset="0"/>
              </a:rPr>
              <a:pPr/>
              <a:t>7</a:t>
            </a:fld>
            <a:endParaRPr lang="en-US" altLang="zh-CN" sz="1400" b="0">
              <a:latin typeface="Calibri" charset="0"/>
              <a:ea typeface="Adobe 楷体 Std R" charset="0"/>
              <a:cs typeface="Adobe 楷体 Std R" charset="0"/>
            </a:endParaRPr>
          </a:p>
        </p:txBody>
      </p:sp>
    </p:spTree>
    <p:extLst>
      <p:ext uri="{BB962C8B-B14F-4D97-AF65-F5344CB8AC3E}">
        <p14:creationId xmlns:p14="http://schemas.microsoft.com/office/powerpoint/2010/main" val="672997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MS PGothic" charset="0"/>
              </a:rPr>
              <a:t>Race Condition </a:t>
            </a:r>
            <a:r>
              <a:rPr lang="en-US" altLang="zh-CN" dirty="0">
                <a:ea typeface="楷体_GB2312" charset="0"/>
              </a:rPr>
              <a:t>is</a:t>
            </a:r>
            <a:r>
              <a:rPr lang="en-US" altLang="zh-CN" dirty="0">
                <a:ea typeface="楷体_GB2312" charset="0"/>
                <a:cs typeface="楷体_GB2312" charset="0"/>
              </a:rPr>
              <a:t> </a:t>
            </a:r>
            <a:r>
              <a:rPr lang="en-US" altLang="zh-CN" dirty="0">
                <a:ea typeface="MS PGothic" charset="0"/>
              </a:rPr>
              <a:t>Hard to Control</a:t>
            </a:r>
            <a:endParaRPr kumimoji="1" lang="zh-CN" altLang="en-US" dirty="0"/>
          </a:p>
        </p:txBody>
      </p:sp>
      <p:sp>
        <p:nvSpPr>
          <p:cNvPr id="3" name="内容占位符 2"/>
          <p:cNvSpPr>
            <a:spLocks noGrp="1"/>
          </p:cNvSpPr>
          <p:nvPr>
            <p:ph idx="1"/>
          </p:nvPr>
        </p:nvSpPr>
        <p:spPr/>
        <p:txBody>
          <a:bodyPr>
            <a:noAutofit/>
          </a:bodyPr>
          <a:lstStyle/>
          <a:p>
            <a:pPr>
              <a:lnSpc>
                <a:spcPct val="120000"/>
              </a:lnSpc>
            </a:pPr>
            <a:r>
              <a:rPr kumimoji="1" lang="en-US" altLang="zh-CN" sz="2400" dirty="0"/>
              <a:t>Must make sure all possible schedules are safe</a:t>
            </a:r>
          </a:p>
          <a:p>
            <a:pPr lvl="1">
              <a:lnSpc>
                <a:spcPct val="120000"/>
              </a:lnSpc>
            </a:pPr>
            <a:r>
              <a:rPr kumimoji="1" lang="en-US" altLang="zh-CN" sz="2000" dirty="0"/>
              <a:t>Number of possible schedules permutations is huge</a:t>
            </a:r>
          </a:p>
          <a:p>
            <a:pPr lvl="1">
              <a:lnSpc>
                <a:spcPct val="120000"/>
              </a:lnSpc>
            </a:pPr>
            <a:r>
              <a:rPr kumimoji="1" lang="en-US" altLang="zh-CN" sz="2000" dirty="0"/>
              <a:t>Bad schedules that will and will not work sometimes  </a:t>
            </a:r>
          </a:p>
          <a:p>
            <a:pPr>
              <a:lnSpc>
                <a:spcPct val="120000"/>
              </a:lnSpc>
            </a:pPr>
            <a:r>
              <a:rPr kumimoji="1" lang="en-US" altLang="zh-CN" sz="2400" dirty="0"/>
              <a:t>They are intermittent </a:t>
            </a:r>
          </a:p>
          <a:p>
            <a:pPr lvl="1">
              <a:lnSpc>
                <a:spcPct val="120000"/>
              </a:lnSpc>
            </a:pPr>
            <a:r>
              <a:rPr kumimoji="1" lang="en-US" altLang="zh-CN" sz="2000" dirty="0"/>
              <a:t>Small timing changes between invocations might result in different behavior which can hide bug (e.g., Therac-25)</a:t>
            </a:r>
          </a:p>
          <a:p>
            <a:pPr lvl="1">
              <a:lnSpc>
                <a:spcPct val="120000"/>
              </a:lnSpc>
            </a:pPr>
            <a:r>
              <a:rPr kumimoji="1" lang="en-US" altLang="zh-CN" sz="2000" dirty="0"/>
              <a:t>Also known </a:t>
            </a:r>
            <a:r>
              <a:rPr kumimoji="1" lang="en-US" altLang="zh-CN" sz="2000" dirty="0" err="1"/>
              <a:t>sa</a:t>
            </a:r>
            <a:r>
              <a:rPr kumimoji="1" lang="en-US" altLang="zh-CN" sz="2000" dirty="0"/>
              <a:t> </a:t>
            </a:r>
            <a:r>
              <a:rPr kumimoji="1" lang="en-US" altLang="zh-CN" sz="2000" dirty="0">
                <a:solidFill>
                  <a:srgbClr val="C00000"/>
                </a:solidFill>
              </a:rPr>
              <a:t>Heisenbugs</a:t>
            </a:r>
            <a:r>
              <a:rPr kumimoji="1" lang="en-US" altLang="zh-CN" sz="2000" dirty="0"/>
              <a:t> (Heisenberg)</a:t>
            </a:r>
          </a:p>
          <a:p>
            <a:pPr lvl="2">
              <a:lnSpc>
                <a:spcPct val="120000"/>
              </a:lnSpc>
            </a:pPr>
            <a:r>
              <a:rPr kumimoji="1" lang="en-US" altLang="zh-CN" sz="1800" dirty="0"/>
              <a:t>Solution-1: DMT (Deterministic Multi-Threading)</a:t>
            </a:r>
          </a:p>
          <a:p>
            <a:pPr lvl="2">
              <a:lnSpc>
                <a:spcPct val="120000"/>
              </a:lnSpc>
            </a:pPr>
            <a:r>
              <a:rPr kumimoji="1" lang="en-US" altLang="zh-CN" sz="1800" dirty="0"/>
              <a:t>Solution-2: Record and Replay</a:t>
            </a:r>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8</a:t>
            </a:fld>
            <a:endParaRPr lang="zh-CN" altLang="en-US"/>
          </a:p>
        </p:txBody>
      </p:sp>
    </p:spTree>
    <p:extLst>
      <p:ext uri="{BB962C8B-B14F-4D97-AF65-F5344CB8AC3E}">
        <p14:creationId xmlns:p14="http://schemas.microsoft.com/office/powerpoint/2010/main" val="3020028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8C6171-2BFA-CD4C-832C-D4F4B61CFAC9}"/>
              </a:ext>
            </a:extLst>
          </p:cNvPr>
          <p:cNvSpPr>
            <a:spLocks noGrp="1"/>
          </p:cNvSpPr>
          <p:nvPr>
            <p:ph type="title"/>
          </p:nvPr>
        </p:nvSpPr>
        <p:spPr>
          <a:xfrm>
            <a:off x="457200" y="228866"/>
            <a:ext cx="8229600" cy="900442"/>
          </a:xfrm>
        </p:spPr>
        <p:txBody>
          <a:bodyPr/>
          <a:lstStyle/>
          <a:p>
            <a:r>
              <a:rPr kumimoji="1" lang="en-US" altLang="zh-CN" dirty="0"/>
              <a:t>Race</a:t>
            </a:r>
            <a:r>
              <a:rPr kumimoji="1" lang="zh-CN" altLang="en-US" dirty="0"/>
              <a:t> </a:t>
            </a:r>
            <a:r>
              <a:rPr kumimoji="1" lang="en-US" altLang="zh-CN" dirty="0"/>
              <a:t>Condition</a:t>
            </a:r>
            <a:r>
              <a:rPr kumimoji="1" lang="zh-CN" altLang="en-US" dirty="0"/>
              <a:t> </a:t>
            </a:r>
            <a:r>
              <a:rPr kumimoji="1" lang="en-US" altLang="zh-CN" dirty="0"/>
              <a:t>in</a:t>
            </a:r>
            <a:r>
              <a:rPr kumimoji="1" lang="zh-CN" altLang="en-US" dirty="0"/>
              <a:t> </a:t>
            </a:r>
            <a:r>
              <a:rPr kumimoji="1" lang="en-US" altLang="zh-CN" dirty="0"/>
              <a:t>Therac-25</a:t>
            </a:r>
            <a:endParaRPr kumimoji="1" lang="zh-CN" altLang="en-US" dirty="0"/>
          </a:p>
        </p:txBody>
      </p:sp>
      <p:pic>
        <p:nvPicPr>
          <p:cNvPr id="11" name="图片 10">
            <a:extLst>
              <a:ext uri="{FF2B5EF4-FFF2-40B4-BE49-F238E27FC236}">
                <a16:creationId xmlns:a16="http://schemas.microsoft.com/office/drawing/2014/main" id="{3CF6C35C-2189-024F-9585-D10F71F09D31}"/>
              </a:ext>
            </a:extLst>
          </p:cNvPr>
          <p:cNvPicPr>
            <a:picLocks noChangeAspect="1"/>
          </p:cNvPicPr>
          <p:nvPr/>
        </p:nvPicPr>
        <p:blipFill rotWithShape="1">
          <a:blip r:embed="rId3"/>
          <a:srcRect r="4308" b="1018"/>
          <a:stretch/>
        </p:blipFill>
        <p:spPr>
          <a:xfrm>
            <a:off x="385192" y="1454446"/>
            <a:ext cx="3662659" cy="2808312"/>
          </a:xfrm>
          <a:prstGeom prst="rect">
            <a:avLst/>
          </a:prstGeom>
        </p:spPr>
      </p:pic>
      <p:pic>
        <p:nvPicPr>
          <p:cNvPr id="12" name="图片 11">
            <a:extLst>
              <a:ext uri="{FF2B5EF4-FFF2-40B4-BE49-F238E27FC236}">
                <a16:creationId xmlns:a16="http://schemas.microsoft.com/office/drawing/2014/main" id="{0486E592-F7C0-0844-A559-EA02A700CA42}"/>
              </a:ext>
            </a:extLst>
          </p:cNvPr>
          <p:cNvPicPr>
            <a:picLocks noChangeAspect="1"/>
          </p:cNvPicPr>
          <p:nvPr/>
        </p:nvPicPr>
        <p:blipFill>
          <a:blip r:embed="rId4"/>
          <a:stretch>
            <a:fillRect/>
          </a:stretch>
        </p:blipFill>
        <p:spPr>
          <a:xfrm>
            <a:off x="4211960" y="1345332"/>
            <a:ext cx="4696868" cy="2937810"/>
          </a:xfrm>
          <a:prstGeom prst="rect">
            <a:avLst/>
          </a:prstGeom>
        </p:spPr>
      </p:pic>
      <p:sp>
        <p:nvSpPr>
          <p:cNvPr id="13" name="矩形 12">
            <a:extLst>
              <a:ext uri="{FF2B5EF4-FFF2-40B4-BE49-F238E27FC236}">
                <a16:creationId xmlns:a16="http://schemas.microsoft.com/office/drawing/2014/main" id="{6F5609EB-5695-0B40-A3EF-8899116EB589}"/>
              </a:ext>
            </a:extLst>
          </p:cNvPr>
          <p:cNvSpPr/>
          <p:nvPr/>
        </p:nvSpPr>
        <p:spPr>
          <a:xfrm>
            <a:off x="380111" y="4585692"/>
            <a:ext cx="8523636" cy="923330"/>
          </a:xfrm>
          <a:prstGeom prst="rect">
            <a:avLst/>
          </a:prstGeom>
        </p:spPr>
        <p:txBody>
          <a:bodyPr wrap="square">
            <a:spAutoFit/>
          </a:bodyPr>
          <a:lstStyle/>
          <a:p>
            <a:pPr algn="just"/>
            <a:r>
              <a:rPr lang="en" altLang="zh-CN" dirty="0"/>
              <a:t>The equipment control task did not properly synchronize with the operator interface task, so that race conditions occurred if the operator changed the setup too quickly.</a:t>
            </a:r>
            <a:r>
              <a:rPr lang="zh-CN" altLang="en-US" dirty="0"/>
              <a:t> </a:t>
            </a:r>
            <a:r>
              <a:rPr lang="en-US" altLang="zh-CN" dirty="0"/>
              <a:t>I</a:t>
            </a:r>
            <a:r>
              <a:rPr lang="en" altLang="zh-CN" dirty="0"/>
              <a:t>n three cases, the injured patients later died as a result of the overdose</a:t>
            </a:r>
            <a:r>
              <a:rPr lang="en-US" altLang="zh-CN" dirty="0"/>
              <a:t>.</a:t>
            </a:r>
            <a:endParaRPr lang="zh-CN" altLang="en-US" dirty="0"/>
          </a:p>
        </p:txBody>
      </p:sp>
    </p:spTree>
    <p:extLst>
      <p:ext uri="{BB962C8B-B14F-4D97-AF65-F5344CB8AC3E}">
        <p14:creationId xmlns:p14="http://schemas.microsoft.com/office/powerpoint/2010/main" val="39248241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hqeupfn">
      <a:majorFont>
        <a:latin typeface="等线"/>
        <a:ea typeface="微软雅黑"/>
        <a:cs typeface=""/>
      </a:majorFont>
      <a:minorFont>
        <a:latin typeface="等线"/>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 id="{85B1D284-D5D3-E84D-BD28-707B0D140669}" vid="{EAB3F4BA-066D-9146-B9C6-197746E0B32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 for CSE</Template>
  <TotalTime>10502</TotalTime>
  <Words>4811</Words>
  <Application>Microsoft Macintosh PowerPoint</Application>
  <PresentationFormat>如螢幕大小 (16:10)</PresentationFormat>
  <Paragraphs>822</Paragraphs>
  <Slides>68</Slides>
  <Notes>14</Notes>
  <HiddenSlides>12</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68</vt:i4>
      </vt:variant>
    </vt:vector>
  </HeadingPairs>
  <TitlesOfParts>
    <vt:vector size="77" baseType="lpstr">
      <vt:lpstr>等线</vt:lpstr>
      <vt:lpstr>等线</vt:lpstr>
      <vt:lpstr>Arial</vt:lpstr>
      <vt:lpstr>Calibri</vt:lpstr>
      <vt:lpstr>Candara</vt:lpstr>
      <vt:lpstr>Comic Sans MS</vt:lpstr>
      <vt:lpstr>Consolas</vt:lpstr>
      <vt:lpstr>Times New Roman</vt:lpstr>
      <vt:lpstr>Office 主题​​</vt:lpstr>
      <vt:lpstr>Before-or-after Atomicity</vt:lpstr>
      <vt:lpstr>Review: All-or-nothing</vt:lpstr>
      <vt:lpstr>Review: Read &amp; Write with Cache &amp; Cell Storage</vt:lpstr>
      <vt:lpstr>Race Condition</vt:lpstr>
      <vt:lpstr>Race Condition</vt:lpstr>
      <vt:lpstr>Atomicity of in++</vt:lpstr>
      <vt:lpstr>Atomicity of in++</vt:lpstr>
      <vt:lpstr>Race Condition is Hard to Control</vt:lpstr>
      <vt:lpstr>Race Condition in Therac-25</vt:lpstr>
      <vt:lpstr>Before-or-After Atomicity</vt:lpstr>
      <vt:lpstr>Before-or-after</vt:lpstr>
      <vt:lpstr>Goal: Build Reliable Systems from Unreliable Components</vt:lpstr>
      <vt:lpstr>Serialization</vt:lpstr>
      <vt:lpstr>PowerPoint 簡報</vt:lpstr>
      <vt:lpstr>PowerPoint 簡報</vt:lpstr>
      <vt:lpstr>PowerPoint 簡報</vt:lpstr>
      <vt:lpstr>Different Types of Serializability</vt:lpstr>
      <vt:lpstr>Conflict Serializability</vt:lpstr>
      <vt:lpstr>Conflict Serializability</vt:lpstr>
      <vt:lpstr>PowerPoint 簡報</vt:lpstr>
      <vt:lpstr>Conflict Graph</vt:lpstr>
      <vt:lpstr>PowerPoint 簡報</vt:lpstr>
      <vt:lpstr>PowerPoint 簡報</vt:lpstr>
      <vt:lpstr>PowerPoint 簡報</vt:lpstr>
      <vt:lpstr>PowerPoint 簡報</vt:lpstr>
      <vt:lpstr>Conflict Equivalence</vt:lpstr>
      <vt:lpstr>View Serializability</vt:lpstr>
      <vt:lpstr>View Serializability</vt:lpstr>
      <vt:lpstr>Question</vt:lpstr>
      <vt:lpstr>Conflict Serializability VS. View Serializability</vt:lpstr>
      <vt:lpstr>Conflict Serializability VS. View Serializability</vt:lpstr>
      <vt:lpstr>Generate Conflict-Serializable Schedules</vt:lpstr>
      <vt:lpstr>How to Generate Conflict Serializable Schedules?</vt:lpstr>
      <vt:lpstr>How to Generate Conflict Serializable Schedules?</vt:lpstr>
      <vt:lpstr>Global Lock: System-wide Locking</vt:lpstr>
      <vt:lpstr>Simple Locking</vt:lpstr>
      <vt:lpstr>Two-phase Locking</vt:lpstr>
      <vt:lpstr>Question</vt:lpstr>
      <vt:lpstr>Global Lock: System-wide Locking</vt:lpstr>
      <vt:lpstr>Simple Locking</vt:lpstr>
      <vt:lpstr>Two-phase Locking</vt:lpstr>
      <vt:lpstr>Optimizations: Read-write Locks</vt:lpstr>
      <vt:lpstr>Proof of 2PL</vt:lpstr>
      <vt:lpstr>Problem: 2PL Can Result in Deadlock</vt:lpstr>
      <vt:lpstr>OCC: Optimistic Concurrency Control</vt:lpstr>
      <vt:lpstr>Concurrency Control (CC)</vt:lpstr>
      <vt:lpstr>OCC Executes a Transaction in Three Phases</vt:lpstr>
      <vt:lpstr>OCC: An Example</vt:lpstr>
      <vt:lpstr>OCC's Advantages</vt:lpstr>
      <vt:lpstr>Revisit the Serializability Theorem</vt:lpstr>
      <vt:lpstr>OCC: Serializable Scope</vt:lpstr>
      <vt:lpstr>OCC's Problem: False Aborts</vt:lpstr>
      <vt:lpstr>Transactional Memory 101 </vt:lpstr>
      <vt:lpstr>Programming with RTM</vt:lpstr>
      <vt:lpstr>Programming with RTM</vt:lpstr>
      <vt:lpstr>Programming with RTM</vt:lpstr>
      <vt:lpstr>BCC: Balanced CC</vt:lpstr>
      <vt:lpstr>Basic Structure of BCC</vt:lpstr>
      <vt:lpstr>Theorem (Not in Exam)</vt:lpstr>
      <vt:lpstr>Theorem (Not in Exam)</vt:lpstr>
      <vt:lpstr>BCC Validation is Complex </vt:lpstr>
      <vt:lpstr>BCC: Validation</vt:lpstr>
      <vt:lpstr>BCC's Implementation</vt:lpstr>
      <vt:lpstr>Comparable Performance in Low Contention</vt:lpstr>
      <vt:lpstr>Effectiveness in High Contention (2PL is better than OCC)</vt:lpstr>
      <vt:lpstr>Effectiveness in High Contention (2PL is close to OCC)</vt:lpstr>
      <vt:lpstr>Effectiveness in High Contention (OCC is better than 2PL)</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Xia Yubin</dc:creator>
  <cp:lastModifiedBy>Microsoft Office User</cp:lastModifiedBy>
  <cp:revision>279</cp:revision>
  <cp:lastPrinted>2016-06-13T07:55:34Z</cp:lastPrinted>
  <dcterms:created xsi:type="dcterms:W3CDTF">2017-05-12T06:55:38Z</dcterms:created>
  <dcterms:modified xsi:type="dcterms:W3CDTF">2019-12-23T06:58:45Z</dcterms:modified>
</cp:coreProperties>
</file>