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304" r:id="rId3"/>
    <p:sldId id="261" r:id="rId4"/>
    <p:sldId id="266" r:id="rId5"/>
    <p:sldId id="259" r:id="rId6"/>
    <p:sldId id="283" r:id="rId7"/>
    <p:sldId id="284" r:id="rId8"/>
    <p:sldId id="285" r:id="rId9"/>
    <p:sldId id="286" r:id="rId10"/>
    <p:sldId id="274" r:id="rId11"/>
    <p:sldId id="264" r:id="rId12"/>
    <p:sldId id="287" r:id="rId13"/>
    <p:sldId id="288" r:id="rId14"/>
    <p:sldId id="265" r:id="rId15"/>
    <p:sldId id="270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13" r:id="rId29"/>
    <p:sldId id="314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796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28" r:id="rId64"/>
    <p:sldId id="795" r:id="rId65"/>
    <p:sldId id="794" r:id="rId66"/>
    <p:sldId id="781" r:id="rId67"/>
    <p:sldId id="792" r:id="rId68"/>
    <p:sldId id="789" r:id="rId69"/>
    <p:sldId id="791" r:id="rId70"/>
    <p:sldId id="790" r:id="rId71"/>
    <p:sldId id="793" r:id="rId7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79" autoAdjust="0"/>
    <p:restoredTop sz="92991" autoAdjust="0"/>
  </p:normalViewPr>
  <p:slideViewPr>
    <p:cSldViewPr>
      <p:cViewPr varScale="1">
        <p:scale>
          <a:sx n="60" d="100"/>
          <a:sy n="60" d="100"/>
        </p:scale>
        <p:origin x="192" y="14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2019/12/30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C0E2B6D-A008-42AC-A58D-B63420FA8792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75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70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864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71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082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9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47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confirmed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error,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errata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part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75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415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66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7896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67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6612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68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5875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69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386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2019/12/30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</a:rPr>
              <a:t>System Performance - 2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2019.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SJTU)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sz="2800" dirty="0" err="1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Fighting</a:t>
            </a:r>
            <a:r>
              <a:rPr lang="it-IT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it-IT" altLang="zh-CN" sz="2800" dirty="0" err="1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bottlenecks</a:t>
            </a:r>
            <a:endParaRPr lang="it-IT" altLang="zh-CN" sz="2800" dirty="0">
              <a:solidFill>
                <a:schemeClr val="accent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Caching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501724" y="1561356"/>
            <a:ext cx="7886700" cy="3525441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zh-CN" dirty="0"/>
              <a:t>Use knowledge of workload: memory abstractions</a:t>
            </a:r>
          </a:p>
          <a:p>
            <a:pPr lvl="1"/>
            <a:r>
              <a:rPr lang="en-US" altLang="zh-CN" dirty="0"/>
              <a:t>Keep common requests in a fast local memory</a:t>
            </a:r>
          </a:p>
          <a:p>
            <a:pPr lvl="1"/>
            <a:r>
              <a:rPr lang="en-US" altLang="zh-CN" dirty="0"/>
              <a:t>Check the local memory every access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CPU cache – Cache 1ns, Memory 100ns, 90% hit rate</a:t>
            </a:r>
          </a:p>
          <a:p>
            <a:pPr lvl="1"/>
            <a:r>
              <a:rPr lang="en-US" altLang="zh-CN" dirty="0" err="1"/>
              <a:t>AverageLatency</a:t>
            </a:r>
            <a:r>
              <a:rPr lang="en-US" altLang="zh-CN" dirty="0"/>
              <a:t> = 0.9 x 1ns + 0.1 x 100ns = 10.9 ns (100ns -&gt; 10.9ns)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Used everywhere there are memory abstractions</a:t>
            </a:r>
          </a:p>
          <a:p>
            <a:pPr lvl="1"/>
            <a:r>
              <a:rPr lang="en-US" altLang="zh-CN" dirty="0"/>
              <a:t>Processors, file systems, TLBs, browsers, DNS, etc.</a:t>
            </a:r>
          </a:p>
        </p:txBody>
      </p:sp>
      <p:sp>
        <p:nvSpPr>
          <p:cNvPr id="5" name="梯形 4"/>
          <p:cNvSpPr/>
          <p:nvPr/>
        </p:nvSpPr>
        <p:spPr>
          <a:xfrm>
            <a:off x="7416947" y="1960120"/>
            <a:ext cx="1015777" cy="281037"/>
          </a:xfrm>
          <a:prstGeom prst="trapezoid">
            <a:avLst>
              <a:gd name="adj" fmla="val 71512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/>
          </a:p>
        </p:txBody>
      </p:sp>
      <p:sp>
        <p:nvSpPr>
          <p:cNvPr id="6" name="等腰三角形 5"/>
          <p:cNvSpPr/>
          <p:nvPr/>
        </p:nvSpPr>
        <p:spPr>
          <a:xfrm>
            <a:off x="7668344" y="1561356"/>
            <a:ext cx="511609" cy="3082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/>
          </a:p>
        </p:txBody>
      </p:sp>
      <p:sp>
        <p:nvSpPr>
          <p:cNvPr id="7" name="梯形 6"/>
          <p:cNvSpPr/>
          <p:nvPr/>
        </p:nvSpPr>
        <p:spPr>
          <a:xfrm>
            <a:off x="7164288" y="2327157"/>
            <a:ext cx="1532037" cy="281036"/>
          </a:xfrm>
          <a:prstGeom prst="trapezoid">
            <a:avLst>
              <a:gd name="adj" fmla="val 71512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3323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0046"/>
            <a:ext cx="6858000" cy="889000"/>
          </a:xfrm>
        </p:spPr>
        <p:txBody>
          <a:bodyPr>
            <a:normAutofit/>
          </a:bodyPr>
          <a:lstStyle/>
          <a:p>
            <a:r>
              <a:rPr lang="en-US" dirty="0"/>
              <a:t>Memory Hierarchy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08010"/>
            <a:ext cx="6858000" cy="3590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17172" y="5054615"/>
            <a:ext cx="3581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Intel Core-i5 Memory Architecture</a:t>
            </a:r>
          </a:p>
        </p:txBody>
      </p:sp>
    </p:spTree>
    <p:extLst>
      <p:ext uri="{BB962C8B-B14F-4D97-AF65-F5344CB8AC3E}">
        <p14:creationId xmlns:p14="http://schemas.microsoft.com/office/powerpoint/2010/main" val="771288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Dallying</a:t>
            </a:r>
            <a:endParaRPr lang="zh-CN" altLang="en-US" dirty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/>
              <a:t>Procrastination sometimes helps</a:t>
            </a:r>
          </a:p>
          <a:p>
            <a:pPr lvl="1"/>
            <a:r>
              <a:rPr lang="en-US" altLang="zh-CN" sz="2400" dirty="0"/>
              <a:t>Temp files – deleted before written to disk</a:t>
            </a:r>
          </a:p>
          <a:p>
            <a:pPr eaLnBrk="1" hangingPunct="1"/>
            <a:r>
              <a:rPr lang="en-US" altLang="zh-CN" sz="2800" dirty="0"/>
              <a:t>Examples: </a:t>
            </a:r>
          </a:p>
          <a:p>
            <a:pPr lvl="1"/>
            <a:r>
              <a:rPr lang="en-US" altLang="zh-CN" sz="2400" dirty="0"/>
              <a:t>Caches – Write back policy: write absorption</a:t>
            </a:r>
          </a:p>
          <a:p>
            <a:pPr lvl="1"/>
            <a:r>
              <a:rPr lang="en-US" altLang="zh-CN" sz="2400" dirty="0"/>
              <a:t>Database transactions – group commit</a:t>
            </a:r>
          </a:p>
          <a:p>
            <a:pPr lvl="2"/>
            <a:r>
              <a:rPr lang="en-US" altLang="zh-CN" sz="2000" dirty="0"/>
              <a:t>Might hold your ATM request until others arrive to do batching</a:t>
            </a:r>
          </a:p>
          <a:p>
            <a:pPr eaLnBrk="1" hangingPunct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645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Speculation</a:t>
            </a:r>
            <a:endParaRPr lang="zh-CN" altLang="en-US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sz="2800" dirty="0"/>
              <a:t>Guessing at an operation and performing it ahead a time</a:t>
            </a:r>
          </a:p>
          <a:p>
            <a:pPr lvl="1"/>
            <a:r>
              <a:rPr lang="en-US" altLang="zh-CN" sz="2400" dirty="0"/>
              <a:t>Need to be able to undo changes if wrong</a:t>
            </a:r>
          </a:p>
          <a:p>
            <a:pPr eaLnBrk="1" hangingPunct="1"/>
            <a:r>
              <a:rPr lang="en-US" altLang="zh-CN" sz="2800" dirty="0"/>
              <a:t>Examples:</a:t>
            </a:r>
          </a:p>
          <a:p>
            <a:pPr lvl="1"/>
            <a:r>
              <a:rPr lang="en-US" altLang="zh-CN" sz="2400" dirty="0"/>
              <a:t>Processors guess at branches, memory access</a:t>
            </a:r>
          </a:p>
          <a:p>
            <a:pPr lvl="1"/>
            <a:r>
              <a:rPr lang="en-US" altLang="zh-CN" sz="2400" dirty="0"/>
              <a:t>File systems guess at next file block needed (</a:t>
            </a:r>
            <a:r>
              <a:rPr lang="en-US" altLang="zh-CN" sz="2400" i="1" dirty="0">
                <a:solidFill>
                  <a:srgbClr val="0096FF"/>
                </a:solidFill>
              </a:rPr>
              <a:t>prefetching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/>
              <a:t>Easier if space of possibilities is small</a:t>
            </a:r>
          </a:p>
          <a:p>
            <a:pPr lvl="1"/>
            <a:r>
              <a:rPr lang="en-US" altLang="zh-CN" sz="2400" dirty="0"/>
              <a:t>Branch prediction versus value prediction</a:t>
            </a:r>
          </a:p>
          <a:p>
            <a:pPr eaLnBrk="1" hangingPunct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7621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Speculative Execution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is the process of executing an instruction in anticipation that it might be used</a:t>
            </a:r>
          </a:p>
          <a:p>
            <a:pPr lvl="1"/>
            <a:r>
              <a:rPr lang="en-US" dirty="0"/>
              <a:t>This provides instruction level parallelism</a:t>
            </a:r>
          </a:p>
          <a:p>
            <a:r>
              <a:rPr lang="en-US" dirty="0"/>
              <a:t>For instance in a conditional statement, both the instructions in a condition might be executed</a:t>
            </a:r>
          </a:p>
          <a:p>
            <a:r>
              <a:rPr lang="en-US" dirty="0"/>
              <a:t>Depending on the condition, only one of the execution is retired or committed</a:t>
            </a:r>
          </a:p>
          <a:p>
            <a:pPr lvl="1"/>
            <a:r>
              <a:rPr lang="en-US" dirty="0"/>
              <a:t>The other instruction is flushed from the pipeline</a:t>
            </a:r>
          </a:p>
          <a:p>
            <a:r>
              <a:rPr lang="en-US" dirty="0" err="1"/>
              <a:t>Tomasulo</a:t>
            </a:r>
            <a:r>
              <a:rPr lang="en-US" dirty="0"/>
              <a:t> algorithm describes these details</a:t>
            </a:r>
          </a:p>
        </p:txBody>
      </p:sp>
    </p:spTree>
    <p:extLst>
      <p:ext uri="{BB962C8B-B14F-4D97-AF65-F5344CB8AC3E}">
        <p14:creationId xmlns:p14="http://schemas.microsoft.com/office/powerpoint/2010/main" val="3000789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Out-of-order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Multiple instructions executed regardless of the actual program order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lw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$3</a:t>
            </a:r>
            <a:r>
              <a:rPr lang="en-US" dirty="0"/>
              <a:t>, 100($4) in execution, cache miss </a:t>
            </a:r>
          </a:p>
          <a:p>
            <a:pPr lvl="1"/>
            <a:r>
              <a:rPr lang="en-US" dirty="0"/>
              <a:t>sub $5, $6, $7   can execute during the cache miss </a:t>
            </a:r>
          </a:p>
          <a:p>
            <a:pPr lvl="1"/>
            <a:r>
              <a:rPr lang="en-US" dirty="0"/>
              <a:t>add $2, </a:t>
            </a:r>
            <a:r>
              <a:rPr lang="en-US" b="1" dirty="0">
                <a:solidFill>
                  <a:srgbClr val="FF0000"/>
                </a:solidFill>
              </a:rPr>
              <a:t>$3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$4   waits until the miss is satisfied</a:t>
            </a:r>
          </a:p>
          <a:p>
            <a:r>
              <a:rPr lang="en-US" dirty="0"/>
              <a:t>The instructions are fetched, decoded and prepared for execution and pushed into a reservation station</a:t>
            </a:r>
          </a:p>
          <a:p>
            <a:r>
              <a:rPr lang="en-US" dirty="0"/>
              <a:t>Those instructions without data dependencies will execute in no specific order</a:t>
            </a:r>
          </a:p>
          <a:p>
            <a:pPr lvl="1"/>
            <a:r>
              <a:rPr lang="en-US" dirty="0"/>
              <a:t>Others will stall until dependency is satisfied (resolving data hazards)</a:t>
            </a:r>
          </a:p>
        </p:txBody>
      </p:sp>
    </p:spTree>
    <p:extLst>
      <p:ext uri="{BB962C8B-B14F-4D97-AF65-F5344CB8AC3E}">
        <p14:creationId xmlns:p14="http://schemas.microsoft.com/office/powerpoint/2010/main" val="180568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Challenges</a:t>
            </a:r>
            <a:endParaRPr lang="zh-CN" altLang="en-US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Batching, dallying, and speculation introduce </a:t>
            </a:r>
            <a:r>
              <a:rPr lang="en-US" altLang="zh-CN" b="1" dirty="0"/>
              <a:t>complexity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They introduce concurrency </a:t>
            </a:r>
          </a:p>
          <a:p>
            <a:pPr lvl="1"/>
            <a:r>
              <a:rPr lang="en-US" altLang="zh-CN" dirty="0"/>
              <a:t>Coordination is difficult to get right 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204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Case: I/O Bottleneck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9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I/O Bottleneck</a:t>
            </a:r>
            <a:endParaRPr lang="zh-CN" altLang="en-US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000" dirty="0"/>
              <a:t>Bits read from a disk encounter two potential transfer rate limits:</a:t>
            </a:r>
          </a:p>
          <a:p>
            <a:pPr lvl="1"/>
            <a:r>
              <a:rPr lang="en-US" altLang="zh-CN" sz="1800" dirty="0"/>
              <a:t>The rate at which bits spin under the heads on their way to a buffer</a:t>
            </a:r>
          </a:p>
          <a:p>
            <a:pPr lvl="1"/>
            <a:r>
              <a:rPr lang="en-US" altLang="zh-CN" sz="1800" dirty="0"/>
              <a:t>The rate at which the I/O channel or I/O bus can transfer the contents</a:t>
            </a:r>
            <a:endParaRPr lang="zh-CN" altLang="en-US" sz="1800" dirty="0"/>
          </a:p>
        </p:txBody>
      </p:sp>
      <p:pic>
        <p:nvPicPr>
          <p:cNvPr id="3994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7" y="3251943"/>
            <a:ext cx="3957638" cy="200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54" y="3199556"/>
            <a:ext cx="2612231" cy="210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953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7" r="8800"/>
          <a:stretch>
            <a:fillRect/>
          </a:stretch>
        </p:blipFill>
        <p:spPr bwMode="auto">
          <a:xfrm>
            <a:off x="6660232" y="323850"/>
            <a:ext cx="2471862" cy="227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The I/O Bottleneck</a:t>
            </a:r>
            <a:endParaRPr lang="zh-CN" altLang="en-US" dirty="0"/>
          </a:p>
        </p:txBody>
      </p:sp>
      <p:sp>
        <p:nvSpPr>
          <p:cNvPr id="40964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Average seek latency: about </a:t>
            </a:r>
            <a:r>
              <a:rPr lang="en-US" altLang="zh-CN" sz="2400" dirty="0">
                <a:solidFill>
                  <a:srgbClr val="0096FF"/>
                </a:solidFill>
              </a:rPr>
              <a:t>8</a:t>
            </a:r>
            <a:r>
              <a:rPr lang="en-US" altLang="zh-CN" sz="2400" dirty="0"/>
              <a:t> milliseconds</a:t>
            </a:r>
          </a:p>
          <a:p>
            <a:pPr lvl="1"/>
            <a:r>
              <a:rPr lang="en-US" altLang="zh-CN" sz="2000" dirty="0"/>
              <a:t>Time to move the head over 1/3 of the disk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The average rotational latency: </a:t>
            </a:r>
            <a:r>
              <a:rPr lang="en-US" altLang="zh-CN" sz="2400" dirty="0">
                <a:solidFill>
                  <a:srgbClr val="0096FF"/>
                </a:solidFill>
              </a:rPr>
              <a:t>4.17</a:t>
            </a:r>
            <a:r>
              <a:rPr lang="en-US" altLang="zh-CN" sz="2400" dirty="0"/>
              <a:t> milliseconds</a:t>
            </a:r>
          </a:p>
          <a:p>
            <a:pPr lvl="1"/>
            <a:r>
              <a:rPr lang="en-US" altLang="zh-CN" sz="2000" dirty="0"/>
              <a:t>The disks spin at </a:t>
            </a:r>
            <a:r>
              <a:rPr lang="en-US" altLang="zh-CN" sz="2000" dirty="0">
                <a:solidFill>
                  <a:srgbClr val="0096FF"/>
                </a:solidFill>
              </a:rPr>
              <a:t>7200</a:t>
            </a:r>
            <a:r>
              <a:rPr lang="en-US" altLang="zh-CN" sz="2000" dirty="0"/>
              <a:t> rotations/minute</a:t>
            </a:r>
          </a:p>
          <a:p>
            <a:pPr lvl="1"/>
            <a:r>
              <a:rPr lang="en-US" altLang="zh-CN" sz="2000" dirty="0"/>
              <a:t>One rotation every </a:t>
            </a:r>
            <a:r>
              <a:rPr lang="en-US" altLang="zh-CN" sz="2000" dirty="0">
                <a:solidFill>
                  <a:srgbClr val="0096FF"/>
                </a:solidFill>
              </a:rPr>
              <a:t>8.33</a:t>
            </a:r>
            <a:r>
              <a:rPr lang="en-US" altLang="zh-CN" sz="2000" dirty="0"/>
              <a:t> milliseconds (60/7200)</a:t>
            </a:r>
          </a:p>
          <a:p>
            <a:pPr lvl="1"/>
            <a:r>
              <a:rPr lang="en-US" altLang="zh-CN" sz="2000" dirty="0"/>
              <a:t>On average, the disk has to wait a half rotation for the desired block to be under the disk head</a:t>
            </a:r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206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80753-F1D2-3149-AA9D-B8174003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Review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" altLang="zh-CN" dirty="0"/>
              <a:t>How to Improve Performance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6B8F96-7B07-4240-A889-8E0B49E8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Step-</a:t>
            </a:r>
            <a:r>
              <a:rPr kumimoji="1" lang="en" altLang="zh-CN" dirty="0"/>
              <a:t>1. </a:t>
            </a:r>
            <a:r>
              <a:rPr kumimoji="1" lang="en" altLang="zh-CN" b="1" dirty="0">
                <a:solidFill>
                  <a:srgbClr val="0096FF"/>
                </a:solidFill>
              </a:rPr>
              <a:t>measure</a:t>
            </a:r>
            <a:r>
              <a:rPr kumimoji="1" lang="en" altLang="zh-CN" dirty="0"/>
              <a:t> the system, and compare it to our system </a:t>
            </a:r>
            <a:r>
              <a:rPr kumimoji="1" lang="en" altLang="zh-CN" dirty="0">
                <a:solidFill>
                  <a:srgbClr val="0096FF"/>
                </a:solidFill>
              </a:rPr>
              <a:t>model</a:t>
            </a:r>
            <a:r>
              <a:rPr kumimoji="1" lang="en" altLang="zh-CN" dirty="0"/>
              <a:t>, to find the bottleneck </a:t>
            </a:r>
          </a:p>
          <a:p>
            <a:r>
              <a:rPr kumimoji="1" lang="en-US" altLang="zh-CN" dirty="0"/>
              <a:t>Step-</a:t>
            </a:r>
            <a:r>
              <a:rPr kumimoji="1" lang="en" altLang="zh-CN" dirty="0"/>
              <a:t>2. </a:t>
            </a:r>
            <a:r>
              <a:rPr kumimoji="1" lang="en" altLang="zh-CN" b="1" dirty="0">
                <a:solidFill>
                  <a:srgbClr val="0096FF"/>
                </a:solidFill>
              </a:rPr>
              <a:t>relax</a:t>
            </a:r>
            <a:r>
              <a:rPr kumimoji="1" lang="en" altLang="zh-CN" dirty="0"/>
              <a:t> the bottleneck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731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93604"/>
            <a:ext cx="5007769" cy="179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 Typical Modern 400 Gigabyte Disk</a:t>
            </a:r>
            <a:endParaRPr lang="zh-CN" altLang="en-US" dirty="0"/>
          </a:p>
        </p:txBody>
      </p:sp>
      <p:sp>
        <p:nvSpPr>
          <p:cNvPr id="41988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1800" dirty="0"/>
              <a:t>Has 16,383 cylinders, or about 24 megabytes per cylinder</a:t>
            </a:r>
          </a:p>
          <a:p>
            <a:pPr eaLnBrk="1" hangingPunct="1"/>
            <a:r>
              <a:rPr lang="en-US" altLang="zh-CN" sz="1800" dirty="0"/>
              <a:t>Would have 8 two-sided platters and thus 16 read/write heads</a:t>
            </a:r>
          </a:p>
          <a:p>
            <a:pPr eaLnBrk="1" hangingPunct="1"/>
            <a:r>
              <a:rPr lang="en-US" altLang="zh-CN" sz="1800" dirty="0"/>
              <a:t>Would be 24/16 = 1.5 megabytes per track</a:t>
            </a:r>
          </a:p>
          <a:p>
            <a:pPr eaLnBrk="1" hangingPunct="1"/>
            <a:r>
              <a:rPr lang="en-US" altLang="zh-CN" sz="1800" dirty="0"/>
              <a:t>When rotating at 7200 revolutions per minute</a:t>
            </a:r>
            <a:r>
              <a:rPr lang="zh-CN" altLang="en-US" sz="1800" dirty="0"/>
              <a:t> </a:t>
            </a:r>
            <a:r>
              <a:rPr lang="en-US" altLang="zh-CN" sz="1800" dirty="0"/>
              <a:t>(120</a:t>
            </a:r>
            <a:r>
              <a:rPr lang="zh-CN" altLang="en-US" sz="1800" dirty="0"/>
              <a:t> </a:t>
            </a:r>
            <a:r>
              <a:rPr lang="en-US" altLang="zh-CN" sz="1800" dirty="0"/>
              <a:t>per</a:t>
            </a:r>
            <a:r>
              <a:rPr lang="zh-CN" altLang="en-US" sz="1800" dirty="0"/>
              <a:t> </a:t>
            </a:r>
            <a:r>
              <a:rPr lang="en-US" altLang="zh-CN" sz="1800" dirty="0"/>
              <a:t>second)</a:t>
            </a:r>
          </a:p>
          <a:p>
            <a:pPr eaLnBrk="1" hangingPunct="1"/>
            <a:r>
              <a:rPr lang="en-US" altLang="zh-CN" sz="1800" dirty="0"/>
              <a:t>The bits will go by a head at </a:t>
            </a:r>
            <a:r>
              <a:rPr lang="en-US" altLang="zh-CN" sz="1800" b="1" dirty="0">
                <a:solidFill>
                  <a:srgbClr val="0096FF"/>
                </a:solidFill>
              </a:rPr>
              <a:t>180</a:t>
            </a:r>
            <a:r>
              <a:rPr lang="en-US" altLang="zh-CN" sz="1800" dirty="0"/>
              <a:t> megabytes per second</a:t>
            </a:r>
            <a:r>
              <a:rPr lang="zh-CN" altLang="en-US" sz="1800" dirty="0"/>
              <a:t> </a:t>
            </a:r>
            <a:r>
              <a:rPr lang="en-US" altLang="zh-CN" sz="1800" dirty="0"/>
              <a:t>(1.5</a:t>
            </a:r>
            <a:r>
              <a:rPr lang="zh-CN" altLang="en-US" sz="1800" dirty="0"/>
              <a:t> </a:t>
            </a:r>
            <a:r>
              <a:rPr lang="en-US" altLang="zh-CN" sz="1800" dirty="0"/>
              <a:t>x</a:t>
            </a:r>
            <a:r>
              <a:rPr lang="zh-CN" altLang="en-US" sz="1800" dirty="0"/>
              <a:t> </a:t>
            </a:r>
            <a:r>
              <a:rPr lang="en-US" altLang="zh-CN" sz="1800" dirty="0"/>
              <a:t>120)</a:t>
            </a:r>
          </a:p>
          <a:p>
            <a:pPr eaLnBrk="1" hangingPunct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91138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Bottleneck </a:t>
            </a:r>
            <a:endParaRPr lang="zh-CN" altLang="en-US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The IDE bus: 66 MB/S is common</a:t>
            </a:r>
          </a:p>
          <a:p>
            <a:pPr eaLnBrk="1" hangingPunct="1"/>
            <a:r>
              <a:rPr lang="en-US" altLang="zh-CN" sz="2400" dirty="0"/>
              <a:t>The Serial ATA-3 bus: 6 </a:t>
            </a:r>
            <a:r>
              <a:rPr lang="en-US" altLang="zh-CN" sz="2400" dirty="0" err="1"/>
              <a:t>Gbps</a:t>
            </a:r>
            <a:r>
              <a:rPr lang="en-US" altLang="zh-CN" sz="2400" dirty="0"/>
              <a:t> 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With IDE bus: The electronics would be the bottleneck</a:t>
            </a:r>
          </a:p>
          <a:p>
            <a:pPr lvl="1"/>
            <a:r>
              <a:rPr lang="en-US" altLang="zh-CN" sz="2000" dirty="0"/>
              <a:t>at 66 MB/S</a:t>
            </a:r>
          </a:p>
          <a:p>
            <a:pPr eaLnBrk="1" hangingPunct="1"/>
            <a:r>
              <a:rPr lang="en-US" altLang="zh-CN" sz="2400" dirty="0"/>
              <a:t>With SATA-3 bus: The mechanics would be the bottleneck</a:t>
            </a:r>
          </a:p>
          <a:p>
            <a:pPr lvl="1"/>
            <a:r>
              <a:rPr lang="en-US" altLang="zh-CN" sz="2000" dirty="0"/>
              <a:t>at 180 MB/S</a:t>
            </a:r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9768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Latency of 4-KB Data Accessing (Using IDE)</a:t>
            </a:r>
            <a:endParaRPr lang="zh-CN" altLang="en-US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000" dirty="0"/>
              <a:t>The latency of reading a 4 kilobyte block chosen at random:</a:t>
            </a:r>
          </a:p>
          <a:p>
            <a:pPr eaLnBrk="1" hangingPunct="1"/>
            <a:r>
              <a:rPr lang="en-US" altLang="zh-CN" sz="2000" dirty="0" err="1">
                <a:solidFill>
                  <a:srgbClr val="0096FF"/>
                </a:solidFill>
              </a:rPr>
              <a:t>avg</a:t>
            </a:r>
            <a:r>
              <a:rPr lang="en-US" altLang="zh-CN" sz="2000" dirty="0">
                <a:solidFill>
                  <a:srgbClr val="0096FF"/>
                </a:solidFill>
              </a:rPr>
              <a:t> seek time + </a:t>
            </a:r>
            <a:r>
              <a:rPr lang="en-US" altLang="zh-CN" sz="2000" dirty="0" err="1">
                <a:solidFill>
                  <a:srgbClr val="0096FF"/>
                </a:solidFill>
              </a:rPr>
              <a:t>avg</a:t>
            </a:r>
            <a:r>
              <a:rPr lang="en-US" altLang="zh-CN" sz="2000" dirty="0">
                <a:solidFill>
                  <a:srgbClr val="0096FF"/>
                </a:solidFill>
              </a:rPr>
              <a:t> rotation latency + transmission of 4 kilobytes </a:t>
            </a:r>
          </a:p>
          <a:p>
            <a:pPr lvl="1"/>
            <a:r>
              <a:rPr lang="en-US" altLang="zh-CN" sz="1800" dirty="0"/>
              <a:t>= 8 + 4.17 + (4 / (66 × 1024)) × 1000 milliseconds</a:t>
            </a:r>
          </a:p>
          <a:p>
            <a:pPr lvl="1"/>
            <a:r>
              <a:rPr lang="en-US" altLang="zh-CN" sz="1800" dirty="0"/>
              <a:t>= 8 + 4.17 + 0.06 milliseconds</a:t>
            </a:r>
          </a:p>
          <a:p>
            <a:pPr lvl="1"/>
            <a:r>
              <a:rPr lang="en-US" altLang="zh-CN" sz="1800" dirty="0"/>
              <a:t>= 12.23 milliseconds</a:t>
            </a:r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en-US" altLang="zh-CN" sz="2000" dirty="0"/>
              <a:t>The throughput for reading randomly-chosen blocks one by one is:</a:t>
            </a:r>
          </a:p>
          <a:p>
            <a:pPr lvl="1"/>
            <a:r>
              <a:rPr lang="en-US" altLang="zh-CN" sz="1800" dirty="0"/>
              <a:t>= 1000/12.23 × 4 kilobytes per second</a:t>
            </a:r>
          </a:p>
          <a:p>
            <a:pPr lvl="1"/>
            <a:r>
              <a:rPr lang="en-US" altLang="zh-CN" sz="1800" dirty="0"/>
              <a:t>= 327 kilobytes/second</a:t>
            </a:r>
          </a:p>
        </p:txBody>
      </p:sp>
    </p:spTree>
    <p:extLst>
      <p:ext uri="{BB962C8B-B14F-4D97-AF65-F5344CB8AC3E}">
        <p14:creationId xmlns:p14="http://schemas.microsoft.com/office/powerpoint/2010/main" val="2222446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Round-1: No Optimization</a:t>
            </a:r>
            <a:endParaRPr lang="zh-CN" altLang="en-US" dirty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3815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70000"/>
              </a:lnSpc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1 	in ← OPEN ("in", READ) 		// open "in" for reading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2 	out ← OPEN ("out", WRITE) 	         // open "out" for reading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4	while not ENDOFFILE (in) do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5 		block ← READ (in, 4096)  	// read 4 kilobyte block from in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6 		block ← COMPUTE (block)  	// compute for 1 millisecond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7 		WRITE (out, block, 4096) 	// write 4 kilobyte block to out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8 	CLOSE (in)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9 	CLOSE (out)</a:t>
            </a:r>
          </a:p>
          <a:p>
            <a:pPr eaLnBrk="1" hangingPunct="1"/>
            <a:endParaRPr lang="en-US" altLang="zh-CN" sz="2400" i="1" dirty="0">
              <a:solidFill>
                <a:srgbClr val="2E75B6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rgbClr val="0096FF"/>
                </a:solidFill>
              </a:rPr>
              <a:t>reading 4 kilobyte + 1 millisecond of computation + writing 4 kilobyte</a:t>
            </a:r>
          </a:p>
          <a:p>
            <a:pPr lvl="1"/>
            <a:r>
              <a:rPr lang="en-US" altLang="zh-CN" sz="2200" dirty="0"/>
              <a:t>= 12.23 + 1+ 12.23 milliseconds</a:t>
            </a:r>
          </a:p>
          <a:p>
            <a:pPr lvl="1"/>
            <a:r>
              <a:rPr lang="en-US" altLang="zh-CN" sz="2200" dirty="0"/>
              <a:t>= 25.46 milliseconds</a:t>
            </a:r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4756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Round-2</a:t>
            </a:r>
            <a:endParaRPr lang="zh-CN" altLang="en-US" dirty="0"/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Modify the file system </a:t>
            </a:r>
          </a:p>
          <a:p>
            <a:pPr lvl="1"/>
            <a:r>
              <a:rPr lang="en-US" altLang="zh-CN" dirty="0"/>
              <a:t>to layout the blocks of a file contiguously</a:t>
            </a:r>
          </a:p>
          <a:p>
            <a:pPr lvl="1"/>
            <a:r>
              <a:rPr lang="en-US" altLang="zh-CN" dirty="0"/>
              <a:t>to </a:t>
            </a:r>
            <a:r>
              <a:rPr lang="en-US" altLang="zh-CN" b="1" dirty="0" err="1">
                <a:solidFill>
                  <a:srgbClr val="0096FF"/>
                </a:solidFill>
              </a:rPr>
              <a:t>prefetch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 entire track of data on each read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>
                <a:solidFill>
                  <a:srgbClr val="0096FF"/>
                </a:solidFill>
              </a:rPr>
              <a:t>Average seek time + 1 rotational delay</a:t>
            </a:r>
          </a:p>
          <a:p>
            <a:pPr lvl="1"/>
            <a:r>
              <a:rPr lang="en-US" altLang="zh-CN" dirty="0"/>
              <a:t>= 8 + 8.33 milliseconds = </a:t>
            </a:r>
            <a:r>
              <a:rPr lang="en-US" altLang="zh-CN" b="1" dirty="0">
                <a:solidFill>
                  <a:srgbClr val="FF2600"/>
                </a:solidFill>
              </a:rPr>
              <a:t>16.33 </a:t>
            </a:r>
            <a:r>
              <a:rPr lang="en-US" altLang="zh-CN" dirty="0"/>
              <a:t>milliseconds</a:t>
            </a:r>
          </a:p>
        </p:txBody>
      </p:sp>
    </p:spTree>
    <p:extLst>
      <p:ext uri="{BB962C8B-B14F-4D97-AF65-F5344CB8AC3E}">
        <p14:creationId xmlns:p14="http://schemas.microsoft.com/office/powerpoint/2010/main" val="1374319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Round-2</a:t>
            </a:r>
            <a:endParaRPr lang="zh-CN" altLang="en-US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686800" cy="377163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1800" dirty="0"/>
              <a:t>File system issues 1 read request per 384 (1.5 MB per track / 4 KB) loop iterations</a:t>
            </a:r>
          </a:p>
          <a:p>
            <a:pPr eaLnBrk="1" hangingPunct="1"/>
            <a:r>
              <a:rPr lang="en-US" altLang="zh-CN" sz="1800" dirty="0"/>
              <a:t>The average time for 384 iterations is:</a:t>
            </a:r>
          </a:p>
          <a:p>
            <a:pPr eaLnBrk="1" hangingPunct="1"/>
            <a:r>
              <a:rPr lang="en-US" altLang="zh-CN" sz="1800" dirty="0">
                <a:solidFill>
                  <a:srgbClr val="0096FF"/>
                </a:solidFill>
              </a:rPr>
              <a:t>reading 1536 kilobyte + 384× (1 millisecond of computation + writing 4 kilobyte)</a:t>
            </a:r>
          </a:p>
          <a:p>
            <a:pPr lvl="1"/>
            <a:r>
              <a:rPr lang="en-US" altLang="zh-CN" sz="1600" dirty="0"/>
              <a:t>= 16.33 + 384 × (1 + 12.23) millisecond</a:t>
            </a:r>
          </a:p>
          <a:p>
            <a:pPr lvl="1"/>
            <a:r>
              <a:rPr lang="en-US" altLang="zh-CN" sz="1600" dirty="0"/>
              <a:t>= 16.33 + 5080.32 milliseconds</a:t>
            </a:r>
          </a:p>
          <a:p>
            <a:pPr lvl="1"/>
            <a:r>
              <a:rPr lang="en-US" altLang="zh-CN" sz="1600" dirty="0"/>
              <a:t>= 5096.65 milliseconds</a:t>
            </a:r>
          </a:p>
          <a:p>
            <a:pPr eaLnBrk="1" hangingPunct="1"/>
            <a:r>
              <a:rPr lang="en-US" altLang="zh-CN" sz="1800" dirty="0"/>
              <a:t>Thus, the average time for a loop iteration is 5096.65/384 = </a:t>
            </a:r>
            <a:r>
              <a:rPr lang="en-US" altLang="zh-CN" sz="1800" b="1" dirty="0">
                <a:solidFill>
                  <a:srgbClr val="FF2600"/>
                </a:solidFill>
              </a:rPr>
              <a:t>13.27</a:t>
            </a:r>
            <a:r>
              <a:rPr lang="en-US" altLang="zh-CN" sz="1800" dirty="0"/>
              <a:t> milliseconds</a:t>
            </a:r>
          </a:p>
          <a:p>
            <a:pPr eaLnBrk="1" hangingPunct="1"/>
            <a:endParaRPr lang="zh-CN" altLang="en-US" sz="1800" dirty="0"/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572" y="4363938"/>
            <a:ext cx="6662738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809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Round-3</a:t>
            </a:r>
            <a:endParaRPr lang="zh-CN" altLang="en-US" dirty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fi-FI" altLang="zh-CN" sz="2000" dirty="0"/>
              <a:t>Improve by </a:t>
            </a:r>
            <a:r>
              <a:rPr lang="fi-FI" altLang="zh-CN" sz="2000" dirty="0">
                <a:solidFill>
                  <a:srgbClr val="0096FF"/>
                </a:solidFill>
              </a:rPr>
              <a:t>dallying</a:t>
            </a:r>
            <a:r>
              <a:rPr lang="fi-FI" altLang="zh-CN" sz="2000" dirty="0"/>
              <a:t> &amp; </a:t>
            </a:r>
            <a:r>
              <a:rPr lang="fi-FI" altLang="zh-CN" sz="2000" dirty="0">
                <a:solidFill>
                  <a:srgbClr val="0096FF"/>
                </a:solidFill>
              </a:rPr>
              <a:t>batching</a:t>
            </a:r>
            <a:r>
              <a:rPr lang="fi-FI" altLang="zh-CN" sz="2000" dirty="0"/>
              <a:t> write requests</a:t>
            </a:r>
          </a:p>
          <a:p>
            <a:pPr eaLnBrk="1" hangingPunct="1"/>
            <a:r>
              <a:rPr lang="fi-FI" altLang="zh-CN" sz="2000" dirty="0"/>
              <a:t>Write to buffer in RAM and flush when buffer is full</a:t>
            </a:r>
          </a:p>
          <a:p>
            <a:pPr eaLnBrk="1" hangingPunct="1"/>
            <a:r>
              <a:rPr lang="fi-FI" altLang="zh-CN" sz="2000" dirty="0"/>
              <a:t>Latency = (16.33 + 384 + 16.33)/384 milliseconds</a:t>
            </a:r>
          </a:p>
          <a:p>
            <a:pPr eaLnBrk="1" hangingPunct="1"/>
            <a:r>
              <a:rPr lang="fi-FI" altLang="zh-CN" sz="2000" dirty="0"/>
              <a:t>= </a:t>
            </a:r>
            <a:r>
              <a:rPr lang="fi-FI" altLang="zh-CN" sz="2000" b="1" dirty="0">
                <a:solidFill>
                  <a:srgbClr val="FF2600"/>
                </a:solidFill>
              </a:rPr>
              <a:t>1.09</a:t>
            </a:r>
            <a:r>
              <a:rPr lang="fi-FI" altLang="zh-CN" sz="2000" dirty="0"/>
              <a:t> milliseconds</a:t>
            </a:r>
          </a:p>
          <a:p>
            <a:pPr eaLnBrk="1" hangingPunct="1"/>
            <a:endParaRPr lang="zh-CN" altLang="en-US" sz="2000" dirty="0"/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539" y="4273649"/>
            <a:ext cx="637579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785" y="725091"/>
            <a:ext cx="2321719" cy="3351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46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Round-4</a:t>
            </a:r>
            <a:endParaRPr lang="zh-CN" altLang="en-US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507288" cy="3771636"/>
          </a:xfrm>
        </p:spPr>
        <p:txBody>
          <a:bodyPr>
            <a:normAutofit/>
          </a:bodyPr>
          <a:lstStyle/>
          <a:p>
            <a:pPr eaLnBrk="1" hangingPunct="1"/>
            <a:r>
              <a:rPr lang="fi-FI" altLang="zh-CN" sz="2400" dirty="0"/>
              <a:t>Prefetch the next track before the 385th READ</a:t>
            </a:r>
          </a:p>
          <a:p>
            <a:pPr eaLnBrk="1" hangingPunct="1"/>
            <a:r>
              <a:rPr lang="fi-FI" altLang="zh-CN" sz="2400" dirty="0">
                <a:solidFill>
                  <a:srgbClr val="0096FF"/>
                </a:solidFill>
              </a:rPr>
              <a:t>Overlap</a:t>
            </a:r>
            <a:r>
              <a:rPr lang="fi-FI" altLang="zh-CN" sz="2400" dirty="0"/>
              <a:t> computation and I/O completely</a:t>
            </a:r>
          </a:p>
          <a:p>
            <a:pPr eaLnBrk="1" hangingPunct="1"/>
            <a:r>
              <a:rPr lang="fi-FI" altLang="zh-CN" sz="2400" dirty="0"/>
              <a:t>The average time around the loop is</a:t>
            </a:r>
            <a:r>
              <a:rPr lang="fi-FI" altLang="zh-CN" sz="2400" b="1" dirty="0">
                <a:solidFill>
                  <a:srgbClr val="FF2600"/>
                </a:solidFill>
              </a:rPr>
              <a:t> 1 </a:t>
            </a:r>
            <a:r>
              <a:rPr lang="fi-FI" altLang="zh-CN" sz="2400" dirty="0"/>
              <a:t>millisecond</a:t>
            </a:r>
          </a:p>
          <a:p>
            <a:pPr eaLnBrk="1" hangingPunct="1"/>
            <a:r>
              <a:rPr lang="fi-FI" altLang="zh-CN" sz="2400" dirty="0"/>
              <a:t>The bottleneck now is the CPU</a:t>
            </a:r>
            <a:endParaRPr lang="zh-CN" altLang="en-US" sz="2400" dirty="0"/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37620"/>
            <a:ext cx="6379369" cy="125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257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 Policies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Multi-level Memory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785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panose="020B0600070205080204" pitchFamily="34" charset="-128"/>
              </a:rPr>
              <a:t>Analyzing Multilevel Memory Systems</a:t>
            </a:r>
            <a:endParaRPr lang="zh-CN" altLang="en-US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Only consider the adjacent pair of levels</a:t>
            </a:r>
          </a:p>
          <a:p>
            <a:pPr lvl="1"/>
            <a:r>
              <a:rPr lang="en-US" altLang="zh-CN" sz="2400" dirty="0"/>
              <a:t>View it as a two level multilevel memory system</a:t>
            </a:r>
          </a:p>
          <a:p>
            <a:pPr lvl="1"/>
            <a:r>
              <a:rPr lang="en-US" altLang="zh-CN" sz="2400" dirty="0"/>
              <a:t>The 1</a:t>
            </a:r>
            <a:r>
              <a:rPr lang="en-US" altLang="zh-CN" sz="2400" baseline="30000" dirty="0"/>
              <a:t>st</a:t>
            </a:r>
            <a:r>
              <a:rPr lang="en-US" altLang="zh-CN" sz="2400" dirty="0"/>
              <a:t> is </a:t>
            </a:r>
            <a:r>
              <a:rPr lang="en-US" altLang="zh-CN" sz="2400" dirty="0">
                <a:solidFill>
                  <a:srgbClr val="0096FF"/>
                </a:solidFill>
              </a:rPr>
              <a:t>primary device</a:t>
            </a:r>
            <a:r>
              <a:rPr lang="en-US" altLang="zh-CN" sz="2400" dirty="0"/>
              <a:t>, the 2</a:t>
            </a:r>
            <a:r>
              <a:rPr lang="en-US" altLang="zh-CN" sz="2400" baseline="30000" dirty="0"/>
              <a:t>nd</a:t>
            </a:r>
            <a:r>
              <a:rPr lang="en-US" altLang="zh-CN" sz="2400" dirty="0"/>
              <a:t> is </a:t>
            </a:r>
            <a:r>
              <a:rPr lang="en-US" altLang="zh-CN" sz="2400" dirty="0">
                <a:solidFill>
                  <a:srgbClr val="0096FF"/>
                </a:solidFill>
              </a:rPr>
              <a:t>secondary device</a:t>
            </a:r>
            <a:endParaRPr lang="en-US" altLang="zh-CN" sz="3200" dirty="0">
              <a:solidFill>
                <a:srgbClr val="0096FF"/>
              </a:solidFill>
            </a:endParaRPr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447" y="3217540"/>
            <a:ext cx="6257925" cy="226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dirty="0"/>
              <a:t>Review: Performance Metrics</a:t>
            </a:r>
            <a:endParaRPr kumimoji="0"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0" lang="en-US" altLang="zh-CN" sz="2800" dirty="0"/>
              <a:t>Computer Systems can be viewed as interconnected modules</a:t>
            </a:r>
          </a:p>
          <a:p>
            <a:pPr marL="0" indent="0"/>
            <a:endParaRPr kumimoji="0" lang="en-US" altLang="zh-CN" sz="2800" dirty="0"/>
          </a:p>
          <a:p>
            <a:pPr marL="0" indent="0">
              <a:buNone/>
            </a:pPr>
            <a:r>
              <a:rPr kumimoji="0" lang="en-US" altLang="zh-CN" sz="2800" dirty="0"/>
              <a:t>★ Capacity</a:t>
            </a:r>
          </a:p>
          <a:p>
            <a:pPr marL="0" indent="0">
              <a:buNone/>
            </a:pPr>
            <a:r>
              <a:rPr kumimoji="0" lang="en-US" altLang="zh-CN" sz="2800" dirty="0"/>
              <a:t>★ Latency</a:t>
            </a:r>
          </a:p>
          <a:p>
            <a:pPr marL="0" indent="0">
              <a:buNone/>
            </a:pPr>
            <a:r>
              <a:rPr kumimoji="0" lang="en-US" altLang="zh-CN" sz="2800" dirty="0"/>
              <a:t>★ Throughput</a:t>
            </a:r>
          </a:p>
          <a:p>
            <a:pPr marL="0" indent="0">
              <a:buNone/>
            </a:pPr>
            <a:r>
              <a:rPr lang="en-US" altLang="zh-CN" sz="2800" dirty="0"/>
              <a:t>★ Utilization </a:t>
            </a:r>
          </a:p>
          <a:p>
            <a:pPr marL="0" indent="0"/>
            <a:endParaRPr kumimoji="0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3679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panose="020B0600070205080204" pitchFamily="34" charset="-128"/>
              </a:rPr>
              <a:t>Locality of Reference and Working Sets</a:t>
            </a:r>
            <a:endParaRPr lang="zh-CN" altLang="en-US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In many situations most memory references are to a small set of addresses for significant periods of time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CN" sz="2400" dirty="0"/>
              <a:t>As the application progresses, the area of concentration of access shifts, but its size still typically remains small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CN" sz="2400" dirty="0"/>
              <a:t>Called "locality of reference"</a:t>
            </a:r>
          </a:p>
          <a:p>
            <a:pPr lvl="1"/>
            <a:r>
              <a:rPr lang="en-US" altLang="zh-CN" sz="2000" dirty="0"/>
              <a:t>Temporal locality and spatial locality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Thrashing</a:t>
            </a:r>
            <a:r>
              <a:rPr lang="en-US" altLang="zh-CN" sz="2000" dirty="0"/>
              <a:t>: repeated movement of data back and forth between two levels</a:t>
            </a:r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2261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panose="020B0600070205080204" pitchFamily="34" charset="-128"/>
              </a:rPr>
              <a:t>Multilevel Memory Management Policies</a:t>
            </a:r>
            <a:endParaRPr lang="zh-CN" altLang="en-US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23093" y="1273324"/>
            <a:ext cx="8109347" cy="326350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dirty="0"/>
              <a:t>Each level of multilevel memory system can be characterized by 4 items</a:t>
            </a:r>
          </a:p>
          <a:p>
            <a:pPr lvl="1"/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0096FF"/>
                </a:solidFill>
              </a:rPr>
              <a:t>string of references</a:t>
            </a:r>
            <a:r>
              <a:rPr lang="en-US" altLang="zh-CN" sz="2400" dirty="0"/>
              <a:t> directed to that level</a:t>
            </a:r>
          </a:p>
          <a:p>
            <a:pPr lvl="1"/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0096FF"/>
                </a:solidFill>
              </a:rPr>
              <a:t>bring-in policy </a:t>
            </a:r>
            <a:r>
              <a:rPr lang="en-US" altLang="zh-CN" sz="2400" dirty="0"/>
              <a:t>for that level</a:t>
            </a:r>
          </a:p>
          <a:p>
            <a:pPr lvl="1"/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0096FF"/>
                </a:solidFill>
              </a:rPr>
              <a:t>removal policy </a:t>
            </a:r>
            <a:r>
              <a:rPr lang="en-US" altLang="zh-CN" sz="2400" dirty="0"/>
              <a:t>for that level</a:t>
            </a:r>
          </a:p>
          <a:p>
            <a:pPr lvl="1"/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0096FF"/>
                </a:solidFill>
              </a:rPr>
              <a:t>capacity</a:t>
            </a:r>
            <a:r>
              <a:rPr lang="en-US" altLang="zh-CN" sz="2400" dirty="0"/>
              <a:t> of the level</a:t>
            </a:r>
          </a:p>
          <a:p>
            <a:pPr eaLnBrk="1" hangingPunct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3958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Page-removal Policies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First-in, first-out (</a:t>
            </a:r>
            <a:r>
              <a:rPr lang="en-US" altLang="zh-CN" sz="2000" b="1" dirty="0">
                <a:solidFill>
                  <a:srgbClr val="0096FF"/>
                </a:solidFill>
              </a:rPr>
              <a:t>FIFO</a:t>
            </a:r>
            <a:r>
              <a:rPr lang="en-US" altLang="zh-CN" sz="2000" dirty="0"/>
              <a:t>) page-removal policy</a:t>
            </a:r>
          </a:p>
          <a:p>
            <a:pPr lvl="1"/>
            <a:r>
              <a:rPr lang="en-US" altLang="zh-CN" sz="1800" dirty="0"/>
              <a:t>Remove the page that has been in the primary device the longest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 err="1">
                <a:solidFill>
                  <a:srgbClr val="FF0000"/>
                </a:solidFill>
              </a:rPr>
              <a:t>Belady's</a:t>
            </a:r>
            <a:r>
              <a:rPr lang="en-US" altLang="zh-CN" sz="2000" b="1" dirty="0">
                <a:solidFill>
                  <a:srgbClr val="FF0000"/>
                </a:solidFill>
              </a:rPr>
              <a:t> anomaly</a:t>
            </a:r>
          </a:p>
          <a:p>
            <a:pPr lvl="1"/>
            <a:r>
              <a:rPr lang="en-US" altLang="zh-CN" sz="1800" dirty="0"/>
              <a:t>Performance drops with a larger primary device capacity!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Optimal (</a:t>
            </a:r>
            <a:r>
              <a:rPr lang="en-US" altLang="zh-CN" sz="2000" b="1" dirty="0">
                <a:solidFill>
                  <a:srgbClr val="0096FF"/>
                </a:solidFill>
              </a:rPr>
              <a:t>OPT</a:t>
            </a:r>
            <a:r>
              <a:rPr lang="en-US" altLang="zh-CN" sz="2000" dirty="0"/>
              <a:t>) page-removal policy</a:t>
            </a:r>
          </a:p>
          <a:p>
            <a:pPr lvl="1"/>
            <a:r>
              <a:rPr lang="en-US" altLang="zh-CN" sz="1800" dirty="0"/>
              <a:t>Choose for removal the page that will not be needed for the longest time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Least-recently-used (</a:t>
            </a:r>
            <a:r>
              <a:rPr lang="en-US" altLang="zh-CN" sz="2000" b="1" dirty="0">
                <a:solidFill>
                  <a:srgbClr val="0096FF"/>
                </a:solidFill>
              </a:rPr>
              <a:t>LRU</a:t>
            </a:r>
            <a:r>
              <a:rPr lang="en-US" altLang="zh-CN" sz="2000" dirty="0"/>
              <a:t>) page-removal policy</a:t>
            </a:r>
          </a:p>
          <a:p>
            <a:pPr lvl="1"/>
            <a:r>
              <a:rPr lang="en-US" altLang="zh-CN" sz="1800" dirty="0"/>
              <a:t>The page in the primary device that has not been used for the longest time</a:t>
            </a:r>
          </a:p>
        </p:txBody>
      </p:sp>
    </p:spTree>
    <p:extLst>
      <p:ext uri="{BB962C8B-B14F-4D97-AF65-F5344CB8AC3E}">
        <p14:creationId xmlns:p14="http://schemas.microsoft.com/office/powerpoint/2010/main" val="1915700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First-in, First-out (FIFO) Page-Removal Policy</a:t>
            </a:r>
            <a:endParaRPr lang="zh-CN" altLang="en-US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/>
              <a:t>The page for removal is the one that has been in the primary device the longest</a:t>
            </a:r>
          </a:p>
          <a:p>
            <a:pPr eaLnBrk="1" hangingPunct="1"/>
            <a:endParaRPr lang="zh-CN" altLang="en-US" sz="2800" dirty="0"/>
          </a:p>
        </p:txBody>
      </p:sp>
      <p:pic>
        <p:nvPicPr>
          <p:cNvPr id="3482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13484"/>
            <a:ext cx="6186488" cy="252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994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Belady's</a:t>
            </a:r>
            <a:r>
              <a:rPr lang="en-US" altLang="zh-CN" dirty="0"/>
              <a:t> Anomaly</a:t>
            </a:r>
            <a:endParaRPr lang="zh-CN" altLang="en-US" dirty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/>
              <a:t>Increase of missing-page exception numbers with a larger primary device capacity</a:t>
            </a:r>
            <a:endParaRPr lang="zh-CN" altLang="en-US" sz="2800" dirty="0"/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566234"/>
            <a:ext cx="61722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738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Stack Algorithms</a:t>
            </a:r>
            <a:endParaRPr lang="zh-CN" altLang="en-US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67544" y="1235223"/>
            <a:ext cx="8219256" cy="385452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/>
              <a:t>Subset property</a:t>
            </a:r>
          </a:p>
          <a:p>
            <a:pPr lvl="1"/>
            <a:r>
              <a:rPr lang="en-US" altLang="zh-CN" sz="2200" dirty="0"/>
              <a:t>For the optimal policy, at all times,</a:t>
            </a:r>
            <a:r>
              <a:rPr lang="zh-CN" altLang="en-US" sz="2200" dirty="0"/>
              <a:t> </a:t>
            </a:r>
            <a:r>
              <a:rPr lang="en-US" altLang="zh-CN" sz="2200" dirty="0"/>
              <a:t>the pages it keeps in the 3-page memory is a subset of that it keeps in the 4-page memory</a:t>
            </a:r>
            <a:endParaRPr lang="zh-CN" altLang="en-US" sz="2200" dirty="0"/>
          </a:p>
          <a:p>
            <a:pPr eaLnBrk="1" hangingPunct="1"/>
            <a:r>
              <a:rPr lang="en-US" altLang="zh-CN" dirty="0"/>
              <a:t>No </a:t>
            </a:r>
            <a:r>
              <a:rPr lang="en-US" altLang="zh-CN" dirty="0" err="1"/>
              <a:t>Belady's</a:t>
            </a:r>
            <a:r>
              <a:rPr lang="en-US" altLang="zh-CN" dirty="0"/>
              <a:t> anomaly if subset property holds</a:t>
            </a:r>
          </a:p>
          <a:p>
            <a:pPr lvl="1"/>
            <a:r>
              <a:rPr lang="en-US" altLang="zh-CN" sz="2200" dirty="0"/>
              <a:t>At all times and</a:t>
            </a:r>
            <a:r>
              <a:rPr lang="zh-CN" altLang="en-US" sz="2200" dirty="0"/>
              <a:t> </a:t>
            </a:r>
            <a:r>
              <a:rPr lang="en-US" altLang="zh-CN" sz="2200" dirty="0"/>
              <a:t>for every possible capacity of primary device,</a:t>
            </a:r>
            <a:r>
              <a:rPr lang="zh-CN" altLang="en-US" sz="2200" dirty="0"/>
              <a:t> </a:t>
            </a:r>
            <a:r>
              <a:rPr lang="en-US" altLang="zh-CN" sz="2200" dirty="0"/>
              <a:t>it creates a total ordering for pages at a given time</a:t>
            </a:r>
          </a:p>
          <a:p>
            <a:pPr eaLnBrk="1" hangingPunct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2454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OPT (Optimal) Page-Removal Policy</a:t>
            </a:r>
            <a:endParaRPr lang="zh-CN" altLang="en-US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/>
              <a:t>Always choose for removal the page that will not be needed for the longest time</a:t>
            </a:r>
            <a:endParaRPr lang="zh-CN" altLang="en-US" sz="2800" dirty="0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2736627"/>
            <a:ext cx="4381500" cy="218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38" y="2736403"/>
            <a:ext cx="44958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626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LRU</a:t>
            </a:r>
            <a:endParaRPr lang="zh-CN" altLang="en-US"/>
          </a:p>
        </p:txBody>
      </p:sp>
      <p:pic>
        <p:nvPicPr>
          <p:cNvPr id="37891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06313"/>
            <a:ext cx="626745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034210" y="2274392"/>
            <a:ext cx="284559" cy="18335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72009" y="2274392"/>
            <a:ext cx="16196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It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is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confirmed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as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an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error,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in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errata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part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I.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281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3150"/>
              <a:t>Least-recently-used (LRU) Page Removal Policy</a:t>
            </a:r>
            <a:endParaRPr lang="zh-CN" altLang="en-US" sz="315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A program that runs from top to bottom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the virtual memory that is larger than primary device</a:t>
            </a:r>
          </a:p>
          <a:p>
            <a:pPr>
              <a:lnSpc>
                <a:spcPct val="100000"/>
              </a:lnSpc>
              <a:spcBef>
                <a:spcPts val="2100"/>
              </a:spcBef>
            </a:pPr>
            <a:r>
              <a:rPr lang="en-US" altLang="zh-CN" sz="2400" dirty="0"/>
              <a:t>LRU: always evicts exactly the wrong page</a:t>
            </a: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lang="en-US" altLang="zh-CN" sz="2400" dirty="0"/>
          </a:p>
          <a:p>
            <a:pPr eaLnBrk="1" hangingPunct="1">
              <a:lnSpc>
                <a:spcPct val="100000"/>
              </a:lnSpc>
            </a:pPr>
            <a:endParaRPr lang="en-US" altLang="zh-CN" sz="2400" dirty="0"/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Most-recently-used (MRU) page-removal policy</a:t>
            </a:r>
          </a:p>
          <a:p>
            <a:pPr eaLnBrk="1" hangingPunct="1">
              <a:lnSpc>
                <a:spcPct val="100000"/>
              </a:lnSpc>
            </a:pPr>
            <a:endParaRPr lang="zh-CN" altLang="en-US" sz="2400" dirty="0"/>
          </a:p>
        </p:txBody>
      </p:sp>
      <p:pic>
        <p:nvPicPr>
          <p:cNvPr id="38916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4521665"/>
            <a:ext cx="87439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71" y="2795456"/>
            <a:ext cx="87915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304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Comparative Analysis of Different Policies</a:t>
            </a:r>
            <a:endParaRPr lang="zh-CN" altLang="en-US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Ways of deciding the following two things:</a:t>
            </a:r>
          </a:p>
          <a:p>
            <a:pPr lvl="1"/>
            <a:r>
              <a:rPr lang="en-US" altLang="zh-CN" sz="2000" dirty="0"/>
              <a:t>How large the primary memory device should be?</a:t>
            </a:r>
          </a:p>
          <a:p>
            <a:pPr lvl="1"/>
            <a:r>
              <a:rPr lang="en-US" altLang="zh-CN" sz="2000" dirty="0"/>
              <a:t>Which page removal policy to use?</a:t>
            </a:r>
          </a:p>
          <a:p>
            <a:pPr eaLnBrk="1" hangingPunct="1"/>
            <a:r>
              <a:rPr lang="en-US" altLang="zh-CN" sz="2400" dirty="0"/>
              <a:t>Collecting traces of the reference strings of typical programs</a:t>
            </a:r>
          </a:p>
          <a:p>
            <a:pPr eaLnBrk="1" hangingPunct="1"/>
            <a:r>
              <a:rPr lang="en-US" altLang="zh-CN" sz="2400" dirty="0"/>
              <a:t>Simulate the multilevel memory manager with:</a:t>
            </a:r>
          </a:p>
          <a:p>
            <a:pPr lvl="1"/>
            <a:r>
              <a:rPr lang="en-US" altLang="zh-CN" sz="2000" dirty="0"/>
              <a:t>Different configurations		- Size of primary device</a:t>
            </a:r>
          </a:p>
          <a:p>
            <a:pPr lvl="1"/>
            <a:r>
              <a:rPr lang="en-US" altLang="zh-CN" sz="2000" dirty="0"/>
              <a:t>Page removal policy		- Traces of memory access</a:t>
            </a:r>
          </a:p>
        </p:txBody>
      </p:sp>
    </p:spTree>
    <p:extLst>
      <p:ext uri="{BB962C8B-B14F-4D97-AF65-F5344CB8AC3E}">
        <p14:creationId xmlns:p14="http://schemas.microsoft.com/office/powerpoint/2010/main" val="53713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线连接符 31"/>
          <p:cNvCxnSpPr/>
          <p:nvPr/>
        </p:nvCxnSpPr>
        <p:spPr>
          <a:xfrm>
            <a:off x="6458958" y="1287451"/>
            <a:ext cx="0" cy="34718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kumimoji="0" lang="en-US" altLang="zh-CN" dirty="0"/>
              <a:t>Review: Latency &amp; Throughput</a:t>
            </a:r>
            <a:endParaRPr kumimoji="0" lang="zh-CN" altLang="en-US" dirty="0"/>
          </a:p>
        </p:txBody>
      </p:sp>
      <p:sp>
        <p:nvSpPr>
          <p:cNvPr id="10244" name="内容占位符 2"/>
          <p:cNvSpPr>
            <a:spLocks noGrp="1"/>
          </p:cNvSpPr>
          <p:nvPr>
            <p:ph idx="1"/>
          </p:nvPr>
        </p:nvSpPr>
        <p:spPr>
          <a:xfrm>
            <a:off x="475060" y="1259764"/>
            <a:ext cx="8058150" cy="3533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0" lang="en-US" altLang="zh-CN" sz="2400" b="1" dirty="0">
                <a:solidFill>
                  <a:srgbClr val="0096FF"/>
                </a:solidFill>
              </a:rPr>
              <a:t>When processing is serial:</a:t>
            </a:r>
          </a:p>
          <a:p>
            <a:pPr marL="0" indent="0">
              <a:buNone/>
            </a:pPr>
            <a:r>
              <a:rPr kumimoji="0" lang="en-US" altLang="zh-CN" sz="2400" dirty="0"/>
              <a:t>Throughput = 1 / (Latency)</a:t>
            </a:r>
          </a:p>
          <a:p>
            <a:pPr marL="0" indent="0"/>
            <a:endParaRPr kumimoji="0" lang="en-US" altLang="zh-CN" sz="2400" dirty="0"/>
          </a:p>
          <a:p>
            <a:pPr marL="0" indent="0">
              <a:buNone/>
            </a:pPr>
            <a:r>
              <a:rPr kumimoji="0" lang="en-US" altLang="zh-CN" sz="2400" b="1" dirty="0">
                <a:solidFill>
                  <a:srgbClr val="0096FF"/>
                </a:solidFill>
              </a:rPr>
              <a:t>When processing is parallel:</a:t>
            </a:r>
          </a:p>
          <a:p>
            <a:pPr marL="0" indent="0">
              <a:buNone/>
            </a:pPr>
            <a:r>
              <a:rPr kumimoji="0" lang="en-US" altLang="zh-CN" sz="2400" dirty="0"/>
              <a:t>Throughput has </a:t>
            </a:r>
            <a:r>
              <a:rPr kumimoji="0" lang="en-US" altLang="zh-CN" sz="2400" b="1" dirty="0">
                <a:solidFill>
                  <a:srgbClr val="FF0000"/>
                </a:solidFill>
              </a:rPr>
              <a:t>no</a:t>
            </a:r>
            <a:r>
              <a:rPr kumimoji="0" lang="en-US" altLang="zh-CN" sz="2400" dirty="0">
                <a:solidFill>
                  <a:srgbClr val="FF0000"/>
                </a:solidFill>
              </a:rPr>
              <a:t> </a:t>
            </a:r>
            <a:r>
              <a:rPr kumimoji="0" lang="en-US" altLang="zh-CN" sz="2400" dirty="0"/>
              <a:t>direct relationship</a:t>
            </a:r>
            <a:br>
              <a:rPr kumimoji="0" lang="en-US" altLang="zh-CN" sz="2400" dirty="0"/>
            </a:br>
            <a:r>
              <a:rPr kumimoji="0" lang="en-US" altLang="zh-CN" sz="2400" dirty="0"/>
              <a:t>with latency</a:t>
            </a:r>
          </a:p>
          <a:p>
            <a:pPr marL="0" indent="0">
              <a:buNone/>
            </a:pPr>
            <a:endParaRPr kumimoji="0" lang="en-US" altLang="zh-CN" sz="2400" dirty="0"/>
          </a:p>
        </p:txBody>
      </p:sp>
      <p:sp>
        <p:nvSpPr>
          <p:cNvPr id="6" name="圆柱形 5"/>
          <p:cNvSpPr/>
          <p:nvPr/>
        </p:nvSpPr>
        <p:spPr>
          <a:xfrm rot="5400000">
            <a:off x="6576235" y="1316622"/>
            <a:ext cx="420291" cy="72628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7" name="圆柱形 6"/>
          <p:cNvSpPr/>
          <p:nvPr/>
        </p:nvSpPr>
        <p:spPr>
          <a:xfrm rot="5400000">
            <a:off x="7386454" y="1316026"/>
            <a:ext cx="420291" cy="727472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8" name="圆柱形 7"/>
          <p:cNvSpPr/>
          <p:nvPr/>
        </p:nvSpPr>
        <p:spPr>
          <a:xfrm rot="5400000">
            <a:off x="8196675" y="1316622"/>
            <a:ext cx="420291" cy="72628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9" name="圆柱形 8"/>
          <p:cNvSpPr/>
          <p:nvPr/>
        </p:nvSpPr>
        <p:spPr>
          <a:xfrm rot="5400000">
            <a:off x="5768395" y="1856570"/>
            <a:ext cx="419100" cy="72628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2" name="圆柱形 8"/>
          <p:cNvSpPr/>
          <p:nvPr/>
        </p:nvSpPr>
        <p:spPr>
          <a:xfrm rot="5400000">
            <a:off x="6570877" y="1844664"/>
            <a:ext cx="419100" cy="72628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5" name="圆柱形 8"/>
          <p:cNvSpPr/>
          <p:nvPr/>
        </p:nvSpPr>
        <p:spPr>
          <a:xfrm rot="5400000">
            <a:off x="7385264" y="1844664"/>
            <a:ext cx="419100" cy="72628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9" name="圆柱形 6"/>
          <p:cNvSpPr/>
          <p:nvPr/>
        </p:nvSpPr>
        <p:spPr>
          <a:xfrm rot="5400000">
            <a:off x="6507774" y="3457961"/>
            <a:ext cx="420290" cy="58459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4" name="圆柱形 6"/>
          <p:cNvSpPr/>
          <p:nvPr/>
        </p:nvSpPr>
        <p:spPr>
          <a:xfrm rot="5400000">
            <a:off x="7134042" y="3460342"/>
            <a:ext cx="420290" cy="58459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5" name="圆柱形 6"/>
          <p:cNvSpPr/>
          <p:nvPr/>
        </p:nvSpPr>
        <p:spPr>
          <a:xfrm rot="5400000">
            <a:off x="7760311" y="3461532"/>
            <a:ext cx="420291" cy="58459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6" name="圆柱形 6"/>
          <p:cNvSpPr/>
          <p:nvPr/>
        </p:nvSpPr>
        <p:spPr>
          <a:xfrm rot="5400000">
            <a:off x="8395509" y="3460937"/>
            <a:ext cx="420291" cy="58578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7" name="圆柱形 6"/>
          <p:cNvSpPr/>
          <p:nvPr/>
        </p:nvSpPr>
        <p:spPr>
          <a:xfrm rot="5400000">
            <a:off x="5874361" y="3981836"/>
            <a:ext cx="420290" cy="58459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8" name="圆柱形 6"/>
          <p:cNvSpPr/>
          <p:nvPr/>
        </p:nvSpPr>
        <p:spPr>
          <a:xfrm rot="5400000">
            <a:off x="6500630" y="3984217"/>
            <a:ext cx="420290" cy="58459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9" name="圆柱形 6"/>
          <p:cNvSpPr/>
          <p:nvPr/>
        </p:nvSpPr>
        <p:spPr>
          <a:xfrm rot="5400000">
            <a:off x="7126898" y="3985407"/>
            <a:ext cx="420291" cy="58459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30" name="圆柱形 6"/>
          <p:cNvSpPr/>
          <p:nvPr/>
        </p:nvSpPr>
        <p:spPr>
          <a:xfrm rot="5400000">
            <a:off x="7762096" y="3984812"/>
            <a:ext cx="420291" cy="58578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3" name="直线连接符 2"/>
          <p:cNvCxnSpPr/>
          <p:nvPr/>
        </p:nvCxnSpPr>
        <p:spPr>
          <a:xfrm>
            <a:off x="8721145" y="1912529"/>
            <a:ext cx="0" cy="10644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8844970" y="2507842"/>
            <a:ext cx="0" cy="10656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7074511" y="2448310"/>
            <a:ext cx="0" cy="7239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>
            <a:off x="6951877" y="2895985"/>
            <a:ext cx="0" cy="6477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57200" y="4992645"/>
            <a:ext cx="8315249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How to improve throughput? Reduce latency &amp; Increase paralleling</a:t>
            </a:r>
            <a:endParaRPr lang="zh-CN" altLang="en-US" sz="2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871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Stack Algorithms for LRU</a:t>
            </a:r>
            <a:endParaRPr lang="zh-CN" altLang="en-US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tabLst>
                <a:tab pos="1970088" algn="l"/>
              </a:tabLst>
            </a:pPr>
            <a:r>
              <a:rPr lang="en-US" altLang="zh-CN" sz="2000" dirty="0"/>
              <a:t>It can perform a simulation for all possible primary memory size with a single pass through a given reference string</a:t>
            </a:r>
          </a:p>
          <a:p>
            <a:pPr eaLnBrk="1" hangingPunct="1">
              <a:tabLst>
                <a:tab pos="1970088" algn="l"/>
              </a:tabLst>
            </a:pPr>
            <a:endParaRPr lang="zh-CN" altLang="en-US" sz="2000" dirty="0"/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584" y="2353444"/>
            <a:ext cx="6650831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054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Efficiency of Page-Removal Policies</a:t>
            </a:r>
            <a:endParaRPr lang="zh-CN" altLang="en-US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800" dirty="0"/>
              <a:t>Clock page-removal algorithm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Base on a hardware setting bit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Reference bit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Move clockwise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If T, set F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Choose as the victim otherwise</a:t>
            </a:r>
          </a:p>
          <a:p>
            <a:pPr>
              <a:lnSpc>
                <a:spcPct val="100000"/>
              </a:lnSpc>
              <a:spcBef>
                <a:spcPts val="2100"/>
              </a:spcBef>
            </a:pPr>
            <a:r>
              <a:rPr lang="en-US" altLang="zh-CN" sz="2800" dirty="0"/>
              <a:t>Random removal policy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For TLB</a:t>
            </a:r>
          </a:p>
          <a:p>
            <a:pPr>
              <a:lnSpc>
                <a:spcPct val="100000"/>
              </a:lnSpc>
              <a:spcBef>
                <a:spcPts val="2100"/>
              </a:spcBef>
            </a:pPr>
            <a:r>
              <a:rPr lang="en-US" altLang="zh-CN" sz="2800" dirty="0"/>
              <a:t>Directed mapping</a:t>
            </a:r>
          </a:p>
          <a:p>
            <a:pPr eaLnBrk="1" hangingPunct="1">
              <a:lnSpc>
                <a:spcPct val="100000"/>
              </a:lnSpc>
            </a:pPr>
            <a:endParaRPr lang="zh-CN" altLang="en-US" sz="2800" dirty="0"/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353444"/>
            <a:ext cx="3566022" cy="246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767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Scheduling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1000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503" y="2785492"/>
            <a:ext cx="4356497" cy="259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Scheduling</a:t>
            </a:r>
            <a:endParaRPr lang="zh-CN" altLang="en-US"/>
          </a:p>
        </p:txBody>
      </p:sp>
      <p:sp>
        <p:nvSpPr>
          <p:cNvPr id="5124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Algorithm that </a:t>
            </a:r>
            <a:r>
              <a:rPr lang="en-US" altLang="zh-CN" sz="2400" b="1" dirty="0"/>
              <a:t>assigns requests to resources</a:t>
            </a:r>
          </a:p>
          <a:p>
            <a:pPr eaLnBrk="1" hangingPunct="1">
              <a:lnSpc>
                <a:spcPct val="100000"/>
              </a:lnSpc>
            </a:pPr>
            <a:endParaRPr lang="en-US" altLang="zh-CN" sz="2400" dirty="0"/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Processor time – </a:t>
            </a:r>
            <a:r>
              <a:rPr lang="en-US" altLang="zh-CN" sz="2400" dirty="0">
                <a:solidFill>
                  <a:srgbClr val="0096FF"/>
                </a:solidFill>
              </a:rPr>
              <a:t>Threads</a:t>
            </a:r>
            <a:r>
              <a:rPr lang="en-US" altLang="zh-CN" sz="2400" dirty="0"/>
              <a:t>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Physical memory – </a:t>
            </a:r>
            <a:r>
              <a:rPr lang="en-US" altLang="zh-CN" sz="2400" dirty="0">
                <a:solidFill>
                  <a:srgbClr val="0096FF"/>
                </a:solidFill>
              </a:rPr>
              <a:t>Address spaces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Printers – </a:t>
            </a:r>
            <a:r>
              <a:rPr lang="en-US" altLang="zh-CN" sz="2400" dirty="0">
                <a:solidFill>
                  <a:srgbClr val="0096FF"/>
                </a:solidFill>
              </a:rPr>
              <a:t>Printer jobs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Disks – </a:t>
            </a:r>
            <a:r>
              <a:rPr lang="en-US" altLang="zh-CN" sz="2400" dirty="0">
                <a:solidFill>
                  <a:srgbClr val="0096FF"/>
                </a:solidFill>
              </a:rPr>
              <a:t>Disk requests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Networks – </a:t>
            </a:r>
            <a:r>
              <a:rPr lang="en-US" altLang="zh-CN" sz="2400" dirty="0">
                <a:solidFill>
                  <a:srgbClr val="0096FF"/>
                </a:solidFill>
              </a:rPr>
              <a:t>Packets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Memory bus – </a:t>
            </a:r>
            <a:r>
              <a:rPr lang="en-US" altLang="zh-CN" sz="2400" dirty="0">
                <a:solidFill>
                  <a:srgbClr val="0096FF"/>
                </a:solidFill>
              </a:rPr>
              <a:t>Memory requests </a:t>
            </a:r>
          </a:p>
          <a:p>
            <a:pPr eaLnBrk="1" hangingPunct="1">
              <a:lnSpc>
                <a:spcPct val="10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1174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Challenges of Scheduling</a:t>
            </a:r>
            <a:endParaRPr lang="zh-CN" altLang="en-US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/>
              <a:t>Easy, if number of requests  ≤ resources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altLang="zh-CN" sz="2200" dirty="0"/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/>
              <a:t>Difficulty: Lack of information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/>
              <a:t>Packet scheduling and streaming media 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Difficulty: Lack of mechanism to enforce policies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/>
              <a:t>Give high priority to CPU, but can't get to disk or network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Difficulty: Getting mechanism right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/>
              <a:t>Many schedulers break rather than gracefully degrade under load</a:t>
            </a:r>
          </a:p>
        </p:txBody>
      </p:sp>
    </p:spTree>
    <p:extLst>
      <p:ext uri="{BB962C8B-B14F-4D97-AF65-F5344CB8AC3E}">
        <p14:creationId xmlns:p14="http://schemas.microsoft.com/office/powerpoint/2010/main" val="19516661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Livelock under Overload</a:t>
            </a:r>
            <a:endParaRPr lang="zh-CN" altLang="en-US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Web news server overloaded</a:t>
            </a:r>
          </a:p>
          <a:p>
            <a:pPr lvl="1"/>
            <a:r>
              <a:rPr lang="en-US" altLang="zh-CN" dirty="0"/>
              <a:t>Most of the time is spend to handle interrupt and drop requests</a:t>
            </a:r>
          </a:p>
          <a:p>
            <a:pPr lvl="1"/>
            <a:r>
              <a:rPr lang="en-US" altLang="zh-CN" dirty="0"/>
              <a:t>No progress at all!</a:t>
            </a: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3793604"/>
            <a:ext cx="6557963" cy="1463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173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Ideal Scheduler</a:t>
            </a:r>
            <a:endParaRPr lang="zh-CN" altLang="en-US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474910" y="1273324"/>
            <a:ext cx="8417570" cy="4032448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000" dirty="0">
                <a:solidFill>
                  <a:srgbClr val="0096FF"/>
                </a:solidFill>
              </a:rPr>
              <a:t>Mini latency</a:t>
            </a:r>
            <a:r>
              <a:rPr lang="en-US" altLang="zh-CN" sz="2000" dirty="0"/>
              <a:t>: How long a service takes? E.g., Move mouse, cursor moves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>
                <a:solidFill>
                  <a:srgbClr val="0096FF"/>
                </a:solidFill>
              </a:rPr>
              <a:t>Max throughput</a:t>
            </a:r>
            <a:r>
              <a:rPr lang="en-US" altLang="zh-CN" sz="2000" dirty="0"/>
              <a:t>: Max jobs / time. E.g., Web server pages/second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>
                <a:solidFill>
                  <a:srgbClr val="0096FF"/>
                </a:solidFill>
              </a:rPr>
              <a:t>Low overheads</a:t>
            </a:r>
            <a:r>
              <a:rPr lang="en-US" altLang="zh-CN" sz="2000" dirty="0"/>
              <a:t>: Scheduler doesn't use any resources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>
                <a:solidFill>
                  <a:srgbClr val="0096FF"/>
                </a:solidFill>
              </a:rPr>
              <a:t>Fairness</a:t>
            </a:r>
            <a:r>
              <a:rPr lang="en-US" altLang="zh-CN" sz="2000" dirty="0"/>
              <a:t>: everyone gets to make progress, no one starves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>
                <a:solidFill>
                  <a:srgbClr val="0096FF"/>
                </a:solidFill>
              </a:rPr>
              <a:t>Scales linearly up to capacity</a:t>
            </a:r>
            <a:r>
              <a:rPr lang="en-US" altLang="zh-CN" sz="2000" dirty="0"/>
              <a:t>: Graceful handling of overload </a:t>
            </a:r>
          </a:p>
          <a:p>
            <a:pPr eaLnBrk="1" hangingPunct="1">
              <a:lnSpc>
                <a:spcPct val="100000"/>
              </a:lnSpc>
            </a:pPr>
            <a:endParaRPr lang="en-US" altLang="zh-CN" sz="2000" dirty="0"/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/>
              <a:t>System-level goal may </a:t>
            </a:r>
            <a:r>
              <a:rPr lang="en-US" altLang="zh-CN" sz="2000" dirty="0">
                <a:solidFill>
                  <a:srgbClr val="FF0000"/>
                </a:solidFill>
              </a:rPr>
              <a:t>conflict</a:t>
            </a:r>
            <a:r>
              <a:rPr lang="en-US" altLang="zh-CN" sz="2000" dirty="0"/>
              <a:t> with the needs of individual threads</a:t>
            </a:r>
          </a:p>
          <a:p>
            <a:pPr lvl="1">
              <a:lnSpc>
                <a:spcPct val="100000"/>
              </a:lnSpc>
            </a:pPr>
            <a:r>
              <a:rPr lang="en-US" altLang="zh-CN" sz="2000" b="1" dirty="0"/>
              <a:t>System</a:t>
            </a:r>
            <a:r>
              <a:rPr lang="en-US" altLang="zh-CN" sz="2000" dirty="0"/>
              <a:t>: minimal preemption</a:t>
            </a:r>
          </a:p>
          <a:p>
            <a:pPr lvl="1">
              <a:lnSpc>
                <a:spcPct val="100000"/>
              </a:lnSpc>
            </a:pPr>
            <a:r>
              <a:rPr lang="en-US" altLang="zh-CN" sz="2000" b="1" dirty="0"/>
              <a:t>Apps</a:t>
            </a:r>
            <a:r>
              <a:rPr lang="en-US" altLang="zh-CN" sz="2000" dirty="0"/>
              <a:t>: finish as soon as possible</a:t>
            </a:r>
          </a:p>
        </p:txBody>
      </p:sp>
    </p:spTree>
    <p:extLst>
      <p:ext uri="{BB962C8B-B14F-4D97-AF65-F5344CB8AC3E}">
        <p14:creationId xmlns:p14="http://schemas.microsoft.com/office/powerpoint/2010/main" val="332288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Measuring the Request's Response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>
                <a:solidFill>
                  <a:srgbClr val="0096FF"/>
                </a:solidFill>
              </a:rPr>
              <a:t>Turn-around time</a:t>
            </a:r>
            <a:r>
              <a:rPr lang="en-US" altLang="zh-CN" sz="2400" dirty="0"/>
              <a:t>: The length of time from when a request arrives at a service until it completes</a:t>
            </a:r>
          </a:p>
          <a:p>
            <a:pPr eaLnBrk="1" hangingPunct="1"/>
            <a:r>
              <a:rPr lang="en-US" altLang="zh-CN" sz="2400" dirty="0">
                <a:solidFill>
                  <a:srgbClr val="0096FF"/>
                </a:solidFill>
              </a:rPr>
              <a:t>Response time</a:t>
            </a:r>
            <a:r>
              <a:rPr lang="en-US" altLang="zh-CN" sz="2400" dirty="0"/>
              <a:t>: The length of time from when a request arrives at a service until it starts producing output</a:t>
            </a:r>
          </a:p>
          <a:p>
            <a:pPr eaLnBrk="1" hangingPunct="1"/>
            <a:r>
              <a:rPr lang="en-US" altLang="zh-CN" sz="2400" dirty="0">
                <a:solidFill>
                  <a:srgbClr val="0096FF"/>
                </a:solidFill>
              </a:rPr>
              <a:t>Waiting time</a:t>
            </a:r>
            <a:r>
              <a:rPr lang="en-US" altLang="zh-CN" sz="2400" dirty="0"/>
              <a:t>: The length of time from</a:t>
            </a:r>
            <a:r>
              <a:rPr lang="en-US" altLang="zh-CN" sz="2400" b="1" dirty="0"/>
              <a:t> when a request arrives at a service</a:t>
            </a:r>
            <a:r>
              <a:rPr lang="en-US" altLang="zh-CN" sz="2400" dirty="0"/>
              <a:t> until the service starts processing the request</a:t>
            </a:r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6349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/>
              <a:t>First Come First Server (FCFS)</a:t>
            </a:r>
            <a:endParaRPr lang="zh-CN" altLang="en-US" sz="3200" dirty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Fairness paramount </a:t>
            </a:r>
          </a:p>
          <a:p>
            <a:pPr eaLnBrk="1" hangingPunct="1"/>
            <a:r>
              <a:rPr lang="en-US" altLang="zh-CN" dirty="0"/>
              <a:t>Good for </a:t>
            </a:r>
            <a:r>
              <a:rPr lang="en-US" altLang="zh-CN" b="1" dirty="0"/>
              <a:t>printer</a:t>
            </a:r>
            <a:r>
              <a:rPr lang="en-US" altLang="zh-CN" dirty="0"/>
              <a:t> scheduler</a:t>
            </a:r>
          </a:p>
          <a:p>
            <a:pPr eaLnBrk="1" hangingPunct="1"/>
            <a:endParaRPr lang="zh-CN" altLang="en-US" dirty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1415654"/>
            <a:ext cx="2751535" cy="130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348" y="510779"/>
            <a:ext cx="3231356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6" y="3250704"/>
            <a:ext cx="5793581" cy="219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225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First Come First Server (FCFS)</a:t>
            </a:r>
            <a:endParaRPr lang="zh-CN" altLang="en-US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zh-CN" sz="2800" dirty="0"/>
              <a:t>For the processor</a:t>
            </a:r>
          </a:p>
          <a:p>
            <a:pPr lvl="1"/>
            <a:r>
              <a:rPr lang="en-US" altLang="zh-CN" sz="2400" dirty="0"/>
              <a:t>One thread that periodically waits for I/O but mostly computes </a:t>
            </a:r>
          </a:p>
          <a:p>
            <a:pPr lvl="1"/>
            <a:r>
              <a:rPr lang="en-US" altLang="zh-CN" sz="2400" dirty="0"/>
              <a:t>Several  threads that perform mostly I/O operations</a:t>
            </a:r>
          </a:p>
          <a:p>
            <a:pPr lvl="1"/>
            <a:endParaRPr lang="en-US" altLang="zh-CN" sz="2400" dirty="0"/>
          </a:p>
          <a:p>
            <a:pPr eaLnBrk="1" hangingPunct="1"/>
            <a:r>
              <a:rPr lang="en-US" altLang="zh-CN" sz="2800" dirty="0"/>
              <a:t>For the scheduler </a:t>
            </a:r>
          </a:p>
          <a:p>
            <a:pPr lvl="1"/>
            <a:r>
              <a:rPr lang="en-US" altLang="zh-CN" sz="2400" dirty="0"/>
              <a:t>It runs the I/O-bound threads first</a:t>
            </a:r>
          </a:p>
          <a:p>
            <a:pPr lvl="1"/>
            <a:r>
              <a:rPr lang="en-US" altLang="zh-CN" sz="2400" dirty="0"/>
              <a:t>Then runs the computation intensive thread </a:t>
            </a:r>
          </a:p>
          <a:p>
            <a:pPr lvl="1"/>
            <a:r>
              <a:rPr lang="en-US" altLang="zh-CN" sz="2400" dirty="0"/>
              <a:t>All quickly finished computations and waiting for I/O</a:t>
            </a:r>
          </a:p>
        </p:txBody>
      </p:sp>
    </p:spTree>
    <p:extLst>
      <p:ext uri="{BB962C8B-B14F-4D97-AF65-F5344CB8AC3E}">
        <p14:creationId xmlns:p14="http://schemas.microsoft.com/office/powerpoint/2010/main" val="177935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Review:</a:t>
            </a:r>
            <a:r>
              <a:rPr lang="zh-CN" altLang="en-US" dirty="0"/>
              <a:t> </a:t>
            </a:r>
            <a:r>
              <a:rPr lang="en-US" altLang="zh-CN" dirty="0"/>
              <a:t>Improving Performance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Layers</a:t>
            </a:r>
            <a:endParaRPr lang="zh-CN" altLang="en-US" dirty="0"/>
          </a:p>
        </p:txBody>
      </p:sp>
      <p:sp>
        <p:nvSpPr>
          <p:cNvPr id="3379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zh-CN" sz="2800" dirty="0"/>
              <a:t>Get faster hardware</a:t>
            </a:r>
          </a:p>
          <a:p>
            <a:pPr>
              <a:spcBef>
                <a:spcPts val="2100"/>
              </a:spcBef>
            </a:pPr>
            <a:r>
              <a:rPr lang="en-US" altLang="zh-CN" sz="2800" dirty="0"/>
              <a:t>Fix application: better algorithm, fewer features (not in CSE)</a:t>
            </a:r>
          </a:p>
          <a:p>
            <a:pPr>
              <a:spcBef>
                <a:spcPts val="2100"/>
              </a:spcBef>
            </a:pPr>
            <a:r>
              <a:rPr lang="en-US" altLang="zh-CN" sz="2800" dirty="0"/>
              <a:t>General </a:t>
            </a:r>
            <a:r>
              <a:rPr lang="en-US" altLang="zh-CN" sz="2800" b="1" dirty="0"/>
              <a:t>system</a:t>
            </a:r>
            <a:r>
              <a:rPr lang="en-US" altLang="zh-CN" sz="2800" dirty="0"/>
              <a:t> optimization techniques: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b="1" dirty="0">
                <a:solidFill>
                  <a:srgbClr val="0096FF"/>
                </a:solidFill>
              </a:rPr>
              <a:t>Batching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b="1" dirty="0">
                <a:solidFill>
                  <a:srgbClr val="0096FF"/>
                </a:solidFill>
              </a:rPr>
              <a:t>Caching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b="1" dirty="0">
                <a:solidFill>
                  <a:srgbClr val="0096FF"/>
                </a:solidFill>
              </a:rPr>
              <a:t>Concurrency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b="1" dirty="0">
                <a:solidFill>
                  <a:srgbClr val="0096FF"/>
                </a:solidFill>
              </a:rPr>
              <a:t>Parallelism</a:t>
            </a:r>
            <a:r>
              <a:rPr lang="zh-CN" altLang="en-US" sz="2400" b="1" dirty="0">
                <a:solidFill>
                  <a:srgbClr val="0096FF"/>
                </a:solidFill>
              </a:rPr>
              <a:t> </a:t>
            </a:r>
            <a:r>
              <a:rPr lang="en-US" altLang="zh-CN" sz="2400" b="1" dirty="0">
                <a:solidFill>
                  <a:srgbClr val="0096FF"/>
                </a:solidFill>
              </a:rPr>
              <a:t>(scheduling)</a:t>
            </a:r>
            <a:endParaRPr lang="zh-CN" altLang="en-US" sz="2400" b="1" dirty="0">
              <a:solidFill>
                <a:srgbClr val="0096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11516" y="4335066"/>
            <a:ext cx="1510903" cy="352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>
                <a:solidFill>
                  <a:schemeClr val="bg1"/>
                </a:solidFill>
              </a:rPr>
              <a:t>Hardware</a:t>
            </a:r>
            <a:endParaRPr kumimoji="0" lang="zh-CN" altLang="en-US" sz="135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10325" y="3939779"/>
            <a:ext cx="1510904" cy="352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 dirty="0">
                <a:solidFill>
                  <a:schemeClr val="bg1"/>
                </a:solidFill>
              </a:rPr>
              <a:t>System</a:t>
            </a:r>
            <a:endParaRPr kumimoji="0"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09135" y="3533775"/>
            <a:ext cx="1510903" cy="352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Application</a:t>
            </a:r>
            <a:endParaRPr kumimoji="0" lang="zh-CN" altLang="en-US" sz="1350"/>
          </a:p>
        </p:txBody>
      </p:sp>
      <p:sp>
        <p:nvSpPr>
          <p:cNvPr id="12" name="右箭头 11"/>
          <p:cNvSpPr/>
          <p:nvPr/>
        </p:nvSpPr>
        <p:spPr>
          <a:xfrm>
            <a:off x="5919788" y="3988594"/>
            <a:ext cx="298847" cy="3274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6550308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Convoy Effect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9155360" cy="3771636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000" b="1" dirty="0"/>
              <a:t>When I/O devices are idle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/>
              <a:t>The I/O-bound threads will quickly finish computations and start I/O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/>
              <a:t>The processor-bound thread will run for a long time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/>
              <a:t>I/O-bound operations will finish I/O and queuing for computation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All the I/O devices will become idle!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b="1" dirty="0"/>
              <a:t>When processor is idle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/>
              <a:t>The processor-bound thread finishes computation and starts I/O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/>
              <a:t>The I/O-bound threads will quickly finish computations and start I/O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Processor will become idle!</a:t>
            </a:r>
          </a:p>
        </p:txBody>
      </p:sp>
      <p:pic>
        <p:nvPicPr>
          <p:cNvPr id="2050" name="Picture 2" descr="“护航 舰队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97101"/>
            <a:ext cx="1635274" cy="1306284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074511" y="4984188"/>
            <a:ext cx="144016" cy="231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17742" y="4984188"/>
            <a:ext cx="144016" cy="231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60973" y="4989430"/>
            <a:ext cx="144016" cy="231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04203" y="4989430"/>
            <a:ext cx="2867367" cy="231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18527" y="5304086"/>
            <a:ext cx="1499215" cy="2314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61758" y="5304087"/>
            <a:ext cx="1499215" cy="2314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04989" y="5304086"/>
            <a:ext cx="1499215" cy="2314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7504" y="4919466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CPU</a:t>
            </a:r>
            <a:endParaRPr lang="zh-CN" altLang="en-US" b="1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7504" y="5215601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Device</a:t>
            </a:r>
            <a:endParaRPr lang="zh-CN" altLang="en-US" b="1" dirty="0">
              <a:solidFill>
                <a:schemeClr val="accent6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7397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Shortest-Job-First</a:t>
            </a:r>
            <a:endParaRPr lang="zh-CN" altLang="en-US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000" dirty="0"/>
              <a:t>Chooses the job that has the shortest expected run time</a:t>
            </a:r>
          </a:p>
          <a:p>
            <a:pPr eaLnBrk="1" hangingPunct="1"/>
            <a:r>
              <a:rPr lang="en-US" altLang="zh-CN" sz="2000" dirty="0"/>
              <a:t>Require a prediction of the running time of a job before running</a:t>
            </a:r>
          </a:p>
          <a:p>
            <a:pPr eaLnBrk="1" hangingPunct="1"/>
            <a:r>
              <a:rPr lang="en-US" altLang="zh-CN" sz="2000" dirty="0"/>
              <a:t>Starvation: several short jobs makes a long job starve</a:t>
            </a:r>
          </a:p>
          <a:p>
            <a:pPr eaLnBrk="1" hangingPunct="1"/>
            <a:endParaRPr lang="zh-CN" altLang="en-US" sz="2000" dirty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385" y="481236"/>
            <a:ext cx="4270772" cy="66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006" y="3091780"/>
            <a:ext cx="60150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1310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Round-Robin</a:t>
            </a:r>
            <a:endParaRPr lang="zh-CN" altLang="en-US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000" dirty="0"/>
              <a:t>Select the first job from queue as in the first-come first-serve policy</a:t>
            </a:r>
          </a:p>
          <a:p>
            <a:pPr eaLnBrk="1" hangingPunct="1"/>
            <a:r>
              <a:rPr lang="en-US" altLang="zh-CN" sz="2000" dirty="0"/>
              <a:t>Stop the job after some period of time, and select a new job</a:t>
            </a:r>
          </a:p>
          <a:p>
            <a:pPr eaLnBrk="1" hangingPunct="1"/>
            <a:endParaRPr lang="zh-CN" altLang="en-US" sz="2000" dirty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935" y="417314"/>
            <a:ext cx="4862513" cy="71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057" y="2641476"/>
            <a:ext cx="6442472" cy="245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9797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Comparing the Three Policies</a:t>
            </a:r>
            <a:endParaRPr lang="zh-CN" altLang="en-US"/>
          </a:p>
        </p:txBody>
      </p:sp>
      <p:graphicFrame>
        <p:nvGraphicFramePr>
          <p:cNvPr id="15363" name="内容占位符 3"/>
          <p:cNvGraphicFramePr>
            <a:graphicFrameLocks noGrp="1"/>
          </p:cNvGraphicFramePr>
          <p:nvPr>
            <p:ph idx="1"/>
          </p:nvPr>
        </p:nvGraphicFramePr>
        <p:xfrm>
          <a:off x="598885" y="1791891"/>
          <a:ext cx="4019550" cy="3339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3" imgW="5357941" imgH="4455808" progId="Excel.Chart.8">
                  <p:embed/>
                </p:oleObj>
              </mc:Choice>
              <mc:Fallback>
                <p:oleObj r:id="rId3" imgW="5357941" imgH="4455808" progId="Excel.Chart.8">
                  <p:embed/>
                  <p:pic>
                    <p:nvPicPr>
                      <p:cNvPr id="15363" name="内容占位符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85" y="1791891"/>
                        <a:ext cx="4019550" cy="3339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内容占位符 3"/>
          <p:cNvGraphicFramePr>
            <a:graphicFrameLocks/>
          </p:cNvGraphicFramePr>
          <p:nvPr/>
        </p:nvGraphicFramePr>
        <p:xfrm>
          <a:off x="4564856" y="1791891"/>
          <a:ext cx="3996929" cy="3339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5" imgW="5327464" imgH="4455808" progId="Excel.Chart.8">
                  <p:embed/>
                </p:oleObj>
              </mc:Choice>
              <mc:Fallback>
                <p:oleObj r:id="rId5" imgW="5327464" imgH="4455808" progId="Excel.Chart.8">
                  <p:embed/>
                  <p:pic>
                    <p:nvPicPr>
                      <p:cNvPr id="15364" name="内容占位符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856" y="1791891"/>
                        <a:ext cx="3996929" cy="3339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矩形 1"/>
          <p:cNvSpPr>
            <a:spLocks noChangeArrowheads="1"/>
          </p:cNvSpPr>
          <p:nvPr/>
        </p:nvSpPr>
        <p:spPr bwMode="auto">
          <a:xfrm>
            <a:off x="1615679" y="1683544"/>
            <a:ext cx="170610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350">
                <a:latin typeface="Calibri Light" panose="020F0302020204030204" pitchFamily="34" charset="0"/>
              </a:rPr>
              <a:t>Wait time before start</a:t>
            </a:r>
            <a:endParaRPr kumimoji="0" lang="zh-CN" altLang="en-US" sz="1350"/>
          </a:p>
        </p:txBody>
      </p:sp>
      <p:sp>
        <p:nvSpPr>
          <p:cNvPr id="15366" name="矩形 5"/>
          <p:cNvSpPr>
            <a:spLocks noChangeArrowheads="1"/>
          </p:cNvSpPr>
          <p:nvPr/>
        </p:nvSpPr>
        <p:spPr bwMode="auto">
          <a:xfrm>
            <a:off x="5699523" y="1679972"/>
            <a:ext cx="146437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350">
                <a:latin typeface="Calibri Light" panose="020F0302020204030204" pitchFamily="34" charset="0"/>
              </a:rPr>
              <a:t>Wait time till done</a:t>
            </a:r>
            <a:endParaRPr kumimoji="0" lang="zh-CN" altLang="en-US" sz="1350"/>
          </a:p>
        </p:txBody>
      </p:sp>
      <p:sp>
        <p:nvSpPr>
          <p:cNvPr id="2" name="文本框 1"/>
          <p:cNvSpPr txBox="1"/>
          <p:nvPr/>
        </p:nvSpPr>
        <p:spPr>
          <a:xfrm>
            <a:off x="2458864" y="5238163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Amount of work: A:3, B:5, C:2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59364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Priority Scheduling Policy</a:t>
            </a:r>
            <a:endParaRPr lang="zh-CN" altLang="en-US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Priority Scheduling Policy</a:t>
            </a:r>
          </a:p>
          <a:p>
            <a:pPr lvl="1"/>
            <a:r>
              <a:rPr lang="en-US" altLang="zh-CN" sz="2000" dirty="0"/>
              <a:t>Assign each job a priority number (static vs. dynamic)</a:t>
            </a:r>
          </a:p>
          <a:p>
            <a:pPr lvl="1"/>
            <a:r>
              <a:rPr lang="en-US" altLang="zh-CN" sz="2000" dirty="0"/>
              <a:t>Select the job with the highest priority number</a:t>
            </a:r>
          </a:p>
          <a:p>
            <a:pPr lvl="1"/>
            <a:r>
              <a:rPr lang="en-US" altLang="zh-CN" sz="2000" dirty="0"/>
              <a:t>Must have some rule to break ties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CN" sz="2400" dirty="0"/>
              <a:t>Modern CPU schedulers have </a:t>
            </a:r>
          </a:p>
          <a:p>
            <a:pPr lvl="1"/>
            <a:r>
              <a:rPr lang="en-US" altLang="zh-CN" sz="2000" b="1" dirty="0"/>
              <a:t>Priorities</a:t>
            </a:r>
            <a:r>
              <a:rPr lang="en-US" altLang="zh-CN" sz="2000" dirty="0"/>
              <a:t>: Run job with the highest priority </a:t>
            </a:r>
          </a:p>
          <a:p>
            <a:pPr lvl="1"/>
            <a:r>
              <a:rPr lang="en-US" altLang="zh-CN" sz="2000" b="1" dirty="0"/>
              <a:t>Round Robin</a:t>
            </a:r>
            <a:r>
              <a:rPr lang="en-US" altLang="zh-CN" sz="2000" dirty="0"/>
              <a:t>: Alternate among jobs of same priority, preempt a job if it holds CPU too long 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62789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CPU Scheduling Policy</a:t>
            </a:r>
            <a:endParaRPr lang="zh-CN" altLang="en-US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Assign priorities to jobs</a:t>
            </a:r>
          </a:p>
          <a:p>
            <a:pPr lvl="1"/>
            <a:r>
              <a:rPr lang="en-US" altLang="zh-CN" dirty="0"/>
              <a:t>Give </a:t>
            </a:r>
            <a:r>
              <a:rPr lang="en-US" altLang="zh-CN" dirty="0">
                <a:solidFill>
                  <a:srgbClr val="0096FF"/>
                </a:solidFill>
              </a:rPr>
              <a:t>high</a:t>
            </a:r>
            <a:r>
              <a:rPr lang="en-US" altLang="zh-CN" dirty="0"/>
              <a:t> priorities to I/O-bound jobs </a:t>
            </a:r>
          </a:p>
          <a:p>
            <a:pPr lvl="1"/>
            <a:r>
              <a:rPr lang="en-US" altLang="zh-CN" dirty="0"/>
              <a:t>Give </a:t>
            </a:r>
            <a:r>
              <a:rPr lang="en-US" altLang="zh-CN" dirty="0">
                <a:solidFill>
                  <a:srgbClr val="0096FF"/>
                </a:solidFill>
              </a:rPr>
              <a:t>low</a:t>
            </a:r>
            <a:r>
              <a:rPr lang="en-US" altLang="zh-CN" dirty="0"/>
              <a:t> priorities to CPU-bound jobs </a:t>
            </a:r>
          </a:p>
          <a:p>
            <a:pPr lvl="1"/>
            <a:r>
              <a:rPr lang="en-US" altLang="zh-CN" dirty="0"/>
              <a:t>Handles I/O-bound and CPU-bound jobs nicely </a:t>
            </a:r>
          </a:p>
        </p:txBody>
      </p:sp>
    </p:spTree>
    <p:extLst>
      <p:ext uri="{BB962C8B-B14F-4D97-AF65-F5344CB8AC3E}">
        <p14:creationId xmlns:p14="http://schemas.microsoft.com/office/powerpoint/2010/main" val="28002051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CPU Scheduling Policy</a:t>
            </a:r>
            <a:endParaRPr lang="zh-CN" altLang="en-US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507288" cy="377163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Challenge: distinguish I/O-bound and CPU-bound </a:t>
            </a:r>
          </a:p>
          <a:p>
            <a:pPr>
              <a:spcBef>
                <a:spcPts val="2100"/>
              </a:spcBef>
            </a:pPr>
            <a:r>
              <a:rPr lang="en-US" altLang="zh-CN" sz="2400" dirty="0"/>
              <a:t>Look at past behavior to predict the future </a:t>
            </a:r>
          </a:p>
          <a:p>
            <a:pPr lvl="1"/>
            <a:r>
              <a:rPr lang="en-US" altLang="zh-CN" sz="2000" dirty="0"/>
              <a:t>Linux: Priority of job is function of amount of CPU it has used  </a:t>
            </a:r>
          </a:p>
          <a:p>
            <a:pPr>
              <a:spcBef>
                <a:spcPts val="2100"/>
              </a:spcBef>
            </a:pPr>
            <a:r>
              <a:rPr lang="en-US" altLang="zh-CN" sz="2400" dirty="0"/>
              <a:t>Counterintuitive: </a:t>
            </a:r>
          </a:p>
          <a:p>
            <a:pPr lvl="1"/>
            <a:r>
              <a:rPr lang="en-US" altLang="zh-CN" sz="2000" dirty="0"/>
              <a:t>More CPU a job uses/needs, the lower its priority </a:t>
            </a:r>
          </a:p>
          <a:p>
            <a:pPr lvl="1"/>
            <a:r>
              <a:rPr lang="en-US" altLang="zh-CN" sz="2000" dirty="0"/>
              <a:t>The less CPU it uses, the higher its priority </a:t>
            </a:r>
          </a:p>
          <a:p>
            <a:pPr lvl="1"/>
            <a:r>
              <a:rPr lang="en-US" altLang="zh-CN" sz="2000" dirty="0"/>
              <a:t>Avoids starvation problems: Not running gives task a higher priority</a:t>
            </a:r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74664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The Priority Inversion Problem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Problem: what if a high priority thread waits for a low priority one which holding a lock?</a:t>
            </a:r>
          </a:p>
          <a:p>
            <a:pPr eaLnBrk="1" hangingPunct="1"/>
            <a:r>
              <a:rPr lang="en-US" altLang="zh-CN" sz="2400" dirty="0"/>
              <a:t>Solution: priority inheritance 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28640"/>
            <a:ext cx="5030391" cy="239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7044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Real-Time Scheduling</a:t>
            </a:r>
            <a:endParaRPr lang="zh-CN" altLang="en-US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Missed deadline = incorrect behavior 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zh-CN" sz="2400" b="1" dirty="0"/>
              <a:t>Soft real time</a:t>
            </a:r>
            <a:r>
              <a:rPr lang="en-US" altLang="zh-CN" sz="2400" dirty="0"/>
              <a:t>: Display video frame every 30th of sec </a:t>
            </a:r>
          </a:p>
          <a:p>
            <a:pPr eaLnBrk="1" hangingPunct="1"/>
            <a:r>
              <a:rPr lang="en-US" altLang="zh-CN" sz="2400" b="1" dirty="0"/>
              <a:t>Hard real time</a:t>
            </a:r>
            <a:r>
              <a:rPr lang="en-US" altLang="zh-CN" sz="2400" dirty="0"/>
              <a:t>: "apply-breaks" process in your car </a:t>
            </a:r>
          </a:p>
          <a:p>
            <a:pPr>
              <a:spcBef>
                <a:spcPts val="2400"/>
              </a:spcBef>
            </a:pPr>
            <a:r>
              <a:rPr lang="en-US" altLang="zh-CN" sz="2400" dirty="0"/>
              <a:t>Scheduling </a:t>
            </a:r>
            <a:r>
              <a:rPr lang="en-US" altLang="zh-CN" sz="2400" dirty="0">
                <a:solidFill>
                  <a:srgbClr val="0096FF"/>
                </a:solidFill>
              </a:rPr>
              <a:t>more than one thing</a:t>
            </a:r>
            <a:r>
              <a:rPr lang="en-US" altLang="zh-CN" sz="2400" dirty="0"/>
              <a:t>: memory, network bandwidth, CPU all at once </a:t>
            </a:r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11737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Earliest Deadline First (EDF)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Keep the queue of jobs sorted by deadline</a:t>
            </a:r>
          </a:p>
          <a:p>
            <a:pPr eaLnBrk="1" hangingPunct="1"/>
            <a:r>
              <a:rPr lang="en-US" altLang="zh-CN" sz="2400" dirty="0"/>
              <a:t>Run the first of the queue</a:t>
            </a:r>
          </a:p>
          <a:p>
            <a:pPr eaLnBrk="1" hangingPunct="1"/>
            <a:r>
              <a:rPr lang="en-US" altLang="zh-CN" sz="2400" dirty="0"/>
              <a:t>Minimize the total lateness of all the jobs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zh-CN" sz="2400" b="1" dirty="0"/>
              <a:t>How to know deadline?</a:t>
            </a:r>
          </a:p>
          <a:p>
            <a:pPr lvl="1"/>
            <a:r>
              <a:rPr lang="en-US" altLang="zh-CN" sz="2000" dirty="0"/>
              <a:t>Specified by tasks themselves</a:t>
            </a:r>
          </a:p>
          <a:p>
            <a:pPr lvl="1"/>
            <a:r>
              <a:rPr lang="en-US" altLang="zh-CN" sz="2000" dirty="0"/>
              <a:t>In the form of (C, P), C for second, P for period</a:t>
            </a:r>
          </a:p>
          <a:p>
            <a:pPr lvl="1"/>
            <a:r>
              <a:rPr lang="en-US" altLang="zh-CN" sz="2000" dirty="0"/>
              <a:t>The scheduler rejects new task if sum(Ci/Pi) &gt; 1</a:t>
            </a:r>
            <a:endParaRPr lang="zh-CN" altLang="en-US" sz="2000" dirty="0"/>
          </a:p>
        </p:txBody>
      </p:sp>
      <p:pic>
        <p:nvPicPr>
          <p:cNvPr id="21508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073524"/>
            <a:ext cx="23526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33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Fighting Bottlenecks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5641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Disk Scheduling: Goals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Minimize time spent waiting on disk mechanisms </a:t>
            </a:r>
          </a:p>
          <a:p>
            <a:pPr lvl="1"/>
            <a:r>
              <a:rPr lang="en-US" altLang="zh-CN" dirty="0"/>
              <a:t>Moving the disk arm </a:t>
            </a:r>
          </a:p>
          <a:p>
            <a:pPr lvl="1"/>
            <a:r>
              <a:rPr lang="en-US" altLang="zh-CN" dirty="0"/>
              <a:t>Waiting for sector to rotate under disk heads 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Fairness </a:t>
            </a:r>
          </a:p>
          <a:p>
            <a:pPr lvl="1"/>
            <a:r>
              <a:rPr lang="en-US" altLang="zh-CN" dirty="0"/>
              <a:t>Should not make requests wait too long </a:t>
            </a:r>
          </a:p>
        </p:txBody>
      </p:sp>
    </p:spTree>
    <p:extLst>
      <p:ext uri="{BB962C8B-B14F-4D97-AF65-F5344CB8AC3E}">
        <p14:creationId xmlns:p14="http://schemas.microsoft.com/office/powerpoint/2010/main" val="104440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Disk Scheduling</a:t>
            </a:r>
            <a:endParaRPr lang="zh-CN" altLang="en-US" dirty="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8" y="1697038"/>
            <a:ext cx="4242197" cy="240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07" y="1705372"/>
            <a:ext cx="4261247" cy="238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1331640" y="4369668"/>
            <a:ext cx="24561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First-come</a:t>
            </a:r>
            <a:r>
              <a:rPr kumimoji="0" lang="zh-CN" altLang="en-US" sz="1800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0" lang="en-US" altLang="zh-CN" sz="1800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first-serve</a:t>
            </a:r>
            <a:endParaRPr kumimoji="0" lang="zh-CN" altLang="en-US" sz="1800" b="1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5710947" y="4362174"/>
            <a:ext cx="21595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Elevator Algorithm</a:t>
            </a:r>
            <a:endParaRPr kumimoji="0" lang="zh-CN" altLang="en-US" sz="1800" b="1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27523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Disk Scheduling</a:t>
            </a:r>
            <a:endParaRPr lang="zh-CN" altLang="en-US" dirty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28" y="1760935"/>
            <a:ext cx="4042172" cy="115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73" y="2865835"/>
            <a:ext cx="4030265" cy="150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397" y="1758554"/>
            <a:ext cx="4037409" cy="26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矩形 6"/>
          <p:cNvSpPr>
            <a:spLocks noChangeArrowheads="1"/>
          </p:cNvSpPr>
          <p:nvPr/>
        </p:nvSpPr>
        <p:spPr bwMode="auto">
          <a:xfrm>
            <a:off x="1285869" y="4469606"/>
            <a:ext cx="22252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Shortest-Seek-First</a:t>
            </a:r>
            <a:endParaRPr kumimoji="0" lang="zh-CN" altLang="en-US" sz="1800" b="1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583" name="矩形 7"/>
          <p:cNvSpPr>
            <a:spLocks noChangeArrowheads="1"/>
          </p:cNvSpPr>
          <p:nvPr/>
        </p:nvSpPr>
        <p:spPr bwMode="auto">
          <a:xfrm>
            <a:off x="5638318" y="4459040"/>
            <a:ext cx="21595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Elevator Algorithm</a:t>
            </a:r>
            <a:endParaRPr kumimoji="0" lang="zh-CN" altLang="en-US" sz="1800" b="1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19469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F759A23-A123-D54E-A20C-55F688E0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Security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E89F83-5E5D-EE46-8B8B-3AC21038F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50018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B237B97-E1F9-A540-B17E-93A8F2D0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Channel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3939DE7-9469-FE4B-BCB4-956DAD20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time!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928240-40D6-064A-A0B4-EF30A68F5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66" y="3479801"/>
            <a:ext cx="6765468" cy="22351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671E2C7-45B4-1F44-9702-38BD9E79DADD}"/>
              </a:ext>
            </a:extLst>
          </p:cNvPr>
          <p:cNvSpPr txBox="1"/>
          <p:nvPr/>
        </p:nvSpPr>
        <p:spPr>
          <a:xfrm>
            <a:off x="971600" y="2018990"/>
            <a:ext cx="77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</a:p>
          <a:p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a[0];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a[1];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061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01181A1-83F1-8144-995C-8B2D5DE4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Meltdown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Vulnerability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2DB37F-4802-6E4E-ADBA-DE9A32D7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96" y="1345332"/>
            <a:ext cx="6444208" cy="222321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3E0EF67-E0F9-044D-8714-131572CE231C}"/>
              </a:ext>
            </a:extLst>
          </p:cNvPr>
          <p:cNvSpPr/>
          <p:nvPr/>
        </p:nvSpPr>
        <p:spPr>
          <a:xfrm>
            <a:off x="683568" y="3649588"/>
            <a:ext cx="80032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inaccessible kernel address is moved to a register, raising an exception. 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Subsequent instructions are executed out of order before the exception is raised, leaking the data from the kernel address through the indirect memory access.</a:t>
            </a:r>
          </a:p>
        </p:txBody>
      </p:sp>
    </p:spTree>
    <p:extLst>
      <p:ext uri="{BB962C8B-B14F-4D97-AF65-F5344CB8AC3E}">
        <p14:creationId xmlns:p14="http://schemas.microsoft.com/office/powerpoint/2010/main" val="2686592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16416" y="5067933"/>
            <a:ext cx="648072" cy="273844"/>
          </a:xfrm>
        </p:spPr>
        <p:txBody>
          <a:bodyPr/>
          <a:lstStyle/>
          <a:p>
            <a:r>
              <a:rPr lang="en-US" altLang="zh-CN" sz="1800" dirty="0"/>
              <a:t>3</a:t>
            </a:r>
            <a:endParaRPr lang="zh-CN" altLang="en-US" sz="1800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87338" y="285751"/>
            <a:ext cx="8856662" cy="106322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The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Meltdown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Vulnerability</a:t>
            </a:r>
            <a:endParaRPr lang="zh-TW" altLang="en-US" baseline="300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36787" y="2087283"/>
            <a:ext cx="114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FF0066"/>
                </a:solidFill>
                <a:ea typeface="DengXian" charset="-122"/>
                <a:cs typeface="DengXian" charset="-122"/>
              </a:rPr>
              <a:t>key </a:t>
            </a:r>
            <a:r>
              <a:rPr kumimoji="1" lang="en-US" altLang="zh-CN" sz="1400" b="1" dirty="0">
                <a:ea typeface="DengXian" charset="-122"/>
                <a:cs typeface="DengXian" charset="-122"/>
              </a:rPr>
              <a:t>= 0x01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24648" y="2926284"/>
            <a:ext cx="852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ea typeface="DengXian" charset="-122"/>
                <a:cs typeface="DengXian" charset="-122"/>
              </a:rPr>
              <a:t>Kernel</a:t>
            </a:r>
            <a:endParaRPr kumimoji="1" lang="zh-CN" altLang="en-US" sz="1350" b="1" dirty="0">
              <a:ea typeface="DengXian" charset="-122"/>
              <a:cs typeface="DengXian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479" y="3326117"/>
            <a:ext cx="586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ea typeface="DengXian" charset="-122"/>
                <a:cs typeface="DengXian" charset="-122"/>
              </a:rPr>
              <a:t>User</a:t>
            </a:r>
            <a:endParaRPr kumimoji="1" lang="zh-CN" altLang="en-US" sz="1350" b="1" dirty="0">
              <a:ea typeface="DengXian" charset="-122"/>
              <a:cs typeface="DengXian" charset="-122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98829" y="3267561"/>
            <a:ext cx="266168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2170" y="2656518"/>
            <a:ext cx="22884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DengXian" charset="-122"/>
                <a:cs typeface="DengXian" charset="-122"/>
              </a:rPr>
              <a:t>Mapped with </a:t>
            </a:r>
            <a:r>
              <a:rPr kumimoji="1" lang="en-US" altLang="zh-CN" sz="1400" b="1" dirty="0">
                <a:solidFill>
                  <a:srgbClr val="FF0066"/>
                </a:solidFill>
                <a:ea typeface="DengXian" charset="-122"/>
                <a:cs typeface="DengXian" charset="-122"/>
              </a:rPr>
              <a:t>kernel privilege</a:t>
            </a:r>
            <a:r>
              <a:rPr kumimoji="1" lang="en-US" altLang="zh-CN" sz="1400" dirty="0">
                <a:ea typeface="DengXian" charset="-122"/>
                <a:cs typeface="DengXian" charset="-122"/>
              </a:rPr>
              <a:t> in page table</a:t>
            </a:r>
            <a:endParaRPr kumimoji="1" lang="zh-CN" altLang="en-US" sz="2000" dirty="0">
              <a:ea typeface="DengXian" charset="-122"/>
              <a:cs typeface="DengXian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51" y="1648750"/>
            <a:ext cx="622489" cy="9212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7" y="3505573"/>
            <a:ext cx="1228903" cy="122890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36788" y="3837889"/>
            <a:ext cx="1371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ea typeface="DengXian" charset="-122"/>
                <a:cs typeface="DengXian" charset="-122"/>
              </a:rPr>
              <a:t>Access</a:t>
            </a:r>
            <a:r>
              <a:rPr kumimoji="1" lang="en-US" altLang="zh-CN" sz="1400" b="1" dirty="0">
                <a:ea typeface="DengXian" charset="-122"/>
                <a:cs typeface="DengXian" charset="-122"/>
              </a:rPr>
              <a:t> </a:t>
            </a:r>
            <a:r>
              <a:rPr kumimoji="1" lang="en-US" altLang="zh-CN" sz="1400" b="1" dirty="0">
                <a:solidFill>
                  <a:srgbClr val="FF0066"/>
                </a:solidFill>
                <a:ea typeface="DengXian" charset="-122"/>
                <a:cs typeface="DengXian" charset="-122"/>
              </a:rPr>
              <a:t>key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82580" y="4411861"/>
            <a:ext cx="269327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350" dirty="0">
                <a:solidFill>
                  <a:srgbClr val="FF0066"/>
                </a:solidFill>
                <a:ea typeface="DengXian" charset="-122"/>
                <a:cs typeface="DengXian" charset="-122"/>
              </a:rPr>
              <a:t>Permission Error!</a:t>
            </a:r>
            <a:endParaRPr kumimoji="1" lang="zh-CN" altLang="en-US" sz="2800" dirty="0">
              <a:solidFill>
                <a:srgbClr val="FF0066"/>
              </a:solidFill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45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80"/>
    </mc:Choice>
    <mc:Fallback xmlns="">
      <p:transition spd="slow" advTm="239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16416" y="5067933"/>
            <a:ext cx="648072" cy="273844"/>
          </a:xfrm>
        </p:spPr>
        <p:txBody>
          <a:bodyPr/>
          <a:lstStyle/>
          <a:p>
            <a:r>
              <a:rPr lang="en-US" altLang="zh-CN" sz="1800" dirty="0"/>
              <a:t>3</a:t>
            </a:r>
            <a:endParaRPr lang="zh-CN" altLang="en-US" sz="1800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87338" y="285751"/>
            <a:ext cx="8856662" cy="106322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Meltdown</a:t>
            </a:r>
            <a:endParaRPr lang="zh-TW" altLang="en-US" baseline="300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36787" y="2087283"/>
            <a:ext cx="114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FF0066"/>
                </a:solidFill>
                <a:ea typeface="DengXian" charset="-122"/>
                <a:cs typeface="DengXian" charset="-122"/>
              </a:rPr>
              <a:t>key </a:t>
            </a:r>
            <a:r>
              <a:rPr kumimoji="1" lang="en-US" altLang="zh-CN" sz="1400" b="1" dirty="0">
                <a:ea typeface="DengXian" charset="-122"/>
                <a:cs typeface="DengXian" charset="-122"/>
              </a:rPr>
              <a:t>= 0x01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24648" y="2926284"/>
            <a:ext cx="852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ea typeface="DengXian" charset="-122"/>
                <a:cs typeface="DengXian" charset="-122"/>
              </a:rPr>
              <a:t>Kernel</a:t>
            </a:r>
            <a:endParaRPr kumimoji="1" lang="zh-CN" altLang="en-US" sz="1350" b="1" dirty="0">
              <a:ea typeface="DengXian" charset="-122"/>
              <a:cs typeface="DengXian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479" y="3326117"/>
            <a:ext cx="586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ea typeface="DengXian" charset="-122"/>
                <a:cs typeface="DengXian" charset="-122"/>
              </a:rPr>
              <a:t>User</a:t>
            </a:r>
            <a:endParaRPr kumimoji="1" lang="zh-CN" altLang="en-US" sz="1350" b="1" dirty="0">
              <a:ea typeface="DengXian" charset="-122"/>
              <a:cs typeface="DengXian" charset="-122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98829" y="3267561"/>
            <a:ext cx="266168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2170" y="2656518"/>
            <a:ext cx="22884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DengXian" charset="-122"/>
                <a:cs typeface="DengXian" charset="-122"/>
              </a:rPr>
              <a:t>Mapped with </a:t>
            </a:r>
            <a:r>
              <a:rPr kumimoji="1" lang="en-US" altLang="zh-CN" sz="1400" b="1" dirty="0">
                <a:solidFill>
                  <a:srgbClr val="FF0066"/>
                </a:solidFill>
                <a:ea typeface="DengXian" charset="-122"/>
                <a:cs typeface="DengXian" charset="-122"/>
              </a:rPr>
              <a:t>kernel privilege</a:t>
            </a:r>
            <a:r>
              <a:rPr kumimoji="1" lang="en-US" altLang="zh-CN" sz="1400" dirty="0">
                <a:ea typeface="DengXian" charset="-122"/>
                <a:cs typeface="DengXian" charset="-122"/>
              </a:rPr>
              <a:t> in page table</a:t>
            </a:r>
            <a:endParaRPr kumimoji="1" lang="zh-CN" altLang="en-US" sz="2000" dirty="0">
              <a:ea typeface="DengXian" charset="-122"/>
              <a:cs typeface="DengXian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51" y="1648750"/>
            <a:ext cx="622489" cy="9212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39" y="3612682"/>
            <a:ext cx="550779" cy="90100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630073" y="3886013"/>
            <a:ext cx="114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b="1" dirty="0">
                <a:ea typeface="DengXian" charset="-122"/>
                <a:cs typeface="DengXian" charset="-122"/>
              </a:rPr>
              <a:t>Meltdown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89754" y="4387710"/>
            <a:ext cx="269327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350" dirty="0">
                <a:ea typeface="DengXian" charset="-122"/>
                <a:cs typeface="DengXian" charset="-122"/>
              </a:rPr>
              <a:t>Can access </a:t>
            </a:r>
            <a:r>
              <a:rPr kumimoji="1" lang="en-US" altLang="zh-CN" sz="1350" b="1" dirty="0">
                <a:solidFill>
                  <a:srgbClr val="FF0066"/>
                </a:solidFill>
                <a:ea typeface="DengXian" charset="-122"/>
                <a:cs typeface="DengXian" charset="-122"/>
              </a:rPr>
              <a:t>key</a:t>
            </a:r>
            <a:r>
              <a:rPr kumimoji="1" lang="en-US" altLang="zh-CN" sz="1350" dirty="0">
                <a:solidFill>
                  <a:srgbClr val="FF0066"/>
                </a:solidFill>
                <a:ea typeface="DengXian" charset="-122"/>
                <a:cs typeface="DengXian" charset="-122"/>
              </a:rPr>
              <a:t>!</a:t>
            </a:r>
            <a:endParaRPr kumimoji="1" lang="zh-CN" altLang="en-US" sz="2800" dirty="0">
              <a:solidFill>
                <a:srgbClr val="FF0066"/>
              </a:solidFill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02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80"/>
    </mc:Choice>
    <mc:Fallback xmlns="">
      <p:transition spd="slow" advTm="239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剪去单角的矩形 15"/>
          <p:cNvSpPr/>
          <p:nvPr/>
        </p:nvSpPr>
        <p:spPr>
          <a:xfrm>
            <a:off x="3595483" y="1366359"/>
            <a:ext cx="4091413" cy="2002178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ea typeface="Bangla MN" charset="0"/>
              <a:cs typeface="Bangla M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16416" y="5067933"/>
            <a:ext cx="648072" cy="273844"/>
          </a:xfrm>
        </p:spPr>
        <p:txBody>
          <a:bodyPr/>
          <a:lstStyle/>
          <a:p>
            <a:r>
              <a:rPr lang="en-US" altLang="zh-CN" sz="1800" dirty="0"/>
              <a:t>3</a:t>
            </a:r>
            <a:endParaRPr lang="zh-CN" altLang="en-US" sz="1800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87338" y="285751"/>
            <a:ext cx="8856662" cy="106322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Meltdown</a:t>
            </a:r>
            <a:endParaRPr lang="zh-TW" altLang="en-US" baseline="300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5617" y="4024761"/>
            <a:ext cx="114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solidFill>
                  <a:srgbClr val="FF0066"/>
                </a:solidFill>
                <a:ea typeface="DengXian" charset="-122"/>
                <a:cs typeface="DengXian" charset="-122"/>
              </a:rPr>
              <a:t>key </a:t>
            </a:r>
            <a:r>
              <a:rPr kumimoji="1" lang="en-US" altLang="zh-CN" sz="1200" b="1" dirty="0">
                <a:ea typeface="DengXian" charset="-122"/>
                <a:cs typeface="DengXian" charset="-122"/>
              </a:rPr>
              <a:t>= 0x01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049" y="4184358"/>
            <a:ext cx="780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ea typeface="DengXian" charset="-122"/>
                <a:cs typeface="DengXian" charset="-122"/>
              </a:rPr>
              <a:t>Kernel</a:t>
            </a:r>
            <a:endParaRPr kumimoji="1" lang="zh-CN" altLang="en-US" sz="1600" dirty="0">
              <a:ea typeface="DengXian" charset="-122"/>
              <a:cs typeface="DengXian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174" y="4558429"/>
            <a:ext cx="586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ea typeface="DengXian" charset="-122"/>
                <a:cs typeface="DengXian" charset="-122"/>
              </a:rPr>
              <a:t>User</a:t>
            </a:r>
            <a:endParaRPr kumimoji="1" lang="zh-CN" altLang="en-US" sz="1600" dirty="0">
              <a:ea typeface="DengXian" charset="-122"/>
              <a:cs typeface="DengXian" charset="-122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80433" y="4499874"/>
            <a:ext cx="17692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40" y="3904256"/>
            <a:ext cx="311664" cy="46123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62" y="1078288"/>
            <a:ext cx="546620" cy="54662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157022" y="817746"/>
            <a:ext cx="87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ea typeface="Bangla MN" charset="0"/>
                <a:cs typeface="Bangla MN" charset="0"/>
              </a:rPr>
              <a:t>CPU</a:t>
            </a:r>
            <a:endParaRPr kumimoji="1" lang="zh-CN" altLang="en-US" sz="1400" b="1" dirty="0">
              <a:ea typeface="Bangla MN" charset="0"/>
              <a:cs typeface="Bangla MN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29162" y="1421455"/>
            <a:ext cx="116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</a:rPr>
              <a:t>Instruction</a:t>
            </a:r>
            <a:endParaRPr kumimoji="1" lang="zh-CN" altLang="en-US" sz="1400" dirty="0">
              <a:ea typeface="Bangla MN" charset="0"/>
              <a:cs typeface="Bangla MN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36162" y="1407252"/>
            <a:ext cx="1000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</a:rPr>
              <a:t>Effect</a:t>
            </a:r>
            <a:endParaRPr kumimoji="1" lang="zh-CN" altLang="en-US" sz="1400" dirty="0">
              <a:ea typeface="Bangla MN" charset="0"/>
              <a:cs typeface="Bangla MN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275857" y="3793605"/>
            <a:ext cx="8769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ea typeface="Bangla MN" charset="0"/>
                <a:cs typeface="Bangla MN" charset="0"/>
              </a:rPr>
              <a:t>Cache</a:t>
            </a:r>
            <a:endParaRPr kumimoji="1" lang="zh-CN" altLang="en-US" sz="1400" b="1" dirty="0">
              <a:ea typeface="Bangla MN" charset="0"/>
              <a:cs typeface="Bangla MN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681615" y="3793605"/>
            <a:ext cx="104741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ea typeface="Bangla MN" charset="0"/>
                <a:cs typeface="Bangla MN" charset="0"/>
              </a:rPr>
              <a:t>Memory</a:t>
            </a:r>
            <a:r>
              <a:rPr kumimoji="1" lang="zh-CN" altLang="en-US" sz="1400" b="1" dirty="0">
                <a:ea typeface="Bangla MN" charset="0"/>
                <a:cs typeface="Bangla MN" charset="0"/>
              </a:rPr>
              <a:t> </a:t>
            </a: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42" y="4696929"/>
            <a:ext cx="369461" cy="60439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1115617" y="4796539"/>
            <a:ext cx="114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ea typeface="DengXian" charset="-122"/>
                <a:cs typeface="DengXian" charset="-122"/>
              </a:rPr>
              <a:t>Meltdown</a:t>
            </a:r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5926351" y="4172494"/>
          <a:ext cx="2520000" cy="340268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{7E9639D4-E3E2-4D34-9284-5A2195B3D0D7}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0268"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3579299" y="4172493"/>
          <a:ext cx="1157165" cy="8229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{7E9639D4-E3E2-4D34-9284-5A2195B3D0D7}</a:tableStyleId>
              </a:tblPr>
              <a:tblGrid>
                <a:gridCol w="1157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69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80"/>
    </mc:Choice>
    <mc:Fallback xmlns="">
      <p:transition spd="slow" advTm="2398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剪去单角的矩形 15"/>
          <p:cNvSpPr/>
          <p:nvPr/>
        </p:nvSpPr>
        <p:spPr>
          <a:xfrm>
            <a:off x="3595483" y="1366359"/>
            <a:ext cx="4091413" cy="2002178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ea typeface="Bangla MN" charset="0"/>
              <a:cs typeface="Bangla M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16416" y="5067933"/>
            <a:ext cx="648072" cy="273844"/>
          </a:xfrm>
        </p:spPr>
        <p:txBody>
          <a:bodyPr/>
          <a:lstStyle/>
          <a:p>
            <a:r>
              <a:rPr lang="en-US" altLang="zh-CN" sz="1800" dirty="0"/>
              <a:t>3</a:t>
            </a:r>
            <a:endParaRPr lang="zh-CN" altLang="en-US" sz="1800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87338" y="285751"/>
            <a:ext cx="8856662" cy="106322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Meltdown</a:t>
            </a:r>
            <a:endParaRPr lang="zh-TW" altLang="en-US" baseline="300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5617" y="4024761"/>
            <a:ext cx="114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solidFill>
                  <a:srgbClr val="FF0066"/>
                </a:solidFill>
                <a:ea typeface="DengXian" charset="-122"/>
                <a:cs typeface="DengXian" charset="-122"/>
              </a:rPr>
              <a:t>key </a:t>
            </a:r>
            <a:r>
              <a:rPr kumimoji="1" lang="en-US" altLang="zh-CN" sz="1200" b="1" dirty="0">
                <a:ea typeface="DengXian" charset="-122"/>
                <a:cs typeface="DengXian" charset="-122"/>
              </a:rPr>
              <a:t>= 0x01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049" y="4184358"/>
            <a:ext cx="780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ea typeface="DengXian" charset="-122"/>
                <a:cs typeface="DengXian" charset="-122"/>
              </a:rPr>
              <a:t>Kernel</a:t>
            </a:r>
            <a:endParaRPr kumimoji="1" lang="zh-CN" altLang="en-US" sz="1600" dirty="0">
              <a:ea typeface="DengXian" charset="-122"/>
              <a:cs typeface="DengXian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174" y="4558429"/>
            <a:ext cx="586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ea typeface="DengXian" charset="-122"/>
                <a:cs typeface="DengXian" charset="-122"/>
              </a:rPr>
              <a:t>User</a:t>
            </a:r>
            <a:endParaRPr kumimoji="1" lang="zh-CN" altLang="en-US" sz="1600" dirty="0">
              <a:ea typeface="DengXian" charset="-122"/>
              <a:cs typeface="DengXian" charset="-122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80433" y="4499874"/>
            <a:ext cx="17692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40" y="3904256"/>
            <a:ext cx="311664" cy="46123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62" y="1078288"/>
            <a:ext cx="546620" cy="54662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157022" y="817746"/>
            <a:ext cx="87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ea typeface="Bangla MN" charset="0"/>
                <a:cs typeface="Bangla MN" charset="0"/>
              </a:rPr>
              <a:t>CPU</a:t>
            </a:r>
            <a:endParaRPr kumimoji="1" lang="zh-CN" altLang="en-US" sz="1400" b="1" dirty="0">
              <a:ea typeface="Bangla MN" charset="0"/>
              <a:cs typeface="Bangla MN" charset="0"/>
            </a:endParaRPr>
          </a:p>
        </p:txBody>
      </p:sp>
      <p:cxnSp>
        <p:nvCxnSpPr>
          <p:cNvPr id="19" name="直线连接符 18"/>
          <p:cNvCxnSpPr/>
          <p:nvPr/>
        </p:nvCxnSpPr>
        <p:spPr>
          <a:xfrm>
            <a:off x="6012160" y="1505261"/>
            <a:ext cx="0" cy="1208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972527" y="1849389"/>
            <a:ext cx="198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ea typeface="Bangla MN" charset="0"/>
                <a:cs typeface="Bangla MN" charset="0"/>
              </a:rPr>
              <a:t>Load </a:t>
            </a:r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key</a:t>
            </a:r>
            <a:r>
              <a:rPr kumimoji="1" lang="en-US" altLang="zh-CN" sz="1400" dirty="0">
                <a:ea typeface="Bangla MN" charset="0"/>
                <a:cs typeface="Bangla MN" charset="0"/>
              </a:rPr>
              <a:t>, %</a:t>
            </a:r>
            <a:r>
              <a:rPr kumimoji="1" lang="en-US" altLang="zh-CN" sz="1400" dirty="0" err="1">
                <a:ea typeface="Bangla MN" charset="0"/>
                <a:cs typeface="Bangla MN" charset="0"/>
              </a:rPr>
              <a:t>rax</a:t>
            </a:r>
            <a:endParaRPr kumimoji="1" lang="en-US" altLang="zh-CN" sz="1400" dirty="0">
              <a:ea typeface="Bangla MN" charset="0"/>
              <a:cs typeface="Bangla MN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84822" y="1849389"/>
            <a:ext cx="143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ea typeface="Bangla MN" charset="0"/>
                <a:cs typeface="Bangla MN" charset="0"/>
              </a:rPr>
              <a:t>%</a:t>
            </a:r>
            <a:r>
              <a:rPr kumimoji="1" lang="en-US" altLang="zh-CN" sz="1400" dirty="0" err="1">
                <a:ea typeface="Bangla MN" charset="0"/>
                <a:cs typeface="Bangla MN" charset="0"/>
              </a:rPr>
              <a:t>rax</a:t>
            </a:r>
            <a:r>
              <a:rPr kumimoji="1" lang="en-US" altLang="zh-CN" sz="1400" dirty="0">
                <a:ea typeface="Bangla MN" charset="0"/>
                <a:cs typeface="Bangla MN" charset="0"/>
              </a:rPr>
              <a:t> = </a:t>
            </a:r>
            <a:r>
              <a:rPr kumimoji="1" lang="en-US" altLang="zh-CN" sz="14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a typeface="Bangla MN" charset="0"/>
                <a:cs typeface="Bangla MN" charset="0"/>
              </a:rPr>
              <a:t>1</a:t>
            </a:r>
            <a:endParaRPr kumimoji="1" lang="en-US" altLang="zh-CN" sz="1400" dirty="0">
              <a:ea typeface="Bangla MN" charset="0"/>
              <a:cs typeface="Bangla MN" charset="0"/>
              <a:sym typeface="Wingding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29162" y="1421455"/>
            <a:ext cx="116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</a:rPr>
              <a:t>Instruction</a:t>
            </a:r>
            <a:endParaRPr kumimoji="1" lang="zh-CN" altLang="en-US" sz="1400" dirty="0">
              <a:ea typeface="Bangla MN" charset="0"/>
              <a:cs typeface="Bangla MN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36162" y="1407252"/>
            <a:ext cx="1000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</a:rPr>
              <a:t>Effect</a:t>
            </a:r>
            <a:endParaRPr kumimoji="1" lang="zh-CN" altLang="en-US" sz="1400" dirty="0">
              <a:ea typeface="Bangla MN" charset="0"/>
              <a:cs typeface="Bangla MN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149684" y="2253019"/>
            <a:ext cx="112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</a:rPr>
              <a:t>Reorder</a:t>
            </a:r>
          </a:p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</a:rPr>
              <a:t>Execution</a:t>
            </a:r>
            <a:endParaRPr kumimoji="1" lang="zh-CN" altLang="en-US" sz="1400" dirty="0">
              <a:ea typeface="Bangla MN" charset="0"/>
              <a:cs typeface="Bangla MN" charset="0"/>
            </a:endParaRPr>
          </a:p>
        </p:txBody>
      </p:sp>
      <p:cxnSp>
        <p:nvCxnSpPr>
          <p:cNvPr id="25" name="直线箭头连接符 24"/>
          <p:cNvCxnSpPr/>
          <p:nvPr/>
        </p:nvCxnSpPr>
        <p:spPr>
          <a:xfrm>
            <a:off x="3361254" y="2209429"/>
            <a:ext cx="0" cy="725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3266820" y="2209428"/>
            <a:ext cx="1888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804806" y="1849389"/>
            <a:ext cx="1602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FF0066"/>
                </a:solidFill>
                <a:ea typeface="Bangla MN" charset="0"/>
                <a:cs typeface="Bangla MN" charset="0"/>
              </a:rPr>
              <a:t>Permission Error!</a:t>
            </a:r>
            <a:endParaRPr kumimoji="1" lang="zh-CN" altLang="en-US" sz="1400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707905" y="1893193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1</a:t>
            </a:r>
            <a:endParaRPr kumimoji="1" lang="zh-CN" altLang="en-US" sz="1350" b="1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707905" y="2397250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2</a:t>
            </a:r>
            <a:endParaRPr kumimoji="1" lang="zh-CN" altLang="en-US" sz="1350" b="1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275857" y="3793605"/>
            <a:ext cx="8769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ea typeface="Bangla MN" charset="0"/>
                <a:cs typeface="Bangla MN" charset="0"/>
              </a:rPr>
              <a:t>Cache</a:t>
            </a:r>
            <a:endParaRPr kumimoji="1" lang="zh-CN" altLang="en-US" sz="1400" b="1" dirty="0">
              <a:ea typeface="Bangla MN" charset="0"/>
              <a:cs typeface="Bangla MN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681615" y="3793605"/>
            <a:ext cx="104741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ea typeface="Bangla MN" charset="0"/>
                <a:cs typeface="Bangla MN" charset="0"/>
              </a:rPr>
              <a:t>Memory</a:t>
            </a:r>
            <a:r>
              <a:rPr kumimoji="1" lang="zh-CN" altLang="en-US" sz="1400" b="1" dirty="0">
                <a:ea typeface="Bangla MN" charset="0"/>
                <a:cs typeface="Bangla MN" charset="0"/>
              </a:rPr>
              <a:t> 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508105" y="4749232"/>
            <a:ext cx="15515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 err="1">
                <a:ea typeface="Bangla MN" charset="0"/>
                <a:cs typeface="Bangla MN" charset="0"/>
              </a:rPr>
              <a:t>buf</a:t>
            </a:r>
            <a:r>
              <a:rPr kumimoji="1" lang="en-US" altLang="zh-CN" sz="1400" b="1" dirty="0">
                <a:ea typeface="Bangla MN" charset="0"/>
                <a:cs typeface="Bangla MN" charset="0"/>
              </a:rPr>
              <a:t> </a:t>
            </a:r>
          </a:p>
          <a:p>
            <a:pPr algn="ctr"/>
            <a:r>
              <a:rPr kumimoji="1" lang="en-US" altLang="zh-CN" sz="1200" dirty="0">
                <a:ea typeface="Bangla MN" charset="0"/>
                <a:cs typeface="Bangla MN" charset="0"/>
              </a:rPr>
              <a:t>(Attack buffer)</a:t>
            </a:r>
            <a:endParaRPr kumimoji="1" lang="zh-CN" altLang="en-US" sz="1350" dirty="0">
              <a:ea typeface="Bangla MN" charset="0"/>
              <a:cs typeface="Bangla MN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42" y="4696929"/>
            <a:ext cx="369461" cy="60439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1115617" y="4796539"/>
            <a:ext cx="114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ea typeface="DengXian" charset="-122"/>
                <a:cs typeface="DengXian" charset="-122"/>
              </a:rPr>
              <a:t>Meltdown</a:t>
            </a:r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5926351" y="4172494"/>
          <a:ext cx="2520000" cy="340268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{7E9639D4-E3E2-4D34-9284-5A2195B3D0D7}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0268"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7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9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[n]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7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3972527" y="2353445"/>
            <a:ext cx="198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ea typeface="Bangla MN" charset="0"/>
                <a:cs typeface="Bangla MN" charset="0"/>
              </a:rPr>
              <a:t>Load </a:t>
            </a:r>
            <a:r>
              <a:rPr kumimoji="1" lang="en-US" altLang="zh-CN" sz="1400" b="1" dirty="0" err="1">
                <a:ea typeface="Bangla MN" charset="0"/>
                <a:cs typeface="Bangla MN" charset="0"/>
              </a:rPr>
              <a:t>buf</a:t>
            </a:r>
            <a:r>
              <a:rPr kumimoji="1" lang="en-US" altLang="zh-CN" sz="1400" dirty="0">
                <a:ea typeface="Bangla MN" charset="0"/>
                <a:cs typeface="Bangla MN" charset="0"/>
              </a:rPr>
              <a:t>[%</a:t>
            </a:r>
            <a:r>
              <a:rPr kumimoji="1" lang="en-US" altLang="zh-CN" sz="1400" dirty="0" err="1">
                <a:ea typeface="Bangla MN" charset="0"/>
                <a:cs typeface="Bangla MN" charset="0"/>
              </a:rPr>
              <a:t>rax</a:t>
            </a:r>
            <a:r>
              <a:rPr kumimoji="1" lang="en-US" altLang="zh-CN" sz="1400" dirty="0">
                <a:ea typeface="Bangla MN" charset="0"/>
                <a:cs typeface="Bangla MN" charset="0"/>
              </a:rPr>
              <a:t>], %</a:t>
            </a:r>
            <a:r>
              <a:rPr kumimoji="1" lang="en-US" altLang="zh-CN" sz="1400" dirty="0" err="1">
                <a:ea typeface="Bangla MN" charset="0"/>
                <a:cs typeface="Bangla MN" charset="0"/>
              </a:rPr>
              <a:t>rbx</a:t>
            </a:r>
            <a:endParaRPr kumimoji="1" lang="en-US" altLang="zh-CN" sz="1400" dirty="0">
              <a:ea typeface="Bangla MN" charset="0"/>
              <a:cs typeface="Bangla MN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084822" y="2353444"/>
            <a:ext cx="143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ea typeface="Bangla MN" charset="0"/>
                <a:cs typeface="Bangla MN" charset="0"/>
                <a:sym typeface="Wingdings"/>
              </a:rPr>
              <a:t>Access </a:t>
            </a:r>
            <a:r>
              <a:rPr kumimoji="1" lang="en-US" altLang="zh-CN" sz="1400" b="1" dirty="0" err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a typeface="Bangla MN" charset="0"/>
                <a:cs typeface="Bangla MN" charset="0"/>
                <a:sym typeface="Wingdings"/>
              </a:rPr>
              <a:t>buf</a:t>
            </a:r>
            <a:r>
              <a:rPr kumimoji="1" lang="en-US" altLang="zh-CN" sz="14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a typeface="Bangla MN" charset="0"/>
                <a:cs typeface="Bangla MN" charset="0"/>
                <a:sym typeface="Wingdings"/>
              </a:rPr>
              <a:t>[1]</a:t>
            </a:r>
            <a:endParaRPr kumimoji="1" lang="en-US" altLang="zh-CN" sz="1400" dirty="0">
              <a:ea typeface="Bangla MN" charset="0"/>
              <a:cs typeface="Bangla MN" charset="0"/>
              <a:sym typeface="Wingdings"/>
            </a:endParaRPr>
          </a:p>
        </p:txBody>
      </p:sp>
      <p:cxnSp>
        <p:nvCxnSpPr>
          <p:cNvPr id="47" name="直线箭头连接符 46"/>
          <p:cNvCxnSpPr/>
          <p:nvPr/>
        </p:nvCxnSpPr>
        <p:spPr>
          <a:xfrm>
            <a:off x="6283871" y="4550316"/>
            <a:ext cx="0" cy="24622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3579299" y="4172493"/>
          <a:ext cx="1157165" cy="8229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{7E9639D4-E3E2-4D34-9284-5A2195B3D0D7}</a:tableStyleId>
              </a:tblPr>
              <a:tblGrid>
                <a:gridCol w="1157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Key = 1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L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86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80"/>
    </mc:Choice>
    <mc:Fallback xmlns="">
      <p:transition spd="slow" advTm="239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/>
      <p:bldP spid="27" grpId="0"/>
      <p:bldP spid="28" grpId="0" animBg="1"/>
      <p:bldP spid="29" grpId="0" animBg="1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Why Performance Bottleneck?</a:t>
            </a:r>
            <a:endParaRPr lang="zh-CN" altLang="en-US"/>
          </a:p>
        </p:txBody>
      </p:sp>
      <p:sp>
        <p:nvSpPr>
          <p:cNvPr id="32771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CN" dirty="0"/>
              <a:t>1. Physical limitation</a:t>
            </a:r>
          </a:p>
          <a:p>
            <a:pPr lvl="1"/>
            <a:r>
              <a:rPr lang="en-US" altLang="zh-CN" dirty="0"/>
              <a:t>Speed of light</a:t>
            </a:r>
          </a:p>
          <a:p>
            <a:pPr lvl="1"/>
            <a:r>
              <a:rPr lang="en-US" altLang="zh-CN" dirty="0"/>
              <a:t>The capacity of memory</a:t>
            </a:r>
          </a:p>
          <a:p>
            <a:pPr lvl="1"/>
            <a:r>
              <a:rPr lang="en-US" altLang="zh-CN" dirty="0"/>
              <a:t>…</a:t>
            </a:r>
          </a:p>
          <a:p>
            <a:pPr marL="0" indent="0" eaLnBrk="1" hangingPunct="1">
              <a:buNone/>
            </a:pPr>
            <a:r>
              <a:rPr lang="en-US" altLang="zh-CN" dirty="0"/>
              <a:t>2. Sharing</a:t>
            </a:r>
          </a:p>
          <a:p>
            <a:pPr lvl="1"/>
            <a:r>
              <a:rPr lang="en-US" altLang="zh-CN" dirty="0"/>
              <a:t>Several users share a device</a:t>
            </a:r>
          </a:p>
          <a:p>
            <a:pPr lvl="1"/>
            <a:r>
              <a:rPr lang="en-US" altLang="zh-CN" dirty="0"/>
              <a:t>Several clients share a 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907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剪去单角的矩形 15"/>
          <p:cNvSpPr/>
          <p:nvPr/>
        </p:nvSpPr>
        <p:spPr>
          <a:xfrm>
            <a:off x="3595483" y="1366359"/>
            <a:ext cx="4091413" cy="2002178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ea typeface="Bangla MN" charset="0"/>
              <a:cs typeface="Bangla MN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995937" y="2785493"/>
            <a:ext cx="1958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  <a:sym typeface="Wingdings"/>
              </a:rPr>
              <a:t>Rollback status</a:t>
            </a:r>
            <a:r>
              <a:rPr kumimoji="1" lang="en-US" altLang="zh-CN" sz="1400" dirty="0">
                <a:solidFill>
                  <a:srgbClr val="FF0066"/>
                </a:solidFill>
                <a:ea typeface="Bangla MN" charset="0"/>
                <a:cs typeface="Bangla MN" charset="0"/>
                <a:sym typeface="Wingdings"/>
              </a:rPr>
              <a:t> </a:t>
            </a:r>
          </a:p>
          <a:p>
            <a:pPr algn="ctr"/>
            <a:r>
              <a:rPr kumimoji="1" lang="en-US" altLang="zh-CN" sz="1400" dirty="0">
                <a:solidFill>
                  <a:srgbClr val="FF0066"/>
                </a:solidFill>
                <a:ea typeface="Bangla MN" charset="0"/>
                <a:cs typeface="Bangla MN" charset="0"/>
                <a:sym typeface="Wingdings"/>
              </a:rPr>
              <a:t>w/o cache status!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16416" y="5067933"/>
            <a:ext cx="648072" cy="273844"/>
          </a:xfrm>
        </p:spPr>
        <p:txBody>
          <a:bodyPr/>
          <a:lstStyle/>
          <a:p>
            <a:r>
              <a:rPr lang="en-US" altLang="zh-CN" sz="1800" dirty="0"/>
              <a:t>3</a:t>
            </a:r>
            <a:endParaRPr lang="zh-CN" altLang="en-US" sz="1800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87338" y="285751"/>
            <a:ext cx="8856662" cy="106322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Meltdown</a:t>
            </a:r>
            <a:endParaRPr lang="zh-TW" altLang="en-US" baseline="300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5617" y="4024761"/>
            <a:ext cx="114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solidFill>
                  <a:srgbClr val="FF0066"/>
                </a:solidFill>
                <a:ea typeface="DengXian" charset="-122"/>
                <a:cs typeface="DengXian" charset="-122"/>
              </a:rPr>
              <a:t>key </a:t>
            </a:r>
            <a:r>
              <a:rPr kumimoji="1" lang="en-US" altLang="zh-CN" sz="1200" b="1" dirty="0">
                <a:ea typeface="DengXian" charset="-122"/>
                <a:cs typeface="DengXian" charset="-122"/>
              </a:rPr>
              <a:t>= 0x01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049" y="4184358"/>
            <a:ext cx="780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ea typeface="DengXian" charset="-122"/>
                <a:cs typeface="DengXian" charset="-122"/>
              </a:rPr>
              <a:t>Kernel</a:t>
            </a:r>
            <a:endParaRPr kumimoji="1" lang="zh-CN" altLang="en-US" sz="1600" dirty="0">
              <a:ea typeface="DengXian" charset="-122"/>
              <a:cs typeface="DengXian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174" y="4558429"/>
            <a:ext cx="586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ea typeface="DengXian" charset="-122"/>
                <a:cs typeface="DengXian" charset="-122"/>
              </a:rPr>
              <a:t>User</a:t>
            </a:r>
            <a:endParaRPr kumimoji="1" lang="zh-CN" altLang="en-US" sz="1600" dirty="0">
              <a:ea typeface="DengXian" charset="-122"/>
              <a:cs typeface="DengXian" charset="-122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80433" y="4499874"/>
            <a:ext cx="17692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40" y="3904256"/>
            <a:ext cx="311664" cy="46123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62" y="1078288"/>
            <a:ext cx="546620" cy="54662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157022" y="817746"/>
            <a:ext cx="87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ea typeface="Bangla MN" charset="0"/>
                <a:cs typeface="Bangla MN" charset="0"/>
              </a:rPr>
              <a:t>CPU</a:t>
            </a:r>
            <a:endParaRPr kumimoji="1" lang="zh-CN" altLang="en-US" sz="1400" b="1" dirty="0">
              <a:ea typeface="Bangla MN" charset="0"/>
              <a:cs typeface="Bangla MN" charset="0"/>
            </a:endParaRPr>
          </a:p>
        </p:txBody>
      </p:sp>
      <p:cxnSp>
        <p:nvCxnSpPr>
          <p:cNvPr id="19" name="直线连接符 18"/>
          <p:cNvCxnSpPr/>
          <p:nvPr/>
        </p:nvCxnSpPr>
        <p:spPr>
          <a:xfrm>
            <a:off x="6012160" y="1505261"/>
            <a:ext cx="0" cy="1208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972527" y="1849389"/>
            <a:ext cx="198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ea typeface="Bangla MN" charset="0"/>
                <a:cs typeface="Bangla MN" charset="0"/>
              </a:rPr>
              <a:t>Load </a:t>
            </a:r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key</a:t>
            </a:r>
            <a:r>
              <a:rPr kumimoji="1" lang="en-US" altLang="zh-CN" sz="1400" dirty="0">
                <a:ea typeface="Bangla MN" charset="0"/>
                <a:cs typeface="Bangla MN" charset="0"/>
              </a:rPr>
              <a:t>, %</a:t>
            </a:r>
            <a:r>
              <a:rPr kumimoji="1" lang="en-US" altLang="zh-CN" sz="1400" dirty="0" err="1">
                <a:ea typeface="Bangla MN" charset="0"/>
                <a:cs typeface="Bangla MN" charset="0"/>
              </a:rPr>
              <a:t>rax</a:t>
            </a:r>
            <a:endParaRPr kumimoji="1" lang="en-US" altLang="zh-CN" sz="1400" dirty="0">
              <a:ea typeface="Bangla MN" charset="0"/>
              <a:cs typeface="Bangla MN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84822" y="1849389"/>
            <a:ext cx="143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ea typeface="Bangla MN" charset="0"/>
                <a:cs typeface="Bangla MN" charset="0"/>
              </a:rPr>
              <a:t>%</a:t>
            </a:r>
            <a:r>
              <a:rPr kumimoji="1" lang="en-US" altLang="zh-CN" sz="1400" dirty="0" err="1">
                <a:ea typeface="Bangla MN" charset="0"/>
                <a:cs typeface="Bangla MN" charset="0"/>
              </a:rPr>
              <a:t>rax</a:t>
            </a:r>
            <a:r>
              <a:rPr kumimoji="1" lang="en-US" altLang="zh-CN" sz="1400" dirty="0">
                <a:ea typeface="Bangla MN" charset="0"/>
                <a:cs typeface="Bangla MN" charset="0"/>
              </a:rPr>
              <a:t> = </a:t>
            </a:r>
            <a:r>
              <a:rPr kumimoji="1" lang="en-US" altLang="zh-CN" sz="14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a typeface="Bangla MN" charset="0"/>
                <a:cs typeface="Bangla MN" charset="0"/>
              </a:rPr>
              <a:t>1</a:t>
            </a:r>
            <a:endParaRPr kumimoji="1" lang="en-US" altLang="zh-CN" sz="1400" dirty="0">
              <a:ea typeface="Bangla MN" charset="0"/>
              <a:cs typeface="Bangla MN" charset="0"/>
              <a:sym typeface="Wingding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29162" y="1421455"/>
            <a:ext cx="116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</a:rPr>
              <a:t>Instruction</a:t>
            </a:r>
            <a:endParaRPr kumimoji="1" lang="zh-CN" altLang="en-US" sz="1400" dirty="0">
              <a:ea typeface="Bangla MN" charset="0"/>
              <a:cs typeface="Bangla MN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36162" y="1407252"/>
            <a:ext cx="1000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</a:rPr>
              <a:t>Effect</a:t>
            </a:r>
            <a:endParaRPr kumimoji="1" lang="zh-CN" altLang="en-US" sz="1400" dirty="0">
              <a:ea typeface="Bangla MN" charset="0"/>
              <a:cs typeface="Bangla MN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149684" y="2253019"/>
            <a:ext cx="112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</a:rPr>
              <a:t>Reorder</a:t>
            </a:r>
          </a:p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</a:rPr>
              <a:t>Execution</a:t>
            </a:r>
            <a:endParaRPr kumimoji="1" lang="zh-CN" altLang="en-US" sz="1400" dirty="0">
              <a:ea typeface="Bangla MN" charset="0"/>
              <a:cs typeface="Bangla MN" charset="0"/>
            </a:endParaRPr>
          </a:p>
        </p:txBody>
      </p:sp>
      <p:cxnSp>
        <p:nvCxnSpPr>
          <p:cNvPr id="25" name="直线箭头连接符 24"/>
          <p:cNvCxnSpPr/>
          <p:nvPr/>
        </p:nvCxnSpPr>
        <p:spPr>
          <a:xfrm>
            <a:off x="3361254" y="2209429"/>
            <a:ext cx="0" cy="725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3266820" y="2209428"/>
            <a:ext cx="1888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804806" y="1849389"/>
            <a:ext cx="1602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FF0066"/>
                </a:solidFill>
                <a:ea typeface="Bangla MN" charset="0"/>
                <a:cs typeface="Bangla MN" charset="0"/>
              </a:rPr>
              <a:t>Permission Error!</a:t>
            </a:r>
            <a:endParaRPr kumimoji="1" lang="zh-CN" altLang="en-US" sz="1400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707905" y="1893193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1</a:t>
            </a:r>
            <a:endParaRPr kumimoji="1" lang="zh-CN" altLang="en-US" sz="1350" b="1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707905" y="2397250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2</a:t>
            </a:r>
            <a:endParaRPr kumimoji="1" lang="zh-CN" altLang="en-US" sz="1350" b="1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275857" y="3793605"/>
            <a:ext cx="8769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ea typeface="Bangla MN" charset="0"/>
                <a:cs typeface="Bangla MN" charset="0"/>
              </a:rPr>
              <a:t>Cache</a:t>
            </a:r>
            <a:endParaRPr kumimoji="1" lang="zh-CN" altLang="en-US" sz="1400" b="1" dirty="0">
              <a:ea typeface="Bangla MN" charset="0"/>
              <a:cs typeface="Bangla MN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681615" y="3793605"/>
            <a:ext cx="104741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ea typeface="Bangla MN" charset="0"/>
                <a:cs typeface="Bangla MN" charset="0"/>
              </a:rPr>
              <a:t>Memory</a:t>
            </a:r>
            <a:r>
              <a:rPr kumimoji="1" lang="zh-CN" altLang="en-US" sz="1400" b="1" dirty="0">
                <a:ea typeface="Bangla MN" charset="0"/>
                <a:cs typeface="Bangla MN" charset="0"/>
              </a:rPr>
              <a:t> 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508105" y="4749232"/>
            <a:ext cx="15515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 err="1">
                <a:ea typeface="Bangla MN" charset="0"/>
                <a:cs typeface="Bangla MN" charset="0"/>
              </a:rPr>
              <a:t>buf</a:t>
            </a:r>
            <a:r>
              <a:rPr kumimoji="1" lang="en-US" altLang="zh-CN" sz="1400" b="1" dirty="0">
                <a:ea typeface="Bangla MN" charset="0"/>
                <a:cs typeface="Bangla MN" charset="0"/>
              </a:rPr>
              <a:t> </a:t>
            </a:r>
          </a:p>
          <a:p>
            <a:pPr algn="ctr"/>
            <a:r>
              <a:rPr kumimoji="1" lang="en-US" altLang="zh-CN" sz="1200" dirty="0">
                <a:ea typeface="Bangla MN" charset="0"/>
                <a:cs typeface="Bangla MN" charset="0"/>
              </a:rPr>
              <a:t>(Attack buffer)</a:t>
            </a:r>
            <a:endParaRPr kumimoji="1" lang="zh-CN" altLang="en-US" sz="1350" dirty="0">
              <a:ea typeface="Bangla MN" charset="0"/>
              <a:cs typeface="Bangla MN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42" y="4696929"/>
            <a:ext cx="369461" cy="60439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1115617" y="4796539"/>
            <a:ext cx="114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ea typeface="DengXian" charset="-122"/>
                <a:cs typeface="DengXian" charset="-122"/>
              </a:rPr>
              <a:t>Meltdown</a:t>
            </a: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3579299" y="4172493"/>
          <a:ext cx="1157165" cy="8229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{7E9639D4-E3E2-4D34-9284-5A2195B3D0D7}</a:tableStyleId>
              </a:tblPr>
              <a:tblGrid>
                <a:gridCol w="1157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Key = 1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L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L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5926351" y="4172494"/>
          <a:ext cx="2520000" cy="340268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{7E9639D4-E3E2-4D34-9284-5A2195B3D0D7}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0268"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7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9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[n]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7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3972527" y="2353445"/>
            <a:ext cx="198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ea typeface="Bangla MN" charset="0"/>
                <a:cs typeface="Bangla MN" charset="0"/>
              </a:rPr>
              <a:t>Load </a:t>
            </a:r>
            <a:r>
              <a:rPr kumimoji="1" lang="en-US" altLang="zh-CN" sz="1400" b="1" dirty="0" err="1">
                <a:ea typeface="Bangla MN" charset="0"/>
                <a:cs typeface="Bangla MN" charset="0"/>
              </a:rPr>
              <a:t>buf</a:t>
            </a:r>
            <a:r>
              <a:rPr kumimoji="1" lang="en-US" altLang="zh-CN" sz="1400" dirty="0">
                <a:ea typeface="Bangla MN" charset="0"/>
                <a:cs typeface="Bangla MN" charset="0"/>
              </a:rPr>
              <a:t>[%</a:t>
            </a:r>
            <a:r>
              <a:rPr kumimoji="1" lang="en-US" altLang="zh-CN" sz="1400" dirty="0" err="1">
                <a:ea typeface="Bangla MN" charset="0"/>
                <a:cs typeface="Bangla MN" charset="0"/>
              </a:rPr>
              <a:t>rax</a:t>
            </a:r>
            <a:r>
              <a:rPr kumimoji="1" lang="en-US" altLang="zh-CN" sz="1400" dirty="0">
                <a:ea typeface="Bangla MN" charset="0"/>
                <a:cs typeface="Bangla MN" charset="0"/>
              </a:rPr>
              <a:t>], %</a:t>
            </a:r>
            <a:r>
              <a:rPr kumimoji="1" lang="en-US" altLang="zh-CN" sz="1400" dirty="0" err="1">
                <a:ea typeface="Bangla MN" charset="0"/>
                <a:cs typeface="Bangla MN" charset="0"/>
              </a:rPr>
              <a:t>rbx</a:t>
            </a:r>
            <a:endParaRPr kumimoji="1" lang="en-US" altLang="zh-CN" sz="1400" dirty="0">
              <a:ea typeface="Bangla MN" charset="0"/>
              <a:cs typeface="Bangla MN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084822" y="2353444"/>
            <a:ext cx="143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ea typeface="Bangla MN" charset="0"/>
                <a:cs typeface="Bangla MN" charset="0"/>
                <a:sym typeface="Wingdings"/>
              </a:rPr>
              <a:t>Access </a:t>
            </a:r>
            <a:r>
              <a:rPr kumimoji="1" lang="en-US" altLang="zh-CN" sz="1400" b="1" dirty="0" err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a typeface="Bangla MN" charset="0"/>
                <a:cs typeface="Bangla MN" charset="0"/>
                <a:sym typeface="Wingdings"/>
              </a:rPr>
              <a:t>buf</a:t>
            </a:r>
            <a:r>
              <a:rPr kumimoji="1" lang="en-US" altLang="zh-CN" sz="14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a typeface="Bangla MN" charset="0"/>
                <a:cs typeface="Bangla MN" charset="0"/>
                <a:sym typeface="Wingdings"/>
              </a:rPr>
              <a:t>[1]</a:t>
            </a:r>
            <a:endParaRPr kumimoji="1" lang="en-US" altLang="zh-CN" sz="1400" dirty="0">
              <a:ea typeface="Bangla MN" charset="0"/>
              <a:cs typeface="Bangla MN" charset="0"/>
              <a:sym typeface="Wingdings"/>
            </a:endParaRPr>
          </a:p>
        </p:txBody>
      </p:sp>
      <p:cxnSp>
        <p:nvCxnSpPr>
          <p:cNvPr id="47" name="直线箭头连接符 46"/>
          <p:cNvCxnSpPr/>
          <p:nvPr/>
        </p:nvCxnSpPr>
        <p:spPr>
          <a:xfrm>
            <a:off x="6283871" y="4550316"/>
            <a:ext cx="0" cy="24622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5800311" y="2828751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3</a:t>
            </a:r>
            <a:endParaRPr kumimoji="1" lang="zh-CN" altLang="en-US" sz="1350" b="1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719747" y="2938833"/>
            <a:ext cx="1772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FF0066"/>
                </a:solidFill>
                <a:ea typeface="Bangla MN" charset="0"/>
                <a:cs typeface="Bangla MN" charset="0"/>
              </a:rPr>
              <a:t>Exception</a:t>
            </a:r>
          </a:p>
        </p:txBody>
      </p:sp>
      <p:cxnSp>
        <p:nvCxnSpPr>
          <p:cNvPr id="59" name="直线箭头连接符 58"/>
          <p:cNvCxnSpPr/>
          <p:nvPr/>
        </p:nvCxnSpPr>
        <p:spPr>
          <a:xfrm>
            <a:off x="3218656" y="3092721"/>
            <a:ext cx="633264" cy="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>
            <a:off x="2913129" y="4366542"/>
            <a:ext cx="6332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568356" y="4533751"/>
            <a:ext cx="13228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i="1" dirty="0">
                <a:ea typeface="Bangla MN" charset="0"/>
                <a:cs typeface="Bangla MN" charset="0"/>
              </a:rPr>
              <a:t>Access </a:t>
            </a:r>
          </a:p>
          <a:p>
            <a:pPr algn="ctr"/>
            <a:r>
              <a:rPr kumimoji="1" lang="en-US" altLang="zh-CN" sz="1100" i="1" dirty="0" err="1">
                <a:solidFill>
                  <a:srgbClr val="FF0066"/>
                </a:solidFill>
                <a:ea typeface="Bangla MN" charset="0"/>
                <a:cs typeface="Bangla MN" charset="0"/>
              </a:rPr>
              <a:t>buf</a:t>
            </a:r>
            <a:r>
              <a:rPr kumimoji="1" lang="en-US" altLang="zh-CN" sz="1100" i="1" dirty="0">
                <a:solidFill>
                  <a:srgbClr val="FF0066"/>
                </a:solidFill>
                <a:ea typeface="Bangla MN" charset="0"/>
                <a:cs typeface="Bangla MN" charset="0"/>
              </a:rPr>
              <a:t>[1]</a:t>
            </a: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4965942" y="4366542"/>
            <a:ext cx="6332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/>
          <p:nvPr/>
        </p:nvCxnSpPr>
        <p:spPr>
          <a:xfrm>
            <a:off x="4965942" y="4441676"/>
            <a:ext cx="63326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661014" y="4533751"/>
            <a:ext cx="13228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i="1" dirty="0">
                <a:solidFill>
                  <a:srgbClr val="FF0066"/>
                </a:solidFill>
                <a:ea typeface="Bangla MN" charset="0"/>
                <a:cs typeface="Bangla MN" charset="0"/>
              </a:rPr>
              <a:t>Fill </a:t>
            </a:r>
            <a:r>
              <a:rPr kumimoji="1" lang="en-US" altLang="zh-CN" sz="1100" i="1" dirty="0" err="1">
                <a:solidFill>
                  <a:srgbClr val="FF0066"/>
                </a:solidFill>
                <a:ea typeface="Bangla MN" charset="0"/>
                <a:cs typeface="Bangla MN" charset="0"/>
              </a:rPr>
              <a:t>buf</a:t>
            </a:r>
            <a:r>
              <a:rPr kumimoji="1" lang="en-US" altLang="zh-CN" sz="1100" i="1" dirty="0">
                <a:solidFill>
                  <a:srgbClr val="FF0066"/>
                </a:solidFill>
                <a:ea typeface="Bangla MN" charset="0"/>
                <a:cs typeface="Bangla MN" charset="0"/>
              </a:rPr>
              <a:t>[1]</a:t>
            </a:r>
          </a:p>
          <a:p>
            <a:pPr algn="ctr"/>
            <a:r>
              <a:rPr kumimoji="1" lang="en-US" altLang="zh-CN" sz="1100" i="1" dirty="0">
                <a:solidFill>
                  <a:srgbClr val="FF0066"/>
                </a:solidFill>
                <a:ea typeface="Bangla MN" charset="0"/>
                <a:cs typeface="Bangla MN" charset="0"/>
              </a:rPr>
              <a:t>to cache</a:t>
            </a:r>
          </a:p>
        </p:txBody>
      </p:sp>
      <p:sp>
        <p:nvSpPr>
          <p:cNvPr id="57" name="椭圆 56"/>
          <p:cNvSpPr/>
          <p:nvPr/>
        </p:nvSpPr>
        <p:spPr>
          <a:xfrm>
            <a:off x="3119097" y="4255405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2</a:t>
            </a:r>
            <a:endParaRPr kumimoji="1" lang="zh-CN" altLang="en-US" sz="1350" b="1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5148064" y="4293519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2</a:t>
            </a:r>
            <a:endParaRPr kumimoji="1" lang="zh-CN" altLang="en-US" sz="1350" b="1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8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80"/>
    </mc:Choice>
    <mc:Fallback xmlns="">
      <p:transition spd="slow" advTm="239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3" grpId="0" animBg="1"/>
      <p:bldP spid="5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剪去单角的矩形 15"/>
          <p:cNvSpPr/>
          <p:nvPr/>
        </p:nvSpPr>
        <p:spPr>
          <a:xfrm>
            <a:off x="3595483" y="1366359"/>
            <a:ext cx="4091413" cy="2002178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995937" y="2785493"/>
            <a:ext cx="1958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  <a:sym typeface="Wingdings"/>
              </a:rPr>
              <a:t>Rollback status </a:t>
            </a:r>
          </a:p>
          <a:p>
            <a:pPr algn="ctr"/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  <a:sym typeface="Wingdings"/>
              </a:rPr>
              <a:t>w/o cache status!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16416" y="5067933"/>
            <a:ext cx="648072" cy="273844"/>
          </a:xfrm>
        </p:spPr>
        <p:txBody>
          <a:bodyPr/>
          <a:lstStyle/>
          <a:p>
            <a:r>
              <a:rPr lang="en-US" altLang="zh-CN" sz="1800" dirty="0"/>
              <a:t>3</a:t>
            </a:r>
            <a:endParaRPr lang="zh-CN" altLang="en-US" sz="1800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87338" y="285751"/>
            <a:ext cx="8856662" cy="106322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Meltdown</a:t>
            </a:r>
            <a:endParaRPr lang="zh-TW" altLang="en-US" baseline="300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5617" y="4024761"/>
            <a:ext cx="114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solidFill>
                  <a:srgbClr val="FF0066"/>
                </a:solidFill>
                <a:ea typeface="DengXian" charset="-122"/>
                <a:cs typeface="DengXian" charset="-122"/>
              </a:rPr>
              <a:t>key </a:t>
            </a:r>
            <a:r>
              <a:rPr kumimoji="1" lang="en-US" altLang="zh-CN" sz="1200" b="1" dirty="0">
                <a:ea typeface="DengXian" charset="-122"/>
                <a:cs typeface="DengXian" charset="-122"/>
              </a:rPr>
              <a:t>= 0x01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049" y="4184358"/>
            <a:ext cx="780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ea typeface="DengXian" charset="-122"/>
                <a:cs typeface="DengXian" charset="-122"/>
              </a:rPr>
              <a:t>Kernel</a:t>
            </a:r>
            <a:endParaRPr kumimoji="1" lang="zh-CN" altLang="en-US" sz="1600" dirty="0">
              <a:ea typeface="DengXian" charset="-122"/>
              <a:cs typeface="DengXian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174" y="4558429"/>
            <a:ext cx="586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ea typeface="DengXian" charset="-122"/>
                <a:cs typeface="DengXian" charset="-122"/>
              </a:rPr>
              <a:t>User</a:t>
            </a:r>
            <a:endParaRPr kumimoji="1" lang="zh-CN" altLang="en-US" sz="1600" dirty="0">
              <a:ea typeface="DengXian" charset="-122"/>
              <a:cs typeface="DengXian" charset="-122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80433" y="4499874"/>
            <a:ext cx="17692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40" y="3904256"/>
            <a:ext cx="311664" cy="46123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62" y="1078288"/>
            <a:ext cx="546620" cy="54662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157022" y="817746"/>
            <a:ext cx="87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CPU</a:t>
            </a:r>
            <a:endParaRPr kumimoji="1" lang="zh-CN" altLang="en-US" sz="1400" b="1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cxnSp>
        <p:nvCxnSpPr>
          <p:cNvPr id="19" name="直线连接符 18"/>
          <p:cNvCxnSpPr/>
          <p:nvPr/>
        </p:nvCxnSpPr>
        <p:spPr>
          <a:xfrm>
            <a:off x="6012160" y="1505261"/>
            <a:ext cx="0" cy="1208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972527" y="1849389"/>
            <a:ext cx="198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Load </a:t>
            </a:r>
            <a:r>
              <a:rPr kumimoji="1" lang="en-US" altLang="zh-CN" sz="1400" b="1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key</a:t>
            </a:r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, %</a:t>
            </a:r>
            <a:r>
              <a:rPr kumimoji="1" lang="en-US" altLang="zh-CN" sz="1400" dirty="0" err="1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rax</a:t>
            </a:r>
            <a:endParaRPr kumimoji="1" lang="en-US" altLang="zh-CN" sz="1400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84822" y="1849389"/>
            <a:ext cx="143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%</a:t>
            </a:r>
            <a:r>
              <a:rPr kumimoji="1" lang="en-US" altLang="zh-CN" sz="1400" dirty="0" err="1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rax</a:t>
            </a:r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 = </a:t>
            </a:r>
            <a:r>
              <a:rPr kumimoji="1" lang="en-US" altLang="zh-CN" sz="1400" b="1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1</a:t>
            </a:r>
            <a:endParaRPr kumimoji="1" lang="en-US" altLang="zh-CN" sz="1400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  <a:sym typeface="Wingding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29162" y="1421455"/>
            <a:ext cx="116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Instruction</a:t>
            </a:r>
            <a:endParaRPr kumimoji="1" lang="zh-CN" altLang="en-US" sz="1400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36162" y="1407252"/>
            <a:ext cx="1000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Effect</a:t>
            </a:r>
            <a:endParaRPr kumimoji="1" lang="zh-CN" altLang="en-US" sz="1400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149684" y="2253019"/>
            <a:ext cx="112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Reorder</a:t>
            </a:r>
          </a:p>
          <a:p>
            <a:pPr algn="ctr"/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Execution</a:t>
            </a:r>
            <a:endParaRPr kumimoji="1" lang="zh-CN" altLang="en-US" sz="1400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cxnSp>
        <p:nvCxnSpPr>
          <p:cNvPr id="25" name="直线箭头连接符 24"/>
          <p:cNvCxnSpPr/>
          <p:nvPr/>
        </p:nvCxnSpPr>
        <p:spPr>
          <a:xfrm>
            <a:off x="3361254" y="2209429"/>
            <a:ext cx="0" cy="72554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3266820" y="2209428"/>
            <a:ext cx="18887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804806" y="1849389"/>
            <a:ext cx="1602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Permission Error!</a:t>
            </a:r>
            <a:endParaRPr kumimoji="1" lang="zh-CN" altLang="en-US" sz="1400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707905" y="1893193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1</a:t>
            </a:r>
            <a:endParaRPr kumimoji="1" lang="zh-CN" altLang="en-US" sz="1350" b="1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707905" y="2397250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2</a:t>
            </a:r>
            <a:endParaRPr kumimoji="1" lang="zh-CN" altLang="en-US" sz="1350" b="1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275857" y="3793605"/>
            <a:ext cx="8769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ea typeface="Bangla MN" charset="0"/>
                <a:cs typeface="Bangla MN" charset="0"/>
              </a:rPr>
              <a:t>Cache</a:t>
            </a:r>
            <a:endParaRPr kumimoji="1" lang="zh-CN" altLang="en-US" sz="1400" b="1" dirty="0">
              <a:ea typeface="Bangla MN" charset="0"/>
              <a:cs typeface="Bangla MN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681615" y="3793605"/>
            <a:ext cx="104741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ea typeface="Bangla MN" charset="0"/>
                <a:cs typeface="Bangla MN" charset="0"/>
              </a:rPr>
              <a:t>Memory</a:t>
            </a:r>
            <a:r>
              <a:rPr kumimoji="1" lang="zh-CN" altLang="en-US" sz="1400" b="1" dirty="0">
                <a:ea typeface="Bangla MN" charset="0"/>
                <a:cs typeface="Bangla MN" charset="0"/>
              </a:rPr>
              <a:t> 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508105" y="4749232"/>
            <a:ext cx="15515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 err="1">
                <a:ea typeface="Bangla MN" charset="0"/>
                <a:cs typeface="Bangla MN" charset="0"/>
              </a:rPr>
              <a:t>buf</a:t>
            </a:r>
            <a:r>
              <a:rPr kumimoji="1" lang="en-US" altLang="zh-CN" sz="1400" b="1" dirty="0">
                <a:ea typeface="Bangla MN" charset="0"/>
                <a:cs typeface="Bangla MN" charset="0"/>
              </a:rPr>
              <a:t> </a:t>
            </a:r>
          </a:p>
          <a:p>
            <a:pPr algn="ctr"/>
            <a:r>
              <a:rPr kumimoji="1" lang="en-US" altLang="zh-CN" sz="1200" dirty="0">
                <a:ea typeface="Bangla MN" charset="0"/>
                <a:cs typeface="Bangla MN" charset="0"/>
              </a:rPr>
              <a:t>(Attack buffer)</a:t>
            </a:r>
            <a:endParaRPr kumimoji="1" lang="zh-CN" altLang="en-US" sz="1350" dirty="0">
              <a:ea typeface="Bangla MN" charset="0"/>
              <a:cs typeface="Bangla MN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42" y="4696929"/>
            <a:ext cx="369461" cy="60439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1115617" y="4796539"/>
            <a:ext cx="114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ea typeface="DengXian" charset="-122"/>
                <a:cs typeface="DengXian" charset="-122"/>
              </a:rPr>
              <a:t>Meltdown</a:t>
            </a: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3579299" y="4172493"/>
          <a:ext cx="1157165" cy="8229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{7E9639D4-E3E2-4D34-9284-5A2195B3D0D7}</a:tableStyleId>
              </a:tblPr>
              <a:tblGrid>
                <a:gridCol w="1157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Key = 1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L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L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5926351" y="4172494"/>
          <a:ext cx="2520000" cy="340268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{7E9639D4-E3E2-4D34-9284-5A2195B3D0D7}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0268"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7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9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[n]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7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3972527" y="2353445"/>
            <a:ext cx="198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Load </a:t>
            </a:r>
            <a:r>
              <a:rPr kumimoji="1" lang="en-US" altLang="zh-CN" sz="1400" b="1" dirty="0" err="1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buf</a:t>
            </a:r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[%</a:t>
            </a:r>
            <a:r>
              <a:rPr kumimoji="1" lang="en-US" altLang="zh-CN" sz="1400" dirty="0" err="1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rax</a:t>
            </a:r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], %</a:t>
            </a:r>
            <a:r>
              <a:rPr kumimoji="1" lang="en-US" altLang="zh-CN" sz="1400" dirty="0" err="1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rbx</a:t>
            </a:r>
            <a:endParaRPr kumimoji="1" lang="en-US" altLang="zh-CN" sz="1400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084822" y="2353444"/>
            <a:ext cx="143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  <a:sym typeface="Wingdings"/>
              </a:rPr>
              <a:t>Access </a:t>
            </a:r>
            <a:r>
              <a:rPr kumimoji="1" lang="en-US" altLang="zh-CN" sz="1400" b="1" dirty="0" err="1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  <a:sym typeface="Wingdings"/>
              </a:rPr>
              <a:t>buf</a:t>
            </a:r>
            <a:r>
              <a:rPr kumimoji="1" lang="en-US" altLang="zh-CN" sz="1400" b="1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  <a:sym typeface="Wingdings"/>
              </a:rPr>
              <a:t>[1</a:t>
            </a:r>
            <a:r>
              <a:rPr kumimoji="1" lang="en-US" altLang="zh-CN" sz="1400" b="1" dirty="0">
                <a:solidFill>
                  <a:schemeClr val="bg1">
                    <a:lumMod val="8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a typeface="Bangla MN" charset="0"/>
                <a:cs typeface="Bangla MN" charset="0"/>
                <a:sym typeface="Wingdings"/>
              </a:rPr>
              <a:t>]</a:t>
            </a:r>
            <a:endParaRPr kumimoji="1" lang="en-US" altLang="zh-CN" sz="1400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  <a:sym typeface="Wingdings"/>
            </a:endParaRPr>
          </a:p>
        </p:txBody>
      </p:sp>
      <p:cxnSp>
        <p:nvCxnSpPr>
          <p:cNvPr id="47" name="直线箭头连接符 46"/>
          <p:cNvCxnSpPr/>
          <p:nvPr/>
        </p:nvCxnSpPr>
        <p:spPr>
          <a:xfrm>
            <a:off x="6283871" y="4550316"/>
            <a:ext cx="0" cy="24622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5800311" y="2828751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3</a:t>
            </a:r>
            <a:endParaRPr kumimoji="1" lang="zh-CN" altLang="en-US" sz="1350" b="1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2913129" y="4366542"/>
            <a:ext cx="6332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568356" y="4533751"/>
            <a:ext cx="13228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i="1" dirty="0">
                <a:ea typeface="Bangla MN" charset="0"/>
                <a:cs typeface="Bangla MN" charset="0"/>
              </a:rPr>
              <a:t>Access </a:t>
            </a:r>
          </a:p>
          <a:p>
            <a:pPr algn="ctr"/>
            <a:r>
              <a:rPr kumimoji="1" lang="en-US" altLang="zh-CN" sz="1100" i="1" dirty="0" err="1">
                <a:solidFill>
                  <a:srgbClr val="FF0066"/>
                </a:solidFill>
                <a:ea typeface="Bangla MN" charset="0"/>
                <a:cs typeface="Bangla MN" charset="0"/>
              </a:rPr>
              <a:t>buf</a:t>
            </a:r>
            <a:r>
              <a:rPr kumimoji="1" lang="en-US" altLang="zh-CN" sz="1100" i="1" dirty="0">
                <a:solidFill>
                  <a:srgbClr val="FF0066"/>
                </a:solidFill>
                <a:ea typeface="Bangla MN" charset="0"/>
                <a:cs typeface="Bangla MN" charset="0"/>
              </a:rPr>
              <a:t>[1]</a:t>
            </a: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4965942" y="4366542"/>
            <a:ext cx="6332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/>
          <p:nvPr/>
        </p:nvCxnSpPr>
        <p:spPr>
          <a:xfrm>
            <a:off x="4965942" y="4441676"/>
            <a:ext cx="63326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661014" y="4533751"/>
            <a:ext cx="13228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i="1" dirty="0">
                <a:solidFill>
                  <a:srgbClr val="FF0066"/>
                </a:solidFill>
                <a:ea typeface="Bangla MN" charset="0"/>
                <a:cs typeface="Bangla MN" charset="0"/>
              </a:rPr>
              <a:t>Fill </a:t>
            </a:r>
            <a:r>
              <a:rPr kumimoji="1" lang="en-US" altLang="zh-CN" sz="1100" i="1" dirty="0" err="1">
                <a:solidFill>
                  <a:srgbClr val="FF0066"/>
                </a:solidFill>
                <a:ea typeface="Bangla MN" charset="0"/>
                <a:cs typeface="Bangla MN" charset="0"/>
              </a:rPr>
              <a:t>buf</a:t>
            </a:r>
            <a:r>
              <a:rPr kumimoji="1" lang="en-US" altLang="zh-CN" sz="1100" i="1" dirty="0">
                <a:solidFill>
                  <a:srgbClr val="FF0066"/>
                </a:solidFill>
                <a:ea typeface="Bangla MN" charset="0"/>
                <a:cs typeface="Bangla MN" charset="0"/>
              </a:rPr>
              <a:t>[1]</a:t>
            </a:r>
          </a:p>
          <a:p>
            <a:pPr algn="ctr"/>
            <a:r>
              <a:rPr kumimoji="1" lang="en-US" altLang="zh-CN" sz="1100" i="1" dirty="0">
                <a:solidFill>
                  <a:srgbClr val="FF0066"/>
                </a:solidFill>
                <a:ea typeface="Bangla MN" charset="0"/>
                <a:cs typeface="Bangla MN" charset="0"/>
              </a:rPr>
              <a:t>to cache</a:t>
            </a:r>
          </a:p>
        </p:txBody>
      </p:sp>
      <p:sp>
        <p:nvSpPr>
          <p:cNvPr id="57" name="椭圆 56"/>
          <p:cNvSpPr/>
          <p:nvPr/>
        </p:nvSpPr>
        <p:spPr>
          <a:xfrm>
            <a:off x="3119097" y="4255405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2</a:t>
            </a:r>
            <a:endParaRPr kumimoji="1" lang="zh-CN" altLang="en-US" sz="1350" b="1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5148064" y="4293519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2</a:t>
            </a:r>
            <a:endParaRPr kumimoji="1" lang="zh-CN" altLang="en-US" sz="1350" b="1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719747" y="2938833"/>
            <a:ext cx="1772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Exception</a:t>
            </a:r>
          </a:p>
        </p:txBody>
      </p:sp>
      <p:cxnSp>
        <p:nvCxnSpPr>
          <p:cNvPr id="61" name="直线箭头连接符 60"/>
          <p:cNvCxnSpPr/>
          <p:nvPr/>
        </p:nvCxnSpPr>
        <p:spPr>
          <a:xfrm>
            <a:off x="3218656" y="3092721"/>
            <a:ext cx="633264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12"/>
          <p:cNvSpPr/>
          <p:nvPr/>
        </p:nvSpPr>
        <p:spPr>
          <a:xfrm>
            <a:off x="2257780" y="1980190"/>
            <a:ext cx="5076065" cy="8883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6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92073" algn="ctr">
              <a:buSzPct val="80000"/>
            </a:pPr>
            <a:r>
              <a:rPr kumimoji="1" lang="en-US" altLang="zh-CN" sz="2000" dirty="0">
                <a:solidFill>
                  <a:schemeClr val="tx1"/>
                </a:solidFill>
                <a:ea typeface="Bangla MN" charset="0"/>
                <a:cs typeface="Bangla MN" charset="0"/>
              </a:rPr>
              <a:t>Attacker finds that </a:t>
            </a:r>
            <a:r>
              <a:rPr kumimoji="1" lang="en-US" altLang="zh-CN" sz="2000" b="1" dirty="0" err="1">
                <a:solidFill>
                  <a:schemeClr val="tx1"/>
                </a:solidFill>
                <a:ea typeface="Bangla MN" charset="0"/>
                <a:cs typeface="Bangla MN" charset="0"/>
              </a:rPr>
              <a:t>buf</a:t>
            </a:r>
            <a:r>
              <a:rPr kumimoji="1" lang="en-US" altLang="zh-CN" sz="2000" b="1" dirty="0">
                <a:solidFill>
                  <a:schemeClr val="tx1"/>
                </a:solidFill>
                <a:ea typeface="Bangla MN" charset="0"/>
                <a:cs typeface="Bangla MN" charset="0"/>
              </a:rPr>
              <a:t>[1]</a:t>
            </a:r>
            <a:r>
              <a:rPr kumimoji="1" lang="en-US" altLang="zh-CN" sz="2000" dirty="0">
                <a:solidFill>
                  <a:schemeClr val="tx1"/>
                </a:solidFill>
                <a:ea typeface="Bangla MN" charset="0"/>
                <a:cs typeface="Bangla MN" charset="0"/>
              </a:rPr>
              <a:t> is in the </a:t>
            </a:r>
            <a:r>
              <a:rPr kumimoji="1" lang="en-US" altLang="zh-CN" sz="2000" b="1" dirty="0">
                <a:solidFill>
                  <a:schemeClr val="tx1"/>
                </a:solidFill>
                <a:ea typeface="Bangla MN" charset="0"/>
                <a:cs typeface="Bangla MN" charset="0"/>
              </a:rPr>
              <a:t>cache</a:t>
            </a:r>
            <a:r>
              <a:rPr kumimoji="1" lang="en-US" altLang="zh-CN" sz="2000" dirty="0">
                <a:solidFill>
                  <a:schemeClr val="tx1"/>
                </a:solidFill>
                <a:ea typeface="Bangla MN" charset="0"/>
                <a:cs typeface="Bangla MN" charset="0"/>
              </a:rPr>
              <a:t>, so that </a:t>
            </a:r>
            <a:r>
              <a:rPr kumimoji="1" lang="en-US" altLang="zh-CN" sz="2000" b="1" dirty="0">
                <a:solidFill>
                  <a:srgbClr val="FF0066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a typeface="Bangla MN" charset="0"/>
                <a:cs typeface="Bangla MN" charset="0"/>
              </a:rPr>
              <a:t>key equals to 1</a:t>
            </a:r>
            <a:r>
              <a:rPr kumimoji="1" lang="en-US" altLang="zh-CN" sz="2000" dirty="0">
                <a:solidFill>
                  <a:schemeClr val="tx1"/>
                </a:solidFill>
                <a:ea typeface="Bangla MN" charset="0"/>
                <a:cs typeface="Bangla MN" charset="0"/>
              </a:rPr>
              <a:t>!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95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80"/>
    </mc:Choice>
    <mc:Fallback xmlns="">
      <p:transition spd="slow" advTm="2398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Improve Performance?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en-US" altLang="zh-CN" b="1" dirty="0">
                <a:solidFill>
                  <a:srgbClr val="0096FF"/>
                </a:solidFill>
              </a:rPr>
              <a:t>Measure</a:t>
            </a:r>
            <a:r>
              <a:rPr lang="en-US" altLang="zh-CN" dirty="0"/>
              <a:t> the system to find the bottleneck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en-US" altLang="zh-CN" b="1" dirty="0">
                <a:solidFill>
                  <a:srgbClr val="0096FF"/>
                </a:solidFill>
              </a:rPr>
              <a:t>Relax</a:t>
            </a:r>
            <a:r>
              <a:rPr lang="en-US" altLang="zh-CN" dirty="0">
                <a:solidFill>
                  <a:srgbClr val="0096FF"/>
                </a:solidFill>
              </a:rPr>
              <a:t> </a:t>
            </a:r>
            <a:r>
              <a:rPr lang="en-US" altLang="zh-CN" dirty="0"/>
              <a:t>the bottleneck</a:t>
            </a:r>
          </a:p>
          <a:p>
            <a:pPr lvl="1"/>
            <a:r>
              <a:rPr lang="en-US" altLang="zh-CN" dirty="0"/>
              <a:t>Batch requests</a:t>
            </a:r>
          </a:p>
          <a:p>
            <a:pPr lvl="1"/>
            <a:r>
              <a:rPr lang="en-US" altLang="zh-CN" dirty="0"/>
              <a:t>Cache data</a:t>
            </a:r>
          </a:p>
          <a:p>
            <a:pPr lvl="1"/>
            <a:r>
              <a:rPr lang="en-US" altLang="zh-CN" dirty="0"/>
              <a:t>Exploit concurrency</a:t>
            </a:r>
          </a:p>
          <a:p>
            <a:pPr lvl="1"/>
            <a:r>
              <a:rPr lang="en-US" altLang="zh-CN" dirty="0"/>
              <a:t>Exploit parallelism</a:t>
            </a:r>
            <a:r>
              <a:rPr lang="zh-CN" altLang="en-US" dirty="0"/>
              <a:t> </a:t>
            </a:r>
            <a:r>
              <a:rPr lang="en-US" altLang="zh-CN" dirty="0"/>
              <a:t>(by</a:t>
            </a:r>
            <a:r>
              <a:rPr lang="zh-CN" altLang="en-US" dirty="0"/>
              <a:t> </a:t>
            </a:r>
            <a:r>
              <a:rPr lang="en-US" altLang="zh-CN" dirty="0"/>
              <a:t>scheduling)</a:t>
            </a:r>
          </a:p>
        </p:txBody>
      </p:sp>
    </p:spTree>
    <p:extLst>
      <p:ext uri="{BB962C8B-B14F-4D97-AF65-F5344CB8AC3E}">
        <p14:creationId xmlns:p14="http://schemas.microsoft.com/office/powerpoint/2010/main" val="288680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Batching</a:t>
            </a:r>
            <a:endParaRPr lang="zh-CN" altLang="en-US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Frequently it is possible to group requests for more efficiency</a:t>
            </a:r>
          </a:p>
          <a:p>
            <a:pPr lvl="1"/>
            <a:r>
              <a:rPr lang="en-US" altLang="zh-CN" sz="2000" dirty="0"/>
              <a:t>Amortize overheads of processing</a:t>
            </a:r>
          </a:p>
          <a:p>
            <a:pPr lvl="1"/>
            <a:r>
              <a:rPr lang="en-US" altLang="zh-CN" sz="2000" dirty="0"/>
              <a:t>Schedule requests for better performance</a:t>
            </a:r>
          </a:p>
          <a:p>
            <a:pPr eaLnBrk="1" hangingPunct="1"/>
            <a:r>
              <a:rPr lang="en-US" altLang="zh-CN" sz="2400" dirty="0"/>
              <a:t>Examples: N messages vs. one message with N requests Disks:</a:t>
            </a:r>
          </a:p>
          <a:p>
            <a:pPr lvl="1"/>
            <a:r>
              <a:rPr lang="en-US" altLang="zh-CN" sz="2000" dirty="0"/>
              <a:t>Always transfer a bunch of bytes (sector or block)</a:t>
            </a:r>
          </a:p>
          <a:p>
            <a:pPr lvl="1"/>
            <a:r>
              <a:rPr lang="en-US" altLang="zh-CN" sz="2000" dirty="0"/>
              <a:t>Schedule the disk motions</a:t>
            </a:r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877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5188</TotalTime>
  <Words>3039</Words>
  <Application>Microsoft Macintosh PowerPoint</Application>
  <PresentationFormat>如螢幕大小 (16:10)</PresentationFormat>
  <Paragraphs>528</Paragraphs>
  <Slides>71</Slides>
  <Notes>11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80" baseType="lpstr">
      <vt:lpstr>等线</vt:lpstr>
      <vt:lpstr>等线</vt:lpstr>
      <vt:lpstr>Arial</vt:lpstr>
      <vt:lpstr>Calibri</vt:lpstr>
      <vt:lpstr>Calibri Light</vt:lpstr>
      <vt:lpstr>Century Gothic</vt:lpstr>
      <vt:lpstr>Consolas</vt:lpstr>
      <vt:lpstr>Office 主题​​</vt:lpstr>
      <vt:lpstr>Excel.Chart.8</vt:lpstr>
      <vt:lpstr>System Performance - 2</vt:lpstr>
      <vt:lpstr>Review: How to Improve Performance</vt:lpstr>
      <vt:lpstr>Review: Performance Metrics</vt:lpstr>
      <vt:lpstr>Review: Latency &amp; Throughput</vt:lpstr>
      <vt:lpstr>Review: Improving Performance at 3 Layers</vt:lpstr>
      <vt:lpstr>Fighting Bottlenecks</vt:lpstr>
      <vt:lpstr>Why Performance Bottleneck?</vt:lpstr>
      <vt:lpstr>How to Improve Performance?</vt:lpstr>
      <vt:lpstr>Batching</vt:lpstr>
      <vt:lpstr>Caching</vt:lpstr>
      <vt:lpstr>Memory Hierarchy</vt:lpstr>
      <vt:lpstr>Dallying</vt:lpstr>
      <vt:lpstr>Speculation</vt:lpstr>
      <vt:lpstr>Speculative Execution in CPU</vt:lpstr>
      <vt:lpstr>Out-of-order Execution</vt:lpstr>
      <vt:lpstr>Challenges</vt:lpstr>
      <vt:lpstr>Case: I/O Bottleneck</vt:lpstr>
      <vt:lpstr>The I/O Bottleneck</vt:lpstr>
      <vt:lpstr>The I/O Bottleneck</vt:lpstr>
      <vt:lpstr>A Typical Modern 400 Gigabyte Disk</vt:lpstr>
      <vt:lpstr>Bottleneck </vt:lpstr>
      <vt:lpstr>Latency of 4-KB Data Accessing (Using IDE)</vt:lpstr>
      <vt:lpstr>Round-1: No Optimization</vt:lpstr>
      <vt:lpstr>Round-2</vt:lpstr>
      <vt:lpstr>Round-2</vt:lpstr>
      <vt:lpstr>Round-3</vt:lpstr>
      <vt:lpstr>Round-4</vt:lpstr>
      <vt:lpstr>Cache Policies</vt:lpstr>
      <vt:lpstr>Analyzing Multilevel Memory Systems</vt:lpstr>
      <vt:lpstr>Locality of Reference and Working Sets</vt:lpstr>
      <vt:lpstr>Multilevel Memory Management Policies</vt:lpstr>
      <vt:lpstr>Page-removal Policies</vt:lpstr>
      <vt:lpstr>First-in, First-out (FIFO) Page-Removal Policy</vt:lpstr>
      <vt:lpstr>Belady's Anomaly</vt:lpstr>
      <vt:lpstr>Stack Algorithms</vt:lpstr>
      <vt:lpstr>OPT (Optimal) Page-Removal Policy</vt:lpstr>
      <vt:lpstr>LRU</vt:lpstr>
      <vt:lpstr>Least-recently-used (LRU) Page Removal Policy</vt:lpstr>
      <vt:lpstr>Comparative Analysis of Different Policies</vt:lpstr>
      <vt:lpstr>Stack Algorithms for LRU</vt:lpstr>
      <vt:lpstr>Efficiency of Page-Removal Policies</vt:lpstr>
      <vt:lpstr>Scheduling</vt:lpstr>
      <vt:lpstr>Scheduling</vt:lpstr>
      <vt:lpstr>Challenges of Scheduling</vt:lpstr>
      <vt:lpstr>Example: Livelock under Overload</vt:lpstr>
      <vt:lpstr>The Ideal Scheduler</vt:lpstr>
      <vt:lpstr>Measuring the Request's Response</vt:lpstr>
      <vt:lpstr>First Come First Server (FCFS)</vt:lpstr>
      <vt:lpstr>First Come First Server (FCFS)</vt:lpstr>
      <vt:lpstr>Convoy Effect</vt:lpstr>
      <vt:lpstr>Shortest-Job-First</vt:lpstr>
      <vt:lpstr>Round-Robin</vt:lpstr>
      <vt:lpstr>Comparing the Three Policies</vt:lpstr>
      <vt:lpstr>Priority Scheduling Policy</vt:lpstr>
      <vt:lpstr>CPU Scheduling Policy</vt:lpstr>
      <vt:lpstr>CPU Scheduling Policy</vt:lpstr>
      <vt:lpstr>The Priority Inversion Problem</vt:lpstr>
      <vt:lpstr>Real-Time Scheduling</vt:lpstr>
      <vt:lpstr>Earliest Deadline First (EDF)</vt:lpstr>
      <vt:lpstr>Disk Scheduling: Goals</vt:lpstr>
      <vt:lpstr>Disk Scheduling</vt:lpstr>
      <vt:lpstr>Disk Scheduling</vt:lpstr>
      <vt:lpstr>Performance VS. Security</vt:lpstr>
      <vt:lpstr>Cache Side Channel</vt:lpstr>
      <vt:lpstr>The Meltdown Vulnerability</vt:lpstr>
      <vt:lpstr>The Meltdown Vulnerability</vt:lpstr>
      <vt:lpstr>Meltdown</vt:lpstr>
      <vt:lpstr>Meltdown</vt:lpstr>
      <vt:lpstr>Meltdown</vt:lpstr>
      <vt:lpstr>Meltdown</vt:lpstr>
      <vt:lpstr>Meltdown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Microsoft Office User</cp:lastModifiedBy>
  <cp:revision>179</cp:revision>
  <cp:lastPrinted>2016-06-13T07:55:34Z</cp:lastPrinted>
  <dcterms:created xsi:type="dcterms:W3CDTF">2017-05-12T06:55:38Z</dcterms:created>
  <dcterms:modified xsi:type="dcterms:W3CDTF">2019-12-30T09:47:06Z</dcterms:modified>
</cp:coreProperties>
</file>