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2" r:id="rId3"/>
    <p:sldId id="317" r:id="rId4"/>
    <p:sldId id="318" r:id="rId5"/>
    <p:sldId id="319" r:id="rId6"/>
    <p:sldId id="380" r:id="rId7"/>
    <p:sldId id="378" r:id="rId8"/>
    <p:sldId id="379" r:id="rId9"/>
    <p:sldId id="343" r:id="rId10"/>
    <p:sldId id="344" r:id="rId11"/>
    <p:sldId id="345" r:id="rId12"/>
    <p:sldId id="346" r:id="rId13"/>
    <p:sldId id="347" r:id="rId14"/>
    <p:sldId id="348" r:id="rId15"/>
    <p:sldId id="349" r:id="rId16"/>
    <p:sldId id="350" r:id="rId17"/>
    <p:sldId id="351"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52" r:id="rId32"/>
    <p:sldId id="325" r:id="rId33"/>
    <p:sldId id="375" r:id="rId34"/>
    <p:sldId id="396" r:id="rId35"/>
    <p:sldId id="397" r:id="rId36"/>
    <p:sldId id="398" r:id="rId37"/>
    <p:sldId id="399" r:id="rId38"/>
    <p:sldId id="400" r:id="rId39"/>
    <p:sldId id="401" r:id="rId40"/>
    <p:sldId id="402" r:id="rId41"/>
    <p:sldId id="403" r:id="rId42"/>
    <p:sldId id="404" r:id="rId43"/>
    <p:sldId id="405" r:id="rId44"/>
    <p:sldId id="376" r:id="rId45"/>
    <p:sldId id="377" r:id="rId46"/>
    <p:sldId id="407" r:id="rId4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1" autoAdjust="0"/>
    <p:restoredTop sz="83150" autoAdjust="0"/>
  </p:normalViewPr>
  <p:slideViewPr>
    <p:cSldViewPr>
      <p:cViewPr varScale="1">
        <p:scale>
          <a:sx n="158" d="100"/>
          <a:sy n="158" d="100"/>
        </p:scale>
        <p:origin x="2184" y="192"/>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2019/12/24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7F7F7F"/>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a:p>
        </p:txBody>
      </p:sp>
      <p:sp>
        <p:nvSpPr>
          <p:cNvPr id="4" name="Slide Number Placeholder 3"/>
          <p:cNvSpPr>
            <a:spLocks noGrp="1"/>
          </p:cNvSpPr>
          <p:nvPr>
            <p:ph type="sldNum" sz="quarter" idx="5"/>
          </p:nvPr>
        </p:nvSpPr>
        <p:spPr/>
        <p:txBody>
          <a:bodyPr/>
          <a:lstStyle/>
          <a:p>
            <a:fld id="{19C21AE4-DCA2-45E0-AA4B-871EC476FA87}" type="slidenum">
              <a:rPr lang="en-US" altLang="zh-TW"/>
              <a:pPr/>
              <a:t>15</a:t>
            </a:fld>
            <a:endParaRPr lang="en-US" altLang="zh-TW"/>
          </a:p>
        </p:txBody>
      </p:sp>
    </p:spTree>
    <p:extLst>
      <p:ext uri="{BB962C8B-B14F-4D97-AF65-F5344CB8AC3E}">
        <p14:creationId xmlns:p14="http://schemas.microsoft.com/office/powerpoint/2010/main" val="103316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endParaRPr lang="en-US" altLang="zh-TW" sz="1100"/>
          </a:p>
        </p:txBody>
      </p:sp>
      <p:sp>
        <p:nvSpPr>
          <p:cNvPr id="4" name="Slide Number Placeholder 3"/>
          <p:cNvSpPr>
            <a:spLocks noGrp="1"/>
          </p:cNvSpPr>
          <p:nvPr>
            <p:ph type="sldNum" sz="quarter" idx="5"/>
          </p:nvPr>
        </p:nvSpPr>
        <p:spPr/>
        <p:txBody>
          <a:bodyPr/>
          <a:lstStyle/>
          <a:p>
            <a:fld id="{D2F0FC9B-40AB-4675-94A7-6BEFBBE727CB}" type="slidenum">
              <a:rPr lang="en-US" altLang="zh-TW"/>
              <a:pPr/>
              <a:t>23</a:t>
            </a:fld>
            <a:endParaRPr lang="en-US" altLang="zh-TW"/>
          </a:p>
        </p:txBody>
      </p:sp>
    </p:spTree>
    <p:extLst>
      <p:ext uri="{BB962C8B-B14F-4D97-AF65-F5344CB8AC3E}">
        <p14:creationId xmlns:p14="http://schemas.microsoft.com/office/powerpoint/2010/main" val="118843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r>
              <a:rPr lang="en-US" altLang="zh-TW" sz="1100" dirty="0"/>
              <a:t>Dynamic binary translation is used in virtualizing the CPU by translating potentially dangerous (or non-</a:t>
            </a:r>
            <a:r>
              <a:rPr lang="en-US" altLang="zh-TW" sz="1100" dirty="0" err="1"/>
              <a:t>virtualizable</a:t>
            </a:r>
            <a:r>
              <a:rPr lang="en-US" altLang="zh-TW" sz="1100" dirty="0"/>
              <a:t>) instruction sequences one-by-one into safe instruction sequences. </a:t>
            </a:r>
          </a:p>
          <a:p>
            <a:pPr eaLnBrk="1" hangingPunct="1">
              <a:lnSpc>
                <a:spcPct val="90000"/>
              </a:lnSpc>
            </a:pPr>
            <a:endParaRPr lang="en-US" altLang="zh-TW" sz="1100" dirty="0"/>
          </a:p>
          <a:p>
            <a:pPr eaLnBrk="1" hangingPunct="1">
              <a:lnSpc>
                <a:spcPct val="90000"/>
              </a:lnSpc>
            </a:pPr>
            <a:r>
              <a:rPr lang="en-US" altLang="zh-TW" sz="1100" dirty="0"/>
              <a:t> It works like this:</a:t>
            </a:r>
          </a:p>
          <a:p>
            <a:pPr eaLnBrk="1" hangingPunct="1">
              <a:lnSpc>
                <a:spcPct val="90000"/>
              </a:lnSpc>
            </a:pPr>
            <a:endParaRPr lang="en-US" altLang="zh-TW" sz="1100" dirty="0"/>
          </a:p>
          <a:p>
            <a:pPr eaLnBrk="1" hangingPunct="1">
              <a:lnSpc>
                <a:spcPct val="90000"/>
              </a:lnSpc>
              <a:buFont typeface="Calibri" pitchFamily="34" charset="0"/>
              <a:buAutoNum type="arabicPeriod"/>
            </a:pPr>
            <a:r>
              <a:rPr lang="en-US" altLang="zh-TW" sz="1100" dirty="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eaLnBrk="1" hangingPunct="1">
              <a:lnSpc>
                <a:spcPct val="90000"/>
              </a:lnSpc>
              <a:buFont typeface="Calibri" pitchFamily="34" charset="0"/>
              <a:buAutoNum type="arabicPeriod"/>
            </a:pPr>
            <a:r>
              <a:rPr lang="en-US" altLang="zh-TW" sz="1100" dirty="0"/>
              <a:t>Each instruction is translated and the translation is copied into a translation cache.</a:t>
            </a:r>
          </a:p>
          <a:p>
            <a:pPr eaLnBrk="1" hangingPunct="1">
              <a:lnSpc>
                <a:spcPct val="90000"/>
              </a:lnSpc>
              <a:buFont typeface="Calibri" pitchFamily="34" charset="0"/>
              <a:buAutoNum type="arabicPeriod"/>
            </a:pPr>
            <a:r>
              <a:rPr lang="en-US" altLang="zh-TW" sz="1100" dirty="0"/>
              <a:t>Instructions are translated as follows:</a:t>
            </a:r>
          </a:p>
          <a:p>
            <a:pPr marL="723900" lvl="1" indent="-241300" eaLnBrk="1" hangingPunct="1">
              <a:lnSpc>
                <a:spcPct val="90000"/>
              </a:lnSpc>
              <a:buFontTx/>
              <a:buChar char="•"/>
            </a:pPr>
            <a:r>
              <a:rPr lang="en-US" altLang="zh-TW" sz="1100" dirty="0"/>
              <a:t>Instructions which pose no problems can be copied into the translation cache with modification. We call these "ident" translations.</a:t>
            </a:r>
          </a:p>
          <a:p>
            <a:pPr marL="723900" lvl="1" indent="-241300" eaLnBrk="1" hangingPunct="1">
              <a:lnSpc>
                <a:spcPct val="90000"/>
              </a:lnSpc>
              <a:buFontTx/>
              <a:buChar char="•"/>
            </a:pPr>
            <a:r>
              <a:rPr lang="en-US" altLang="zh-TW" sz="1100" dirty="0"/>
              <a:t>Some simple dangerous instructions can be translated into a short sequence emulation code. This code is placed directly into the translation cache. We call this "inline" translation. An example is the modification of the Interrupt Enable flag.</a:t>
            </a:r>
          </a:p>
          <a:p>
            <a:pPr marL="723900" lvl="1" indent="-241300" eaLnBrk="1" hangingPunct="1">
              <a:lnSpc>
                <a:spcPct val="90000"/>
              </a:lnSpc>
              <a:buFontTx/>
              <a:buChar char="•"/>
            </a:pPr>
            <a:r>
              <a:rPr lang="en-US" altLang="zh-TW" sz="1100" dirty="0"/>
              <a:t>Other dangerous instructions need be performed by emulation code in the monitor. For these instructions calls to the monitor are made. These are called "Call-outs". An example of these is a change to the page table base.</a:t>
            </a:r>
          </a:p>
          <a:p>
            <a:pPr marL="723900" lvl="1" indent="-241300" eaLnBrk="1" hangingPunct="1">
              <a:lnSpc>
                <a:spcPct val="90000"/>
              </a:lnSpc>
              <a:buFontTx/>
              <a:buChar char="•"/>
            </a:pPr>
            <a:r>
              <a:rPr lang="en-US" altLang="zh-TW" sz="1100" dirty="0"/>
              <a:t>The branch ending the basic block needs a call out. </a:t>
            </a:r>
          </a:p>
          <a:p>
            <a:pPr eaLnBrk="1" hangingPunct="1">
              <a:lnSpc>
                <a:spcPct val="90000"/>
              </a:lnSpc>
              <a:buFont typeface="Calibri" pitchFamily="34" charset="0"/>
              <a:buAutoNum type="arabicPeriod"/>
            </a:pPr>
            <a:r>
              <a:rPr lang="en-US" altLang="zh-TW" sz="1100" dirty="0"/>
              <a:t>The monitor can now jump to the start of the translated basic block with the virtual registers in the hardware registers.</a:t>
            </a:r>
          </a:p>
          <a:p>
            <a:pPr eaLnBrk="1" hangingPunct="1">
              <a:lnSpc>
                <a:spcPct val="90000"/>
              </a:lnSpc>
            </a:pPr>
            <a:endParaRPr lang="en-US" altLang="zh-TW" sz="1100" dirty="0"/>
          </a:p>
          <a:p>
            <a:pPr eaLnBrk="1" hangingPunct="1">
              <a:lnSpc>
                <a:spcPct val="90000"/>
              </a:lnSpc>
            </a:pPr>
            <a:r>
              <a:rPr lang="en-US" altLang="zh-TW" sz="1100" dirty="0"/>
              <a:t>So dangerous instructions can be privileged instructions, non-</a:t>
            </a:r>
            <a:r>
              <a:rPr lang="en-US" altLang="zh-TW" sz="1100" dirty="0" err="1"/>
              <a:t>virtualizable</a:t>
            </a:r>
            <a:r>
              <a:rPr lang="en-US" altLang="zh-TW" sz="1100" dirty="0"/>
              <a:t> instructions, control flow, memory accesses.</a:t>
            </a:r>
          </a:p>
        </p:txBody>
      </p:sp>
      <p:sp>
        <p:nvSpPr>
          <p:cNvPr id="4" name="Slide Number Placeholder 3"/>
          <p:cNvSpPr>
            <a:spLocks noGrp="1"/>
          </p:cNvSpPr>
          <p:nvPr>
            <p:ph type="sldNum" sz="quarter" idx="5"/>
          </p:nvPr>
        </p:nvSpPr>
        <p:spPr/>
        <p:txBody>
          <a:bodyPr/>
          <a:lstStyle/>
          <a:p>
            <a:fld id="{CF7F5DCB-DFD5-460F-A618-D9112056DB6F}" type="slidenum">
              <a:rPr lang="en-US" altLang="zh-TW"/>
              <a:pPr/>
              <a:t>24</a:t>
            </a:fld>
            <a:endParaRPr lang="en-US" altLang="zh-TW"/>
          </a:p>
        </p:txBody>
      </p:sp>
    </p:spTree>
    <p:extLst>
      <p:ext uri="{BB962C8B-B14F-4D97-AF65-F5344CB8AC3E}">
        <p14:creationId xmlns:p14="http://schemas.microsoft.com/office/powerpoint/2010/main" val="285977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Dynamic binary</a:t>
            </a:r>
            <a:r>
              <a:rPr lang="en-US" baseline="0" dirty="0"/>
              <a:t> translation is used in </a:t>
            </a:r>
            <a:r>
              <a:rPr lang="en-US" baseline="0" dirty="0" err="1"/>
              <a:t>virtualizing</a:t>
            </a:r>
            <a:r>
              <a:rPr lang="en-US" baseline="0" dirty="0"/>
              <a:t> the CPU by translating potentially dangerous (or non-virtualizable) instruction sequences one-by-one into safe instruction sequences. </a:t>
            </a:r>
          </a:p>
          <a:p>
            <a:endParaRPr lang="en-US" baseline="0" dirty="0"/>
          </a:p>
          <a:p>
            <a:r>
              <a:rPr lang="en-US" baseline="0" dirty="0"/>
              <a:t> It works like this:</a:t>
            </a:r>
          </a:p>
          <a:p>
            <a:endParaRPr lang="en-US" baseline="0" dirty="0"/>
          </a:p>
          <a:p>
            <a:pPr marL="241653" indent="-241653">
              <a:buFont typeface="+mj-lt"/>
              <a:buAutoNum type="arabicPeriod"/>
            </a:pPr>
            <a:r>
              <a:rPr lang="en-US" baseline="0" dirty="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41653" indent="-241653">
              <a:buFont typeface="+mj-lt"/>
              <a:buAutoNum type="arabicPeriod"/>
            </a:pPr>
            <a:r>
              <a:rPr lang="en-US" baseline="0" dirty="0"/>
              <a:t>Each instruction is translated and the translation is copied into a translation cache.</a:t>
            </a:r>
          </a:p>
          <a:p>
            <a:pPr marL="241653" indent="-241653">
              <a:buFont typeface="+mj-lt"/>
              <a:buAutoNum type="arabicPeriod"/>
            </a:pPr>
            <a:r>
              <a:rPr lang="en-US" baseline="0" dirty="0"/>
              <a:t>Instructions are translated as follows:</a:t>
            </a:r>
          </a:p>
          <a:p>
            <a:pPr marL="724959" lvl="1" indent="-241653">
              <a:buFont typeface="Arial" pitchFamily="34" charset="0"/>
              <a:buChar char="•"/>
            </a:pPr>
            <a:r>
              <a:rPr lang="en-US" baseline="0" dirty="0"/>
              <a:t>Instructions which pose no problems can be copied into the translation cache with modification. We call these "ident" translations.</a:t>
            </a:r>
          </a:p>
          <a:p>
            <a:pPr marL="724959" lvl="1" indent="-241653">
              <a:buFont typeface="Arial" pitchFamily="34" charset="0"/>
              <a:buChar char="•"/>
            </a:pPr>
            <a:r>
              <a:rPr lang="en-US" baseline="0" dirty="0"/>
              <a:t>Some simple dangerous instructions can be translated into a short sequence emulation code. This code is placed directly into the translation cache. We call this "inline" translation. An example is the modification of the Interrupt Enable flag.</a:t>
            </a:r>
          </a:p>
          <a:p>
            <a:pPr marL="724959" lvl="1" indent="-241653">
              <a:buFont typeface="Arial" pitchFamily="34" charset="0"/>
              <a:buChar char="•"/>
            </a:pPr>
            <a:r>
              <a:rPr lang="en-US" baseline="0" dirty="0"/>
              <a:t>Other dangerous instructions need be performed by emulation code in the monitor. For these instructions calls to the monitor are made. These are called "Call-outs". An example of these is a change to the page table base.</a:t>
            </a:r>
          </a:p>
          <a:p>
            <a:pPr marL="724959" lvl="1" indent="-241653">
              <a:buFont typeface="Arial" pitchFamily="34" charset="0"/>
              <a:buChar char="•"/>
            </a:pPr>
            <a:r>
              <a:rPr lang="en-US" baseline="0" dirty="0"/>
              <a:t>The branch ending the basic block needs a call out. </a:t>
            </a:r>
          </a:p>
          <a:p>
            <a:pPr marL="241653" indent="-241653">
              <a:buFont typeface="+mj-lt"/>
              <a:buAutoNum type="arabicPeriod"/>
            </a:pPr>
            <a:r>
              <a:rPr lang="en-US" baseline="0" dirty="0"/>
              <a:t>The monitor can now jump to the start of the translated basic block with the virtual registers in the hardware registers.</a:t>
            </a:r>
          </a:p>
          <a:p>
            <a:pPr marL="241653" indent="-241653"/>
            <a:endParaRPr lang="en-US" baseline="0" dirty="0"/>
          </a:p>
          <a:p>
            <a:pPr marL="241653" indent="-241653"/>
            <a:r>
              <a:rPr lang="en-US" baseline="0" dirty="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25</a:t>
            </a:fld>
            <a:endParaRPr lang="en-US"/>
          </a:p>
        </p:txBody>
      </p:sp>
    </p:spTree>
    <p:extLst>
      <p:ext uri="{BB962C8B-B14F-4D97-AF65-F5344CB8AC3E}">
        <p14:creationId xmlns:p14="http://schemas.microsoft.com/office/powerpoint/2010/main" val="92406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28</a:t>
            </a:fld>
            <a:endParaRPr lang="en-US"/>
          </a:p>
        </p:txBody>
      </p:sp>
    </p:spTree>
    <p:extLst>
      <p:ext uri="{BB962C8B-B14F-4D97-AF65-F5344CB8AC3E}">
        <p14:creationId xmlns:p14="http://schemas.microsoft.com/office/powerpoint/2010/main" val="332416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2019/12/24</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2019/12/24</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Virtual Machine</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a:solidFill>
                  <a:schemeClr val="bg1"/>
                </a:solidFill>
              </a:rPr>
              <a:t>2019.</a:t>
            </a:r>
            <a:r>
              <a:rPr lang="zh-CN" altLang="en-US" sz="1600" dirty="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it-IT" altLang="zh-CN" sz="2800" dirty="0">
                <a:solidFill>
                  <a:schemeClr val="accent1"/>
                </a:solidFill>
                <a:latin typeface="DengXian" charset="0"/>
                <a:ea typeface="DengXian" charset="0"/>
                <a:cs typeface="DengXian" charset="0"/>
              </a:rPr>
              <a:t>Virtualizing CPU, memory </a:t>
            </a:r>
            <a:r>
              <a:rPr lang="en-US" altLang="zh-CN" sz="2800" dirty="0">
                <a:solidFill>
                  <a:schemeClr val="accent1"/>
                </a:solidFill>
                <a:latin typeface="DengXian" charset="0"/>
                <a:ea typeface="DengXian" charset="0"/>
                <a:cs typeface="DengXian" charset="0"/>
              </a:rPr>
              <a:t>and</a:t>
            </a:r>
            <a:r>
              <a:rPr lang="it-IT" altLang="zh-CN" sz="2800" dirty="0">
                <a:solidFill>
                  <a:schemeClr val="accent1"/>
                </a:solidFill>
                <a:latin typeface="DengXian" charset="0"/>
                <a:ea typeface="DengXian" charset="0"/>
                <a:cs typeface="DengXian" charset="0"/>
              </a:rPr>
              <a:t> devices</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DengXian" charset="0"/>
                <a:ea typeface="DengXian" charset="0"/>
                <a:cs typeface="DengXian" charset="0"/>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First</a:t>
            </a:r>
            <a:r>
              <a:rPr kumimoji="1" lang="zh-CN" altLang="en-US" dirty="0"/>
              <a:t> </a:t>
            </a:r>
            <a:r>
              <a:rPr kumimoji="1" lang="en-US" altLang="zh-CN" dirty="0"/>
              <a:t>Try:</a:t>
            </a:r>
            <a:r>
              <a:rPr kumimoji="1" lang="zh-CN" altLang="en-US" dirty="0"/>
              <a:t> </a:t>
            </a:r>
            <a:r>
              <a:rPr kumimoji="1" lang="en-US" altLang="zh-CN" dirty="0"/>
              <a:t>OS</a:t>
            </a:r>
            <a:r>
              <a:rPr kumimoji="1" lang="zh-CN" altLang="en-US" dirty="0"/>
              <a:t> </a:t>
            </a:r>
            <a:r>
              <a:rPr kumimoji="1" lang="en-US" altLang="zh-CN" dirty="0"/>
              <a:t>on</a:t>
            </a:r>
            <a:r>
              <a:rPr kumimoji="1" lang="zh-CN" altLang="en-US" dirty="0"/>
              <a:t> </a:t>
            </a:r>
            <a:r>
              <a:rPr kumimoji="1" lang="en-US" altLang="zh-CN" dirty="0"/>
              <a:t>OS</a:t>
            </a:r>
            <a:endParaRPr kumimoji="1" lang="zh-CN" altLang="en-US" dirty="0"/>
          </a:p>
        </p:txBody>
      </p:sp>
      <p:sp>
        <p:nvSpPr>
          <p:cNvPr id="4" name="Rectangle 22"/>
          <p:cNvSpPr/>
          <p:nvPr/>
        </p:nvSpPr>
        <p:spPr>
          <a:xfrm>
            <a:off x="2382514" y="3527212"/>
            <a:ext cx="4565750"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Host</a:t>
            </a:r>
            <a:r>
              <a:rPr lang="zh-CN" altLang="en-US" sz="1600" dirty="0">
                <a:solidFill>
                  <a:schemeClr val="bg1"/>
                </a:solidFill>
                <a:cs typeface="Arial Narrow"/>
              </a:rPr>
              <a:t> </a:t>
            </a:r>
            <a:r>
              <a:rPr lang="en-US" altLang="zh-CN" sz="1600" dirty="0">
                <a:solidFill>
                  <a:schemeClr val="bg1"/>
                </a:solidFill>
                <a:cs typeface="Arial Narrow"/>
              </a:rPr>
              <a:t>OS</a:t>
            </a:r>
            <a:endParaRPr lang="en-US" sz="1600" dirty="0">
              <a:solidFill>
                <a:schemeClr val="bg1"/>
              </a:solidFill>
              <a:cs typeface="Arial Narrow"/>
            </a:endParaRPr>
          </a:p>
        </p:txBody>
      </p:sp>
      <p:sp>
        <p:nvSpPr>
          <p:cNvPr id="5" name="Rectangle 23"/>
          <p:cNvSpPr/>
          <p:nvPr/>
        </p:nvSpPr>
        <p:spPr>
          <a:xfrm>
            <a:off x="3318617" y="2671228"/>
            <a:ext cx="792088"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App-1</a:t>
            </a:r>
          </a:p>
        </p:txBody>
      </p:sp>
      <p:sp>
        <p:nvSpPr>
          <p:cNvPr id="6" name="Rectangle 24"/>
          <p:cNvSpPr/>
          <p:nvPr/>
        </p:nvSpPr>
        <p:spPr>
          <a:xfrm>
            <a:off x="4244917" y="4128217"/>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161807" y="4128218"/>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382514" y="2671228"/>
            <a:ext cx="792087"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OS</a:t>
            </a:r>
            <a:endParaRPr lang="en-US" sz="1600" dirty="0">
              <a:solidFill>
                <a:srgbClr val="0096FF"/>
              </a:solidFill>
              <a:cs typeface="Arial Narrow"/>
            </a:endParaRPr>
          </a:p>
        </p:txBody>
      </p:sp>
      <p:sp>
        <p:nvSpPr>
          <p:cNvPr id="9" name="Rectangle 37"/>
          <p:cNvSpPr/>
          <p:nvPr/>
        </p:nvSpPr>
        <p:spPr>
          <a:xfrm>
            <a:off x="5152399" y="2671228"/>
            <a:ext cx="835531" cy="722577"/>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App-1</a:t>
            </a:r>
          </a:p>
        </p:txBody>
      </p:sp>
      <p:cxnSp>
        <p:nvCxnSpPr>
          <p:cNvPr id="10" name="Straight Connector 13"/>
          <p:cNvCxnSpPr/>
          <p:nvPr/>
        </p:nvCxnSpPr>
        <p:spPr>
          <a:xfrm>
            <a:off x="2368063" y="3999865"/>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318618" y="4128218"/>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4" name="Rectangle 23"/>
          <p:cNvSpPr/>
          <p:nvPr/>
        </p:nvSpPr>
        <p:spPr>
          <a:xfrm>
            <a:off x="4235508" y="2671228"/>
            <a:ext cx="792088"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App-2</a:t>
            </a:r>
          </a:p>
        </p:txBody>
      </p:sp>
      <p:sp>
        <p:nvSpPr>
          <p:cNvPr id="15" name="Rectangle 37"/>
          <p:cNvSpPr/>
          <p:nvPr/>
        </p:nvSpPr>
        <p:spPr>
          <a:xfrm>
            <a:off x="6112733" y="2671228"/>
            <a:ext cx="835531" cy="722577"/>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App-2</a:t>
            </a:r>
          </a:p>
        </p:txBody>
      </p:sp>
      <p:sp>
        <p:nvSpPr>
          <p:cNvPr id="16" name="文本框 15"/>
          <p:cNvSpPr txBox="1"/>
          <p:nvPr/>
        </p:nvSpPr>
        <p:spPr>
          <a:xfrm>
            <a:off x="251520" y="3535508"/>
            <a:ext cx="1882552" cy="307777"/>
          </a:xfrm>
          <a:prstGeom prst="rect">
            <a:avLst/>
          </a:prstGeom>
          <a:noFill/>
        </p:spPr>
        <p:txBody>
          <a:bodyPr wrap="square" rtlCol="0">
            <a:spAutoFit/>
          </a:bodyPr>
          <a:lstStyle/>
          <a:p>
            <a:pPr algn="r"/>
            <a:r>
              <a:rPr kumimoji="1" lang="en-US" altLang="zh-CN" sz="1400" i="1" dirty="0">
                <a:solidFill>
                  <a:schemeClr val="tx1">
                    <a:lumMod val="65000"/>
                    <a:lumOff val="35000"/>
                  </a:schemeClr>
                </a:solidFill>
                <a:latin typeface="DengXian" charset="0"/>
                <a:ea typeface="DengXian" charset="0"/>
                <a:cs typeface="DengXian" charset="0"/>
              </a:rPr>
              <a:t>Kernel</a:t>
            </a:r>
            <a:r>
              <a:rPr kumimoji="1" lang="zh-CN" altLang="en-US" sz="1400" i="1" dirty="0">
                <a:solidFill>
                  <a:schemeClr val="tx1">
                    <a:lumMod val="65000"/>
                    <a:lumOff val="35000"/>
                  </a:schemeClr>
                </a:solidFill>
                <a:latin typeface="DengXian" charset="0"/>
                <a:ea typeface="DengXian" charset="0"/>
                <a:cs typeface="DengXian" charset="0"/>
              </a:rPr>
              <a:t> </a:t>
            </a:r>
            <a:r>
              <a:rPr kumimoji="1" lang="en-US" altLang="zh-CN" sz="1400" i="1" dirty="0">
                <a:solidFill>
                  <a:schemeClr val="tx1">
                    <a:lumMod val="65000"/>
                    <a:lumOff val="35000"/>
                  </a:schemeClr>
                </a:solidFill>
                <a:latin typeface="DengXian" charset="0"/>
                <a:ea typeface="DengXian" charset="0"/>
                <a:cs typeface="DengXian" charset="0"/>
              </a:rPr>
              <a:t>mode</a:t>
            </a:r>
            <a:endParaRPr kumimoji="1" lang="zh-CN" altLang="en-US" sz="1400" i="1" dirty="0">
              <a:solidFill>
                <a:schemeClr val="tx1">
                  <a:lumMod val="65000"/>
                  <a:lumOff val="35000"/>
                </a:schemeClr>
              </a:solidFill>
              <a:latin typeface="DengXian" charset="0"/>
              <a:ea typeface="DengXian" charset="0"/>
              <a:cs typeface="DengXian" charset="0"/>
            </a:endParaRPr>
          </a:p>
        </p:txBody>
      </p:sp>
      <p:sp>
        <p:nvSpPr>
          <p:cNvPr id="17" name="文本框 16"/>
          <p:cNvSpPr txBox="1"/>
          <p:nvPr/>
        </p:nvSpPr>
        <p:spPr>
          <a:xfrm>
            <a:off x="251520" y="2909763"/>
            <a:ext cx="1882552" cy="307777"/>
          </a:xfrm>
          <a:prstGeom prst="rect">
            <a:avLst/>
          </a:prstGeom>
          <a:noFill/>
        </p:spPr>
        <p:txBody>
          <a:bodyPr wrap="square" rtlCol="0">
            <a:spAutoFit/>
          </a:bodyPr>
          <a:lstStyle/>
          <a:p>
            <a:pPr algn="r"/>
            <a:r>
              <a:rPr kumimoji="1" lang="en-US" altLang="zh-CN" sz="1400" i="1" dirty="0">
                <a:solidFill>
                  <a:schemeClr val="tx1">
                    <a:lumMod val="65000"/>
                    <a:lumOff val="35000"/>
                  </a:schemeClr>
                </a:solidFill>
                <a:latin typeface="DengXian" charset="0"/>
                <a:ea typeface="DengXian" charset="0"/>
                <a:cs typeface="DengXian" charset="0"/>
              </a:rPr>
              <a:t>User</a:t>
            </a:r>
            <a:r>
              <a:rPr kumimoji="1" lang="zh-CN" altLang="en-US" sz="1400" i="1" dirty="0">
                <a:solidFill>
                  <a:schemeClr val="tx1">
                    <a:lumMod val="65000"/>
                    <a:lumOff val="35000"/>
                  </a:schemeClr>
                </a:solidFill>
                <a:latin typeface="DengXian" charset="0"/>
                <a:ea typeface="DengXian" charset="0"/>
                <a:cs typeface="DengXian" charset="0"/>
              </a:rPr>
              <a:t> </a:t>
            </a:r>
            <a:r>
              <a:rPr kumimoji="1" lang="en-US" altLang="zh-CN" sz="1400" i="1" dirty="0">
                <a:solidFill>
                  <a:schemeClr val="tx1">
                    <a:lumMod val="65000"/>
                    <a:lumOff val="35000"/>
                  </a:schemeClr>
                </a:solidFill>
                <a:latin typeface="DengXian" charset="0"/>
                <a:ea typeface="DengXian" charset="0"/>
                <a:cs typeface="DengXian" charset="0"/>
              </a:rPr>
              <a:t>mode</a:t>
            </a:r>
            <a:endParaRPr kumimoji="1" lang="zh-CN" altLang="en-US" sz="1400" i="1" dirty="0">
              <a:solidFill>
                <a:schemeClr val="tx1">
                  <a:lumMod val="65000"/>
                  <a:lumOff val="35000"/>
                </a:schemeClr>
              </a:solidFill>
              <a:latin typeface="DengXian" charset="0"/>
              <a:ea typeface="DengXian" charset="0"/>
              <a:cs typeface="DengXian" charset="0"/>
            </a:endParaRPr>
          </a:p>
        </p:txBody>
      </p:sp>
      <p:sp>
        <p:nvSpPr>
          <p:cNvPr id="18" name="右大括号 17"/>
          <p:cNvSpPr/>
          <p:nvPr/>
        </p:nvSpPr>
        <p:spPr>
          <a:xfrm rot="16200000">
            <a:off x="3606740" y="1147650"/>
            <a:ext cx="198861" cy="2642850"/>
          </a:xfrm>
          <a:prstGeom prst="rightBrace">
            <a:avLst>
              <a:gd name="adj1" fmla="val 77953"/>
              <a:gd name="adj2" fmla="val 4946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文本框 18"/>
          <p:cNvSpPr txBox="1"/>
          <p:nvPr/>
        </p:nvSpPr>
        <p:spPr>
          <a:xfrm>
            <a:off x="3013392" y="2019227"/>
            <a:ext cx="1378496" cy="307777"/>
          </a:xfrm>
          <a:prstGeom prst="rect">
            <a:avLst/>
          </a:prstGeom>
          <a:noFill/>
        </p:spPr>
        <p:txBody>
          <a:bodyPr wrap="square" rtlCol="0">
            <a:spAutoFit/>
          </a:bodyPr>
          <a:lstStyle/>
          <a:p>
            <a:pPr algn="ctr"/>
            <a:r>
              <a:rPr kumimoji="1" lang="en-US" altLang="zh-CN" sz="1400" b="1" dirty="0">
                <a:solidFill>
                  <a:srgbClr val="0096FF"/>
                </a:solidFill>
                <a:latin typeface="DengXian" charset="0"/>
                <a:ea typeface="DengXian" charset="0"/>
                <a:cs typeface="DengXian" charset="0"/>
              </a:rPr>
              <a:t>Guest</a:t>
            </a:r>
            <a:r>
              <a:rPr kumimoji="1" lang="zh-CN" altLang="en-US" sz="1400" b="1" dirty="0">
                <a:solidFill>
                  <a:srgbClr val="0096FF"/>
                </a:solidFill>
                <a:latin typeface="DengXian" charset="0"/>
                <a:ea typeface="DengXian" charset="0"/>
                <a:cs typeface="DengXian" charset="0"/>
              </a:rPr>
              <a:t> </a:t>
            </a:r>
            <a:r>
              <a:rPr kumimoji="1" lang="en-US" altLang="zh-CN" sz="1400" b="1" dirty="0">
                <a:solidFill>
                  <a:srgbClr val="0096FF"/>
                </a:solidFill>
                <a:latin typeface="DengXian" charset="0"/>
                <a:ea typeface="DengXian" charset="0"/>
                <a:cs typeface="DengXian" charset="0"/>
              </a:rPr>
              <a:t>VM</a:t>
            </a:r>
            <a:endParaRPr kumimoji="1" lang="zh-CN" altLang="en-US" sz="1400" b="1" dirty="0">
              <a:solidFill>
                <a:srgbClr val="0096FF"/>
              </a:solidFill>
              <a:latin typeface="DengXian" charset="0"/>
              <a:ea typeface="DengXian" charset="0"/>
              <a:cs typeface="DengXian" charset="0"/>
            </a:endParaRPr>
          </a:p>
        </p:txBody>
      </p:sp>
      <p:sp>
        <p:nvSpPr>
          <p:cNvPr id="20" name="文本框 19"/>
          <p:cNvSpPr txBox="1"/>
          <p:nvPr/>
        </p:nvSpPr>
        <p:spPr>
          <a:xfrm>
            <a:off x="7164288" y="3534423"/>
            <a:ext cx="2016224" cy="307777"/>
          </a:xfrm>
          <a:prstGeom prst="rect">
            <a:avLst/>
          </a:prstGeom>
          <a:noFill/>
        </p:spPr>
        <p:txBody>
          <a:bodyPr wrap="square" rtlCol="0">
            <a:spAutoFit/>
          </a:bodyPr>
          <a:lstStyle/>
          <a:p>
            <a:r>
              <a:rPr kumimoji="1" lang="en-US" altLang="zh-CN" sz="1400" i="1" dirty="0">
                <a:solidFill>
                  <a:srgbClr val="0096FF"/>
                </a:solidFill>
                <a:latin typeface="DengXian" charset="0"/>
                <a:ea typeface="DengXian" charset="0"/>
                <a:cs typeface="DengXian" charset="0"/>
              </a:rPr>
              <a:t>(Now</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works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VMM)</a:t>
            </a:r>
            <a:endParaRPr kumimoji="1" lang="zh-CN" altLang="en-US" sz="1400" i="1" dirty="0">
              <a:solidFill>
                <a:srgbClr val="0096FF"/>
              </a:solidFill>
              <a:latin typeface="DengXian" charset="0"/>
              <a:ea typeface="DengXian" charset="0"/>
              <a:cs typeface="DengXian" charset="0"/>
            </a:endParaRPr>
          </a:p>
        </p:txBody>
      </p:sp>
      <p:cxnSp>
        <p:nvCxnSpPr>
          <p:cNvPr id="22" name="直线箭头连接符 21"/>
          <p:cNvCxnSpPr>
            <a:stCxn id="4" idx="3"/>
            <a:endCxn id="20" idx="1"/>
          </p:cNvCxnSpPr>
          <p:nvPr/>
        </p:nvCxnSpPr>
        <p:spPr>
          <a:xfrm>
            <a:off x="6948264" y="3688312"/>
            <a:ext cx="21602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17113" y="1929883"/>
            <a:ext cx="2016224" cy="307777"/>
          </a:xfrm>
          <a:prstGeom prst="rect">
            <a:avLst/>
          </a:prstGeom>
          <a:noFill/>
        </p:spPr>
        <p:txBody>
          <a:bodyPr wrap="square" rtlCol="0">
            <a:spAutoFit/>
          </a:bodyPr>
          <a:lstStyle/>
          <a:p>
            <a:r>
              <a:rPr kumimoji="1" lang="en-US" altLang="zh-CN" sz="1400" i="1" dirty="0">
                <a:solidFill>
                  <a:srgbClr val="0096FF"/>
                </a:solidFill>
                <a:latin typeface="DengXian" charset="0"/>
                <a:ea typeface="DengXian" charset="0"/>
                <a:cs typeface="DengXian" charset="0"/>
              </a:rPr>
              <a:t>Run</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an</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application!</a:t>
            </a:r>
            <a:endParaRPr kumimoji="1" lang="zh-CN" altLang="en-US" sz="1400" i="1" dirty="0">
              <a:solidFill>
                <a:srgbClr val="0096FF"/>
              </a:solidFill>
              <a:latin typeface="DengXian" charset="0"/>
              <a:ea typeface="DengXian" charset="0"/>
              <a:cs typeface="DengXian" charset="0"/>
            </a:endParaRPr>
          </a:p>
        </p:txBody>
      </p:sp>
      <p:cxnSp>
        <p:nvCxnSpPr>
          <p:cNvPr id="24" name="直线箭头连接符 23"/>
          <p:cNvCxnSpPr>
            <a:endCxn id="23" idx="2"/>
          </p:cNvCxnSpPr>
          <p:nvPr/>
        </p:nvCxnSpPr>
        <p:spPr>
          <a:xfrm flipH="1" flipV="1">
            <a:off x="1625225" y="2237660"/>
            <a:ext cx="742838" cy="4335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43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lstStyle/>
          <a:p>
            <a:r>
              <a:rPr kumimoji="1" lang="en-US" altLang="zh-CN" dirty="0"/>
              <a:t>Stuck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very</a:t>
            </a:r>
            <a:r>
              <a:rPr kumimoji="1" lang="zh-CN" altLang="en-US" dirty="0"/>
              <a:t> </a:t>
            </a:r>
            <a:r>
              <a:rPr kumimoji="1" lang="en-US" altLang="zh-CN" dirty="0"/>
              <a:t>first</a:t>
            </a:r>
            <a:r>
              <a:rPr kumimoji="1" lang="zh-CN" altLang="en-US" dirty="0"/>
              <a:t> </a:t>
            </a:r>
            <a:r>
              <a:rPr kumimoji="1" lang="en-US" altLang="zh-CN" dirty="0"/>
              <a:t>instruction</a:t>
            </a:r>
            <a:endParaRPr kumimoji="1" lang="zh-CN" altLang="en-US" dirty="0"/>
          </a:p>
          <a:p>
            <a:pPr lvl="1"/>
            <a:r>
              <a:rPr kumimoji="1" lang="en-US" altLang="zh-CN" b="1" dirty="0">
                <a:solidFill>
                  <a:srgbClr val="FF2600"/>
                </a:solidFill>
              </a:rPr>
              <a:t>cli</a:t>
            </a:r>
            <a:r>
              <a:rPr kumimoji="1" lang="zh-CN" altLang="en-US" i="1" dirty="0">
                <a:solidFill>
                  <a:srgbClr val="FF2600"/>
                </a:solidFill>
              </a:rPr>
              <a:t> </a:t>
            </a:r>
            <a:r>
              <a:rPr kumimoji="1" lang="en-US" altLang="zh-CN" dirty="0"/>
              <a:t>:</a:t>
            </a:r>
            <a:r>
              <a:rPr kumimoji="1" lang="zh-CN" altLang="en-US" dirty="0"/>
              <a:t> </a:t>
            </a:r>
            <a:r>
              <a:rPr kumimoji="1" lang="en-US" altLang="zh-CN" dirty="0"/>
              <a:t>disable</a:t>
            </a:r>
            <a:r>
              <a:rPr kumimoji="1" lang="zh-CN" altLang="en-US" dirty="0"/>
              <a:t> </a:t>
            </a:r>
            <a:r>
              <a:rPr kumimoji="1" lang="en-US" altLang="zh-CN" dirty="0"/>
              <a:t>interrupt</a:t>
            </a:r>
            <a:endParaRPr kumimoji="1" lang="zh-CN" altLang="en-US" dirty="0"/>
          </a:p>
          <a:p>
            <a:pPr lvl="1"/>
            <a:r>
              <a:rPr kumimoji="1" lang="en-US" altLang="zh-CN" dirty="0"/>
              <a:t>It's</a:t>
            </a:r>
            <a:r>
              <a:rPr kumimoji="1" lang="zh-CN" altLang="en-US" dirty="0"/>
              <a:t> </a:t>
            </a:r>
            <a:r>
              <a:rPr kumimoji="1" lang="en-US" altLang="zh-CN" dirty="0"/>
              <a:t>a</a:t>
            </a:r>
            <a:r>
              <a:rPr kumimoji="1" lang="zh-CN" altLang="en-US" dirty="0"/>
              <a:t> </a:t>
            </a:r>
            <a:r>
              <a:rPr kumimoji="1" lang="en-US" altLang="zh-CN" dirty="0"/>
              <a:t>privilege</a:t>
            </a:r>
            <a:r>
              <a:rPr kumimoji="1" lang="zh-CN" altLang="en-US" dirty="0"/>
              <a:t> </a:t>
            </a:r>
            <a:r>
              <a:rPr kumimoji="1" lang="en-US" altLang="zh-CN" dirty="0"/>
              <a:t>instruction</a:t>
            </a:r>
            <a:endParaRPr kumimoji="1" lang="zh-CN" altLang="en-US" dirty="0"/>
          </a:p>
          <a:p>
            <a:pPr lvl="1"/>
            <a:r>
              <a:rPr kumimoji="1" lang="en-US" altLang="zh-CN" b="1" dirty="0"/>
              <a:t>Cannot</a:t>
            </a:r>
            <a:r>
              <a:rPr kumimoji="1" lang="zh-CN" altLang="en-US" b="1" dirty="0"/>
              <a:t> </a:t>
            </a:r>
            <a:r>
              <a:rPr kumimoji="1" lang="en-US" altLang="zh-CN" b="1" dirty="0"/>
              <a:t>run</a:t>
            </a:r>
            <a:r>
              <a:rPr kumimoji="1" lang="zh-CN" altLang="en-US" b="1" dirty="0"/>
              <a:t> </a:t>
            </a:r>
            <a:r>
              <a:rPr kumimoji="1" lang="en-US" altLang="zh-CN" b="1" dirty="0"/>
              <a:t>in</a:t>
            </a:r>
            <a:r>
              <a:rPr kumimoji="1" lang="zh-CN" altLang="en-US" b="1" dirty="0"/>
              <a:t> </a:t>
            </a:r>
            <a:r>
              <a:rPr kumimoji="1" lang="en-US" altLang="zh-CN" b="1" dirty="0"/>
              <a:t>user</a:t>
            </a:r>
            <a:r>
              <a:rPr kumimoji="1" lang="zh-CN" altLang="en-US" b="1" dirty="0"/>
              <a:t> </a:t>
            </a:r>
            <a:r>
              <a:rPr kumimoji="1" lang="en-US" altLang="zh-CN" b="1" dirty="0"/>
              <a:t>mode!</a:t>
            </a:r>
            <a:endParaRPr kumimoji="1" lang="zh-CN" altLang="en-US" b="1" dirty="0"/>
          </a:p>
          <a:p>
            <a:r>
              <a:rPr kumimoji="1" lang="en-US" altLang="zh-CN" dirty="0"/>
              <a:t>Similar</a:t>
            </a:r>
            <a:r>
              <a:rPr kumimoji="1" lang="zh-CN" altLang="en-US" dirty="0"/>
              <a:t> </a:t>
            </a:r>
            <a:r>
              <a:rPr kumimoji="1" lang="en-US" altLang="zh-CN" dirty="0"/>
              <a:t>instructions</a:t>
            </a:r>
            <a:endParaRPr kumimoji="1" lang="zh-CN" altLang="en-US" dirty="0"/>
          </a:p>
          <a:p>
            <a:pPr lvl="1"/>
            <a:r>
              <a:rPr kumimoji="1" lang="en-US" altLang="zh-CN" dirty="0"/>
              <a:t>E.g.,</a:t>
            </a:r>
            <a:r>
              <a:rPr kumimoji="1" lang="zh-CN" altLang="en-US" dirty="0"/>
              <a:t> </a:t>
            </a:r>
            <a:r>
              <a:rPr kumimoji="1" lang="en-US" altLang="zh-CN" b="1" dirty="0">
                <a:solidFill>
                  <a:srgbClr val="FF2600"/>
                </a:solidFill>
              </a:rPr>
              <a:t>change</a:t>
            </a:r>
            <a:r>
              <a:rPr kumimoji="1" lang="zh-CN" altLang="en-US" b="1" dirty="0">
                <a:solidFill>
                  <a:srgbClr val="FF2600"/>
                </a:solidFill>
              </a:rPr>
              <a:t> </a:t>
            </a:r>
            <a:r>
              <a:rPr kumimoji="1" lang="en-US" altLang="zh-CN" b="1" dirty="0">
                <a:solidFill>
                  <a:srgbClr val="FF2600"/>
                </a:solidFill>
              </a:rPr>
              <a:t>CR3</a:t>
            </a:r>
            <a:r>
              <a:rPr kumimoji="1" lang="en-US" altLang="zh-CN" dirty="0"/>
              <a:t>,</a:t>
            </a:r>
            <a:r>
              <a:rPr kumimoji="1" lang="zh-CN" altLang="en-US" dirty="0"/>
              <a:t> </a:t>
            </a:r>
            <a:r>
              <a:rPr kumimoji="1" lang="en-US" altLang="zh-CN" b="1" dirty="0">
                <a:solidFill>
                  <a:srgbClr val="FF2600"/>
                </a:solidFill>
              </a:rPr>
              <a:t>set</a:t>
            </a:r>
            <a:r>
              <a:rPr kumimoji="1" lang="zh-CN" altLang="en-US" b="1" dirty="0">
                <a:solidFill>
                  <a:srgbClr val="FF2600"/>
                </a:solidFill>
              </a:rPr>
              <a:t> </a:t>
            </a:r>
            <a:r>
              <a:rPr kumimoji="1" lang="en-US" altLang="zh-CN" b="1" dirty="0">
                <a:solidFill>
                  <a:srgbClr val="FF2600"/>
                </a:solidFill>
              </a:rPr>
              <a:t>IDT</a:t>
            </a:r>
            <a:r>
              <a:rPr kumimoji="1" lang="en-US" altLang="zh-CN" dirty="0"/>
              <a:t>,</a:t>
            </a:r>
            <a:r>
              <a:rPr kumimoji="1" lang="zh-CN" altLang="en-US" dirty="0"/>
              <a:t> </a:t>
            </a:r>
            <a:r>
              <a:rPr kumimoji="1" lang="en-US" altLang="zh-CN" dirty="0"/>
              <a:t>etc.</a:t>
            </a:r>
            <a:endParaRPr kumimoji="1" lang="zh-CN" altLang="en-US" dirty="0"/>
          </a:p>
          <a:p>
            <a:pPr lvl="1"/>
            <a:r>
              <a:rPr kumimoji="1" lang="en-US" altLang="zh-CN" dirty="0"/>
              <a:t>These</a:t>
            </a:r>
            <a:r>
              <a:rPr kumimoji="1" lang="zh-CN" altLang="en-US" dirty="0"/>
              <a:t> </a:t>
            </a:r>
            <a:r>
              <a:rPr kumimoji="1" lang="en-US" altLang="zh-CN" dirty="0"/>
              <a:t>instructions</a:t>
            </a:r>
            <a:r>
              <a:rPr kumimoji="1" lang="zh-CN" altLang="en-US" dirty="0"/>
              <a:t> </a:t>
            </a:r>
            <a:r>
              <a:rPr kumimoji="1" lang="en-US" altLang="zh-CN" dirty="0"/>
              <a:t>will</a:t>
            </a:r>
            <a:r>
              <a:rPr kumimoji="1" lang="zh-CN" altLang="en-US" dirty="0"/>
              <a:t> </a:t>
            </a:r>
            <a:r>
              <a:rPr kumimoji="1" lang="en-US" altLang="zh-CN" dirty="0"/>
              <a:t>change</a:t>
            </a:r>
            <a:r>
              <a:rPr kumimoji="1" lang="zh-CN" altLang="en-US" dirty="0"/>
              <a:t> </a:t>
            </a:r>
            <a:r>
              <a:rPr kumimoji="1" lang="en-US" altLang="zh-CN" dirty="0"/>
              <a:t>machine</a:t>
            </a:r>
            <a:r>
              <a:rPr kumimoji="1" lang="zh-CN" altLang="en-US" dirty="0"/>
              <a:t> </a:t>
            </a:r>
            <a:r>
              <a:rPr kumimoji="1" lang="en-US" altLang="zh-CN" dirty="0"/>
              <a:t>states</a:t>
            </a:r>
            <a:endParaRPr kumimoji="1" lang="zh-CN" altLang="en-US" dirty="0"/>
          </a:p>
        </p:txBody>
      </p:sp>
      <p:pic>
        <p:nvPicPr>
          <p:cNvPr id="4" name="图片 3"/>
          <p:cNvPicPr>
            <a:picLocks noChangeAspect="1"/>
          </p:cNvPicPr>
          <p:nvPr/>
        </p:nvPicPr>
        <p:blipFill rotWithShape="1">
          <a:blip r:embed="rId2"/>
          <a:srcRect r="71480"/>
          <a:stretch/>
        </p:blipFill>
        <p:spPr>
          <a:xfrm>
            <a:off x="6660232" y="1555151"/>
            <a:ext cx="2026568" cy="1509081"/>
          </a:xfrm>
          <a:prstGeom prst="rect">
            <a:avLst/>
          </a:prstGeom>
        </p:spPr>
      </p:pic>
      <p:sp>
        <p:nvSpPr>
          <p:cNvPr id="5" name="文本框 4"/>
          <p:cNvSpPr txBox="1"/>
          <p:nvPr/>
        </p:nvSpPr>
        <p:spPr>
          <a:xfrm>
            <a:off x="6660232" y="30642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6" name="直线箭头连接符 5"/>
          <p:cNvCxnSpPr/>
          <p:nvPr/>
        </p:nvCxnSpPr>
        <p:spPr>
          <a:xfrm>
            <a:off x="5508104" y="1777380"/>
            <a:ext cx="1008112" cy="864096"/>
          </a:xfrm>
          <a:prstGeom prst="straightConnector1">
            <a:avLst/>
          </a:prstGeom>
          <a:ln>
            <a:solidFill>
              <a:srgbClr val="00935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804248" y="27975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0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Challenges of Privilege Instruction</a:t>
            </a:r>
            <a:endParaRPr kumimoji="1" lang="zh-CN" altLang="en-US" dirty="0"/>
          </a:p>
        </p:txBody>
      </p:sp>
      <p:sp>
        <p:nvSpPr>
          <p:cNvPr id="4" name="Rectangle 22"/>
          <p:cNvSpPr/>
          <p:nvPr/>
        </p:nvSpPr>
        <p:spPr>
          <a:xfrm>
            <a:off x="2231230" y="2941385"/>
            <a:ext cx="4565750"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5" name="Rectangle 23"/>
          <p:cNvSpPr/>
          <p:nvPr/>
        </p:nvSpPr>
        <p:spPr>
          <a:xfrm>
            <a:off x="3471376" y="1767617"/>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p>
        </p:txBody>
      </p:sp>
      <p:sp>
        <p:nvSpPr>
          <p:cNvPr id="6" name="Rectangle 24"/>
          <p:cNvSpPr/>
          <p:nvPr/>
        </p:nvSpPr>
        <p:spPr>
          <a:xfrm>
            <a:off x="4093633" y="3552153"/>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010523" y="3552154"/>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231230" y="1767617"/>
            <a:ext cx="792087"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sp>
        <p:nvSpPr>
          <p:cNvPr id="9" name="Rectangle 37"/>
          <p:cNvSpPr/>
          <p:nvPr/>
        </p:nvSpPr>
        <p:spPr>
          <a:xfrm>
            <a:off x="5951670" y="1767617"/>
            <a:ext cx="835531"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OS-4</a:t>
            </a:r>
          </a:p>
        </p:txBody>
      </p:sp>
      <p:cxnSp>
        <p:nvCxnSpPr>
          <p:cNvPr id="10" name="Straight Connector 13"/>
          <p:cNvCxnSpPr/>
          <p:nvPr/>
        </p:nvCxnSpPr>
        <p:spPr>
          <a:xfrm>
            <a:off x="2216779" y="3423801"/>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167334" y="3552154"/>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3"/>
          <p:cNvSpPr/>
          <p:nvPr/>
        </p:nvSpPr>
        <p:spPr>
          <a:xfrm>
            <a:off x="4711523" y="1767617"/>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p>
        </p:txBody>
      </p:sp>
      <p:sp>
        <p:nvSpPr>
          <p:cNvPr id="17" name="Rectangle 41"/>
          <p:cNvSpPr/>
          <p:nvPr/>
        </p:nvSpPr>
        <p:spPr>
          <a:xfrm>
            <a:off x="1979712"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8" name="Rectangle 41"/>
          <p:cNvSpPr/>
          <p:nvPr/>
        </p:nvSpPr>
        <p:spPr>
          <a:xfrm>
            <a:off x="3251853"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8</a:t>
            </a:r>
            <a:r>
              <a:rPr lang="en-US" sz="1167" b="1" dirty="0">
                <a:solidFill>
                  <a:schemeClr val="bg1"/>
                </a:solidFill>
                <a:latin typeface="DengXian" charset="0"/>
                <a:ea typeface="DengXian" charset="0"/>
                <a:cs typeface="DengXian" charset="0"/>
              </a:rPr>
              <a:t>0, CR3</a:t>
            </a:r>
          </a:p>
        </p:txBody>
      </p:sp>
      <p:sp>
        <p:nvSpPr>
          <p:cNvPr id="19" name="Rectangle 41"/>
          <p:cNvSpPr/>
          <p:nvPr/>
        </p:nvSpPr>
        <p:spPr>
          <a:xfrm>
            <a:off x="4523994"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a:t>
            </a:r>
            <a:r>
              <a:rPr lang="en-US" altLang="zh-CN" sz="1167" b="1" dirty="0">
                <a:solidFill>
                  <a:schemeClr val="bg1"/>
                </a:solidFill>
                <a:latin typeface="DengXian" charset="0"/>
                <a:ea typeface="DengXian" charset="0"/>
                <a:cs typeface="DengXian" charset="0"/>
              </a:rPr>
              <a:t>2</a:t>
            </a:r>
            <a:r>
              <a:rPr lang="en-US" sz="1167" b="1" dirty="0">
                <a:solidFill>
                  <a:schemeClr val="bg1"/>
                </a:solidFill>
                <a:latin typeface="DengXian" charset="0"/>
                <a:ea typeface="DengXian" charset="0"/>
                <a:cs typeface="DengXian" charset="0"/>
              </a:rPr>
              <a:t>0, CR3</a:t>
            </a:r>
          </a:p>
        </p:txBody>
      </p:sp>
      <p:sp>
        <p:nvSpPr>
          <p:cNvPr id="20" name="Rectangle 41"/>
          <p:cNvSpPr/>
          <p:nvPr/>
        </p:nvSpPr>
        <p:spPr>
          <a:xfrm>
            <a:off x="5796136"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0, CR3</a:t>
            </a:r>
          </a:p>
        </p:txBody>
      </p:sp>
      <p:sp>
        <p:nvSpPr>
          <p:cNvPr id="22" name="内容占位符 2"/>
          <p:cNvSpPr>
            <a:spLocks noGrp="1"/>
          </p:cNvSpPr>
          <p:nvPr>
            <p:ph idx="1"/>
          </p:nvPr>
        </p:nvSpPr>
        <p:spPr>
          <a:xfrm>
            <a:off x="457200" y="4484944"/>
            <a:ext cx="8229600" cy="964844"/>
          </a:xfrm>
        </p:spPr>
        <p:txBody>
          <a:bodyPr>
            <a:normAutofit fontScale="85000" lnSpcReduction="10000"/>
          </a:bodyPr>
          <a:lstStyle/>
          <a:p>
            <a:r>
              <a:rPr kumimoji="1" lang="en-US" altLang="zh-CN" dirty="0"/>
              <a:t>Guest</a:t>
            </a:r>
            <a:r>
              <a:rPr kumimoji="1" lang="zh-CN" altLang="en-US" dirty="0"/>
              <a:t> </a:t>
            </a:r>
            <a:r>
              <a:rPr kumimoji="1" lang="en-US" altLang="zh-CN" dirty="0"/>
              <a:t>OS</a:t>
            </a:r>
            <a:r>
              <a:rPr kumimoji="1" lang="zh-CN" altLang="en-US" dirty="0"/>
              <a:t> </a:t>
            </a:r>
            <a:r>
              <a:rPr kumimoji="1" lang="en-US" altLang="zh-CN" dirty="0"/>
              <a:t>executes</a:t>
            </a:r>
            <a:r>
              <a:rPr kumimoji="1" lang="zh-CN" altLang="en-US" dirty="0"/>
              <a:t> </a:t>
            </a:r>
            <a:r>
              <a:rPr kumimoji="1" lang="en-US" altLang="zh-CN" dirty="0"/>
              <a:t>privilege</a:t>
            </a:r>
            <a:r>
              <a:rPr kumimoji="1" lang="zh-CN" altLang="en-US" dirty="0"/>
              <a:t> </a:t>
            </a:r>
            <a:r>
              <a:rPr kumimoji="1" lang="en-US" altLang="zh-CN" dirty="0"/>
              <a:t>instructions</a:t>
            </a:r>
            <a:endParaRPr kumimoji="1" lang="zh-CN" altLang="en-US" dirty="0"/>
          </a:p>
          <a:p>
            <a:r>
              <a:rPr kumimoji="1" lang="en-US" altLang="zh-CN" dirty="0"/>
              <a:t>Guest</a:t>
            </a:r>
            <a:r>
              <a:rPr kumimoji="1" lang="zh-CN" altLang="en-US" dirty="0"/>
              <a:t> </a:t>
            </a:r>
            <a:r>
              <a:rPr kumimoji="1" lang="en-US" altLang="zh-CN" dirty="0"/>
              <a:t>OS</a:t>
            </a:r>
            <a:r>
              <a:rPr kumimoji="1" lang="zh-CN" altLang="en-US" dirty="0"/>
              <a:t> </a:t>
            </a:r>
            <a:r>
              <a:rPr kumimoji="1" lang="en-US" altLang="zh-CN" dirty="0"/>
              <a:t>are</a:t>
            </a:r>
            <a:r>
              <a:rPr kumimoji="1" lang="zh-CN" altLang="en-US" dirty="0"/>
              <a:t> </a:t>
            </a:r>
            <a:r>
              <a:rPr kumimoji="1" lang="en-US" altLang="zh-CN" dirty="0"/>
              <a:t>not</a:t>
            </a:r>
            <a:r>
              <a:rPr kumimoji="1" lang="zh-CN" altLang="en-US" dirty="0"/>
              <a:t> </a:t>
            </a:r>
            <a:r>
              <a:rPr kumimoji="1" lang="en-US" altLang="zh-CN" dirty="0"/>
              <a:t>allowed</a:t>
            </a:r>
            <a:r>
              <a:rPr kumimoji="1" lang="zh-CN" altLang="en-US" dirty="0"/>
              <a:t> </a:t>
            </a:r>
            <a:r>
              <a:rPr kumimoji="1" lang="en-US" altLang="zh-CN" dirty="0"/>
              <a:t>to</a:t>
            </a:r>
            <a:r>
              <a:rPr kumimoji="1" lang="zh-CN" altLang="en-US" dirty="0"/>
              <a:t> </a:t>
            </a:r>
            <a:r>
              <a:rPr kumimoji="1" lang="en-US" altLang="zh-CN" dirty="0"/>
              <a:t>run</a:t>
            </a:r>
            <a:r>
              <a:rPr kumimoji="1" lang="zh-CN" altLang="en-US" dirty="0"/>
              <a:t> </a:t>
            </a:r>
            <a:r>
              <a:rPr kumimoji="1" lang="en-US" altLang="zh-CN" dirty="0"/>
              <a:t>the</a:t>
            </a:r>
            <a:r>
              <a:rPr kumimoji="1" lang="zh-CN" altLang="en-US" dirty="0"/>
              <a:t> </a:t>
            </a:r>
            <a:r>
              <a:rPr kumimoji="1" lang="en-US" altLang="zh-CN" dirty="0"/>
              <a:t>privilege</a:t>
            </a:r>
            <a:r>
              <a:rPr kumimoji="1" lang="zh-CN" altLang="en-US" dirty="0"/>
              <a:t> </a:t>
            </a:r>
            <a:r>
              <a:rPr kumimoji="1" lang="en-US" altLang="zh-CN" dirty="0"/>
              <a:t>instructions</a:t>
            </a:r>
            <a:endParaRPr kumimoji="1" lang="zh-CN" altLang="en-US" dirty="0"/>
          </a:p>
        </p:txBody>
      </p:sp>
    </p:spTree>
    <p:extLst>
      <p:ext uri="{BB962C8B-B14F-4D97-AF65-F5344CB8AC3E}">
        <p14:creationId xmlns:p14="http://schemas.microsoft.com/office/powerpoint/2010/main" val="397703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nSpc>
                <a:spcPct val="90000"/>
              </a:lnSpc>
            </a:pPr>
            <a:r>
              <a:rPr lang="en-US" altLang="zh-CN" dirty="0"/>
              <a:t>Solution:</a:t>
            </a:r>
            <a:r>
              <a:rPr lang="zh-CN" altLang="en-US" dirty="0"/>
              <a:t> </a:t>
            </a:r>
            <a:r>
              <a:rPr lang="en-US" altLang="zh-CN" dirty="0"/>
              <a:t>Trap</a:t>
            </a:r>
            <a:r>
              <a:rPr lang="zh-CN" altLang="en-US" dirty="0"/>
              <a:t> </a:t>
            </a:r>
            <a:r>
              <a:rPr lang="en-US" altLang="zh-CN" dirty="0"/>
              <a:t>&amp;</a:t>
            </a:r>
            <a:r>
              <a:rPr lang="zh-CN" altLang="en-US" dirty="0"/>
              <a:t> </a:t>
            </a:r>
            <a:r>
              <a:rPr lang="en-US" altLang="zh-CN" dirty="0"/>
              <a:t>Emulate</a:t>
            </a:r>
            <a:endParaRPr lang="en-US" altLang="zh-TW" dirty="0"/>
          </a:p>
        </p:txBody>
      </p:sp>
      <p:sp>
        <p:nvSpPr>
          <p:cNvPr id="3" name="Content Placeholder 2"/>
          <p:cNvSpPr>
            <a:spLocks noGrp="1"/>
          </p:cNvSpPr>
          <p:nvPr>
            <p:ph idx="1"/>
          </p:nvPr>
        </p:nvSpPr>
        <p:spPr>
          <a:xfrm>
            <a:off x="457200" y="1333501"/>
            <a:ext cx="8579296" cy="1812031"/>
          </a:xfrm>
        </p:spPr>
        <p:txBody>
          <a:bodyPr>
            <a:normAutofit/>
          </a:bodyPr>
          <a:lstStyle/>
          <a:p>
            <a:pPr>
              <a:lnSpc>
                <a:spcPct val="90000"/>
              </a:lnSpc>
            </a:pPr>
            <a:r>
              <a:rPr lang="en-US" altLang="zh-CN" sz="2000" b="1" dirty="0">
                <a:solidFill>
                  <a:srgbClr val="0096FF"/>
                </a:solidFill>
              </a:rPr>
              <a:t>Trap</a:t>
            </a:r>
            <a:r>
              <a:rPr lang="en-US" altLang="zh-CN" sz="2000" dirty="0"/>
              <a:t>:</a:t>
            </a:r>
            <a:r>
              <a:rPr lang="zh-CN" altLang="en-US" sz="2000" dirty="0"/>
              <a:t> </a:t>
            </a:r>
            <a:r>
              <a:rPr lang="en-US" altLang="zh-CN" sz="2000" dirty="0"/>
              <a:t>running</a:t>
            </a:r>
            <a:r>
              <a:rPr lang="zh-CN" altLang="en-US" sz="2000" dirty="0"/>
              <a:t> </a:t>
            </a:r>
            <a:r>
              <a:rPr lang="en-US" altLang="zh-CN" sz="2000" dirty="0"/>
              <a:t>privilege</a:t>
            </a:r>
            <a:r>
              <a:rPr lang="zh-CN" altLang="en-US" sz="2000" dirty="0"/>
              <a:t> </a:t>
            </a:r>
            <a:r>
              <a:rPr lang="en-US" altLang="zh-CN" sz="2000" dirty="0"/>
              <a:t>instructions in user-mode</a:t>
            </a:r>
            <a:r>
              <a:rPr lang="zh-CN" altLang="en-US" sz="2000" dirty="0"/>
              <a:t> </a:t>
            </a:r>
            <a:r>
              <a:rPr lang="en-US" altLang="zh-CN" sz="2000" dirty="0"/>
              <a:t>will</a:t>
            </a:r>
            <a:r>
              <a:rPr lang="zh-CN" altLang="en-US" sz="2000" dirty="0"/>
              <a:t> </a:t>
            </a:r>
            <a:r>
              <a:rPr lang="en-US" altLang="zh-CN" sz="2000" dirty="0"/>
              <a:t>trap</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VMM</a:t>
            </a:r>
            <a:endParaRPr lang="en-US" altLang="zh-TW" sz="2000" dirty="0"/>
          </a:p>
          <a:p>
            <a:pPr>
              <a:lnSpc>
                <a:spcPct val="90000"/>
              </a:lnSpc>
            </a:pPr>
            <a:r>
              <a:rPr lang="en-US" altLang="zh-CN" sz="2000" b="1" dirty="0">
                <a:solidFill>
                  <a:srgbClr val="0096FF"/>
                </a:solidFill>
              </a:rPr>
              <a:t>Emulate</a:t>
            </a:r>
            <a:r>
              <a:rPr lang="en-US" altLang="zh-CN" sz="2000" dirty="0"/>
              <a:t>:</a:t>
            </a:r>
            <a:r>
              <a:rPr lang="zh-CN" altLang="en-US" sz="2000" dirty="0"/>
              <a:t> </a:t>
            </a:r>
            <a:r>
              <a:rPr lang="en-US" altLang="zh-CN" sz="2000" dirty="0"/>
              <a:t>those</a:t>
            </a:r>
            <a:r>
              <a:rPr lang="zh-CN" altLang="en-US" sz="2000" dirty="0"/>
              <a:t> </a:t>
            </a:r>
            <a:r>
              <a:rPr lang="en-US" altLang="zh-TW" sz="2000" dirty="0"/>
              <a:t>instructions are implemented as </a:t>
            </a:r>
            <a:r>
              <a:rPr lang="en-US" altLang="zh-TW" sz="2000" i="1" dirty="0"/>
              <a:t>functions</a:t>
            </a:r>
            <a:r>
              <a:rPr lang="en-US" altLang="zh-TW" sz="2000" dirty="0"/>
              <a:t> in the</a:t>
            </a:r>
            <a:r>
              <a:rPr lang="zh-CN" altLang="en-US" sz="2000" dirty="0"/>
              <a:t> </a:t>
            </a:r>
            <a:r>
              <a:rPr lang="en-US" altLang="zh-CN" sz="2000" dirty="0"/>
              <a:t>VMM</a:t>
            </a:r>
            <a:endParaRPr lang="zh-CN" altLang="en-US" sz="2000" dirty="0"/>
          </a:p>
          <a:p>
            <a:pPr lvl="1">
              <a:lnSpc>
                <a:spcPct val="90000"/>
              </a:lnSpc>
            </a:pPr>
            <a:r>
              <a:rPr lang="en-US" altLang="zh-TW" sz="2000" dirty="0"/>
              <a:t>System state</a:t>
            </a:r>
            <a:r>
              <a:rPr lang="en-US" altLang="zh-CN" sz="2000" dirty="0"/>
              <a:t>s</a:t>
            </a:r>
            <a:r>
              <a:rPr lang="zh-CN" altLang="en-US" sz="2000" dirty="0"/>
              <a:t> </a:t>
            </a:r>
            <a:r>
              <a:rPr lang="en-US" altLang="zh-CN" sz="2000" dirty="0"/>
              <a:t>are</a:t>
            </a:r>
            <a:r>
              <a:rPr lang="en-US" altLang="zh-TW" sz="2000" dirty="0"/>
              <a:t> kept in</a:t>
            </a:r>
            <a:r>
              <a:rPr lang="zh-CN" altLang="en-US" sz="2000" dirty="0"/>
              <a:t> </a:t>
            </a:r>
            <a:r>
              <a:rPr lang="en-US" altLang="zh-CN" sz="2000" dirty="0"/>
              <a:t>VMM's</a:t>
            </a:r>
            <a:r>
              <a:rPr lang="en-US" altLang="zh-TW" sz="2000" dirty="0"/>
              <a:t> memory</a:t>
            </a:r>
            <a:r>
              <a:rPr lang="en-US" altLang="zh-CN" sz="2000" dirty="0"/>
              <a:t>,</a:t>
            </a:r>
            <a:r>
              <a:rPr lang="zh-CN" altLang="en-US" sz="2000" dirty="0"/>
              <a:t> </a:t>
            </a:r>
            <a:r>
              <a:rPr lang="en-US" altLang="zh-CN" sz="2000" dirty="0"/>
              <a:t>and</a:t>
            </a:r>
            <a:r>
              <a:rPr lang="zh-CN" altLang="en-US" sz="2000" dirty="0"/>
              <a:t> </a:t>
            </a:r>
            <a:r>
              <a:rPr lang="en-US" altLang="zh-CN" sz="2000" dirty="0"/>
              <a:t>are</a:t>
            </a:r>
            <a:r>
              <a:rPr lang="zh-CN" altLang="en-US" sz="2000" dirty="0"/>
              <a:t> </a:t>
            </a:r>
            <a:r>
              <a:rPr lang="en-US" altLang="zh-CN" sz="2000" dirty="0"/>
              <a:t>changed</a:t>
            </a:r>
            <a:r>
              <a:rPr lang="zh-CN" altLang="en-US" sz="2000" dirty="0"/>
              <a:t> </a:t>
            </a:r>
            <a:r>
              <a:rPr lang="en-US" altLang="zh-CN" sz="2000" dirty="0"/>
              <a:t>according</a:t>
            </a:r>
            <a:endParaRPr lang="en-US" altLang="zh-TW" sz="2000" dirty="0"/>
          </a:p>
        </p:txBody>
      </p:sp>
      <p:sp>
        <p:nvSpPr>
          <p:cNvPr id="4" name="Rectangle 22"/>
          <p:cNvSpPr/>
          <p:nvPr/>
        </p:nvSpPr>
        <p:spPr>
          <a:xfrm>
            <a:off x="3089394" y="4103276"/>
            <a:ext cx="2726499"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6" name="Rectangle 24"/>
          <p:cNvSpPr/>
          <p:nvPr/>
        </p:nvSpPr>
        <p:spPr>
          <a:xfrm>
            <a:off x="4045436" y="5064321"/>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4989770" y="5064322"/>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3089394" y="292950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cxnSp>
        <p:nvCxnSpPr>
          <p:cNvPr id="10" name="Straight Connector 13"/>
          <p:cNvCxnSpPr/>
          <p:nvPr/>
        </p:nvCxnSpPr>
        <p:spPr>
          <a:xfrm>
            <a:off x="3074943" y="4935969"/>
            <a:ext cx="274095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091693" y="5064322"/>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3" name="Rectangle 41"/>
          <p:cNvSpPr/>
          <p:nvPr/>
        </p:nvSpPr>
        <p:spPr>
          <a:xfrm>
            <a:off x="2837876" y="375877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7" name="Rectangle 41"/>
          <p:cNvSpPr/>
          <p:nvPr/>
        </p:nvSpPr>
        <p:spPr>
          <a:xfrm>
            <a:off x="2852939" y="4547544"/>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 CR3</a:t>
            </a:r>
          </a:p>
        </p:txBody>
      </p:sp>
      <p:cxnSp>
        <p:nvCxnSpPr>
          <p:cNvPr id="18" name="曲线连接符 17"/>
          <p:cNvCxnSpPr>
            <a:stCxn id="13" idx="1"/>
            <a:endCxn id="4" idx="1"/>
          </p:cNvCxnSpPr>
          <p:nvPr/>
        </p:nvCxnSpPr>
        <p:spPr>
          <a:xfrm rot="10800000" flipH="1" flipV="1">
            <a:off x="2837876" y="3888806"/>
            <a:ext cx="251518" cy="375569"/>
          </a:xfrm>
          <a:prstGeom prst="curvedConnector3">
            <a:avLst>
              <a:gd name="adj1" fmla="val -90888"/>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1"/>
          <p:cNvSpPr/>
          <p:nvPr/>
        </p:nvSpPr>
        <p:spPr>
          <a:xfrm>
            <a:off x="3215208" y="4165361"/>
            <a:ext cx="842567" cy="21882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altLang="zh-CN" sz="1167" b="1">
                <a:solidFill>
                  <a:schemeClr val="bg1"/>
                </a:solidFill>
                <a:latin typeface="DengXian" charset="0"/>
                <a:ea typeface="DengXian" charset="0"/>
                <a:cs typeface="DengXian" charset="0"/>
              </a:rPr>
              <a:t>Emulate</a:t>
            </a:r>
            <a:endParaRPr lang="en-US" sz="1167" b="1" dirty="0">
              <a:solidFill>
                <a:schemeClr val="bg1"/>
              </a:solidFill>
              <a:latin typeface="DengXian" charset="0"/>
              <a:ea typeface="DengXian" charset="0"/>
              <a:cs typeface="DengXian" charset="0"/>
            </a:endParaRPr>
          </a:p>
        </p:txBody>
      </p:sp>
      <p:cxnSp>
        <p:nvCxnSpPr>
          <p:cNvPr id="21" name="直线箭头连接符 20"/>
          <p:cNvCxnSpPr/>
          <p:nvPr/>
        </p:nvCxnSpPr>
        <p:spPr>
          <a:xfrm>
            <a:off x="3655653" y="4384184"/>
            <a:ext cx="0" cy="1633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63688" y="3860922"/>
            <a:ext cx="655949"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Trap</a:t>
            </a:r>
            <a:endParaRPr lang="zh-CN" altLang="en-US" dirty="0">
              <a:solidFill>
                <a:srgbClr val="0096FF"/>
              </a:solidFill>
              <a:latin typeface="DengXian" charset="0"/>
              <a:ea typeface="DengXian" charset="0"/>
              <a:cs typeface="DengXian" charset="0"/>
            </a:endParaRPr>
          </a:p>
        </p:txBody>
      </p:sp>
      <p:sp>
        <p:nvSpPr>
          <p:cNvPr id="27" name="Rectangle 27"/>
          <p:cNvSpPr/>
          <p:nvPr/>
        </p:nvSpPr>
        <p:spPr>
          <a:xfrm>
            <a:off x="4056599" y="292571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endParaRPr lang="en-US" sz="1600" dirty="0">
              <a:solidFill>
                <a:schemeClr val="tx1">
                  <a:lumMod val="65000"/>
                  <a:lumOff val="35000"/>
                </a:schemeClr>
              </a:solidFill>
              <a:cs typeface="Arial Narrow"/>
            </a:endParaRPr>
          </a:p>
        </p:txBody>
      </p:sp>
      <p:sp>
        <p:nvSpPr>
          <p:cNvPr id="28" name="Rectangle 27"/>
          <p:cNvSpPr/>
          <p:nvPr/>
        </p:nvSpPr>
        <p:spPr>
          <a:xfrm>
            <a:off x="5023806" y="292950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endParaRPr lang="en-US" sz="1600" dirty="0">
              <a:solidFill>
                <a:schemeClr val="tx1">
                  <a:lumMod val="65000"/>
                  <a:lumOff val="35000"/>
                </a:schemeClr>
              </a:solidFill>
              <a:cs typeface="Arial Narrow"/>
            </a:endParaRPr>
          </a:p>
        </p:txBody>
      </p:sp>
      <p:sp>
        <p:nvSpPr>
          <p:cNvPr id="19" name="矩形 18"/>
          <p:cNvSpPr/>
          <p:nvPr/>
        </p:nvSpPr>
        <p:spPr>
          <a:xfrm>
            <a:off x="1763688" y="4481432"/>
            <a:ext cx="1032655"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Emulate</a:t>
            </a:r>
            <a:endParaRPr lang="zh-CN" altLang="en-US" dirty="0">
              <a:solidFill>
                <a:srgbClr val="0096FF"/>
              </a:solidFill>
              <a:latin typeface="DengXian" charset="0"/>
              <a:ea typeface="DengXian" charset="0"/>
              <a:cs typeface="DengXian" charset="0"/>
            </a:endParaRPr>
          </a:p>
        </p:txBody>
      </p:sp>
    </p:spTree>
    <p:extLst>
      <p:ext uri="{BB962C8B-B14F-4D97-AF65-F5344CB8AC3E}">
        <p14:creationId xmlns:p14="http://schemas.microsoft.com/office/powerpoint/2010/main" val="321789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Now</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a:xfrm>
            <a:off x="457200" y="1333500"/>
            <a:ext cx="8229600" cy="4044279"/>
          </a:xfrm>
        </p:spPr>
        <p:txBody>
          <a:bodyPr>
            <a:normAutofit/>
          </a:bodyPr>
          <a:lstStyle/>
          <a:p>
            <a:r>
              <a:rPr kumimoji="1" lang="en-US" altLang="zh-CN" sz="2400" dirty="0"/>
              <a:t>Host</a:t>
            </a:r>
            <a:r>
              <a:rPr kumimoji="1" lang="zh-CN" altLang="en-US" sz="2400" dirty="0"/>
              <a:t> </a:t>
            </a:r>
            <a:r>
              <a:rPr kumimoji="1" lang="en-US" altLang="zh-CN" sz="2400" dirty="0"/>
              <a:t>OS</a:t>
            </a:r>
            <a:r>
              <a:rPr kumimoji="1" lang="zh-CN" altLang="en-US" sz="2400" dirty="0"/>
              <a:t> </a:t>
            </a:r>
            <a:r>
              <a:rPr kumimoji="1" lang="en-US" altLang="zh-CN" sz="2400" dirty="0"/>
              <a:t>virtualizes</a:t>
            </a:r>
            <a:r>
              <a:rPr kumimoji="1" lang="zh-CN" altLang="en-US" sz="2400" dirty="0"/>
              <a:t> </a:t>
            </a:r>
            <a:r>
              <a:rPr kumimoji="1" lang="en-US" altLang="zh-CN" sz="2400" dirty="0"/>
              <a:t>system</a:t>
            </a:r>
            <a:r>
              <a:rPr kumimoji="1" lang="zh-CN" altLang="en-US" sz="2400" dirty="0"/>
              <a:t> </a:t>
            </a:r>
            <a:r>
              <a:rPr kumimoji="1" lang="en-US" altLang="zh-CN" sz="2400" dirty="0"/>
              <a:t>states</a:t>
            </a:r>
            <a:endParaRPr kumimoji="1" lang="zh-CN" altLang="en-US" sz="2400" dirty="0"/>
          </a:p>
          <a:p>
            <a:pPr lvl="1"/>
            <a:r>
              <a:rPr kumimoji="1" lang="en-US" altLang="zh-CN" sz="2000" dirty="0"/>
              <a:t>Save</a:t>
            </a:r>
            <a:r>
              <a:rPr kumimoji="1" lang="zh-CN" altLang="en-US" sz="2000" dirty="0"/>
              <a:t> </a:t>
            </a:r>
            <a:r>
              <a:rPr kumimoji="1" lang="en-US" altLang="zh-CN" sz="2000" dirty="0"/>
              <a:t>guest</a:t>
            </a:r>
            <a:r>
              <a:rPr kumimoji="1" lang="zh-CN" altLang="en-US" sz="2000" dirty="0"/>
              <a:t> </a:t>
            </a:r>
            <a:r>
              <a:rPr kumimoji="1" lang="en-US" altLang="zh-CN" sz="2000" dirty="0"/>
              <a:t>system</a:t>
            </a:r>
            <a:r>
              <a:rPr kumimoji="1" lang="zh-CN" altLang="en-US" sz="2000" dirty="0"/>
              <a:t> </a:t>
            </a:r>
            <a:r>
              <a:rPr kumimoji="1" lang="en-US" altLang="zh-CN" sz="2000" dirty="0"/>
              <a:t>states</a:t>
            </a:r>
            <a:r>
              <a:rPr kumimoji="1" lang="zh-CN" altLang="en-US" sz="2000" dirty="0"/>
              <a:t> </a:t>
            </a:r>
            <a:r>
              <a:rPr kumimoji="1" lang="en-US" altLang="zh-CN" sz="2000" dirty="0"/>
              <a:t>in</a:t>
            </a:r>
            <a:r>
              <a:rPr kumimoji="1" lang="zh-CN" altLang="en-US" sz="2000" dirty="0"/>
              <a:t> </a:t>
            </a:r>
            <a:r>
              <a:rPr kumimoji="1" lang="en-US" altLang="zh-CN" sz="2000" dirty="0"/>
              <a:t>memory</a:t>
            </a:r>
            <a:endParaRPr kumimoji="1" lang="zh-CN" altLang="en-US" sz="2000" dirty="0"/>
          </a:p>
          <a:p>
            <a:r>
              <a:rPr kumimoji="1" lang="en-US" altLang="zh-CN" sz="2400" dirty="0"/>
              <a:t>When</a:t>
            </a:r>
            <a:r>
              <a:rPr kumimoji="1" lang="zh-CN" altLang="en-US" sz="2400" dirty="0"/>
              <a:t> </a:t>
            </a:r>
            <a:r>
              <a:rPr kumimoji="1" lang="en-US" altLang="zh-CN" sz="2400" dirty="0"/>
              <a:t>a</a:t>
            </a:r>
            <a:r>
              <a:rPr kumimoji="1" lang="zh-CN" altLang="en-US" sz="2400" dirty="0"/>
              <a:t> </a:t>
            </a:r>
            <a:r>
              <a:rPr kumimoji="1" lang="en-US" altLang="zh-CN" sz="2400" dirty="0"/>
              <a:t>guest</a:t>
            </a:r>
            <a:r>
              <a:rPr kumimoji="1" lang="zh-CN" altLang="en-US" sz="2400" dirty="0"/>
              <a:t> </a:t>
            </a:r>
            <a:r>
              <a:rPr kumimoji="1" lang="en-US" altLang="zh-CN" sz="2400" dirty="0"/>
              <a:t>OS</a:t>
            </a:r>
            <a:r>
              <a:rPr kumimoji="1" lang="zh-CN" altLang="en-US" sz="2400" dirty="0"/>
              <a:t> </a:t>
            </a:r>
            <a:r>
              <a:rPr kumimoji="1" lang="en-US" altLang="zh-CN" sz="2400" dirty="0"/>
              <a:t>runs</a:t>
            </a:r>
            <a:r>
              <a:rPr kumimoji="1" lang="zh-CN" altLang="en-US" sz="2400" dirty="0"/>
              <a:t> </a:t>
            </a:r>
            <a:r>
              <a:rPr kumimoji="1" lang="en-US" altLang="zh-CN" sz="2400" b="1" dirty="0">
                <a:solidFill>
                  <a:srgbClr val="FF2600"/>
                </a:solidFill>
              </a:rPr>
              <a:t>cli</a:t>
            </a:r>
            <a:endParaRPr kumimoji="1" lang="zh-CN" altLang="en-US" sz="2400" b="1" dirty="0">
              <a:solidFill>
                <a:srgbClr val="FF2600"/>
              </a:solidFill>
            </a:endParaRPr>
          </a:p>
          <a:p>
            <a:pPr lvl="1"/>
            <a:r>
              <a:rPr kumimoji="1" lang="en-US" altLang="zh-CN" sz="2000" dirty="0"/>
              <a:t>CPU</a:t>
            </a:r>
            <a:r>
              <a:rPr kumimoji="1" lang="zh-CN" altLang="en-US" sz="2000" dirty="0"/>
              <a:t> </a:t>
            </a:r>
            <a:r>
              <a:rPr kumimoji="1" lang="en-US" altLang="zh-CN" sz="2000" dirty="0"/>
              <a:t>will</a:t>
            </a:r>
            <a:r>
              <a:rPr kumimoji="1" lang="zh-CN" altLang="en-US" sz="2000" dirty="0"/>
              <a:t> </a:t>
            </a:r>
            <a:r>
              <a:rPr kumimoji="1" lang="en-US" altLang="zh-CN" sz="2000" dirty="0"/>
              <a:t>trap</a:t>
            </a:r>
            <a:r>
              <a:rPr kumimoji="1" lang="zh-CN" altLang="en-US" sz="2000" dirty="0"/>
              <a:t> </a:t>
            </a:r>
            <a:r>
              <a:rPr kumimoji="1" lang="en-US" altLang="zh-CN" sz="2000" dirty="0"/>
              <a:t>to</a:t>
            </a:r>
            <a:r>
              <a:rPr kumimoji="1" lang="zh-CN" altLang="en-US" sz="2000" dirty="0"/>
              <a:t> </a:t>
            </a:r>
            <a:r>
              <a:rPr kumimoji="1" lang="en-US" altLang="zh-CN" sz="2000" dirty="0"/>
              <a:t>the</a:t>
            </a:r>
            <a:r>
              <a:rPr kumimoji="1" lang="zh-CN" altLang="en-US" sz="2000" dirty="0"/>
              <a:t> </a:t>
            </a:r>
            <a:r>
              <a:rPr kumimoji="1" lang="en-US" altLang="zh-CN" sz="2000" dirty="0"/>
              <a:t>host</a:t>
            </a:r>
            <a:r>
              <a:rPr kumimoji="1" lang="zh-CN" altLang="en-US" sz="2000" dirty="0"/>
              <a:t> </a:t>
            </a:r>
            <a:r>
              <a:rPr kumimoji="1" lang="en-US" altLang="zh-CN" sz="2000" dirty="0"/>
              <a:t>OS</a:t>
            </a:r>
            <a:r>
              <a:rPr kumimoji="1" lang="zh-CN" altLang="en-US" sz="2000" dirty="0"/>
              <a:t> </a:t>
            </a:r>
            <a:r>
              <a:rPr kumimoji="1" lang="en-US" altLang="zh-CN" sz="2000" dirty="0"/>
              <a:t>(</a:t>
            </a:r>
            <a:r>
              <a:rPr kumimoji="1" lang="en-US" altLang="zh-CN" sz="2000" dirty="0">
                <a:solidFill>
                  <a:srgbClr val="0096FF"/>
                </a:solidFill>
              </a:rPr>
              <a:t>trap</a:t>
            </a:r>
            <a:r>
              <a:rPr kumimoji="1" lang="en-US" altLang="zh-CN" sz="2000" dirty="0"/>
              <a:t>)</a:t>
            </a:r>
            <a:endParaRPr kumimoji="1" lang="zh-CN" altLang="en-US" sz="2000" dirty="0"/>
          </a:p>
          <a:p>
            <a:pPr lvl="1"/>
            <a:r>
              <a:rPr kumimoji="1" lang="en-US" altLang="zh-CN" sz="2000" dirty="0"/>
              <a:t>Host</a:t>
            </a:r>
            <a:r>
              <a:rPr kumimoji="1" lang="zh-CN" altLang="en-US" sz="2000" dirty="0"/>
              <a:t> </a:t>
            </a:r>
            <a:r>
              <a:rPr kumimoji="1" lang="en-US" altLang="zh-CN" sz="2000" dirty="0"/>
              <a:t>OS</a:t>
            </a:r>
            <a:r>
              <a:rPr kumimoji="1" lang="zh-CN" altLang="en-US" sz="2000" dirty="0"/>
              <a:t> </a:t>
            </a:r>
            <a:r>
              <a:rPr kumimoji="1" lang="en-US" altLang="zh-CN" sz="2000" dirty="0"/>
              <a:t>will</a:t>
            </a:r>
            <a:r>
              <a:rPr kumimoji="1" lang="zh-CN" altLang="en-US" sz="2000" dirty="0"/>
              <a:t> </a:t>
            </a:r>
            <a:r>
              <a:rPr kumimoji="1" lang="en-US" altLang="zh-CN" sz="2000" dirty="0"/>
              <a:t>change</a:t>
            </a:r>
            <a:r>
              <a:rPr kumimoji="1" lang="zh-CN" altLang="en-US" sz="2000" dirty="0"/>
              <a:t> </a:t>
            </a:r>
            <a:r>
              <a:rPr kumimoji="1" lang="en-US" altLang="zh-CN" sz="2000" dirty="0"/>
              <a:t>the</a:t>
            </a:r>
            <a:r>
              <a:rPr kumimoji="1" lang="zh-CN" altLang="en-US" sz="2000" dirty="0"/>
              <a:t> </a:t>
            </a:r>
            <a:r>
              <a:rPr kumimoji="1" lang="en-US" altLang="zh-CN" sz="2000" dirty="0"/>
              <a:t>IF</a:t>
            </a:r>
            <a:r>
              <a:rPr kumimoji="1" lang="zh-CN" altLang="en-US" sz="2000" dirty="0"/>
              <a:t> </a:t>
            </a:r>
            <a:r>
              <a:rPr kumimoji="1" lang="en-US" altLang="zh-CN" sz="2000" dirty="0"/>
              <a:t>bit</a:t>
            </a:r>
            <a:r>
              <a:rPr kumimoji="1" lang="zh-CN" altLang="en-US" sz="2000" dirty="0"/>
              <a:t> </a:t>
            </a:r>
            <a:r>
              <a:rPr kumimoji="1" lang="en-US" altLang="zh-CN" sz="2000" dirty="0"/>
              <a:t>(</a:t>
            </a:r>
            <a:r>
              <a:rPr kumimoji="1" lang="en-US" altLang="zh-CN" sz="2000" dirty="0">
                <a:solidFill>
                  <a:srgbClr val="0096FF"/>
                </a:solidFill>
              </a:rPr>
              <a:t>emulate</a:t>
            </a:r>
            <a:r>
              <a:rPr kumimoji="1" lang="en-US" altLang="zh-CN" sz="2000" dirty="0"/>
              <a:t>)</a:t>
            </a:r>
            <a:endParaRPr kumimoji="1" lang="zh-CN" altLang="en-US" sz="2000" dirty="0"/>
          </a:p>
          <a:p>
            <a:r>
              <a:rPr kumimoji="1" lang="en-US" altLang="zh-CN" sz="2400" dirty="0"/>
              <a:t>How</a:t>
            </a:r>
            <a:r>
              <a:rPr kumimoji="1" lang="zh-CN" altLang="en-US" sz="2400" dirty="0"/>
              <a:t> </a:t>
            </a:r>
            <a:r>
              <a:rPr kumimoji="1" lang="en-US" altLang="zh-CN" sz="2400" dirty="0"/>
              <a:t>does</a:t>
            </a:r>
            <a:r>
              <a:rPr kumimoji="1" lang="zh-CN" altLang="en-US" sz="2400" dirty="0"/>
              <a:t> </a:t>
            </a:r>
            <a:r>
              <a:rPr kumimoji="1" lang="en-US" altLang="zh-CN" sz="2400" dirty="0"/>
              <a:t>a</a:t>
            </a:r>
            <a:r>
              <a:rPr kumimoji="1" lang="zh-CN" altLang="en-US" sz="2400" dirty="0"/>
              <a:t> </a:t>
            </a:r>
            <a:r>
              <a:rPr kumimoji="1" lang="en-US" altLang="zh-CN" sz="2400" dirty="0"/>
              <a:t>host</a:t>
            </a:r>
            <a:r>
              <a:rPr kumimoji="1" lang="zh-CN" altLang="en-US" sz="2400" dirty="0"/>
              <a:t> </a:t>
            </a:r>
            <a:r>
              <a:rPr kumimoji="1" lang="en-US" altLang="zh-CN" sz="2400" dirty="0"/>
              <a:t>OS</a:t>
            </a:r>
            <a:r>
              <a:rPr kumimoji="1" lang="zh-CN" altLang="en-US" sz="2400" dirty="0"/>
              <a:t> </a:t>
            </a:r>
            <a:r>
              <a:rPr kumimoji="1" lang="en-US" altLang="zh-CN" sz="2400" dirty="0"/>
              <a:t>deliver</a:t>
            </a:r>
            <a:r>
              <a:rPr kumimoji="1" lang="zh-CN" altLang="en-US" sz="2400" dirty="0"/>
              <a:t> </a:t>
            </a:r>
            <a:r>
              <a:rPr kumimoji="1" lang="en-US" altLang="zh-CN" sz="2400" dirty="0"/>
              <a:t>interrupt</a:t>
            </a:r>
            <a:r>
              <a:rPr kumimoji="1" lang="zh-CN" altLang="en-US" sz="2400" dirty="0"/>
              <a:t> </a:t>
            </a:r>
            <a:r>
              <a:rPr kumimoji="1" lang="en-US" altLang="zh-CN" sz="2400" dirty="0"/>
              <a:t>to</a:t>
            </a:r>
            <a:r>
              <a:rPr kumimoji="1" lang="zh-CN" altLang="en-US" sz="2400" dirty="0"/>
              <a:t> </a:t>
            </a:r>
            <a:r>
              <a:rPr kumimoji="1" lang="en-US" altLang="zh-CN" sz="2400" dirty="0"/>
              <a:t>a</a:t>
            </a:r>
            <a:r>
              <a:rPr kumimoji="1" lang="zh-CN" altLang="en-US" sz="2400" dirty="0"/>
              <a:t> </a:t>
            </a:r>
            <a:r>
              <a:rPr kumimoji="1" lang="en-US" altLang="zh-CN" sz="2400" dirty="0"/>
              <a:t>guest</a:t>
            </a:r>
            <a:r>
              <a:rPr kumimoji="1" lang="zh-CN" altLang="en-US" sz="2400" dirty="0"/>
              <a:t> </a:t>
            </a:r>
            <a:r>
              <a:rPr kumimoji="1" lang="en-US" altLang="zh-CN" sz="2400" dirty="0"/>
              <a:t>OS?</a:t>
            </a:r>
            <a:endParaRPr kumimoji="1" lang="zh-CN" altLang="en-US" sz="2400" dirty="0"/>
          </a:p>
          <a:p>
            <a:pPr lvl="1"/>
            <a:r>
              <a:rPr kumimoji="1" lang="en-US" altLang="zh-CN" sz="2000" dirty="0"/>
              <a:t>Similar</a:t>
            </a:r>
            <a:r>
              <a:rPr kumimoji="1" lang="zh-CN" altLang="en-US" sz="2000" dirty="0"/>
              <a:t> </a:t>
            </a:r>
            <a:r>
              <a:rPr kumimoji="1" lang="en-US" altLang="zh-CN" sz="2000" dirty="0"/>
              <a:t>as</a:t>
            </a:r>
            <a:r>
              <a:rPr kumimoji="1" lang="zh-CN" altLang="en-US" sz="2000" dirty="0"/>
              <a:t> </a:t>
            </a:r>
            <a:r>
              <a:rPr kumimoji="1" lang="en-US" altLang="zh-CN" sz="2000" dirty="0"/>
              <a:t>delivering</a:t>
            </a:r>
            <a:r>
              <a:rPr kumimoji="1" lang="zh-CN" altLang="en-US" sz="2000" dirty="0"/>
              <a:t> </a:t>
            </a:r>
            <a:r>
              <a:rPr kumimoji="1" lang="en-US" altLang="zh-CN" sz="2000" dirty="0"/>
              <a:t>a</a:t>
            </a:r>
            <a:r>
              <a:rPr kumimoji="1" lang="zh-CN" altLang="en-US" sz="2000" dirty="0"/>
              <a:t> </a:t>
            </a:r>
            <a:r>
              <a:rPr kumimoji="1" lang="en-US" altLang="zh-CN" sz="2000" b="1" dirty="0">
                <a:solidFill>
                  <a:srgbClr val="0096FF"/>
                </a:solidFill>
              </a:rPr>
              <a:t>signal</a:t>
            </a:r>
            <a:r>
              <a:rPr kumimoji="1" lang="zh-CN" altLang="en-US" sz="2000" dirty="0">
                <a:solidFill>
                  <a:srgbClr val="00935D"/>
                </a:solidFill>
              </a:rPr>
              <a:t> </a:t>
            </a:r>
            <a:r>
              <a:rPr kumimoji="1" lang="en-US" altLang="zh-CN" sz="2000" dirty="0"/>
              <a:t>to</a:t>
            </a:r>
            <a:r>
              <a:rPr kumimoji="1" lang="zh-CN" altLang="en-US" sz="2000" dirty="0"/>
              <a:t> </a:t>
            </a:r>
            <a:r>
              <a:rPr kumimoji="1" lang="en-US" altLang="zh-CN" sz="2000" dirty="0"/>
              <a:t>an</a:t>
            </a:r>
            <a:r>
              <a:rPr kumimoji="1" lang="zh-CN" altLang="en-US" sz="2000" dirty="0"/>
              <a:t> </a:t>
            </a:r>
            <a:r>
              <a:rPr kumimoji="1" lang="en-US" altLang="zh-CN" sz="2000" dirty="0"/>
              <a:t>application</a:t>
            </a:r>
            <a:endParaRPr kumimoji="1" lang="zh-CN" altLang="en-US" sz="2000" dirty="0"/>
          </a:p>
          <a:p>
            <a:r>
              <a:rPr kumimoji="1" lang="en-US" altLang="zh-CN" sz="2200" dirty="0"/>
              <a:t>Problem</a:t>
            </a:r>
            <a:r>
              <a:rPr kumimoji="1" lang="zh-CN" altLang="en-US" sz="2200" dirty="0"/>
              <a:t> </a:t>
            </a:r>
            <a:r>
              <a:rPr kumimoji="1" lang="en-US" altLang="zh-CN" sz="2200" dirty="0"/>
              <a:t>solved?</a:t>
            </a:r>
            <a:r>
              <a:rPr kumimoji="1" lang="zh-CN" altLang="en-US" sz="2200" dirty="0"/>
              <a:t> </a:t>
            </a:r>
            <a:r>
              <a:rPr kumimoji="1" lang="en-US" altLang="zh-CN" sz="2200" dirty="0"/>
              <a:t>No...</a:t>
            </a:r>
            <a:endParaRPr kumimoji="1" lang="zh-CN" altLang="en-US" sz="2200" dirty="0"/>
          </a:p>
        </p:txBody>
      </p:sp>
      <p:pic>
        <p:nvPicPr>
          <p:cNvPr id="4" name="图片 3"/>
          <p:cNvPicPr>
            <a:picLocks noChangeAspect="1"/>
          </p:cNvPicPr>
          <p:nvPr/>
        </p:nvPicPr>
        <p:blipFill rotWithShape="1">
          <a:blip r:embed="rId2"/>
          <a:srcRect r="71480"/>
          <a:stretch/>
        </p:blipFill>
        <p:spPr>
          <a:xfrm>
            <a:off x="6660232" y="1555151"/>
            <a:ext cx="2026568" cy="1509081"/>
          </a:xfrm>
          <a:prstGeom prst="rect">
            <a:avLst/>
          </a:prstGeom>
        </p:spPr>
      </p:pic>
      <p:sp>
        <p:nvSpPr>
          <p:cNvPr id="5" name="文本框 4"/>
          <p:cNvSpPr txBox="1"/>
          <p:nvPr/>
        </p:nvSpPr>
        <p:spPr>
          <a:xfrm>
            <a:off x="6660232" y="30642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12" name="直线连接符 11"/>
          <p:cNvCxnSpPr/>
          <p:nvPr/>
        </p:nvCxnSpPr>
        <p:spPr>
          <a:xfrm>
            <a:off x="6804248" y="27975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9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dirty="0"/>
              <a:t>Problems</a:t>
            </a:r>
            <a:r>
              <a:rPr lang="zh-CN" altLang="en-US" dirty="0"/>
              <a:t> </a:t>
            </a:r>
            <a:r>
              <a:rPr lang="en-US" altLang="zh-CN" dirty="0"/>
              <a:t>of</a:t>
            </a:r>
            <a:r>
              <a:rPr lang="en-US" altLang="zh-TW" dirty="0"/>
              <a:t> Trap </a:t>
            </a:r>
            <a:r>
              <a:rPr lang="en-US" altLang="zh-CN" dirty="0"/>
              <a:t>&amp;</a:t>
            </a:r>
            <a:r>
              <a:rPr lang="zh-CN" altLang="en-US" dirty="0"/>
              <a:t> </a:t>
            </a:r>
            <a:r>
              <a:rPr lang="en-US" altLang="zh-TW" dirty="0"/>
              <a:t>Emulate</a:t>
            </a:r>
          </a:p>
        </p:txBody>
      </p:sp>
      <p:sp>
        <p:nvSpPr>
          <p:cNvPr id="32771" name="Content Placeholder 2"/>
          <p:cNvSpPr>
            <a:spLocks noGrp="1"/>
          </p:cNvSpPr>
          <p:nvPr>
            <p:ph idx="1"/>
          </p:nvPr>
        </p:nvSpPr>
        <p:spPr/>
        <p:txBody>
          <a:bodyPr>
            <a:normAutofit/>
          </a:bodyPr>
          <a:lstStyle/>
          <a:p>
            <a:r>
              <a:rPr lang="en-US" altLang="zh-TW" dirty="0"/>
              <a:t>Not all architectures </a:t>
            </a:r>
            <a:r>
              <a:rPr lang="en-US" altLang="zh-CN" dirty="0"/>
              <a:t>are</a:t>
            </a:r>
            <a:r>
              <a:rPr lang="zh-CN" altLang="en-US" dirty="0"/>
              <a:t> </a:t>
            </a:r>
            <a:r>
              <a:rPr lang="en-US" altLang="zh-CN" dirty="0"/>
              <a:t>"</a:t>
            </a:r>
            <a:r>
              <a:rPr lang="en-US" altLang="zh-CN" b="1" dirty="0">
                <a:solidFill>
                  <a:srgbClr val="0096FF"/>
                </a:solidFill>
              </a:rPr>
              <a:t>strictly</a:t>
            </a:r>
            <a:r>
              <a:rPr lang="zh-CN" altLang="en-US" b="1" dirty="0">
                <a:solidFill>
                  <a:srgbClr val="0096FF"/>
                </a:solidFill>
              </a:rPr>
              <a:t> </a:t>
            </a:r>
            <a:r>
              <a:rPr lang="en-US" altLang="zh-CN" b="1" dirty="0">
                <a:solidFill>
                  <a:srgbClr val="0096FF"/>
                </a:solidFill>
              </a:rPr>
              <a:t>virtualizable</a:t>
            </a:r>
            <a:r>
              <a:rPr lang="en-US" altLang="zh-CN" dirty="0"/>
              <a:t>"</a:t>
            </a:r>
            <a:endParaRPr lang="zh-CN" altLang="en-US" dirty="0"/>
          </a:p>
          <a:p>
            <a:r>
              <a:rPr lang="en-US" altLang="zh-CN" dirty="0"/>
              <a:t>An</a:t>
            </a:r>
            <a:r>
              <a:rPr lang="zh-CN" altLang="en-US" dirty="0"/>
              <a:t> </a:t>
            </a:r>
            <a:r>
              <a:rPr lang="en-US" altLang="zh-CN" dirty="0"/>
              <a:t>ISA</a:t>
            </a:r>
            <a:r>
              <a:rPr lang="zh-CN" altLang="en-US" dirty="0"/>
              <a:t> </a:t>
            </a:r>
            <a:r>
              <a:rPr lang="en-US" altLang="zh-CN" dirty="0"/>
              <a:t>is</a:t>
            </a:r>
            <a:r>
              <a:rPr lang="zh-CN" altLang="en-US" dirty="0"/>
              <a:t> </a:t>
            </a:r>
            <a:r>
              <a:rPr lang="en-US" altLang="zh-CN" dirty="0"/>
              <a:t>s</a:t>
            </a:r>
            <a:r>
              <a:rPr lang="en-US" altLang="zh-TW" dirty="0"/>
              <a:t>trictly virtualizable if, when executed in a lesser privileged mode:</a:t>
            </a:r>
          </a:p>
          <a:p>
            <a:pPr lvl="1"/>
            <a:r>
              <a:rPr lang="en-US" altLang="zh-CN" u="sng" dirty="0">
                <a:solidFill>
                  <a:srgbClr val="0096FF"/>
                </a:solidFill>
              </a:rPr>
              <a:t>A</a:t>
            </a:r>
            <a:r>
              <a:rPr lang="en-US" altLang="zh-TW" u="sng" dirty="0">
                <a:solidFill>
                  <a:srgbClr val="0096FF"/>
                </a:solidFill>
              </a:rPr>
              <a:t>ll instructions that access privileged state trap</a:t>
            </a:r>
          </a:p>
          <a:p>
            <a:pPr lvl="1"/>
            <a:r>
              <a:rPr lang="en-US" altLang="zh-CN" u="sng" dirty="0">
                <a:solidFill>
                  <a:srgbClr val="0096FF"/>
                </a:solidFill>
              </a:rPr>
              <a:t>A</a:t>
            </a:r>
            <a:r>
              <a:rPr lang="en-US" altLang="zh-TW" u="sng" dirty="0">
                <a:solidFill>
                  <a:srgbClr val="0096FF"/>
                </a:solidFill>
              </a:rPr>
              <a:t>ll instructions either trap or execute identically</a:t>
            </a:r>
          </a:p>
          <a:p>
            <a:r>
              <a:rPr lang="en-US" altLang="zh-TW" dirty="0"/>
              <a:t>Trap costs may be high</a:t>
            </a:r>
          </a:p>
        </p:txBody>
      </p:sp>
    </p:spTree>
    <p:extLst>
      <p:ext uri="{BB962C8B-B14F-4D97-AF65-F5344CB8AC3E}">
        <p14:creationId xmlns:p14="http://schemas.microsoft.com/office/powerpoint/2010/main" val="334603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a:t>
            </a:r>
            <a:r>
              <a:rPr lang="en-US" altLang="zh-TW" dirty="0"/>
              <a:t>86 is not </a:t>
            </a:r>
            <a:r>
              <a:rPr lang="en-US" altLang="zh-CN" dirty="0"/>
              <a:t>S</a:t>
            </a:r>
            <a:r>
              <a:rPr lang="en-US" altLang="zh-TW" dirty="0"/>
              <a:t>trictly </a:t>
            </a:r>
            <a:r>
              <a:rPr lang="en-US" altLang="zh-CN" dirty="0" err="1"/>
              <a:t>V</a:t>
            </a:r>
            <a:r>
              <a:rPr lang="en-US" altLang="zh-TW" dirty="0" err="1"/>
              <a:t>irtualizable</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Example:</a:t>
            </a:r>
            <a:r>
              <a:rPr lang="zh-CN" altLang="en-US" sz="2400" dirty="0"/>
              <a:t> </a:t>
            </a:r>
            <a:r>
              <a:rPr lang="en-US" altLang="zh-CN" sz="2400" dirty="0"/>
              <a:t>the</a:t>
            </a:r>
            <a:r>
              <a:rPr lang="zh-CN" altLang="en-US" sz="2400" dirty="0"/>
              <a:t> </a:t>
            </a:r>
            <a:r>
              <a:rPr lang="en-US" altLang="zh-TW" sz="2400" b="1" dirty="0" err="1">
                <a:solidFill>
                  <a:srgbClr val="FF2600"/>
                </a:solidFill>
              </a:rPr>
              <a:t>popf</a:t>
            </a:r>
            <a:r>
              <a:rPr lang="en-US" altLang="zh-TW" sz="2400" dirty="0">
                <a:solidFill>
                  <a:srgbClr val="00935D"/>
                </a:solidFill>
              </a:rPr>
              <a:t> </a:t>
            </a:r>
            <a:r>
              <a:rPr lang="en-US" altLang="zh-TW" sz="2400" dirty="0"/>
              <a:t>instruction</a:t>
            </a:r>
            <a:endParaRPr lang="zh-CN" altLang="en-US" sz="2400" dirty="0"/>
          </a:p>
          <a:p>
            <a:pPr lvl="1"/>
            <a:r>
              <a:rPr lang="en-US" altLang="zh-TW" sz="2200" i="1" dirty="0" err="1"/>
              <a:t>popf</a:t>
            </a:r>
            <a:r>
              <a:rPr lang="en-US" altLang="zh-TW" sz="2200" dirty="0"/>
              <a:t> takes a word off the stack and puts in into the flags register</a:t>
            </a:r>
            <a:endParaRPr lang="zh-CN" altLang="en-US" sz="2200" dirty="0"/>
          </a:p>
          <a:p>
            <a:pPr lvl="2"/>
            <a:r>
              <a:rPr lang="en-US" altLang="zh-TW" sz="1900" dirty="0"/>
              <a:t>One flag in that register is the interrupt enable flag</a:t>
            </a:r>
            <a:r>
              <a:rPr lang="zh-CN" altLang="en-US" sz="1900" dirty="0"/>
              <a:t> </a:t>
            </a:r>
            <a:r>
              <a:rPr lang="en-US" altLang="zh-CN" sz="1900" dirty="0"/>
              <a:t>(IF)</a:t>
            </a:r>
            <a:endParaRPr lang="zh-CN" altLang="en-US" sz="1900" dirty="0"/>
          </a:p>
          <a:p>
            <a:pPr lvl="1"/>
            <a:r>
              <a:rPr lang="en-US" altLang="zh-TW" sz="2200" u="sng" dirty="0"/>
              <a:t>At system level</a:t>
            </a:r>
            <a:r>
              <a:rPr lang="en-US" altLang="zh-TW" sz="2200" dirty="0"/>
              <a:t> the </a:t>
            </a:r>
            <a:r>
              <a:rPr lang="en-US" altLang="zh-CN" sz="2200" dirty="0"/>
              <a:t>IF</a:t>
            </a:r>
            <a:r>
              <a:rPr lang="zh-CN" altLang="en-US" sz="2200" dirty="0"/>
              <a:t> </a:t>
            </a:r>
            <a:r>
              <a:rPr lang="en-US" altLang="zh-TW" sz="2200" dirty="0"/>
              <a:t>flag is updated by </a:t>
            </a:r>
            <a:r>
              <a:rPr lang="en-US" altLang="zh-TW" sz="2200" dirty="0" err="1">
                <a:solidFill>
                  <a:srgbClr val="FF2600"/>
                </a:solidFill>
              </a:rPr>
              <a:t>popf</a:t>
            </a:r>
            <a:endParaRPr lang="zh-CN" altLang="en-US" sz="2200" dirty="0">
              <a:solidFill>
                <a:srgbClr val="FF2600"/>
              </a:solidFill>
            </a:endParaRPr>
          </a:p>
          <a:p>
            <a:pPr lvl="1"/>
            <a:r>
              <a:rPr lang="en-US" altLang="zh-CN" sz="2200" u="sng" dirty="0"/>
              <a:t>At</a:t>
            </a:r>
            <a:r>
              <a:rPr lang="zh-CN" altLang="en-US" sz="2200" u="sng" dirty="0"/>
              <a:t> </a:t>
            </a:r>
            <a:r>
              <a:rPr lang="en-US" altLang="zh-CN" sz="2200" u="sng" dirty="0"/>
              <a:t>user</a:t>
            </a:r>
            <a:r>
              <a:rPr lang="zh-CN" altLang="en-US" sz="2200" u="sng" dirty="0"/>
              <a:t> </a:t>
            </a:r>
            <a:r>
              <a:rPr lang="en-US" altLang="zh-CN" sz="2200" u="sng" dirty="0"/>
              <a:t>level</a:t>
            </a:r>
            <a:r>
              <a:rPr lang="zh-CN" altLang="en-US" sz="2200" dirty="0"/>
              <a:t> </a:t>
            </a:r>
            <a:r>
              <a:rPr lang="en-US" altLang="zh-CN" sz="2200" dirty="0"/>
              <a:t>the</a:t>
            </a:r>
            <a:r>
              <a:rPr lang="zh-CN" altLang="en-US" sz="2200" dirty="0"/>
              <a:t> </a:t>
            </a:r>
            <a:r>
              <a:rPr lang="en-US" altLang="zh-CN" sz="2200" dirty="0"/>
              <a:t>IF</a:t>
            </a:r>
            <a:r>
              <a:rPr lang="zh-CN" altLang="en-US" sz="2200" dirty="0"/>
              <a:t> </a:t>
            </a:r>
            <a:r>
              <a:rPr lang="en-US" altLang="zh-CN" sz="2200" dirty="0"/>
              <a:t>flag</a:t>
            </a:r>
            <a:r>
              <a:rPr lang="zh-CN" altLang="en-US" sz="2200" dirty="0"/>
              <a:t> </a:t>
            </a:r>
            <a:r>
              <a:rPr lang="en-US" altLang="zh-CN" sz="2200" dirty="0"/>
              <a:t>is</a:t>
            </a:r>
            <a:r>
              <a:rPr lang="zh-CN" altLang="en-US" sz="2200" dirty="0"/>
              <a:t> </a:t>
            </a:r>
            <a:r>
              <a:rPr lang="en-US" altLang="zh-CN" sz="2200" i="1" dirty="0"/>
              <a:t>not</a:t>
            </a:r>
            <a:r>
              <a:rPr lang="zh-CN" altLang="en-US" sz="2200" dirty="0"/>
              <a:t> </a:t>
            </a:r>
            <a:r>
              <a:rPr lang="en-US" altLang="zh-CN" sz="2200" dirty="0"/>
              <a:t>updated,</a:t>
            </a:r>
            <a:r>
              <a:rPr lang="zh-CN" altLang="en-US" sz="2200" dirty="0"/>
              <a:t> </a:t>
            </a:r>
            <a:r>
              <a:rPr lang="en-US" altLang="zh-CN" sz="2200" dirty="0"/>
              <a:t>and</a:t>
            </a:r>
            <a:r>
              <a:rPr lang="zh-CN" altLang="en-US" sz="2200" dirty="0"/>
              <a:t> </a:t>
            </a:r>
            <a:r>
              <a:rPr lang="en-US" altLang="zh-CN" sz="2200" dirty="0"/>
              <a:t>CPU</a:t>
            </a:r>
            <a:r>
              <a:rPr lang="zh-CN" altLang="en-US" sz="2200" dirty="0"/>
              <a:t> </a:t>
            </a:r>
            <a:r>
              <a:rPr lang="en-US" altLang="zh-TW" sz="2200" b="1" u="sng" dirty="0">
                <a:solidFill>
                  <a:srgbClr val="0096FF"/>
                </a:solidFill>
              </a:rPr>
              <a:t>silently</a:t>
            </a:r>
            <a:r>
              <a:rPr lang="en-US" altLang="zh-TW" sz="2200" dirty="0"/>
              <a:t> drop</a:t>
            </a:r>
            <a:r>
              <a:rPr lang="en-US" altLang="zh-CN" sz="2200" dirty="0"/>
              <a:t>s</a:t>
            </a:r>
            <a:r>
              <a:rPr lang="en-US" altLang="zh-TW" sz="2200" dirty="0"/>
              <a:t> updates to the IF</a:t>
            </a:r>
            <a:endParaRPr lang="zh-CN" altLang="en-US" sz="2200" dirty="0"/>
          </a:p>
          <a:p>
            <a:r>
              <a:rPr lang="en-US" altLang="zh-CN" sz="2400" dirty="0"/>
              <a:t>There</a:t>
            </a:r>
            <a:r>
              <a:rPr lang="zh-CN" altLang="en-US" sz="2400" dirty="0"/>
              <a:t> </a:t>
            </a:r>
            <a:r>
              <a:rPr lang="en-US" altLang="zh-CN" sz="2400" b="1" dirty="0">
                <a:solidFill>
                  <a:srgbClr val="0096FF"/>
                </a:solidFill>
              </a:rPr>
              <a:t>17</a:t>
            </a:r>
            <a:r>
              <a:rPr lang="zh-CN" altLang="en-US" sz="2400" dirty="0"/>
              <a:t> </a:t>
            </a:r>
            <a:r>
              <a:rPr lang="en-US" altLang="zh-CN" sz="2400" dirty="0"/>
              <a:t>such</a:t>
            </a:r>
            <a:r>
              <a:rPr lang="zh-CN" altLang="en-US" sz="2400" dirty="0"/>
              <a:t> </a:t>
            </a:r>
            <a:r>
              <a:rPr lang="en-US" altLang="zh-CN" sz="2400" dirty="0"/>
              <a:t>instructions</a:t>
            </a:r>
            <a:r>
              <a:rPr lang="zh-CN" altLang="en-US" sz="2400" dirty="0"/>
              <a:t> </a:t>
            </a:r>
            <a:r>
              <a:rPr lang="en-US" altLang="zh-CN" sz="2400" dirty="0"/>
              <a:t>in</a:t>
            </a:r>
            <a:r>
              <a:rPr lang="zh-CN" altLang="en-US" sz="2400" dirty="0"/>
              <a:t> </a:t>
            </a:r>
            <a:r>
              <a:rPr lang="en-US" altLang="zh-CN" sz="2400" dirty="0"/>
              <a:t>X86</a:t>
            </a:r>
            <a:endParaRPr lang="zh-CN" altLang="en-US" sz="2400" dirty="0"/>
          </a:p>
          <a:p>
            <a:pPr lvl="1"/>
            <a:r>
              <a:rPr lang="en-US" altLang="zh-CN" sz="2200" dirty="0"/>
              <a:t>SGDT, SIDT, SLDT, SMSW, PUSHF, POPF,</a:t>
            </a:r>
            <a:r>
              <a:rPr lang="zh-CN" altLang="en-US" sz="2200" dirty="0"/>
              <a:t> </a:t>
            </a:r>
            <a:r>
              <a:rPr lang="en-US" altLang="zh-CN" sz="2200" dirty="0"/>
              <a:t>LAR, LSL, VERR, VERW, POP, PUSH, CALL, JMP, INT n, RET, STR, MOV </a:t>
            </a:r>
          </a:p>
          <a:p>
            <a:pPr lvl="1"/>
            <a:endParaRPr lang="zh-CN" altLang="en-US" sz="2200" dirty="0"/>
          </a:p>
        </p:txBody>
      </p:sp>
    </p:spTree>
    <p:extLst>
      <p:ext uri="{BB962C8B-B14F-4D97-AF65-F5344CB8AC3E}">
        <p14:creationId xmlns:p14="http://schemas.microsoft.com/office/powerpoint/2010/main" val="307096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dirty="0"/>
              <a:t>How</a:t>
            </a:r>
            <a:r>
              <a:rPr lang="zh-CN" altLang="en-US" dirty="0"/>
              <a:t> </a:t>
            </a:r>
            <a:r>
              <a:rPr lang="en-US" altLang="zh-CN" dirty="0"/>
              <a:t>to</a:t>
            </a:r>
            <a:r>
              <a:rPr lang="zh-CN" altLang="en-US" dirty="0"/>
              <a:t> </a:t>
            </a:r>
            <a:r>
              <a:rPr lang="en-US" altLang="zh-CN" dirty="0"/>
              <a:t>Deal</a:t>
            </a:r>
            <a:r>
              <a:rPr lang="zh-CN" altLang="en-US" dirty="0"/>
              <a:t> </a:t>
            </a:r>
            <a:r>
              <a:rPr lang="en-US" altLang="zh-CN" dirty="0"/>
              <a:t>with</a:t>
            </a:r>
            <a:r>
              <a:rPr lang="zh-CN" altLang="en-US" dirty="0"/>
              <a:t> </a:t>
            </a:r>
            <a:r>
              <a:rPr lang="en-US" altLang="zh-CN" dirty="0"/>
              <a:t>the</a:t>
            </a:r>
            <a:r>
              <a:rPr lang="zh-CN" altLang="en-US" dirty="0"/>
              <a:t> </a:t>
            </a:r>
            <a:r>
              <a:rPr lang="en-US" altLang="zh-CN" dirty="0"/>
              <a:t>17</a:t>
            </a:r>
            <a:r>
              <a:rPr lang="zh-CN" altLang="en-US" dirty="0"/>
              <a:t> </a:t>
            </a:r>
            <a:r>
              <a:rPr lang="en-US" altLang="zh-CN" dirty="0"/>
              <a:t>Instructions?</a:t>
            </a:r>
            <a:endParaRPr lang="en-US" altLang="zh-TW" dirty="0"/>
          </a:p>
        </p:txBody>
      </p:sp>
      <p:sp>
        <p:nvSpPr>
          <p:cNvPr id="25603" name="Content Placeholder 2"/>
          <p:cNvSpPr>
            <a:spLocks noGrp="1"/>
          </p:cNvSpPr>
          <p:nvPr>
            <p:ph idx="1"/>
          </p:nvPr>
        </p:nvSpPr>
        <p:spPr>
          <a:xfrm>
            <a:off x="457200" y="1333501"/>
            <a:ext cx="8229600" cy="3771636"/>
          </a:xfrm>
        </p:spPr>
        <p:txBody>
          <a:bodyPr>
            <a:normAutofit/>
          </a:bodyPr>
          <a:lstStyle/>
          <a:p>
            <a:pPr marL="514350" indent="-514350">
              <a:buFont typeface="+mj-lt"/>
              <a:buAutoNum type="arabicPeriod"/>
            </a:pPr>
            <a:r>
              <a:rPr lang="en-US" altLang="zh-TW" sz="2400" b="1" dirty="0">
                <a:solidFill>
                  <a:srgbClr val="0096FF"/>
                </a:solidFill>
              </a:rPr>
              <a:t>Instruction Interpretation</a:t>
            </a:r>
            <a:r>
              <a:rPr lang="en-US" altLang="zh-CN" sz="2400" dirty="0"/>
              <a:t>:</a:t>
            </a:r>
            <a:r>
              <a:rPr lang="zh-CN" altLang="en-US" sz="2400" dirty="0"/>
              <a:t> </a:t>
            </a:r>
            <a:r>
              <a:rPr lang="en-US" altLang="zh-CN" sz="2400" dirty="0"/>
              <a:t>emulate</a:t>
            </a:r>
            <a:r>
              <a:rPr lang="zh-CN" altLang="en-US" sz="2400" dirty="0"/>
              <a:t> </a:t>
            </a:r>
            <a:r>
              <a:rPr lang="en-US" altLang="zh-CN" sz="2400" dirty="0"/>
              <a:t>them</a:t>
            </a:r>
            <a:r>
              <a:rPr lang="zh-CN" altLang="en-US" sz="2400" dirty="0"/>
              <a:t> </a:t>
            </a:r>
            <a:r>
              <a:rPr lang="en-US" altLang="zh-CN" sz="2400" dirty="0"/>
              <a:t>by</a:t>
            </a:r>
            <a:r>
              <a:rPr lang="zh-CN" altLang="en-US" sz="2400" dirty="0"/>
              <a:t> </a:t>
            </a:r>
            <a:r>
              <a:rPr lang="en-US" altLang="zh-CN" sz="2400" dirty="0"/>
              <a:t>software</a:t>
            </a:r>
            <a:endParaRPr lang="en-US" altLang="zh-TW" sz="2400" dirty="0"/>
          </a:p>
          <a:p>
            <a:pPr marL="514350" indent="-514350">
              <a:buFont typeface="+mj-lt"/>
              <a:buAutoNum type="arabicPeriod"/>
            </a:pPr>
            <a:r>
              <a:rPr lang="en-US" altLang="zh-TW" sz="2400" b="1" dirty="0">
                <a:solidFill>
                  <a:srgbClr val="0096FF"/>
                </a:solidFill>
              </a:rPr>
              <a:t>Binary </a:t>
            </a:r>
            <a:r>
              <a:rPr lang="en-US" altLang="zh-CN" sz="2400" b="1" dirty="0">
                <a:solidFill>
                  <a:srgbClr val="0096FF"/>
                </a:solidFill>
              </a:rPr>
              <a:t>t</a:t>
            </a:r>
            <a:r>
              <a:rPr lang="en-US" altLang="zh-TW" sz="2400" b="1" dirty="0">
                <a:solidFill>
                  <a:srgbClr val="0096FF"/>
                </a:solidFill>
              </a:rPr>
              <a:t>ranslation</a:t>
            </a:r>
            <a:r>
              <a:rPr lang="en-US" altLang="zh-CN" sz="2400" dirty="0"/>
              <a:t>:</a:t>
            </a:r>
            <a:r>
              <a:rPr lang="zh-CN" altLang="en-US" sz="2400" dirty="0"/>
              <a:t> </a:t>
            </a:r>
            <a:r>
              <a:rPr lang="en-US" altLang="zh-CN" sz="2400" dirty="0"/>
              <a:t>translate</a:t>
            </a:r>
            <a:r>
              <a:rPr lang="zh-CN" altLang="en-US" sz="2400" dirty="0"/>
              <a:t> </a:t>
            </a:r>
            <a:r>
              <a:rPr lang="en-US" altLang="zh-CN" sz="2400" dirty="0"/>
              <a:t>them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instructions</a:t>
            </a:r>
            <a:endParaRPr lang="en-US" altLang="zh-TW" sz="2400" dirty="0"/>
          </a:p>
          <a:p>
            <a:pPr marL="514350" indent="-514350">
              <a:buFont typeface="+mj-lt"/>
              <a:buAutoNum type="arabicPeriod"/>
            </a:pPr>
            <a:r>
              <a:rPr lang="en-US" altLang="zh-TW" sz="2400" b="1" dirty="0">
                <a:solidFill>
                  <a:srgbClr val="0096FF"/>
                </a:solidFill>
              </a:rPr>
              <a:t>Para-virtualization</a:t>
            </a:r>
            <a:r>
              <a:rPr lang="en-US" altLang="zh-CN" sz="2400" dirty="0"/>
              <a:t>:</a:t>
            </a:r>
            <a:r>
              <a:rPr lang="zh-CN" altLang="en-US" sz="2400" dirty="0"/>
              <a:t> </a:t>
            </a:r>
            <a:r>
              <a:rPr lang="en-US" altLang="zh-CN" sz="2400" dirty="0"/>
              <a:t>replace</a:t>
            </a:r>
            <a:r>
              <a:rPr lang="zh-CN" altLang="en-US" sz="2400" dirty="0"/>
              <a:t> </a:t>
            </a:r>
            <a:r>
              <a:rPr lang="en-US" altLang="zh-CN" sz="2400" dirty="0"/>
              <a:t>them</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source</a:t>
            </a:r>
            <a:r>
              <a:rPr lang="zh-CN" altLang="en-US" sz="2400" dirty="0"/>
              <a:t> </a:t>
            </a:r>
            <a:r>
              <a:rPr lang="en-US" altLang="zh-CN" sz="2400" dirty="0"/>
              <a:t>code</a:t>
            </a:r>
            <a:endParaRPr lang="en-US" altLang="zh-TW" sz="2400" dirty="0"/>
          </a:p>
          <a:p>
            <a:pPr marL="514350" indent="-514350">
              <a:buFont typeface="+mj-lt"/>
              <a:buAutoNum type="arabicPeriod"/>
            </a:pPr>
            <a:r>
              <a:rPr lang="en-US" altLang="zh-TW" sz="2400" b="1" dirty="0">
                <a:solidFill>
                  <a:srgbClr val="0096FF"/>
                </a:solidFill>
              </a:rPr>
              <a:t>New </a:t>
            </a:r>
            <a:r>
              <a:rPr lang="en-US" altLang="zh-CN" sz="2400" b="1" dirty="0">
                <a:solidFill>
                  <a:srgbClr val="0096FF"/>
                </a:solidFill>
              </a:rPr>
              <a:t>h</a:t>
            </a:r>
            <a:r>
              <a:rPr lang="en-US" altLang="zh-TW" sz="2400" b="1" dirty="0">
                <a:solidFill>
                  <a:srgbClr val="0096FF"/>
                </a:solidFill>
              </a:rPr>
              <a:t>ardware</a:t>
            </a:r>
            <a:r>
              <a:rPr lang="en-US" altLang="zh-CN" sz="2400" dirty="0"/>
              <a:t>:</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CPU</a:t>
            </a:r>
            <a:endParaRPr lang="en-US" altLang="zh-TW" sz="2400" dirty="0"/>
          </a:p>
        </p:txBody>
      </p:sp>
    </p:spTree>
    <p:extLst>
      <p:ext uri="{BB962C8B-B14F-4D97-AF65-F5344CB8AC3E}">
        <p14:creationId xmlns:p14="http://schemas.microsoft.com/office/powerpoint/2010/main" val="80333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dirty="0"/>
              <a:t>Sol-1:</a:t>
            </a:r>
            <a:r>
              <a:rPr lang="zh-CN" altLang="en-US" dirty="0"/>
              <a:t> </a:t>
            </a:r>
            <a:r>
              <a:rPr lang="en-US" altLang="zh-TW" dirty="0"/>
              <a:t>Instruction Interpretation</a:t>
            </a:r>
          </a:p>
        </p:txBody>
      </p:sp>
      <p:sp>
        <p:nvSpPr>
          <p:cNvPr id="26627" name="Content Placeholder 2"/>
          <p:cNvSpPr>
            <a:spLocks noGrp="1"/>
          </p:cNvSpPr>
          <p:nvPr>
            <p:ph idx="1"/>
          </p:nvPr>
        </p:nvSpPr>
        <p:spPr/>
        <p:txBody>
          <a:bodyPr>
            <a:normAutofit/>
          </a:bodyPr>
          <a:lstStyle/>
          <a:p>
            <a:r>
              <a:rPr lang="en-US" altLang="zh-TW" dirty="0"/>
              <a:t>Emulate </a:t>
            </a:r>
            <a:r>
              <a:rPr lang="en-US" altLang="zh-TW" b="1" dirty="0"/>
              <a:t>Fetch/Decode/Execute</a:t>
            </a:r>
            <a:r>
              <a:rPr lang="en-US" altLang="zh-TW" dirty="0"/>
              <a:t> pipeline </a:t>
            </a:r>
            <a:r>
              <a:rPr lang="en-US" altLang="zh-TW" u="sng" dirty="0">
                <a:solidFill>
                  <a:srgbClr val="0096FF"/>
                </a:solidFill>
              </a:rPr>
              <a:t>in software</a:t>
            </a:r>
          </a:p>
          <a:p>
            <a:pPr lvl="1"/>
            <a:r>
              <a:rPr lang="en-US" altLang="zh-CN" dirty="0"/>
              <a:t>Emulate</a:t>
            </a:r>
            <a:r>
              <a:rPr lang="zh-CN" altLang="en-US" dirty="0"/>
              <a:t> </a:t>
            </a:r>
            <a:r>
              <a:rPr lang="en-US" altLang="zh-CN" dirty="0"/>
              <a:t>all</a:t>
            </a:r>
            <a:r>
              <a:rPr lang="zh-CN" altLang="en-US" dirty="0"/>
              <a:t> </a:t>
            </a:r>
            <a:r>
              <a:rPr lang="en-US" altLang="zh-CN" dirty="0"/>
              <a:t>the</a:t>
            </a:r>
            <a:r>
              <a:rPr lang="zh-CN" altLang="en-US" dirty="0"/>
              <a:t> </a:t>
            </a:r>
            <a:r>
              <a:rPr lang="en-US" altLang="zh-CN" dirty="0"/>
              <a:t>system</a:t>
            </a:r>
            <a:r>
              <a:rPr lang="zh-CN" altLang="en-US" dirty="0"/>
              <a:t> </a:t>
            </a:r>
            <a:r>
              <a:rPr lang="en-US" altLang="zh-CN" dirty="0"/>
              <a:t>status</a:t>
            </a:r>
            <a:r>
              <a:rPr lang="zh-CN" altLang="en-US" dirty="0"/>
              <a:t> </a:t>
            </a:r>
            <a:r>
              <a:rPr lang="en-US" altLang="zh-CN" dirty="0"/>
              <a:t>using</a:t>
            </a:r>
            <a:r>
              <a:rPr lang="zh-CN" altLang="en-US" dirty="0"/>
              <a:t> </a:t>
            </a:r>
            <a:r>
              <a:rPr lang="en-US" altLang="zh-CN" dirty="0"/>
              <a:t>memory</a:t>
            </a:r>
            <a:endParaRPr lang="zh-CN" altLang="en-US" dirty="0"/>
          </a:p>
          <a:p>
            <a:pPr lvl="2"/>
            <a:r>
              <a:rPr lang="en-US" altLang="zh-CN" dirty="0"/>
              <a:t>E.g.,</a:t>
            </a:r>
            <a:r>
              <a:rPr lang="zh-CN" altLang="en-US" dirty="0"/>
              <a:t> </a:t>
            </a:r>
            <a:r>
              <a:rPr lang="en-US" altLang="zh-CN" dirty="0"/>
              <a:t>using</a:t>
            </a:r>
            <a:r>
              <a:rPr lang="zh-CN" altLang="en-US" dirty="0"/>
              <a:t> </a:t>
            </a:r>
            <a:r>
              <a:rPr lang="en-US" altLang="zh-CN" dirty="0"/>
              <a:t>an</a:t>
            </a:r>
            <a:r>
              <a:rPr lang="zh-CN" altLang="en-US" dirty="0"/>
              <a:t> </a:t>
            </a:r>
            <a:r>
              <a:rPr lang="en-US" altLang="zh-CN" dirty="0"/>
              <a:t>array</a:t>
            </a:r>
            <a:r>
              <a:rPr lang="zh-CN" altLang="en-US" dirty="0"/>
              <a:t> </a:t>
            </a:r>
            <a:r>
              <a:rPr lang="en-US" altLang="zh-CN" b="1" dirty="0">
                <a:solidFill>
                  <a:srgbClr val="0096FF"/>
                </a:solidFill>
                <a:latin typeface="Courier New" pitchFamily="49" charset="0"/>
                <a:cs typeface="Courier New" pitchFamily="49" charset="0"/>
              </a:rPr>
              <a:t>GPR[8]</a:t>
            </a:r>
            <a:r>
              <a:rPr lang="zh-CN" altLang="en-US" dirty="0"/>
              <a:t> </a:t>
            </a:r>
            <a:r>
              <a:rPr lang="en-US" altLang="zh-CN" dirty="0"/>
              <a:t>for</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registers</a:t>
            </a:r>
            <a:endParaRPr lang="zh-CN" altLang="en-US" dirty="0"/>
          </a:p>
          <a:p>
            <a:pPr lvl="1"/>
            <a:r>
              <a:rPr lang="en-US" altLang="zh-CN" dirty="0"/>
              <a:t>None</a:t>
            </a:r>
            <a:r>
              <a:rPr lang="zh-CN" altLang="en-US" dirty="0"/>
              <a:t> </a:t>
            </a:r>
            <a:r>
              <a:rPr lang="en-US" altLang="zh-CN" dirty="0"/>
              <a:t>guest</a:t>
            </a:r>
            <a:r>
              <a:rPr lang="zh-CN" altLang="en-US" dirty="0"/>
              <a:t> </a:t>
            </a:r>
            <a:r>
              <a:rPr lang="en-US" altLang="zh-CN" dirty="0"/>
              <a:t>instruction</a:t>
            </a:r>
            <a:r>
              <a:rPr lang="zh-CN" altLang="en-US" dirty="0"/>
              <a:t> </a:t>
            </a:r>
            <a:r>
              <a:rPr lang="en-US" altLang="zh-CN" dirty="0"/>
              <a:t>executes</a:t>
            </a:r>
            <a:r>
              <a:rPr lang="zh-CN" altLang="en-US" dirty="0"/>
              <a:t> </a:t>
            </a:r>
            <a:r>
              <a:rPr lang="en-US" altLang="zh-CN" dirty="0"/>
              <a:t>directly</a:t>
            </a:r>
            <a:r>
              <a:rPr lang="zh-CN" altLang="en-US" dirty="0"/>
              <a:t> </a:t>
            </a:r>
            <a:r>
              <a:rPr lang="en-US" altLang="zh-CN" dirty="0"/>
              <a:t>on</a:t>
            </a:r>
            <a:r>
              <a:rPr lang="zh-CN" altLang="en-US" dirty="0"/>
              <a:t> </a:t>
            </a:r>
            <a:r>
              <a:rPr lang="en-US" altLang="zh-CN" dirty="0"/>
              <a:t>hardware</a:t>
            </a:r>
            <a:endParaRPr lang="zh-CN" altLang="en-US" dirty="0"/>
          </a:p>
          <a:p>
            <a:r>
              <a:rPr lang="en-US" altLang="zh-CN" dirty="0"/>
              <a:t>E.g.,</a:t>
            </a:r>
            <a:r>
              <a:rPr lang="zh-CN" altLang="en-US" dirty="0"/>
              <a:t> </a:t>
            </a:r>
            <a:r>
              <a:rPr lang="en-US" altLang="zh-CN" dirty="0" err="1"/>
              <a:t>Bochs</a:t>
            </a:r>
            <a:endParaRPr lang="en-US" altLang="zh-TW" dirty="0"/>
          </a:p>
        </p:txBody>
      </p:sp>
    </p:spTree>
    <p:extLst>
      <p:ext uri="{BB962C8B-B14F-4D97-AF65-F5344CB8AC3E}">
        <p14:creationId xmlns:p14="http://schemas.microsoft.com/office/powerpoint/2010/main" val="86617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28700" y="1029419"/>
            <a:ext cx="8784976" cy="4924425"/>
          </a:xfrm>
          <a:prstGeom prst="rect">
            <a:avLst/>
          </a:prstGeom>
          <a:noFill/>
          <a:ln>
            <a:noFill/>
          </a:ln>
        </p:spPr>
        <p:txBody>
          <a:bodyPr wrap="square" lIns="152400" tIns="152400" rIns="152400" bIns="152400" numCol="2">
            <a:spAutoFit/>
          </a:bodyPr>
          <a:lstStyle/>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CPU_Run</a:t>
            </a:r>
            <a:r>
              <a:rPr lang="en-US" sz="1200" dirty="0">
                <a:latin typeface="Courier New" pitchFamily="49" charset="0"/>
                <a:cs typeface="Courier New" pitchFamily="49" charset="0"/>
              </a:rPr>
              <a:t>(void)</a:t>
            </a:r>
          </a:p>
          <a:p>
            <a:pPr>
              <a:defRPr/>
            </a:pP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while (1) {</a:t>
            </a:r>
          </a:p>
          <a:p>
            <a:pPr>
              <a:defRPr/>
            </a:pPr>
            <a:r>
              <a:rPr lang="en-US" sz="1200" dirty="0">
                <a:latin typeface="Courier New" pitchFamily="49" charset="0"/>
                <a:cs typeface="Courier New" pitchFamily="49" charset="0"/>
              </a:rPr>
              <a:t>      inst = Fetch(</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4;</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switch (inst) {</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ADD</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CPUState.GPR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rd</a:t>
            </a:r>
            <a:r>
              <a:rPr lang="en-US" sz="1200" dirty="0">
                <a:latin typeface="Courier New" pitchFamily="49" charset="0"/>
                <a:cs typeface="Courier New" pitchFamily="49" charset="0"/>
              </a:rPr>
              <a:t>] = GPR[</a:t>
            </a:r>
            <a:r>
              <a:rPr lang="en-US" sz="1200" dirty="0" err="1">
                <a:latin typeface="Courier New" pitchFamily="49" charset="0"/>
                <a:cs typeface="Courier New" pitchFamily="49" charset="0"/>
              </a:rPr>
              <a:t>rn</a:t>
            </a:r>
            <a:r>
              <a:rPr lang="en-US" sz="1200" dirty="0">
                <a:latin typeface="Courier New" pitchFamily="49" charset="0"/>
                <a:cs typeface="Courier New" pitchFamily="49" charset="0"/>
              </a:rPr>
              <a:t>] + GPR[</a:t>
            </a:r>
            <a:r>
              <a:rPr lang="en-US" sz="1200" dirty="0" err="1">
                <a:latin typeface="Courier New" pitchFamily="49" charset="0"/>
                <a:cs typeface="Courier New" pitchFamily="49" charset="0"/>
              </a:rPr>
              <a:t>rm</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break;</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CLI</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CPU_CLI(); break;</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STI</a:t>
            </a:r>
            <a:r>
              <a:rPr lang="en-US" sz="1200" b="1" dirty="0">
                <a:latin typeface="Courier New" pitchFamily="49" charset="0"/>
                <a:cs typeface="Courier New" pitchFamily="49" charset="0"/>
              </a:rPr>
              <a:t>:</a:t>
            </a:r>
          </a:p>
          <a:p>
            <a:pPr>
              <a:defRPr/>
            </a:pPr>
            <a:r>
              <a:rPr lang="en-US" sz="1200" dirty="0">
                <a:latin typeface="Courier New" pitchFamily="49" charset="0"/>
                <a:cs typeface="Courier New" pitchFamily="49" charset="0"/>
              </a:rPr>
              <a:t>         CPU_STI(); break;</a:t>
            </a:r>
          </a:p>
          <a:p>
            <a:pPr>
              <a:defRPr/>
            </a:pPr>
            <a:r>
              <a:rPr lang="en-US" sz="1200" dirty="0">
                <a:latin typeface="Courier New" pitchFamily="49" charset="0"/>
                <a:cs typeface="Courier New" pitchFamily="49" charset="0"/>
              </a:rPr>
              <a:t>      }</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CPUState.IRQ</a:t>
            </a:r>
            <a:r>
              <a:rPr lang="zh-CN" altLang="en-US" sz="1200" dirty="0">
                <a:latin typeface="Courier New" pitchFamily="49" charset="0"/>
                <a:cs typeface="Courier New" pitchFamily="49" charset="0"/>
              </a:rPr>
              <a:t> </a:t>
            </a:r>
            <a:r>
              <a:rPr lang="en-US" sz="1200" dirty="0">
                <a:latin typeface="Courier New" pitchFamily="49" charset="0"/>
                <a:cs typeface="Courier New" pitchFamily="49" charset="0"/>
              </a:rPr>
              <a:t>&amp;&amp; CPUState.IE) {</a:t>
            </a:r>
          </a:p>
          <a:p>
            <a:pPr>
              <a:defRPr/>
            </a:pPr>
            <a:r>
              <a:rPr lang="en-US" sz="1200" dirty="0">
                <a:latin typeface="Courier New" pitchFamily="49" charset="0"/>
                <a:cs typeface="Courier New" pitchFamily="49" charset="0"/>
              </a:rPr>
              <a:t>         CPUState.IE = 0;</a:t>
            </a: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CPU_Vector</a:t>
            </a:r>
            <a:r>
              <a:rPr lang="en-US" sz="1200" dirty="0">
                <a:latin typeface="Courier New" pitchFamily="49" charset="0"/>
                <a:cs typeface="Courier New" pitchFamily="49" charset="0"/>
              </a:rPr>
              <a:t>(EXC_INT);</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a:t>
            </a:r>
            <a:endParaRPr lang="zh-CN" altLang="en-US" sz="1200" dirty="0">
              <a:latin typeface="Courier New" pitchFamily="49" charset="0"/>
              <a:cs typeface="Courier New" pitchFamily="49" charset="0"/>
            </a:endParaRPr>
          </a:p>
        </p:txBody>
      </p:sp>
      <p:sp>
        <p:nvSpPr>
          <p:cNvPr id="6" name="矩形 5"/>
          <p:cNvSpPr/>
          <p:nvPr/>
        </p:nvSpPr>
        <p:spPr>
          <a:xfrm>
            <a:off x="5544616" y="1129119"/>
            <a:ext cx="4572000" cy="3231654"/>
          </a:xfrm>
          <a:prstGeom prst="rect">
            <a:avLst/>
          </a:prstGeom>
        </p:spPr>
        <p:txBody>
          <a:bodyPr>
            <a:spAutoFit/>
          </a:bodyPr>
          <a:lstStyle/>
          <a:p>
            <a:pPr>
              <a:defRPr/>
            </a:pPr>
            <a:r>
              <a:rPr lang="en-US" altLang="zh-CN" sz="1200" dirty="0">
                <a:latin typeface="Courier New" pitchFamily="49" charset="0"/>
                <a:cs typeface="Courier New" pitchFamily="49" charset="0"/>
              </a:rPr>
              <a:t>void CPU_CLI(void)</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CPUState.IE</a:t>
            </a:r>
            <a:r>
              <a:rPr lang="en-US" altLang="zh-CN" sz="1200" dirty="0">
                <a:latin typeface="Courier New" pitchFamily="49" charset="0"/>
                <a:cs typeface="Courier New" pitchFamily="49" charset="0"/>
              </a:rPr>
              <a:t> = 0;</a:t>
            </a:r>
          </a:p>
          <a:p>
            <a:pPr>
              <a:defRPr/>
            </a:pPr>
            <a:r>
              <a:rPr lang="en-US" altLang="zh-CN" sz="1200" dirty="0">
                <a:latin typeface="Courier New" pitchFamily="49" charset="0"/>
                <a:cs typeface="Courier New" pitchFamily="49" charset="0"/>
              </a:rPr>
              <a:t>}</a:t>
            </a:r>
          </a:p>
          <a:p>
            <a:pPr>
              <a:defRPr/>
            </a:pPr>
            <a:endParaRPr lang="zh-CN" altLang="en-US" sz="1200" dirty="0">
              <a:latin typeface="Courier New" pitchFamily="49" charset="0"/>
              <a:cs typeface="Courier New" pitchFamily="49" charset="0"/>
            </a:endParaRPr>
          </a:p>
          <a:p>
            <a:pPr>
              <a:defRPr/>
            </a:pPr>
            <a:endParaRPr lang="en-US" altLang="zh-CN" sz="1200" dirty="0">
              <a:latin typeface="Courier New" pitchFamily="49" charset="0"/>
              <a:cs typeface="Courier New" pitchFamily="49" charset="0"/>
            </a:endParaRPr>
          </a:p>
          <a:p>
            <a:pPr>
              <a:defRPr/>
            </a:pPr>
            <a:r>
              <a:rPr lang="en-US" altLang="zh-CN" sz="1200" dirty="0">
                <a:latin typeface="Courier New" pitchFamily="49" charset="0"/>
                <a:cs typeface="Courier New" pitchFamily="49" charset="0"/>
              </a:rPr>
              <a:t>void CPU_STI(void)</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CPUState.IE</a:t>
            </a:r>
            <a:r>
              <a:rPr lang="en-US" altLang="zh-CN" sz="1200" dirty="0">
                <a:latin typeface="Courier New" pitchFamily="49" charset="0"/>
                <a:cs typeface="Courier New" pitchFamily="49" charset="0"/>
              </a:rPr>
              <a:t> = 1;</a:t>
            </a:r>
          </a:p>
          <a:p>
            <a:pPr>
              <a:defRPr/>
            </a:pPr>
            <a:r>
              <a:rPr lang="en-US" altLang="zh-CN" sz="1200" dirty="0">
                <a:latin typeface="Courier New" pitchFamily="49" charset="0"/>
                <a:cs typeface="Courier New" pitchFamily="49" charset="0"/>
              </a:rPr>
              <a:t>}</a:t>
            </a:r>
          </a:p>
          <a:p>
            <a:pPr>
              <a:defRPr/>
            </a:pPr>
            <a:endParaRPr lang="zh-CN" altLang="en-US" sz="1200" dirty="0">
              <a:latin typeface="Courier New" pitchFamily="49" charset="0"/>
              <a:cs typeface="Courier New" pitchFamily="49" charset="0"/>
            </a:endParaRPr>
          </a:p>
          <a:p>
            <a:pPr>
              <a:defRPr/>
            </a:pPr>
            <a:endParaRPr lang="en-US" altLang="zh-CN" sz="1200" dirty="0">
              <a:latin typeface="Courier New" pitchFamily="49" charset="0"/>
              <a:cs typeface="Courier New" pitchFamily="49" charset="0"/>
            </a:endParaRPr>
          </a:p>
          <a:p>
            <a:pPr>
              <a:defRPr/>
            </a:pPr>
            <a:r>
              <a:rPr lang="en-US" altLang="zh-CN" sz="1200" dirty="0">
                <a:latin typeface="Courier New" pitchFamily="49" charset="0"/>
                <a:cs typeface="Courier New" pitchFamily="49" charset="0"/>
              </a:rPr>
              <a:t>void </a:t>
            </a:r>
            <a:r>
              <a:rPr lang="en-US" altLang="zh-CN" sz="1200" dirty="0" err="1">
                <a:latin typeface="Courier New" pitchFamily="49" charset="0"/>
                <a:cs typeface="Courier New" pitchFamily="49" charset="0"/>
              </a:rPr>
              <a:t>CPU_Vector</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exc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CPUState.LR</a:t>
            </a:r>
            <a:r>
              <a:rPr lang="en-US" altLang="zh-CN" sz="1200" dirty="0">
                <a:latin typeface="Courier New" pitchFamily="49" charset="0"/>
                <a:cs typeface="Courier New" pitchFamily="49" charset="0"/>
              </a:rPr>
              <a:t> = </a:t>
            </a:r>
            <a:r>
              <a:rPr lang="en-US" altLang="zh-CN" sz="1200" dirty="0" err="1">
                <a:latin typeface="Courier New" pitchFamily="49" charset="0"/>
                <a:cs typeface="Courier New" pitchFamily="49" charset="0"/>
              </a:rPr>
              <a:t>CPUState.PC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CPUState.PC</a:t>
            </a:r>
            <a:r>
              <a:rPr lang="en-US" altLang="zh-CN" sz="1200" dirty="0">
                <a:latin typeface="Courier New" pitchFamily="49" charset="0"/>
                <a:cs typeface="Courier New" pitchFamily="49" charset="0"/>
              </a:rPr>
              <a:t> = </a:t>
            </a:r>
            <a:r>
              <a:rPr lang="en-US" altLang="zh-CN" sz="1200" dirty="0" err="1">
                <a:latin typeface="Courier New" pitchFamily="49" charset="0"/>
                <a:cs typeface="Courier New" pitchFamily="49" charset="0"/>
              </a:rPr>
              <a:t>disTab</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exc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a:t>
            </a:r>
          </a:p>
        </p:txBody>
      </p:sp>
      <p:sp>
        <p:nvSpPr>
          <p:cNvPr id="8" name="标题 1"/>
          <p:cNvSpPr>
            <a:spLocks noGrp="1"/>
          </p:cNvSpPr>
          <p:nvPr>
            <p:ph type="title"/>
          </p:nvPr>
        </p:nvSpPr>
        <p:spPr>
          <a:xfrm>
            <a:off x="457200" y="228866"/>
            <a:ext cx="8229600" cy="900442"/>
          </a:xfrm>
        </p:spPr>
        <p:txBody>
          <a:bodyPr>
            <a:noAutofit/>
          </a:bodyPr>
          <a:lstStyle/>
          <a:p>
            <a:r>
              <a:rPr lang="en-US" altLang="zh-TW" sz="2400" dirty="0"/>
              <a:t>Example: Virtualizing Interrupt Flag</a:t>
            </a:r>
            <a:r>
              <a:rPr lang="zh-CN" altLang="en-US" sz="2400" dirty="0"/>
              <a:t> </a:t>
            </a:r>
            <a:r>
              <a:rPr lang="en-US" altLang="zh-TW" sz="2400" dirty="0"/>
              <a:t>w/ Instruction Interpreter</a:t>
            </a:r>
            <a:endParaRPr kumimoji="1" lang="zh-CN" altLang="en-US" sz="2400" dirty="0"/>
          </a:p>
        </p:txBody>
      </p:sp>
    </p:spTree>
    <p:extLst>
      <p:ext uri="{BB962C8B-B14F-4D97-AF65-F5344CB8AC3E}">
        <p14:creationId xmlns:p14="http://schemas.microsoft.com/office/powerpoint/2010/main" val="32185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r>
              <a:rPr lang="zh-CN" altLang="en-US" dirty="0"/>
              <a:t> </a:t>
            </a:r>
            <a:r>
              <a:rPr lang="en-US" altLang="zh-CN" dirty="0"/>
              <a:t>Linux Bugs</a:t>
            </a:r>
            <a:endParaRPr lang="zh-CN" altLang="en-US" dirty="0"/>
          </a:p>
        </p:txBody>
      </p:sp>
      <p:sp>
        <p:nvSpPr>
          <p:cNvPr id="3" name="内容占位符 2"/>
          <p:cNvSpPr>
            <a:spLocks noGrp="1"/>
          </p:cNvSpPr>
          <p:nvPr>
            <p:ph idx="1"/>
          </p:nvPr>
        </p:nvSpPr>
        <p:spPr>
          <a:xfrm>
            <a:off x="457200" y="5002351"/>
            <a:ext cx="8229600" cy="807477"/>
          </a:xfrm>
        </p:spPr>
        <p:txBody>
          <a:bodyPr>
            <a:normAutofit fontScale="92500"/>
          </a:bodyPr>
          <a:lstStyle/>
          <a:p>
            <a:pPr marL="0" indent="0" algn="ctr">
              <a:buNone/>
            </a:pPr>
            <a:r>
              <a:rPr lang="en-US" altLang="zh-CN" sz="2000" dirty="0">
                <a:solidFill>
                  <a:schemeClr val="bg1">
                    <a:lumMod val="65000"/>
                  </a:schemeClr>
                </a:solidFill>
              </a:rPr>
              <a:t>Source: Bugzilla.kernel.com, count of all bugs currently marked NEW, ASSIGNED, REOPENED, RESOLVED, VERIFIED, or CLOSED, by creation data</a:t>
            </a:r>
            <a:endParaRPr lang="zh-CN" altLang="en-US" sz="2000" dirty="0">
              <a:solidFill>
                <a:schemeClr val="bg1">
                  <a:lumMod val="65000"/>
                </a:schemeClr>
              </a:solidFill>
            </a:endParaRPr>
          </a:p>
        </p:txBody>
      </p:sp>
      <p:pic>
        <p:nvPicPr>
          <p:cNvPr id="4" name="图片 3"/>
          <p:cNvPicPr>
            <a:picLocks noChangeAspect="1"/>
          </p:cNvPicPr>
          <p:nvPr/>
        </p:nvPicPr>
        <p:blipFill>
          <a:blip r:embed="rId2"/>
          <a:stretch>
            <a:fillRect/>
          </a:stretch>
        </p:blipFill>
        <p:spPr>
          <a:xfrm>
            <a:off x="1619672" y="1412492"/>
            <a:ext cx="5184576" cy="3358733"/>
          </a:xfrm>
          <a:prstGeom prst="rect">
            <a:avLst/>
          </a:prstGeom>
        </p:spPr>
      </p:pic>
    </p:spTree>
    <p:extLst>
      <p:ext uri="{BB962C8B-B14F-4D97-AF65-F5344CB8AC3E}">
        <p14:creationId xmlns:p14="http://schemas.microsoft.com/office/powerpoint/2010/main" val="3159134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a:t>Instruction Interpretation</a:t>
            </a:r>
          </a:p>
        </p:txBody>
      </p:sp>
      <p:sp>
        <p:nvSpPr>
          <p:cNvPr id="26627" name="Content Placeholder 2"/>
          <p:cNvSpPr>
            <a:spLocks noGrp="1"/>
          </p:cNvSpPr>
          <p:nvPr>
            <p:ph idx="1"/>
          </p:nvPr>
        </p:nvSpPr>
        <p:spPr/>
        <p:txBody>
          <a:bodyPr>
            <a:normAutofit/>
          </a:bodyPr>
          <a:lstStyle/>
          <a:p>
            <a:r>
              <a:rPr lang="en-US" altLang="zh-TW" dirty="0"/>
              <a:t>Positives</a:t>
            </a:r>
            <a:endParaRPr lang="zh-CN" altLang="en-US" dirty="0"/>
          </a:p>
          <a:p>
            <a:pPr lvl="1"/>
            <a:r>
              <a:rPr lang="en-US" altLang="zh-CN" dirty="0"/>
              <a:t>E</a:t>
            </a:r>
            <a:r>
              <a:rPr lang="en-US" altLang="zh-TW" dirty="0"/>
              <a:t>asy to implement</a:t>
            </a:r>
            <a:r>
              <a:rPr lang="zh-CN" altLang="en-US" dirty="0"/>
              <a:t> </a:t>
            </a:r>
            <a:r>
              <a:rPr lang="en-US" altLang="zh-CN" dirty="0"/>
              <a:t>&amp;</a:t>
            </a:r>
            <a:r>
              <a:rPr lang="zh-CN" altLang="en-US" dirty="0"/>
              <a:t> </a:t>
            </a:r>
            <a:r>
              <a:rPr lang="en-US" altLang="zh-CN" dirty="0"/>
              <a:t>m</a:t>
            </a:r>
            <a:r>
              <a:rPr lang="en-US" altLang="zh-TW" dirty="0"/>
              <a:t>inimal complexity</a:t>
            </a:r>
          </a:p>
          <a:p>
            <a:r>
              <a:rPr lang="en-US" altLang="zh-TW" dirty="0"/>
              <a:t>Negatives</a:t>
            </a:r>
            <a:endParaRPr lang="zh-CN" altLang="en-US" dirty="0"/>
          </a:p>
          <a:p>
            <a:pPr lvl="1"/>
            <a:r>
              <a:rPr lang="en-US" altLang="zh-CN" b="1" dirty="0">
                <a:solidFill>
                  <a:srgbClr val="FF2600"/>
                </a:solidFill>
              </a:rPr>
              <a:t>Very</a:t>
            </a:r>
            <a:r>
              <a:rPr lang="zh-CN" altLang="en-US" b="1" dirty="0">
                <a:solidFill>
                  <a:srgbClr val="FF2600"/>
                </a:solidFill>
              </a:rPr>
              <a:t> </a:t>
            </a:r>
            <a:r>
              <a:rPr lang="en-US" altLang="zh-CN" b="1" dirty="0">
                <a:solidFill>
                  <a:srgbClr val="FF2600"/>
                </a:solidFill>
              </a:rPr>
              <a:t>s</a:t>
            </a:r>
            <a:r>
              <a:rPr lang="en-US" altLang="zh-TW" b="1" dirty="0">
                <a:solidFill>
                  <a:srgbClr val="FF2600"/>
                </a:solidFill>
              </a:rPr>
              <a:t>low</a:t>
            </a:r>
            <a:r>
              <a:rPr lang="en-US" altLang="zh-CN" b="1" dirty="0">
                <a:solidFill>
                  <a:srgbClr val="FF2600"/>
                </a:solidFill>
              </a:rPr>
              <a:t>!</a:t>
            </a:r>
            <a:endParaRPr lang="zh-CN" altLang="en-US" dirty="0">
              <a:solidFill>
                <a:srgbClr val="FF2600"/>
              </a:solidFill>
            </a:endParaRPr>
          </a:p>
        </p:txBody>
      </p:sp>
    </p:spTree>
    <p:extLst>
      <p:ext uri="{BB962C8B-B14F-4D97-AF65-F5344CB8AC3E}">
        <p14:creationId xmlns:p14="http://schemas.microsoft.com/office/powerpoint/2010/main" val="289797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Sol-2:</a:t>
            </a:r>
            <a:r>
              <a:rPr lang="zh-CN" altLang="en-US" dirty="0"/>
              <a:t> </a:t>
            </a:r>
            <a:r>
              <a:rPr lang="en-US" altLang="zh-TW" dirty="0"/>
              <a:t>Binary Translator</a:t>
            </a:r>
            <a:endParaRPr kumimoji="1" lang="zh-CN" altLang="en-US" dirty="0"/>
          </a:p>
        </p:txBody>
      </p:sp>
      <p:sp>
        <p:nvSpPr>
          <p:cNvPr id="3" name="内容占位符 2"/>
          <p:cNvSpPr>
            <a:spLocks noGrp="1"/>
          </p:cNvSpPr>
          <p:nvPr>
            <p:ph idx="1"/>
          </p:nvPr>
        </p:nvSpPr>
        <p:spPr/>
        <p:txBody>
          <a:bodyPr/>
          <a:lstStyle/>
          <a:p>
            <a:r>
              <a:rPr kumimoji="1" lang="en-US" altLang="zh-CN" dirty="0"/>
              <a:t>Translate</a:t>
            </a:r>
            <a:r>
              <a:rPr kumimoji="1" lang="zh-CN" altLang="en-US" dirty="0"/>
              <a:t> </a:t>
            </a:r>
            <a:r>
              <a:rPr kumimoji="1" lang="en-US" altLang="zh-CN" dirty="0"/>
              <a:t>before</a:t>
            </a:r>
            <a:r>
              <a:rPr kumimoji="1" lang="zh-CN" altLang="en-US" dirty="0"/>
              <a:t> </a:t>
            </a:r>
            <a:r>
              <a:rPr kumimoji="1" lang="en-US" altLang="zh-CN" dirty="0"/>
              <a:t>execution</a:t>
            </a:r>
            <a:endParaRPr kumimoji="1" lang="zh-CN" altLang="en-US" dirty="0"/>
          </a:p>
          <a:p>
            <a:pPr lvl="1"/>
            <a:r>
              <a:rPr kumimoji="1" lang="en-US" altLang="zh-CN" dirty="0"/>
              <a:t>Translation</a:t>
            </a:r>
            <a:r>
              <a:rPr kumimoji="1" lang="zh-CN" altLang="en-US" dirty="0"/>
              <a:t> </a:t>
            </a:r>
            <a:r>
              <a:rPr kumimoji="1" lang="en-US" altLang="zh-CN" dirty="0"/>
              <a:t>unit</a:t>
            </a:r>
            <a:r>
              <a:rPr kumimoji="1" lang="zh-CN" altLang="en-US" dirty="0"/>
              <a:t> </a:t>
            </a:r>
            <a:r>
              <a:rPr kumimoji="1" lang="en-US" altLang="zh-CN" dirty="0"/>
              <a:t>is</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(why?)</a:t>
            </a:r>
            <a:endParaRPr kumimoji="1" lang="zh-CN" altLang="en-US" dirty="0"/>
          </a:p>
          <a:p>
            <a:pPr lvl="1"/>
            <a:r>
              <a:rPr kumimoji="1" lang="en-US" altLang="zh-CN" dirty="0"/>
              <a:t>Each</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-&gt;</a:t>
            </a:r>
            <a:r>
              <a:rPr kumimoji="1" lang="zh-CN" altLang="en-US" dirty="0"/>
              <a:t> </a:t>
            </a:r>
            <a:r>
              <a:rPr kumimoji="1" lang="en-US" altLang="zh-CN" dirty="0"/>
              <a:t>code</a:t>
            </a:r>
            <a:r>
              <a:rPr kumimoji="1" lang="zh-CN" altLang="en-US" dirty="0"/>
              <a:t> </a:t>
            </a:r>
            <a:r>
              <a:rPr kumimoji="1" lang="en-US" altLang="zh-CN" dirty="0"/>
              <a:t>cache</a:t>
            </a:r>
            <a:endParaRPr kumimoji="1" lang="zh-CN" altLang="en-US" dirty="0"/>
          </a:p>
          <a:p>
            <a:pPr lvl="1"/>
            <a:r>
              <a:rPr kumimoji="1" lang="en-US" altLang="zh-CN" dirty="0"/>
              <a:t>Translate</a:t>
            </a:r>
            <a:r>
              <a:rPr kumimoji="1" lang="zh-CN" altLang="en-US" dirty="0"/>
              <a:t> </a:t>
            </a:r>
            <a:r>
              <a:rPr kumimoji="1" lang="en-US" altLang="zh-CN" dirty="0"/>
              <a:t>the</a:t>
            </a:r>
            <a:r>
              <a:rPr kumimoji="1" lang="zh-CN" altLang="en-US" dirty="0"/>
              <a:t> </a:t>
            </a:r>
            <a:r>
              <a:rPr kumimoji="1" lang="en-US" altLang="zh-CN" dirty="0"/>
              <a:t>17</a:t>
            </a:r>
            <a:r>
              <a:rPr kumimoji="1" lang="zh-CN" altLang="en-US" dirty="0"/>
              <a:t> </a:t>
            </a:r>
            <a:r>
              <a:rPr kumimoji="1" lang="en-US" altLang="zh-CN" dirty="0"/>
              <a:t>instructions</a:t>
            </a:r>
            <a:r>
              <a:rPr kumimoji="1" lang="zh-CN" altLang="en-US" dirty="0"/>
              <a:t> </a:t>
            </a:r>
            <a:r>
              <a:rPr kumimoji="1" lang="en-US" altLang="zh-CN" dirty="0"/>
              <a:t>to</a:t>
            </a:r>
            <a:r>
              <a:rPr kumimoji="1" lang="zh-CN" altLang="en-US" dirty="0"/>
              <a:t> </a:t>
            </a:r>
            <a:r>
              <a:rPr kumimoji="1" lang="en-US" altLang="zh-CN" dirty="0"/>
              <a:t>function</a:t>
            </a:r>
            <a:r>
              <a:rPr kumimoji="1" lang="zh-CN" altLang="en-US" dirty="0"/>
              <a:t> </a:t>
            </a:r>
            <a:r>
              <a:rPr kumimoji="1" lang="en-US" altLang="zh-CN" dirty="0"/>
              <a:t>calls</a:t>
            </a:r>
            <a:endParaRPr kumimoji="1" lang="zh-CN" altLang="en-US" dirty="0"/>
          </a:p>
          <a:p>
            <a:pPr lvl="2"/>
            <a:r>
              <a:rPr kumimoji="1" lang="en-US" altLang="zh-CN" dirty="0"/>
              <a:t>Implemented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VMM</a:t>
            </a:r>
            <a:endParaRPr kumimoji="1" lang="zh-CN" altLang="en-US" dirty="0"/>
          </a:p>
          <a:p>
            <a:r>
              <a:rPr kumimoji="1" lang="en-US" altLang="zh-CN" dirty="0"/>
              <a:t>E.g.,</a:t>
            </a:r>
            <a:r>
              <a:rPr kumimoji="1" lang="zh-CN" altLang="en-US" dirty="0"/>
              <a:t> </a:t>
            </a:r>
            <a:r>
              <a:rPr kumimoji="1" lang="en-US" altLang="zh-CN" dirty="0"/>
              <a:t>VMware,</a:t>
            </a:r>
            <a:r>
              <a:rPr kumimoji="1" lang="zh-CN" altLang="en-US" dirty="0"/>
              <a:t> </a:t>
            </a:r>
            <a:r>
              <a:rPr kumimoji="1" lang="en-US" altLang="zh-CN" dirty="0" err="1"/>
              <a:t>Qemu</a:t>
            </a:r>
            <a:endParaRPr kumimoji="1" lang="zh-CN" altLang="en-US" dirty="0"/>
          </a:p>
        </p:txBody>
      </p:sp>
    </p:spTree>
    <p:extLst>
      <p:ext uri="{BB962C8B-B14F-4D97-AF65-F5344CB8AC3E}">
        <p14:creationId xmlns:p14="http://schemas.microsoft.com/office/powerpoint/2010/main" val="258404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dirty="0"/>
              <a:t>Architecture</a:t>
            </a:r>
            <a:r>
              <a:rPr lang="zh-CN" altLang="en-US" dirty="0"/>
              <a:t> </a:t>
            </a:r>
            <a:r>
              <a:rPr lang="en-US" altLang="zh-CN" dirty="0"/>
              <a:t>of</a:t>
            </a:r>
            <a:r>
              <a:rPr lang="zh-CN" altLang="en-US" dirty="0"/>
              <a:t> </a:t>
            </a:r>
            <a:r>
              <a:rPr lang="en-US" altLang="zh-CN" dirty="0"/>
              <a:t>a</a:t>
            </a:r>
            <a:r>
              <a:rPr lang="zh-CN" altLang="en-US" dirty="0"/>
              <a:t> </a:t>
            </a:r>
            <a:r>
              <a:rPr lang="en-US" altLang="zh-TW" dirty="0"/>
              <a:t>Binary Translator</a:t>
            </a:r>
          </a:p>
        </p:txBody>
      </p:sp>
      <p:sp>
        <p:nvSpPr>
          <p:cNvPr id="4" name="Rectangle 3"/>
          <p:cNvSpPr/>
          <p:nvPr/>
        </p:nvSpPr>
        <p:spPr>
          <a:xfrm>
            <a:off x="2524844" y="2560340"/>
            <a:ext cx="1968500" cy="635000"/>
          </a:xfrm>
          <a:prstGeom prst="rect">
            <a:avLst/>
          </a:prstGeom>
          <a:solidFill>
            <a:schemeClr val="accent1"/>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Translator</a:t>
            </a:r>
          </a:p>
        </p:txBody>
      </p:sp>
      <p:sp>
        <p:nvSpPr>
          <p:cNvPr id="5" name="Rectangle 4"/>
          <p:cNvSpPr/>
          <p:nvPr/>
        </p:nvSpPr>
        <p:spPr>
          <a:xfrm>
            <a:off x="2969344" y="1417340"/>
            <a:ext cx="1079500" cy="698500"/>
          </a:xfrm>
          <a:prstGeom prst="rect">
            <a:avLst/>
          </a:prstGeom>
          <a:solidFill>
            <a:schemeClr val="bg1"/>
          </a:solid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b="1" dirty="0">
                <a:solidFill>
                  <a:srgbClr val="0096FF"/>
                </a:solidFill>
                <a:latin typeface="DengXian" charset="0"/>
                <a:ea typeface="DengXian" charset="0"/>
                <a:cs typeface="DengXian" charset="0"/>
              </a:rPr>
              <a:t>Guest </a:t>
            </a:r>
          </a:p>
          <a:p>
            <a:pPr algn="ctr">
              <a:defRPr/>
            </a:pPr>
            <a:r>
              <a:rPr lang="en-US" sz="1500" b="1" dirty="0">
                <a:solidFill>
                  <a:srgbClr val="0096FF"/>
                </a:solidFill>
                <a:latin typeface="DengXian" charset="0"/>
                <a:ea typeface="DengXian" charset="0"/>
                <a:cs typeface="DengXian" charset="0"/>
              </a:rPr>
              <a:t>Code</a:t>
            </a:r>
          </a:p>
        </p:txBody>
      </p:sp>
      <p:sp>
        <p:nvSpPr>
          <p:cNvPr id="6" name="Rectangle 5"/>
          <p:cNvSpPr/>
          <p:nvPr/>
        </p:nvSpPr>
        <p:spPr>
          <a:xfrm>
            <a:off x="2905844" y="3639840"/>
            <a:ext cx="1143000" cy="1397000"/>
          </a:xfrm>
          <a:prstGeom prst="rect">
            <a:avLst/>
          </a:prstGeom>
          <a:solidFill>
            <a:schemeClr val="accent3">
              <a:lumMod val="75000"/>
              <a:alpha val="80000"/>
            </a:schemeClr>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Translation </a:t>
            </a:r>
          </a:p>
          <a:p>
            <a:pPr algn="ctr">
              <a:defRPr/>
            </a:pPr>
            <a:r>
              <a:rPr lang="en-US" sz="1500" dirty="0">
                <a:solidFill>
                  <a:schemeClr val="bg1"/>
                </a:solidFill>
                <a:latin typeface="DengXian" charset="0"/>
                <a:ea typeface="DengXian" charset="0"/>
                <a:cs typeface="DengXian" charset="0"/>
              </a:rPr>
              <a:t>Cache</a:t>
            </a:r>
          </a:p>
        </p:txBody>
      </p:sp>
      <p:grpSp>
        <p:nvGrpSpPr>
          <p:cNvPr id="3" name="Group 25"/>
          <p:cNvGrpSpPr/>
          <p:nvPr/>
        </p:nvGrpSpPr>
        <p:grpSpPr>
          <a:xfrm>
            <a:off x="4556844" y="4084340"/>
            <a:ext cx="1460500" cy="825500"/>
            <a:chOff x="3581400" y="5105400"/>
            <a:chExt cx="1752600" cy="990600"/>
          </a:xfrm>
          <a:solidFill>
            <a:schemeClr val="bg1"/>
          </a:solidFill>
        </p:grpSpPr>
        <p:sp>
          <p:nvSpPr>
            <p:cNvPr id="11" name="Rectangle 10"/>
            <p:cNvSpPr/>
            <p:nvPr/>
          </p:nvSpPr>
          <p:spPr>
            <a:xfrm>
              <a:off x="3733800" y="55626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solidFill>
                  <a:srgbClr val="00935D"/>
                </a:solidFill>
                <a:latin typeface="DengXian" charset="0"/>
                <a:ea typeface="DengXian" charset="0"/>
                <a:cs typeface="DengXian" charset="0"/>
              </a:endParaRPr>
            </a:p>
          </p:txBody>
        </p:sp>
        <p:sp>
          <p:nvSpPr>
            <p:cNvPr id="10" name="Rectangle 9"/>
            <p:cNvSpPr/>
            <p:nvPr/>
          </p:nvSpPr>
          <p:spPr>
            <a:xfrm>
              <a:off x="3657600" y="53340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solidFill>
                  <a:srgbClr val="00935D"/>
                </a:solidFill>
                <a:latin typeface="DengXian" charset="0"/>
                <a:ea typeface="DengXian" charset="0"/>
                <a:cs typeface="DengXian" charset="0"/>
              </a:endParaRPr>
            </a:p>
          </p:txBody>
        </p:sp>
        <p:sp>
          <p:nvSpPr>
            <p:cNvPr id="7" name="Rectangle 6"/>
            <p:cNvSpPr/>
            <p:nvPr/>
          </p:nvSpPr>
          <p:spPr>
            <a:xfrm>
              <a:off x="3581400" y="51054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b="1" dirty="0">
                  <a:solidFill>
                    <a:srgbClr val="0096FF"/>
                  </a:solidFill>
                  <a:latin typeface="DengXian" charset="0"/>
                  <a:ea typeface="DengXian" charset="0"/>
                  <a:cs typeface="DengXian" charset="0"/>
                </a:rPr>
                <a:t>Callouts</a:t>
              </a:r>
            </a:p>
          </p:txBody>
        </p:sp>
      </p:grpSp>
      <p:sp>
        <p:nvSpPr>
          <p:cNvPr id="12" name="Rectangle 11"/>
          <p:cNvSpPr/>
          <p:nvPr/>
        </p:nvSpPr>
        <p:spPr>
          <a:xfrm>
            <a:off x="1762844" y="3639840"/>
            <a:ext cx="698500" cy="1397000"/>
          </a:xfrm>
          <a:prstGeom prst="rect">
            <a:avLst/>
          </a:prstGeom>
          <a:solidFill>
            <a:schemeClr val="accent3">
              <a:lumMod val="75000"/>
              <a:alpha val="80000"/>
            </a:schemeClr>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TC</a:t>
            </a:r>
          </a:p>
          <a:p>
            <a:pPr algn="ctr">
              <a:defRPr/>
            </a:pPr>
            <a:r>
              <a:rPr lang="en-US" sz="1500" dirty="0">
                <a:solidFill>
                  <a:schemeClr val="bg1"/>
                </a:solidFill>
                <a:latin typeface="DengXian" charset="0"/>
                <a:ea typeface="DengXian" charset="0"/>
                <a:cs typeface="DengXian" charset="0"/>
              </a:rPr>
              <a:t>Index</a:t>
            </a:r>
          </a:p>
        </p:txBody>
      </p:sp>
      <p:cxnSp>
        <p:nvCxnSpPr>
          <p:cNvPr id="17" name="Straight Arrow Connector 16"/>
          <p:cNvCxnSpPr/>
          <p:nvPr/>
        </p:nvCxnSpPr>
        <p:spPr>
          <a:xfrm rot="5400000">
            <a:off x="3128756" y="3416929"/>
            <a:ext cx="444500" cy="1323"/>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4" idx="0"/>
          </p:cNvCxnSpPr>
          <p:nvPr/>
        </p:nvCxnSpPr>
        <p:spPr>
          <a:xfrm rot="5400000">
            <a:off x="3286845" y="2338090"/>
            <a:ext cx="444500" cy="2646"/>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a:endCxn id="6" idx="1"/>
          </p:cNvCxnSpPr>
          <p:nvPr/>
        </p:nvCxnSpPr>
        <p:spPr>
          <a:xfrm>
            <a:off x="2461344" y="4338340"/>
            <a:ext cx="444500" cy="0"/>
          </a:xfrm>
          <a:prstGeom prst="straightConnector1">
            <a:avLst/>
          </a:prstGeom>
          <a:ln w="38100">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a:xfrm flipV="1">
            <a:off x="4048844" y="4306590"/>
            <a:ext cx="508000" cy="3175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461844" y="3639840"/>
            <a:ext cx="1206500" cy="1397000"/>
          </a:xfrm>
          <a:prstGeom prst="rect">
            <a:avLst/>
          </a:prstGeom>
          <a:solidFill>
            <a:schemeClr val="accent1"/>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r>
              <a:rPr lang="en-US" sz="1500" dirty="0">
                <a:solidFill>
                  <a:schemeClr val="bg1"/>
                </a:solidFill>
                <a:latin typeface="DengXian" charset="0"/>
                <a:ea typeface="DengXian" charset="0"/>
                <a:cs typeface="DengXian" charset="0"/>
              </a:rPr>
              <a:t>CPU Emulation</a:t>
            </a:r>
          </a:p>
          <a:p>
            <a:pPr algn="ctr"/>
            <a:r>
              <a:rPr lang="en-US" sz="1500" dirty="0">
                <a:solidFill>
                  <a:schemeClr val="bg1"/>
                </a:solidFill>
                <a:latin typeface="DengXian" charset="0"/>
                <a:ea typeface="DengXian" charset="0"/>
                <a:cs typeface="DengXian" charset="0"/>
              </a:rPr>
              <a:t>Routines</a:t>
            </a:r>
          </a:p>
        </p:txBody>
      </p:sp>
      <p:cxnSp>
        <p:nvCxnSpPr>
          <p:cNvPr id="41" name="Straight Arrow Connector 40"/>
          <p:cNvCxnSpPr>
            <a:endCxn id="39" idx="1"/>
          </p:cNvCxnSpPr>
          <p:nvPr/>
        </p:nvCxnSpPr>
        <p:spPr>
          <a:xfrm>
            <a:off x="5890344" y="4306590"/>
            <a:ext cx="571500" cy="3175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hape 91"/>
          <p:cNvCxnSpPr>
            <a:endCxn id="4" idx="3"/>
          </p:cNvCxnSpPr>
          <p:nvPr/>
        </p:nvCxnSpPr>
        <p:spPr>
          <a:xfrm rot="16200000" flipV="1">
            <a:off x="4255219" y="3115965"/>
            <a:ext cx="1206500" cy="730250"/>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hape 96"/>
          <p:cNvCxnSpPr>
            <a:stCxn id="12" idx="0"/>
            <a:endCxn id="4" idx="1"/>
          </p:cNvCxnSpPr>
          <p:nvPr/>
        </p:nvCxnSpPr>
        <p:spPr>
          <a:xfrm rot="5400000" flipH="1" flipV="1">
            <a:off x="1937469" y="3052465"/>
            <a:ext cx="762000" cy="412750"/>
          </a:xfrm>
          <a:prstGeom prst="bentConnector2">
            <a:avLst/>
          </a:prstGeom>
          <a:ln w="38100">
            <a:solidFill>
              <a:schemeClr val="accent1"/>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446256" y="3416929"/>
            <a:ext cx="444500" cy="1323"/>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1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a:t>Basic Blocks</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err="1">
                <a:solidFill>
                  <a:schemeClr val="bg1"/>
                </a:solidFill>
                <a:latin typeface="DengXian" charset="0"/>
                <a:ea typeface="DengXian" charset="0"/>
                <a:cs typeface="DengXian" charset="0"/>
              </a:rPr>
              <a:t>vPC</a:t>
            </a:r>
            <a:endParaRPr lang="en-US" sz="1333" b="1" dirty="0">
              <a:solidFill>
                <a:schemeClr val="bg1"/>
              </a:solidFill>
              <a:latin typeface="DengXian" charset="0"/>
              <a:ea typeface="DengXian" charset="0"/>
              <a:cs typeface="DengXian" charset="0"/>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1" y="2476500"/>
            <a:ext cx="2032000" cy="2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829" name="TextBox 107"/>
          <p:cNvSpPr txBox="1">
            <a:spLocks noChangeArrowheads="1"/>
          </p:cNvSpPr>
          <p:nvPr/>
        </p:nvSpPr>
        <p:spPr bwMode="auto">
          <a:xfrm>
            <a:off x="2356274" y="1079501"/>
            <a:ext cx="1192955" cy="323165"/>
          </a:xfrm>
          <a:prstGeom prst="rect">
            <a:avLst/>
          </a:prstGeom>
          <a:noFill/>
          <a:ln w="9525">
            <a:noFill/>
            <a:miter lim="800000"/>
            <a:headEnd/>
            <a:tailEnd/>
          </a:ln>
        </p:spPr>
        <p:txBody>
          <a:bodyPr wrap="none">
            <a:spAutoFit/>
          </a:bodyPr>
          <a:lstStyle/>
          <a:p>
            <a:pPr algn="ctr"/>
            <a:r>
              <a:rPr lang="en-US" altLang="zh-TW" sz="1500" b="1">
                <a:latin typeface="DengXian" charset="0"/>
                <a:ea typeface="DengXian" charset="0"/>
                <a:cs typeface="DengXian" charset="0"/>
              </a:rPr>
              <a:t>Guest Code</a:t>
            </a:r>
          </a:p>
        </p:txBody>
      </p:sp>
      <p:sp>
        <p:nvSpPr>
          <p:cNvPr id="53" name="Right Brace 52"/>
          <p:cNvSpPr/>
          <p:nvPr/>
        </p:nvSpPr>
        <p:spPr>
          <a:xfrm>
            <a:off x="3937000" y="1714500"/>
            <a:ext cx="190500" cy="12700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1" name="TextBox 53"/>
          <p:cNvSpPr txBox="1">
            <a:spLocks noChangeArrowheads="1"/>
          </p:cNvSpPr>
          <p:nvPr/>
        </p:nvSpPr>
        <p:spPr bwMode="auto">
          <a:xfrm>
            <a:off x="4127500" y="2196042"/>
            <a:ext cx="1762021"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Straight-line code</a:t>
            </a:r>
          </a:p>
        </p:txBody>
      </p:sp>
      <p:sp>
        <p:nvSpPr>
          <p:cNvPr id="55" name="Right Brace 54"/>
          <p:cNvSpPr/>
          <p:nvPr/>
        </p:nvSpPr>
        <p:spPr>
          <a:xfrm>
            <a:off x="3937000" y="3048000"/>
            <a:ext cx="190500" cy="1905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3" name="TextBox 55"/>
          <p:cNvSpPr txBox="1">
            <a:spLocks noChangeArrowheads="1"/>
          </p:cNvSpPr>
          <p:nvPr/>
        </p:nvSpPr>
        <p:spPr bwMode="auto">
          <a:xfrm>
            <a:off x="4127500" y="2984501"/>
            <a:ext cx="1266693"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Control flow</a:t>
            </a:r>
          </a:p>
        </p:txBody>
      </p:sp>
      <p:sp>
        <p:nvSpPr>
          <p:cNvPr id="57" name="Right Brace 56"/>
          <p:cNvSpPr/>
          <p:nvPr/>
        </p:nvSpPr>
        <p:spPr>
          <a:xfrm>
            <a:off x="5825717" y="1714500"/>
            <a:ext cx="190500" cy="15240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5" name="TextBox 58"/>
          <p:cNvSpPr txBox="1">
            <a:spLocks noChangeArrowheads="1"/>
          </p:cNvSpPr>
          <p:nvPr/>
        </p:nvSpPr>
        <p:spPr bwMode="auto">
          <a:xfrm>
            <a:off x="6016217" y="2323042"/>
            <a:ext cx="1148071"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Basic Block</a:t>
            </a:r>
          </a:p>
        </p:txBody>
      </p:sp>
    </p:spTree>
    <p:extLst>
      <p:ext uri="{BB962C8B-B14F-4D97-AF65-F5344CB8AC3E}">
        <p14:creationId xmlns:p14="http://schemas.microsoft.com/office/powerpoint/2010/main" val="207786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873500" y="2095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873500" y="2603500"/>
            <a:ext cx="1143000" cy="127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873500" y="2857500"/>
            <a:ext cx="1143000" cy="254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873500" y="3111500"/>
            <a:ext cx="1143000" cy="254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873500" y="1841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016500" y="203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2" name="Left Brace 21"/>
          <p:cNvSpPr/>
          <p:nvPr/>
        </p:nvSpPr>
        <p:spPr>
          <a:xfrm>
            <a:off x="5016500" y="2540000"/>
            <a:ext cx="63500" cy="381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3" name="Left Brace 22"/>
          <p:cNvSpPr/>
          <p:nvPr/>
        </p:nvSpPr>
        <p:spPr>
          <a:xfrm>
            <a:off x="5016500" y="304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4" name="Left Brace 23"/>
          <p:cNvSpPr/>
          <p:nvPr/>
        </p:nvSpPr>
        <p:spPr>
          <a:xfrm>
            <a:off x="5016500" y="330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96" name="Left Brace 95"/>
          <p:cNvSpPr/>
          <p:nvPr/>
        </p:nvSpPr>
        <p:spPr>
          <a:xfrm>
            <a:off x="5016500" y="177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97" name="Left Brace 96"/>
          <p:cNvSpPr/>
          <p:nvPr/>
        </p:nvSpPr>
        <p:spPr>
          <a:xfrm>
            <a:off x="5016500" y="2286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cxnSp>
        <p:nvCxnSpPr>
          <p:cNvPr id="98" name="Straight Arrow Connector 97"/>
          <p:cNvCxnSpPr>
            <a:stCxn id="34" idx="3"/>
            <a:endCxn id="97" idx="1"/>
          </p:cNvCxnSpPr>
          <p:nvPr/>
        </p:nvCxnSpPr>
        <p:spPr>
          <a:xfrm>
            <a:off x="3873500" y="2349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854" name="Title 1"/>
          <p:cNvSpPr>
            <a:spLocks noGrp="1"/>
          </p:cNvSpPr>
          <p:nvPr>
            <p:ph type="title"/>
          </p:nvPr>
        </p:nvSpPr>
        <p:spPr/>
        <p:txBody>
          <a:bodyPr/>
          <a:lstStyle/>
          <a:p>
            <a:r>
              <a:rPr lang="en-US" altLang="zh-TW" dirty="0"/>
              <a:t>Binary Translation</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err="1">
                <a:solidFill>
                  <a:schemeClr val="bg1"/>
                </a:solidFill>
              </a:rPr>
              <a:t>vPC</a:t>
            </a:r>
            <a:endParaRPr lang="en-US" sz="1333" b="1" dirty="0">
              <a:solidFill>
                <a:schemeClr val="bg1"/>
              </a:solidFill>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1" y="2476500"/>
            <a:ext cx="2032000" cy="2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435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42" name="Rectangle 41"/>
          <p:cNvSpPr/>
          <p:nvPr/>
        </p:nvSpPr>
        <p:spPr>
          <a:xfrm>
            <a:off x="5143500" y="196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HANDLE_CLI</a:t>
            </a:r>
          </a:p>
        </p:txBody>
      </p:sp>
      <p:sp>
        <p:nvSpPr>
          <p:cNvPr id="43" name="Rectangle 42"/>
          <p:cNvSpPr/>
          <p:nvPr/>
        </p:nvSpPr>
        <p:spPr>
          <a:xfrm>
            <a:off x="51435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44" name="Rectangle 43"/>
          <p:cNvSpPr/>
          <p:nvPr/>
        </p:nvSpPr>
        <p:spPr>
          <a:xfrm>
            <a:off x="5143500" y="2476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00" b="1" dirty="0" err="1">
                <a:solidFill>
                  <a:schemeClr val="tx1"/>
                </a:solidFill>
                <a:latin typeface="Courier New" pitchFamily="49" charset="0"/>
                <a:cs typeface="Courier New" pitchFamily="49" charset="0"/>
              </a:rPr>
              <a:t>mov</a:t>
            </a:r>
            <a:r>
              <a:rPr lang="en-US" sz="1100" b="1" dirty="0">
                <a:solidFill>
                  <a:schemeClr val="tx1"/>
                </a:solidFill>
                <a:latin typeface="Courier New" pitchFamily="49" charset="0"/>
                <a:cs typeface="Courier New" pitchFamily="49" charset="0"/>
              </a:rPr>
              <a:t>   [CO_ARG], </a:t>
            </a:r>
            <a:r>
              <a:rPr lang="en-US" sz="1100" b="1" dirty="0" err="1">
                <a:solidFill>
                  <a:schemeClr val="tx1"/>
                </a:solidFill>
                <a:latin typeface="Courier New" pitchFamily="49" charset="0"/>
                <a:cs typeface="Courier New" pitchFamily="49" charset="0"/>
              </a:rPr>
              <a:t>ebx</a:t>
            </a:r>
            <a:endParaRPr lang="en-US" sz="1100" b="1" dirty="0">
              <a:solidFill>
                <a:schemeClr val="tx1"/>
              </a:solidFill>
              <a:latin typeface="Courier New" pitchFamily="49" charset="0"/>
              <a:cs typeface="Courier New" pitchFamily="49" charset="0"/>
            </a:endParaRPr>
          </a:p>
        </p:txBody>
      </p:sp>
      <p:sp>
        <p:nvSpPr>
          <p:cNvPr id="45" name="Rectangle 44"/>
          <p:cNvSpPr/>
          <p:nvPr/>
        </p:nvSpPr>
        <p:spPr>
          <a:xfrm>
            <a:off x="5143500" y="2730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HANDLE_CR3</a:t>
            </a:r>
          </a:p>
        </p:txBody>
      </p:sp>
      <p:sp>
        <p:nvSpPr>
          <p:cNvPr id="46" name="Rectangle 45"/>
          <p:cNvSpPr/>
          <p:nvPr/>
        </p:nvSpPr>
        <p:spPr>
          <a:xfrm>
            <a:off x="5143500" y="2984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HANDLE_STI</a:t>
            </a:r>
          </a:p>
        </p:txBody>
      </p:sp>
      <p:cxnSp>
        <p:nvCxnSpPr>
          <p:cNvPr id="47" name="Straight Connector 46"/>
          <p:cNvCxnSpPr/>
          <p:nvPr/>
        </p:nvCxnSpPr>
        <p:spPr>
          <a:xfrm rot="5400000">
            <a:off x="4033573" y="2571750"/>
            <a:ext cx="2221177"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874412" y="2571089"/>
            <a:ext cx="22225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43500" y="323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jmp</a:t>
            </a:r>
            <a:r>
              <a:rPr lang="en-US" sz="1167" b="1" dirty="0">
                <a:solidFill>
                  <a:schemeClr val="tx1"/>
                </a:solidFill>
                <a:latin typeface="Courier New" pitchFamily="49" charset="0"/>
                <a:cs typeface="Courier New" pitchFamily="49" charset="0"/>
              </a:rPr>
              <a:t>   HANDLE_RET</a:t>
            </a:r>
          </a:p>
        </p:txBody>
      </p:sp>
      <p:sp>
        <p:nvSpPr>
          <p:cNvPr id="78" name="Rectangle 77"/>
          <p:cNvSpPr/>
          <p:nvPr/>
        </p:nvSpPr>
        <p:spPr>
          <a:xfrm>
            <a:off x="7239000" y="1714500"/>
            <a:ext cx="571500" cy="2540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a:solidFill>
                  <a:schemeClr val="bg1"/>
                </a:solidFill>
              </a:rPr>
              <a:t>start</a:t>
            </a:r>
          </a:p>
        </p:txBody>
      </p:sp>
      <p:sp>
        <p:nvSpPr>
          <p:cNvPr id="35875" name="TextBox 107"/>
          <p:cNvSpPr txBox="1">
            <a:spLocks noChangeArrowheads="1"/>
          </p:cNvSpPr>
          <p:nvPr/>
        </p:nvSpPr>
        <p:spPr bwMode="auto">
          <a:xfrm>
            <a:off x="2404620" y="1079501"/>
            <a:ext cx="1096262" cy="323165"/>
          </a:xfrm>
          <a:prstGeom prst="rect">
            <a:avLst/>
          </a:prstGeom>
          <a:noFill/>
          <a:ln w="9525">
            <a:noFill/>
            <a:miter lim="800000"/>
            <a:headEnd/>
            <a:tailEnd/>
          </a:ln>
        </p:spPr>
        <p:txBody>
          <a:bodyPr wrap="none">
            <a:spAutoFit/>
          </a:bodyPr>
          <a:lstStyle/>
          <a:p>
            <a:pPr algn="ctr"/>
            <a:r>
              <a:rPr lang="en-US" altLang="zh-TW" sz="1500" b="1"/>
              <a:t>Guest Code</a:t>
            </a:r>
          </a:p>
        </p:txBody>
      </p:sp>
      <p:sp>
        <p:nvSpPr>
          <p:cNvPr id="35876" name="TextBox 109"/>
          <p:cNvSpPr txBox="1">
            <a:spLocks noChangeArrowheads="1"/>
          </p:cNvSpPr>
          <p:nvPr/>
        </p:nvSpPr>
        <p:spPr bwMode="auto">
          <a:xfrm>
            <a:off x="5270379" y="1079501"/>
            <a:ext cx="1587742" cy="323165"/>
          </a:xfrm>
          <a:prstGeom prst="rect">
            <a:avLst/>
          </a:prstGeom>
          <a:noFill/>
          <a:ln w="9525">
            <a:noFill/>
            <a:miter lim="800000"/>
            <a:headEnd/>
            <a:tailEnd/>
          </a:ln>
        </p:spPr>
        <p:txBody>
          <a:bodyPr wrap="none">
            <a:spAutoFit/>
          </a:bodyPr>
          <a:lstStyle/>
          <a:p>
            <a:pPr algn="ctr"/>
            <a:r>
              <a:rPr lang="en-US" altLang="zh-TW" sz="1500" b="1"/>
              <a:t>Translation Cache</a:t>
            </a:r>
          </a:p>
        </p:txBody>
      </p:sp>
      <p:sp>
        <p:nvSpPr>
          <p:cNvPr id="121" name="Right Arrow 120"/>
          <p:cNvSpPr/>
          <p:nvPr/>
        </p:nvSpPr>
        <p:spPr>
          <a:xfrm>
            <a:off x="6985000" y="3302000"/>
            <a:ext cx="317500"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6" name="Left-Right Arrow 125"/>
          <p:cNvSpPr/>
          <p:nvPr/>
        </p:nvSpPr>
        <p:spPr>
          <a:xfrm>
            <a:off x="6985000" y="3048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7" name="Left-Right Arrow 126"/>
          <p:cNvSpPr/>
          <p:nvPr/>
        </p:nvSpPr>
        <p:spPr>
          <a:xfrm>
            <a:off x="6985000" y="2794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8" name="Right Arrow 127"/>
          <p:cNvSpPr/>
          <p:nvPr/>
        </p:nvSpPr>
        <p:spPr>
          <a:xfrm flipH="1">
            <a:off x="6966480" y="1778000"/>
            <a:ext cx="336021"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Tree>
    <p:extLst>
      <p:ext uri="{BB962C8B-B14F-4D97-AF65-F5344CB8AC3E}">
        <p14:creationId xmlns:p14="http://schemas.microsoft.com/office/powerpoint/2010/main" val="163040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873500" y="2095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873500" y="2603500"/>
            <a:ext cx="1143000" cy="127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873500" y="2857500"/>
            <a:ext cx="1143000" cy="635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873500" y="3111500"/>
            <a:ext cx="1143000" cy="1016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873500" y="1841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016500" y="203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2" name="Left Brace 21"/>
          <p:cNvSpPr/>
          <p:nvPr/>
        </p:nvSpPr>
        <p:spPr>
          <a:xfrm>
            <a:off x="5016500" y="2540000"/>
            <a:ext cx="63500" cy="381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3" name="Left Brace 22"/>
          <p:cNvSpPr/>
          <p:nvPr/>
        </p:nvSpPr>
        <p:spPr>
          <a:xfrm>
            <a:off x="5016500" y="3048000"/>
            <a:ext cx="63500" cy="889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4" name="Left Brace 23"/>
          <p:cNvSpPr/>
          <p:nvPr/>
        </p:nvSpPr>
        <p:spPr>
          <a:xfrm>
            <a:off x="5016500" y="4064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96" name="Left Brace 95"/>
          <p:cNvSpPr/>
          <p:nvPr/>
        </p:nvSpPr>
        <p:spPr>
          <a:xfrm>
            <a:off x="5016500" y="177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97" name="Left Brace 96"/>
          <p:cNvSpPr/>
          <p:nvPr/>
        </p:nvSpPr>
        <p:spPr>
          <a:xfrm>
            <a:off x="5016500" y="2286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98" name="Straight Arrow Connector 97"/>
          <p:cNvCxnSpPr>
            <a:stCxn id="34" idx="3"/>
            <a:endCxn id="97" idx="1"/>
          </p:cNvCxnSpPr>
          <p:nvPr/>
        </p:nvCxnSpPr>
        <p:spPr>
          <a:xfrm>
            <a:off x="3873500" y="2349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Binary Translation</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333" b="1" dirty="0" err="1">
                <a:solidFill>
                  <a:schemeClr val="bg1"/>
                </a:solidFill>
              </a:rPr>
              <a:t>vPC</a:t>
            </a:r>
            <a:endParaRPr lang="en-US" sz="1333" b="1" dirty="0">
              <a:solidFill>
                <a:schemeClr val="bg1"/>
              </a:solidFill>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0" y="2476500"/>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435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42" name="Rectangle 41"/>
          <p:cNvSpPr/>
          <p:nvPr/>
        </p:nvSpPr>
        <p:spPr>
          <a:xfrm>
            <a:off x="5143500" y="196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[CPU_IE], 0</a:t>
            </a:r>
          </a:p>
        </p:txBody>
      </p:sp>
      <p:sp>
        <p:nvSpPr>
          <p:cNvPr id="43" name="Rectangle 42"/>
          <p:cNvSpPr/>
          <p:nvPr/>
        </p:nvSpPr>
        <p:spPr>
          <a:xfrm>
            <a:off x="51435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44" name="Rectangle 43"/>
          <p:cNvSpPr/>
          <p:nvPr/>
        </p:nvSpPr>
        <p:spPr>
          <a:xfrm>
            <a:off x="51435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00" b="1" dirty="0" err="1">
                <a:solidFill>
                  <a:schemeClr val="tx1"/>
                </a:solidFill>
                <a:latin typeface="Courier New" pitchFamily="49" charset="0"/>
                <a:cs typeface="Courier New" pitchFamily="49" charset="0"/>
              </a:rPr>
              <a:t>mov</a:t>
            </a:r>
            <a:r>
              <a:rPr lang="en-US" sz="1100" b="1" dirty="0">
                <a:solidFill>
                  <a:schemeClr val="tx1"/>
                </a:solidFill>
                <a:latin typeface="Courier New" pitchFamily="49" charset="0"/>
                <a:cs typeface="Courier New" pitchFamily="49" charset="0"/>
              </a:rPr>
              <a:t>   [CO_ARG], </a:t>
            </a:r>
            <a:r>
              <a:rPr lang="en-US" sz="1100" b="1" dirty="0" err="1">
                <a:solidFill>
                  <a:schemeClr val="tx1"/>
                </a:solidFill>
                <a:latin typeface="Courier New" pitchFamily="49" charset="0"/>
                <a:cs typeface="Courier New" pitchFamily="49" charset="0"/>
              </a:rPr>
              <a:t>ebx</a:t>
            </a:r>
            <a:endParaRPr lang="en-US" sz="1100" b="1" dirty="0">
              <a:solidFill>
                <a:schemeClr val="tx1"/>
              </a:solidFill>
              <a:latin typeface="Courier New" pitchFamily="49" charset="0"/>
              <a:cs typeface="Courier New" pitchFamily="49" charset="0"/>
            </a:endParaRPr>
          </a:p>
        </p:txBody>
      </p:sp>
      <p:sp>
        <p:nvSpPr>
          <p:cNvPr id="45" name="Rectangle 44"/>
          <p:cNvSpPr/>
          <p:nvPr/>
        </p:nvSpPr>
        <p:spPr>
          <a:xfrm>
            <a:off x="51435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call  HANDLE_CR3</a:t>
            </a:r>
          </a:p>
        </p:txBody>
      </p:sp>
      <p:sp>
        <p:nvSpPr>
          <p:cNvPr id="46" name="Rectangle 45"/>
          <p:cNvSpPr/>
          <p:nvPr/>
        </p:nvSpPr>
        <p:spPr>
          <a:xfrm>
            <a:off x="5143500" y="2984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[CPU_IE], 1</a:t>
            </a:r>
          </a:p>
        </p:txBody>
      </p:sp>
      <p:cxnSp>
        <p:nvCxnSpPr>
          <p:cNvPr id="47" name="Straight Connector 46"/>
          <p:cNvCxnSpPr/>
          <p:nvPr/>
        </p:nvCxnSpPr>
        <p:spPr>
          <a:xfrm rot="5400000">
            <a:off x="3620162" y="2984500"/>
            <a:ext cx="3047338" cy="6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461662" y="2983839"/>
            <a:ext cx="3048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43500" y="323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test  [CPU_IRQ], 1</a:t>
            </a:r>
          </a:p>
        </p:txBody>
      </p:sp>
      <p:sp>
        <p:nvSpPr>
          <p:cNvPr id="50" name="Rectangle 49"/>
          <p:cNvSpPr/>
          <p:nvPr/>
        </p:nvSpPr>
        <p:spPr>
          <a:xfrm>
            <a:off x="5143500" y="3492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jne</a:t>
            </a:r>
            <a:endParaRPr lang="en-US" sz="1167" b="1" dirty="0">
              <a:solidFill>
                <a:schemeClr val="tx1"/>
              </a:solidFill>
              <a:latin typeface="Courier New" pitchFamily="49" charset="0"/>
              <a:cs typeface="Courier New" pitchFamily="49" charset="0"/>
            </a:endParaRPr>
          </a:p>
        </p:txBody>
      </p:sp>
      <p:sp>
        <p:nvSpPr>
          <p:cNvPr id="51" name="Rectangle 50"/>
          <p:cNvSpPr/>
          <p:nvPr/>
        </p:nvSpPr>
        <p:spPr>
          <a:xfrm>
            <a:off x="5143500" y="3746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call  HANDLE_INTS</a:t>
            </a:r>
          </a:p>
        </p:txBody>
      </p:sp>
      <p:sp>
        <p:nvSpPr>
          <p:cNvPr id="52" name="Rectangle 51"/>
          <p:cNvSpPr/>
          <p:nvPr/>
        </p:nvSpPr>
        <p:spPr>
          <a:xfrm>
            <a:off x="5143500" y="400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jmp</a:t>
            </a:r>
            <a:r>
              <a:rPr lang="en-US" sz="1167" b="1" dirty="0">
                <a:solidFill>
                  <a:schemeClr val="tx1"/>
                </a:solidFill>
                <a:latin typeface="Courier New" pitchFamily="49" charset="0"/>
                <a:cs typeface="Courier New" pitchFamily="49" charset="0"/>
              </a:rPr>
              <a:t>   HANDLE_RET</a:t>
            </a:r>
          </a:p>
        </p:txBody>
      </p:sp>
      <p:sp>
        <p:nvSpPr>
          <p:cNvPr id="78" name="Rectangle 77"/>
          <p:cNvSpPr/>
          <p:nvPr/>
        </p:nvSpPr>
        <p:spPr>
          <a:xfrm>
            <a:off x="7239000" y="1714500"/>
            <a:ext cx="571500" cy="2540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333" b="1" dirty="0">
                <a:solidFill>
                  <a:schemeClr val="bg1"/>
                </a:solidFill>
              </a:rPr>
              <a:t>start</a:t>
            </a:r>
          </a:p>
        </p:txBody>
      </p:sp>
      <p:sp>
        <p:nvSpPr>
          <p:cNvPr id="108" name="TextBox 107"/>
          <p:cNvSpPr txBox="1"/>
          <p:nvPr/>
        </p:nvSpPr>
        <p:spPr>
          <a:xfrm>
            <a:off x="2404619" y="1079501"/>
            <a:ext cx="1096262" cy="323165"/>
          </a:xfrm>
          <a:prstGeom prst="rect">
            <a:avLst/>
          </a:prstGeom>
          <a:noFill/>
        </p:spPr>
        <p:txBody>
          <a:bodyPr wrap="none" rtlCol="0">
            <a:spAutoFit/>
          </a:bodyPr>
          <a:lstStyle/>
          <a:p>
            <a:pPr algn="ctr"/>
            <a:r>
              <a:rPr lang="en-US" sz="1500" b="1" dirty="0"/>
              <a:t>Guest Code</a:t>
            </a:r>
          </a:p>
        </p:txBody>
      </p:sp>
      <p:sp>
        <p:nvSpPr>
          <p:cNvPr id="110" name="TextBox 109"/>
          <p:cNvSpPr txBox="1"/>
          <p:nvPr/>
        </p:nvSpPr>
        <p:spPr>
          <a:xfrm>
            <a:off x="5270379" y="1079501"/>
            <a:ext cx="1587742" cy="323165"/>
          </a:xfrm>
          <a:prstGeom prst="rect">
            <a:avLst/>
          </a:prstGeom>
          <a:noFill/>
        </p:spPr>
        <p:txBody>
          <a:bodyPr wrap="none" rtlCol="0">
            <a:spAutoFit/>
          </a:bodyPr>
          <a:lstStyle/>
          <a:p>
            <a:pPr algn="ctr"/>
            <a:r>
              <a:rPr lang="en-US" sz="1500" b="1" dirty="0"/>
              <a:t>Translation Cache</a:t>
            </a:r>
          </a:p>
        </p:txBody>
      </p:sp>
      <p:sp>
        <p:nvSpPr>
          <p:cNvPr id="121" name="Right Arrow 120"/>
          <p:cNvSpPr/>
          <p:nvPr/>
        </p:nvSpPr>
        <p:spPr>
          <a:xfrm>
            <a:off x="6985000" y="4064000"/>
            <a:ext cx="317500"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
        <p:nvSpPr>
          <p:cNvPr id="126" name="Left-Right Arrow 125"/>
          <p:cNvSpPr/>
          <p:nvPr/>
        </p:nvSpPr>
        <p:spPr>
          <a:xfrm>
            <a:off x="6985000" y="3810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
        <p:nvSpPr>
          <p:cNvPr id="127" name="Left-Right Arrow 126"/>
          <p:cNvSpPr/>
          <p:nvPr/>
        </p:nvSpPr>
        <p:spPr>
          <a:xfrm>
            <a:off x="6985000" y="2794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cxnSp>
        <p:nvCxnSpPr>
          <p:cNvPr id="133" name="Elbow Connector 132"/>
          <p:cNvCxnSpPr/>
          <p:nvPr/>
        </p:nvCxnSpPr>
        <p:spPr>
          <a:xfrm>
            <a:off x="5778500" y="3619500"/>
            <a:ext cx="1016000" cy="3810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flipH="1">
            <a:off x="6966856" y="1778000"/>
            <a:ext cx="335643"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Tree>
    <p:extLst>
      <p:ext uri="{BB962C8B-B14F-4D97-AF65-F5344CB8AC3E}">
        <p14:creationId xmlns:p14="http://schemas.microsoft.com/office/powerpoint/2010/main" val="70543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Binary Translator</a:t>
            </a:r>
          </a:p>
        </p:txBody>
      </p:sp>
      <p:sp>
        <p:nvSpPr>
          <p:cNvPr id="5" name="TextBox 4"/>
          <p:cNvSpPr txBox="1"/>
          <p:nvPr/>
        </p:nvSpPr>
        <p:spPr>
          <a:xfrm>
            <a:off x="539552" y="1132785"/>
            <a:ext cx="8147248" cy="5109091"/>
          </a:xfrm>
          <a:prstGeom prst="rect">
            <a:avLst/>
          </a:prstGeom>
          <a:noFill/>
          <a:ln>
            <a:noFill/>
          </a:ln>
        </p:spPr>
        <p:txBody>
          <a:bodyPr wrap="square" lIns="152400" tIns="152400" rIns="152400" bIns="152400" numCol="2" rtlCol="0">
            <a:spAutoFit/>
          </a:bodyPr>
          <a:lstStyle/>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BT_Run</a:t>
            </a:r>
            <a:r>
              <a:rPr lang="en-US" sz="1200" dirty="0">
                <a:latin typeface="Courier New" pitchFamily="49" charset="0"/>
                <a:cs typeface="Courier New" pitchFamily="49" charset="0"/>
              </a:rPr>
              <a:t>(void)</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_start;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BT_Continue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BT_Continue</a:t>
            </a:r>
            <a:r>
              <a:rPr lang="en-US" sz="1200" dirty="0">
                <a:latin typeface="Courier New" pitchFamily="49" charset="0"/>
                <a:cs typeface="Courier New" pitchFamily="49" charset="0"/>
              </a:rPr>
              <a:t>(void)</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void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BTFindBB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BTTranslate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RestoreRegsAndJump</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zh-CN" alt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BTTranslate</a:t>
            </a:r>
            <a:r>
              <a:rPr lang="en-US" sz="1200" dirty="0">
                <a:latin typeface="Courier New" pitchFamily="49" charset="0"/>
                <a:cs typeface="Courier New" pitchFamily="49" charset="0"/>
              </a:rPr>
              <a:t>(uint32 pc)</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void *start = </a:t>
            </a:r>
            <a:r>
              <a:rPr lang="en-US" sz="1200" dirty="0" err="1">
                <a:latin typeface="Courier New" pitchFamily="49" charset="0"/>
                <a:cs typeface="Courier New" pitchFamily="49" charset="0"/>
              </a:rPr>
              <a:t>TCTop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uint32 TCPC = pc;</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while (1) {</a:t>
            </a:r>
          </a:p>
          <a:p>
            <a:r>
              <a:rPr lang="en-US" sz="1200" dirty="0">
                <a:latin typeface="Courier New" pitchFamily="49" charset="0"/>
                <a:cs typeface="Courier New" pitchFamily="49" charset="0"/>
              </a:rPr>
              <a:t>      inst = Fetch(TCPC);</a:t>
            </a:r>
          </a:p>
          <a:p>
            <a:r>
              <a:rPr lang="en-US" sz="1200" dirty="0">
                <a:latin typeface="Courier New" pitchFamily="49" charset="0"/>
                <a:cs typeface="Courier New" pitchFamily="49" charset="0"/>
              </a:rPr>
              <a:t>      TCPC += 4;</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IsPrivileged</a:t>
            </a:r>
            <a:r>
              <a:rPr lang="en-US" sz="1200" dirty="0">
                <a:latin typeface="Courier New" pitchFamily="49" charset="0"/>
                <a:cs typeface="Courier New" pitchFamily="49" charset="0"/>
              </a:rPr>
              <a:t>(inst))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EmitCallout</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 else if (</a:t>
            </a:r>
            <a:r>
              <a:rPr lang="en-US" sz="1200" dirty="0" err="1">
                <a:latin typeface="Courier New" pitchFamily="49" charset="0"/>
                <a:cs typeface="Courier New" pitchFamily="49" charset="0"/>
              </a:rPr>
              <a:t>IsControlFlow</a:t>
            </a:r>
            <a:r>
              <a:rPr lang="en-US" sz="1200" dirty="0">
                <a:latin typeface="Courier New" pitchFamily="49" charset="0"/>
                <a:cs typeface="Courier New" pitchFamily="49" charset="0"/>
              </a:rPr>
              <a:t>(inst))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EmitEndBB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break;</a:t>
            </a:r>
          </a:p>
          <a:p>
            <a:r>
              <a:rPr lang="en-US" sz="1200" dirty="0">
                <a:latin typeface="Courier New" pitchFamily="49" charset="0"/>
                <a:cs typeface="Courier New" pitchFamily="49" charset="0"/>
              </a:rPr>
              <a:t>      } else {</a:t>
            </a:r>
          </a:p>
          <a:p>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ident</a:t>
            </a:r>
            <a:r>
              <a:rPr lang="en-US" sz="1200" dirty="0">
                <a:latin typeface="Courier New" pitchFamily="49" charset="0"/>
                <a:cs typeface="Courier New" pitchFamily="49" charset="0"/>
              </a:rPr>
              <a:t> translation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EmitInst</a:t>
            </a:r>
            <a:r>
              <a:rPr lang="en-US" sz="1200" dirty="0">
                <a:latin typeface="Courier New" pitchFamily="49" charset="0"/>
                <a:cs typeface="Courier New" pitchFamily="49" charset="0"/>
              </a:rPr>
              <a:t>(inst);</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return start;</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856779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Binary Translator</a:t>
            </a:r>
          </a:p>
        </p:txBody>
      </p:sp>
      <p:sp>
        <p:nvSpPr>
          <p:cNvPr id="5" name="TextBox 4"/>
          <p:cNvSpPr txBox="1"/>
          <p:nvPr/>
        </p:nvSpPr>
        <p:spPr>
          <a:xfrm>
            <a:off x="457200" y="1129308"/>
            <a:ext cx="7190432" cy="3816429"/>
          </a:xfrm>
          <a:prstGeom prst="rect">
            <a:avLst/>
          </a:prstGeom>
          <a:noFill/>
          <a:ln>
            <a:noFill/>
          </a:ln>
        </p:spPr>
        <p:txBody>
          <a:bodyPr wrap="square" lIns="152400" tIns="152400" rIns="152400" bIns="152400" numCol="2" rtlCol="0">
            <a:spAutoFit/>
          </a:bodyPr>
          <a:lstStyle/>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BT_CalloutSTI</a:t>
            </a:r>
            <a:r>
              <a:rPr lang="zh-CN" altLang="en-US" sz="1200" b="1" dirty="0">
                <a:solidFill>
                  <a:srgbClr val="00935D"/>
                </a:solidFill>
                <a:latin typeface="Courier New" pitchFamily="49" charset="0"/>
                <a:cs typeface="Courier New" pitchFamily="49" charset="0"/>
              </a:rPr>
              <a:t> </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BTSavedRegs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regs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BTFindPC</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regs.tcpc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CPUState.GPR[] = regs.GPR[];</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CPU_STI();</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4;</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if (CPUState.IRQ</a:t>
            </a:r>
          </a:p>
          <a:p>
            <a:r>
              <a:rPr lang="en-US" sz="1200" dirty="0">
                <a:latin typeface="Courier New" pitchFamily="49" charset="0"/>
                <a:cs typeface="Courier New" pitchFamily="49" charset="0"/>
              </a:rPr>
              <a:t>         &amp;&amp; CPUState.IE)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CPUVector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BT_Continue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 NOT_REACHED */</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return;</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58415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Binary Translation</a:t>
            </a:r>
          </a:p>
        </p:txBody>
      </p:sp>
      <p:sp>
        <p:nvSpPr>
          <p:cNvPr id="3" name="Content Placeholder 2"/>
          <p:cNvSpPr>
            <a:spLocks noGrp="1"/>
          </p:cNvSpPr>
          <p:nvPr>
            <p:ph idx="1"/>
          </p:nvPr>
        </p:nvSpPr>
        <p:spPr/>
        <p:txBody>
          <a:bodyPr>
            <a:normAutofit/>
          </a:bodyPr>
          <a:lstStyle/>
          <a:p>
            <a:r>
              <a:rPr lang="en-US" sz="2400" dirty="0"/>
              <a:t>PC </a:t>
            </a:r>
            <a:r>
              <a:rPr lang="en-US" altLang="zh-CN" sz="2400" dirty="0"/>
              <a:t>s</a:t>
            </a:r>
            <a:r>
              <a:rPr lang="en-US" sz="2400" dirty="0"/>
              <a:t>ynchronization on interrupts</a:t>
            </a:r>
            <a:endParaRPr lang="zh-CN" altLang="en-US" sz="2400" dirty="0"/>
          </a:p>
          <a:p>
            <a:pPr lvl="1"/>
            <a:r>
              <a:rPr lang="en-US" altLang="zh-CN" sz="2000" dirty="0"/>
              <a:t>Now</a:t>
            </a:r>
            <a:r>
              <a:rPr lang="zh-CN" altLang="en-US" sz="2000" dirty="0"/>
              <a:t> </a:t>
            </a:r>
            <a:r>
              <a:rPr lang="en-US" altLang="zh-CN" sz="2000" dirty="0"/>
              <a:t>interrupt</a:t>
            </a:r>
            <a:r>
              <a:rPr lang="zh-CN" altLang="en-US" sz="2000" dirty="0"/>
              <a:t> </a:t>
            </a:r>
            <a:r>
              <a:rPr lang="en-US" altLang="zh-CN" sz="2000" dirty="0"/>
              <a:t>will</a:t>
            </a:r>
            <a:r>
              <a:rPr lang="zh-CN" altLang="en-US" sz="2000" dirty="0"/>
              <a:t> </a:t>
            </a:r>
            <a:r>
              <a:rPr lang="en-US" altLang="zh-CN" sz="2000" dirty="0"/>
              <a:t>only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basic</a:t>
            </a:r>
            <a:r>
              <a:rPr lang="zh-CN" altLang="en-US" sz="2000" dirty="0"/>
              <a:t> </a:t>
            </a:r>
            <a:r>
              <a:rPr lang="en-US" altLang="zh-CN" sz="2000" dirty="0"/>
              <a:t>block</a:t>
            </a:r>
            <a:r>
              <a:rPr lang="zh-CN" altLang="en-US" sz="2000" dirty="0"/>
              <a:t> </a:t>
            </a:r>
            <a:r>
              <a:rPr lang="en-US" altLang="zh-CN" sz="2000" dirty="0"/>
              <a:t>boundary</a:t>
            </a:r>
            <a:endParaRPr lang="zh-CN" altLang="en-US" sz="2000" dirty="0"/>
          </a:p>
          <a:p>
            <a:pPr lvl="1"/>
            <a:r>
              <a:rPr lang="en-US" altLang="zh-CN" sz="2000" dirty="0"/>
              <a:t>But</a:t>
            </a:r>
            <a:r>
              <a:rPr lang="zh-CN" altLang="en-US" sz="2000" dirty="0"/>
              <a:t> </a:t>
            </a:r>
            <a:r>
              <a:rPr lang="en-US" altLang="zh-CN" sz="2000" dirty="0"/>
              <a:t>on</a:t>
            </a:r>
            <a:r>
              <a:rPr lang="zh-CN" altLang="en-US" sz="2000" dirty="0"/>
              <a:t> </a:t>
            </a:r>
            <a:r>
              <a:rPr lang="en-US" altLang="zh-CN" sz="2000" dirty="0"/>
              <a:t>real</a:t>
            </a:r>
            <a:r>
              <a:rPr lang="zh-CN" altLang="en-US" sz="2000" dirty="0"/>
              <a:t> </a:t>
            </a:r>
            <a:r>
              <a:rPr lang="en-US" altLang="zh-CN" sz="2000" dirty="0"/>
              <a:t>machine,</a:t>
            </a:r>
            <a:r>
              <a:rPr lang="zh-CN" altLang="en-US" sz="2000" dirty="0"/>
              <a:t> </a:t>
            </a:r>
            <a:r>
              <a:rPr lang="en-US" altLang="zh-CN" sz="2000" dirty="0"/>
              <a:t>interrupt</a:t>
            </a:r>
            <a:r>
              <a:rPr lang="zh-CN" altLang="en-US" sz="2000" dirty="0"/>
              <a:t> </a:t>
            </a:r>
            <a:r>
              <a:rPr lang="en-US" altLang="zh-CN" sz="2000" dirty="0"/>
              <a:t>may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any</a:t>
            </a:r>
            <a:r>
              <a:rPr lang="zh-CN" altLang="en-US" sz="2000" dirty="0"/>
              <a:t> </a:t>
            </a:r>
            <a:r>
              <a:rPr lang="en-US" altLang="zh-CN" sz="2000" dirty="0"/>
              <a:t>instruction</a:t>
            </a:r>
            <a:endParaRPr lang="zh-CN" altLang="en-US" sz="2000" dirty="0"/>
          </a:p>
          <a:p>
            <a:pPr lvl="1"/>
            <a:endParaRPr lang="zh-CN" altLang="en-US" sz="2200" dirty="0"/>
          </a:p>
          <a:p>
            <a:r>
              <a:rPr lang="en-US" altLang="zh-CN" sz="2400" dirty="0"/>
              <a:t>Carefully</a:t>
            </a:r>
            <a:r>
              <a:rPr lang="zh-CN" altLang="en-US" sz="2400" dirty="0"/>
              <a:t> </a:t>
            </a:r>
            <a:r>
              <a:rPr lang="en-US" altLang="zh-CN" sz="2400" dirty="0"/>
              <a:t>handle</a:t>
            </a:r>
            <a:r>
              <a:rPr lang="zh-CN" altLang="en-US" sz="2400" dirty="0"/>
              <a:t> </a:t>
            </a:r>
            <a:r>
              <a:rPr lang="en-US" altLang="zh-CN" sz="2400" dirty="0"/>
              <a:t>s</a:t>
            </a:r>
            <a:r>
              <a:rPr lang="en-US" sz="2400" dirty="0"/>
              <a:t>elf-modifying code</a:t>
            </a:r>
            <a:r>
              <a:rPr lang="zh-CN" altLang="en-US" sz="2400" dirty="0"/>
              <a:t> </a:t>
            </a:r>
            <a:r>
              <a:rPr lang="en-US" altLang="zh-CN" sz="2400" dirty="0"/>
              <a:t>(SMC)</a:t>
            </a:r>
            <a:endParaRPr lang="en-US" sz="2400" dirty="0"/>
          </a:p>
          <a:p>
            <a:pPr lvl="1"/>
            <a:r>
              <a:rPr lang="en-US" sz="2000" dirty="0"/>
              <a:t>Notified on writes to translated guest code</a:t>
            </a:r>
          </a:p>
        </p:txBody>
      </p:sp>
    </p:spTree>
    <p:extLst>
      <p:ext uri="{BB962C8B-B14F-4D97-AF65-F5344CB8AC3E}">
        <p14:creationId xmlns:p14="http://schemas.microsoft.com/office/powerpoint/2010/main" val="2453100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 Approach</a:t>
            </a:r>
            <a:endParaRPr kumimoji="1" lang="zh-CN" altLang="en-US" dirty="0"/>
          </a:p>
        </p:txBody>
      </p:sp>
      <p:sp>
        <p:nvSpPr>
          <p:cNvPr id="3" name="内容占位符 2"/>
          <p:cNvSpPr>
            <a:spLocks noGrp="1"/>
          </p:cNvSpPr>
          <p:nvPr>
            <p:ph idx="1"/>
          </p:nvPr>
        </p:nvSpPr>
        <p:spPr>
          <a:xfrm>
            <a:off x="457200" y="4625295"/>
            <a:ext cx="8229600" cy="896501"/>
          </a:xfrm>
        </p:spPr>
        <p:txBody>
          <a:bodyPr>
            <a:normAutofit fontScale="77500" lnSpcReduction="20000"/>
          </a:bodyPr>
          <a:lstStyle/>
          <a:p>
            <a:r>
              <a:rPr lang="en-US" altLang="zh-CN" dirty="0"/>
              <a:t>Binary translation for the kernel</a:t>
            </a:r>
          </a:p>
          <a:p>
            <a:r>
              <a:rPr lang="en-US" altLang="zh-CN" dirty="0"/>
              <a:t>Direct execution (trap</a:t>
            </a:r>
            <a:r>
              <a:rPr lang="zh-CN" altLang="en-US" dirty="0"/>
              <a:t> </a:t>
            </a:r>
            <a:r>
              <a:rPr lang="en-US" altLang="zh-CN" dirty="0"/>
              <a:t>&amp;</a:t>
            </a:r>
            <a:r>
              <a:rPr lang="zh-CN" altLang="en-US" dirty="0"/>
              <a:t> </a:t>
            </a:r>
            <a:r>
              <a:rPr lang="en-US" altLang="zh-CN" dirty="0"/>
              <a:t>emulate) for the applications</a:t>
            </a:r>
          </a:p>
        </p:txBody>
      </p:sp>
      <p:sp>
        <p:nvSpPr>
          <p:cNvPr id="4" name="Rectangle 34"/>
          <p:cNvSpPr/>
          <p:nvPr/>
        </p:nvSpPr>
        <p:spPr>
          <a:xfrm>
            <a:off x="899592" y="1417340"/>
            <a:ext cx="7228408" cy="2880320"/>
          </a:xfrm>
          <a:prstGeom prst="rect">
            <a:avLst/>
          </a:prstGeom>
          <a:solidFill>
            <a:schemeClr val="accent3">
              <a:lumMod val="20000"/>
              <a:lumOff val="80000"/>
            </a:schemeClr>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200" dirty="0">
              <a:solidFill>
                <a:schemeClr val="tx1"/>
              </a:solidFill>
              <a:latin typeface="DengXian" charset="0"/>
              <a:ea typeface="DengXian" charset="0"/>
              <a:cs typeface="DengXian" charset="0"/>
            </a:endParaRPr>
          </a:p>
        </p:txBody>
      </p:sp>
      <p:cxnSp>
        <p:nvCxnSpPr>
          <p:cNvPr id="5" name="Straight Arrow Connector 4"/>
          <p:cNvCxnSpPr>
            <a:endCxn id="8" idx="1"/>
          </p:cNvCxnSpPr>
          <p:nvPr/>
        </p:nvCxnSpPr>
        <p:spPr>
          <a:xfrm>
            <a:off x="1153592" y="2565524"/>
            <a:ext cx="27766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31256" y="1930524"/>
            <a:ext cx="2008336" cy="1270000"/>
          </a:xfrm>
          <a:prstGeom prst="flowChartDecis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err="1">
                <a:solidFill>
                  <a:schemeClr val="tx1"/>
                </a:solidFill>
                <a:latin typeface="DengXian" charset="0"/>
                <a:ea typeface="DengXian" charset="0"/>
                <a:cs typeface="DengXian" charset="0"/>
              </a:rPr>
              <a:t>DirectExec</a:t>
            </a:r>
            <a:endParaRPr lang="en-US" sz="1200" dirty="0">
              <a:solidFill>
                <a:schemeClr val="tx1"/>
              </a:solidFill>
              <a:latin typeface="DengXian" charset="0"/>
              <a:ea typeface="DengXian" charset="0"/>
              <a:cs typeface="DengXian" charset="0"/>
            </a:endParaRPr>
          </a:p>
          <a:p>
            <a:pPr algn="ctr"/>
            <a:r>
              <a:rPr lang="en-US" sz="1200" dirty="0">
                <a:solidFill>
                  <a:schemeClr val="tx1"/>
                </a:solidFill>
                <a:latin typeface="DengXian" charset="0"/>
                <a:ea typeface="DengXian" charset="0"/>
                <a:cs typeface="DengXian" charset="0"/>
              </a:rPr>
              <a:t>OK?</a:t>
            </a:r>
          </a:p>
        </p:txBody>
      </p:sp>
      <p:sp>
        <p:nvSpPr>
          <p:cNvPr id="7" name="Rectangle 7"/>
          <p:cNvSpPr/>
          <p:nvPr/>
        </p:nvSpPr>
        <p:spPr>
          <a:xfrm>
            <a:off x="3947592" y="2184524"/>
            <a:ext cx="1587500" cy="762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Direct Execution</a:t>
            </a:r>
          </a:p>
          <a:p>
            <a:pPr algn="ctr"/>
            <a:r>
              <a:rPr lang="en-US" sz="1200" dirty="0">
                <a:solidFill>
                  <a:schemeClr val="tx1"/>
                </a:solidFill>
                <a:latin typeface="DengXian" charset="0"/>
                <a:ea typeface="DengXian" charset="0"/>
                <a:cs typeface="DengXian" charset="0"/>
              </a:rPr>
              <a:t>Jump to Guest PC</a:t>
            </a:r>
          </a:p>
        </p:txBody>
      </p:sp>
      <p:cxnSp>
        <p:nvCxnSpPr>
          <p:cNvPr id="8" name="Straight Arrow Connector 9"/>
          <p:cNvCxnSpPr>
            <a:stCxn id="8" idx="3"/>
            <a:endCxn id="10" idx="1"/>
          </p:cNvCxnSpPr>
          <p:nvPr/>
        </p:nvCxnSpPr>
        <p:spPr>
          <a:xfrm>
            <a:off x="3439592" y="2565524"/>
            <a:ext cx="508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10"/>
          <p:cNvSpPr txBox="1"/>
          <p:nvPr/>
        </p:nvSpPr>
        <p:spPr>
          <a:xfrm>
            <a:off x="3398306" y="2248025"/>
            <a:ext cx="409086"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Yes</a:t>
            </a:r>
          </a:p>
        </p:txBody>
      </p:sp>
      <p:sp>
        <p:nvSpPr>
          <p:cNvPr id="10" name="Rectangle 11"/>
          <p:cNvSpPr/>
          <p:nvPr/>
        </p:nvSpPr>
        <p:spPr>
          <a:xfrm>
            <a:off x="4392092" y="3327524"/>
            <a:ext cx="1143000" cy="635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Execute</a:t>
            </a:r>
          </a:p>
          <a:p>
            <a:pPr algn="ctr"/>
            <a:r>
              <a:rPr lang="en-US" sz="1200" dirty="0">
                <a:solidFill>
                  <a:schemeClr val="tx1"/>
                </a:solidFill>
                <a:latin typeface="DengXian" charset="0"/>
                <a:ea typeface="DengXian" charset="0"/>
                <a:cs typeface="DengXian" charset="0"/>
              </a:rPr>
              <a:t>In TC</a:t>
            </a:r>
          </a:p>
        </p:txBody>
      </p:sp>
      <p:sp>
        <p:nvSpPr>
          <p:cNvPr id="11" name="Rectangle 13"/>
          <p:cNvSpPr/>
          <p:nvPr/>
        </p:nvSpPr>
        <p:spPr>
          <a:xfrm>
            <a:off x="3122092" y="3327524"/>
            <a:ext cx="1016000" cy="635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TC </a:t>
            </a:r>
          </a:p>
          <a:p>
            <a:pPr algn="ctr"/>
            <a:r>
              <a:rPr lang="en-US" sz="1200" dirty="0">
                <a:solidFill>
                  <a:schemeClr val="tx1"/>
                </a:solidFill>
                <a:latin typeface="DengXian" charset="0"/>
                <a:ea typeface="DengXian" charset="0"/>
                <a:cs typeface="DengXian" charset="0"/>
              </a:rPr>
              <a:t>Validate</a:t>
            </a:r>
          </a:p>
        </p:txBody>
      </p:sp>
      <p:cxnSp>
        <p:nvCxnSpPr>
          <p:cNvPr id="12" name="Shape 15"/>
          <p:cNvCxnSpPr>
            <a:stCxn id="8" idx="2"/>
            <a:endCxn id="16" idx="1"/>
          </p:cNvCxnSpPr>
          <p:nvPr/>
        </p:nvCxnSpPr>
        <p:spPr>
          <a:xfrm rot="16200000" flipH="1">
            <a:off x="2556508" y="3079440"/>
            <a:ext cx="444500" cy="68666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7"/>
          <p:cNvCxnSpPr>
            <a:stCxn id="16" idx="3"/>
            <a:endCxn id="14" idx="1"/>
          </p:cNvCxnSpPr>
          <p:nvPr/>
        </p:nvCxnSpPr>
        <p:spPr>
          <a:xfrm>
            <a:off x="4138092" y="3645024"/>
            <a:ext cx="2540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Flowchart: Manual Operation 19"/>
          <p:cNvSpPr/>
          <p:nvPr/>
        </p:nvSpPr>
        <p:spPr>
          <a:xfrm rot="16200000">
            <a:off x="5662092" y="2502024"/>
            <a:ext cx="2159000" cy="1016000"/>
          </a:xfrm>
          <a:prstGeom prst="flowChartManualOperat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 rtlCol="0" anchor="ctr"/>
          <a:lstStyle/>
          <a:p>
            <a:pPr algn="ctr"/>
            <a:r>
              <a:rPr lang="en-US" sz="1200" dirty="0">
                <a:solidFill>
                  <a:schemeClr val="tx1"/>
                </a:solidFill>
                <a:latin typeface="DengXian" charset="0"/>
                <a:ea typeface="DengXian" charset="0"/>
                <a:cs typeface="DengXian" charset="0"/>
              </a:rPr>
              <a:t>Handle</a:t>
            </a:r>
          </a:p>
          <a:p>
            <a:pPr algn="ctr"/>
            <a:r>
              <a:rPr lang="en-US" sz="1200" dirty="0">
                <a:solidFill>
                  <a:schemeClr val="tx1"/>
                </a:solidFill>
                <a:latin typeface="DengXian" charset="0"/>
                <a:ea typeface="DengXian" charset="0"/>
                <a:cs typeface="DengXian" charset="0"/>
              </a:rPr>
              <a:t>Priv.</a:t>
            </a:r>
          </a:p>
          <a:p>
            <a:pPr algn="ctr"/>
            <a:r>
              <a:rPr lang="en-US" sz="1200" dirty="0">
                <a:solidFill>
                  <a:schemeClr val="tx1"/>
                </a:solidFill>
                <a:latin typeface="DengXian" charset="0"/>
                <a:ea typeface="DengXian" charset="0"/>
                <a:cs typeface="DengXian" charset="0"/>
              </a:rPr>
              <a:t>Instruction</a:t>
            </a:r>
          </a:p>
        </p:txBody>
      </p:sp>
      <p:cxnSp>
        <p:nvCxnSpPr>
          <p:cNvPr id="15" name="Shape 21"/>
          <p:cNvCxnSpPr>
            <a:endCxn id="8" idx="0"/>
          </p:cNvCxnSpPr>
          <p:nvPr/>
        </p:nvCxnSpPr>
        <p:spPr>
          <a:xfrm flipH="1" flipV="1">
            <a:off x="2435424" y="1930524"/>
            <a:ext cx="4814168" cy="1079500"/>
          </a:xfrm>
          <a:prstGeom prst="bentConnector4">
            <a:avLst>
              <a:gd name="adj1" fmla="val -9372"/>
              <a:gd name="adj2" fmla="val 12117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5"/>
          <p:cNvCxnSpPr>
            <a:stCxn id="10" idx="3"/>
          </p:cNvCxnSpPr>
          <p:nvPr/>
        </p:nvCxnSpPr>
        <p:spPr>
          <a:xfrm>
            <a:off x="5535092" y="2565524"/>
            <a:ext cx="6985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26"/>
          <p:cNvCxnSpPr>
            <a:stCxn id="14" idx="3"/>
          </p:cNvCxnSpPr>
          <p:nvPr/>
        </p:nvCxnSpPr>
        <p:spPr>
          <a:xfrm>
            <a:off x="5535092" y="3645024"/>
            <a:ext cx="6985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36"/>
          <p:cNvSpPr txBox="1"/>
          <p:nvPr/>
        </p:nvSpPr>
        <p:spPr>
          <a:xfrm>
            <a:off x="2007320" y="3264025"/>
            <a:ext cx="385042"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No</a:t>
            </a:r>
          </a:p>
        </p:txBody>
      </p:sp>
      <p:sp>
        <p:nvSpPr>
          <p:cNvPr id="19" name="TextBox 43"/>
          <p:cNvSpPr txBox="1"/>
          <p:nvPr/>
        </p:nvSpPr>
        <p:spPr>
          <a:xfrm>
            <a:off x="5535092" y="3327525"/>
            <a:ext cx="647934"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Callout</a:t>
            </a:r>
          </a:p>
        </p:txBody>
      </p:sp>
      <p:sp>
        <p:nvSpPr>
          <p:cNvPr id="20" name="TextBox 44"/>
          <p:cNvSpPr txBox="1"/>
          <p:nvPr/>
        </p:nvSpPr>
        <p:spPr>
          <a:xfrm>
            <a:off x="5598592" y="2248025"/>
            <a:ext cx="482824"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Trap</a:t>
            </a:r>
          </a:p>
        </p:txBody>
      </p:sp>
      <p:cxnSp>
        <p:nvCxnSpPr>
          <p:cNvPr id="21" name="Elbow Connector 46"/>
          <p:cNvCxnSpPr>
            <a:stCxn id="14" idx="2"/>
            <a:endCxn id="16" idx="2"/>
          </p:cNvCxnSpPr>
          <p:nvPr/>
        </p:nvCxnSpPr>
        <p:spPr>
          <a:xfrm rot="5400000">
            <a:off x="4296842" y="3295774"/>
            <a:ext cx="1323" cy="1333500"/>
          </a:xfrm>
          <a:prstGeom prst="bentConnector3">
            <a:avLst>
              <a:gd name="adj1" fmla="val 1439546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9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Machine</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0769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dirty="0"/>
              <a:t>Sol-3:</a:t>
            </a:r>
            <a:r>
              <a:rPr lang="zh-CN" altLang="en-US" dirty="0"/>
              <a:t> </a:t>
            </a:r>
            <a:r>
              <a:rPr lang="en-US" altLang="zh-TW" dirty="0"/>
              <a:t>Para-virtualization</a:t>
            </a:r>
          </a:p>
        </p:txBody>
      </p:sp>
      <p:sp>
        <p:nvSpPr>
          <p:cNvPr id="36867" name="Content Placeholder 2"/>
          <p:cNvSpPr>
            <a:spLocks noGrp="1"/>
          </p:cNvSpPr>
          <p:nvPr>
            <p:ph idx="1"/>
          </p:nvPr>
        </p:nvSpPr>
        <p:spPr/>
        <p:txBody>
          <a:bodyPr/>
          <a:lstStyle/>
          <a:p>
            <a:r>
              <a:rPr lang="en-US" altLang="zh-TW" dirty="0"/>
              <a:t>Modify </a:t>
            </a:r>
            <a:r>
              <a:rPr lang="en-US" altLang="zh-CN" dirty="0"/>
              <a:t>OS</a:t>
            </a:r>
            <a:r>
              <a:rPr lang="zh-CN" altLang="en-US" dirty="0"/>
              <a:t> </a:t>
            </a:r>
            <a:r>
              <a:rPr lang="en-US" altLang="zh-CN" dirty="0"/>
              <a:t>and</a:t>
            </a:r>
            <a:r>
              <a:rPr lang="zh-CN" altLang="en-US" dirty="0"/>
              <a:t> </a:t>
            </a:r>
            <a:r>
              <a:rPr lang="en-US" altLang="zh-TW" dirty="0"/>
              <a:t>let </a:t>
            </a:r>
            <a:r>
              <a:rPr lang="en-US" altLang="zh-CN" dirty="0"/>
              <a:t>it</a:t>
            </a:r>
            <a:r>
              <a:rPr lang="zh-CN" altLang="en-US" dirty="0"/>
              <a:t> </a:t>
            </a:r>
            <a:r>
              <a:rPr lang="en-US" altLang="zh-TW" dirty="0"/>
              <a:t>cooperate with </a:t>
            </a:r>
            <a:r>
              <a:rPr lang="en-US" altLang="zh-CN" dirty="0"/>
              <a:t>the</a:t>
            </a:r>
            <a:r>
              <a:rPr lang="zh-CN" altLang="en-US" dirty="0"/>
              <a:t> </a:t>
            </a:r>
            <a:r>
              <a:rPr lang="en-US" altLang="zh-TW" dirty="0"/>
              <a:t>VMM</a:t>
            </a:r>
          </a:p>
          <a:p>
            <a:pPr lvl="1"/>
            <a:r>
              <a:rPr lang="en-US" altLang="zh-TW" dirty="0"/>
              <a:t>Change sensitive instructions to calls to the VMM</a:t>
            </a:r>
            <a:endParaRPr lang="zh-CN" altLang="en-US" dirty="0"/>
          </a:p>
          <a:p>
            <a:pPr lvl="2"/>
            <a:r>
              <a:rPr lang="en-US" altLang="zh-CN" dirty="0"/>
              <a:t>Also</a:t>
            </a:r>
            <a:r>
              <a:rPr lang="zh-CN" altLang="en-US" dirty="0"/>
              <a:t> </a:t>
            </a:r>
            <a:r>
              <a:rPr lang="en-US" altLang="zh-CN" dirty="0"/>
              <a:t>known</a:t>
            </a:r>
            <a:r>
              <a:rPr lang="zh-CN" altLang="en-US" dirty="0"/>
              <a:t> </a:t>
            </a:r>
            <a:r>
              <a:rPr lang="en-US" altLang="zh-CN" dirty="0"/>
              <a:t>as</a:t>
            </a:r>
            <a:r>
              <a:rPr lang="zh-CN" altLang="en-US" dirty="0"/>
              <a:t> </a:t>
            </a:r>
            <a:r>
              <a:rPr lang="en-US" altLang="zh-CN" b="1" dirty="0" err="1">
                <a:solidFill>
                  <a:srgbClr val="0096FF"/>
                </a:solidFill>
              </a:rPr>
              <a:t>hypercall</a:t>
            </a:r>
            <a:endParaRPr lang="en-US" altLang="zh-TW" b="1" dirty="0">
              <a:solidFill>
                <a:srgbClr val="0096FF"/>
              </a:solidFill>
            </a:endParaRPr>
          </a:p>
          <a:p>
            <a:pPr lvl="1"/>
            <a:r>
              <a:rPr lang="en-US" altLang="zh-CN" dirty="0" err="1"/>
              <a:t>Hypercall</a:t>
            </a:r>
            <a:r>
              <a:rPr lang="zh-CN" altLang="en-US" dirty="0"/>
              <a:t> </a:t>
            </a:r>
            <a:r>
              <a:rPr lang="en-US" altLang="zh-CN" dirty="0"/>
              <a:t>can</a:t>
            </a:r>
            <a:r>
              <a:rPr lang="zh-CN" altLang="en-US" dirty="0"/>
              <a:t> </a:t>
            </a:r>
            <a:r>
              <a:rPr lang="en-US" altLang="zh-CN" dirty="0"/>
              <a:t>be</a:t>
            </a:r>
            <a:r>
              <a:rPr lang="zh-CN" altLang="en-US" dirty="0"/>
              <a:t> </a:t>
            </a:r>
            <a:r>
              <a:rPr lang="en-US" altLang="zh-CN" dirty="0"/>
              <a:t>seen</a:t>
            </a:r>
            <a:r>
              <a:rPr lang="zh-CN" altLang="en-US" dirty="0"/>
              <a:t> </a:t>
            </a:r>
            <a:r>
              <a:rPr lang="en-US" altLang="zh-CN" dirty="0"/>
              <a:t>as</a:t>
            </a:r>
            <a:r>
              <a:rPr lang="en-US" altLang="zh-TW" dirty="0"/>
              <a:t> trap</a:t>
            </a:r>
            <a:endParaRPr lang="zh-CN" altLang="en-US" dirty="0"/>
          </a:p>
          <a:p>
            <a:r>
              <a:rPr lang="en-US" altLang="zh-CN" dirty="0"/>
              <a:t>E.g.,</a:t>
            </a:r>
            <a:r>
              <a:rPr lang="zh-CN" altLang="en-US" dirty="0"/>
              <a:t> </a:t>
            </a:r>
            <a:r>
              <a:rPr lang="en-US" altLang="zh-CN" dirty="0"/>
              <a:t>Xen</a:t>
            </a:r>
            <a:r>
              <a:rPr lang="zh-CN" altLang="en-US" dirty="0"/>
              <a:t> </a:t>
            </a:r>
            <a:r>
              <a:rPr lang="en-US" altLang="zh-CN" dirty="0"/>
              <a:t>hypervisor</a:t>
            </a:r>
          </a:p>
          <a:p>
            <a:pPr lvl="1"/>
            <a:r>
              <a:rPr lang="en-US" altLang="zh-CN" dirty="0"/>
              <a:t>Host</a:t>
            </a:r>
            <a:r>
              <a:rPr lang="zh-CN" altLang="en-US" dirty="0"/>
              <a:t> </a:t>
            </a:r>
            <a:r>
              <a:rPr lang="en-US" altLang="zh-CN" dirty="0"/>
              <a:t>100</a:t>
            </a:r>
            <a:r>
              <a:rPr lang="zh-CN" altLang="en-US" dirty="0"/>
              <a:t> </a:t>
            </a:r>
            <a:r>
              <a:rPr lang="en-US" altLang="zh-CN" dirty="0"/>
              <a:t>VMs</a:t>
            </a:r>
            <a:r>
              <a:rPr lang="zh-CN" altLang="en-US" dirty="0"/>
              <a:t> </a:t>
            </a:r>
            <a:r>
              <a:rPr lang="en-US" altLang="zh-CN" dirty="0"/>
              <a:t>on</a:t>
            </a:r>
            <a:r>
              <a:rPr lang="zh-CN" altLang="en-US" dirty="0"/>
              <a:t> </a:t>
            </a:r>
            <a:r>
              <a:rPr lang="en-US" altLang="zh-CN" dirty="0"/>
              <a:t>1</a:t>
            </a:r>
            <a:r>
              <a:rPr lang="zh-CN" altLang="en-US" dirty="0"/>
              <a:t> </a:t>
            </a:r>
            <a:r>
              <a:rPr lang="en-US" altLang="zh-CN" dirty="0"/>
              <a:t>machine</a:t>
            </a:r>
            <a:endParaRPr lang="zh-CN" altLang="en-US" dirty="0"/>
          </a:p>
        </p:txBody>
      </p:sp>
    </p:spTree>
    <p:extLst>
      <p:ext uri="{BB962C8B-B14F-4D97-AF65-F5344CB8AC3E}">
        <p14:creationId xmlns:p14="http://schemas.microsoft.com/office/powerpoint/2010/main" val="67480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Sol-4:</a:t>
            </a:r>
            <a:r>
              <a:rPr lang="zh-CN" altLang="en-US" sz="2800" dirty="0"/>
              <a:t> </a:t>
            </a:r>
            <a:r>
              <a:rPr lang="en-US" altLang="zh-CN" sz="2800" dirty="0"/>
              <a:t>Hardware Supported CPU Virtualization</a:t>
            </a:r>
            <a:endParaRPr lang="zh-CN" altLang="en-US" sz="2800" dirty="0"/>
          </a:p>
        </p:txBody>
      </p:sp>
      <p:sp>
        <p:nvSpPr>
          <p:cNvPr id="3" name="内容占位符 2"/>
          <p:cNvSpPr>
            <a:spLocks noGrp="1"/>
          </p:cNvSpPr>
          <p:nvPr>
            <p:ph idx="1"/>
          </p:nvPr>
        </p:nvSpPr>
        <p:spPr>
          <a:xfrm>
            <a:off x="4495314" y="1357318"/>
            <a:ext cx="4186808" cy="3771636"/>
          </a:xfrm>
        </p:spPr>
        <p:txBody>
          <a:bodyPr>
            <a:normAutofit/>
          </a:bodyPr>
          <a:lstStyle/>
          <a:p>
            <a:r>
              <a:rPr lang="en-US" altLang="zh-CN" sz="2400" dirty="0"/>
              <a:t>VMX </a:t>
            </a:r>
            <a:r>
              <a:rPr lang="en-US" altLang="zh-CN" sz="2400" b="1" dirty="0">
                <a:solidFill>
                  <a:srgbClr val="0096FF"/>
                </a:solidFill>
              </a:rPr>
              <a:t>non-root</a:t>
            </a:r>
            <a:r>
              <a:rPr lang="en-US" altLang="zh-CN" sz="2400" dirty="0"/>
              <a:t> operation:</a:t>
            </a:r>
          </a:p>
          <a:p>
            <a:pPr lvl="1"/>
            <a:r>
              <a:rPr lang="en-US" altLang="zh-CN" sz="2000" dirty="0"/>
              <a:t>Not fully privileged, intended for guest software</a:t>
            </a:r>
          </a:p>
          <a:p>
            <a:endParaRPr lang="zh-CN" altLang="en-US" sz="2400" dirty="0"/>
          </a:p>
        </p:txBody>
      </p:sp>
      <p:sp>
        <p:nvSpPr>
          <p:cNvPr id="4" name="Rectangle 22"/>
          <p:cNvSpPr/>
          <p:nvPr/>
        </p:nvSpPr>
        <p:spPr>
          <a:xfrm>
            <a:off x="3366161" y="4993955"/>
            <a:ext cx="2258306" cy="322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Host Kernel (VMM)</a:t>
            </a:r>
            <a:endParaRPr lang="en-US" sz="1600" dirty="0">
              <a:solidFill>
                <a:schemeClr val="bg1"/>
              </a:solidFill>
              <a:cs typeface="Arial Narrow"/>
            </a:endParaRPr>
          </a:p>
        </p:txBody>
      </p:sp>
      <p:sp>
        <p:nvSpPr>
          <p:cNvPr id="7" name="Rectangle 27"/>
          <p:cNvSpPr/>
          <p:nvPr/>
        </p:nvSpPr>
        <p:spPr>
          <a:xfrm>
            <a:off x="4299612" y="3577580"/>
            <a:ext cx="1322661" cy="106114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9" name="Rectangle 27"/>
          <p:cNvSpPr/>
          <p:nvPr/>
        </p:nvSpPr>
        <p:spPr>
          <a:xfrm>
            <a:off x="4391075" y="3692014"/>
            <a:ext cx="526008" cy="321946"/>
          </a:xfrm>
          <a:prstGeom prst="rect">
            <a:avLst/>
          </a:prstGeom>
          <a:solidFill>
            <a:schemeClr val="accent1">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lumMod val="75000"/>
                  </a:schemeClr>
                </a:solidFill>
                <a:cs typeface="Arial Narrow"/>
              </a:rPr>
              <a:t>app</a:t>
            </a:r>
          </a:p>
        </p:txBody>
      </p:sp>
      <p:sp>
        <p:nvSpPr>
          <p:cNvPr id="15" name="Rectangle 27"/>
          <p:cNvSpPr/>
          <p:nvPr/>
        </p:nvSpPr>
        <p:spPr>
          <a:xfrm>
            <a:off x="3857220" y="3577580"/>
            <a:ext cx="370384" cy="1060224"/>
          </a:xfrm>
          <a:prstGeom prst="rect">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app</a:t>
            </a:r>
            <a:endParaRPr lang="en-US" sz="1600" dirty="0">
              <a:solidFill>
                <a:schemeClr val="accent2"/>
              </a:solidFill>
              <a:cs typeface="Arial Narrow"/>
            </a:endParaRPr>
          </a:p>
        </p:txBody>
      </p:sp>
      <p:sp>
        <p:nvSpPr>
          <p:cNvPr id="17" name="Rectangle 27"/>
          <p:cNvSpPr/>
          <p:nvPr/>
        </p:nvSpPr>
        <p:spPr>
          <a:xfrm>
            <a:off x="3369797" y="3577580"/>
            <a:ext cx="370384" cy="1060224"/>
          </a:xfrm>
          <a:prstGeom prst="rect">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app</a:t>
            </a:r>
            <a:endParaRPr lang="en-US" sz="1600" dirty="0">
              <a:solidFill>
                <a:schemeClr val="accent2"/>
              </a:solidFill>
              <a:cs typeface="Arial Narrow"/>
            </a:endParaRPr>
          </a:p>
        </p:txBody>
      </p:sp>
      <p:sp>
        <p:nvSpPr>
          <p:cNvPr id="18" name="Rectangle 27"/>
          <p:cNvSpPr/>
          <p:nvPr/>
        </p:nvSpPr>
        <p:spPr>
          <a:xfrm>
            <a:off x="4371618" y="4201889"/>
            <a:ext cx="1157453" cy="321946"/>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bg1"/>
                </a:solidFill>
                <a:cs typeface="Arial Narrow"/>
              </a:rPr>
              <a:t>Guest kernel</a:t>
            </a:r>
            <a:endParaRPr lang="en-US" sz="1400" dirty="0">
              <a:solidFill>
                <a:schemeClr val="bg1"/>
              </a:solidFill>
              <a:cs typeface="Arial Narrow"/>
            </a:endParaRPr>
          </a:p>
        </p:txBody>
      </p:sp>
      <p:sp>
        <p:nvSpPr>
          <p:cNvPr id="19" name="Rectangle 27"/>
          <p:cNvSpPr/>
          <p:nvPr/>
        </p:nvSpPr>
        <p:spPr>
          <a:xfrm>
            <a:off x="5058793" y="3692014"/>
            <a:ext cx="474322" cy="321946"/>
          </a:xfrm>
          <a:prstGeom prst="rect">
            <a:avLst/>
          </a:prstGeom>
          <a:solidFill>
            <a:schemeClr val="accent1">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lumMod val="75000"/>
                  </a:schemeClr>
                </a:solidFill>
                <a:cs typeface="Arial Narrow"/>
              </a:rPr>
              <a:t>app</a:t>
            </a:r>
          </a:p>
        </p:txBody>
      </p:sp>
      <p:sp>
        <p:nvSpPr>
          <p:cNvPr id="20" name="文本框 19"/>
          <p:cNvSpPr txBox="1"/>
          <p:nvPr/>
        </p:nvSpPr>
        <p:spPr>
          <a:xfrm>
            <a:off x="1765133" y="4300706"/>
            <a:ext cx="1789856" cy="369332"/>
          </a:xfrm>
          <a:prstGeom prst="rect">
            <a:avLst/>
          </a:prstGeom>
          <a:noFill/>
        </p:spPr>
        <p:txBody>
          <a:bodyPr wrap="square" rtlCol="0">
            <a:spAutoFit/>
          </a:bodyPr>
          <a:lstStyle/>
          <a:p>
            <a:r>
              <a:rPr lang="en-US" altLang="zh-CN" b="1" dirty="0">
                <a:solidFill>
                  <a:srgbClr val="0096FF"/>
                </a:solidFill>
                <a:latin typeface="等线" panose="02010600030101010101" pitchFamily="2" charset="-122"/>
                <a:ea typeface="等线" panose="02010600030101010101" pitchFamily="2" charset="-122"/>
              </a:rPr>
              <a:t>Root / Ring-3</a:t>
            </a:r>
            <a:endParaRPr lang="zh-CN" altLang="en-US" b="1" dirty="0">
              <a:solidFill>
                <a:srgbClr val="0096FF"/>
              </a:solidFill>
              <a:latin typeface="等线" panose="02010600030101010101" pitchFamily="2" charset="-122"/>
              <a:ea typeface="等线" panose="02010600030101010101" pitchFamily="2" charset="-122"/>
            </a:endParaRPr>
          </a:p>
        </p:txBody>
      </p:sp>
      <p:sp>
        <p:nvSpPr>
          <p:cNvPr id="21" name="文本框 20"/>
          <p:cNvSpPr txBox="1"/>
          <p:nvPr/>
        </p:nvSpPr>
        <p:spPr>
          <a:xfrm>
            <a:off x="1765133" y="4961084"/>
            <a:ext cx="1789856" cy="369332"/>
          </a:xfrm>
          <a:prstGeom prst="rect">
            <a:avLst/>
          </a:prstGeom>
          <a:noFill/>
        </p:spPr>
        <p:txBody>
          <a:bodyPr wrap="square" rtlCol="0">
            <a:spAutoFit/>
          </a:bodyPr>
          <a:lstStyle/>
          <a:p>
            <a:r>
              <a:rPr lang="en-US" altLang="zh-CN" b="1" dirty="0">
                <a:solidFill>
                  <a:srgbClr val="0096FF"/>
                </a:solidFill>
                <a:latin typeface="等线" panose="02010600030101010101" pitchFamily="2" charset="-122"/>
                <a:ea typeface="等线" panose="02010600030101010101" pitchFamily="2" charset="-122"/>
              </a:rPr>
              <a:t>Root / Ring-0</a:t>
            </a:r>
            <a:endParaRPr lang="zh-CN" altLang="en-US" b="1" dirty="0">
              <a:solidFill>
                <a:srgbClr val="0096FF"/>
              </a:solidFill>
              <a:latin typeface="等线" panose="02010600030101010101" pitchFamily="2" charset="-122"/>
              <a:ea typeface="等线" panose="02010600030101010101" pitchFamily="2" charset="-122"/>
            </a:endParaRPr>
          </a:p>
        </p:txBody>
      </p:sp>
      <p:sp>
        <p:nvSpPr>
          <p:cNvPr id="22" name="内容占位符 2"/>
          <p:cNvSpPr txBox="1">
            <a:spLocks/>
          </p:cNvSpPr>
          <p:nvPr/>
        </p:nvSpPr>
        <p:spPr>
          <a:xfrm>
            <a:off x="609600" y="1357318"/>
            <a:ext cx="4186808" cy="379980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VMX </a:t>
            </a:r>
            <a:r>
              <a:rPr lang="en-US" altLang="zh-CN" sz="2400" b="1" dirty="0">
                <a:solidFill>
                  <a:srgbClr val="0096FF"/>
                </a:solidFill>
              </a:rPr>
              <a:t>root</a:t>
            </a:r>
            <a:r>
              <a:rPr lang="en-US" altLang="zh-CN" sz="2400" dirty="0"/>
              <a:t> operation:</a:t>
            </a:r>
          </a:p>
          <a:p>
            <a:pPr lvl="1"/>
            <a:r>
              <a:rPr lang="en-US" altLang="zh-CN" sz="2000" dirty="0"/>
              <a:t>Full privileged, intended for Virtual Machine Monitor</a:t>
            </a:r>
          </a:p>
          <a:p>
            <a:endParaRPr lang="zh-CN" altLang="en-US" sz="2400" dirty="0"/>
          </a:p>
        </p:txBody>
      </p:sp>
      <p:sp>
        <p:nvSpPr>
          <p:cNvPr id="23" name="文本框 22"/>
          <p:cNvSpPr txBox="1"/>
          <p:nvPr/>
        </p:nvSpPr>
        <p:spPr>
          <a:xfrm>
            <a:off x="5695324" y="3665135"/>
            <a:ext cx="2468303" cy="369332"/>
          </a:xfrm>
          <a:prstGeom prst="rect">
            <a:avLst/>
          </a:prstGeom>
          <a:noFill/>
        </p:spPr>
        <p:txBody>
          <a:bodyPr wrap="square" rtlCol="0">
            <a:spAutoFit/>
          </a:bodyPr>
          <a:lstStyle/>
          <a:p>
            <a:r>
              <a:rPr lang="en-US" altLang="zh-CN" dirty="0">
                <a:solidFill>
                  <a:schemeClr val="accent1">
                    <a:lumMod val="75000"/>
                  </a:schemeClr>
                </a:solidFill>
                <a:latin typeface="等线" panose="02010600030101010101" pitchFamily="2" charset="-122"/>
                <a:ea typeface="等线" panose="02010600030101010101" pitchFamily="2" charset="-122"/>
              </a:rPr>
              <a:t>Non-Root / Ring-3</a:t>
            </a:r>
            <a:endParaRPr lang="zh-CN" altLang="en-US" dirty="0">
              <a:solidFill>
                <a:schemeClr val="accent1">
                  <a:lumMod val="75000"/>
                </a:schemeClr>
              </a:solidFill>
              <a:latin typeface="等线" panose="02010600030101010101" pitchFamily="2" charset="-122"/>
              <a:ea typeface="等线" panose="02010600030101010101" pitchFamily="2" charset="-122"/>
            </a:endParaRPr>
          </a:p>
        </p:txBody>
      </p:sp>
      <p:sp>
        <p:nvSpPr>
          <p:cNvPr id="24" name="文本框 23"/>
          <p:cNvSpPr txBox="1"/>
          <p:nvPr/>
        </p:nvSpPr>
        <p:spPr>
          <a:xfrm>
            <a:off x="5695324" y="4189071"/>
            <a:ext cx="2328381" cy="369332"/>
          </a:xfrm>
          <a:prstGeom prst="rect">
            <a:avLst/>
          </a:prstGeom>
          <a:noFill/>
        </p:spPr>
        <p:txBody>
          <a:bodyPr wrap="square" rtlCol="0">
            <a:spAutoFit/>
          </a:bodyPr>
          <a:lstStyle/>
          <a:p>
            <a:r>
              <a:rPr lang="en-US" altLang="zh-CN" dirty="0">
                <a:solidFill>
                  <a:schemeClr val="accent1">
                    <a:lumMod val="75000"/>
                  </a:schemeClr>
                </a:solidFill>
                <a:latin typeface="等线" panose="02010600030101010101" pitchFamily="2" charset="-122"/>
                <a:ea typeface="等线" panose="02010600030101010101" pitchFamily="2" charset="-122"/>
              </a:rPr>
              <a:t>Non-Root / Ring-0</a:t>
            </a:r>
            <a:endParaRPr lang="zh-CN" altLang="en-US" dirty="0">
              <a:solidFill>
                <a:schemeClr val="accent1">
                  <a:lumMod val="75000"/>
                </a:schemeClr>
              </a:solidFill>
              <a:latin typeface="等线" panose="02010600030101010101" pitchFamily="2" charset="-122"/>
              <a:ea typeface="等线" panose="02010600030101010101" pitchFamily="2" charset="-122"/>
            </a:endParaRPr>
          </a:p>
        </p:txBody>
      </p:sp>
      <p:sp>
        <p:nvSpPr>
          <p:cNvPr id="26" name="矩形 25"/>
          <p:cNvSpPr/>
          <p:nvPr/>
        </p:nvSpPr>
        <p:spPr>
          <a:xfrm>
            <a:off x="881118" y="2857500"/>
            <a:ext cx="7381763" cy="369332"/>
          </a:xfrm>
          <a:prstGeom prst="rect">
            <a:avLst/>
          </a:prstGeom>
          <a:solidFill>
            <a:schemeClr val="accent2">
              <a:lumMod val="20000"/>
              <a:lumOff val="80000"/>
            </a:schemeClr>
          </a:solidFill>
        </p:spPr>
        <p:txBody>
          <a:bodyPr wrap="square">
            <a:spAutoFit/>
          </a:bodyPr>
          <a:lstStyle/>
          <a:p>
            <a:pPr algn="ctr"/>
            <a:r>
              <a:rPr lang="en-US" altLang="zh-CN" b="1" dirty="0">
                <a:solidFill>
                  <a:schemeClr val="tx1">
                    <a:lumMod val="75000"/>
                    <a:lumOff val="25000"/>
                  </a:schemeClr>
                </a:solidFill>
                <a:latin typeface="等线" panose="02010600030101010101" pitchFamily="2" charset="-122"/>
                <a:ea typeface="等线" panose="02010600030101010101" pitchFamily="2" charset="-122"/>
              </a:rPr>
              <a:t>Both forms of operation support all four privilege levels from 0 to 3</a:t>
            </a:r>
          </a:p>
        </p:txBody>
      </p:sp>
      <p:cxnSp>
        <p:nvCxnSpPr>
          <p:cNvPr id="29" name="直接箭头连接符 28"/>
          <p:cNvCxnSpPr/>
          <p:nvPr/>
        </p:nvCxnSpPr>
        <p:spPr>
          <a:xfrm flipV="1">
            <a:off x="4919070" y="4670038"/>
            <a:ext cx="0" cy="299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063086" y="4663434"/>
            <a:ext cx="0" cy="3058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923927" y="4648300"/>
            <a:ext cx="986505" cy="338554"/>
          </a:xfrm>
          <a:prstGeom prst="rect">
            <a:avLst/>
          </a:prstGeom>
          <a:noFill/>
        </p:spPr>
        <p:txBody>
          <a:bodyPr wrap="square" rtlCol="0">
            <a:spAutoFit/>
          </a:bodyPr>
          <a:lstStyle/>
          <a:p>
            <a:pPr algn="r"/>
            <a:r>
              <a:rPr lang="en-US" altLang="zh-CN" sz="1600" dirty="0" err="1">
                <a:latin typeface="等线" panose="02010600030101010101" pitchFamily="2" charset="-122"/>
                <a:ea typeface="等线" panose="02010600030101010101" pitchFamily="2" charset="-122"/>
              </a:rPr>
              <a:t>VMEnter</a:t>
            </a:r>
            <a:endParaRPr lang="zh-CN" altLang="en-US" sz="1600" dirty="0">
              <a:latin typeface="等线" panose="02010600030101010101" pitchFamily="2" charset="-122"/>
              <a:ea typeface="等线" panose="02010600030101010101" pitchFamily="2" charset="-122"/>
            </a:endParaRPr>
          </a:p>
        </p:txBody>
      </p:sp>
      <p:sp>
        <p:nvSpPr>
          <p:cNvPr id="36" name="文本框 35"/>
          <p:cNvSpPr txBox="1"/>
          <p:nvPr/>
        </p:nvSpPr>
        <p:spPr>
          <a:xfrm>
            <a:off x="5126168" y="4648300"/>
            <a:ext cx="986505" cy="338554"/>
          </a:xfrm>
          <a:prstGeom prst="rect">
            <a:avLst/>
          </a:prstGeom>
          <a:noFill/>
        </p:spPr>
        <p:txBody>
          <a:bodyPr wrap="square" rtlCol="0">
            <a:spAutoFit/>
          </a:bodyPr>
          <a:lstStyle/>
          <a:p>
            <a:r>
              <a:rPr lang="en-US" altLang="zh-CN" sz="1600" dirty="0" err="1">
                <a:latin typeface="等线" panose="02010600030101010101" pitchFamily="2" charset="-122"/>
                <a:ea typeface="等线" panose="02010600030101010101" pitchFamily="2" charset="-122"/>
              </a:rPr>
              <a:t>VMExit</a:t>
            </a:r>
            <a:endParaRPr lang="zh-CN" altLang="en-US"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0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Memory Virtualization</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3615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Virtualizing the</a:t>
            </a:r>
            <a:r>
              <a:rPr lang="zh-CN" altLang="en-US" dirty="0"/>
              <a:t> </a:t>
            </a:r>
            <a:r>
              <a:rPr lang="en-US" altLang="zh-CN" dirty="0"/>
              <a:t>Page Tables</a:t>
            </a:r>
            <a:endParaRPr lang="zh-CN" altLang="en-US" dirty="0"/>
          </a:p>
        </p:txBody>
      </p:sp>
      <p:sp>
        <p:nvSpPr>
          <p:cNvPr id="3" name="内容占位符 2"/>
          <p:cNvSpPr>
            <a:spLocks noGrp="1"/>
          </p:cNvSpPr>
          <p:nvPr>
            <p:ph idx="1"/>
          </p:nvPr>
        </p:nvSpPr>
        <p:spPr>
          <a:xfrm>
            <a:off x="457200" y="1333500"/>
            <a:ext cx="8229600" cy="4116287"/>
          </a:xfrm>
        </p:spPr>
        <p:txBody>
          <a:bodyPr>
            <a:noAutofit/>
          </a:bodyPr>
          <a:lstStyle/>
          <a:p>
            <a:r>
              <a:rPr lang="en-US" altLang="zh-CN" sz="2400" dirty="0"/>
              <a:t>Terminology: 3 types of address now</a:t>
            </a:r>
          </a:p>
          <a:p>
            <a:pPr lvl="1"/>
            <a:r>
              <a:rPr lang="en-US" altLang="zh-CN" sz="2000" b="1" dirty="0">
                <a:solidFill>
                  <a:srgbClr val="0096FF"/>
                </a:solidFill>
              </a:rPr>
              <a:t>GVA</a:t>
            </a:r>
            <a:r>
              <a:rPr lang="en-US" altLang="zh-CN" sz="2000" dirty="0">
                <a:solidFill>
                  <a:srgbClr val="0096FF"/>
                </a:solidFill>
              </a:rPr>
              <a:t>-&gt;</a:t>
            </a:r>
            <a:r>
              <a:rPr lang="en-US" altLang="zh-CN" sz="2000" b="1" dirty="0">
                <a:solidFill>
                  <a:srgbClr val="0096FF"/>
                </a:solidFill>
              </a:rPr>
              <a:t>GPA</a:t>
            </a:r>
            <a:r>
              <a:rPr lang="en-US" altLang="zh-CN" sz="2000" dirty="0">
                <a:solidFill>
                  <a:srgbClr val="0096FF"/>
                </a:solidFill>
              </a:rPr>
              <a:t>-&gt;</a:t>
            </a:r>
            <a:r>
              <a:rPr lang="en-US" altLang="zh-CN" sz="2000" b="1" dirty="0">
                <a:solidFill>
                  <a:srgbClr val="0096FF"/>
                </a:solidFill>
              </a:rPr>
              <a:t>HPA</a:t>
            </a:r>
            <a:r>
              <a:rPr lang="en-US" altLang="zh-CN" sz="2000" dirty="0">
                <a:solidFill>
                  <a:schemeClr val="accent2"/>
                </a:solidFill>
              </a:rPr>
              <a:t> </a:t>
            </a:r>
            <a:r>
              <a:rPr lang="en-US" altLang="zh-CN" sz="2000" dirty="0"/>
              <a:t>(Guest virtual. Guest physical. Host physical)</a:t>
            </a:r>
          </a:p>
          <a:p>
            <a:pPr lvl="1"/>
            <a:r>
              <a:rPr lang="en-US" altLang="zh-CN" sz="2000" dirty="0"/>
              <a:t>Guest VM's page table contains GPA</a:t>
            </a:r>
          </a:p>
          <a:p>
            <a:r>
              <a:rPr lang="en-US" altLang="zh-CN" sz="2400" dirty="0"/>
              <a:t>Setting CR3 to point to guest page table would not work</a:t>
            </a:r>
          </a:p>
          <a:p>
            <a:pPr lvl="1"/>
            <a:r>
              <a:rPr lang="en-US" altLang="zh-CN" sz="2000" dirty="0"/>
              <a:t>E.g.,</a:t>
            </a:r>
            <a:r>
              <a:rPr lang="zh-CN" altLang="en-US" sz="2000" dirty="0"/>
              <a:t> </a:t>
            </a:r>
            <a:r>
              <a:rPr lang="en-US" altLang="zh-CN" sz="2000" dirty="0"/>
              <a:t>a</a:t>
            </a:r>
            <a:r>
              <a:rPr lang="zh-CN" altLang="en-US" sz="2000" dirty="0"/>
              <a:t> </a:t>
            </a:r>
            <a:r>
              <a:rPr lang="en-US" altLang="zh-CN" sz="2000" dirty="0"/>
              <a:t>processes in VM might access host physical address 0~1GB,</a:t>
            </a:r>
            <a:r>
              <a:rPr lang="zh-CN" altLang="en-US" sz="2000" dirty="0"/>
              <a:t> </a:t>
            </a:r>
            <a:r>
              <a:rPr lang="en-US" altLang="zh-CN" sz="2000" dirty="0"/>
              <a:t>which might not belong to that guest VM</a:t>
            </a:r>
            <a:endParaRPr lang="zh-CN" altLang="en-US" sz="2000" dirty="0"/>
          </a:p>
          <a:p>
            <a:pPr lvl="1"/>
            <a:r>
              <a:rPr lang="en-US" altLang="zh-CN" sz="2000" dirty="0"/>
              <a:t>Solution-1:</a:t>
            </a:r>
            <a:r>
              <a:rPr lang="zh-CN" altLang="en-US" sz="2000" dirty="0"/>
              <a:t> </a:t>
            </a:r>
            <a:r>
              <a:rPr lang="en-US" altLang="zh-CN" sz="2000" b="1" dirty="0">
                <a:solidFill>
                  <a:srgbClr val="0096FF"/>
                </a:solidFill>
              </a:rPr>
              <a:t>shadow</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Solution-2:</a:t>
            </a:r>
            <a:r>
              <a:rPr lang="zh-CN" altLang="en-US" sz="2000" dirty="0"/>
              <a:t> </a:t>
            </a:r>
            <a:r>
              <a:rPr lang="en-US" altLang="zh-CN" sz="2000" b="1" dirty="0">
                <a:solidFill>
                  <a:srgbClr val="0096FF"/>
                </a:solidFill>
              </a:rPr>
              <a:t>direct</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Solution-3:</a:t>
            </a:r>
            <a:r>
              <a:rPr lang="zh-CN" altLang="en-US" sz="2000" dirty="0"/>
              <a:t> </a:t>
            </a:r>
            <a:r>
              <a:rPr lang="en-US" altLang="zh-CN" sz="2000" b="1" dirty="0">
                <a:solidFill>
                  <a:srgbClr val="0096FF"/>
                </a:solidFill>
              </a:rPr>
              <a:t>new</a:t>
            </a:r>
            <a:r>
              <a:rPr lang="zh-CN" altLang="en-US" sz="2000" b="1" dirty="0">
                <a:solidFill>
                  <a:srgbClr val="0096FF"/>
                </a:solidFill>
              </a:rPr>
              <a:t> </a:t>
            </a:r>
            <a:r>
              <a:rPr lang="en-US" altLang="zh-CN" sz="2000" b="1" dirty="0">
                <a:solidFill>
                  <a:srgbClr val="0096FF"/>
                </a:solidFill>
              </a:rPr>
              <a:t>hardware</a:t>
            </a:r>
            <a:endParaRPr lang="zh-CN" altLang="en-US" sz="2000" b="1" dirty="0">
              <a:solidFill>
                <a:srgbClr val="0096FF"/>
              </a:solidFill>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33</a:t>
            </a:fld>
            <a:endParaRPr lang="zh-CN" altLang="en-US"/>
          </a:p>
        </p:txBody>
      </p:sp>
    </p:spTree>
    <p:extLst>
      <p:ext uri="{BB962C8B-B14F-4D97-AF65-F5344CB8AC3E}">
        <p14:creationId xmlns:p14="http://schemas.microsoft.com/office/powerpoint/2010/main" val="207460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Solution-1: Shadow Pages</a:t>
            </a:r>
            <a:endParaRPr kumimoji="1" lang="zh-CN" altLang="en-US" dirty="0"/>
          </a:p>
        </p:txBody>
      </p:sp>
      <p:cxnSp>
        <p:nvCxnSpPr>
          <p:cNvPr id="4" name="直接连接符 55"/>
          <p:cNvCxnSpPr/>
          <p:nvPr/>
        </p:nvCxnSpPr>
        <p:spPr>
          <a:xfrm>
            <a:off x="887588" y="3537821"/>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2"/>
          <p:cNvCxnSpPr/>
          <p:nvPr/>
        </p:nvCxnSpPr>
        <p:spPr>
          <a:xfrm>
            <a:off x="894015" y="2511708"/>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Elbow Connector 116"/>
          <p:cNvCxnSpPr/>
          <p:nvPr/>
        </p:nvCxnSpPr>
        <p:spPr>
          <a:xfrm>
            <a:off x="2423762" y="2069451"/>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Elbow Connector 116"/>
          <p:cNvCxnSpPr/>
          <p:nvPr/>
        </p:nvCxnSpPr>
        <p:spPr>
          <a:xfrm rot="10800000" flipV="1">
            <a:off x="1643675" y="2069450"/>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146"/>
          <p:cNvCxnSpPr/>
          <p:nvPr/>
        </p:nvCxnSpPr>
        <p:spPr>
          <a:xfrm>
            <a:off x="6024164" y="3199782"/>
            <a:ext cx="133038" cy="72639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83"/>
          <p:cNvPicPr>
            <a:picLocks noChangeAspect="1"/>
          </p:cNvPicPr>
          <p:nvPr/>
        </p:nvPicPr>
        <p:blipFill rotWithShape="1">
          <a:blip r:embed="rId2"/>
          <a:srcRect t="40008" b="43755"/>
          <a:stretch/>
        </p:blipFill>
        <p:spPr>
          <a:xfrm>
            <a:off x="3743909" y="3949867"/>
            <a:ext cx="4320480" cy="598401"/>
          </a:xfrm>
          <a:prstGeom prst="rect">
            <a:avLst/>
          </a:prstGeom>
        </p:spPr>
      </p:pic>
      <p:sp>
        <p:nvSpPr>
          <p:cNvPr id="10" name="Rectangle 5"/>
          <p:cNvSpPr>
            <a:spLocks noChangeAspect="1" noChangeArrowheads="1"/>
          </p:cNvSpPr>
          <p:nvPr/>
        </p:nvSpPr>
        <p:spPr bwMode="auto">
          <a:xfrm>
            <a:off x="3433949" y="3926174"/>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1" name="Rectangle 5"/>
          <p:cNvSpPr>
            <a:spLocks noChangeAspect="1" noChangeArrowheads="1"/>
          </p:cNvSpPr>
          <p:nvPr/>
        </p:nvSpPr>
        <p:spPr bwMode="auto">
          <a:xfrm>
            <a:off x="438460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2" name="Rectangle 5"/>
          <p:cNvSpPr>
            <a:spLocks noChangeAspect="1" noChangeArrowheads="1"/>
          </p:cNvSpPr>
          <p:nvPr/>
        </p:nvSpPr>
        <p:spPr bwMode="auto">
          <a:xfrm>
            <a:off x="493114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3" name="Rectangle 5"/>
          <p:cNvSpPr>
            <a:spLocks noChangeAspect="1" noChangeArrowheads="1"/>
          </p:cNvSpPr>
          <p:nvPr/>
        </p:nvSpPr>
        <p:spPr bwMode="auto">
          <a:xfrm>
            <a:off x="547768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4" name="Rectangle 5"/>
          <p:cNvSpPr>
            <a:spLocks noChangeAspect="1" noChangeArrowheads="1"/>
          </p:cNvSpPr>
          <p:nvPr/>
        </p:nvSpPr>
        <p:spPr bwMode="auto">
          <a:xfrm>
            <a:off x="4384606" y="29003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5" name="Rectangle 5"/>
          <p:cNvSpPr>
            <a:spLocks noChangeAspect="1" noChangeArrowheads="1"/>
          </p:cNvSpPr>
          <p:nvPr/>
        </p:nvSpPr>
        <p:spPr bwMode="auto">
          <a:xfrm>
            <a:off x="4384606" y="2906772"/>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6" name="Rectangle 11"/>
          <p:cNvSpPr>
            <a:spLocks noChangeAspect="1" noChangeArrowheads="1"/>
          </p:cNvSpPr>
          <p:nvPr/>
        </p:nvSpPr>
        <p:spPr bwMode="auto">
          <a:xfrm>
            <a:off x="4931146" y="29067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7" name="Rectangle 5"/>
          <p:cNvSpPr>
            <a:spLocks noChangeAspect="1" noChangeArrowheads="1"/>
          </p:cNvSpPr>
          <p:nvPr/>
        </p:nvSpPr>
        <p:spPr bwMode="auto">
          <a:xfrm>
            <a:off x="5477686" y="2906772"/>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8" name="Rectangle 5"/>
          <p:cNvSpPr>
            <a:spLocks noChangeAspect="1" noChangeArrowheads="1"/>
          </p:cNvSpPr>
          <p:nvPr/>
        </p:nvSpPr>
        <p:spPr bwMode="auto">
          <a:xfrm>
            <a:off x="6024226" y="29067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19" name="Straight Connector 15"/>
          <p:cNvCxnSpPr/>
          <p:nvPr/>
        </p:nvCxnSpPr>
        <p:spPr>
          <a:xfrm>
            <a:off x="4384606" y="21971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6"/>
          <p:cNvCxnSpPr/>
          <p:nvPr/>
        </p:nvCxnSpPr>
        <p:spPr>
          <a:xfrm>
            <a:off x="4931146" y="21971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17"/>
          <p:cNvCxnSpPr/>
          <p:nvPr/>
        </p:nvCxnSpPr>
        <p:spPr>
          <a:xfrm flipH="1">
            <a:off x="6024226" y="21971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0"/>
          <p:cNvCxnSpPr/>
          <p:nvPr/>
        </p:nvCxnSpPr>
        <p:spPr>
          <a:xfrm flipH="1">
            <a:off x="6570766" y="21971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3" name="Rectangle 5"/>
          <p:cNvSpPr>
            <a:spLocks noChangeAspect="1" noChangeArrowheads="1"/>
          </p:cNvSpPr>
          <p:nvPr/>
        </p:nvSpPr>
        <p:spPr bwMode="auto">
          <a:xfrm>
            <a:off x="6570766" y="1903171"/>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4" name="Rectangle 5"/>
          <p:cNvSpPr>
            <a:spLocks noChangeAspect="1" noChangeArrowheads="1"/>
          </p:cNvSpPr>
          <p:nvPr/>
        </p:nvSpPr>
        <p:spPr bwMode="auto">
          <a:xfrm>
            <a:off x="6570766" y="2906772"/>
            <a:ext cx="546540" cy="294029"/>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25" name="Straight Connector 25"/>
          <p:cNvCxnSpPr/>
          <p:nvPr/>
        </p:nvCxnSpPr>
        <p:spPr>
          <a:xfrm flipH="1">
            <a:off x="4394056" y="2197199"/>
            <a:ext cx="108363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7"/>
          <p:cNvCxnSpPr/>
          <p:nvPr/>
        </p:nvCxnSpPr>
        <p:spPr>
          <a:xfrm flipH="1">
            <a:off x="4931146" y="2197199"/>
            <a:ext cx="1093080" cy="709572"/>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5"/>
          <p:cNvSpPr>
            <a:spLocks noChangeAspect="1" noChangeArrowheads="1"/>
          </p:cNvSpPr>
          <p:nvPr/>
        </p:nvSpPr>
        <p:spPr bwMode="auto">
          <a:xfrm>
            <a:off x="5073569" y="3931724"/>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8" name="Rectangle 5"/>
          <p:cNvSpPr>
            <a:spLocks noChangeAspect="1" noChangeArrowheads="1"/>
          </p:cNvSpPr>
          <p:nvPr/>
        </p:nvSpPr>
        <p:spPr bwMode="auto">
          <a:xfrm>
            <a:off x="561065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9" name="Rectangle 31"/>
          <p:cNvSpPr>
            <a:spLocks noChangeAspect="1" noChangeArrowheads="1"/>
          </p:cNvSpPr>
          <p:nvPr/>
        </p:nvSpPr>
        <p:spPr bwMode="auto">
          <a:xfrm>
            <a:off x="6157199" y="3931724"/>
            <a:ext cx="546540" cy="2940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0" name="Rectangle 5"/>
          <p:cNvSpPr>
            <a:spLocks noChangeAspect="1" noChangeArrowheads="1"/>
          </p:cNvSpPr>
          <p:nvPr/>
        </p:nvSpPr>
        <p:spPr bwMode="auto">
          <a:xfrm>
            <a:off x="6703739" y="3931724"/>
            <a:ext cx="546540" cy="294029"/>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1" name="Rectangle 5"/>
          <p:cNvSpPr>
            <a:spLocks noChangeAspect="1" noChangeArrowheads="1"/>
          </p:cNvSpPr>
          <p:nvPr/>
        </p:nvSpPr>
        <p:spPr bwMode="auto">
          <a:xfrm>
            <a:off x="7117306" y="1903171"/>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2" name="Rectangle 5"/>
          <p:cNvSpPr>
            <a:spLocks noChangeAspect="1" noChangeArrowheads="1"/>
          </p:cNvSpPr>
          <p:nvPr/>
        </p:nvSpPr>
        <p:spPr bwMode="auto">
          <a:xfrm>
            <a:off x="4384606" y="2903161"/>
            <a:ext cx="2732700" cy="294029"/>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3" name="Rectangle 5"/>
          <p:cNvSpPr>
            <a:spLocks noChangeAspect="1" noChangeArrowheads="1"/>
          </p:cNvSpPr>
          <p:nvPr/>
        </p:nvSpPr>
        <p:spPr bwMode="auto">
          <a:xfrm>
            <a:off x="451757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4" name="Rectangle 5"/>
          <p:cNvSpPr>
            <a:spLocks noChangeAspect="1" noChangeArrowheads="1"/>
          </p:cNvSpPr>
          <p:nvPr/>
        </p:nvSpPr>
        <p:spPr bwMode="auto">
          <a:xfrm>
            <a:off x="397103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35" name="Straight Connector 50"/>
          <p:cNvCxnSpPr/>
          <p:nvPr/>
        </p:nvCxnSpPr>
        <p:spPr>
          <a:xfrm flipH="1">
            <a:off x="4517580" y="3199782"/>
            <a:ext cx="966522"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53"/>
          <p:cNvCxnSpPr/>
          <p:nvPr/>
        </p:nvCxnSpPr>
        <p:spPr>
          <a:xfrm flipH="1">
            <a:off x="3971040" y="3199783"/>
            <a:ext cx="973002" cy="72375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Rectangle 5"/>
          <p:cNvSpPr>
            <a:spLocks noChangeAspect="1" noChangeArrowheads="1"/>
          </p:cNvSpPr>
          <p:nvPr/>
        </p:nvSpPr>
        <p:spPr bwMode="auto">
          <a:xfrm>
            <a:off x="615719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8" name="TextBox 71"/>
          <p:cNvSpPr txBox="1"/>
          <p:nvPr/>
        </p:nvSpPr>
        <p:spPr>
          <a:xfrm>
            <a:off x="1643675" y="3949867"/>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39" name="Rectangle 10"/>
          <p:cNvSpPr>
            <a:spLocks noChangeAspect="1" noChangeArrowheads="1"/>
          </p:cNvSpPr>
          <p:nvPr/>
        </p:nvSpPr>
        <p:spPr bwMode="auto">
          <a:xfrm>
            <a:off x="4223962" y="1649610"/>
            <a:ext cx="3620552" cy="1887380"/>
          </a:xfrm>
          <a:prstGeom prst="rect">
            <a:avLst/>
          </a:prstGeom>
          <a:noFill/>
          <a:ln w="3175" cmpd="sng">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40" name="TextBox 74"/>
          <p:cNvSpPr txBox="1"/>
          <p:nvPr/>
        </p:nvSpPr>
        <p:spPr>
          <a:xfrm>
            <a:off x="4067944" y="1201316"/>
            <a:ext cx="1436354" cy="400110"/>
          </a:xfrm>
          <a:prstGeom prst="rect">
            <a:avLst/>
          </a:prstGeom>
          <a:noFill/>
        </p:spPr>
        <p:txBody>
          <a:bodyPr wrap="square" rtlCol="0">
            <a:spAutoFit/>
          </a:bodyPr>
          <a:lstStyle/>
          <a:p>
            <a:pPr algn="ctr"/>
            <a:r>
              <a:rPr lang="en-US" altLang="zh-CN" sz="2000" dirty="0">
                <a:solidFill>
                  <a:srgbClr val="000000"/>
                </a:solidFill>
                <a:latin typeface="DengXian" charset="0"/>
                <a:ea typeface="DengXian" charset="0"/>
                <a:cs typeface="DengXian" charset="0"/>
              </a:rPr>
              <a:t>Guest VM</a:t>
            </a:r>
            <a:endParaRPr lang="en-US" sz="2000" dirty="0">
              <a:solidFill>
                <a:srgbClr val="000000"/>
              </a:solidFill>
              <a:latin typeface="DengXian" charset="0"/>
              <a:ea typeface="DengXian" charset="0"/>
              <a:cs typeface="DengXian" charset="0"/>
            </a:endParaRPr>
          </a:p>
        </p:txBody>
      </p:sp>
      <p:sp>
        <p:nvSpPr>
          <p:cNvPr id="41" name="Rectangle 106"/>
          <p:cNvSpPr/>
          <p:nvPr/>
        </p:nvSpPr>
        <p:spPr>
          <a:xfrm>
            <a:off x="1043610" y="2376462"/>
            <a:ext cx="610468" cy="248663"/>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GPT</a:t>
            </a:r>
          </a:p>
        </p:txBody>
      </p:sp>
      <p:pic>
        <p:nvPicPr>
          <p:cNvPr id="42" name="Picture 113"/>
          <p:cNvPicPr>
            <a:picLocks noChangeAspect="1"/>
          </p:cNvPicPr>
          <p:nvPr/>
        </p:nvPicPr>
        <p:blipFill>
          <a:blip r:embed="rId3"/>
          <a:stretch>
            <a:fillRect/>
          </a:stretch>
        </p:blipFill>
        <p:spPr>
          <a:xfrm>
            <a:off x="5420192" y="4811575"/>
            <a:ext cx="839219" cy="681778"/>
          </a:xfrm>
          <a:prstGeom prst="rect">
            <a:avLst/>
          </a:prstGeom>
        </p:spPr>
      </p:pic>
      <p:cxnSp>
        <p:nvCxnSpPr>
          <p:cNvPr id="43" name="Elbow Connector 116"/>
          <p:cNvCxnSpPr/>
          <p:nvPr/>
        </p:nvCxnSpPr>
        <p:spPr>
          <a:xfrm rot="10800000">
            <a:off x="2843808" y="3510077"/>
            <a:ext cx="2576382" cy="1642387"/>
          </a:xfrm>
          <a:prstGeom prst="bentConnector3">
            <a:avLst>
              <a:gd name="adj1" fmla="val 87390"/>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143"/>
          <p:cNvCxnSpPr/>
          <p:nvPr/>
        </p:nvCxnSpPr>
        <p:spPr>
          <a:xfrm>
            <a:off x="6564224" y="3199782"/>
            <a:ext cx="139518"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TextBox 69"/>
          <p:cNvSpPr txBox="1"/>
          <p:nvPr/>
        </p:nvSpPr>
        <p:spPr>
          <a:xfrm>
            <a:off x="1643675" y="1869396"/>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46" name="Rectangle 107"/>
          <p:cNvSpPr/>
          <p:nvPr/>
        </p:nvSpPr>
        <p:spPr>
          <a:xfrm>
            <a:off x="2233342" y="3385745"/>
            <a:ext cx="610468" cy="24866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SPT</a:t>
            </a:r>
          </a:p>
        </p:txBody>
      </p:sp>
      <p:sp>
        <p:nvSpPr>
          <p:cNvPr id="47" name="Rectangle 107"/>
          <p:cNvSpPr/>
          <p:nvPr/>
        </p:nvSpPr>
        <p:spPr>
          <a:xfrm>
            <a:off x="1043610" y="3388500"/>
            <a:ext cx="610468" cy="248663"/>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HPT</a:t>
            </a:r>
          </a:p>
        </p:txBody>
      </p:sp>
      <p:sp>
        <p:nvSpPr>
          <p:cNvPr id="48" name="TextBox 70"/>
          <p:cNvSpPr txBox="1"/>
          <p:nvPr/>
        </p:nvSpPr>
        <p:spPr>
          <a:xfrm>
            <a:off x="983602" y="2899750"/>
            <a:ext cx="758053" cy="400110"/>
          </a:xfrm>
          <a:prstGeom prst="rect">
            <a:avLst/>
          </a:prstGeom>
          <a:solidFill>
            <a:srgbClr val="FFFFFF"/>
          </a:solid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49" name="Rectangle 5"/>
          <p:cNvSpPr>
            <a:spLocks noChangeAspect="1" noChangeArrowheads="1"/>
          </p:cNvSpPr>
          <p:nvPr/>
        </p:nvSpPr>
        <p:spPr bwMode="auto">
          <a:xfrm>
            <a:off x="7224295" y="3922472"/>
            <a:ext cx="108012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0" name="Rectangle 5"/>
          <p:cNvSpPr>
            <a:spLocks noChangeAspect="1" noChangeArrowheads="1"/>
          </p:cNvSpPr>
          <p:nvPr/>
        </p:nvSpPr>
        <p:spPr bwMode="auto">
          <a:xfrm>
            <a:off x="3433949" y="3923538"/>
            <a:ext cx="4909410" cy="294029"/>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1" name="TextBox 69"/>
          <p:cNvSpPr txBox="1"/>
          <p:nvPr/>
        </p:nvSpPr>
        <p:spPr>
          <a:xfrm>
            <a:off x="7806287" y="1857824"/>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52" name="TextBox 70"/>
          <p:cNvSpPr txBox="1"/>
          <p:nvPr/>
        </p:nvSpPr>
        <p:spPr>
          <a:xfrm>
            <a:off x="7179063" y="2861424"/>
            <a:ext cx="758053"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53" name="TextBox 71"/>
          <p:cNvSpPr txBox="1"/>
          <p:nvPr/>
        </p:nvSpPr>
        <p:spPr>
          <a:xfrm>
            <a:off x="7612150" y="3874345"/>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54" name="文本框 53"/>
          <p:cNvSpPr txBox="1"/>
          <p:nvPr/>
        </p:nvSpPr>
        <p:spPr>
          <a:xfrm>
            <a:off x="4734771" y="5152464"/>
            <a:ext cx="685419" cy="369332"/>
          </a:xfrm>
          <a:prstGeom prst="rect">
            <a:avLst/>
          </a:prstGeom>
          <a:noFill/>
        </p:spPr>
        <p:txBody>
          <a:bodyPr wrap="square" rtlCol="0">
            <a:spAutoFit/>
          </a:bodyPr>
          <a:lstStyle/>
          <a:p>
            <a:r>
              <a:rPr kumimoji="1" lang="en-US" altLang="zh-CN" dirty="0">
                <a:latin typeface="DengXian" charset="0"/>
                <a:ea typeface="DengXian" charset="0"/>
                <a:cs typeface="DengXian" charset="0"/>
              </a:rPr>
              <a:t>CR3</a:t>
            </a:r>
            <a:endParaRPr kumimoji="1" lang="zh-CN" altLang="en-US" dirty="0">
              <a:latin typeface="DengXian" charset="0"/>
              <a:ea typeface="DengXian" charset="0"/>
              <a:cs typeface="DengXian" charset="0"/>
            </a:endParaRPr>
          </a:p>
        </p:txBody>
      </p:sp>
    </p:spTree>
    <p:extLst>
      <p:ext uri="{BB962C8B-B14F-4D97-AF65-F5344CB8AC3E}">
        <p14:creationId xmlns:p14="http://schemas.microsoft.com/office/powerpoint/2010/main" val="442519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Become</a:t>
            </a:r>
            <a:r>
              <a:rPr kumimoji="1" lang="zh-CN" altLang="en-US" dirty="0"/>
              <a:t> </a:t>
            </a:r>
            <a:r>
              <a:rPr kumimoji="1" lang="en-US" altLang="zh-CN" dirty="0"/>
              <a:t>One</a:t>
            </a:r>
            <a:endParaRPr lang="zh-CN" altLang="en-US" dirty="0"/>
          </a:p>
        </p:txBody>
      </p:sp>
      <p:sp>
        <p:nvSpPr>
          <p:cNvPr id="3" name="内容占位符 2"/>
          <p:cNvSpPr>
            <a:spLocks noGrp="1"/>
          </p:cNvSpPr>
          <p:nvPr>
            <p:ph idx="1"/>
          </p:nvPr>
        </p:nvSpPr>
        <p:spPr/>
        <p:txBody>
          <a:bodyPr>
            <a:noAutofit/>
          </a:bodyPr>
          <a:lstStyle/>
          <a:p>
            <a:pPr marL="428608" indent="-428608">
              <a:buFont typeface="+mj-lt"/>
              <a:buAutoNum type="arabicPeriod"/>
            </a:pPr>
            <a:r>
              <a:rPr lang="en-US" altLang="zh-CN" sz="2000" dirty="0"/>
              <a:t>VMM intercepts guest OS setting the virtual CR3</a:t>
            </a:r>
          </a:p>
          <a:p>
            <a:pPr marL="428608" indent="-428608">
              <a:buFont typeface="+mj-lt"/>
              <a:buAutoNum type="arabicPeriod"/>
            </a:pPr>
            <a:r>
              <a:rPr lang="en-US" altLang="zh-CN" sz="2000" dirty="0"/>
              <a:t>VMM iterates over the guest page table, constructs a corresponding shadow page</a:t>
            </a:r>
            <a:r>
              <a:rPr lang="zh-CN" altLang="en-US" sz="2000" dirty="0"/>
              <a:t> </a:t>
            </a:r>
            <a:r>
              <a:rPr lang="en-US" altLang="zh-CN" sz="2000" dirty="0"/>
              <a:t>table</a:t>
            </a:r>
          </a:p>
          <a:p>
            <a:pPr marL="428608" indent="-428608">
              <a:buFont typeface="+mj-lt"/>
              <a:buAutoNum type="arabicPeriod"/>
            </a:pPr>
            <a:r>
              <a:rPr lang="en-US" altLang="zh-CN" sz="2000" dirty="0"/>
              <a:t>In shadow PT, every guest physical address is translated into host physical address</a:t>
            </a:r>
          </a:p>
          <a:p>
            <a:pPr marL="428608" indent="-428608">
              <a:buFont typeface="+mj-lt"/>
              <a:buAutoNum type="arabicPeriod"/>
            </a:pPr>
            <a:r>
              <a:rPr lang="en-US" altLang="zh-CN" sz="2000" dirty="0"/>
              <a:t>Finally, VMM loads the host physical address of the shadow page</a:t>
            </a:r>
            <a:r>
              <a:rPr lang="zh-CN" altLang="en-US" sz="2000" dirty="0"/>
              <a:t> </a:t>
            </a:r>
            <a:r>
              <a:rPr lang="en-US" altLang="zh-CN" sz="2000" dirty="0"/>
              <a:t>table</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35</a:t>
            </a:fld>
            <a:endParaRPr lang="zh-CN" altLang="en-US"/>
          </a:p>
        </p:txBody>
      </p:sp>
    </p:spTree>
    <p:extLst>
      <p:ext uri="{BB962C8B-B14F-4D97-AF65-F5344CB8AC3E}">
        <p14:creationId xmlns:p14="http://schemas.microsoft.com/office/powerpoint/2010/main" val="3147519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Setup</a:t>
            </a:r>
            <a:r>
              <a:rPr kumimoji="1" lang="zh-CN" altLang="en-US" dirty="0"/>
              <a:t> </a:t>
            </a:r>
            <a:r>
              <a:rPr kumimoji="1" lang="en-US" altLang="zh-CN" dirty="0"/>
              <a:t>Shadow</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p:txBody>
      </p:sp>
      <p:sp>
        <p:nvSpPr>
          <p:cNvPr id="4" name="文本框 3"/>
          <p:cNvSpPr txBox="1"/>
          <p:nvPr/>
        </p:nvSpPr>
        <p:spPr>
          <a:xfrm>
            <a:off x="935596" y="1345332"/>
            <a:ext cx="7751204" cy="3831818"/>
          </a:xfrm>
          <a:prstGeom prst="rect">
            <a:avLst/>
          </a:prstGeom>
          <a:noFill/>
          <a:ln>
            <a:solidFill>
              <a:schemeClr val="accent1"/>
            </a:solidFill>
          </a:ln>
        </p:spPr>
        <p:txBody>
          <a:bodyPr wrap="square" rtlCol="0">
            <a:spAutoFit/>
          </a:bodyPr>
          <a:lstStyle/>
          <a:p>
            <a:pPr>
              <a:lnSpc>
                <a:spcPct val="150000"/>
              </a:lnSpc>
            </a:pPr>
            <a:r>
              <a:rPr kumimoji="1" lang="en-US" altLang="zh-CN" b="1" dirty="0">
                <a:solidFill>
                  <a:srgbClr val="0096FF"/>
                </a:solidFill>
                <a:latin typeface="Courier" charset="0"/>
                <a:ea typeface="Courier" charset="0"/>
                <a:cs typeface="Courier" charset="0"/>
              </a:rPr>
              <a:t>set_cr3 (</a:t>
            </a:r>
            <a:r>
              <a:rPr kumimoji="1" lang="en-US" altLang="zh-CN" b="1" dirty="0" err="1">
                <a:solidFill>
                  <a:srgbClr val="0096FF"/>
                </a:solidFill>
                <a:latin typeface="Courier" charset="0"/>
                <a:ea typeface="Courier" charset="0"/>
                <a:cs typeface="Courier" charset="0"/>
              </a:rPr>
              <a:t>guest_page_table</a:t>
            </a:r>
            <a:r>
              <a:rPr kumimoji="1" lang="en-US" altLang="zh-CN" b="1" dirty="0">
                <a:solidFill>
                  <a:srgbClr val="0096FF"/>
                </a:solidFill>
                <a:latin typeface="Courier" charset="0"/>
                <a:ea typeface="Courier" charset="0"/>
                <a:cs typeface="Courier" charset="0"/>
              </a:rPr>
              <a:t>):</a:t>
            </a:r>
            <a:endParaRPr kumimoji="1" lang="zh-CN" altLang="en-US" b="1" dirty="0">
              <a:solidFill>
                <a:srgbClr val="0096FF"/>
              </a:solidFill>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for</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in</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0</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to</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220</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if</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guest_page_table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&amp;</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PTE_P:</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guest_page_table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&gt;&gt;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12</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HPA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host_page_table</a:t>
            </a:r>
            <a:r>
              <a:rPr kumimoji="1" lang="en-US" altLang="zh-CN" dirty="0">
                <a:latin typeface="Courier" charset="0"/>
                <a:ea typeface="Courier" charset="0"/>
                <a:cs typeface="Courier" charset="0"/>
              </a:rPr>
              <a:t>[GPA]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&gt;&gt;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12</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(HPA&lt;&lt;12)|PTE_P</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else</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shadow_page_table</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0</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CR3</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PHYSICAL_ADDR(</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a:t>
            </a:r>
            <a:endParaRPr kumimoji="1" lang="zh-CN" altLang="en-US" dirty="0">
              <a:latin typeface="Courier" charset="0"/>
              <a:ea typeface="Courier" charset="0"/>
              <a:cs typeface="Courier" charset="0"/>
            </a:endParaRPr>
          </a:p>
        </p:txBody>
      </p:sp>
    </p:spTree>
    <p:extLst>
      <p:ext uri="{BB962C8B-B14F-4D97-AF65-F5344CB8AC3E}">
        <p14:creationId xmlns:p14="http://schemas.microsoft.com/office/powerpoint/2010/main" val="658865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Assume</a:t>
            </a:r>
            <a:r>
              <a:rPr lang="zh-CN" altLang="en-US" sz="2800" dirty="0"/>
              <a:t> </a:t>
            </a:r>
            <a:r>
              <a:rPr lang="en-US" altLang="zh-CN" sz="2800" dirty="0"/>
              <a:t>that:</a:t>
            </a:r>
            <a:endParaRPr lang="zh-CN" altLang="en-US" sz="2800" dirty="0"/>
          </a:p>
          <a:p>
            <a:pPr lvl="1"/>
            <a:r>
              <a:rPr lang="en-US" altLang="zh-CN" dirty="0"/>
              <a:t>There</a:t>
            </a:r>
            <a:r>
              <a:rPr lang="zh-CN" altLang="en-US" dirty="0"/>
              <a:t> </a:t>
            </a:r>
            <a:r>
              <a:rPr lang="en-US" altLang="zh-CN" dirty="0"/>
              <a:t>are</a:t>
            </a:r>
            <a:r>
              <a:rPr lang="zh-CN" altLang="en-US" dirty="0"/>
              <a:t> </a:t>
            </a:r>
            <a:r>
              <a:rPr lang="en-US" altLang="zh-CN" dirty="0"/>
              <a:t>10</a:t>
            </a:r>
            <a:r>
              <a:rPr lang="zh-CN" altLang="en-US" dirty="0"/>
              <a:t> </a:t>
            </a:r>
            <a:r>
              <a:rPr lang="en-US" altLang="zh-CN" dirty="0"/>
              <a:t>VMs</a:t>
            </a:r>
            <a:r>
              <a:rPr lang="zh-CN" altLang="en-US" dirty="0"/>
              <a:t> </a:t>
            </a:r>
            <a:r>
              <a:rPr lang="en-US" altLang="zh-CN" dirty="0"/>
              <a:t>running</a:t>
            </a:r>
            <a:r>
              <a:rPr lang="zh-CN" altLang="en-US" dirty="0"/>
              <a:t> </a:t>
            </a:r>
            <a:r>
              <a:rPr lang="en-US" altLang="zh-CN" dirty="0"/>
              <a:t>on</a:t>
            </a:r>
            <a:r>
              <a:rPr lang="zh-CN" altLang="en-US" dirty="0"/>
              <a:t> </a:t>
            </a:r>
            <a:r>
              <a:rPr lang="en-US" altLang="zh-CN" dirty="0"/>
              <a:t>a</a:t>
            </a:r>
            <a:r>
              <a:rPr lang="zh-CN" altLang="en-US" dirty="0"/>
              <a:t> </a:t>
            </a:r>
            <a:r>
              <a:rPr lang="en-US" altLang="zh-CN" dirty="0"/>
              <a:t>machine</a:t>
            </a:r>
            <a:endParaRPr lang="zh-CN" altLang="en-US" dirty="0"/>
          </a:p>
          <a:p>
            <a:pPr lvl="1"/>
            <a:r>
              <a:rPr lang="en-US" altLang="zh-CN" dirty="0"/>
              <a:t>Each</a:t>
            </a:r>
            <a:r>
              <a:rPr lang="zh-CN" altLang="en-US" dirty="0"/>
              <a:t> </a:t>
            </a:r>
            <a:r>
              <a:rPr lang="en-US" altLang="zh-CN" dirty="0"/>
              <a:t>VM</a:t>
            </a:r>
            <a:r>
              <a:rPr lang="zh-CN" altLang="en-US" dirty="0"/>
              <a:t> </a:t>
            </a:r>
            <a:r>
              <a:rPr lang="en-US" altLang="zh-CN" dirty="0"/>
              <a:t>contains</a:t>
            </a:r>
            <a:r>
              <a:rPr lang="zh-CN" altLang="en-US" dirty="0"/>
              <a:t> </a:t>
            </a:r>
            <a:r>
              <a:rPr lang="en-US" altLang="zh-CN" dirty="0"/>
              <a:t>10</a:t>
            </a:r>
            <a:r>
              <a:rPr lang="zh-CN" altLang="en-US" dirty="0"/>
              <a:t> </a:t>
            </a:r>
            <a:r>
              <a:rPr lang="en-US" altLang="zh-CN" dirty="0"/>
              <a:t>applications</a:t>
            </a:r>
            <a:endParaRPr lang="zh-CN" altLang="en-US" dirty="0"/>
          </a:p>
          <a:p>
            <a:r>
              <a:rPr lang="en-US" altLang="zh-CN" b="1" dirty="0">
                <a:solidFill>
                  <a:srgbClr val="FF2600"/>
                </a:solidFill>
              </a:rPr>
              <a:t>Q</a:t>
            </a:r>
            <a:r>
              <a:rPr lang="en-US" altLang="zh-CN" dirty="0">
                <a:solidFill>
                  <a:srgbClr val="FF2600"/>
                </a:solidFill>
              </a:rPr>
              <a:t>:</a:t>
            </a:r>
            <a:r>
              <a:rPr lang="zh-CN" altLang="en-US" dirty="0">
                <a:solidFill>
                  <a:srgbClr val="FF2600"/>
                </a:solidFill>
              </a:rPr>
              <a:t> </a:t>
            </a:r>
            <a:r>
              <a:rPr lang="en-US" altLang="zh-CN" dirty="0">
                <a:solidFill>
                  <a:srgbClr val="FF2600"/>
                </a:solidFill>
              </a:rPr>
              <a:t>how</a:t>
            </a:r>
            <a:r>
              <a:rPr lang="zh-CN" altLang="en-US" dirty="0">
                <a:solidFill>
                  <a:srgbClr val="FF2600"/>
                </a:solidFill>
              </a:rPr>
              <a:t> </a:t>
            </a:r>
            <a:r>
              <a:rPr lang="en-US" altLang="zh-CN" dirty="0">
                <a:solidFill>
                  <a:srgbClr val="FF2600"/>
                </a:solidFill>
              </a:rPr>
              <a:t>many</a:t>
            </a:r>
            <a:r>
              <a:rPr lang="zh-CN" altLang="en-US" dirty="0">
                <a:solidFill>
                  <a:srgbClr val="FF2600"/>
                </a:solidFill>
              </a:rPr>
              <a:t> </a:t>
            </a:r>
            <a:r>
              <a:rPr lang="en-US" altLang="zh-CN" dirty="0">
                <a:solidFill>
                  <a:srgbClr val="FF2600"/>
                </a:solidFill>
              </a:rPr>
              <a:t>shadow</a:t>
            </a:r>
            <a:r>
              <a:rPr lang="zh-CN" altLang="en-US" dirty="0">
                <a:solidFill>
                  <a:srgbClr val="FF2600"/>
                </a:solidFill>
              </a:rPr>
              <a:t> </a:t>
            </a:r>
            <a:r>
              <a:rPr lang="en-US" altLang="zh-CN" dirty="0">
                <a:solidFill>
                  <a:srgbClr val="FF2600"/>
                </a:solidFill>
              </a:rPr>
              <a:t>page</a:t>
            </a:r>
            <a:r>
              <a:rPr lang="zh-CN" altLang="en-US" dirty="0">
                <a:solidFill>
                  <a:srgbClr val="FF2600"/>
                </a:solidFill>
              </a:rPr>
              <a:t> </a:t>
            </a:r>
            <a:r>
              <a:rPr lang="en-US" altLang="zh-CN" dirty="0">
                <a:solidFill>
                  <a:srgbClr val="FF2600"/>
                </a:solidFill>
              </a:rPr>
              <a:t>tables</a:t>
            </a:r>
            <a:r>
              <a:rPr lang="zh-CN" altLang="en-US" dirty="0">
                <a:solidFill>
                  <a:srgbClr val="FF2600"/>
                </a:solidFill>
              </a:rPr>
              <a:t> </a:t>
            </a:r>
            <a:r>
              <a:rPr lang="en-US" altLang="zh-CN" dirty="0">
                <a:solidFill>
                  <a:srgbClr val="FF2600"/>
                </a:solidFill>
              </a:rPr>
              <a:t>in</a:t>
            </a:r>
            <a:r>
              <a:rPr lang="zh-CN" altLang="en-US" dirty="0">
                <a:solidFill>
                  <a:srgbClr val="FF2600"/>
                </a:solidFill>
              </a:rPr>
              <a:t> </a:t>
            </a:r>
            <a:r>
              <a:rPr lang="en-US" altLang="zh-CN" dirty="0">
                <a:solidFill>
                  <a:srgbClr val="FF2600"/>
                </a:solidFill>
              </a:rPr>
              <a:t>total?</a:t>
            </a:r>
            <a:endParaRPr lang="zh-CN" altLang="en-US" dirty="0">
              <a:solidFill>
                <a:srgbClr val="FF2600"/>
              </a:solidFill>
            </a:endParaRPr>
          </a:p>
          <a:p>
            <a:pPr lvl="1"/>
            <a:r>
              <a:rPr lang="en-US" altLang="zh-CN" dirty="0"/>
              <a:t>Shadow</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application</a:t>
            </a:r>
            <a:endParaRPr lang="zh-CN" altLang="en-US" dirty="0"/>
          </a:p>
          <a:p>
            <a:pPr lvl="1"/>
            <a:r>
              <a:rPr lang="en-US" altLang="zh-CN" dirty="0"/>
              <a:t>Guest</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application</a:t>
            </a:r>
            <a:endParaRPr lang="zh-CN" altLang="en-US" dirty="0"/>
          </a:p>
          <a:p>
            <a:pPr lvl="1"/>
            <a:r>
              <a:rPr lang="en-US" altLang="zh-CN" dirty="0"/>
              <a:t>Host</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VM</a:t>
            </a:r>
            <a:endParaRPr lang="zh-CN" altLang="en-US" dirty="0"/>
          </a:p>
        </p:txBody>
      </p:sp>
    </p:spTree>
    <p:extLst>
      <p:ext uri="{BB962C8B-B14F-4D97-AF65-F5344CB8AC3E}">
        <p14:creationId xmlns:p14="http://schemas.microsoft.com/office/powerpoint/2010/main" val="95194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What if a</a:t>
            </a:r>
            <a:r>
              <a:rPr lang="zh-CN" altLang="en-US" sz="2800" dirty="0"/>
              <a:t> </a:t>
            </a:r>
            <a:r>
              <a:rPr lang="en-US" altLang="zh-CN" sz="2800" dirty="0"/>
              <a:t>Guest OS Modifies its Own</a:t>
            </a:r>
            <a:r>
              <a:rPr lang="zh-CN" altLang="en-US" sz="2800" dirty="0"/>
              <a:t> </a:t>
            </a:r>
            <a:r>
              <a:rPr lang="en-US" altLang="zh-CN" sz="2800" dirty="0"/>
              <a:t>Page Table?</a:t>
            </a:r>
            <a:endParaRPr kumimoji="1" lang="zh-CN" altLang="en-US" sz="2800" dirty="0"/>
          </a:p>
        </p:txBody>
      </p:sp>
      <p:sp>
        <p:nvSpPr>
          <p:cNvPr id="3" name="内容占位符 2"/>
          <p:cNvSpPr>
            <a:spLocks noGrp="1"/>
          </p:cNvSpPr>
          <p:nvPr>
            <p:ph idx="1"/>
          </p:nvPr>
        </p:nvSpPr>
        <p:spPr>
          <a:xfrm>
            <a:off x="457200" y="1333500"/>
            <a:ext cx="8229600" cy="4116287"/>
          </a:xfrm>
        </p:spPr>
        <p:txBody>
          <a:bodyPr>
            <a:noAutofit/>
          </a:bodyPr>
          <a:lstStyle/>
          <a:p>
            <a:r>
              <a:rPr lang="en-US" altLang="zh-CN" sz="2400" dirty="0"/>
              <a:t>It</a:t>
            </a:r>
            <a:r>
              <a:rPr lang="zh-CN" altLang="en-US" sz="2400" dirty="0"/>
              <a:t> </a:t>
            </a:r>
            <a:r>
              <a:rPr lang="en-US" altLang="zh-CN" sz="2400" dirty="0"/>
              <a:t>will</a:t>
            </a:r>
            <a:r>
              <a:rPr lang="zh-CN" altLang="en-US" sz="2400" dirty="0"/>
              <a:t> </a:t>
            </a:r>
            <a:r>
              <a:rPr lang="en-US" altLang="zh-CN" sz="2400" dirty="0"/>
              <a:t>have</a:t>
            </a:r>
            <a:r>
              <a:rPr lang="zh-CN" altLang="en-US" sz="2400" dirty="0"/>
              <a:t> </a:t>
            </a:r>
            <a:r>
              <a:rPr lang="en-US" altLang="zh-CN" sz="2400" dirty="0"/>
              <a:t>no</a:t>
            </a:r>
            <a:r>
              <a:rPr lang="zh-CN" altLang="en-US" sz="2400" dirty="0"/>
              <a:t> </a:t>
            </a:r>
            <a:r>
              <a:rPr lang="en-US" altLang="zh-CN" sz="2400" dirty="0"/>
              <a:t>effect!</a:t>
            </a:r>
            <a:endParaRPr lang="zh-CN" altLang="en-US" sz="2400" dirty="0"/>
          </a:p>
          <a:p>
            <a:pPr lvl="1"/>
            <a:r>
              <a:rPr lang="en-US" altLang="zh-CN" sz="2000" dirty="0"/>
              <a:t>Since</a:t>
            </a:r>
            <a:r>
              <a:rPr lang="zh-CN" altLang="en-US" sz="2000" dirty="0"/>
              <a:t> </a:t>
            </a:r>
            <a:r>
              <a:rPr lang="en-US" altLang="zh-CN" sz="2000" dirty="0"/>
              <a:t>CR3</a:t>
            </a:r>
            <a:r>
              <a:rPr lang="zh-CN" altLang="en-US" sz="2000" dirty="0"/>
              <a:t> </a:t>
            </a:r>
            <a:r>
              <a:rPr lang="en-US" altLang="zh-CN" sz="2000" dirty="0"/>
              <a:t>is</a:t>
            </a:r>
            <a:r>
              <a:rPr lang="zh-CN" altLang="en-US" sz="2000" dirty="0"/>
              <a:t> </a:t>
            </a:r>
            <a:r>
              <a:rPr lang="en-US" altLang="zh-CN" sz="2000" dirty="0"/>
              <a:t>now</a:t>
            </a:r>
            <a:r>
              <a:rPr lang="zh-CN" altLang="en-US" sz="2000" dirty="0"/>
              <a:t> </a:t>
            </a:r>
            <a:r>
              <a:rPr lang="en-US" altLang="zh-CN" sz="2000" dirty="0"/>
              <a:t>pointing</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endParaRPr lang="zh-CN" altLang="en-US" sz="2000" dirty="0"/>
          </a:p>
          <a:p>
            <a:pPr lvl="1"/>
            <a:r>
              <a:rPr lang="en-US" altLang="zh-CN" sz="2000" dirty="0"/>
              <a:t>Need</a:t>
            </a:r>
            <a:r>
              <a:rPr lang="zh-CN" altLang="en-US" sz="2000" dirty="0"/>
              <a:t> </a:t>
            </a:r>
            <a:r>
              <a:rPr lang="en-US" altLang="zh-CN" sz="2000" dirty="0"/>
              <a:t>to</a:t>
            </a:r>
            <a:r>
              <a:rPr lang="zh-CN" altLang="en-US" sz="2000" dirty="0"/>
              <a:t> </a:t>
            </a:r>
            <a:r>
              <a:rPr lang="en-US" altLang="zh-CN" sz="2000" dirty="0"/>
              <a:t>synchronize</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r>
              <a:rPr lang="zh-CN" altLang="en-US" sz="2000" dirty="0"/>
              <a:t> </a:t>
            </a:r>
            <a:r>
              <a:rPr lang="en-US" altLang="zh-CN" sz="2000" dirty="0"/>
              <a:t>with</a:t>
            </a:r>
            <a:r>
              <a:rPr lang="zh-CN" altLang="en-US" sz="2000" dirty="0"/>
              <a:t> </a:t>
            </a:r>
            <a:r>
              <a:rPr lang="en-US" altLang="zh-CN" sz="2000" dirty="0"/>
              <a:t>guest</a:t>
            </a:r>
            <a:r>
              <a:rPr lang="zh-CN" altLang="en-US" sz="2000" dirty="0"/>
              <a:t> </a:t>
            </a:r>
            <a:r>
              <a:rPr lang="en-US" altLang="zh-CN" sz="2000" dirty="0"/>
              <a:t>page</a:t>
            </a:r>
            <a:r>
              <a:rPr lang="zh-CN" altLang="en-US" sz="2000" dirty="0"/>
              <a:t> </a:t>
            </a:r>
            <a:r>
              <a:rPr lang="en-US" altLang="zh-CN" sz="2000" dirty="0"/>
              <a:t>table</a:t>
            </a:r>
          </a:p>
          <a:p>
            <a:r>
              <a:rPr lang="en-US" altLang="zh-CN" sz="2400" dirty="0"/>
              <a:t>Solution </a:t>
            </a:r>
          </a:p>
          <a:p>
            <a:pPr lvl="1"/>
            <a:r>
              <a:rPr lang="en-US" altLang="zh-CN" sz="1800" b="1" dirty="0">
                <a:solidFill>
                  <a:srgbClr val="0096FF"/>
                </a:solidFill>
              </a:rPr>
              <a:t>VMM need</a:t>
            </a:r>
            <a:r>
              <a:rPr lang="zh-CN" altLang="en-US" sz="1800" b="1" dirty="0">
                <a:solidFill>
                  <a:srgbClr val="0096FF"/>
                </a:solidFill>
              </a:rPr>
              <a:t> </a:t>
            </a:r>
            <a:r>
              <a:rPr lang="en-US" altLang="zh-CN" sz="1800" b="1" dirty="0">
                <a:solidFill>
                  <a:srgbClr val="0096FF"/>
                </a:solidFill>
              </a:rPr>
              <a:t>to intercept when guest OS modifies page table, and</a:t>
            </a:r>
            <a:r>
              <a:rPr lang="zh-CN" altLang="en-US" sz="1800" b="1" dirty="0">
                <a:solidFill>
                  <a:srgbClr val="0096FF"/>
                </a:solidFill>
              </a:rPr>
              <a:t> </a:t>
            </a:r>
            <a:r>
              <a:rPr lang="en-US" altLang="zh-CN" sz="1800" b="1" dirty="0">
                <a:solidFill>
                  <a:srgbClr val="0096FF"/>
                </a:solidFill>
              </a:rPr>
              <a:t>update the</a:t>
            </a:r>
            <a:r>
              <a:rPr lang="zh-CN" altLang="en-US" sz="1800" b="1" dirty="0">
                <a:solidFill>
                  <a:srgbClr val="0096FF"/>
                </a:solidFill>
              </a:rPr>
              <a:t> </a:t>
            </a:r>
            <a:r>
              <a:rPr lang="en-US" altLang="zh-CN" sz="1800" b="1" dirty="0">
                <a:solidFill>
                  <a:srgbClr val="0096FF"/>
                </a:solidFill>
              </a:rPr>
              <a:t>shadow page table accordingly</a:t>
            </a:r>
          </a:p>
          <a:p>
            <a:pPr marL="800100" lvl="1" indent="-342900">
              <a:buFont typeface="+mj-lt"/>
              <a:buAutoNum type="arabicPeriod"/>
            </a:pPr>
            <a:r>
              <a:rPr lang="en-US" altLang="zh-CN" sz="1800" dirty="0"/>
              <a:t>Mark the</a:t>
            </a:r>
            <a:r>
              <a:rPr lang="zh-CN" altLang="en-US" sz="1800" dirty="0"/>
              <a:t> </a:t>
            </a:r>
            <a:r>
              <a:rPr lang="en-US" altLang="zh-CN" sz="1800" dirty="0"/>
              <a:t>guest</a:t>
            </a:r>
            <a:r>
              <a:rPr lang="zh-CN" altLang="en-US" sz="1800" dirty="0"/>
              <a:t> </a:t>
            </a:r>
            <a:r>
              <a:rPr lang="en-US" altLang="zh-CN" sz="1800" dirty="0"/>
              <a:t>table</a:t>
            </a:r>
            <a:r>
              <a:rPr lang="zh-CN" altLang="en-US" sz="1800" dirty="0"/>
              <a:t> </a:t>
            </a:r>
            <a:r>
              <a:rPr lang="en-US" altLang="zh-CN" sz="1800" dirty="0"/>
              <a:t>pages as</a:t>
            </a:r>
            <a:r>
              <a:rPr lang="zh-CN" altLang="en-US" sz="1800" dirty="0"/>
              <a:t> </a:t>
            </a:r>
            <a:r>
              <a:rPr lang="en-US" altLang="zh-CN" sz="1800" dirty="0"/>
              <a:t>read-only</a:t>
            </a:r>
            <a:r>
              <a:rPr lang="zh-CN" altLang="en-US" sz="1800" dirty="0"/>
              <a:t> </a:t>
            </a:r>
            <a:r>
              <a:rPr lang="en-US" altLang="zh-CN" sz="1800" dirty="0"/>
              <a:t>(in the</a:t>
            </a:r>
            <a:r>
              <a:rPr lang="zh-CN" altLang="en-US" sz="1800" dirty="0"/>
              <a:t> </a:t>
            </a:r>
            <a:r>
              <a:rPr lang="en-US" altLang="zh-CN" sz="1800" dirty="0"/>
              <a:t>shadow</a:t>
            </a:r>
            <a:r>
              <a:rPr lang="zh-CN" altLang="en-US" sz="1800" dirty="0"/>
              <a:t> </a:t>
            </a:r>
            <a:r>
              <a:rPr lang="en-US" altLang="zh-CN" sz="1800" dirty="0"/>
              <a:t>page</a:t>
            </a:r>
            <a:r>
              <a:rPr lang="zh-CN" altLang="en-US" sz="1800" dirty="0"/>
              <a:t> </a:t>
            </a:r>
            <a:r>
              <a:rPr lang="en-US" altLang="zh-CN" sz="1800" dirty="0"/>
              <a:t>table)</a:t>
            </a:r>
          </a:p>
          <a:p>
            <a:pPr marL="800100" lvl="1" indent="-342900">
              <a:buFont typeface="+mj-lt"/>
              <a:buAutoNum type="arabicPeriod"/>
            </a:pPr>
            <a:r>
              <a:rPr lang="en-US" altLang="zh-CN" sz="1800" dirty="0"/>
              <a:t>If guest OS tries to modify its</a:t>
            </a:r>
            <a:r>
              <a:rPr lang="zh-CN" altLang="en-US" sz="1800" dirty="0"/>
              <a:t> </a:t>
            </a:r>
            <a:r>
              <a:rPr lang="en-US" altLang="zh-CN" sz="1800" dirty="0"/>
              <a:t>page</a:t>
            </a:r>
            <a:r>
              <a:rPr lang="zh-CN" altLang="en-US" sz="1800" dirty="0"/>
              <a:t> </a:t>
            </a:r>
            <a:r>
              <a:rPr lang="en-US" altLang="zh-CN" sz="1800" dirty="0"/>
              <a:t>tables, it</a:t>
            </a:r>
            <a:r>
              <a:rPr lang="zh-CN" altLang="en-US" sz="1800" dirty="0"/>
              <a:t> </a:t>
            </a:r>
            <a:r>
              <a:rPr lang="en-US" altLang="zh-CN" sz="1800" dirty="0"/>
              <a:t>triggers page fault</a:t>
            </a:r>
          </a:p>
          <a:p>
            <a:pPr marL="800100" lvl="1" indent="-342900">
              <a:buFont typeface="+mj-lt"/>
              <a:buAutoNum type="arabicPeriod"/>
            </a:pPr>
            <a:r>
              <a:rPr lang="en-US" altLang="zh-CN" sz="1800" dirty="0"/>
              <a:t>VMM</a:t>
            </a:r>
            <a:r>
              <a:rPr lang="zh-CN" altLang="en-US" sz="1800" dirty="0"/>
              <a:t> </a:t>
            </a:r>
            <a:r>
              <a:rPr lang="en-US" altLang="zh-CN" sz="1800" dirty="0"/>
              <a:t>handles</a:t>
            </a:r>
            <a:r>
              <a:rPr lang="zh-CN" altLang="en-US" sz="1800" dirty="0"/>
              <a:t> </a:t>
            </a:r>
            <a:r>
              <a:rPr lang="en-US" altLang="zh-CN" sz="1800" dirty="0"/>
              <a:t>the</a:t>
            </a:r>
            <a:r>
              <a:rPr lang="zh-CN" altLang="en-US" sz="1800" dirty="0"/>
              <a:t> </a:t>
            </a:r>
            <a:r>
              <a:rPr lang="en-US" altLang="zh-CN" sz="1800" dirty="0"/>
              <a:t>page fault by</a:t>
            </a:r>
            <a:r>
              <a:rPr lang="zh-CN" altLang="en-US" sz="1800" dirty="0"/>
              <a:t> </a:t>
            </a:r>
            <a:r>
              <a:rPr lang="en-US" altLang="zh-CN" sz="1800" dirty="0"/>
              <a:t>updating</a:t>
            </a:r>
            <a:r>
              <a:rPr lang="zh-CN" altLang="en-US" sz="1800" dirty="0"/>
              <a:t> </a:t>
            </a:r>
            <a:r>
              <a:rPr lang="en-US" altLang="zh-CN" sz="1800" dirty="0"/>
              <a:t>shadow page table</a:t>
            </a:r>
            <a:endParaRPr lang="zh-CN" altLang="en-US" sz="1800" dirty="0"/>
          </a:p>
          <a:p>
            <a:endParaRPr kumimoji="1" lang="zh-CN" altLang="en-US" sz="2800" dirty="0"/>
          </a:p>
        </p:txBody>
      </p:sp>
    </p:spTree>
    <p:extLst>
      <p:ext uri="{BB962C8B-B14F-4D97-AF65-F5344CB8AC3E}">
        <p14:creationId xmlns:p14="http://schemas.microsoft.com/office/powerpoint/2010/main" val="308160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What</a:t>
            </a:r>
            <a:r>
              <a:rPr lang="zh-CN" altLang="en-US" sz="2800" dirty="0"/>
              <a:t> </a:t>
            </a:r>
            <a:r>
              <a:rPr lang="en-US" altLang="zh-CN" sz="2800" dirty="0"/>
              <a:t>if</a:t>
            </a:r>
            <a:r>
              <a:rPr lang="zh-CN" altLang="en-US" sz="2800" dirty="0"/>
              <a:t> </a:t>
            </a:r>
            <a:r>
              <a:rPr lang="en-US" altLang="zh-CN" sz="2800" dirty="0"/>
              <a:t>a</a:t>
            </a:r>
            <a:r>
              <a:rPr lang="zh-CN" altLang="en-US" sz="2800" dirty="0"/>
              <a:t> </a:t>
            </a:r>
            <a:r>
              <a:rPr lang="en-US" altLang="zh-CN" sz="2800" dirty="0"/>
              <a:t>Guest</a:t>
            </a:r>
            <a:r>
              <a:rPr lang="zh-CN" altLang="en-US" sz="2800" dirty="0"/>
              <a:t> </a:t>
            </a:r>
            <a:r>
              <a:rPr lang="en-US" altLang="zh-CN" sz="2800" dirty="0"/>
              <a:t>App</a:t>
            </a:r>
            <a:r>
              <a:rPr lang="zh-CN" altLang="en-US" sz="2800" dirty="0"/>
              <a:t> </a:t>
            </a:r>
            <a:r>
              <a:rPr lang="en-US" altLang="zh-CN" sz="2800" dirty="0"/>
              <a:t>Access</a:t>
            </a:r>
            <a:r>
              <a:rPr lang="zh-CN" altLang="en-US" sz="2800" dirty="0"/>
              <a:t> </a:t>
            </a:r>
            <a:r>
              <a:rPr lang="en-US" altLang="zh-CN" sz="2800" dirty="0"/>
              <a:t>its</a:t>
            </a:r>
            <a:r>
              <a:rPr lang="zh-CN" altLang="en-US" sz="2800" dirty="0"/>
              <a:t> </a:t>
            </a:r>
            <a:r>
              <a:rPr lang="en-US" altLang="zh-CN" sz="2800" dirty="0"/>
              <a:t>Kernel</a:t>
            </a:r>
            <a:r>
              <a:rPr lang="zh-CN" altLang="en-US" sz="2800" dirty="0"/>
              <a:t> </a:t>
            </a:r>
            <a:r>
              <a:rPr lang="en-US" altLang="zh-CN" sz="2800" dirty="0"/>
              <a:t>Memory?</a:t>
            </a:r>
            <a:endParaRPr lang="zh-CN" altLang="en-US" sz="2800" dirty="0"/>
          </a:p>
        </p:txBody>
      </p:sp>
      <p:sp>
        <p:nvSpPr>
          <p:cNvPr id="3" name="内容占位符 2"/>
          <p:cNvSpPr>
            <a:spLocks noGrp="1"/>
          </p:cNvSpPr>
          <p:nvPr>
            <p:ph idx="1"/>
          </p:nvPr>
        </p:nvSpPr>
        <p:spPr/>
        <p:txBody>
          <a:bodyPr>
            <a:normAutofit/>
          </a:bodyPr>
          <a:lstStyle/>
          <a:p>
            <a:r>
              <a:rPr lang="en-US" altLang="zh-CN" sz="2000" dirty="0"/>
              <a:t>Remember</a:t>
            </a:r>
            <a:r>
              <a:rPr lang="zh-CN" altLang="en-US" sz="2000" dirty="0"/>
              <a:t> </a:t>
            </a:r>
            <a:r>
              <a:rPr lang="en-US" altLang="zh-CN" sz="2000" dirty="0"/>
              <a:t>that</a:t>
            </a:r>
            <a:r>
              <a:rPr lang="zh-CN" altLang="en-US" sz="2000" dirty="0"/>
              <a:t> </a:t>
            </a:r>
            <a:r>
              <a:rPr lang="en-US" altLang="zh-CN" sz="2000" dirty="0"/>
              <a:t>now</a:t>
            </a:r>
            <a:r>
              <a:rPr lang="zh-CN" altLang="en-US" sz="2000" dirty="0"/>
              <a:t> </a:t>
            </a:r>
            <a:r>
              <a:rPr lang="en-US" altLang="zh-CN" sz="2000" dirty="0"/>
              <a:t>the</a:t>
            </a:r>
            <a:r>
              <a:rPr lang="zh-CN" altLang="en-US" sz="2000" dirty="0"/>
              <a:t> </a:t>
            </a:r>
            <a:r>
              <a:rPr lang="en-US" altLang="zh-CN" sz="2000" dirty="0"/>
              <a:t>kernel</a:t>
            </a:r>
            <a:r>
              <a:rPr lang="zh-CN" altLang="en-US" sz="2000" dirty="0"/>
              <a:t> </a:t>
            </a:r>
            <a:r>
              <a:rPr lang="en-US" altLang="zh-CN" sz="2000" dirty="0"/>
              <a:t>is</a:t>
            </a:r>
            <a:r>
              <a:rPr lang="zh-CN" altLang="en-US" sz="2000" dirty="0"/>
              <a:t> </a:t>
            </a:r>
            <a:r>
              <a:rPr lang="en-US" altLang="zh-CN" sz="2000" dirty="0"/>
              <a:t>running</a:t>
            </a:r>
            <a:r>
              <a:rPr lang="zh-CN" altLang="en-US" sz="2000" dirty="0"/>
              <a:t> </a:t>
            </a:r>
            <a:r>
              <a:rPr lang="en-US" altLang="zh-CN" sz="2000" dirty="0"/>
              <a:t>in</a:t>
            </a:r>
            <a:r>
              <a:rPr lang="zh-CN" altLang="en-US" sz="2000" dirty="0"/>
              <a:t> </a:t>
            </a:r>
            <a:r>
              <a:rPr lang="en-US" altLang="zh-CN" sz="2000" dirty="0"/>
              <a:t>user</a:t>
            </a:r>
            <a:r>
              <a:rPr lang="zh-CN" altLang="en-US" sz="2000" dirty="0"/>
              <a:t> </a:t>
            </a:r>
            <a:r>
              <a:rPr lang="en-US" altLang="zh-CN" sz="2000" dirty="0"/>
              <a:t>mode</a:t>
            </a:r>
            <a:endParaRPr lang="zh-CN" altLang="en-US" sz="2000" dirty="0"/>
          </a:p>
          <a:p>
            <a:pPr lvl="1"/>
            <a:r>
              <a:rPr lang="en-US" altLang="zh-CN" sz="2000" dirty="0"/>
              <a:t>It</a:t>
            </a:r>
            <a:r>
              <a:rPr lang="zh-CN" altLang="en-US" sz="2000" dirty="0"/>
              <a:t> </a:t>
            </a:r>
            <a:r>
              <a:rPr lang="en-US" altLang="zh-CN" sz="2000" dirty="0"/>
              <a:t>means</a:t>
            </a:r>
            <a:r>
              <a:rPr lang="zh-CN" altLang="en-US" sz="2000" dirty="0"/>
              <a:t> </a:t>
            </a:r>
            <a:r>
              <a:rPr lang="en-US" altLang="zh-CN" sz="2000" dirty="0"/>
              <a:t>any</a:t>
            </a:r>
            <a:r>
              <a:rPr lang="zh-CN" altLang="en-US" sz="2000" dirty="0"/>
              <a:t> </a:t>
            </a:r>
            <a:r>
              <a:rPr lang="en-US" altLang="zh-CN" sz="2000" dirty="0"/>
              <a:t>application</a:t>
            </a:r>
            <a:r>
              <a:rPr lang="zh-CN" altLang="en-US" sz="2000" dirty="0"/>
              <a:t> </a:t>
            </a:r>
            <a:r>
              <a:rPr lang="en-US" altLang="zh-CN" sz="2000" dirty="0"/>
              <a:t>may</a:t>
            </a:r>
            <a:r>
              <a:rPr lang="zh-CN" altLang="en-US" sz="2000" dirty="0"/>
              <a:t> </a:t>
            </a:r>
            <a:r>
              <a:rPr lang="en-US" altLang="zh-CN" sz="2000" dirty="0"/>
              <a:t>also</a:t>
            </a:r>
            <a:r>
              <a:rPr lang="zh-CN" altLang="en-US" sz="2000" dirty="0"/>
              <a:t> </a:t>
            </a:r>
            <a:r>
              <a:rPr lang="en-US" altLang="zh-CN" sz="2000" dirty="0"/>
              <a:t>access</a:t>
            </a:r>
            <a:r>
              <a:rPr lang="zh-CN" altLang="en-US" sz="2000" dirty="0"/>
              <a:t> </a:t>
            </a:r>
            <a:r>
              <a:rPr lang="en-US" altLang="zh-CN" sz="2000" dirty="0"/>
              <a:t>guest</a:t>
            </a:r>
            <a:r>
              <a:rPr lang="zh-CN" altLang="en-US" sz="2000" dirty="0"/>
              <a:t> </a:t>
            </a:r>
            <a:r>
              <a:rPr lang="en-US" altLang="zh-CN" sz="2000" dirty="0"/>
              <a:t>kernel's</a:t>
            </a:r>
            <a:r>
              <a:rPr lang="zh-CN" altLang="en-US" sz="2000" dirty="0"/>
              <a:t> </a:t>
            </a:r>
            <a:r>
              <a:rPr lang="en-US" altLang="zh-CN" sz="2000" dirty="0"/>
              <a:t>memory</a:t>
            </a:r>
            <a:endParaRPr lang="zh-CN" altLang="en-US" sz="2000" dirty="0"/>
          </a:p>
          <a:p>
            <a:pPr lvl="1"/>
            <a:r>
              <a:rPr lang="en-US" altLang="zh-CN" sz="2000" dirty="0"/>
              <a:t>How do we selectively allow / deny access to kernel-only pages? </a:t>
            </a:r>
          </a:p>
          <a:p>
            <a:r>
              <a:rPr lang="en-US" altLang="zh-CN" sz="2000" b="1" dirty="0">
                <a:solidFill>
                  <a:srgbClr val="0096FF"/>
                </a:solidFill>
              </a:rPr>
              <a:t>One</a:t>
            </a:r>
            <a:r>
              <a:rPr lang="zh-CN" altLang="en-US" sz="2000" b="1" dirty="0">
                <a:solidFill>
                  <a:srgbClr val="0096FF"/>
                </a:solidFill>
              </a:rPr>
              <a:t> </a:t>
            </a:r>
            <a:r>
              <a:rPr lang="en-US" altLang="zh-CN" sz="2000" b="1" dirty="0">
                <a:solidFill>
                  <a:srgbClr val="0096FF"/>
                </a:solidFill>
              </a:rPr>
              <a:t>solution:</a:t>
            </a:r>
            <a:r>
              <a:rPr lang="zh-CN" altLang="en-US" sz="2000" b="1" dirty="0">
                <a:solidFill>
                  <a:srgbClr val="0096FF"/>
                </a:solidFill>
              </a:rPr>
              <a:t> </a:t>
            </a:r>
            <a:r>
              <a:rPr lang="en-US" altLang="zh-CN" sz="2000" dirty="0">
                <a:solidFill>
                  <a:srgbClr val="0096FF"/>
                </a:solidFill>
              </a:rPr>
              <a:t>split</a:t>
            </a:r>
            <a:r>
              <a:rPr lang="zh-CN" altLang="en-US" sz="2000" dirty="0">
                <a:solidFill>
                  <a:srgbClr val="0096FF"/>
                </a:solidFill>
              </a:rPr>
              <a:t> </a:t>
            </a:r>
            <a:r>
              <a:rPr lang="en-US" altLang="zh-CN" sz="2000" dirty="0">
                <a:solidFill>
                  <a:srgbClr val="0096FF"/>
                </a:solidFill>
              </a:rPr>
              <a:t>a shadow</a:t>
            </a:r>
            <a:r>
              <a:rPr lang="zh-CN" altLang="en-US" sz="2000" dirty="0">
                <a:solidFill>
                  <a:srgbClr val="0096FF"/>
                </a:solidFill>
              </a:rPr>
              <a:t> </a:t>
            </a:r>
            <a:r>
              <a:rPr lang="en-US" altLang="zh-CN" sz="2000" dirty="0">
                <a:solidFill>
                  <a:srgbClr val="0096FF"/>
                </a:solidFill>
              </a:rPr>
              <a:t>page</a:t>
            </a:r>
            <a:r>
              <a:rPr lang="zh-CN" altLang="en-US" sz="2000" dirty="0">
                <a:solidFill>
                  <a:srgbClr val="0096FF"/>
                </a:solidFill>
              </a:rPr>
              <a:t> </a:t>
            </a:r>
            <a:r>
              <a:rPr lang="en-US" altLang="zh-CN" sz="2000" dirty="0">
                <a:solidFill>
                  <a:srgbClr val="0096FF"/>
                </a:solidFill>
              </a:rPr>
              <a:t>table</a:t>
            </a:r>
            <a:r>
              <a:rPr lang="zh-CN" altLang="en-US" sz="2000" dirty="0">
                <a:solidFill>
                  <a:srgbClr val="0096FF"/>
                </a:solidFill>
              </a:rPr>
              <a:t> </a:t>
            </a:r>
            <a:r>
              <a:rPr lang="en-US" altLang="zh-CN" sz="2000" dirty="0">
                <a:solidFill>
                  <a:srgbClr val="0096FF"/>
                </a:solidFill>
              </a:rPr>
              <a:t>to</a:t>
            </a:r>
            <a:r>
              <a:rPr lang="zh-CN" altLang="en-US" sz="2000" dirty="0">
                <a:solidFill>
                  <a:srgbClr val="0096FF"/>
                </a:solidFill>
              </a:rPr>
              <a:t> </a:t>
            </a:r>
            <a:r>
              <a:rPr lang="en-US" altLang="zh-CN" sz="2000" dirty="0">
                <a:solidFill>
                  <a:srgbClr val="0096FF"/>
                </a:solidFill>
              </a:rPr>
              <a:t>two tables</a:t>
            </a:r>
          </a:p>
          <a:p>
            <a:pPr lvl="1"/>
            <a:r>
              <a:rPr lang="en-US" altLang="zh-CN" sz="2000" dirty="0"/>
              <a:t>Two shadow page tables, one for user, one for kernel</a:t>
            </a:r>
          </a:p>
          <a:p>
            <a:pPr lvl="1"/>
            <a:r>
              <a:rPr lang="en-US" altLang="zh-CN" sz="2000" dirty="0"/>
              <a:t>When guest OS switches to user</a:t>
            </a:r>
            <a:r>
              <a:rPr lang="zh-CN" altLang="en-US" sz="2000" dirty="0"/>
              <a:t> </a:t>
            </a:r>
            <a:r>
              <a:rPr lang="en-US" altLang="zh-CN" sz="2000" dirty="0"/>
              <a:t>mode, VMM will</a:t>
            </a:r>
            <a:r>
              <a:rPr lang="zh-CN" altLang="en-US" sz="2000" dirty="0"/>
              <a:t> </a:t>
            </a:r>
            <a:r>
              <a:rPr lang="en-US" altLang="zh-CN" sz="2000" dirty="0"/>
              <a:t>switch</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r>
              <a:rPr lang="zh-CN" altLang="en-US" sz="2000" dirty="0"/>
              <a:t> </a:t>
            </a:r>
            <a:r>
              <a:rPr lang="en-US" altLang="zh-CN" sz="2000" dirty="0"/>
              <a:t>as</a:t>
            </a:r>
            <a:r>
              <a:rPr lang="zh-CN" altLang="en-US" sz="2000" dirty="0"/>
              <a:t> </a:t>
            </a:r>
            <a:r>
              <a:rPr lang="en-US" altLang="zh-CN" sz="2000" dirty="0"/>
              <a:t>well,</a:t>
            </a:r>
            <a:r>
              <a:rPr lang="zh-CN" altLang="en-US" sz="2000" dirty="0"/>
              <a:t> </a:t>
            </a:r>
            <a:r>
              <a:rPr lang="en-US" altLang="zh-CN" sz="2000" dirty="0"/>
              <a:t>vice</a:t>
            </a:r>
            <a:r>
              <a:rPr lang="zh-CN" altLang="en-US" sz="2000" dirty="0"/>
              <a:t> </a:t>
            </a:r>
            <a:r>
              <a:rPr lang="en-US" altLang="zh-CN" sz="2000" dirty="0"/>
              <a:t>versa</a:t>
            </a:r>
            <a:endParaRPr lang="zh-CN" altLang="en-US" sz="2000" dirty="0"/>
          </a:p>
          <a:p>
            <a:pPr lvl="1"/>
            <a:r>
              <a:rPr lang="en-US" altLang="zh-CN" sz="2000" dirty="0"/>
              <a:t>Recall</a:t>
            </a:r>
            <a:r>
              <a:rPr lang="zh-CN" altLang="en-US" sz="2000" dirty="0"/>
              <a:t> </a:t>
            </a:r>
            <a:r>
              <a:rPr lang="en-US" altLang="zh-CN" sz="2000" dirty="0"/>
              <a:t>trap</a:t>
            </a:r>
            <a:r>
              <a:rPr lang="zh-CN" altLang="en-US" sz="2000" dirty="0"/>
              <a:t> </a:t>
            </a:r>
            <a:r>
              <a:rPr lang="en-US" altLang="zh-CN" sz="2000" dirty="0"/>
              <a:t>&amp;</a:t>
            </a:r>
            <a:r>
              <a:rPr lang="zh-CN" altLang="en-US" sz="2000" dirty="0"/>
              <a:t> </a:t>
            </a:r>
            <a:r>
              <a:rPr lang="en-US" altLang="zh-CN" sz="2000" dirty="0"/>
              <a:t>emulate</a:t>
            </a:r>
            <a:endParaRPr lang="zh-CN" altLang="en-US" sz="2000"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spTree>
    <p:extLst>
      <p:ext uri="{BB962C8B-B14F-4D97-AF65-F5344CB8AC3E}">
        <p14:creationId xmlns:p14="http://schemas.microsoft.com/office/powerpoint/2010/main" val="10059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Run multiple Linux on a Single Computer?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333" dirty="0"/>
              <a:t>Virtualization + Abstractions</a:t>
            </a:r>
          </a:p>
          <a:p>
            <a:pPr lvl="1"/>
            <a:r>
              <a:rPr lang="en-US" altLang="zh-CN" sz="2000" dirty="0"/>
              <a:t>New constraint: compatibility, because we want to run existing Linux kernel</a:t>
            </a:r>
          </a:p>
          <a:p>
            <a:pPr lvl="1"/>
            <a:r>
              <a:rPr lang="en-US" altLang="zh-CN" sz="2000" dirty="0"/>
              <a:t>Linux kernel written to run on regular hardware</a:t>
            </a:r>
          </a:p>
          <a:p>
            <a:pPr lvl="1"/>
            <a:r>
              <a:rPr lang="en-US" altLang="zh-CN" sz="2000" dirty="0"/>
              <a:t>No abstractions, pure virtualization</a:t>
            </a:r>
          </a:p>
          <a:p>
            <a:pPr lvl="1"/>
            <a:endParaRPr lang="en-US" altLang="zh-CN" sz="2000" dirty="0"/>
          </a:p>
          <a:p>
            <a:r>
              <a:rPr lang="en-US" altLang="zh-CN" sz="2333" dirty="0"/>
              <a:t>Approach is called "virtual machines" (VM): </a:t>
            </a:r>
          </a:p>
          <a:p>
            <a:pPr lvl="1"/>
            <a:r>
              <a:rPr lang="en-US" altLang="zh-CN" sz="2000" dirty="0"/>
              <a:t>Each virtual machine is often called a </a:t>
            </a:r>
            <a:r>
              <a:rPr lang="en-US" altLang="zh-CN" sz="2000" i="1" dirty="0">
                <a:solidFill>
                  <a:srgbClr val="0096FF"/>
                </a:solidFill>
              </a:rPr>
              <a:t>guest</a:t>
            </a:r>
          </a:p>
          <a:p>
            <a:pPr lvl="1"/>
            <a:r>
              <a:rPr lang="en-US" altLang="zh-CN" sz="2000" dirty="0"/>
              <a:t>The equivalent of a kernel is called a "</a:t>
            </a:r>
            <a:r>
              <a:rPr lang="en-US" altLang="zh-CN" sz="2000" dirty="0">
                <a:solidFill>
                  <a:srgbClr val="0096FF"/>
                </a:solidFill>
              </a:rPr>
              <a:t>virtual machine monitor</a:t>
            </a:r>
            <a:r>
              <a:rPr lang="en-US" altLang="zh-CN" sz="2000" dirty="0"/>
              <a:t>" (VMM)</a:t>
            </a:r>
          </a:p>
          <a:p>
            <a:pPr lvl="1"/>
            <a:r>
              <a:rPr lang="en-US" altLang="zh-CN" sz="2000" dirty="0"/>
              <a:t>The VMM is often called the </a:t>
            </a:r>
            <a:r>
              <a:rPr lang="en-US" altLang="zh-CN" sz="2000" i="1" dirty="0"/>
              <a:t>host</a:t>
            </a:r>
            <a:endParaRPr lang="zh-CN" altLang="en-US" sz="2000" i="1"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4</a:t>
            </a:fld>
            <a:endParaRPr lang="zh-CN" altLang="en-US"/>
          </a:p>
        </p:txBody>
      </p:sp>
    </p:spTree>
    <p:extLst>
      <p:ext uri="{BB962C8B-B14F-4D97-AF65-F5344CB8AC3E}">
        <p14:creationId xmlns:p14="http://schemas.microsoft.com/office/powerpoint/2010/main" val="2462945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Memory</a:t>
            </a:r>
            <a:r>
              <a:rPr kumimoji="1" lang="zh-CN" altLang="en-US" dirty="0"/>
              <a:t> </a:t>
            </a:r>
            <a:r>
              <a:rPr kumimoji="1" lang="en-US" altLang="zh-CN" dirty="0"/>
              <a:t>Views</a:t>
            </a:r>
            <a:r>
              <a:rPr kumimoji="1" lang="zh-CN" altLang="en-US" dirty="0"/>
              <a:t> </a:t>
            </a:r>
            <a:r>
              <a:rPr kumimoji="1" lang="en-US" altLang="zh-CN" dirty="0"/>
              <a:t>of</a:t>
            </a:r>
            <a:r>
              <a:rPr kumimoji="1" lang="zh-CN" altLang="en-US" dirty="0"/>
              <a:t> </a:t>
            </a:r>
            <a:r>
              <a:rPr kumimoji="1" lang="en-US" altLang="zh-CN" dirty="0"/>
              <a:t>Guest</a:t>
            </a:r>
            <a:r>
              <a:rPr kumimoji="1" lang="zh-CN" altLang="en-US" dirty="0"/>
              <a:t> </a:t>
            </a:r>
            <a:r>
              <a:rPr kumimoji="1" lang="en-US" altLang="zh-CN" dirty="0"/>
              <a:t>VM</a:t>
            </a:r>
            <a:endParaRPr kumimoji="1" lang="zh-CN" altLang="en-US" dirty="0"/>
          </a:p>
        </p:txBody>
      </p:sp>
      <p:sp>
        <p:nvSpPr>
          <p:cNvPr id="4" name="矩形 3"/>
          <p:cNvSpPr/>
          <p:nvPr/>
        </p:nvSpPr>
        <p:spPr>
          <a:xfrm>
            <a:off x="2555776" y="2416160"/>
            <a:ext cx="1584176" cy="5040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555776" y="29922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39552" y="2478876"/>
            <a:ext cx="1629062" cy="369332"/>
          </a:xfrm>
          <a:prstGeom prst="rect">
            <a:avLst/>
          </a:prstGeom>
          <a:noFill/>
        </p:spPr>
        <p:txBody>
          <a:bodyPr wrap="squar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Kernel</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7" name="文本框 6"/>
          <p:cNvSpPr txBox="1"/>
          <p:nvPr/>
        </p:nvSpPr>
        <p:spPr>
          <a:xfrm>
            <a:off x="858639" y="3414980"/>
            <a:ext cx="1309975" cy="369332"/>
          </a:xfrm>
          <a:prstGeom prst="rect">
            <a:avLst/>
          </a:prstGeom>
          <a:noFill/>
        </p:spPr>
        <p:txBody>
          <a:bodyPr wrap="non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User</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8" name="矩形 7"/>
          <p:cNvSpPr/>
          <p:nvPr/>
        </p:nvSpPr>
        <p:spPr>
          <a:xfrm>
            <a:off x="5292080" y="2416160"/>
            <a:ext cx="1584176" cy="5040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292080" y="29922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184544" y="1625813"/>
            <a:ext cx="2387456"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guest</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OS</a:t>
            </a:r>
            <a:endParaRPr kumimoji="1" lang="zh-CN" altLang="en-US" dirty="0">
              <a:solidFill>
                <a:srgbClr val="0096FF"/>
              </a:solidFill>
              <a:latin typeface="DengXian" charset="0"/>
              <a:ea typeface="DengXian" charset="0"/>
              <a:cs typeface="DengXian" charset="0"/>
            </a:endParaRP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1" name="文本框 10"/>
          <p:cNvSpPr txBox="1"/>
          <p:nvPr/>
        </p:nvSpPr>
        <p:spPr>
          <a:xfrm>
            <a:off x="5076056" y="1625813"/>
            <a:ext cx="2016224"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application</a:t>
            </a:r>
            <a:r>
              <a:rPr kumimoji="1" lang="zh-CN" altLang="en-US" dirty="0">
                <a:solidFill>
                  <a:srgbClr val="0096FF"/>
                </a:solidFill>
                <a:latin typeface="DengXian" charset="0"/>
                <a:ea typeface="DengXian" charset="0"/>
                <a:cs typeface="DengXian" charset="0"/>
              </a:rPr>
              <a:t> </a:t>
            </a: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2" name="文本框 11"/>
          <p:cNvSpPr txBox="1"/>
          <p:nvPr/>
        </p:nvSpPr>
        <p:spPr>
          <a:xfrm>
            <a:off x="7452320" y="2795134"/>
            <a:ext cx="1008112"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No</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sp>
        <p:nvSpPr>
          <p:cNvPr id="13" name="文本框 12"/>
          <p:cNvSpPr txBox="1"/>
          <p:nvPr/>
        </p:nvSpPr>
        <p:spPr>
          <a:xfrm>
            <a:off x="3707904" y="4792424"/>
            <a:ext cx="2016224" cy="369332"/>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cxnSp>
        <p:nvCxnSpPr>
          <p:cNvPr id="15" name="直线连接符 14"/>
          <p:cNvCxnSpPr>
            <a:stCxn id="4" idx="3"/>
            <a:endCxn id="13" idx="0"/>
          </p:cNvCxnSpPr>
          <p:nvPr/>
        </p:nvCxnSpPr>
        <p:spPr>
          <a:xfrm>
            <a:off x="4139952" y="2668188"/>
            <a:ext cx="576064" cy="21242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5" idx="3"/>
            <a:endCxn id="13" idx="0"/>
          </p:cNvCxnSpPr>
          <p:nvPr/>
        </p:nvCxnSpPr>
        <p:spPr>
          <a:xfrm>
            <a:off x="4139952" y="36402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13" idx="0"/>
          </p:cNvCxnSpPr>
          <p:nvPr/>
        </p:nvCxnSpPr>
        <p:spPr>
          <a:xfrm flipH="1">
            <a:off x="4716016" y="36402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8" idx="3"/>
            <a:endCxn id="12" idx="1"/>
          </p:cNvCxnSpPr>
          <p:nvPr/>
        </p:nvCxnSpPr>
        <p:spPr>
          <a:xfrm>
            <a:off x="6876256" y="2668188"/>
            <a:ext cx="576064" cy="4501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5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a:t>
            </a:r>
            <a:r>
              <a:rPr kumimoji="1" lang="zh-CN" altLang="en-US" dirty="0"/>
              <a:t> </a:t>
            </a:r>
            <a:r>
              <a:rPr kumimoji="1" lang="en-US" altLang="zh-CN" dirty="0"/>
              <a:t>Same</a:t>
            </a:r>
            <a:r>
              <a:rPr kumimoji="1" lang="zh-CN" altLang="en-US" dirty="0"/>
              <a:t> </a:t>
            </a:r>
            <a:r>
              <a:rPr kumimoji="1" lang="en-US" altLang="zh-CN" dirty="0"/>
              <a:t>Question</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Assume</a:t>
            </a:r>
            <a:r>
              <a:rPr lang="zh-CN" altLang="en-US" sz="2800" dirty="0"/>
              <a:t> </a:t>
            </a:r>
            <a:r>
              <a:rPr lang="en-US" altLang="zh-CN" sz="2800" dirty="0"/>
              <a:t>that:</a:t>
            </a:r>
            <a:endParaRPr lang="zh-CN" altLang="en-US" sz="2800" dirty="0"/>
          </a:p>
          <a:p>
            <a:pPr lvl="1"/>
            <a:r>
              <a:rPr lang="en-US" altLang="zh-CN" dirty="0"/>
              <a:t>There</a:t>
            </a:r>
            <a:r>
              <a:rPr lang="zh-CN" altLang="en-US" dirty="0"/>
              <a:t> </a:t>
            </a:r>
            <a:r>
              <a:rPr lang="en-US" altLang="zh-CN" dirty="0"/>
              <a:t>are</a:t>
            </a:r>
            <a:r>
              <a:rPr lang="zh-CN" altLang="en-US" dirty="0"/>
              <a:t> </a:t>
            </a:r>
            <a:r>
              <a:rPr lang="en-US" altLang="zh-CN" dirty="0"/>
              <a:t>10</a:t>
            </a:r>
            <a:r>
              <a:rPr lang="zh-CN" altLang="en-US" dirty="0"/>
              <a:t> </a:t>
            </a:r>
            <a:r>
              <a:rPr lang="en-US" altLang="zh-CN" dirty="0"/>
              <a:t>VMs</a:t>
            </a:r>
            <a:r>
              <a:rPr lang="zh-CN" altLang="en-US" dirty="0"/>
              <a:t> </a:t>
            </a:r>
            <a:r>
              <a:rPr lang="en-US" altLang="zh-CN" dirty="0"/>
              <a:t>running</a:t>
            </a:r>
            <a:r>
              <a:rPr lang="zh-CN" altLang="en-US" dirty="0"/>
              <a:t> </a:t>
            </a:r>
            <a:r>
              <a:rPr lang="en-US" altLang="zh-CN" dirty="0"/>
              <a:t>on</a:t>
            </a:r>
            <a:r>
              <a:rPr lang="zh-CN" altLang="en-US" dirty="0"/>
              <a:t> </a:t>
            </a:r>
            <a:r>
              <a:rPr lang="en-US" altLang="zh-CN" dirty="0"/>
              <a:t>a</a:t>
            </a:r>
            <a:r>
              <a:rPr lang="zh-CN" altLang="en-US" dirty="0"/>
              <a:t> </a:t>
            </a:r>
            <a:r>
              <a:rPr lang="en-US" altLang="zh-CN" dirty="0"/>
              <a:t>machine</a:t>
            </a:r>
            <a:endParaRPr lang="zh-CN" altLang="en-US" dirty="0"/>
          </a:p>
          <a:p>
            <a:pPr lvl="1"/>
            <a:r>
              <a:rPr lang="en-US" altLang="zh-CN" dirty="0"/>
              <a:t>Each</a:t>
            </a:r>
            <a:r>
              <a:rPr lang="zh-CN" altLang="en-US" dirty="0"/>
              <a:t> </a:t>
            </a:r>
            <a:r>
              <a:rPr lang="en-US" altLang="zh-CN" dirty="0"/>
              <a:t>VM</a:t>
            </a:r>
            <a:r>
              <a:rPr lang="zh-CN" altLang="en-US" dirty="0"/>
              <a:t> </a:t>
            </a:r>
            <a:r>
              <a:rPr lang="en-US" altLang="zh-CN" dirty="0"/>
              <a:t>contains</a:t>
            </a:r>
            <a:r>
              <a:rPr lang="zh-CN" altLang="en-US" dirty="0"/>
              <a:t> </a:t>
            </a:r>
            <a:r>
              <a:rPr lang="en-US" altLang="zh-CN" dirty="0"/>
              <a:t>10</a:t>
            </a:r>
            <a:r>
              <a:rPr lang="zh-CN" altLang="en-US" dirty="0"/>
              <a:t> </a:t>
            </a:r>
            <a:r>
              <a:rPr lang="en-US" altLang="zh-CN" dirty="0"/>
              <a:t>applications</a:t>
            </a:r>
            <a:endParaRPr lang="zh-CN" altLang="en-US" dirty="0"/>
          </a:p>
          <a:p>
            <a:r>
              <a:rPr lang="en-US" altLang="zh-CN" b="1" dirty="0">
                <a:solidFill>
                  <a:srgbClr val="FF0000"/>
                </a:solidFill>
              </a:rPr>
              <a:t>Q</a:t>
            </a:r>
            <a:r>
              <a:rPr lang="en-US" altLang="zh-CN" dirty="0">
                <a:solidFill>
                  <a:srgbClr val="FF0000"/>
                </a:solidFill>
              </a:rPr>
              <a:t>:</a:t>
            </a:r>
            <a:r>
              <a:rPr lang="zh-CN" altLang="en-US" dirty="0">
                <a:solidFill>
                  <a:srgbClr val="FF0000"/>
                </a:solidFill>
              </a:rPr>
              <a:t> </a:t>
            </a:r>
            <a:r>
              <a:rPr lang="en-US" altLang="zh-CN" dirty="0">
                <a:solidFill>
                  <a:srgbClr val="FF0000"/>
                </a:solidFill>
              </a:rPr>
              <a:t>now,</a:t>
            </a:r>
            <a:r>
              <a:rPr lang="zh-CN" altLang="en-US" dirty="0">
                <a:solidFill>
                  <a:srgbClr val="FF0000"/>
                </a:solidFill>
              </a:rPr>
              <a:t> </a:t>
            </a:r>
            <a:r>
              <a:rPr lang="en-US" altLang="zh-CN" dirty="0">
                <a:solidFill>
                  <a:srgbClr val="FF0000"/>
                </a:solidFill>
              </a:rPr>
              <a:t>how</a:t>
            </a:r>
            <a:r>
              <a:rPr lang="zh-CN" altLang="en-US" dirty="0">
                <a:solidFill>
                  <a:srgbClr val="FF0000"/>
                </a:solidFill>
              </a:rPr>
              <a:t> </a:t>
            </a:r>
            <a:r>
              <a:rPr lang="en-US" altLang="zh-CN" dirty="0">
                <a:solidFill>
                  <a:srgbClr val="FF0000"/>
                </a:solidFill>
              </a:rPr>
              <a:t>many</a:t>
            </a:r>
            <a:r>
              <a:rPr lang="zh-CN" altLang="en-US" dirty="0">
                <a:solidFill>
                  <a:srgbClr val="FF0000"/>
                </a:solidFill>
              </a:rPr>
              <a:t> </a:t>
            </a:r>
            <a:r>
              <a:rPr lang="en-US" altLang="zh-CN" dirty="0">
                <a:solidFill>
                  <a:srgbClr val="FF0000"/>
                </a:solidFill>
              </a:rPr>
              <a:t>shadow</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tables</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total?</a:t>
            </a:r>
            <a:endParaRPr lang="zh-CN" altLang="en-US" dirty="0">
              <a:solidFill>
                <a:srgbClr val="FF0000"/>
              </a:solidFill>
            </a:endParaRPr>
          </a:p>
        </p:txBody>
      </p:sp>
    </p:spTree>
    <p:extLst>
      <p:ext uri="{BB962C8B-B14F-4D97-AF65-F5344CB8AC3E}">
        <p14:creationId xmlns:p14="http://schemas.microsoft.com/office/powerpoint/2010/main" val="2584141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Modify</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No</a:t>
            </a:r>
            <a:r>
              <a:rPr kumimoji="1" lang="zh-CN" altLang="en-US" dirty="0"/>
              <a:t> </a:t>
            </a:r>
            <a:r>
              <a:rPr kumimoji="1" lang="en-US" altLang="zh-CN" dirty="0"/>
              <a:t>GPA</a:t>
            </a:r>
            <a:r>
              <a:rPr kumimoji="1" lang="zh-CN" altLang="en-US" dirty="0"/>
              <a:t> </a:t>
            </a:r>
            <a:r>
              <a:rPr kumimoji="1" lang="en-US" altLang="zh-CN" dirty="0"/>
              <a:t>is</a:t>
            </a:r>
            <a:r>
              <a:rPr kumimoji="1" lang="zh-CN" altLang="en-US" dirty="0"/>
              <a:t> </a:t>
            </a:r>
            <a:r>
              <a:rPr kumimoji="1" lang="en-US" altLang="zh-CN" dirty="0"/>
              <a:t>needed,</a:t>
            </a:r>
            <a:r>
              <a:rPr kumimoji="1" lang="zh-CN" altLang="en-US" dirty="0"/>
              <a:t> </a:t>
            </a:r>
            <a:r>
              <a:rPr kumimoji="1" lang="en-US" altLang="zh-CN" dirty="0"/>
              <a:t>just</a:t>
            </a:r>
            <a:r>
              <a:rPr kumimoji="1" lang="zh-CN" altLang="en-US" dirty="0"/>
              <a:t> </a:t>
            </a:r>
            <a:r>
              <a:rPr kumimoji="1" lang="en-US" altLang="zh-CN" dirty="0"/>
              <a:t>GVA</a:t>
            </a:r>
            <a:r>
              <a:rPr kumimoji="1" lang="zh-CN" altLang="en-US" dirty="0"/>
              <a:t> </a:t>
            </a:r>
            <a:r>
              <a:rPr kumimoji="1" lang="en-US" altLang="zh-CN" dirty="0"/>
              <a:t>and</a:t>
            </a:r>
            <a:r>
              <a:rPr kumimoji="1" lang="zh-CN" altLang="en-US" dirty="0"/>
              <a:t> </a:t>
            </a:r>
            <a:r>
              <a:rPr kumimoji="1" lang="en-US" altLang="zh-CN" dirty="0"/>
              <a:t>HPA</a:t>
            </a:r>
            <a:endParaRPr kumimoji="1" lang="zh-CN" altLang="en-US" dirty="0"/>
          </a:p>
          <a:p>
            <a:pPr lvl="1"/>
            <a:r>
              <a:rPr kumimoji="1" lang="en-US" altLang="zh-CN" dirty="0"/>
              <a:t>Guest</a:t>
            </a:r>
            <a:r>
              <a:rPr kumimoji="1" lang="zh-CN" altLang="en-US" dirty="0"/>
              <a:t> </a:t>
            </a:r>
            <a:r>
              <a:rPr kumimoji="1" lang="en-US" altLang="zh-CN" dirty="0"/>
              <a:t>OS</a:t>
            </a:r>
            <a:r>
              <a:rPr kumimoji="1" lang="zh-CN" altLang="en-US" dirty="0"/>
              <a:t> </a:t>
            </a:r>
            <a:r>
              <a:rPr kumimoji="1" lang="en-US" altLang="zh-CN" dirty="0"/>
              <a:t>directly</a:t>
            </a:r>
            <a:r>
              <a:rPr kumimoji="1" lang="zh-CN" altLang="en-US" dirty="0"/>
              <a:t> </a:t>
            </a:r>
            <a:r>
              <a:rPr kumimoji="1" lang="en-US" altLang="zh-CN" dirty="0"/>
              <a:t>manages</a:t>
            </a:r>
            <a:r>
              <a:rPr kumimoji="1" lang="zh-CN" altLang="en-US" dirty="0"/>
              <a:t> </a:t>
            </a:r>
            <a:r>
              <a:rPr kumimoji="1" lang="en-US" altLang="zh-CN" dirty="0"/>
              <a:t>its</a:t>
            </a:r>
            <a:r>
              <a:rPr kumimoji="1" lang="zh-CN" altLang="en-US" dirty="0"/>
              <a:t> </a:t>
            </a:r>
            <a:r>
              <a:rPr kumimoji="1" lang="en-US" altLang="zh-CN" dirty="0"/>
              <a:t>HPA</a:t>
            </a:r>
            <a:r>
              <a:rPr kumimoji="1" lang="zh-CN" altLang="en-US" dirty="0"/>
              <a:t> </a:t>
            </a:r>
            <a:r>
              <a:rPr kumimoji="1" lang="en-US" altLang="zh-CN" dirty="0"/>
              <a:t>space</a:t>
            </a:r>
            <a:endParaRPr kumimoji="1" lang="zh-CN" altLang="en-US" dirty="0"/>
          </a:p>
          <a:p>
            <a:pPr lvl="1"/>
            <a:r>
              <a:rPr kumimoji="1" lang="en-US" altLang="zh-CN" dirty="0"/>
              <a:t>Use</a:t>
            </a:r>
            <a:r>
              <a:rPr kumimoji="1" lang="zh-CN" altLang="en-US" dirty="0"/>
              <a:t> </a:t>
            </a:r>
            <a:r>
              <a:rPr kumimoji="1" lang="en-US" altLang="zh-CN" dirty="0" err="1"/>
              <a:t>hypercall</a:t>
            </a:r>
            <a:r>
              <a:rPr kumimoji="1" lang="zh-CN" altLang="en-US" dirty="0"/>
              <a:t> </a:t>
            </a:r>
            <a:r>
              <a:rPr kumimoji="1" lang="en-US" altLang="zh-CN" dirty="0"/>
              <a:t>to</a:t>
            </a:r>
            <a:r>
              <a:rPr kumimoji="1" lang="zh-CN" altLang="en-US" dirty="0"/>
              <a:t> </a:t>
            </a:r>
            <a:r>
              <a:rPr kumimoji="1" lang="en-US" altLang="zh-CN" dirty="0"/>
              <a:t>let</a:t>
            </a:r>
            <a:r>
              <a:rPr kumimoji="1" lang="zh-CN" altLang="en-US" dirty="0"/>
              <a:t> </a:t>
            </a:r>
            <a:r>
              <a:rPr kumimoji="1" lang="en-US" altLang="zh-CN" dirty="0"/>
              <a:t>the</a:t>
            </a:r>
            <a:r>
              <a:rPr kumimoji="1" lang="zh-CN" altLang="en-US" dirty="0"/>
              <a:t> </a:t>
            </a:r>
            <a:r>
              <a:rPr kumimoji="1" lang="en-US" altLang="zh-CN" dirty="0"/>
              <a:t>VMM</a:t>
            </a:r>
            <a:r>
              <a:rPr kumimoji="1" lang="zh-CN" altLang="en-US" dirty="0"/>
              <a:t> </a:t>
            </a:r>
            <a:r>
              <a:rPr kumimoji="1" lang="en-US" altLang="zh-CN" dirty="0"/>
              <a:t>update</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pPr lvl="1"/>
            <a:r>
              <a:rPr kumimoji="1" lang="en-US" altLang="zh-CN" dirty="0"/>
              <a:t>The</a:t>
            </a:r>
            <a:r>
              <a:rPr kumimoji="1" lang="zh-CN" altLang="en-US" dirty="0"/>
              <a:t> </a:t>
            </a:r>
            <a:r>
              <a:rPr kumimoji="1" lang="en-US" altLang="zh-CN" dirty="0"/>
              <a:t>hardware</a:t>
            </a:r>
            <a:r>
              <a:rPr kumimoji="1" lang="zh-CN" altLang="en-US" dirty="0"/>
              <a:t> </a:t>
            </a:r>
            <a:r>
              <a:rPr kumimoji="1" lang="en-US" altLang="zh-CN" dirty="0"/>
              <a:t>CR3</a:t>
            </a:r>
            <a:r>
              <a:rPr kumimoji="1" lang="zh-CN" altLang="en-US" dirty="0"/>
              <a:t> </a:t>
            </a:r>
            <a:r>
              <a:rPr kumimoji="1" lang="en-US" altLang="zh-CN" dirty="0"/>
              <a:t>will</a:t>
            </a:r>
            <a:r>
              <a:rPr kumimoji="1" lang="zh-CN" altLang="en-US" dirty="0"/>
              <a:t> </a:t>
            </a:r>
            <a:r>
              <a:rPr kumimoji="1" lang="en-US" altLang="zh-CN" dirty="0"/>
              <a:t>point</a:t>
            </a:r>
            <a:r>
              <a:rPr kumimoji="1" lang="zh-CN" altLang="en-US" dirty="0"/>
              <a:t> </a:t>
            </a:r>
            <a:r>
              <a:rPr kumimoji="1" lang="en-US" altLang="zh-CN" dirty="0"/>
              <a:t>to</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r>
              <a:rPr kumimoji="1" lang="en-US" altLang="zh-CN" dirty="0"/>
              <a:t>VMM</a:t>
            </a:r>
            <a:r>
              <a:rPr kumimoji="1" lang="zh-CN" altLang="en-US" dirty="0"/>
              <a:t> </a:t>
            </a:r>
            <a:r>
              <a:rPr kumimoji="1" lang="en-US" altLang="zh-CN" dirty="0"/>
              <a:t>will</a:t>
            </a:r>
            <a:r>
              <a:rPr kumimoji="1" lang="zh-CN" altLang="en-US" dirty="0"/>
              <a:t> </a:t>
            </a:r>
            <a:r>
              <a:rPr kumimoji="1" lang="en-US" altLang="zh-CN" dirty="0"/>
              <a:t>check</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r>
              <a:rPr kumimoji="1" lang="zh-CN" altLang="en-US" dirty="0"/>
              <a:t> </a:t>
            </a:r>
            <a:r>
              <a:rPr kumimoji="1" lang="en-US" altLang="zh-CN" dirty="0"/>
              <a:t>operations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are</a:t>
            </a:r>
            <a:r>
              <a:rPr kumimoji="1" lang="zh-CN" altLang="en-US" dirty="0"/>
              <a:t> </a:t>
            </a:r>
            <a:r>
              <a:rPr kumimoji="1" lang="en-US" altLang="zh-CN" dirty="0"/>
              <a:t>read-only</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endParaRPr kumimoji="1" lang="zh-CN" altLang="en-US" dirty="0"/>
          </a:p>
        </p:txBody>
      </p:sp>
    </p:spTree>
    <p:extLst>
      <p:ext uri="{BB962C8B-B14F-4D97-AF65-F5344CB8AC3E}">
        <p14:creationId xmlns:p14="http://schemas.microsoft.com/office/powerpoint/2010/main" val="358898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Positive</a:t>
            </a:r>
            <a:endParaRPr kumimoji="1" lang="zh-CN" altLang="en-US" dirty="0"/>
          </a:p>
          <a:p>
            <a:pPr lvl="1"/>
            <a:r>
              <a:rPr kumimoji="1" lang="en-US" altLang="zh-CN" dirty="0"/>
              <a:t>Easy</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and</a:t>
            </a:r>
            <a:r>
              <a:rPr kumimoji="1" lang="zh-CN" altLang="en-US" dirty="0"/>
              <a:t> </a:t>
            </a:r>
            <a:r>
              <a:rPr kumimoji="1" lang="en-US" altLang="zh-CN" dirty="0"/>
              <a:t>more</a:t>
            </a:r>
            <a:r>
              <a:rPr kumimoji="1" lang="zh-CN" altLang="en-US" dirty="0"/>
              <a:t> </a:t>
            </a:r>
            <a:r>
              <a:rPr kumimoji="1" lang="en-US" altLang="zh-CN" dirty="0"/>
              <a:t>clear</a:t>
            </a:r>
            <a:r>
              <a:rPr kumimoji="1" lang="zh-CN" altLang="en-US" dirty="0"/>
              <a:t> </a:t>
            </a:r>
            <a:r>
              <a:rPr kumimoji="1" lang="en-US" altLang="zh-CN" dirty="0"/>
              <a:t>architecture</a:t>
            </a:r>
            <a:endParaRPr kumimoji="1" lang="zh-CN" altLang="en-US" dirty="0"/>
          </a:p>
          <a:p>
            <a:pPr lvl="1"/>
            <a:r>
              <a:rPr kumimoji="1" lang="en-US" altLang="zh-CN" dirty="0"/>
              <a:t>Better</a:t>
            </a:r>
            <a:r>
              <a:rPr kumimoji="1" lang="zh-CN" altLang="en-US" dirty="0"/>
              <a:t> </a:t>
            </a:r>
            <a:r>
              <a:rPr kumimoji="1" lang="en-US" altLang="zh-CN" dirty="0"/>
              <a:t>performance:</a:t>
            </a:r>
            <a:r>
              <a:rPr kumimoji="1" lang="zh-CN" altLang="en-US" dirty="0"/>
              <a:t> </a:t>
            </a:r>
            <a:r>
              <a:rPr kumimoji="1" lang="en-US" altLang="zh-CN" dirty="0"/>
              <a:t>guest</a:t>
            </a:r>
            <a:r>
              <a:rPr kumimoji="1" lang="zh-CN" altLang="en-US" dirty="0"/>
              <a:t> </a:t>
            </a:r>
            <a:r>
              <a:rPr kumimoji="1" lang="en-US" altLang="zh-CN" dirty="0"/>
              <a:t>can</a:t>
            </a:r>
            <a:r>
              <a:rPr kumimoji="1" lang="zh-CN" altLang="en-US" dirty="0"/>
              <a:t> </a:t>
            </a:r>
            <a:r>
              <a:rPr kumimoji="1" lang="en-US" altLang="zh-CN" dirty="0"/>
              <a:t>batch</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trap</a:t>
            </a:r>
            <a:endParaRPr kumimoji="1" lang="zh-CN" altLang="en-US" dirty="0"/>
          </a:p>
          <a:p>
            <a:r>
              <a:rPr kumimoji="1" lang="en-US" altLang="zh-CN" dirty="0"/>
              <a:t>Negatives</a:t>
            </a:r>
            <a:endParaRPr kumimoji="1" lang="zh-CN" altLang="en-US" dirty="0"/>
          </a:p>
          <a:p>
            <a:pPr lvl="1"/>
            <a:r>
              <a:rPr kumimoji="1" lang="en-US" altLang="zh-CN" dirty="0"/>
              <a:t>Not</a:t>
            </a:r>
            <a:r>
              <a:rPr kumimoji="1" lang="zh-CN" altLang="en-US" dirty="0"/>
              <a:t> </a:t>
            </a:r>
            <a:r>
              <a:rPr kumimoji="1" lang="en-US" altLang="zh-CN" dirty="0"/>
              <a:t>transparent</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now</a:t>
            </a:r>
            <a:r>
              <a:rPr kumimoji="1" lang="zh-CN" altLang="en-US" dirty="0"/>
              <a:t> </a:t>
            </a:r>
            <a:r>
              <a:rPr kumimoji="1" lang="en-US" altLang="zh-CN" dirty="0"/>
              <a:t>knows</a:t>
            </a:r>
            <a:r>
              <a:rPr kumimoji="1" lang="zh-CN" altLang="en-US" dirty="0"/>
              <a:t> </a:t>
            </a:r>
            <a:r>
              <a:rPr kumimoji="1" lang="en-US" altLang="zh-CN" dirty="0"/>
              <a:t>much</a:t>
            </a:r>
            <a:r>
              <a:rPr kumimoji="1" lang="zh-CN" altLang="en-US" dirty="0"/>
              <a:t> </a:t>
            </a:r>
            <a:r>
              <a:rPr kumimoji="1" lang="en-US" altLang="zh-CN" dirty="0"/>
              <a:t>info,</a:t>
            </a:r>
            <a:r>
              <a:rPr kumimoji="1" lang="zh-CN" altLang="en-US" dirty="0"/>
              <a:t> </a:t>
            </a:r>
            <a:r>
              <a:rPr kumimoji="1" lang="en-US" altLang="zh-CN" dirty="0"/>
              <a:t>e.g.,</a:t>
            </a:r>
            <a:r>
              <a:rPr kumimoji="1" lang="zh-CN" altLang="en-US" dirty="0"/>
              <a:t> </a:t>
            </a:r>
            <a:r>
              <a:rPr kumimoji="1" lang="en-US" altLang="zh-CN" dirty="0"/>
              <a:t>HPA</a:t>
            </a:r>
            <a:endParaRPr kumimoji="1" lang="zh-CN" altLang="en-US" dirty="0"/>
          </a:p>
          <a:p>
            <a:pPr lvl="2"/>
            <a:r>
              <a:rPr kumimoji="1" lang="en-US" altLang="zh-CN" dirty="0"/>
              <a:t>May</a:t>
            </a:r>
            <a:r>
              <a:rPr kumimoji="1" lang="zh-CN" altLang="en-US" dirty="0"/>
              <a:t> </a:t>
            </a:r>
            <a:r>
              <a:rPr kumimoji="1" lang="en-US" altLang="zh-CN" dirty="0"/>
              <a:t>use</a:t>
            </a:r>
            <a:r>
              <a:rPr kumimoji="1" lang="zh-CN" altLang="en-US" dirty="0"/>
              <a:t> </a:t>
            </a:r>
            <a:r>
              <a:rPr kumimoji="1" lang="en-US" altLang="zh-CN" dirty="0"/>
              <a:t>such</a:t>
            </a:r>
            <a:r>
              <a:rPr kumimoji="1" lang="zh-CN" altLang="en-US" dirty="0"/>
              <a:t> </a:t>
            </a:r>
            <a:r>
              <a:rPr kumimoji="1" lang="en-US" altLang="zh-CN" dirty="0"/>
              <a:t>info</a:t>
            </a:r>
            <a:r>
              <a:rPr kumimoji="1" lang="zh-CN" altLang="en-US" dirty="0"/>
              <a:t> </a:t>
            </a:r>
            <a:r>
              <a:rPr kumimoji="1" lang="en-US" altLang="zh-CN" dirty="0"/>
              <a:t>to</a:t>
            </a:r>
            <a:r>
              <a:rPr kumimoji="1" lang="zh-CN" altLang="en-US" dirty="0"/>
              <a:t> </a:t>
            </a:r>
            <a:r>
              <a:rPr kumimoji="1" lang="en-US" altLang="zh-CN" dirty="0"/>
              <a:t>trigger</a:t>
            </a:r>
            <a:r>
              <a:rPr kumimoji="1" lang="zh-CN" altLang="en-US" dirty="0"/>
              <a:t> </a:t>
            </a:r>
            <a:r>
              <a:rPr kumimoji="1" lang="en-US" altLang="zh-CN" i="1" dirty="0" err="1">
                <a:solidFill>
                  <a:srgbClr val="FF0000"/>
                </a:solidFill>
              </a:rPr>
              <a:t>rowhammer</a:t>
            </a:r>
            <a:r>
              <a:rPr kumimoji="1" lang="zh-CN" altLang="en-US" dirty="0"/>
              <a:t> </a:t>
            </a:r>
            <a:r>
              <a:rPr kumimoji="1" lang="en-US" altLang="zh-CN" dirty="0"/>
              <a:t>attacks</a:t>
            </a:r>
            <a:endParaRPr kumimoji="1" lang="zh-CN" altLang="en-US" dirty="0"/>
          </a:p>
        </p:txBody>
      </p:sp>
    </p:spTree>
    <p:extLst>
      <p:ext uri="{BB962C8B-B14F-4D97-AF65-F5344CB8AC3E}">
        <p14:creationId xmlns:p14="http://schemas.microsoft.com/office/powerpoint/2010/main" val="2633111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Sol-3: Hardware Supported Memory Virtualization</a:t>
            </a:r>
            <a:endParaRPr kumimoji="1" lang="zh-CN" altLang="en-US" sz="2800" dirty="0"/>
          </a:p>
        </p:txBody>
      </p:sp>
      <p:sp>
        <p:nvSpPr>
          <p:cNvPr id="3" name="内容占位符 2"/>
          <p:cNvSpPr>
            <a:spLocks noGrp="1"/>
          </p:cNvSpPr>
          <p:nvPr>
            <p:ph idx="1"/>
          </p:nvPr>
        </p:nvSpPr>
        <p:spPr/>
        <p:txBody>
          <a:bodyPr/>
          <a:lstStyle/>
          <a:p>
            <a:r>
              <a:rPr kumimoji="1" lang="en-US" altLang="zh-CN" dirty="0"/>
              <a:t>Hardware implementation</a:t>
            </a:r>
          </a:p>
          <a:p>
            <a:pPr lvl="1"/>
            <a:r>
              <a:rPr kumimoji="1" lang="en-US" altLang="zh-CN" dirty="0"/>
              <a:t>Intel's EPT (Extended Page Table)</a:t>
            </a:r>
          </a:p>
          <a:p>
            <a:pPr lvl="1"/>
            <a:r>
              <a:rPr kumimoji="1" lang="en-US" altLang="zh-CN" dirty="0"/>
              <a:t>AMD's NPT (Nested Page Table)</a:t>
            </a:r>
          </a:p>
          <a:p>
            <a:r>
              <a:rPr kumimoji="1" lang="en-US" altLang="zh-CN" dirty="0"/>
              <a:t>Another table</a:t>
            </a:r>
          </a:p>
          <a:p>
            <a:pPr lvl="1"/>
            <a:r>
              <a:rPr kumimoji="1" lang="en-US" altLang="zh-CN" dirty="0"/>
              <a:t>EPT for translation from </a:t>
            </a:r>
            <a:r>
              <a:rPr kumimoji="1" lang="en-US" altLang="zh-CN" b="1" dirty="0">
                <a:solidFill>
                  <a:srgbClr val="0096FF"/>
                </a:solidFill>
              </a:rPr>
              <a:t>GPA to HPA</a:t>
            </a:r>
          </a:p>
          <a:p>
            <a:pPr lvl="1"/>
            <a:r>
              <a:rPr kumimoji="1" lang="en-US" altLang="zh-CN" dirty="0"/>
              <a:t>EPT is controlled by the hypervisor</a:t>
            </a:r>
          </a:p>
          <a:p>
            <a:pPr lvl="1"/>
            <a:r>
              <a:rPr kumimoji="1" lang="en-US" altLang="zh-CN" dirty="0"/>
              <a:t>EPT is per-VM</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44</a:t>
            </a:fld>
            <a:endParaRPr lang="zh-CN" altLang="en-US"/>
          </a:p>
        </p:txBody>
      </p:sp>
    </p:spTree>
    <p:extLst>
      <p:ext uri="{BB962C8B-B14F-4D97-AF65-F5344CB8AC3E}">
        <p14:creationId xmlns:p14="http://schemas.microsoft.com/office/powerpoint/2010/main" val="1376163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Connector 146"/>
          <p:cNvCxnSpPr/>
          <p:nvPr/>
        </p:nvCxnSpPr>
        <p:spPr>
          <a:xfrm>
            <a:off x="3611791" y="2374006"/>
            <a:ext cx="1311696" cy="92408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rotWithShape="1">
          <a:blip r:embed="rId2"/>
          <a:srcRect t="40008" b="43755"/>
          <a:stretch/>
        </p:blipFill>
        <p:spPr>
          <a:xfrm>
            <a:off x="1451475" y="3326520"/>
            <a:ext cx="6318029" cy="718081"/>
          </a:xfrm>
          <a:prstGeom prst="rect">
            <a:avLst/>
          </a:prstGeom>
        </p:spPr>
      </p:pic>
      <p:sp>
        <p:nvSpPr>
          <p:cNvPr id="142" name="Rectangle 5"/>
          <p:cNvSpPr>
            <a:spLocks noChangeAspect="1" noChangeArrowheads="1"/>
          </p:cNvSpPr>
          <p:nvPr/>
        </p:nvSpPr>
        <p:spPr bwMode="auto">
          <a:xfrm>
            <a:off x="6889178" y="329808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1" name="Rectangle 5"/>
          <p:cNvSpPr>
            <a:spLocks noChangeAspect="1" noChangeArrowheads="1"/>
          </p:cNvSpPr>
          <p:nvPr/>
        </p:nvSpPr>
        <p:spPr bwMode="auto">
          <a:xfrm>
            <a:off x="1655587" y="329808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5" name="Rectangle 5"/>
          <p:cNvSpPr>
            <a:spLocks noChangeAspect="1" noChangeArrowheads="1"/>
          </p:cNvSpPr>
          <p:nvPr/>
        </p:nvSpPr>
        <p:spPr bwMode="auto">
          <a:xfrm>
            <a:off x="1644247"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6" name="Rectangle 5"/>
          <p:cNvSpPr>
            <a:spLocks noChangeAspect="1" noChangeArrowheads="1"/>
          </p:cNvSpPr>
          <p:nvPr/>
        </p:nvSpPr>
        <p:spPr bwMode="auto">
          <a:xfrm>
            <a:off x="2300095"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 name="Rectangle 5"/>
          <p:cNvSpPr>
            <a:spLocks noChangeAspect="1" noChangeArrowheads="1"/>
          </p:cNvSpPr>
          <p:nvPr/>
        </p:nvSpPr>
        <p:spPr bwMode="auto">
          <a:xfrm>
            <a:off x="2955943"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0" name="Rectangle 5"/>
          <p:cNvSpPr>
            <a:spLocks noChangeAspect="1" noChangeArrowheads="1"/>
          </p:cNvSpPr>
          <p:nvPr/>
        </p:nvSpPr>
        <p:spPr bwMode="auto">
          <a:xfrm>
            <a:off x="1644247" y="2045494"/>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1" name="Rectangle 5"/>
          <p:cNvSpPr>
            <a:spLocks noChangeAspect="1" noChangeArrowheads="1"/>
          </p:cNvSpPr>
          <p:nvPr/>
        </p:nvSpPr>
        <p:spPr bwMode="auto">
          <a:xfrm>
            <a:off x="1644247" y="2053176"/>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2" name="Rectangle 11"/>
          <p:cNvSpPr>
            <a:spLocks noChangeAspect="1" noChangeArrowheads="1"/>
          </p:cNvSpPr>
          <p:nvPr/>
        </p:nvSpPr>
        <p:spPr bwMode="auto">
          <a:xfrm>
            <a:off x="2300095" y="205317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3" name="Rectangle 5"/>
          <p:cNvSpPr>
            <a:spLocks noChangeAspect="1" noChangeArrowheads="1"/>
          </p:cNvSpPr>
          <p:nvPr/>
        </p:nvSpPr>
        <p:spPr bwMode="auto">
          <a:xfrm>
            <a:off x="2955943" y="2053176"/>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 name="Rectangle 5"/>
          <p:cNvSpPr>
            <a:spLocks noChangeAspect="1" noChangeArrowheads="1"/>
          </p:cNvSpPr>
          <p:nvPr/>
        </p:nvSpPr>
        <p:spPr bwMode="auto">
          <a:xfrm>
            <a:off x="3611791" y="205317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 name="Straight Connector 15"/>
          <p:cNvCxnSpPr/>
          <p:nvPr/>
        </p:nvCxnSpPr>
        <p:spPr>
          <a:xfrm>
            <a:off x="1644247" y="12016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00095" y="12016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611791" y="12016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639" y="12016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2" name="Rectangle 5"/>
          <p:cNvSpPr>
            <a:spLocks noChangeAspect="1" noChangeArrowheads="1"/>
          </p:cNvSpPr>
          <p:nvPr/>
        </p:nvSpPr>
        <p:spPr bwMode="auto">
          <a:xfrm>
            <a:off x="4267639" y="848855"/>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23" name="Rectangle 5"/>
          <p:cNvSpPr>
            <a:spLocks noChangeAspect="1" noChangeArrowheads="1"/>
          </p:cNvSpPr>
          <p:nvPr/>
        </p:nvSpPr>
        <p:spPr bwMode="auto">
          <a:xfrm>
            <a:off x="4267639" y="2053176"/>
            <a:ext cx="655848" cy="352835"/>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26" name="Straight Connector 25"/>
          <p:cNvCxnSpPr/>
          <p:nvPr/>
        </p:nvCxnSpPr>
        <p:spPr>
          <a:xfrm flipH="1">
            <a:off x="1655587" y="1201690"/>
            <a:ext cx="1300356"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300095" y="1201690"/>
            <a:ext cx="1311696" cy="851486"/>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5"/>
          <p:cNvSpPr>
            <a:spLocks noChangeAspect="1" noChangeArrowheads="1"/>
          </p:cNvSpPr>
          <p:nvPr/>
        </p:nvSpPr>
        <p:spPr bwMode="auto">
          <a:xfrm>
            <a:off x="3623131" y="330474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1" name="Rectangle 5"/>
          <p:cNvSpPr>
            <a:spLocks noChangeAspect="1" noChangeArrowheads="1"/>
          </p:cNvSpPr>
          <p:nvPr/>
        </p:nvSpPr>
        <p:spPr bwMode="auto">
          <a:xfrm>
            <a:off x="4267639"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2" name="Rectangle 31"/>
          <p:cNvSpPr>
            <a:spLocks noChangeAspect="1" noChangeArrowheads="1"/>
          </p:cNvSpPr>
          <p:nvPr/>
        </p:nvSpPr>
        <p:spPr bwMode="auto">
          <a:xfrm>
            <a:off x="4923487" y="3304748"/>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3" name="Rectangle 5"/>
          <p:cNvSpPr>
            <a:spLocks noChangeAspect="1" noChangeArrowheads="1"/>
          </p:cNvSpPr>
          <p:nvPr/>
        </p:nvSpPr>
        <p:spPr bwMode="auto">
          <a:xfrm>
            <a:off x="5579335" y="3304748"/>
            <a:ext cx="655848" cy="352835"/>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4" name="Rectangle 5"/>
          <p:cNvSpPr>
            <a:spLocks noChangeAspect="1" noChangeArrowheads="1"/>
          </p:cNvSpPr>
          <p:nvPr/>
        </p:nvSpPr>
        <p:spPr bwMode="auto">
          <a:xfrm>
            <a:off x="6235183" y="3304748"/>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5" name="Rectangle 5"/>
          <p:cNvSpPr>
            <a:spLocks noChangeAspect="1" noChangeArrowheads="1"/>
          </p:cNvSpPr>
          <p:nvPr/>
        </p:nvSpPr>
        <p:spPr bwMode="auto">
          <a:xfrm>
            <a:off x="6235183" y="3304748"/>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6" name="Rectangle 5"/>
          <p:cNvSpPr>
            <a:spLocks noChangeAspect="1" noChangeArrowheads="1"/>
          </p:cNvSpPr>
          <p:nvPr/>
        </p:nvSpPr>
        <p:spPr bwMode="auto">
          <a:xfrm>
            <a:off x="4923487" y="848855"/>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8" name="Rectangle 5"/>
          <p:cNvSpPr>
            <a:spLocks noChangeAspect="1" noChangeArrowheads="1"/>
          </p:cNvSpPr>
          <p:nvPr/>
        </p:nvSpPr>
        <p:spPr bwMode="auto">
          <a:xfrm>
            <a:off x="6235183" y="2053176"/>
            <a:ext cx="655848" cy="352835"/>
          </a:xfrm>
          <a:prstGeom prst="rect">
            <a:avLst/>
          </a:prstGeom>
          <a:no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9" name="Rectangle 5"/>
          <p:cNvSpPr>
            <a:spLocks noChangeAspect="1" noChangeArrowheads="1"/>
          </p:cNvSpPr>
          <p:nvPr/>
        </p:nvSpPr>
        <p:spPr bwMode="auto">
          <a:xfrm>
            <a:off x="6891031" y="2053176"/>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1" name="Rectangle 5"/>
          <p:cNvSpPr>
            <a:spLocks noChangeAspect="1" noChangeArrowheads="1"/>
          </p:cNvSpPr>
          <p:nvPr/>
        </p:nvSpPr>
        <p:spPr bwMode="auto">
          <a:xfrm>
            <a:off x="1644247" y="2048843"/>
            <a:ext cx="3279240" cy="352835"/>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5" name="Rectangle 5"/>
          <p:cNvSpPr>
            <a:spLocks noChangeAspect="1" noChangeArrowheads="1"/>
          </p:cNvSpPr>
          <p:nvPr/>
        </p:nvSpPr>
        <p:spPr bwMode="auto">
          <a:xfrm>
            <a:off x="2955943"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6" name="Rectangle 5"/>
          <p:cNvSpPr>
            <a:spLocks noChangeAspect="1" noChangeArrowheads="1"/>
          </p:cNvSpPr>
          <p:nvPr/>
        </p:nvSpPr>
        <p:spPr bwMode="auto">
          <a:xfrm>
            <a:off x="2300095"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51" name="Straight Connector 50"/>
          <p:cNvCxnSpPr/>
          <p:nvPr/>
        </p:nvCxnSpPr>
        <p:spPr>
          <a:xfrm>
            <a:off x="2300095" y="2411806"/>
            <a:ext cx="655848" cy="8644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4247" y="2398329"/>
            <a:ext cx="655848" cy="89659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35183" y="2406011"/>
            <a:ext cx="655848" cy="888915"/>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6891031" y="2406011"/>
            <a:ext cx="655848" cy="87020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7" name="Rectangle 5"/>
          <p:cNvSpPr>
            <a:spLocks noChangeAspect="1" noChangeArrowheads="1"/>
          </p:cNvSpPr>
          <p:nvPr/>
        </p:nvSpPr>
        <p:spPr bwMode="auto">
          <a:xfrm>
            <a:off x="4923487"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66" name="Rectangle 5"/>
          <p:cNvSpPr>
            <a:spLocks noChangeAspect="1" noChangeArrowheads="1"/>
          </p:cNvSpPr>
          <p:nvPr/>
        </p:nvSpPr>
        <p:spPr bwMode="auto">
          <a:xfrm>
            <a:off x="1655587" y="3294926"/>
            <a:ext cx="5891292" cy="352835"/>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70" name="TextBox 69"/>
          <p:cNvSpPr txBox="1"/>
          <p:nvPr/>
        </p:nvSpPr>
        <p:spPr>
          <a:xfrm>
            <a:off x="429824" y="829955"/>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GVA</a:t>
            </a:r>
          </a:p>
        </p:txBody>
      </p:sp>
      <p:sp>
        <p:nvSpPr>
          <p:cNvPr id="71" name="TextBox 70"/>
          <p:cNvSpPr txBox="1"/>
          <p:nvPr/>
        </p:nvSpPr>
        <p:spPr>
          <a:xfrm>
            <a:off x="429824" y="20419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GPA</a:t>
            </a:r>
          </a:p>
        </p:txBody>
      </p:sp>
      <p:sp>
        <p:nvSpPr>
          <p:cNvPr id="72" name="TextBox 71"/>
          <p:cNvSpPr txBox="1"/>
          <p:nvPr/>
        </p:nvSpPr>
        <p:spPr>
          <a:xfrm>
            <a:off x="429824" y="3276212"/>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HPA</a:t>
            </a:r>
          </a:p>
        </p:txBody>
      </p:sp>
      <p:sp>
        <p:nvSpPr>
          <p:cNvPr id="73" name="Rectangle 10"/>
          <p:cNvSpPr>
            <a:spLocks noChangeAspect="1" noChangeArrowheads="1"/>
          </p:cNvSpPr>
          <p:nvPr/>
        </p:nvSpPr>
        <p:spPr bwMode="auto">
          <a:xfrm>
            <a:off x="1451475" y="571717"/>
            <a:ext cx="4309061" cy="2264856"/>
          </a:xfrm>
          <a:prstGeom prst="rect">
            <a:avLst/>
          </a:prstGeom>
          <a:noFill/>
          <a:ln w="3175" cmpd="sng">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4" name="Rectangle 10"/>
          <p:cNvSpPr>
            <a:spLocks noChangeAspect="1" noChangeArrowheads="1"/>
          </p:cNvSpPr>
          <p:nvPr/>
        </p:nvSpPr>
        <p:spPr bwMode="auto">
          <a:xfrm>
            <a:off x="6032687" y="571717"/>
            <a:ext cx="1723625" cy="2264856"/>
          </a:xfrm>
          <a:prstGeom prst="rect">
            <a:avLst/>
          </a:prstGeom>
          <a:noFill/>
          <a:ln w="3175" cmpd="sng">
            <a:solidFill>
              <a:srgbClr val="8064A2"/>
            </a:solidFill>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5" name="TextBox 74"/>
          <p:cNvSpPr txBox="1"/>
          <p:nvPr/>
        </p:nvSpPr>
        <p:spPr>
          <a:xfrm>
            <a:off x="1451475" y="193257"/>
            <a:ext cx="1723625" cy="400110"/>
          </a:xfrm>
          <a:prstGeom prst="rect">
            <a:avLst/>
          </a:prstGeom>
          <a:noFill/>
        </p:spPr>
        <p:txBody>
          <a:bodyPr wrap="square" rtlCol="0">
            <a:spAutoFit/>
          </a:bodyPr>
          <a:lstStyle/>
          <a:p>
            <a:pPr algn="ctr"/>
            <a:r>
              <a:rPr lang="en-US" altLang="zh-CN" sz="2000" dirty="0">
                <a:solidFill>
                  <a:srgbClr val="000000"/>
                </a:solidFill>
                <a:latin typeface="等线" panose="02010600030101010101" pitchFamily="2" charset="-122"/>
                <a:ea typeface="等线" panose="02010600030101010101" pitchFamily="2" charset="-122"/>
              </a:rPr>
              <a:t>Guest VM</a:t>
            </a:r>
            <a:endParaRPr lang="en-US" sz="2000" dirty="0">
              <a:solidFill>
                <a:srgbClr val="000000"/>
              </a:solidFill>
              <a:latin typeface="等线" panose="02010600030101010101" pitchFamily="2" charset="-122"/>
              <a:ea typeface="等线" panose="02010600030101010101" pitchFamily="2" charset="-122"/>
            </a:endParaRPr>
          </a:p>
        </p:txBody>
      </p:sp>
      <p:sp>
        <p:nvSpPr>
          <p:cNvPr id="76" name="TextBox 75"/>
          <p:cNvSpPr txBox="1"/>
          <p:nvPr/>
        </p:nvSpPr>
        <p:spPr>
          <a:xfrm>
            <a:off x="6045879" y="186996"/>
            <a:ext cx="1723625" cy="400110"/>
          </a:xfrm>
          <a:prstGeom prst="rect">
            <a:avLst/>
          </a:prstGeom>
          <a:noFill/>
        </p:spPr>
        <p:txBody>
          <a:bodyPr wrap="square" rtlCol="0">
            <a:spAutoFit/>
          </a:bodyPr>
          <a:lstStyle/>
          <a:p>
            <a:r>
              <a:rPr lang="en-US" altLang="zh-CN" sz="2000" dirty="0">
                <a:solidFill>
                  <a:srgbClr val="000000"/>
                </a:solidFill>
                <a:latin typeface="等线" panose="02010600030101010101" pitchFamily="2" charset="-122"/>
                <a:ea typeface="等线" panose="02010600030101010101" pitchFamily="2" charset="-122"/>
              </a:rPr>
              <a:t>VMM</a:t>
            </a:r>
            <a:endParaRPr lang="en-US" sz="2000" dirty="0">
              <a:solidFill>
                <a:srgbClr val="000000"/>
              </a:solidFill>
              <a:latin typeface="等线" panose="02010600030101010101" pitchFamily="2" charset="-122"/>
              <a:ea typeface="等线" panose="02010600030101010101" pitchFamily="2" charset="-122"/>
            </a:endParaRPr>
          </a:p>
        </p:txBody>
      </p:sp>
      <p:sp>
        <p:nvSpPr>
          <p:cNvPr id="77" name="TextBox 76"/>
          <p:cNvSpPr txBox="1"/>
          <p:nvPr/>
        </p:nvSpPr>
        <p:spPr>
          <a:xfrm>
            <a:off x="7756311" y="20161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VA</a:t>
            </a:r>
          </a:p>
        </p:txBody>
      </p:sp>
      <p:sp>
        <p:nvSpPr>
          <p:cNvPr id="78" name="TextBox 77"/>
          <p:cNvSpPr txBox="1"/>
          <p:nvPr/>
        </p:nvSpPr>
        <p:spPr>
          <a:xfrm>
            <a:off x="7756311" y="3247303"/>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PA</a:t>
            </a:r>
          </a:p>
        </p:txBody>
      </p:sp>
      <p:cxnSp>
        <p:nvCxnSpPr>
          <p:cNvPr id="80" name="Straight Arrow Connector 79"/>
          <p:cNvCxnSpPr>
            <a:stCxn id="70" idx="2"/>
            <a:endCxn id="71" idx="0"/>
          </p:cNvCxnSpPr>
          <p:nvPr/>
        </p:nvCxnSpPr>
        <p:spPr>
          <a:xfrm>
            <a:off x="884656" y="1291620"/>
            <a:ext cx="0" cy="750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1" idx="2"/>
            <a:endCxn id="72" idx="0"/>
          </p:cNvCxnSpPr>
          <p:nvPr/>
        </p:nvCxnSpPr>
        <p:spPr>
          <a:xfrm>
            <a:off x="884656" y="2503624"/>
            <a:ext cx="0" cy="772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213635" y="2411806"/>
            <a:ext cx="0" cy="84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518376" y="1438435"/>
            <a:ext cx="732561" cy="298396"/>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sp>
        <p:nvSpPr>
          <p:cNvPr id="108" name="Rectangle 107"/>
          <p:cNvSpPr/>
          <p:nvPr/>
        </p:nvSpPr>
        <p:spPr>
          <a:xfrm>
            <a:off x="518376" y="2649575"/>
            <a:ext cx="732561" cy="298396"/>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EPT</a:t>
            </a:r>
          </a:p>
        </p:txBody>
      </p:sp>
      <p:sp>
        <p:nvSpPr>
          <p:cNvPr id="109" name="Rectangle 108"/>
          <p:cNvSpPr/>
          <p:nvPr/>
        </p:nvSpPr>
        <p:spPr>
          <a:xfrm>
            <a:off x="7847355" y="2649575"/>
            <a:ext cx="732561" cy="298396"/>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pic>
        <p:nvPicPr>
          <p:cNvPr id="114" name="Picture 113"/>
          <p:cNvPicPr>
            <a:picLocks noChangeAspect="1"/>
          </p:cNvPicPr>
          <p:nvPr/>
        </p:nvPicPr>
        <p:blipFill>
          <a:blip r:embed="rId3"/>
          <a:stretch>
            <a:fillRect/>
          </a:stretch>
        </p:blipFill>
        <p:spPr>
          <a:xfrm>
            <a:off x="4039077" y="4360570"/>
            <a:ext cx="1007063" cy="818133"/>
          </a:xfrm>
          <a:prstGeom prst="rect">
            <a:avLst/>
          </a:prstGeom>
        </p:spPr>
      </p:pic>
      <p:cxnSp>
        <p:nvCxnSpPr>
          <p:cNvPr id="116" name="Elbow Connector 115"/>
          <p:cNvCxnSpPr>
            <a:stCxn id="114" idx="1"/>
            <a:endCxn id="107" idx="1"/>
          </p:cNvCxnSpPr>
          <p:nvPr/>
        </p:nvCxnSpPr>
        <p:spPr>
          <a:xfrm rot="10800000">
            <a:off x="518377" y="1587634"/>
            <a:ext cx="3520701" cy="3182003"/>
          </a:xfrm>
          <a:prstGeom prst="bentConnector3">
            <a:avLst>
              <a:gd name="adj1" fmla="val 10520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endCxn id="108" idx="1"/>
          </p:cNvCxnSpPr>
          <p:nvPr/>
        </p:nvCxnSpPr>
        <p:spPr>
          <a:xfrm rot="10800000">
            <a:off x="518375" y="2798772"/>
            <a:ext cx="3520702" cy="2153125"/>
          </a:xfrm>
          <a:prstGeom prst="bentConnector3">
            <a:avLst>
              <a:gd name="adj1" fmla="val 11003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4" idx="3"/>
            <a:endCxn id="109" idx="3"/>
          </p:cNvCxnSpPr>
          <p:nvPr/>
        </p:nvCxnSpPr>
        <p:spPr>
          <a:xfrm flipV="1">
            <a:off x="5046139" y="2798773"/>
            <a:ext cx="3533776" cy="1970864"/>
          </a:xfrm>
          <a:prstGeom prst="bentConnector3">
            <a:avLst>
              <a:gd name="adj1" fmla="val 106469"/>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78979" y="2400879"/>
            <a:ext cx="1300356" cy="87533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5499725" y="4391566"/>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Root mode</a:t>
            </a:r>
          </a:p>
        </p:txBody>
      </p:sp>
      <p:sp>
        <p:nvSpPr>
          <p:cNvPr id="162" name="TextBox 161"/>
          <p:cNvSpPr txBox="1"/>
          <p:nvPr/>
        </p:nvSpPr>
        <p:spPr>
          <a:xfrm>
            <a:off x="884657" y="4411844"/>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Non-root mode</a:t>
            </a:r>
          </a:p>
        </p:txBody>
      </p:sp>
      <p:sp>
        <p:nvSpPr>
          <p:cNvPr id="163" name="Rectangle 5"/>
          <p:cNvSpPr>
            <a:spLocks noChangeAspect="1" noChangeArrowheads="1"/>
          </p:cNvSpPr>
          <p:nvPr/>
        </p:nvSpPr>
        <p:spPr bwMode="auto">
          <a:xfrm>
            <a:off x="6235183" y="2058971"/>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4" name="Straight Connector 163"/>
          <p:cNvCxnSpPr/>
          <p:nvPr/>
        </p:nvCxnSpPr>
        <p:spPr>
          <a:xfrm flipH="1">
            <a:off x="4923487" y="2418217"/>
            <a:ext cx="1311696" cy="876709"/>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5577482" y="2411806"/>
            <a:ext cx="1311696" cy="886283"/>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402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on Virtualization</a:t>
            </a:r>
            <a:endParaRPr lang="zh-CN" altLang="en-US" dirty="0"/>
          </a:p>
        </p:txBody>
      </p:sp>
      <p:sp>
        <p:nvSpPr>
          <p:cNvPr id="3" name="内容占位符 2"/>
          <p:cNvSpPr>
            <a:spLocks noGrp="1"/>
          </p:cNvSpPr>
          <p:nvPr>
            <p:ph idx="1"/>
          </p:nvPr>
        </p:nvSpPr>
        <p:spPr/>
        <p:txBody>
          <a:bodyPr/>
          <a:lstStyle/>
          <a:p>
            <a:r>
              <a:rPr lang="en-US" altLang="zh-CN" dirty="0"/>
              <a:t>I/O virtualization</a:t>
            </a:r>
          </a:p>
          <a:p>
            <a:pPr lvl="1"/>
            <a:r>
              <a:rPr lang="en-US" altLang="zh-CN" dirty="0"/>
              <a:t>Sol-1: </a:t>
            </a:r>
            <a:r>
              <a:rPr lang="en-US" altLang="zh-CN" b="1" dirty="0">
                <a:solidFill>
                  <a:srgbClr val="0096FF"/>
                </a:solidFill>
              </a:rPr>
              <a:t>Device emulation</a:t>
            </a:r>
          </a:p>
          <a:p>
            <a:pPr lvl="1"/>
            <a:r>
              <a:rPr lang="en-US" altLang="zh-CN" dirty="0"/>
              <a:t>Sol-2: </a:t>
            </a:r>
            <a:r>
              <a:rPr lang="en-US" altLang="zh-CN" b="1" dirty="0">
                <a:solidFill>
                  <a:srgbClr val="0096FF"/>
                </a:solidFill>
              </a:rPr>
              <a:t>Para-virtualization driver</a:t>
            </a:r>
            <a:r>
              <a:rPr lang="en-US" altLang="zh-CN" dirty="0"/>
              <a:t>, e.g., </a:t>
            </a:r>
            <a:r>
              <a:rPr lang="en-US" altLang="zh-CN" dirty="0" err="1"/>
              <a:t>virtio</a:t>
            </a:r>
            <a:endParaRPr lang="en-US" altLang="zh-CN" dirty="0"/>
          </a:p>
          <a:p>
            <a:pPr lvl="1"/>
            <a:r>
              <a:rPr lang="en-US" altLang="zh-CN" dirty="0"/>
              <a:t>Sol-3: </a:t>
            </a:r>
            <a:r>
              <a:rPr lang="en-US" altLang="zh-CN" b="1" dirty="0">
                <a:solidFill>
                  <a:srgbClr val="0096FF"/>
                </a:solidFill>
              </a:rPr>
              <a:t>Hardware support</a:t>
            </a:r>
            <a:r>
              <a:rPr lang="en-US" altLang="zh-CN" dirty="0"/>
              <a:t>, e.g., SR-IOV</a:t>
            </a:r>
          </a:p>
          <a:p>
            <a:endParaRPr lang="en-US" altLang="zh-CN" dirty="0"/>
          </a:p>
          <a:p>
            <a:r>
              <a:rPr lang="en-US" altLang="zh-CN" dirty="0"/>
              <a:t>Will be discussed in the OS lecture</a:t>
            </a:r>
            <a:endParaRPr lang="zh-CN" altLang="en-US" dirty="0"/>
          </a:p>
        </p:txBody>
      </p:sp>
    </p:spTree>
    <p:extLst>
      <p:ext uri="{BB962C8B-B14F-4D97-AF65-F5344CB8AC3E}">
        <p14:creationId xmlns:p14="http://schemas.microsoft.com/office/powerpoint/2010/main" val="406041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Virtual Machine?</a:t>
            </a:r>
            <a:endParaRPr kumimoji="1" lang="zh-CN" altLang="en-US" dirty="0"/>
          </a:p>
        </p:txBody>
      </p:sp>
      <p:sp>
        <p:nvSpPr>
          <p:cNvPr id="3" name="内容占位符 2"/>
          <p:cNvSpPr>
            <a:spLocks noGrp="1"/>
          </p:cNvSpPr>
          <p:nvPr>
            <p:ph idx="1"/>
          </p:nvPr>
        </p:nvSpPr>
        <p:spPr>
          <a:xfrm>
            <a:off x="522312" y="1181366"/>
            <a:ext cx="6858000" cy="4256421"/>
          </a:xfrm>
        </p:spPr>
        <p:txBody>
          <a:bodyPr>
            <a:noAutofit/>
          </a:bodyPr>
          <a:lstStyle/>
          <a:p>
            <a:r>
              <a:rPr kumimoji="1" lang="en-US" altLang="zh-CN" sz="2000" dirty="0"/>
              <a:t>Consolidation</a:t>
            </a:r>
          </a:p>
          <a:p>
            <a:pPr lvl="1"/>
            <a:r>
              <a:rPr kumimoji="1" lang="en-US" altLang="zh-CN" sz="1800" dirty="0"/>
              <a:t>Run several different OS on a single machine</a:t>
            </a:r>
          </a:p>
          <a:p>
            <a:r>
              <a:rPr kumimoji="1" lang="en-US" altLang="zh-CN" sz="2000" dirty="0"/>
              <a:t>Isolation</a:t>
            </a:r>
          </a:p>
          <a:p>
            <a:pPr lvl="1"/>
            <a:r>
              <a:rPr kumimoji="1" lang="en-US" altLang="zh-CN" sz="1800" dirty="0"/>
              <a:t>Keep the VMs separated as error container</a:t>
            </a:r>
          </a:p>
          <a:p>
            <a:pPr lvl="1"/>
            <a:r>
              <a:rPr kumimoji="1" lang="en-US" altLang="zh-CN" sz="1800" dirty="0"/>
              <a:t>Fault tolerant</a:t>
            </a:r>
          </a:p>
          <a:p>
            <a:r>
              <a:rPr kumimoji="1" lang="en-US" altLang="zh-CN" sz="2000" dirty="0"/>
              <a:t>Maintenance</a:t>
            </a:r>
          </a:p>
          <a:p>
            <a:pPr lvl="1"/>
            <a:r>
              <a:rPr kumimoji="1" lang="en-US" altLang="zh-CN" sz="1800" dirty="0"/>
              <a:t>Easy to deploy, backup, clone, migrate</a:t>
            </a:r>
          </a:p>
          <a:p>
            <a:r>
              <a:rPr kumimoji="1" lang="en-US" altLang="zh-CN" sz="2000" dirty="0"/>
              <a:t>Security</a:t>
            </a:r>
          </a:p>
          <a:p>
            <a:pPr lvl="1"/>
            <a:r>
              <a:rPr kumimoji="1" lang="en-US" altLang="zh-CN" sz="1800" dirty="0"/>
              <a:t>VM introspection</a:t>
            </a:r>
          </a:p>
          <a:p>
            <a:pPr lvl="1"/>
            <a:r>
              <a:rPr kumimoji="1" lang="en-US" altLang="zh-CN" sz="1800" dirty="0"/>
              <a:t>Antivirus out of the OS</a:t>
            </a:r>
          </a:p>
          <a:p>
            <a:pPr lvl="1"/>
            <a:endParaRPr kumimoji="1" lang="zh-CN" altLang="en-US" sz="1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a:t>
            </a:fld>
            <a:endParaRPr lang="zh-CN" altLang="en-US"/>
          </a:p>
        </p:txBody>
      </p:sp>
    </p:spTree>
    <p:extLst>
      <p:ext uri="{BB962C8B-B14F-4D97-AF65-F5344CB8AC3E}">
        <p14:creationId xmlns:p14="http://schemas.microsoft.com/office/powerpoint/2010/main" val="14136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What</a:t>
            </a:r>
            <a:r>
              <a:rPr kumimoji="1" lang="zh-CN" altLang="en-US" dirty="0"/>
              <a:t> </a:t>
            </a:r>
            <a:r>
              <a:rPr kumimoji="1" lang="en-US" altLang="zh-CN" dirty="0"/>
              <a:t>are</a:t>
            </a:r>
            <a:r>
              <a:rPr kumimoji="1" lang="zh-CN" altLang="en-US" dirty="0"/>
              <a:t> </a:t>
            </a:r>
            <a:r>
              <a:rPr kumimoji="1" lang="en-US" altLang="zh-CN" dirty="0"/>
              <a:t>the</a:t>
            </a:r>
            <a:r>
              <a:rPr kumimoji="1" lang="zh-CN" altLang="en-US" dirty="0"/>
              <a:t> </a:t>
            </a:r>
            <a:r>
              <a:rPr kumimoji="1" lang="en-US" altLang="zh-CN" dirty="0"/>
              <a:t>Differences</a:t>
            </a:r>
            <a:r>
              <a:rPr kumimoji="1" lang="zh-CN" altLang="en-US" dirty="0"/>
              <a:t> </a:t>
            </a:r>
            <a:r>
              <a:rPr kumimoji="1" lang="en-US" altLang="zh-CN" dirty="0"/>
              <a:t>between</a:t>
            </a:r>
            <a:r>
              <a:rPr kumimoji="1" lang="zh-CN" altLang="en-US" dirty="0"/>
              <a:t> </a:t>
            </a:r>
            <a:r>
              <a:rPr kumimoji="1" lang="en-US" altLang="zh-CN" dirty="0"/>
              <a:t>OS</a:t>
            </a:r>
            <a:r>
              <a:rPr kumimoji="1" lang="zh-CN" altLang="en-US" dirty="0"/>
              <a:t> </a:t>
            </a:r>
            <a:r>
              <a:rPr kumimoji="1" lang="en-US" altLang="zh-CN" dirty="0"/>
              <a:t>&amp;</a:t>
            </a:r>
            <a:r>
              <a:rPr kumimoji="1" lang="zh-CN" altLang="en-US" dirty="0"/>
              <a:t> </a:t>
            </a:r>
            <a:r>
              <a:rPr kumimoji="1" lang="en-US" altLang="zh-CN" dirty="0"/>
              <a:t>VMM?</a:t>
            </a:r>
            <a:endParaRPr kumimoji="1" lang="zh-CN" altLang="en-US" dirty="0"/>
          </a:p>
        </p:txBody>
      </p:sp>
      <p:sp>
        <p:nvSpPr>
          <p:cNvPr id="3" name="内容占位符 2"/>
          <p:cNvSpPr>
            <a:spLocks noGrp="1"/>
          </p:cNvSpPr>
          <p:nvPr>
            <p:ph idx="1"/>
          </p:nvPr>
        </p:nvSpPr>
        <p:spPr>
          <a:xfrm>
            <a:off x="457200" y="1333501"/>
            <a:ext cx="4042792" cy="2377740"/>
          </a:xfrm>
        </p:spPr>
        <p:txBody>
          <a:bodyPr/>
          <a:lstStyle/>
          <a:p>
            <a:r>
              <a:rPr kumimoji="1" lang="en-US" altLang="zh-CN" dirty="0"/>
              <a:t>Similarities</a:t>
            </a:r>
            <a:endParaRPr kumimoji="1" lang="zh-CN" altLang="en-US" dirty="0"/>
          </a:p>
          <a:p>
            <a:pPr lvl="1"/>
            <a:r>
              <a:rPr lang="en-US" altLang="zh-CN" sz="2000" dirty="0"/>
              <a:t>Multiplex</a:t>
            </a:r>
            <a:r>
              <a:rPr lang="zh-CN" altLang="en-US" sz="2000" dirty="0"/>
              <a:t> </a:t>
            </a:r>
            <a:r>
              <a:rPr lang="en-US" altLang="zh-CN" sz="2000" dirty="0"/>
              <a:t>hardware</a:t>
            </a:r>
            <a:endParaRPr lang="zh-CN" altLang="en-US" sz="2000" dirty="0"/>
          </a:p>
          <a:p>
            <a:pPr lvl="1"/>
            <a:r>
              <a:rPr lang="en-US" altLang="zh-CN" sz="2000" dirty="0"/>
              <a:t>Higher</a:t>
            </a:r>
            <a:r>
              <a:rPr lang="zh-CN" altLang="en-US" sz="2000" dirty="0"/>
              <a:t> </a:t>
            </a:r>
            <a:r>
              <a:rPr lang="en-US" altLang="zh-CN" sz="2000" dirty="0"/>
              <a:t>privilege</a:t>
            </a:r>
            <a:endParaRPr lang="zh-CN" altLang="en-US" sz="2000" dirty="0"/>
          </a:p>
        </p:txBody>
      </p:sp>
      <p:sp>
        <p:nvSpPr>
          <p:cNvPr id="4" name="Rectangle 22"/>
          <p:cNvSpPr/>
          <p:nvPr/>
        </p:nvSpPr>
        <p:spPr>
          <a:xfrm>
            <a:off x="5179865" y="4432183"/>
            <a:ext cx="2676427"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5" name="Rectangle 23"/>
          <p:cNvSpPr/>
          <p:nvPr/>
        </p:nvSpPr>
        <p:spPr>
          <a:xfrm>
            <a:off x="6111628"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VM-2</a:t>
            </a:r>
          </a:p>
        </p:txBody>
      </p:sp>
      <p:sp>
        <p:nvSpPr>
          <p:cNvPr id="6" name="Rectangle 24"/>
          <p:cNvSpPr/>
          <p:nvPr/>
        </p:nvSpPr>
        <p:spPr>
          <a:xfrm>
            <a:off x="6106166" y="5033188"/>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7020816" y="5033189"/>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5184796"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VM-1</a:t>
            </a:r>
            <a:endParaRPr lang="en-US" sz="1600" dirty="0">
              <a:solidFill>
                <a:srgbClr val="0096FF"/>
              </a:solidFill>
              <a:cs typeface="Arial Narrow"/>
            </a:endParaRPr>
          </a:p>
        </p:txBody>
      </p:sp>
      <p:sp>
        <p:nvSpPr>
          <p:cNvPr id="9" name="Rectangle 37"/>
          <p:cNvSpPr/>
          <p:nvPr/>
        </p:nvSpPr>
        <p:spPr>
          <a:xfrm>
            <a:off x="7020761"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VM-3</a:t>
            </a:r>
          </a:p>
        </p:txBody>
      </p:sp>
      <p:cxnSp>
        <p:nvCxnSpPr>
          <p:cNvPr id="10" name="Straight Connector 13"/>
          <p:cNvCxnSpPr/>
          <p:nvPr/>
        </p:nvCxnSpPr>
        <p:spPr>
          <a:xfrm>
            <a:off x="5009129" y="4889383"/>
            <a:ext cx="3017897"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5179866" y="5033189"/>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2"/>
          <p:cNvSpPr/>
          <p:nvPr/>
        </p:nvSpPr>
        <p:spPr>
          <a:xfrm>
            <a:off x="1331640" y="4441676"/>
            <a:ext cx="2676427"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OS</a:t>
            </a:r>
            <a:endParaRPr lang="en-US" sz="1600" dirty="0">
              <a:solidFill>
                <a:schemeClr val="bg1"/>
              </a:solidFill>
              <a:cs typeface="Arial Narrow"/>
            </a:endParaRPr>
          </a:p>
        </p:txBody>
      </p:sp>
      <p:sp>
        <p:nvSpPr>
          <p:cNvPr id="13" name="Rectangle 23"/>
          <p:cNvSpPr/>
          <p:nvPr/>
        </p:nvSpPr>
        <p:spPr>
          <a:xfrm>
            <a:off x="2263403"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App-2</a:t>
            </a:r>
          </a:p>
        </p:txBody>
      </p:sp>
      <p:sp>
        <p:nvSpPr>
          <p:cNvPr id="14" name="Rectangle 24"/>
          <p:cNvSpPr/>
          <p:nvPr/>
        </p:nvSpPr>
        <p:spPr>
          <a:xfrm>
            <a:off x="2257941" y="5042681"/>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15" name="Rectangle 26"/>
          <p:cNvSpPr/>
          <p:nvPr/>
        </p:nvSpPr>
        <p:spPr>
          <a:xfrm>
            <a:off x="3172591" y="5042682"/>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16" name="Rectangle 27"/>
          <p:cNvSpPr/>
          <p:nvPr/>
        </p:nvSpPr>
        <p:spPr>
          <a:xfrm>
            <a:off x="1336571"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App-1</a:t>
            </a:r>
            <a:endParaRPr lang="en-US" sz="1600" dirty="0">
              <a:solidFill>
                <a:srgbClr val="0096FF"/>
              </a:solidFill>
              <a:cs typeface="Arial Narrow"/>
            </a:endParaRPr>
          </a:p>
        </p:txBody>
      </p:sp>
      <p:sp>
        <p:nvSpPr>
          <p:cNvPr id="17" name="Rectangle 37"/>
          <p:cNvSpPr/>
          <p:nvPr/>
        </p:nvSpPr>
        <p:spPr>
          <a:xfrm>
            <a:off x="3172536"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App-3</a:t>
            </a:r>
          </a:p>
        </p:txBody>
      </p:sp>
      <p:cxnSp>
        <p:nvCxnSpPr>
          <p:cNvPr id="18" name="Straight Connector 13"/>
          <p:cNvCxnSpPr/>
          <p:nvPr/>
        </p:nvCxnSpPr>
        <p:spPr>
          <a:xfrm>
            <a:off x="1160904" y="4898876"/>
            <a:ext cx="3017897"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54"/>
          <p:cNvSpPr/>
          <p:nvPr/>
        </p:nvSpPr>
        <p:spPr>
          <a:xfrm>
            <a:off x="1331641" y="5042682"/>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20" name="内容占位符 2"/>
          <p:cNvSpPr txBox="1">
            <a:spLocks/>
          </p:cNvSpPr>
          <p:nvPr/>
        </p:nvSpPr>
        <p:spPr>
          <a:xfrm>
            <a:off x="4716016" y="1333501"/>
            <a:ext cx="4042792" cy="237774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dirty="0"/>
              <a:t>Differences</a:t>
            </a:r>
            <a:endParaRPr kumimoji="1" lang="zh-CN" altLang="en-US" dirty="0"/>
          </a:p>
          <a:p>
            <a:pPr lvl="1"/>
            <a:r>
              <a:rPr kumimoji="1" lang="en-US" altLang="zh-CN" sz="2000" dirty="0"/>
              <a:t>Different</a:t>
            </a:r>
            <a:r>
              <a:rPr kumimoji="1" lang="zh-CN" altLang="en-US" sz="2000" dirty="0"/>
              <a:t> </a:t>
            </a:r>
            <a:r>
              <a:rPr kumimoji="1" lang="en-US" altLang="zh-CN" sz="2000" dirty="0"/>
              <a:t>abstraction</a:t>
            </a:r>
            <a:endParaRPr kumimoji="1" lang="zh-CN" altLang="en-US" sz="2000" dirty="0"/>
          </a:p>
          <a:p>
            <a:pPr lvl="1"/>
            <a:r>
              <a:rPr kumimoji="1" lang="en-US" altLang="zh-CN" sz="2000" dirty="0"/>
              <a:t>VMM</a:t>
            </a:r>
            <a:r>
              <a:rPr kumimoji="1" lang="zh-CN" altLang="en-US" sz="2000" dirty="0"/>
              <a:t> </a:t>
            </a:r>
            <a:r>
              <a:rPr kumimoji="1" lang="en-US" altLang="zh-CN" sz="2000" dirty="0"/>
              <a:t>schedules</a:t>
            </a:r>
            <a:r>
              <a:rPr kumimoji="1" lang="zh-CN" altLang="en-US" sz="2000" dirty="0"/>
              <a:t> </a:t>
            </a:r>
            <a:r>
              <a:rPr kumimoji="1" lang="en-US" altLang="zh-CN" sz="2000" dirty="0"/>
              <a:t>VMs,</a:t>
            </a:r>
            <a:r>
              <a:rPr kumimoji="1" lang="zh-CN" altLang="en-US" sz="2000" dirty="0"/>
              <a:t> </a:t>
            </a:r>
            <a:r>
              <a:rPr kumimoji="1" lang="en-US" altLang="zh-CN" sz="2000" dirty="0"/>
              <a:t>OS</a:t>
            </a:r>
            <a:r>
              <a:rPr kumimoji="1" lang="zh-CN" altLang="en-US" sz="2000" dirty="0"/>
              <a:t> </a:t>
            </a:r>
            <a:r>
              <a:rPr kumimoji="1" lang="en-US" altLang="zh-CN" sz="2000" dirty="0"/>
              <a:t>schedules</a:t>
            </a:r>
            <a:r>
              <a:rPr kumimoji="1" lang="zh-CN" altLang="en-US" sz="2000" dirty="0"/>
              <a:t> </a:t>
            </a:r>
            <a:r>
              <a:rPr kumimoji="1" lang="en-US" altLang="zh-CN" sz="2000" dirty="0"/>
              <a:t>processes</a:t>
            </a:r>
            <a:endParaRPr kumimoji="1" lang="zh-CN" altLang="en-US" sz="2000" dirty="0"/>
          </a:p>
        </p:txBody>
      </p:sp>
    </p:spTree>
    <p:extLst>
      <p:ext uri="{BB962C8B-B14F-4D97-AF65-F5344CB8AC3E}">
        <p14:creationId xmlns:p14="http://schemas.microsoft.com/office/powerpoint/2010/main" val="383260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Virtualization</a:t>
            </a:r>
            <a:endParaRPr kumimoji="1" lang="zh-CN" altLang="en-US" dirty="0"/>
          </a:p>
        </p:txBody>
      </p:sp>
      <p:sp>
        <p:nvSpPr>
          <p:cNvPr id="3" name="内容占位符 2"/>
          <p:cNvSpPr>
            <a:spLocks noGrp="1"/>
          </p:cNvSpPr>
          <p:nvPr>
            <p:ph idx="1"/>
          </p:nvPr>
        </p:nvSpPr>
        <p:spPr>
          <a:xfrm>
            <a:off x="457200" y="1333500"/>
            <a:ext cx="8229600" cy="3972271"/>
          </a:xfrm>
        </p:spPr>
        <p:txBody>
          <a:bodyPr>
            <a:normAutofit fontScale="92500" lnSpcReduction="10000"/>
          </a:bodyPr>
          <a:lstStyle/>
          <a:p>
            <a:r>
              <a:rPr kumimoji="1" lang="en-US" altLang="zh-CN" sz="2800" dirty="0">
                <a:solidFill>
                  <a:srgbClr val="0096FF"/>
                </a:solidFill>
              </a:rPr>
              <a:t>CPU virtualization</a:t>
            </a:r>
          </a:p>
          <a:p>
            <a:pPr lvl="1"/>
            <a:r>
              <a:rPr kumimoji="1" lang="en-US" altLang="zh-CN" dirty="0"/>
              <a:t>Enable each guest VM has its own kernel and user modes</a:t>
            </a:r>
          </a:p>
          <a:p>
            <a:pPr lvl="1"/>
            <a:r>
              <a:rPr kumimoji="1" lang="en-US" altLang="zh-CN" dirty="0"/>
              <a:t>Keep isolation between guest's kernel and user modes</a:t>
            </a:r>
          </a:p>
          <a:p>
            <a:r>
              <a:rPr kumimoji="1" lang="en-US" altLang="zh-CN" sz="2800" dirty="0">
                <a:solidFill>
                  <a:srgbClr val="0096FF"/>
                </a:solidFill>
              </a:rPr>
              <a:t>Memory virtualization</a:t>
            </a:r>
          </a:p>
          <a:p>
            <a:pPr lvl="1"/>
            <a:r>
              <a:rPr kumimoji="1" lang="en-US" altLang="zh-CN" sz="2400" dirty="0"/>
              <a:t>Enable each guest VM has its own virtual MMU</a:t>
            </a:r>
          </a:p>
          <a:p>
            <a:pPr lvl="1"/>
            <a:r>
              <a:rPr kumimoji="1" lang="en-US" altLang="zh-CN" sz="2400" dirty="0"/>
              <a:t>Keep isolation between guest VMs</a:t>
            </a:r>
          </a:p>
          <a:p>
            <a:r>
              <a:rPr kumimoji="1" lang="en-US" altLang="zh-CN" sz="2800" dirty="0">
                <a:solidFill>
                  <a:srgbClr val="0096FF"/>
                </a:solidFill>
              </a:rPr>
              <a:t>I/O virtualization</a:t>
            </a:r>
          </a:p>
          <a:p>
            <a:pPr lvl="1"/>
            <a:r>
              <a:rPr kumimoji="1" lang="en-US" altLang="zh-CN" sz="2400" dirty="0"/>
              <a:t>Enable each guest VM has its own virtual devices</a:t>
            </a:r>
            <a:endParaRPr kumimoji="1" lang="zh-CN" altLang="en-US" sz="2400" dirty="0"/>
          </a:p>
        </p:txBody>
      </p:sp>
    </p:spTree>
    <p:extLst>
      <p:ext uri="{BB962C8B-B14F-4D97-AF65-F5344CB8AC3E}">
        <p14:creationId xmlns:p14="http://schemas.microsoft.com/office/powerpoint/2010/main" val="171455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CPU 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850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dirty="0"/>
              <a:t>CPU</a:t>
            </a:r>
            <a:r>
              <a:rPr kumimoji="1" lang="zh-CN" altLang="en-US" dirty="0"/>
              <a:t> </a:t>
            </a:r>
            <a:r>
              <a:rPr kumimoji="1" lang="en-US" altLang="zh-CN" dirty="0"/>
              <a:t>Virtualization:</a:t>
            </a:r>
            <a:r>
              <a:rPr kumimoji="1" lang="zh-CN" altLang="en-US" dirty="0"/>
              <a:t> </a:t>
            </a:r>
            <a:r>
              <a:rPr kumimoji="1" lang="en-US" altLang="zh-CN" dirty="0"/>
              <a:t>Process</a:t>
            </a:r>
            <a:r>
              <a:rPr kumimoji="1" lang="zh-CN" altLang="en-US" dirty="0"/>
              <a:t> </a:t>
            </a:r>
            <a:r>
              <a:rPr kumimoji="1" lang="en-US" altLang="zh-CN" dirty="0"/>
              <a:t>and</a:t>
            </a:r>
            <a:r>
              <a:rPr kumimoji="1" lang="zh-CN" altLang="en-US" dirty="0"/>
              <a:t> </a:t>
            </a:r>
            <a:r>
              <a:rPr kumimoji="1" lang="en-US" altLang="zh-CN" dirty="0"/>
              <a:t>VM</a:t>
            </a:r>
            <a:endParaRPr kumimoji="1" lang="zh-CN" altLang="en-US" dirty="0"/>
          </a:p>
        </p:txBody>
      </p:sp>
      <p:sp>
        <p:nvSpPr>
          <p:cNvPr id="5" name="内容占位符 4"/>
          <p:cNvSpPr>
            <a:spLocks noGrp="1"/>
          </p:cNvSpPr>
          <p:nvPr>
            <p:ph idx="1"/>
          </p:nvPr>
        </p:nvSpPr>
        <p:spPr/>
        <p:txBody>
          <a:bodyPr>
            <a:normAutofit fontScale="92500" lnSpcReduction="10000"/>
          </a:bodyPr>
          <a:lstStyle/>
          <a:p>
            <a:r>
              <a:rPr kumimoji="1" lang="en-US" altLang="zh-CN" dirty="0"/>
              <a:t>Each</a:t>
            </a:r>
            <a:r>
              <a:rPr kumimoji="1" lang="zh-CN" altLang="en-US" dirty="0"/>
              <a:t> </a:t>
            </a:r>
            <a:r>
              <a:rPr kumimoji="1" lang="en-US" altLang="zh-CN" dirty="0"/>
              <a:t>process</a:t>
            </a:r>
            <a:r>
              <a:rPr kumimoji="1" lang="zh-CN" altLang="en-US" dirty="0"/>
              <a:t> </a:t>
            </a:r>
            <a:r>
              <a:rPr kumimoji="1" lang="en-US" altLang="zh-CN" dirty="0"/>
              <a:t>thinks</a:t>
            </a:r>
            <a:r>
              <a:rPr kumimoji="1" lang="zh-CN" altLang="en-US" dirty="0"/>
              <a:t> </a:t>
            </a:r>
            <a:r>
              <a:rPr kumimoji="1" lang="en-US" altLang="zh-CN" dirty="0"/>
              <a:t>it</a:t>
            </a:r>
            <a:r>
              <a:rPr kumimoji="1" lang="zh-CN" altLang="en-US" dirty="0"/>
              <a:t> </a:t>
            </a:r>
            <a:r>
              <a:rPr kumimoji="1" lang="en-US" altLang="zh-CN" dirty="0"/>
              <a:t>has</a:t>
            </a:r>
            <a:r>
              <a:rPr kumimoji="1" lang="zh-CN" altLang="en-US" dirty="0"/>
              <a:t> </a:t>
            </a:r>
            <a:r>
              <a:rPr kumimoji="1" lang="en-US" altLang="zh-CN" dirty="0"/>
              <a:t>the</a:t>
            </a:r>
            <a:r>
              <a:rPr kumimoji="1" lang="zh-CN" altLang="en-US" dirty="0"/>
              <a:t> </a:t>
            </a:r>
            <a:r>
              <a:rPr kumimoji="1" lang="en-US" altLang="zh-CN" dirty="0"/>
              <a:t>entire</a:t>
            </a:r>
            <a:r>
              <a:rPr kumimoji="1" lang="zh-CN" altLang="en-US" dirty="0"/>
              <a:t> </a:t>
            </a:r>
            <a:r>
              <a:rPr kumimoji="1" lang="en-US" altLang="zh-CN" dirty="0"/>
              <a:t>CPU</a:t>
            </a:r>
            <a:endParaRPr kumimoji="1" lang="zh-CN" altLang="en-US" dirty="0"/>
          </a:p>
          <a:p>
            <a:pPr lvl="1"/>
            <a:r>
              <a:rPr kumimoji="1" lang="en-US" altLang="zh-CN" dirty="0"/>
              <a:t>Does</a:t>
            </a:r>
            <a:r>
              <a:rPr kumimoji="1" lang="zh-CN" altLang="en-US" dirty="0"/>
              <a:t> </a:t>
            </a:r>
            <a:r>
              <a:rPr kumimoji="1" lang="en-US" altLang="zh-CN" dirty="0"/>
              <a:t>not</a:t>
            </a:r>
            <a:r>
              <a:rPr kumimoji="1" lang="zh-CN" altLang="en-US" dirty="0"/>
              <a:t> </a:t>
            </a:r>
            <a:r>
              <a:rPr kumimoji="1" lang="en-US" altLang="zh-CN" dirty="0"/>
              <a:t>care</a:t>
            </a:r>
            <a:r>
              <a:rPr kumimoji="1" lang="zh-CN" altLang="en-US" dirty="0"/>
              <a:t> </a:t>
            </a:r>
            <a:r>
              <a:rPr kumimoji="1" lang="en-US" altLang="zh-CN" dirty="0"/>
              <a:t>other</a:t>
            </a:r>
            <a:r>
              <a:rPr kumimoji="1" lang="zh-CN" altLang="en-US" dirty="0"/>
              <a:t> </a:t>
            </a:r>
            <a:r>
              <a:rPr kumimoji="1" lang="en-US" altLang="zh-CN" dirty="0"/>
              <a:t>processes</a:t>
            </a:r>
            <a:endParaRPr kumimoji="1" lang="zh-CN" altLang="en-US" dirty="0"/>
          </a:p>
          <a:p>
            <a:r>
              <a:rPr kumimoji="1" lang="en-US" altLang="zh-CN" dirty="0"/>
              <a:t>OS</a:t>
            </a:r>
            <a:r>
              <a:rPr kumimoji="1" lang="zh-CN" altLang="en-US" dirty="0"/>
              <a:t> </a:t>
            </a:r>
            <a:r>
              <a:rPr kumimoji="1" lang="en-US" altLang="zh-CN" dirty="0"/>
              <a:t>schedules</a:t>
            </a:r>
            <a:r>
              <a:rPr kumimoji="1" lang="zh-CN" altLang="en-US" dirty="0"/>
              <a:t> </a:t>
            </a:r>
            <a:r>
              <a:rPr kumimoji="1" lang="en-US" altLang="zh-CN" dirty="0"/>
              <a:t>the</a:t>
            </a:r>
            <a:r>
              <a:rPr kumimoji="1" lang="zh-CN" altLang="en-US" dirty="0"/>
              <a:t> </a:t>
            </a:r>
            <a:r>
              <a:rPr kumimoji="1" lang="en-US" altLang="zh-CN" dirty="0"/>
              <a:t>processes</a:t>
            </a:r>
            <a:endParaRPr kumimoji="1" lang="zh-CN" altLang="en-US" dirty="0"/>
          </a:p>
          <a:p>
            <a:pPr lvl="1"/>
            <a:r>
              <a:rPr kumimoji="1" lang="en-US" altLang="zh-CN" dirty="0"/>
              <a:t>OS</a:t>
            </a:r>
            <a:r>
              <a:rPr kumimoji="1" lang="zh-CN" altLang="en-US" dirty="0"/>
              <a:t> </a:t>
            </a:r>
            <a:r>
              <a:rPr kumimoji="1" lang="en-US" altLang="zh-CN" dirty="0"/>
              <a:t>splits</a:t>
            </a:r>
            <a:r>
              <a:rPr kumimoji="1" lang="zh-CN" altLang="en-US" dirty="0"/>
              <a:t> </a:t>
            </a:r>
            <a:r>
              <a:rPr kumimoji="1" lang="en-US" altLang="zh-CN" dirty="0"/>
              <a:t>the</a:t>
            </a:r>
            <a:r>
              <a:rPr kumimoji="1" lang="zh-CN" altLang="en-US" dirty="0"/>
              <a:t> </a:t>
            </a:r>
            <a:r>
              <a:rPr kumimoji="1" lang="en-US" altLang="zh-CN" dirty="0"/>
              <a:t>CPU</a:t>
            </a:r>
            <a:r>
              <a:rPr kumimoji="1" lang="zh-CN" altLang="en-US" dirty="0"/>
              <a:t> </a:t>
            </a:r>
            <a:r>
              <a:rPr kumimoji="1" lang="en-US" altLang="zh-CN" dirty="0"/>
              <a:t>time</a:t>
            </a:r>
            <a:r>
              <a:rPr kumimoji="1" lang="zh-CN" altLang="en-US" dirty="0"/>
              <a:t> </a:t>
            </a:r>
            <a:r>
              <a:rPr kumimoji="1" lang="en-US" altLang="zh-CN" dirty="0"/>
              <a:t>to</a:t>
            </a:r>
            <a:r>
              <a:rPr kumimoji="1" lang="zh-CN" altLang="en-US" dirty="0"/>
              <a:t> </a:t>
            </a:r>
            <a:r>
              <a:rPr kumimoji="1" lang="en-US" altLang="zh-CN" dirty="0"/>
              <a:t>time-slices</a:t>
            </a:r>
            <a:endParaRPr kumimoji="1" lang="zh-CN" altLang="en-US" dirty="0"/>
          </a:p>
          <a:p>
            <a:pPr lvl="1"/>
            <a:r>
              <a:rPr kumimoji="1" lang="en-US" altLang="zh-CN" dirty="0"/>
              <a:t>Schedule</a:t>
            </a:r>
            <a:r>
              <a:rPr kumimoji="1" lang="zh-CN" altLang="en-US" dirty="0"/>
              <a:t> </a:t>
            </a:r>
            <a:r>
              <a:rPr kumimoji="1" lang="en-US" altLang="zh-CN" dirty="0"/>
              <a:t>each</a:t>
            </a:r>
            <a:r>
              <a:rPr kumimoji="1" lang="zh-CN" altLang="en-US" dirty="0"/>
              <a:t> </a:t>
            </a:r>
            <a:r>
              <a:rPr kumimoji="1" lang="en-US" altLang="zh-CN" dirty="0"/>
              <a:t>process</a:t>
            </a:r>
            <a:r>
              <a:rPr kumimoji="1" lang="zh-CN" altLang="en-US" dirty="0"/>
              <a:t> </a:t>
            </a:r>
            <a:r>
              <a:rPr kumimoji="1" lang="en-US" altLang="zh-CN" dirty="0"/>
              <a:t>preemptively</a:t>
            </a:r>
            <a:endParaRPr kumimoji="1" lang="zh-CN" altLang="en-US" dirty="0"/>
          </a:p>
          <a:p>
            <a:pPr lvl="1"/>
            <a:r>
              <a:rPr kumimoji="1" lang="en-US" altLang="zh-CN" dirty="0"/>
              <a:t>3 phases: save</a:t>
            </a:r>
            <a:r>
              <a:rPr kumimoji="1" lang="zh-CN" altLang="en-US" dirty="0"/>
              <a:t> </a:t>
            </a:r>
            <a:r>
              <a:rPr kumimoji="1" lang="en-US" altLang="zh-CN" dirty="0"/>
              <a:t>context,</a:t>
            </a:r>
            <a:r>
              <a:rPr kumimoji="1" lang="zh-CN" altLang="en-US" dirty="0"/>
              <a:t> </a:t>
            </a:r>
            <a:r>
              <a:rPr kumimoji="1" lang="en-US" altLang="zh-CN" dirty="0"/>
              <a:t>find</a:t>
            </a:r>
            <a:r>
              <a:rPr kumimoji="1" lang="zh-CN" altLang="en-US" dirty="0"/>
              <a:t> </a:t>
            </a:r>
            <a:r>
              <a:rPr kumimoji="1" lang="en-US" altLang="zh-CN" dirty="0"/>
              <a:t>next,</a:t>
            </a:r>
            <a:r>
              <a:rPr kumimoji="1" lang="zh-CN" altLang="en-US" dirty="0"/>
              <a:t> </a:t>
            </a:r>
            <a:r>
              <a:rPr kumimoji="1" lang="en-US" altLang="zh-CN" dirty="0"/>
              <a:t>restore</a:t>
            </a:r>
            <a:r>
              <a:rPr kumimoji="1" lang="zh-CN" altLang="en-US" dirty="0"/>
              <a:t> </a:t>
            </a:r>
            <a:r>
              <a:rPr kumimoji="1" lang="en-US" altLang="zh-CN" dirty="0"/>
              <a:t>context</a:t>
            </a:r>
          </a:p>
          <a:p>
            <a:pPr lvl="1"/>
            <a:endParaRPr kumimoji="1" lang="zh-CN" altLang="en-US" dirty="0"/>
          </a:p>
          <a:p>
            <a:r>
              <a:rPr kumimoji="1" lang="en-US" altLang="zh-CN" b="1" dirty="0">
                <a:solidFill>
                  <a:srgbClr val="0096FF"/>
                </a:solidFill>
              </a:rPr>
              <a:t>Idea:</a:t>
            </a:r>
            <a:r>
              <a:rPr kumimoji="1" lang="en-US" altLang="zh-CN" dirty="0">
                <a:solidFill>
                  <a:srgbClr val="0096FF"/>
                </a:solidFill>
              </a:rPr>
              <a:t> Why</a:t>
            </a:r>
            <a:r>
              <a:rPr kumimoji="1" lang="zh-CN" altLang="en-US" dirty="0">
                <a:solidFill>
                  <a:srgbClr val="0096FF"/>
                </a:solidFill>
              </a:rPr>
              <a:t> </a:t>
            </a:r>
            <a:r>
              <a:rPr kumimoji="1" lang="en-US" altLang="zh-CN" dirty="0">
                <a:solidFill>
                  <a:srgbClr val="0096FF"/>
                </a:solidFill>
              </a:rPr>
              <a:t>not</a:t>
            </a:r>
            <a:r>
              <a:rPr kumimoji="1" lang="zh-CN" altLang="en-US" dirty="0">
                <a:solidFill>
                  <a:srgbClr val="0096FF"/>
                </a:solidFill>
              </a:rPr>
              <a:t> </a:t>
            </a:r>
            <a:r>
              <a:rPr kumimoji="1" lang="en-US" altLang="zh-CN" dirty="0">
                <a:solidFill>
                  <a:srgbClr val="0096FF"/>
                </a:solidFill>
              </a:rPr>
              <a:t>run</a:t>
            </a:r>
            <a:r>
              <a:rPr kumimoji="1" lang="zh-CN" altLang="en-US" dirty="0">
                <a:solidFill>
                  <a:srgbClr val="0096FF"/>
                </a:solidFill>
              </a:rPr>
              <a:t> </a:t>
            </a:r>
            <a:r>
              <a:rPr kumimoji="1" lang="en-US" altLang="zh-CN" dirty="0">
                <a:solidFill>
                  <a:srgbClr val="0096FF"/>
                </a:solidFill>
              </a:rPr>
              <a:t>a</a:t>
            </a:r>
            <a:r>
              <a:rPr kumimoji="1" lang="zh-CN" altLang="en-US" dirty="0">
                <a:solidFill>
                  <a:srgbClr val="0096FF"/>
                </a:solidFill>
              </a:rPr>
              <a:t> </a:t>
            </a:r>
            <a:r>
              <a:rPr kumimoji="1" lang="en-US" altLang="zh-CN" dirty="0">
                <a:solidFill>
                  <a:srgbClr val="0096FF"/>
                </a:solidFill>
              </a:rPr>
              <a:t>VM</a:t>
            </a:r>
            <a:r>
              <a:rPr kumimoji="1" lang="zh-CN" altLang="en-US" dirty="0">
                <a:solidFill>
                  <a:srgbClr val="0096FF"/>
                </a:solidFill>
              </a:rPr>
              <a:t> </a:t>
            </a:r>
            <a:r>
              <a:rPr kumimoji="1" lang="en-US" altLang="zh-CN" dirty="0">
                <a:solidFill>
                  <a:srgbClr val="0096FF"/>
                </a:solidFill>
              </a:rPr>
              <a:t>as</a:t>
            </a:r>
            <a:r>
              <a:rPr kumimoji="1" lang="zh-CN" altLang="en-US" dirty="0">
                <a:solidFill>
                  <a:srgbClr val="0096FF"/>
                </a:solidFill>
              </a:rPr>
              <a:t> </a:t>
            </a:r>
            <a:r>
              <a:rPr kumimoji="1" lang="en-US" altLang="zh-CN" dirty="0">
                <a:solidFill>
                  <a:srgbClr val="0096FF"/>
                </a:solidFill>
              </a:rPr>
              <a:t>a</a:t>
            </a:r>
            <a:r>
              <a:rPr kumimoji="1" lang="zh-CN" altLang="en-US" dirty="0">
                <a:solidFill>
                  <a:srgbClr val="0096FF"/>
                </a:solidFill>
              </a:rPr>
              <a:t> </a:t>
            </a:r>
            <a:r>
              <a:rPr kumimoji="1" lang="en-US" altLang="zh-CN" dirty="0">
                <a:solidFill>
                  <a:srgbClr val="0096FF"/>
                </a:solidFill>
              </a:rPr>
              <a:t>process?</a:t>
            </a:r>
            <a:endParaRPr kumimoji="1" lang="zh-CN" altLang="en-US" dirty="0">
              <a:solidFill>
                <a:srgbClr val="0096FF"/>
              </a:solidFill>
            </a:endParaRPr>
          </a:p>
        </p:txBody>
      </p:sp>
    </p:spTree>
    <p:extLst>
      <p:ext uri="{BB962C8B-B14F-4D97-AF65-F5344CB8AC3E}">
        <p14:creationId xmlns:p14="http://schemas.microsoft.com/office/powerpoint/2010/main" val="7143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4897</TotalTime>
  <Words>2982</Words>
  <Application>Microsoft Macintosh PowerPoint</Application>
  <PresentationFormat>全屏显示(16:10)</PresentationFormat>
  <Paragraphs>551</Paragraphs>
  <Slides>46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等线</vt:lpstr>
      <vt:lpstr>等线</vt:lpstr>
      <vt:lpstr>Arial</vt:lpstr>
      <vt:lpstr>Calibri</vt:lpstr>
      <vt:lpstr>Courier</vt:lpstr>
      <vt:lpstr>Courier New</vt:lpstr>
      <vt:lpstr>Office 主题​​</vt:lpstr>
      <vt:lpstr>Virtual Machine</vt:lpstr>
      <vt:lpstr>Review: Linux Bugs</vt:lpstr>
      <vt:lpstr>Virtual Machine</vt:lpstr>
      <vt:lpstr>Run multiple Linux on a Single Computer?</vt:lpstr>
      <vt:lpstr>Why Virtual Machine?</vt:lpstr>
      <vt:lpstr>What are the Differences between OS &amp; VMM?</vt:lpstr>
      <vt:lpstr>Virtualization</vt:lpstr>
      <vt:lpstr>CPU Virtualization</vt:lpstr>
      <vt:lpstr>CPU Virtualization: Process and VM</vt:lpstr>
      <vt:lpstr>First Try: OS on OS</vt:lpstr>
      <vt:lpstr>Run OS as an Application</vt:lpstr>
      <vt:lpstr>Challenges of Privilege Instruction</vt:lpstr>
      <vt:lpstr>Solution: Trap &amp; Emulate</vt:lpstr>
      <vt:lpstr>Now We Can Run OS as an Application</vt:lpstr>
      <vt:lpstr>Problems of Trap &amp; Emulate</vt:lpstr>
      <vt:lpstr>X86 is not Strictly Virtualizable</vt:lpstr>
      <vt:lpstr>How to Deal with the 17 Instructions?</vt:lpstr>
      <vt:lpstr>Sol-1: Instruction Interpretation</vt:lpstr>
      <vt:lpstr>Example: Virtualizing Interrupt Flag w/ Instruction Interpreter</vt:lpstr>
      <vt:lpstr>Instruction Interpretation</vt:lpstr>
      <vt:lpstr>Sol-2: Binary Translator</vt:lpstr>
      <vt:lpstr>Architecture of a Binary Translator</vt:lpstr>
      <vt:lpstr>Basic Blocks</vt:lpstr>
      <vt:lpstr>Binary Translation</vt:lpstr>
      <vt:lpstr>Binary Translation</vt:lpstr>
      <vt:lpstr>Basic Binary Translator</vt:lpstr>
      <vt:lpstr>Basic Binary Translator</vt:lpstr>
      <vt:lpstr>Issues with Binary Translation</vt:lpstr>
      <vt:lpstr>Hybrid Approach</vt:lpstr>
      <vt:lpstr>Sol-3: Para-virtualization</vt:lpstr>
      <vt:lpstr>Sol-4: Hardware Supported CPU Virtualization</vt:lpstr>
      <vt:lpstr>Memory Virtualization</vt:lpstr>
      <vt:lpstr>Virtualizing the Page Tables</vt:lpstr>
      <vt:lpstr>Solution-1: Shadow Pages</vt:lpstr>
      <vt:lpstr>Two Page Tables Become One</vt:lpstr>
      <vt:lpstr>Setup Shadow Page Table</vt:lpstr>
      <vt:lpstr>Question</vt:lpstr>
      <vt:lpstr>What if a Guest OS Modifies its Own Page Table?</vt:lpstr>
      <vt:lpstr>What if a Guest App Access its Kernel Memory?</vt:lpstr>
      <vt:lpstr>Two Memory Views of Guest VM</vt:lpstr>
      <vt:lpstr>The Same Question</vt:lpstr>
      <vt:lpstr>Sol-2: Direct Paging (Para-virtualization)</vt:lpstr>
      <vt:lpstr>Sol-2: Direct Paging (Para-virtualization)</vt:lpstr>
      <vt:lpstr>Sol-3: Hardware Supported Memory Virtualization</vt:lpstr>
      <vt:lpstr>PowerPoint 演示文稿</vt:lpstr>
      <vt:lpstr>More on Virtualization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Yubin Xia</cp:lastModifiedBy>
  <cp:revision>146</cp:revision>
  <cp:lastPrinted>2016-06-13T07:55:34Z</cp:lastPrinted>
  <dcterms:created xsi:type="dcterms:W3CDTF">2017-05-12T06:55:38Z</dcterms:created>
  <dcterms:modified xsi:type="dcterms:W3CDTF">2019-12-24T01:48:02Z</dcterms:modified>
</cp:coreProperties>
</file>