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28" r:id="rId3"/>
    <p:sldId id="796" r:id="rId4"/>
    <p:sldId id="797" r:id="rId5"/>
    <p:sldId id="798" r:id="rId6"/>
    <p:sldId id="799" r:id="rId7"/>
    <p:sldId id="800" r:id="rId8"/>
    <p:sldId id="795" r:id="rId9"/>
    <p:sldId id="801" r:id="rId10"/>
    <p:sldId id="794" r:id="rId11"/>
    <p:sldId id="781" r:id="rId12"/>
    <p:sldId id="792" r:id="rId13"/>
    <p:sldId id="789" r:id="rId14"/>
    <p:sldId id="791" r:id="rId15"/>
    <p:sldId id="790" r:id="rId16"/>
    <p:sldId id="793" r:id="rId17"/>
    <p:sldId id="802" r:id="rId18"/>
    <p:sldId id="290" r:id="rId19"/>
    <p:sldId id="257" r:id="rId20"/>
    <p:sldId id="258" r:id="rId21"/>
    <p:sldId id="260" r:id="rId22"/>
    <p:sldId id="261" r:id="rId23"/>
    <p:sldId id="288" r:id="rId24"/>
    <p:sldId id="289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86" autoAdjust="0"/>
    <p:restoredTop sz="79327" autoAdjust="0"/>
  </p:normalViewPr>
  <p:slideViewPr>
    <p:cSldViewPr>
      <p:cViewPr varScale="1">
        <p:scale>
          <a:sx n="119" d="100"/>
          <a:sy n="119" d="100"/>
        </p:scale>
        <p:origin x="632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8512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Note: requires setting file permissions, </a:t>
            </a:r>
            <a:r>
              <a:rPr lang="en-US" altLang="zh-CN" dirty="0" err="1"/>
              <a:t>etc</a:t>
            </a:r>
            <a:r>
              <a:rPr lang="en-US" altLang="zh-CN" dirty="0"/>
              <a:t>; assumes OS kernel provides complete mediation.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2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38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53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945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5831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0115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B863DA-F243-428A-BF32-9C5B197576B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8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4325" indent="-224325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B863DA-F243-428A-BF32-9C5B197576B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1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We've seen negative goals already: all-or-nothing atomicity w/ crashes.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With crashes, just had to think of where we might crash.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Much harder to consider all possible cases with an adversary.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Security is also often hard because system has many complex goals.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2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78502"/>
            <a:ext cx="8380412" cy="625171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166718"/>
            <a:ext cx="8380412" cy="1730375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pPr>
              <a:defRPr/>
            </a:pPr>
            <a:fld id="{91D03702-EECF-4A87-B73C-C4347FB40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12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>
                <a:solidFill>
                  <a:schemeClr val="bg1"/>
                </a:solidFill>
              </a:rPr>
              <a:t>Security</a:t>
            </a:r>
            <a:endParaRPr kumimoji="1"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Introduction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1181A1-83F1-8144-995C-8B2D5DE4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Meltdown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Vulnerability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2DB37F-4802-6E4E-ADBA-DE9A32D7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96" y="1345332"/>
            <a:ext cx="6444208" cy="22232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3E0EF67-E0F9-044D-8714-131572CE231C}"/>
              </a:ext>
            </a:extLst>
          </p:cNvPr>
          <p:cNvSpPr/>
          <p:nvPr/>
        </p:nvSpPr>
        <p:spPr>
          <a:xfrm>
            <a:off x="683568" y="3649588"/>
            <a:ext cx="8003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inaccessible kernel address is moved to a register, raising an exception.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Subsequent instructions are executed out of order before the exception is raised, leaking the data from the kernel address through the indirect memory access.</a:t>
            </a:r>
          </a:p>
        </p:txBody>
      </p:sp>
    </p:spTree>
    <p:extLst>
      <p:ext uri="{BB962C8B-B14F-4D97-AF65-F5344CB8AC3E}">
        <p14:creationId xmlns:p14="http://schemas.microsoft.com/office/powerpoint/2010/main" val="334798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Vulnerability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6787" y="2087283"/>
            <a:ext cx="11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4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24648" y="2926284"/>
            <a:ext cx="852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ea typeface="DengXian" charset="-122"/>
                <a:cs typeface="DengXian" charset="-122"/>
              </a:rPr>
              <a:t>Kernel</a:t>
            </a:r>
            <a:endParaRPr kumimoji="1" lang="zh-CN" altLang="en-US" sz="1350" b="1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79" y="3326117"/>
            <a:ext cx="58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ea typeface="DengXian" charset="-122"/>
                <a:cs typeface="DengXian" charset="-122"/>
              </a:rPr>
              <a:t>User</a:t>
            </a:r>
            <a:endParaRPr kumimoji="1" lang="zh-CN" altLang="en-US" sz="1350" b="1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98829" y="3267561"/>
            <a:ext cx="266168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2170" y="2656518"/>
            <a:ext cx="22884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DengXian" charset="-122"/>
                <a:cs typeface="DengXian" charset="-122"/>
              </a:rPr>
              <a:t>Mapped with </a:t>
            </a:r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kernel privilege</a:t>
            </a:r>
            <a:r>
              <a:rPr kumimoji="1" lang="en-US" altLang="zh-CN" sz="1400" dirty="0">
                <a:ea typeface="DengXian" charset="-122"/>
                <a:cs typeface="DengXian" charset="-122"/>
              </a:rPr>
              <a:t> in page table</a:t>
            </a:r>
            <a:endParaRPr kumimoji="1" lang="zh-CN" altLang="en-US" sz="2000" dirty="0">
              <a:ea typeface="DengXian" charset="-122"/>
              <a:cs typeface="DengXian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1" y="1648750"/>
            <a:ext cx="622489" cy="9212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7" y="3505573"/>
            <a:ext cx="1228903" cy="122890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36788" y="3837889"/>
            <a:ext cx="137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DengXian" charset="-122"/>
                <a:cs typeface="DengXian" charset="-122"/>
              </a:rPr>
              <a:t>Access</a:t>
            </a:r>
            <a:r>
              <a:rPr kumimoji="1" lang="en-US" altLang="zh-CN" sz="1400" b="1" dirty="0">
                <a:ea typeface="DengXian" charset="-122"/>
                <a:cs typeface="DengXian" charset="-122"/>
              </a:rPr>
              <a:t> </a:t>
            </a:r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2580" y="4411861"/>
            <a:ext cx="269327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50" dirty="0">
                <a:solidFill>
                  <a:srgbClr val="FF0066"/>
                </a:solidFill>
                <a:ea typeface="DengXian" charset="-122"/>
                <a:cs typeface="DengXian" charset="-122"/>
              </a:rPr>
              <a:t>Permission Error!</a:t>
            </a:r>
            <a:endParaRPr kumimoji="1" lang="zh-CN" altLang="en-US" sz="2800" dirty="0">
              <a:solidFill>
                <a:srgbClr val="FF0066"/>
              </a:solidFill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1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6787" y="2087283"/>
            <a:ext cx="11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4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24648" y="2926284"/>
            <a:ext cx="852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ea typeface="DengXian" charset="-122"/>
                <a:cs typeface="DengXian" charset="-122"/>
              </a:rPr>
              <a:t>Kernel</a:t>
            </a:r>
            <a:endParaRPr kumimoji="1" lang="zh-CN" altLang="en-US" sz="1350" b="1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79" y="3326117"/>
            <a:ext cx="58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ea typeface="DengXian" charset="-122"/>
                <a:cs typeface="DengXian" charset="-122"/>
              </a:rPr>
              <a:t>User</a:t>
            </a:r>
            <a:endParaRPr kumimoji="1" lang="zh-CN" altLang="en-US" sz="1350" b="1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98829" y="3267561"/>
            <a:ext cx="266168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2170" y="2656518"/>
            <a:ext cx="22884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DengXian" charset="-122"/>
                <a:cs typeface="DengXian" charset="-122"/>
              </a:rPr>
              <a:t>Mapped with </a:t>
            </a:r>
            <a:r>
              <a:rPr kumimoji="1" lang="en-US" altLang="zh-CN" sz="14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kernel privilege</a:t>
            </a:r>
            <a:r>
              <a:rPr kumimoji="1" lang="en-US" altLang="zh-CN" sz="1400" dirty="0">
                <a:ea typeface="DengXian" charset="-122"/>
                <a:cs typeface="DengXian" charset="-122"/>
              </a:rPr>
              <a:t> in page table</a:t>
            </a:r>
            <a:endParaRPr kumimoji="1" lang="zh-CN" altLang="en-US" sz="2000" dirty="0">
              <a:ea typeface="DengXian" charset="-122"/>
              <a:cs typeface="DengXian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1" y="1648750"/>
            <a:ext cx="622489" cy="9212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9" y="3612682"/>
            <a:ext cx="550779" cy="90100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630073" y="3886013"/>
            <a:ext cx="11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 dirty="0">
                <a:ea typeface="DengXian" charset="-122"/>
                <a:cs typeface="DengXian" charset="-122"/>
              </a:rPr>
              <a:t>Meltdown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89754" y="4387710"/>
            <a:ext cx="269327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350" dirty="0">
                <a:ea typeface="DengXian" charset="-122"/>
                <a:cs typeface="DengXian" charset="-122"/>
              </a:rPr>
              <a:t>Can access </a:t>
            </a:r>
            <a:r>
              <a:rPr kumimoji="1" lang="en-US" altLang="zh-CN" sz="135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</a:t>
            </a:r>
            <a:r>
              <a:rPr kumimoji="1" lang="en-US" altLang="zh-CN" sz="1350" dirty="0">
                <a:solidFill>
                  <a:srgbClr val="FF0066"/>
                </a:solidFill>
                <a:ea typeface="DengXian" charset="-122"/>
                <a:cs typeface="DengXian" charset="-122"/>
              </a:rPr>
              <a:t>!</a:t>
            </a:r>
            <a:endParaRPr kumimoji="1" lang="zh-CN" altLang="en-US" sz="2800" dirty="0">
              <a:solidFill>
                <a:srgbClr val="FF0066"/>
              </a:solidFill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1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>
            <a:off x="3595483" y="1366359"/>
            <a:ext cx="4091413" cy="200217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ea typeface="Bangla MN" charset="0"/>
              <a:cs typeface="Bangla M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7" y="4024761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2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049" y="4184358"/>
            <a:ext cx="78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Kernel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74" y="4558429"/>
            <a:ext cx="586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User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80433" y="4499874"/>
            <a:ext cx="17692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0" y="3904256"/>
            <a:ext cx="311664" cy="4612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62" y="1078288"/>
            <a:ext cx="546620" cy="54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57022" y="817746"/>
            <a:ext cx="87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CPU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9162" y="1421455"/>
            <a:ext cx="116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Instruction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6162" y="1407252"/>
            <a:ext cx="10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Effect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5857" y="3793605"/>
            <a:ext cx="876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Cache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81615" y="3793605"/>
            <a:ext cx="1047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ea typeface="Bangla MN" charset="0"/>
                <a:cs typeface="Bangla MN" charset="0"/>
              </a:rPr>
              <a:t>Memory</a:t>
            </a:r>
            <a:r>
              <a:rPr kumimoji="1" lang="zh-CN" altLang="en-US" sz="1400" b="1" dirty="0">
                <a:ea typeface="Bangla MN" charset="0"/>
                <a:cs typeface="Bangla MN" charset="0"/>
              </a:rPr>
              <a:t> 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2" y="4696929"/>
            <a:ext cx="369461" cy="6043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115617" y="4796539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ea typeface="DengXian" charset="-122"/>
                <a:cs typeface="DengXian" charset="-122"/>
              </a:rPr>
              <a:t>Meltdown</a:t>
            </a: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926351" y="4172494"/>
          <a:ext cx="2520000" cy="3402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268"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579299" y="4172493"/>
          <a:ext cx="1157165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115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90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>
            <a:off x="3595483" y="1366359"/>
            <a:ext cx="4091413" cy="200217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ea typeface="Bangla MN" charset="0"/>
              <a:cs typeface="Bangla M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7" y="4024761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2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049" y="4184358"/>
            <a:ext cx="78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Kernel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74" y="4558429"/>
            <a:ext cx="586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User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80433" y="4499874"/>
            <a:ext cx="17692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0" y="3904256"/>
            <a:ext cx="311664" cy="4612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62" y="1078288"/>
            <a:ext cx="546620" cy="54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57022" y="817746"/>
            <a:ext cx="87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CPU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6012160" y="1505261"/>
            <a:ext cx="0" cy="1208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72527" y="1849389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key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, 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endParaRPr kumimoji="1" lang="en-US" altLang="zh-CN" sz="1400" dirty="0">
              <a:ea typeface="Bangla MN" charset="0"/>
              <a:cs typeface="Bangla M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84822" y="1849389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 = </a:t>
            </a:r>
            <a:r>
              <a:rPr kumimoji="1" lang="en-US" altLang="zh-CN" sz="1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</a:rPr>
              <a:t>1</a:t>
            </a:r>
            <a:endParaRPr kumimoji="1" lang="en-US" altLang="zh-CN" sz="1400" dirty="0">
              <a:ea typeface="Bangla MN" charset="0"/>
              <a:cs typeface="Bangla MN" charset="0"/>
              <a:sym typeface="Wingding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9162" y="1421455"/>
            <a:ext cx="116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Instruction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6162" y="1407252"/>
            <a:ext cx="10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Effect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9684" y="2253019"/>
            <a:ext cx="112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Reorder</a:t>
            </a:r>
          </a:p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Execution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3361254" y="2209429"/>
            <a:ext cx="0" cy="725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266820" y="2209428"/>
            <a:ext cx="1888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804806" y="1849389"/>
            <a:ext cx="1602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</a:rPr>
              <a:t>Permission Error!</a:t>
            </a:r>
            <a:endParaRPr kumimoji="1" lang="zh-CN" altLang="en-US" sz="1400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07905" y="1893193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1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707905" y="2397250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5857" y="3793605"/>
            <a:ext cx="876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Cache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81615" y="3793605"/>
            <a:ext cx="1047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ea typeface="Bangla MN" charset="0"/>
                <a:cs typeface="Bangla MN" charset="0"/>
              </a:rPr>
              <a:t>Memory</a:t>
            </a:r>
            <a:r>
              <a:rPr kumimoji="1" lang="zh-CN" altLang="en-US" sz="1400" b="1" dirty="0">
                <a:ea typeface="Bangla MN" charset="0"/>
                <a:cs typeface="Bangla MN" charset="0"/>
              </a:rPr>
              <a:t>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508105" y="4749232"/>
            <a:ext cx="15515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b="1" dirty="0">
                <a:ea typeface="Bangla MN" charset="0"/>
                <a:cs typeface="Bangla MN" charset="0"/>
              </a:rPr>
              <a:t> </a:t>
            </a:r>
          </a:p>
          <a:p>
            <a:pPr algn="ctr"/>
            <a:r>
              <a:rPr kumimoji="1" lang="en-US" altLang="zh-CN" sz="1200" dirty="0">
                <a:ea typeface="Bangla MN" charset="0"/>
                <a:cs typeface="Bangla MN" charset="0"/>
              </a:rPr>
              <a:t>(Attack buffer)</a:t>
            </a:r>
            <a:endParaRPr kumimoji="1" lang="zh-CN" altLang="en-US" sz="1350" dirty="0">
              <a:ea typeface="Bangla MN" charset="0"/>
              <a:cs typeface="Bangla MN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2" y="4696929"/>
            <a:ext cx="369461" cy="6043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115617" y="4796539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ea typeface="DengXian" charset="-122"/>
                <a:cs typeface="DengXian" charset="-122"/>
              </a:rPr>
              <a:t>Meltdown</a:t>
            </a: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926351" y="4172494"/>
          <a:ext cx="2520000" cy="3402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268"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9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972527" y="2353445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[%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], 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rbx</a:t>
            </a:r>
            <a:endParaRPr kumimoji="1" lang="en-US" altLang="zh-CN" sz="1400" dirty="0">
              <a:ea typeface="Bangla MN" charset="0"/>
              <a:cs typeface="Bangla M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84822" y="2353444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  <a:sym typeface="Wingdings"/>
              </a:rPr>
              <a:t>Access </a:t>
            </a:r>
            <a:r>
              <a:rPr kumimoji="1" lang="en-US" altLang="zh-CN" sz="1400" b="1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buf</a:t>
            </a:r>
            <a:r>
              <a:rPr kumimoji="1" lang="en-US" altLang="zh-CN" sz="1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[1]</a:t>
            </a:r>
            <a:endParaRPr kumimoji="1" lang="en-US" altLang="zh-CN" sz="1400" dirty="0">
              <a:ea typeface="Bangla MN" charset="0"/>
              <a:cs typeface="Bangla MN" charset="0"/>
              <a:sym typeface="Wingdings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6283871" y="4550316"/>
            <a:ext cx="0" cy="2462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579299" y="4172493"/>
          <a:ext cx="1157165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115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Key = 1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14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7" grpId="0"/>
      <p:bldP spid="28" grpId="0" animBg="1"/>
      <p:bldP spid="29" grpId="0" animBg="1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>
            <a:off x="3595483" y="1366359"/>
            <a:ext cx="4091413" cy="200217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ea typeface="Bangla MN" charset="0"/>
              <a:cs typeface="Bangla MN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995937" y="2785493"/>
            <a:ext cx="195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  <a:sym typeface="Wingdings"/>
              </a:rPr>
              <a:t>Rollback status</a:t>
            </a:r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  <a:sym typeface="Wingdings"/>
              </a:rPr>
              <a:t> </a:t>
            </a:r>
          </a:p>
          <a:p>
            <a:pPr algn="ctr"/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  <a:sym typeface="Wingdings"/>
              </a:rPr>
              <a:t>w/o cache status!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7" y="4024761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2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049" y="4184358"/>
            <a:ext cx="78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Kernel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74" y="4558429"/>
            <a:ext cx="586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User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80433" y="4499874"/>
            <a:ext cx="17692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0" y="3904256"/>
            <a:ext cx="311664" cy="4612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62" y="1078288"/>
            <a:ext cx="546620" cy="54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57022" y="817746"/>
            <a:ext cx="87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CPU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6012160" y="1505261"/>
            <a:ext cx="0" cy="1208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72527" y="1849389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key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, 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endParaRPr kumimoji="1" lang="en-US" altLang="zh-CN" sz="1400" dirty="0">
              <a:ea typeface="Bangla MN" charset="0"/>
              <a:cs typeface="Bangla M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84822" y="1849389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 = </a:t>
            </a:r>
            <a:r>
              <a:rPr kumimoji="1" lang="en-US" altLang="zh-CN" sz="1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</a:rPr>
              <a:t>1</a:t>
            </a:r>
            <a:endParaRPr kumimoji="1" lang="en-US" altLang="zh-CN" sz="1400" dirty="0">
              <a:ea typeface="Bangla MN" charset="0"/>
              <a:cs typeface="Bangla MN" charset="0"/>
              <a:sym typeface="Wingding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9162" y="1421455"/>
            <a:ext cx="116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Instruction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6162" y="1407252"/>
            <a:ext cx="10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Effect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9684" y="2253019"/>
            <a:ext cx="112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Reorder</a:t>
            </a:r>
          </a:p>
          <a:p>
            <a:pPr algn="ctr"/>
            <a:r>
              <a:rPr kumimoji="1" lang="en-US" altLang="zh-CN" sz="1400" dirty="0">
                <a:ea typeface="Bangla MN" charset="0"/>
                <a:cs typeface="Bangla MN" charset="0"/>
              </a:rPr>
              <a:t>Execution</a:t>
            </a:r>
            <a:endParaRPr kumimoji="1" lang="zh-CN" altLang="en-US" sz="1400" dirty="0">
              <a:ea typeface="Bangla MN" charset="0"/>
              <a:cs typeface="Bangla MN" charset="0"/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3361254" y="2209429"/>
            <a:ext cx="0" cy="725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266820" y="2209428"/>
            <a:ext cx="1888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804806" y="1849389"/>
            <a:ext cx="1602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</a:rPr>
              <a:t>Permission Error!</a:t>
            </a:r>
            <a:endParaRPr kumimoji="1" lang="zh-CN" altLang="en-US" sz="1400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07905" y="1893193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1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707905" y="2397250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5857" y="3793605"/>
            <a:ext cx="876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Cache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81615" y="3793605"/>
            <a:ext cx="1047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ea typeface="Bangla MN" charset="0"/>
                <a:cs typeface="Bangla MN" charset="0"/>
              </a:rPr>
              <a:t>Memory</a:t>
            </a:r>
            <a:r>
              <a:rPr kumimoji="1" lang="zh-CN" altLang="en-US" sz="1400" b="1" dirty="0">
                <a:ea typeface="Bangla MN" charset="0"/>
                <a:cs typeface="Bangla MN" charset="0"/>
              </a:rPr>
              <a:t>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508105" y="4749232"/>
            <a:ext cx="15515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b="1" dirty="0">
                <a:ea typeface="Bangla MN" charset="0"/>
                <a:cs typeface="Bangla MN" charset="0"/>
              </a:rPr>
              <a:t> </a:t>
            </a:r>
          </a:p>
          <a:p>
            <a:pPr algn="ctr"/>
            <a:r>
              <a:rPr kumimoji="1" lang="en-US" altLang="zh-CN" sz="1200" dirty="0">
                <a:ea typeface="Bangla MN" charset="0"/>
                <a:cs typeface="Bangla MN" charset="0"/>
              </a:rPr>
              <a:t>(Attack buffer)</a:t>
            </a:r>
            <a:endParaRPr kumimoji="1" lang="zh-CN" altLang="en-US" sz="1350" dirty="0">
              <a:ea typeface="Bangla MN" charset="0"/>
              <a:cs typeface="Bangla MN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2" y="4696929"/>
            <a:ext cx="369461" cy="6043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115617" y="4796539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ea typeface="DengXian" charset="-122"/>
                <a:cs typeface="DengXian" charset="-122"/>
              </a:rPr>
              <a:t>Meltdown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579299" y="4172493"/>
          <a:ext cx="1157165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115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Key = 1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926351" y="4172494"/>
          <a:ext cx="2520000" cy="3402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268"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9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972527" y="2353445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[%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ea typeface="Bangla MN" charset="0"/>
                <a:cs typeface="Bangla MN" charset="0"/>
              </a:rPr>
              <a:t>], %</a:t>
            </a:r>
            <a:r>
              <a:rPr kumimoji="1" lang="en-US" altLang="zh-CN" sz="1400" dirty="0" err="1">
                <a:ea typeface="Bangla MN" charset="0"/>
                <a:cs typeface="Bangla MN" charset="0"/>
              </a:rPr>
              <a:t>rbx</a:t>
            </a:r>
            <a:endParaRPr kumimoji="1" lang="en-US" altLang="zh-CN" sz="1400" dirty="0">
              <a:ea typeface="Bangla MN" charset="0"/>
              <a:cs typeface="Bangla M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84822" y="2353444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Bangla MN" charset="0"/>
                <a:cs typeface="Bangla MN" charset="0"/>
                <a:sym typeface="Wingdings"/>
              </a:rPr>
              <a:t>Access </a:t>
            </a:r>
            <a:r>
              <a:rPr kumimoji="1" lang="en-US" altLang="zh-CN" sz="1400" b="1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buf</a:t>
            </a:r>
            <a:r>
              <a:rPr kumimoji="1" lang="en-US" altLang="zh-CN" sz="1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[1]</a:t>
            </a:r>
            <a:endParaRPr kumimoji="1" lang="en-US" altLang="zh-CN" sz="1400" dirty="0">
              <a:ea typeface="Bangla MN" charset="0"/>
              <a:cs typeface="Bangla MN" charset="0"/>
              <a:sym typeface="Wingdings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6283871" y="4550316"/>
            <a:ext cx="0" cy="2462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800311" y="2828751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3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719747" y="2938833"/>
            <a:ext cx="177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FF0066"/>
                </a:solidFill>
                <a:ea typeface="Bangla MN" charset="0"/>
                <a:cs typeface="Bangla MN" charset="0"/>
              </a:rPr>
              <a:t>Exception</a:t>
            </a:r>
          </a:p>
        </p:txBody>
      </p:sp>
      <p:cxnSp>
        <p:nvCxnSpPr>
          <p:cNvPr id="59" name="直线箭头连接符 58"/>
          <p:cNvCxnSpPr/>
          <p:nvPr/>
        </p:nvCxnSpPr>
        <p:spPr>
          <a:xfrm>
            <a:off x="3218656" y="3092721"/>
            <a:ext cx="633264" cy="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2913129" y="4366542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568356" y="4533751"/>
            <a:ext cx="1322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ea typeface="Bangla MN" charset="0"/>
                <a:cs typeface="Bangla MN" charset="0"/>
              </a:rPr>
              <a:t>Access </a:t>
            </a:r>
          </a:p>
          <a:p>
            <a:pPr algn="ctr"/>
            <a:r>
              <a:rPr kumimoji="1" lang="en-US" altLang="zh-CN" sz="1100" i="1" dirty="0" err="1">
                <a:solidFill>
                  <a:srgbClr val="FF0066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[1]</a:t>
            </a: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4965942" y="4366542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4965942" y="4441676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661014" y="4533751"/>
            <a:ext cx="1322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Fill </a:t>
            </a:r>
            <a:r>
              <a:rPr kumimoji="1" lang="en-US" altLang="zh-CN" sz="1100" i="1" dirty="0" err="1">
                <a:solidFill>
                  <a:srgbClr val="FF0066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[1]</a:t>
            </a:r>
          </a:p>
          <a:p>
            <a:pPr algn="ctr"/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to cache</a:t>
            </a:r>
          </a:p>
        </p:txBody>
      </p:sp>
      <p:sp>
        <p:nvSpPr>
          <p:cNvPr id="57" name="椭圆 56"/>
          <p:cNvSpPr/>
          <p:nvPr/>
        </p:nvSpPr>
        <p:spPr>
          <a:xfrm>
            <a:off x="3119097" y="4255405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5148064" y="4293519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3" grpId="0" animBg="1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>
            <a:off x="3595483" y="1366359"/>
            <a:ext cx="4091413" cy="200217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5875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995937" y="2785493"/>
            <a:ext cx="195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Rollback status </a:t>
            </a:r>
          </a:p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w/o cache status!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5067933"/>
            <a:ext cx="648072" cy="273844"/>
          </a:xfrm>
        </p:spPr>
        <p:txBody>
          <a:bodyPr/>
          <a:lstStyle/>
          <a:p>
            <a:r>
              <a:rPr lang="en-US" altLang="zh-CN" sz="1800" dirty="0"/>
              <a:t>3</a:t>
            </a:r>
            <a:endParaRPr lang="zh-CN" altLang="en-US" sz="1800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87338" y="285751"/>
            <a:ext cx="8856662" cy="1063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Meltdown</a:t>
            </a:r>
            <a:endParaRPr lang="zh-TW" altLang="en-US" baseline="30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17" y="4024761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FF0066"/>
                </a:solidFill>
                <a:ea typeface="DengXian" charset="-122"/>
                <a:cs typeface="DengXian" charset="-122"/>
              </a:rPr>
              <a:t>key </a:t>
            </a:r>
            <a:r>
              <a:rPr kumimoji="1" lang="en-US" altLang="zh-CN" sz="1200" b="1" dirty="0">
                <a:ea typeface="DengXian" charset="-122"/>
                <a:cs typeface="DengXian" charset="-122"/>
              </a:rPr>
              <a:t>= 0x01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049" y="4184358"/>
            <a:ext cx="78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Kernel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174" y="4558429"/>
            <a:ext cx="586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ea typeface="DengXian" charset="-122"/>
                <a:cs typeface="DengXian" charset="-122"/>
              </a:rPr>
              <a:t>User</a:t>
            </a:r>
            <a:endParaRPr kumimoji="1" lang="zh-CN" altLang="en-US" sz="1600" dirty="0">
              <a:ea typeface="DengXian" charset="-122"/>
              <a:cs typeface="DengXian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80433" y="4499874"/>
            <a:ext cx="17692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0" y="3904256"/>
            <a:ext cx="311664" cy="4612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62" y="1078288"/>
            <a:ext cx="546620" cy="5466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57022" y="817746"/>
            <a:ext cx="87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CPU</a:t>
            </a:r>
            <a:endParaRPr kumimoji="1" lang="zh-CN" altLang="en-US" sz="1400" b="1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6012160" y="1505261"/>
            <a:ext cx="0" cy="1208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72527" y="1849389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key</a:t>
            </a:r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, %</a:t>
            </a:r>
            <a:r>
              <a:rPr kumimoji="1" lang="en-US" altLang="zh-CN" sz="1400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rax</a:t>
            </a:r>
            <a:endParaRPr kumimoji="1" lang="en-US" altLang="zh-CN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84822" y="1849389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%</a:t>
            </a:r>
            <a:r>
              <a:rPr kumimoji="1" lang="en-US" altLang="zh-CN" sz="1400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 = </a:t>
            </a:r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1</a:t>
            </a:r>
            <a:endParaRPr kumimoji="1" lang="en-US" altLang="zh-CN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  <a:sym typeface="Wingding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9162" y="1421455"/>
            <a:ext cx="116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Instruction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6162" y="1407252"/>
            <a:ext cx="10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Effect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9684" y="2253019"/>
            <a:ext cx="112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Reorder</a:t>
            </a:r>
          </a:p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Execution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3361254" y="2209429"/>
            <a:ext cx="0" cy="7255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266820" y="2209428"/>
            <a:ext cx="1888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804806" y="1849389"/>
            <a:ext cx="1602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Permission Error!</a:t>
            </a:r>
            <a:endParaRPr kumimoji="1" lang="zh-CN" altLang="en-US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07905" y="1893193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1</a:t>
            </a:r>
            <a:endParaRPr kumimoji="1" lang="zh-CN" altLang="en-US" sz="1350" b="1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707905" y="2397250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5857" y="3793605"/>
            <a:ext cx="8769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ea typeface="Bangla MN" charset="0"/>
                <a:cs typeface="Bangla MN" charset="0"/>
              </a:rPr>
              <a:t>Cache</a:t>
            </a:r>
            <a:endParaRPr kumimoji="1" lang="zh-CN" altLang="en-US" sz="1400" b="1" dirty="0">
              <a:ea typeface="Bangla MN" charset="0"/>
              <a:cs typeface="Bangla MN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81615" y="3793605"/>
            <a:ext cx="1047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ea typeface="Bangla MN" charset="0"/>
                <a:cs typeface="Bangla MN" charset="0"/>
              </a:rPr>
              <a:t>Memory</a:t>
            </a:r>
            <a:r>
              <a:rPr kumimoji="1" lang="zh-CN" altLang="en-US" sz="1400" b="1" dirty="0">
                <a:ea typeface="Bangla MN" charset="0"/>
                <a:cs typeface="Bangla MN" charset="0"/>
              </a:rPr>
              <a:t>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508105" y="4749232"/>
            <a:ext cx="15515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 err="1">
                <a:ea typeface="Bangla MN" charset="0"/>
                <a:cs typeface="Bangla MN" charset="0"/>
              </a:rPr>
              <a:t>buf</a:t>
            </a:r>
            <a:r>
              <a:rPr kumimoji="1" lang="en-US" altLang="zh-CN" sz="1400" b="1" dirty="0">
                <a:ea typeface="Bangla MN" charset="0"/>
                <a:cs typeface="Bangla MN" charset="0"/>
              </a:rPr>
              <a:t> </a:t>
            </a:r>
          </a:p>
          <a:p>
            <a:pPr algn="ctr"/>
            <a:r>
              <a:rPr kumimoji="1" lang="en-US" altLang="zh-CN" sz="1200" dirty="0">
                <a:ea typeface="Bangla MN" charset="0"/>
                <a:cs typeface="Bangla MN" charset="0"/>
              </a:rPr>
              <a:t>(Attack buffer)</a:t>
            </a:r>
            <a:endParaRPr kumimoji="1" lang="zh-CN" altLang="en-US" sz="1350" dirty="0">
              <a:ea typeface="Bangla MN" charset="0"/>
              <a:cs typeface="Bangla MN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2" y="4696929"/>
            <a:ext cx="369461" cy="6043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115617" y="4796539"/>
            <a:ext cx="114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ea typeface="DengXian" charset="-122"/>
                <a:cs typeface="DengXian" charset="-122"/>
              </a:rPr>
              <a:t>Meltdown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579299" y="4172493"/>
          <a:ext cx="1157165" cy="822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115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Key = 1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926351" y="4172494"/>
          <a:ext cx="2520000" cy="34026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268"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9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>
                          <a:solidFill>
                            <a:schemeClr val="tx1"/>
                          </a:solidFill>
                        </a:rPr>
                        <a:t>buf</a:t>
                      </a:r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972527" y="2353445"/>
            <a:ext cx="198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Load </a:t>
            </a:r>
            <a:r>
              <a:rPr kumimoji="1" lang="en-US" altLang="zh-CN" sz="1400" b="1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[%</a:t>
            </a:r>
            <a:r>
              <a:rPr kumimoji="1" lang="en-US" altLang="zh-CN" sz="1400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rax</a:t>
            </a:r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], %</a:t>
            </a:r>
            <a:r>
              <a:rPr kumimoji="1" lang="en-US" altLang="zh-CN" sz="1400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rbx</a:t>
            </a:r>
            <a:endParaRPr kumimoji="1" lang="en-US" altLang="zh-CN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84822" y="2353444"/>
            <a:ext cx="143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Access </a:t>
            </a:r>
            <a:r>
              <a:rPr kumimoji="1" lang="en-US" altLang="zh-CN" sz="1400" b="1" dirty="0" err="1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buf</a:t>
            </a:r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  <a:sym typeface="Wingdings"/>
              </a:rPr>
              <a:t>[1</a:t>
            </a:r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  <a:sym typeface="Wingdings"/>
              </a:rPr>
              <a:t>]</a:t>
            </a:r>
            <a:endParaRPr kumimoji="1" lang="en-US" altLang="zh-CN" sz="1400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  <a:sym typeface="Wingdings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6283871" y="4550316"/>
            <a:ext cx="0" cy="2462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800311" y="2828751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3</a:t>
            </a:r>
            <a:endParaRPr kumimoji="1" lang="zh-CN" altLang="en-US" sz="1350" b="1" dirty="0">
              <a:solidFill>
                <a:schemeClr val="bg1">
                  <a:lumMod val="85000"/>
                </a:schemeClr>
              </a:solidFill>
              <a:ea typeface="Bangla MN" charset="0"/>
              <a:cs typeface="Bangla MN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2913129" y="4366542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568356" y="4533751"/>
            <a:ext cx="1322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ea typeface="Bangla MN" charset="0"/>
                <a:cs typeface="Bangla MN" charset="0"/>
              </a:rPr>
              <a:t>Access </a:t>
            </a:r>
          </a:p>
          <a:p>
            <a:pPr algn="ctr"/>
            <a:r>
              <a:rPr kumimoji="1" lang="en-US" altLang="zh-CN" sz="1100" i="1" dirty="0" err="1">
                <a:solidFill>
                  <a:srgbClr val="FF0066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[1]</a:t>
            </a: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4965942" y="4366542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4965942" y="4441676"/>
            <a:ext cx="63326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661014" y="4533751"/>
            <a:ext cx="1322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Fill </a:t>
            </a:r>
            <a:r>
              <a:rPr kumimoji="1" lang="en-US" altLang="zh-CN" sz="1100" i="1" dirty="0" err="1">
                <a:solidFill>
                  <a:srgbClr val="FF0066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[1]</a:t>
            </a:r>
          </a:p>
          <a:p>
            <a:pPr algn="ctr"/>
            <a:r>
              <a:rPr kumimoji="1" lang="en-US" altLang="zh-CN" sz="1100" i="1" dirty="0">
                <a:solidFill>
                  <a:srgbClr val="FF0066"/>
                </a:solidFill>
                <a:ea typeface="Bangla MN" charset="0"/>
                <a:cs typeface="Bangla MN" charset="0"/>
              </a:rPr>
              <a:t>to cache</a:t>
            </a:r>
          </a:p>
        </p:txBody>
      </p:sp>
      <p:sp>
        <p:nvSpPr>
          <p:cNvPr id="57" name="椭圆 56"/>
          <p:cNvSpPr/>
          <p:nvPr/>
        </p:nvSpPr>
        <p:spPr>
          <a:xfrm>
            <a:off x="3119097" y="4255405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5148064" y="4293519"/>
            <a:ext cx="220166" cy="22016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b="1" dirty="0">
                <a:solidFill>
                  <a:srgbClr val="FF0066"/>
                </a:solidFill>
                <a:ea typeface="Bangla MN" charset="0"/>
                <a:cs typeface="Bangla MN" charset="0"/>
              </a:rPr>
              <a:t>2</a:t>
            </a:r>
            <a:endParaRPr kumimoji="1" lang="zh-CN" altLang="en-US" sz="1350" b="1" dirty="0">
              <a:solidFill>
                <a:srgbClr val="FF0066"/>
              </a:solidFill>
              <a:ea typeface="Bangla MN" charset="0"/>
              <a:cs typeface="Bangla MN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719747" y="2938833"/>
            <a:ext cx="177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>
                    <a:lumMod val="85000"/>
                  </a:schemeClr>
                </a:solidFill>
                <a:ea typeface="Bangla MN" charset="0"/>
                <a:cs typeface="Bangla MN" charset="0"/>
              </a:rPr>
              <a:t>Exception</a:t>
            </a:r>
          </a:p>
        </p:txBody>
      </p:sp>
      <p:cxnSp>
        <p:nvCxnSpPr>
          <p:cNvPr id="61" name="直线箭头连接符 60"/>
          <p:cNvCxnSpPr/>
          <p:nvPr/>
        </p:nvCxnSpPr>
        <p:spPr>
          <a:xfrm>
            <a:off x="3218656" y="3092721"/>
            <a:ext cx="63326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12"/>
          <p:cNvSpPr/>
          <p:nvPr/>
        </p:nvSpPr>
        <p:spPr>
          <a:xfrm>
            <a:off x="2257780" y="1980190"/>
            <a:ext cx="5076065" cy="8883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6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92073" algn="ctr">
              <a:buSzPct val="80000"/>
            </a:pPr>
            <a:r>
              <a:rPr kumimoji="1" lang="en-US" altLang="zh-CN" sz="2000" dirty="0">
                <a:solidFill>
                  <a:schemeClr val="tx1"/>
                </a:solidFill>
                <a:ea typeface="Bangla MN" charset="0"/>
                <a:cs typeface="Bangla MN" charset="0"/>
              </a:rPr>
              <a:t>Attacker finds that </a:t>
            </a:r>
            <a:r>
              <a:rPr kumimoji="1" lang="en-US" altLang="zh-CN" sz="2000" b="1" dirty="0" err="1">
                <a:solidFill>
                  <a:schemeClr val="tx1"/>
                </a:solidFill>
                <a:ea typeface="Bangla MN" charset="0"/>
                <a:cs typeface="Bangla MN" charset="0"/>
              </a:rPr>
              <a:t>buf</a:t>
            </a:r>
            <a:r>
              <a:rPr kumimoji="1" lang="en-US" altLang="zh-CN" sz="2000" b="1" dirty="0">
                <a:solidFill>
                  <a:schemeClr val="tx1"/>
                </a:solidFill>
                <a:ea typeface="Bangla MN" charset="0"/>
                <a:cs typeface="Bangla MN" charset="0"/>
              </a:rPr>
              <a:t>[1]</a:t>
            </a:r>
            <a:r>
              <a:rPr kumimoji="1" lang="en-US" altLang="zh-CN" sz="2000" dirty="0">
                <a:solidFill>
                  <a:schemeClr val="tx1"/>
                </a:solidFill>
                <a:ea typeface="Bangla MN" charset="0"/>
                <a:cs typeface="Bangla MN" charset="0"/>
              </a:rPr>
              <a:t> is in the </a:t>
            </a:r>
            <a:r>
              <a:rPr kumimoji="1" lang="en-US" altLang="zh-CN" sz="2000" b="1" dirty="0">
                <a:solidFill>
                  <a:schemeClr val="tx1"/>
                </a:solidFill>
                <a:ea typeface="Bangla MN" charset="0"/>
                <a:cs typeface="Bangla MN" charset="0"/>
              </a:rPr>
              <a:t>cache</a:t>
            </a:r>
            <a:r>
              <a:rPr kumimoji="1" lang="en-US" altLang="zh-CN" sz="2000" dirty="0">
                <a:solidFill>
                  <a:schemeClr val="tx1"/>
                </a:solidFill>
                <a:ea typeface="Bangla MN" charset="0"/>
                <a:cs typeface="Bangla MN" charset="0"/>
              </a:rPr>
              <a:t>, so that </a:t>
            </a:r>
            <a:r>
              <a:rPr kumimoji="1" lang="en-US" altLang="zh-CN" sz="2000" b="1" dirty="0">
                <a:solidFill>
                  <a:srgbClr val="FF0066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Bangla MN" charset="0"/>
                <a:cs typeface="Bangla MN" charset="0"/>
              </a:rPr>
              <a:t>key equals to 1</a:t>
            </a:r>
            <a:r>
              <a:rPr kumimoji="1" lang="en-US" altLang="zh-CN" sz="2000" dirty="0">
                <a:solidFill>
                  <a:schemeClr val="tx1"/>
                </a:solidFill>
                <a:ea typeface="Bangla MN" charset="0"/>
                <a:cs typeface="Bangla MN" charset="0"/>
              </a:rPr>
              <a:t>!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80"/>
    </mc:Choice>
    <mc:Fallback xmlns="">
      <p:transition spd="slow" advTm="2398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891CB-9D33-E043-9E35-70086A84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Lessons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4FA70-A5FC-FC41-86D7-D0C8E04A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Speculation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dangerous</a:t>
            </a:r>
          </a:p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speculate?</a:t>
            </a:r>
          </a:p>
          <a:p>
            <a:pPr lvl="1"/>
            <a:r>
              <a:rPr kumimoji="1" lang="en-US" altLang="zh-CN" dirty="0"/>
              <a:t>Hurt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00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D4CF32E-B8DA-6B4D-BA7B-7576B08A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</a:t>
            </a:r>
            <a:endParaRPr kumimoji="1"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411EA12-3CB1-3F48-9B2C-2AB42A23A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0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Attacks Happen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800" dirty="0"/>
              <a:t>Lots of personal info stolen</a:t>
            </a:r>
          </a:p>
          <a:p>
            <a:pPr lvl="1"/>
            <a:r>
              <a:rPr lang="en-US" altLang="zh-CN" sz="2400" dirty="0"/>
              <a:t>Attackers broke into server w/ ~800K records on Utah patients</a:t>
            </a:r>
          </a:p>
          <a:p>
            <a:r>
              <a:rPr lang="en-US" altLang="zh-CN" sz="2800" dirty="0"/>
              <a:t>Phishing attacks</a:t>
            </a:r>
          </a:p>
          <a:p>
            <a:pPr lvl="1"/>
            <a:r>
              <a:rPr lang="en-US" altLang="zh-CN" sz="2400" dirty="0"/>
              <a:t>Users at ORNL tricked by phishing email about benefits from HR</a:t>
            </a:r>
          </a:p>
          <a:p>
            <a:r>
              <a:rPr lang="en-US" altLang="zh-CN" sz="2800" dirty="0"/>
              <a:t>Millions of PCs are under control of an adversary</a:t>
            </a:r>
          </a:p>
          <a:p>
            <a:pPr lvl="1"/>
            <a:r>
              <a:rPr lang="en-US" altLang="zh-CN" sz="2400" dirty="0"/>
              <a:t>Which is called "Botnet"</a:t>
            </a:r>
          </a:p>
          <a:p>
            <a:r>
              <a:rPr lang="en-US" altLang="zh-CN" sz="2800" dirty="0" err="1"/>
              <a:t>Stuxnet</a:t>
            </a:r>
            <a:endParaRPr lang="en-US" altLang="zh-CN" sz="2800" dirty="0"/>
          </a:p>
          <a:p>
            <a:pPr lvl="1"/>
            <a:r>
              <a:rPr lang="en-US" altLang="zh-CN" sz="2400" dirty="0"/>
              <a:t>Infected Iran's uranium processing facilities</a:t>
            </a:r>
          </a:p>
          <a:p>
            <a:pPr lvl="1"/>
            <a:r>
              <a:rPr lang="en-US" altLang="zh-CN" sz="2400" dirty="0"/>
              <a:t>Fake certificate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759A23-A123-D54E-A20C-55F688E0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89F83-5E5D-EE46-8B8B-3AC21038F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5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4" y="0"/>
            <a:ext cx="835602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2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0"/>
            <a:ext cx="742235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36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89871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0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www.xudongz.com/cache/2f378473dbd4878e1f47edf3a1b75b15789925cc6c56e462a2642786073f4e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" y="193161"/>
            <a:ext cx="13846895" cy="778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552351"/>
            <a:ext cx="7136954" cy="310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12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2805"/>
            <a:ext cx="10129627" cy="5697915"/>
          </a:xfrm>
        </p:spPr>
      </p:pic>
      <p:sp>
        <p:nvSpPr>
          <p:cNvPr id="5" name="AutoShape 4" descr="https://i.lihkg.com/540/http:/static.apple.nextmedia.com/images/e-paper/20170513/large/1494670010_39f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static.apple.nextmedia.com/images/e-paper/20170513/large/1494670010_39f6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029804" y="909854"/>
            <a:ext cx="3493826" cy="1741986"/>
            <a:chOff x="5418163" y="1064525"/>
            <a:chExt cx="3493826" cy="2090383"/>
          </a:xfrm>
        </p:grpSpPr>
        <p:sp>
          <p:nvSpPr>
            <p:cNvPr id="20" name="Oval Callout 19"/>
            <p:cNvSpPr/>
            <p:nvPr/>
          </p:nvSpPr>
          <p:spPr>
            <a:xfrm>
              <a:off x="5418163" y="1064525"/>
              <a:ext cx="3493826" cy="2090383"/>
            </a:xfrm>
            <a:prstGeom prst="wedgeEllipseCallout">
              <a:avLst>
                <a:gd name="adj1" fmla="val 14719"/>
                <a:gd name="adj2" fmla="val 81502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Chuck, pay in Amazon with this signed letter: 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5950424" y="1787856"/>
              <a:ext cx="2506063" cy="1226022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Dear Amazon, 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order#123 is $10, when it is paid, text me at 425-111-2222. 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</a:rPr>
                <a:t>[Jeff's signature]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 descr="C:\Users\shuochen\AppData\Local\Microsoft\Windows\Temporary Internet Files\Content.IE5\2NSS8ZFI\MC900433823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9464" y="3635470"/>
            <a:ext cx="666636" cy="55553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" y="5407223"/>
            <a:ext cx="914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phone number is analogous to the URL that Amazon uses to notify the merchant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2456596" y="1740093"/>
            <a:ext cx="2538485" cy="955345"/>
          </a:xfrm>
          <a:prstGeom prst="wedgeEllipseCallout">
            <a:avLst>
              <a:gd name="adj1" fmla="val -16950"/>
              <a:gd name="adj2" fmla="val 1525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Jeff,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 want to buy this DVD.</a:t>
            </a: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6" y="-71111"/>
            <a:ext cx="2487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    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5"/>
          <p:cNvSpPr>
            <a:spLocks noChangeArrowheads="1"/>
          </p:cNvSpPr>
          <p:nvPr/>
        </p:nvSpPr>
        <p:spPr bwMode="auto">
          <a:xfrm>
            <a:off x="22225" y="2761470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6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6340" y="2601568"/>
            <a:ext cx="839176" cy="628405"/>
          </a:xfrm>
          <a:prstGeom prst="rect">
            <a:avLst/>
          </a:prstGeom>
          <a:noFill/>
        </p:spPr>
      </p:pic>
      <p:pic>
        <p:nvPicPr>
          <p:cNvPr id="13" name="Picture 6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45418" y="4298831"/>
            <a:ext cx="760098" cy="625739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>
          <a:xfrm flipV="1">
            <a:off x="3057087" y="3059377"/>
            <a:ext cx="2715916" cy="693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3" idx="1"/>
          </p:cNvCxnSpPr>
          <p:nvPr/>
        </p:nvCxnSpPr>
        <p:spPr>
          <a:xfrm>
            <a:off x="3029810" y="4026090"/>
            <a:ext cx="2815615" cy="5856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37430" y="419581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Shopper Chuck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4466" y="4936958"/>
            <a:ext cx="94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3128" y="233440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Jeff</a:t>
            </a:r>
            <a:endParaRPr lang="en-US" u="sng" dirty="0">
              <a:solidFill>
                <a:srgbClr val="0070C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47665" y="1194182"/>
            <a:ext cx="3439236" cy="1821599"/>
            <a:chOff x="2784144" y="2715905"/>
            <a:chExt cx="3439236" cy="2185919"/>
          </a:xfrm>
        </p:grpSpPr>
        <p:sp>
          <p:nvSpPr>
            <p:cNvPr id="23" name="Oval Callout 22"/>
            <p:cNvSpPr/>
            <p:nvPr/>
          </p:nvSpPr>
          <p:spPr>
            <a:xfrm>
              <a:off x="2784144" y="2715905"/>
              <a:ext cx="3439236" cy="2185919"/>
            </a:xfrm>
            <a:prstGeom prst="wedgeEllipseCallout">
              <a:avLst>
                <a:gd name="adj1" fmla="val -20189"/>
                <a:gd name="adj2" fmla="val 11375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Amazon, I want to pay with this letter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3302760" y="3411941"/>
              <a:ext cx="2431576" cy="1255593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Dear Amazon, 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order#123 is $10, when it is paid, text me at 425-111-2222.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</a:rPr>
                <a:t>[Jeff's signature]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2752782" y="2957019"/>
            <a:ext cx="3252232" cy="1057701"/>
          </a:xfrm>
          <a:prstGeom prst="wedgeEllipseCallout">
            <a:avLst>
              <a:gd name="adj1" fmla="val 57045"/>
              <a:gd name="adj2" fmla="val 6615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Hi,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$10 has been paid for order#123.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 [Amazon's signature]</a:t>
            </a:r>
          </a:p>
        </p:txBody>
      </p:sp>
      <p:cxnSp>
        <p:nvCxnSpPr>
          <p:cNvPr id="26" name="Straight Connector 25"/>
          <p:cNvCxnSpPr>
            <a:stCxn id="13" idx="0"/>
            <a:endCxn id="12" idx="2"/>
          </p:cNvCxnSpPr>
          <p:nvPr/>
        </p:nvCxnSpPr>
        <p:spPr>
          <a:xfrm rot="16200000" flipV="1">
            <a:off x="5671270" y="3744633"/>
            <a:ext cx="1068858" cy="39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Callout 26"/>
          <p:cNvSpPr/>
          <p:nvPr/>
        </p:nvSpPr>
        <p:spPr>
          <a:xfrm>
            <a:off x="2677236" y="1512629"/>
            <a:ext cx="3493826" cy="731673"/>
          </a:xfrm>
          <a:prstGeom prst="wedgeEllipseCallout">
            <a:avLst>
              <a:gd name="adj1" fmla="val 49094"/>
              <a:gd name="adj2" fmla="val 143678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Great, I will ship order#123!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03702-EECF-4A87-B73C-C4347FB406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111" y="442062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HOW TO SHOP FOR FREE ONLINE (S&amp;P'11)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-5071" y="891726"/>
            <a:ext cx="9144000" cy="4827892"/>
            <a:chOff x="0" y="982640"/>
            <a:chExt cx="9144000" cy="5793470"/>
          </a:xfrm>
        </p:grpSpPr>
        <p:sp>
          <p:nvSpPr>
            <p:cNvPr id="29" name="Rectangle 28"/>
            <p:cNvSpPr/>
            <p:nvPr/>
          </p:nvSpPr>
          <p:spPr>
            <a:xfrm>
              <a:off x="0" y="982640"/>
              <a:ext cx="9144000" cy="5793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56097" y="1153257"/>
              <a:ext cx="5786650" cy="5125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87620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5" grpId="0" animBg="1"/>
      <p:bldP spid="25" grpId="1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mastercard-giftcard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4454" y="528195"/>
            <a:ext cx="3657600" cy="1981720"/>
          </a:xfrm>
          <a:prstGeom prst="rect">
            <a:avLst/>
          </a:prstGeom>
        </p:spPr>
      </p:pic>
      <p:sp>
        <p:nvSpPr>
          <p:cNvPr id="3" name="Text Placeholder 17"/>
          <p:cNvSpPr>
            <a:spLocks noGrp="1"/>
          </p:cNvSpPr>
          <p:nvPr>
            <p:ph type="body" idx="1"/>
          </p:nvPr>
        </p:nvSpPr>
        <p:spPr>
          <a:xfrm>
            <a:off x="166005" y="1135282"/>
            <a:ext cx="4201280" cy="301591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Anyone can register an Amazon seller account, so can Chuck.</a:t>
            </a:r>
          </a:p>
          <a:p>
            <a:pPr lvl="1"/>
            <a:r>
              <a:rPr lang="en-US" sz="1800" dirty="0"/>
              <a:t>We purchased a $25 MasterCard gift card by cash</a:t>
            </a:r>
          </a:p>
          <a:p>
            <a:pPr lvl="1"/>
            <a:r>
              <a:rPr lang="en-US" sz="1800" dirty="0"/>
              <a:t>We registered it under the name "Mark Smith" with fake address/phone number</a:t>
            </a:r>
          </a:p>
          <a:p>
            <a:pPr lvl="1"/>
            <a:r>
              <a:rPr lang="en-US" sz="1800" dirty="0"/>
              <a:t>Registered for seller accounts in PayPal, Amazon and Google using the card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 bwMode="auto">
          <a:xfrm>
            <a:off x="166011" y="4008659"/>
            <a:ext cx="7396845" cy="147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Chuck's trick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 to Mark (i.e., Chuck himself), but check out from Jeff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lang="en-US" dirty="0">
                <a:latin typeface="+mn-lt"/>
                <a:cs typeface="+mn-cs"/>
              </a:rPr>
              <a:t>Amazon is tricked to tell Jeff a payment between Chuck and Mark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Jeff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confused by Amazon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83133" y="387447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(and seller Mark)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4722129" y="1304689"/>
            <a:ext cx="2538485" cy="955345"/>
          </a:xfrm>
          <a:prstGeom prst="wedgeEllipseCallout">
            <a:avLst>
              <a:gd name="adj1" fmla="val -16950"/>
              <a:gd name="adj2" fmla="val 1525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Jeff,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 want to buy this DVD.</a:t>
            </a:r>
          </a:p>
        </p:txBody>
      </p:sp>
      <p:pic>
        <p:nvPicPr>
          <p:cNvPr id="25" name="Picture 6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55006" y="3157900"/>
            <a:ext cx="726673" cy="585291"/>
          </a:xfrm>
          <a:prstGeom prst="rect">
            <a:avLst/>
          </a:prstGeom>
          <a:noFill/>
        </p:spPr>
      </p:pic>
      <p:pic>
        <p:nvPicPr>
          <p:cNvPr id="26" name="Picture 6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1868" y="2166164"/>
            <a:ext cx="839176" cy="628405"/>
          </a:xfrm>
          <a:prstGeom prst="rect">
            <a:avLst/>
          </a:prstGeom>
          <a:noFill/>
        </p:spPr>
      </p:pic>
      <p:pic>
        <p:nvPicPr>
          <p:cNvPr id="27" name="Picture 6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10946" y="3863430"/>
            <a:ext cx="760098" cy="625739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>
          <a:xfrm flipV="1">
            <a:off x="5322615" y="2623976"/>
            <a:ext cx="2715916" cy="693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7" idx="1"/>
          </p:cNvCxnSpPr>
          <p:nvPr/>
        </p:nvCxnSpPr>
        <p:spPr>
          <a:xfrm>
            <a:off x="5295338" y="3590689"/>
            <a:ext cx="2815615" cy="5856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75518" y="368079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Shopper Chuck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39993" y="450156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Amazon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CaaS</a:t>
            </a:r>
            <a:r>
              <a:rPr lang="en-US" sz="1400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18656" y="189900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Jeff</a:t>
            </a:r>
            <a:endParaRPr lang="en-US" sz="1400" u="sng" dirty="0">
              <a:solidFill>
                <a:srgbClr val="0070C0"/>
              </a:solidFill>
            </a:endParaRPr>
          </a:p>
        </p:txBody>
      </p:sp>
      <p:grpSp>
        <p:nvGrpSpPr>
          <p:cNvPr id="5" name="Group 32"/>
          <p:cNvGrpSpPr/>
          <p:nvPr/>
        </p:nvGrpSpPr>
        <p:grpSpPr>
          <a:xfrm>
            <a:off x="5213445" y="474451"/>
            <a:ext cx="3493826" cy="1741986"/>
            <a:chOff x="5336275" y="1064525"/>
            <a:chExt cx="3493826" cy="2090383"/>
          </a:xfrm>
        </p:grpSpPr>
        <p:sp>
          <p:nvSpPr>
            <p:cNvPr id="34" name="Oval Callout 33"/>
            <p:cNvSpPr/>
            <p:nvPr/>
          </p:nvSpPr>
          <p:spPr>
            <a:xfrm>
              <a:off x="5336275" y="1064525"/>
              <a:ext cx="3493826" cy="2090383"/>
            </a:xfrm>
            <a:prstGeom prst="wedgeEllipseCallout">
              <a:avLst>
                <a:gd name="adj1" fmla="val 14719"/>
                <a:gd name="adj2" fmla="val 81502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Chuck, pay in Amazon with this signed letter: 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Folded Corner 34"/>
            <p:cNvSpPr/>
            <p:nvPr/>
          </p:nvSpPr>
          <p:spPr>
            <a:xfrm>
              <a:off x="5752823" y="1692305"/>
              <a:ext cx="2695094" cy="134824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Dear Amazon, 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order#123 is $10, when it is paid, text me at 425-111-2222.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</a:rPr>
                <a:t>[Jeff's signature]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5055131" y="810909"/>
            <a:ext cx="3439236" cy="1821599"/>
            <a:chOff x="2784144" y="2715905"/>
            <a:chExt cx="3439236" cy="2185919"/>
          </a:xfrm>
        </p:grpSpPr>
        <p:sp>
          <p:nvSpPr>
            <p:cNvPr id="37" name="Oval Callout 36"/>
            <p:cNvSpPr/>
            <p:nvPr/>
          </p:nvSpPr>
          <p:spPr>
            <a:xfrm>
              <a:off x="2784144" y="2715905"/>
              <a:ext cx="3439236" cy="2185919"/>
            </a:xfrm>
            <a:prstGeom prst="wedgeEllipseCallout">
              <a:avLst>
                <a:gd name="adj1" fmla="val -20189"/>
                <a:gd name="adj2" fmla="val 11375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Amazon, I want to pay with this letter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Folded Corner 37"/>
            <p:cNvSpPr/>
            <p:nvPr/>
          </p:nvSpPr>
          <p:spPr>
            <a:xfrm>
              <a:off x="3237117" y="3411941"/>
              <a:ext cx="2569226" cy="1255593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Dear Amazon, 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order#123 is $10, when it is paid, text me at 425-111-2222.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strike="sngStrike" dirty="0">
                  <a:solidFill>
                    <a:schemeClr val="tx1"/>
                  </a:solidFill>
                </a:rPr>
                <a:t> </a:t>
              </a:r>
              <a:r>
                <a:rPr lang="en-US" sz="1200" strike="sngStrike" dirty="0">
                  <a:solidFill>
                    <a:srgbClr val="FF0000"/>
                  </a:solidFill>
                </a:rPr>
                <a:t>[Jeff's signature] </a:t>
              </a:r>
              <a:r>
                <a:rPr lang="en-US" sz="1200" dirty="0">
                  <a:solidFill>
                    <a:srgbClr val="FF0000"/>
                  </a:solidFill>
                </a:rPr>
                <a:t>[Mark's signature]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Oval Callout 38"/>
          <p:cNvSpPr/>
          <p:nvPr/>
        </p:nvSpPr>
        <p:spPr>
          <a:xfrm>
            <a:off x="4722123" y="2521618"/>
            <a:ext cx="3531404" cy="1057701"/>
          </a:xfrm>
          <a:prstGeom prst="wedgeEllipseCallout">
            <a:avLst>
              <a:gd name="adj1" fmla="val 57026"/>
              <a:gd name="adj2" fmla="val 65221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Hi, 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$10 has been paid for order#123. 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 [Amazon's signature]</a:t>
            </a:r>
          </a:p>
        </p:txBody>
      </p:sp>
      <p:cxnSp>
        <p:nvCxnSpPr>
          <p:cNvPr id="40" name="Straight Connector 39"/>
          <p:cNvCxnSpPr>
            <a:stCxn id="27" idx="0"/>
            <a:endCxn id="26" idx="2"/>
          </p:cNvCxnSpPr>
          <p:nvPr/>
        </p:nvCxnSpPr>
        <p:spPr>
          <a:xfrm rot="16200000" flipV="1">
            <a:off x="7936798" y="3309232"/>
            <a:ext cx="1068858" cy="39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Callout 40"/>
          <p:cNvSpPr/>
          <p:nvPr/>
        </p:nvSpPr>
        <p:spPr>
          <a:xfrm>
            <a:off x="4942764" y="1077229"/>
            <a:ext cx="3493826" cy="731673"/>
          </a:xfrm>
          <a:prstGeom prst="wedgeEllipseCallout">
            <a:avLst>
              <a:gd name="adj1" fmla="val 49094"/>
              <a:gd name="adj2" fmla="val 143678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Great, I will ship order#123!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03702-EECF-4A87-B73C-C4347FB406F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4995" y="442049"/>
            <a:ext cx="25625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Flaw &amp; exploit</a:t>
            </a:r>
          </a:p>
        </p:txBody>
      </p:sp>
    </p:spTree>
    <p:extLst>
      <p:ext uri="{BB962C8B-B14F-4D97-AF65-F5344CB8AC3E}">
        <p14:creationId xmlns:p14="http://schemas.microsoft.com/office/powerpoint/2010/main" val="57164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 animBg="1"/>
      <p:bldP spid="39" grpId="1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Other Attacks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3"/>
            <a:ext cx="8229600" cy="42724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kumimoji="1" lang="en-US" altLang="zh-CN" dirty="0"/>
              <a:t>Buffer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(stack/heap)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ROP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Password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Phishing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en-US" altLang="zh-CN" dirty="0"/>
              <a:t>XSS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en-US" altLang="zh-CN" dirty="0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Integer overflow attack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 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Side-channel attack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2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Security: Real World VS. Computer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Security in general not a particularly new concern</a:t>
            </a:r>
          </a:p>
          <a:p>
            <a:pPr lvl="1"/>
            <a:r>
              <a:rPr lang="en-US" altLang="zh-CN" dirty="0"/>
              <a:t>Banks, military, legal system, etc. have always worried about security</a:t>
            </a:r>
          </a:p>
          <a:p>
            <a:r>
              <a:rPr lang="en-US" altLang="zh-CN" dirty="0"/>
              <a:t>Similarities with computer security:</a:t>
            </a:r>
          </a:p>
          <a:p>
            <a:pPr lvl="1"/>
            <a:r>
              <a:rPr lang="en-US" altLang="zh-CN" dirty="0"/>
              <a:t>Want to compartmentalize (different keys for bike vs. safe deposit box)</a:t>
            </a:r>
          </a:p>
          <a:p>
            <a:pPr lvl="1"/>
            <a:r>
              <a:rPr lang="en-US" altLang="zh-CN" dirty="0"/>
              <a:t>Log and audit for compromises</a:t>
            </a:r>
          </a:p>
          <a:p>
            <a:pPr lvl="1"/>
            <a:r>
              <a:rPr lang="en-US" altLang="zh-CN" dirty="0"/>
              <a:t>Use legal system for deterrence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7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Security: Real World VS. Computer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3"/>
            <a:ext cx="8229600" cy="409245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Significant differences with computer security:</a:t>
            </a:r>
          </a:p>
          <a:p>
            <a:pPr lvl="1"/>
            <a:r>
              <a:rPr lang="en-US" altLang="zh-CN" sz="2400" dirty="0"/>
              <a:t>Internet makes attacks fast, cheap, and scalable</a:t>
            </a:r>
          </a:p>
          <a:p>
            <a:pPr lvl="2"/>
            <a:r>
              <a:rPr lang="en-US" altLang="zh-CN" sz="2000" dirty="0"/>
              <a:t>Huge number of adversaries: bored teenagers, criminals worldwide, etc.</a:t>
            </a:r>
          </a:p>
          <a:p>
            <a:pPr lvl="2"/>
            <a:r>
              <a:rPr lang="en-US" altLang="zh-CN" sz="2000" dirty="0"/>
              <a:t>Anonymous adversaries : no strong identity on the internet</a:t>
            </a:r>
          </a:p>
          <a:p>
            <a:pPr lvl="2"/>
            <a:r>
              <a:rPr lang="en-US" altLang="zh-CN" sz="2000" dirty="0"/>
              <a:t>Adversaries have lots of resources (compromised PCs in a botnet)</a:t>
            </a:r>
          </a:p>
          <a:p>
            <a:pPr lvl="2"/>
            <a:r>
              <a:rPr lang="en-US" altLang="zh-CN" sz="2000" dirty="0"/>
              <a:t>Attacks can often be automated: systems compromised faster than can react</a:t>
            </a:r>
          </a:p>
          <a:p>
            <a:pPr lvl="1"/>
            <a:r>
              <a:rPr lang="en-US" altLang="zh-CN" sz="2400" dirty="0"/>
              <a:t>Users often have poor intuition about computer security</a:t>
            </a:r>
          </a:p>
          <a:p>
            <a:pPr lvl="2"/>
            <a:r>
              <a:rPr lang="en-US" altLang="zh-CN" sz="2000" dirty="0"/>
              <a:t>E.g., misunderstand implications of important security decisions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2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702CD33-53D4-0149-8BA1-955086A5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</a:t>
            </a:r>
            <a:r>
              <a:rPr kumimoji="1" lang="zh-CN" altLang="en-US" dirty="0"/>
              <a:t> </a:t>
            </a:r>
            <a:r>
              <a:rPr kumimoji="1" lang="en-US" altLang="zh-CN" dirty="0"/>
              <a:t>Last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endParaRPr kumimoji="1"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E8C09B1-82DA-C147-8382-D8BF9F9CDA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08010"/>
            <a:ext cx="6858000" cy="359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0602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Why is Security So Hard?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Security is a </a:t>
            </a:r>
            <a:r>
              <a:rPr lang="en-US" altLang="zh-CN" sz="2400" b="1" u="sng" dirty="0">
                <a:solidFill>
                  <a:schemeClr val="accent2"/>
                </a:solidFill>
              </a:rPr>
              <a:t>negative goal</a:t>
            </a:r>
          </a:p>
          <a:p>
            <a:pPr lvl="1"/>
            <a:r>
              <a:rPr lang="en-US" altLang="zh-CN" sz="2000" dirty="0"/>
              <a:t>Want to achieve something despite whatever adversary might do</a:t>
            </a:r>
          </a:p>
          <a:p>
            <a:r>
              <a:rPr lang="en-US" altLang="zh-CN" sz="2400" dirty="0"/>
              <a:t>A positive goal: "XYB can read </a:t>
            </a:r>
            <a:r>
              <a:rPr lang="en-US" altLang="zh-CN" sz="2400" dirty="0" err="1"/>
              <a:t>exam.txt</a:t>
            </a:r>
            <a:r>
              <a:rPr lang="en-US" altLang="zh-CN" sz="2400" dirty="0"/>
              <a:t>".</a:t>
            </a:r>
          </a:p>
          <a:p>
            <a:pPr lvl="1"/>
            <a:r>
              <a:rPr lang="en-US" altLang="zh-CN" sz="2000" dirty="0"/>
              <a:t>Ask XYB to check if our system meets this positive goal</a:t>
            </a:r>
          </a:p>
          <a:p>
            <a:r>
              <a:rPr lang="en-US" altLang="zh-CN" sz="2400" dirty="0"/>
              <a:t>A negative goal: "Ben cannot read </a:t>
            </a:r>
            <a:r>
              <a:rPr lang="en-US" altLang="zh-CN" sz="2400" dirty="0" err="1"/>
              <a:t>exam.txt</a:t>
            </a:r>
            <a:r>
              <a:rPr lang="en-US" altLang="zh-CN" sz="2400" dirty="0"/>
              <a:t>".</a:t>
            </a:r>
          </a:p>
          <a:p>
            <a:pPr lvl="1"/>
            <a:r>
              <a:rPr lang="en-US" altLang="zh-CN" sz="2000" dirty="0"/>
              <a:t>Ask John if he can read </a:t>
            </a:r>
            <a:r>
              <a:rPr lang="en-US" altLang="zh-CN" sz="2000" dirty="0" err="1"/>
              <a:t>exam.txt</a:t>
            </a:r>
            <a:r>
              <a:rPr lang="en-US" altLang="zh-CN" sz="2000" dirty="0"/>
              <a:t>?</a:t>
            </a:r>
          </a:p>
          <a:p>
            <a:pPr lvl="1"/>
            <a:r>
              <a:rPr lang="en-US" altLang="zh-CN" sz="2000" dirty="0"/>
              <a:t>Good to check, but not nearly enough..</a:t>
            </a:r>
          </a:p>
          <a:p>
            <a:pPr lvl="1"/>
            <a:r>
              <a:rPr lang="en-US" altLang="zh-CN" sz="2000" dirty="0"/>
              <a:t>Must reason about all possible ways in which John might get the data</a:t>
            </a:r>
          </a:p>
          <a:p>
            <a:r>
              <a:rPr lang="en-US" altLang="zh-CN" sz="2400" dirty="0"/>
              <a:t>How might Ben try to get the contents of </a:t>
            </a:r>
            <a:r>
              <a:rPr lang="en-US" altLang="zh-CN" sz="2400" dirty="0" err="1"/>
              <a:t>exam.txt</a:t>
            </a:r>
            <a:r>
              <a:rPr lang="en-US" altLang="zh-CN" sz="2400" dirty="0"/>
              <a:t>?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46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Ways to Access </a:t>
            </a:r>
            <a:r>
              <a:rPr kumimoji="1" lang="en-US" altLang="zh-CN" dirty="0" err="1"/>
              <a:t>exam.txt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600" b="0" dirty="0"/>
              <a:t>Change permissions on </a:t>
            </a:r>
            <a:r>
              <a:rPr kumimoji="1" lang="en-US" altLang="zh-CN" sz="1600" b="0" dirty="0" err="1"/>
              <a:t>exam.txt</a:t>
            </a:r>
            <a:r>
              <a:rPr kumimoji="1" lang="en-US" altLang="zh-CN" sz="1600" b="0" dirty="0"/>
              <a:t> to get access</a:t>
            </a:r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Access disk blocks directly</a:t>
            </a:r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Access </a:t>
            </a:r>
            <a:r>
              <a:rPr kumimoji="1" lang="en-US" altLang="zh-CN" sz="1600" b="0" dirty="0" err="1"/>
              <a:t>exam.txt</a:t>
            </a:r>
            <a:r>
              <a:rPr kumimoji="1" lang="zh-CN" altLang="en-US" sz="1600" b="0" dirty="0"/>
              <a:t> </a:t>
            </a:r>
            <a:r>
              <a:rPr kumimoji="1" lang="en-US" altLang="zh-CN" sz="1600" b="0" dirty="0"/>
              <a:t>via </a:t>
            </a:r>
            <a:r>
              <a:rPr kumimoji="1" lang="en-US" altLang="zh-CN" sz="1600" b="0" dirty="0" err="1"/>
              <a:t>ipads.se.sjtu.edu.cn</a:t>
            </a:r>
            <a:endParaRPr kumimoji="1" lang="en-US" altLang="zh-CN" sz="1600" b="0" dirty="0"/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Reuse memory after XYB's text editor exits, read data</a:t>
            </a:r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Read backup copy of </a:t>
            </a:r>
            <a:r>
              <a:rPr kumimoji="1" lang="en-US" altLang="zh-CN" sz="1600" b="0" dirty="0" err="1"/>
              <a:t>exam.txt</a:t>
            </a:r>
            <a:r>
              <a:rPr kumimoji="1" lang="zh-CN" altLang="en-US" sz="1600" b="0" dirty="0"/>
              <a:t> </a:t>
            </a:r>
            <a:r>
              <a:rPr kumimoji="1" lang="en-US" altLang="zh-CN" sz="1600" b="0" dirty="0"/>
              <a:t>from XYB's text editor</a:t>
            </a:r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Intercept network packets to file server storing </a:t>
            </a:r>
            <a:r>
              <a:rPr kumimoji="1" lang="en-US" altLang="zh-CN" sz="1600" b="0" dirty="0" err="1"/>
              <a:t>exam.txt</a:t>
            </a:r>
            <a:endParaRPr kumimoji="1" lang="en-US" altLang="zh-CN" sz="1600" b="0" dirty="0"/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Send XYB a </a:t>
            </a:r>
            <a:r>
              <a:rPr kumimoji="1" lang="en-US" altLang="zh-CN" sz="1600" b="0" dirty="0" err="1"/>
              <a:t>trojaned</a:t>
            </a:r>
            <a:r>
              <a:rPr kumimoji="1" lang="en-US" altLang="zh-CN" sz="1600" b="0" dirty="0"/>
              <a:t> text editor that emails out the file</a:t>
            </a:r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Steal disk from file server storing </a:t>
            </a:r>
            <a:r>
              <a:rPr kumimoji="1" lang="en-US" altLang="zh-CN" sz="1600" b="0" dirty="0" err="1"/>
              <a:t>exam.txt</a:t>
            </a:r>
            <a:endParaRPr kumimoji="1" lang="en-US" altLang="zh-CN" sz="1600" b="0" dirty="0"/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Get discarded printout of </a:t>
            </a:r>
            <a:r>
              <a:rPr kumimoji="1" lang="en-US" altLang="zh-CN" sz="1600" b="0" dirty="0" err="1"/>
              <a:t>exam.txt</a:t>
            </a:r>
            <a:r>
              <a:rPr kumimoji="1" lang="en-US" altLang="zh-CN" sz="1600" b="0" dirty="0"/>
              <a:t> from the trash</a:t>
            </a:r>
          </a:p>
          <a:p>
            <a:pPr>
              <a:lnSpc>
                <a:spcPct val="80000"/>
              </a:lnSpc>
            </a:pPr>
            <a:r>
              <a:rPr kumimoji="1" lang="en-US" altLang="zh-CN" sz="1600" b="0" dirty="0"/>
              <a:t>Call </a:t>
            </a:r>
            <a:r>
              <a:rPr kumimoji="1" lang="en-US" altLang="zh-CN" sz="1600" b="0" dirty="0" err="1"/>
              <a:t>sysadmin</a:t>
            </a:r>
            <a:r>
              <a:rPr kumimoji="1" lang="en-US" altLang="zh-CN" sz="1600" b="0" dirty="0"/>
              <a:t>, pretend to be XYB, reset his password</a:t>
            </a:r>
          </a:p>
          <a:p>
            <a:pPr>
              <a:lnSpc>
                <a:spcPct val="80000"/>
              </a:lnSpc>
            </a:pPr>
            <a:endParaRPr kumimoji="1" lang="en-US" altLang="zh-CN" sz="1600" dirty="0"/>
          </a:p>
          <a:p>
            <a:pPr>
              <a:lnSpc>
                <a:spcPct val="80000"/>
              </a:lnSpc>
            </a:pPr>
            <a:r>
              <a:rPr kumimoji="1" lang="en-US" altLang="zh-CN" sz="1600" dirty="0"/>
              <a:t>… when should we stop thinking of more ways?</a:t>
            </a:r>
            <a:endParaRPr kumimoji="1" lang="zh-CN" alt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5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Fault Tolerant Fails Here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Why not using fault tolerant techniques?</a:t>
            </a:r>
          </a:p>
          <a:p>
            <a:pPr lvl="1"/>
            <a:r>
              <a:rPr kumimoji="1" lang="en-US" altLang="zh-CN" dirty="0"/>
              <a:t>Since security can be seen as a kind of fault</a:t>
            </a:r>
          </a:p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reasons</a:t>
            </a:r>
          </a:p>
          <a:p>
            <a:pPr lvl="1"/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"fault"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</a:t>
            </a:r>
            <a:r>
              <a:rPr kumimoji="1" lang="zh-CN" altLang="en-US" dirty="0"/>
              <a:t> </a:t>
            </a:r>
            <a:r>
              <a:rPr kumimoji="1" lang="en-US" altLang="zh-CN" dirty="0"/>
              <a:t>much </a:t>
            </a:r>
            <a:r>
              <a:rPr kumimoji="1" lang="en-US" altLang="en-US" dirty="0"/>
              <a:t>(cannot afford once)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leakage,</a:t>
            </a:r>
            <a:r>
              <a:rPr kumimoji="1" lang="zh-CN" altLang="en-US" dirty="0"/>
              <a:t> </a:t>
            </a:r>
            <a:r>
              <a:rPr kumimoji="1" lang="en-US" altLang="zh-CN" dirty="0"/>
              <a:t>rocket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launching</a:t>
            </a:r>
          </a:p>
          <a:p>
            <a:pPr lvl="1"/>
            <a:r>
              <a:rPr kumimoji="1" lang="en-US" altLang="zh-CN" dirty="0"/>
              <a:t>Failures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correlated</a:t>
            </a:r>
          </a:p>
          <a:p>
            <a:pPr lvl="2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fault-tolerance,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assumed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failures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698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Much Harder to Reason about Security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3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/>
              <a:t>No complete solution; we can't always secure every system</a:t>
            </a:r>
          </a:p>
          <a:p>
            <a:pPr lvl="1"/>
            <a:r>
              <a:rPr kumimoji="1" lang="en-US" altLang="zh-CN" sz="2000" dirty="0"/>
              <a:t>Trust nothing that you didn't create yourself</a:t>
            </a:r>
          </a:p>
          <a:p>
            <a:r>
              <a:rPr kumimoji="1" lang="en-US" altLang="zh-CN" sz="2400" dirty="0"/>
              <a:t>What are we going to learn?</a:t>
            </a:r>
          </a:p>
          <a:p>
            <a:pPr lvl="1"/>
            <a:r>
              <a:rPr kumimoji="1" lang="en-US" altLang="zh-CN" sz="2000" dirty="0"/>
              <a:t>How to model systems in the context of security</a:t>
            </a:r>
          </a:p>
          <a:p>
            <a:pPr lvl="1"/>
            <a:r>
              <a:rPr kumimoji="1" lang="en-US" altLang="zh-CN" sz="2000" dirty="0"/>
              <a:t>How we think about and assess risks</a:t>
            </a:r>
          </a:p>
          <a:p>
            <a:pPr lvl="1"/>
            <a:r>
              <a:rPr kumimoji="1" lang="en-US" altLang="zh-CN" sz="2000" dirty="0"/>
              <a:t>Techniques for assessing common risks</a:t>
            </a:r>
          </a:p>
          <a:p>
            <a:pPr lvl="2"/>
            <a:r>
              <a:rPr kumimoji="1" lang="en-US" altLang="zh-CN" sz="1800" dirty="0"/>
              <a:t>There are things we can do to make systems more secure</a:t>
            </a:r>
          </a:p>
          <a:p>
            <a:pPr lvl="1"/>
            <a:r>
              <a:rPr kumimoji="1" lang="en-US" altLang="zh-CN" sz="2000" dirty="0"/>
              <a:t>Know trade-offs</a:t>
            </a:r>
          </a:p>
          <a:p>
            <a:pPr lvl="2"/>
            <a:r>
              <a:rPr kumimoji="1" lang="en-US" altLang="zh-CN" sz="1800" dirty="0"/>
              <a:t>Security vs. performance, security vs. convenience, and security vs. simplicity</a:t>
            </a:r>
          </a:p>
        </p:txBody>
      </p:sp>
    </p:spTree>
    <p:extLst>
      <p:ext uri="{BB962C8B-B14F-4D97-AF65-F5344CB8AC3E}">
        <p14:creationId xmlns:p14="http://schemas.microsoft.com/office/powerpoint/2010/main" val="233796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507288" cy="9525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2 Steps towards Building a More Secure 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make progress in building a secure system?</a:t>
            </a:r>
          </a:p>
          <a:p>
            <a:pPr lvl="1"/>
            <a:r>
              <a:rPr lang="en-US" altLang="zh-CN" dirty="0"/>
              <a:t>Be clear about goals: "</a:t>
            </a:r>
            <a:r>
              <a:rPr lang="en-US" altLang="zh-CN" b="1" dirty="0">
                <a:solidFill>
                  <a:schemeClr val="accent2"/>
                </a:solidFill>
              </a:rPr>
              <a:t>policy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Be clear about assumptions: "</a:t>
            </a:r>
            <a:r>
              <a:rPr lang="en-US" altLang="zh-CN" b="1" dirty="0">
                <a:solidFill>
                  <a:schemeClr val="accent2"/>
                </a:solidFill>
              </a:rPr>
              <a:t>threat model</a:t>
            </a:r>
            <a:r>
              <a:rPr lang="en-US" altLang="zh-CN" dirty="0"/>
              <a:t>"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47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Policy: Goals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Information security goals: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</a:rPr>
              <a:t>Confidentiality</a:t>
            </a:r>
            <a:r>
              <a:rPr lang="en-US" altLang="zh-CN" dirty="0"/>
              <a:t>: limit who can read data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</a:rPr>
              <a:t>Integrity</a:t>
            </a:r>
            <a:r>
              <a:rPr lang="en-US" altLang="zh-CN" dirty="0"/>
              <a:t>: limit who can write data</a:t>
            </a:r>
          </a:p>
          <a:p>
            <a:r>
              <a:rPr lang="en-US" altLang="zh-CN" dirty="0" err="1"/>
              <a:t>Liveness</a:t>
            </a:r>
            <a:r>
              <a:rPr lang="en-US" altLang="zh-CN" dirty="0"/>
              <a:t> goals: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</a:rPr>
              <a:t>Availability</a:t>
            </a:r>
            <a:r>
              <a:rPr lang="en-US" altLang="zh-CN" dirty="0"/>
              <a:t>: ensure service keeps operating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04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Threat Model: 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800" dirty="0"/>
              <a:t>Often don't know in advance who might attack, or what they might do</a:t>
            </a:r>
          </a:p>
          <a:p>
            <a:pPr lvl="1"/>
            <a:r>
              <a:rPr lang="en-US" altLang="zh-CN" sz="2400" dirty="0"/>
              <a:t>Adversaries may have different goals, techniques, resources, expertise</a:t>
            </a:r>
          </a:p>
          <a:p>
            <a:r>
              <a:rPr lang="en-US" altLang="zh-CN" sz="2800" dirty="0"/>
              <a:t>Cannot be secure against arbitrary adversaries</a:t>
            </a:r>
          </a:p>
          <a:p>
            <a:pPr lvl="1"/>
            <a:r>
              <a:rPr lang="en-US" altLang="zh-CN" sz="2400" dirty="0"/>
              <a:t>as we saw with Ben vs. XYB</a:t>
            </a:r>
          </a:p>
          <a:p>
            <a:pPr lvl="1"/>
            <a:r>
              <a:rPr lang="en-US" altLang="zh-CN" sz="2400" dirty="0"/>
              <a:t>Adversary might be your hardware vendor, software vendor, administrator, …</a:t>
            </a:r>
          </a:p>
          <a:p>
            <a:pPr lvl="1"/>
            <a:r>
              <a:rPr lang="en-US" altLang="zh-CN" sz="2400" dirty="0"/>
              <a:t>Need to make some plausible assumptions to make progress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44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Threat Model: 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686800" cy="37716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/>
              <a:t>What does a threat model look like?</a:t>
            </a:r>
          </a:p>
          <a:p>
            <a:pPr lvl="1"/>
            <a:r>
              <a:rPr lang="en-US" altLang="zh-CN" sz="2400" dirty="0"/>
              <a:t>Adversary controls some computers, networks (but not all)</a:t>
            </a:r>
          </a:p>
          <a:p>
            <a:pPr lvl="1"/>
            <a:r>
              <a:rPr lang="en-US" altLang="zh-CN" sz="2400" dirty="0"/>
              <a:t>Adversary controls some software on computers he doesn't fully control</a:t>
            </a:r>
          </a:p>
          <a:p>
            <a:pPr lvl="1"/>
            <a:r>
              <a:rPr lang="en-US" altLang="zh-CN" sz="2400" dirty="0"/>
              <a:t>Adversary knows some information, such as passwords or keys (but not all)</a:t>
            </a:r>
          </a:p>
          <a:p>
            <a:pPr lvl="1"/>
            <a:r>
              <a:rPr lang="en-US" altLang="zh-CN" sz="2400" dirty="0"/>
              <a:t>Adversary knows about bugs in your software?</a:t>
            </a:r>
          </a:p>
          <a:p>
            <a:pPr lvl="1"/>
            <a:r>
              <a:rPr lang="en-US" altLang="zh-CN" sz="2400" dirty="0"/>
              <a:t>Physical attacks?</a:t>
            </a:r>
          </a:p>
          <a:p>
            <a:pPr lvl="1"/>
            <a:r>
              <a:rPr lang="en-US" altLang="zh-CN" sz="2400" dirty="0"/>
              <a:t>Social engineering attacks?</a:t>
            </a:r>
          </a:p>
          <a:p>
            <a:pPr lvl="1"/>
            <a:r>
              <a:rPr lang="en-US" altLang="zh-CN" sz="2400" dirty="0"/>
              <a:t>Resources?  (Can be hard to estimate either resources or requirements!)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Threat Model: 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1882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Unrealistic / incomplete threat models</a:t>
            </a:r>
          </a:p>
          <a:p>
            <a:pPr lvl="1"/>
            <a:r>
              <a:rPr lang="en-US" altLang="zh-CN" sz="2000" dirty="0"/>
              <a:t>Adversary is outside of the company network / firewall</a:t>
            </a:r>
          </a:p>
          <a:p>
            <a:pPr lvl="1"/>
            <a:r>
              <a:rPr lang="en-US" altLang="zh-CN" sz="2000" dirty="0"/>
              <a:t>Adversary doesn't know legitimate users' passwords</a:t>
            </a:r>
          </a:p>
          <a:p>
            <a:pPr lvl="1"/>
            <a:r>
              <a:rPr lang="en-US" altLang="zh-CN" sz="2000" dirty="0"/>
              <a:t>Adversary won't figure out how the system works</a:t>
            </a:r>
          </a:p>
          <a:p>
            <a:r>
              <a:rPr lang="en-US" altLang="zh-CN" sz="2400" dirty="0"/>
              <a:t>Despite this, important to have a threat model</a:t>
            </a:r>
          </a:p>
          <a:p>
            <a:pPr lvl="1"/>
            <a:r>
              <a:rPr lang="en-US" altLang="zh-CN" sz="2000" dirty="0"/>
              <a:t>Can reason about assumptions, evolve threat model over time</a:t>
            </a:r>
          </a:p>
          <a:p>
            <a:pPr lvl="1"/>
            <a:r>
              <a:rPr lang="en-US" altLang="zh-CN" sz="2000" dirty="0"/>
              <a:t>When a problem occurs, can figure out what exactly went wrong and re-design</a:t>
            </a:r>
          </a:p>
          <a:p>
            <a:r>
              <a:rPr lang="en-US" altLang="zh-CN" sz="2400" dirty="0"/>
              <a:t>Overly-ambitious threat models not always a good thing</a:t>
            </a:r>
          </a:p>
          <a:p>
            <a:pPr lvl="1"/>
            <a:r>
              <a:rPr lang="en-US" altLang="zh-CN" sz="2000" dirty="0"/>
              <a:t>Not all threats are equally important</a:t>
            </a:r>
          </a:p>
          <a:p>
            <a:pPr lvl="1"/>
            <a:r>
              <a:rPr lang="en-US" altLang="zh-CN" sz="2000" dirty="0"/>
              <a:t>Stronger requirements can lead to more complexity</a:t>
            </a:r>
          </a:p>
          <a:p>
            <a:pPr lvl="1"/>
            <a:r>
              <a:rPr lang="en-US" altLang="zh-CN" sz="2000" dirty="0"/>
              <a:t>Complex systems can develop subtle security problems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78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Guard Model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5212"/>
            <a:ext cx="2075673" cy="161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96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16CB2-CAC2-664F-A0A1-C54E6019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96A58-A4A5-8E45-9C15-90CE2DF5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96" y="1345332"/>
            <a:ext cx="6444208" cy="37616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A61F7AD-528C-EF42-8B38-837CA23AEBAD}"/>
              </a:ext>
            </a:extLst>
          </p:cNvPr>
          <p:cNvSpPr/>
          <p:nvPr/>
        </p:nvSpPr>
        <p:spPr>
          <a:xfrm>
            <a:off x="6983760" y="3226159"/>
            <a:ext cx="21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slow-­‐&gt; no access</a:t>
            </a:r>
          </a:p>
          <a:p>
            <a:r>
              <a:rPr lang="zh-CN" altLang="en-US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fast-­‐&gt; access</a:t>
            </a:r>
          </a:p>
        </p:txBody>
      </p:sp>
    </p:spTree>
    <p:extLst>
      <p:ext uri="{BB962C8B-B14F-4D97-AF65-F5344CB8AC3E}">
        <p14:creationId xmlns:p14="http://schemas.microsoft.com/office/powerpoint/2010/main" val="2776595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Guard Model of Security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Complete mediation</a:t>
            </a:r>
          </a:p>
          <a:p>
            <a:pPr lvl="1"/>
            <a:r>
              <a:rPr lang="en-US" altLang="zh-CN" sz="2400" dirty="0"/>
              <a:t>Only way to access the resource involves the guard</a:t>
            </a:r>
          </a:p>
          <a:p>
            <a:pPr lvl="1"/>
            <a:r>
              <a:rPr lang="en-US" altLang="zh-CN" sz="2400" dirty="0"/>
              <a:t>1. Must enforce client-server modularity</a:t>
            </a:r>
          </a:p>
          <a:p>
            <a:pPr lvl="2"/>
            <a:r>
              <a:rPr lang="en-US" altLang="zh-CN" sz="2000" dirty="0"/>
              <a:t>Adversary should not be able to access server's resources directly</a:t>
            </a:r>
          </a:p>
          <a:p>
            <a:pPr lvl="2"/>
            <a:r>
              <a:rPr lang="en-US" altLang="zh-CN" sz="2000" dirty="0"/>
              <a:t>E.g., assume OS enforces modularity, or run server on separate machine</a:t>
            </a:r>
          </a:p>
          <a:p>
            <a:pPr lvl="1"/>
            <a:r>
              <a:rPr lang="en-US" altLang="zh-CN" sz="2400" dirty="0"/>
              <a:t>2. Must ensure server properly invokes the guard in all the right places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03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Complete Mediation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693" y="3762806"/>
            <a:ext cx="8229600" cy="1599565"/>
          </a:xfrm>
        </p:spPr>
        <p:txBody>
          <a:bodyPr>
            <a:noAutofit/>
          </a:bodyPr>
          <a:lstStyle/>
          <a:p>
            <a:r>
              <a:rPr kumimoji="1" lang="en-US" altLang="zh-CN" sz="2400" dirty="0"/>
              <a:t>Guard typically provides:</a:t>
            </a:r>
          </a:p>
          <a:p>
            <a:pPr lvl="1"/>
            <a:r>
              <a:rPr kumimoji="1" lang="en-US" altLang="zh-CN" sz="2000" b="1" dirty="0">
                <a:solidFill>
                  <a:schemeClr val="accent2"/>
                </a:solidFill>
              </a:rPr>
              <a:t>Authentication</a:t>
            </a:r>
            <a:r>
              <a:rPr kumimoji="1" lang="en-US" altLang="zh-CN" sz="2000" dirty="0"/>
              <a:t>: is the principal who they claim to be?</a:t>
            </a:r>
          </a:p>
          <a:p>
            <a:pPr lvl="1"/>
            <a:r>
              <a:rPr kumimoji="1" lang="en-US" altLang="zh-CN" sz="2000" b="1" dirty="0">
                <a:solidFill>
                  <a:schemeClr val="accent2"/>
                </a:solidFill>
              </a:rPr>
              <a:t>Authorization</a:t>
            </a:r>
            <a:r>
              <a:rPr kumimoji="1" lang="en-US" altLang="zh-CN" sz="2000" dirty="0"/>
              <a:t>: does principal have access to perform request on resource?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17341"/>
            <a:ext cx="6192688" cy="205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09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Designing the Guard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Two functions often provided by a guard:</a:t>
            </a:r>
          </a:p>
          <a:p>
            <a:pPr lvl="1"/>
            <a:r>
              <a:rPr lang="en-US" altLang="zh-CN" sz="2400" b="1" dirty="0">
                <a:solidFill>
                  <a:schemeClr val="accent2"/>
                </a:solidFill>
              </a:rPr>
              <a:t>Authentication</a:t>
            </a:r>
            <a:r>
              <a:rPr lang="en-US" altLang="zh-CN" sz="2400" dirty="0"/>
              <a:t>: request -&gt; principal</a:t>
            </a:r>
          </a:p>
          <a:p>
            <a:pPr lvl="2"/>
            <a:r>
              <a:rPr lang="en-US" altLang="zh-CN" sz="2000" dirty="0"/>
              <a:t>E.g., client's username, verified using password</a:t>
            </a:r>
          </a:p>
          <a:p>
            <a:pPr lvl="1"/>
            <a:r>
              <a:rPr lang="en-US" altLang="zh-CN" sz="2400" b="1" dirty="0">
                <a:solidFill>
                  <a:schemeClr val="accent2"/>
                </a:solidFill>
              </a:rPr>
              <a:t>Authorization</a:t>
            </a:r>
            <a:r>
              <a:rPr lang="en-US" altLang="zh-CN" sz="2400" dirty="0"/>
              <a:t>: (request, principal, resource) -&gt; allow?</a:t>
            </a:r>
          </a:p>
          <a:p>
            <a:pPr lvl="2"/>
            <a:r>
              <a:rPr lang="en-US" altLang="zh-CN" sz="2000" dirty="0"/>
              <a:t>E.g., consult access control list (ACL) for resource</a:t>
            </a:r>
          </a:p>
          <a:p>
            <a:r>
              <a:rPr lang="en-US" altLang="zh-CN" sz="2800" dirty="0"/>
              <a:t>Simplifies security</a:t>
            </a:r>
          </a:p>
          <a:p>
            <a:pPr lvl="1"/>
            <a:r>
              <a:rPr lang="en-US" altLang="zh-CN" sz="2400" dirty="0"/>
              <a:t>Can consider the guards under threat model</a:t>
            </a:r>
          </a:p>
          <a:p>
            <a:pPr lvl="1"/>
            <a:r>
              <a:rPr lang="en-US" altLang="zh-CN" sz="2400" b="1" u="sng" dirty="0"/>
              <a:t>But don't forget about complete mediation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42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Unix 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340"/>
            <a:ext cx="8507288" cy="4104456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Resource:	</a:t>
            </a:r>
            <a:r>
              <a:rPr lang="en-US" altLang="zh-CN" sz="2000" b="0" dirty="0"/>
              <a:t>files, directories.</a:t>
            </a:r>
          </a:p>
          <a:p>
            <a:r>
              <a:rPr lang="en-US" altLang="zh-CN" sz="2000" dirty="0"/>
              <a:t>Server:	</a:t>
            </a:r>
            <a:r>
              <a:rPr lang="en-US" altLang="zh-CN" sz="2000" b="0" dirty="0"/>
              <a:t>OS kernel.</a:t>
            </a:r>
          </a:p>
          <a:p>
            <a:r>
              <a:rPr lang="en-US" altLang="zh-CN" sz="2000" dirty="0"/>
              <a:t>Client:	</a:t>
            </a:r>
            <a:r>
              <a:rPr lang="en-US" altLang="zh-CN" sz="2000" b="0" dirty="0"/>
              <a:t>process.</a:t>
            </a:r>
          </a:p>
          <a:p>
            <a:r>
              <a:rPr lang="en-US" altLang="zh-CN" sz="2000" dirty="0"/>
              <a:t>Requests:	</a:t>
            </a:r>
            <a:r>
              <a:rPr lang="en-US" altLang="zh-CN" sz="2000" b="0" dirty="0"/>
              <a:t>read, write system calls.</a:t>
            </a:r>
          </a:p>
          <a:p>
            <a:r>
              <a:rPr lang="en-US" altLang="zh-CN" sz="2000" dirty="0"/>
              <a:t>Mediation:	</a:t>
            </a:r>
            <a:r>
              <a:rPr lang="en-US" altLang="zh-CN" sz="2000" b="0" dirty="0"/>
              <a:t>U/K bit / system call implementation.</a:t>
            </a:r>
          </a:p>
          <a:p>
            <a:r>
              <a:rPr lang="en-US" altLang="zh-CN" sz="2000" dirty="0"/>
              <a:t>Principal:	</a:t>
            </a:r>
            <a:r>
              <a:rPr lang="en-US" altLang="zh-CN" sz="2000" b="0" dirty="0"/>
              <a:t>user ID.</a:t>
            </a:r>
          </a:p>
          <a:p>
            <a:r>
              <a:rPr lang="en-US" altLang="zh-CN" sz="2000" dirty="0"/>
              <a:t>Authentication:  </a:t>
            </a:r>
            <a:r>
              <a:rPr lang="en-US" altLang="zh-CN" sz="2000" b="0" dirty="0"/>
              <a:t>kernel keeps track of user ID for each process.</a:t>
            </a:r>
          </a:p>
          <a:p>
            <a:r>
              <a:rPr lang="en-US" altLang="zh-CN" sz="2000" dirty="0"/>
              <a:t>Authorization:   </a:t>
            </a:r>
            <a:r>
              <a:rPr lang="en-US" altLang="zh-CN" sz="2000" b="0" dirty="0"/>
              <a:t>permission bits &amp; owner </a:t>
            </a:r>
            <a:r>
              <a:rPr lang="en-US" altLang="zh-CN" sz="2000" b="0" dirty="0" err="1"/>
              <a:t>uid</a:t>
            </a:r>
            <a:r>
              <a:rPr lang="en-US" altLang="zh-CN" sz="2000" b="0" dirty="0"/>
              <a:t> in each  file's </a:t>
            </a:r>
            <a:r>
              <a:rPr lang="en-US" altLang="zh-CN" sz="2000" b="0" dirty="0" err="1"/>
              <a:t>inode</a:t>
            </a:r>
            <a:r>
              <a:rPr lang="en-US" altLang="zh-CN" sz="2000" b="0" dirty="0"/>
              <a:t>.</a:t>
            </a:r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44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Web 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1952"/>
            <a:ext cx="8939336" cy="4047836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Resource: 	Wiki pages</a:t>
            </a:r>
          </a:p>
          <a:p>
            <a:r>
              <a:rPr lang="en-US" altLang="zh-CN" sz="2000" dirty="0"/>
              <a:t>Client: 	any computer that speaks HTTP</a:t>
            </a:r>
          </a:p>
          <a:p>
            <a:r>
              <a:rPr lang="en-US" altLang="zh-CN" sz="2000" dirty="0"/>
              <a:t>Server: 	web application, maybe written in Python</a:t>
            </a:r>
          </a:p>
          <a:p>
            <a:r>
              <a:rPr lang="en-US" altLang="zh-CN" sz="2000" dirty="0"/>
              <a:t>Requests: 	read/write wiki pages</a:t>
            </a:r>
          </a:p>
          <a:p>
            <a:r>
              <a:rPr lang="en-US" altLang="zh-CN" sz="2000" dirty="0"/>
              <a:t>Mediation: 	server stores data on local disk, accepts only HTTP </a:t>
            </a:r>
            <a:r>
              <a:rPr lang="en-US" altLang="zh-CN" sz="2000" dirty="0" err="1"/>
              <a:t>reqs</a:t>
            </a:r>
            <a:endParaRPr lang="en-US" altLang="zh-CN" sz="2000" dirty="0"/>
          </a:p>
          <a:p>
            <a:r>
              <a:rPr lang="en-US" altLang="zh-CN" sz="2000" dirty="0"/>
              <a:t>Principal: 	username</a:t>
            </a:r>
          </a:p>
          <a:p>
            <a:r>
              <a:rPr lang="en-US" altLang="zh-CN" sz="2000" dirty="0"/>
              <a:t>Authentication:   password</a:t>
            </a:r>
          </a:p>
          <a:p>
            <a:r>
              <a:rPr lang="en-US" altLang="zh-CN" sz="2000" dirty="0"/>
              <a:t>Authorization:   list of usernames that can read/write each wiki page</a:t>
            </a:r>
          </a:p>
          <a:p>
            <a:endParaRPr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51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Firewall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/>
              <a:t>Resource: 	</a:t>
            </a:r>
            <a:r>
              <a:rPr lang="en-US" altLang="zh-CN" sz="2000" b="0" dirty="0"/>
              <a:t>internal servers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Client: 	</a:t>
            </a:r>
            <a:r>
              <a:rPr lang="en-US" altLang="zh-CN" sz="2000" b="0" dirty="0"/>
              <a:t>any computer sending packets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Server: 	</a:t>
            </a:r>
            <a:r>
              <a:rPr lang="en-US" altLang="zh-CN" sz="2000" b="0" dirty="0"/>
              <a:t>the entire internal network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Requests: 	</a:t>
            </a:r>
            <a:r>
              <a:rPr lang="en-US" altLang="zh-CN" sz="2000" b="0" dirty="0"/>
              <a:t>packets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Mediation: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internal network must not be connected to internet in other ways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no open </a:t>
            </a:r>
            <a:r>
              <a:rPr lang="en-US" altLang="zh-CN" sz="1800" dirty="0" err="1"/>
              <a:t>wifi</a:t>
            </a:r>
            <a:r>
              <a:rPr lang="en-US" altLang="zh-CN" sz="1800" dirty="0"/>
              <a:t> access points on internal network for adversary to use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no internal computers that might be under control of adversary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Principal, authentication: </a:t>
            </a:r>
            <a:r>
              <a:rPr lang="en-US" altLang="zh-CN" sz="2000" b="0" dirty="0"/>
              <a:t>none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Authorization: </a:t>
            </a:r>
            <a:r>
              <a:rPr lang="en-US" altLang="zh-CN" sz="2000" b="0" dirty="0"/>
              <a:t>check for IP address &amp; port in table of allowed connections</a:t>
            </a:r>
          </a:p>
          <a:p>
            <a:pPr>
              <a:spcBef>
                <a:spcPts val="0"/>
              </a:spcBef>
            </a:pP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58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Can Go Wrong?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Bypass complete mediation by software bugs</a:t>
            </a:r>
          </a:p>
          <a:p>
            <a:r>
              <a:rPr lang="en-US" altLang="zh-CN" dirty="0"/>
              <a:t>2. Bypass complete mediation by an adversary</a:t>
            </a:r>
          </a:p>
          <a:p>
            <a:r>
              <a:rPr lang="en-US" altLang="zh-CN" dirty="0"/>
              <a:t>3. Policy vs. mechanism</a:t>
            </a:r>
          </a:p>
          <a:p>
            <a:r>
              <a:rPr lang="en-US" altLang="zh-CN" dirty="0"/>
              <a:t>4. Interactions between layers, components</a:t>
            </a:r>
          </a:p>
          <a:p>
            <a:r>
              <a:rPr lang="en-US" altLang="zh-CN" dirty="0"/>
              <a:t>5. Users make mistakes</a:t>
            </a:r>
            <a:endParaRPr kumimoji="1" lang="en-US" altLang="zh-CN" dirty="0"/>
          </a:p>
          <a:p>
            <a:r>
              <a:rPr lang="en-US" altLang="zh-CN" dirty="0"/>
              <a:t>6. Cost of security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36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Bypassing Complete Mediation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dirty="0"/>
              <a:t>All ways to access resource must be checked by guard</a:t>
            </a:r>
          </a:p>
          <a:p>
            <a:pPr lvl="1"/>
            <a:r>
              <a:rPr lang="en-US" altLang="zh-CN" sz="2400" dirty="0"/>
              <a:t>Common estimate: one bug per 1,000 lines of code</a:t>
            </a:r>
          </a:p>
          <a:p>
            <a:pPr lvl="1"/>
            <a:r>
              <a:rPr lang="en-US" altLang="zh-CN" sz="2400" dirty="0"/>
              <a:t>Adversary may trick server code to do something unintended, bypass guard</a:t>
            </a:r>
          </a:p>
          <a:p>
            <a:r>
              <a:rPr kumimoji="1" lang="en-US" altLang="zh-CN" sz="2800" dirty="0"/>
              <a:t>How to prevent bypassing?</a:t>
            </a:r>
          </a:p>
          <a:p>
            <a:pPr lvl="1"/>
            <a:r>
              <a:rPr kumimoji="1" lang="en-US" altLang="zh-CN" sz="2400" dirty="0"/>
              <a:t>Reduce complexity: reduce lines of code</a:t>
            </a:r>
          </a:p>
          <a:p>
            <a:pPr lvl="1"/>
            <a:r>
              <a:rPr kumimoji="1" lang="en-US" altLang="zh-CN" sz="2400" dirty="0"/>
              <a:t>The "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principle of least  privilege</a:t>
            </a:r>
            <a:r>
              <a:rPr kumimoji="1" lang="en-US" altLang="zh-CN" sz="2400" dirty="0"/>
              <a:t>"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20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</a:t>
            </a:r>
            <a:r>
              <a:rPr kumimoji="1" lang="en-US" altLang="zh-CN" dirty="0" err="1"/>
              <a:t>Paymaxx.com</a:t>
            </a:r>
            <a:r>
              <a:rPr kumimoji="1" lang="en-US" altLang="zh-CN" dirty="0"/>
              <a:t> (2005)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400" b="1" dirty="0"/>
              <a:t>https://</a:t>
            </a:r>
            <a:r>
              <a:rPr kumimoji="1" lang="en-US" altLang="zh-CN" sz="2400" b="1" dirty="0" err="1"/>
              <a:t>my.paymaxx.com</a:t>
            </a:r>
            <a:r>
              <a:rPr kumimoji="1" lang="en-US" altLang="zh-CN" sz="2400" b="1" dirty="0"/>
              <a:t>/</a:t>
            </a:r>
          </a:p>
          <a:p>
            <a:pPr lvl="1"/>
            <a:r>
              <a:rPr kumimoji="1" lang="en-US" altLang="zh-CN" sz="2000" dirty="0"/>
              <a:t>Requires username and password</a:t>
            </a:r>
          </a:p>
          <a:p>
            <a:pPr lvl="1"/>
            <a:r>
              <a:rPr kumimoji="1" lang="en-US" altLang="zh-CN" sz="2000" dirty="0"/>
              <a:t>If you authenticate, provides menu of options</a:t>
            </a:r>
          </a:p>
          <a:p>
            <a:pPr lvl="1"/>
            <a:r>
              <a:rPr kumimoji="1" lang="en-US" altLang="zh-CN" sz="2000" dirty="0"/>
              <a:t>One option is to get a PDF of the tax form</a:t>
            </a:r>
          </a:p>
          <a:p>
            <a:r>
              <a:rPr kumimoji="1" lang="en-US" altLang="zh-CN" sz="2400" b="1" dirty="0"/>
              <a:t>https://</a:t>
            </a:r>
            <a:r>
              <a:rPr kumimoji="1" lang="en-US" altLang="zh-CN" sz="2400" b="1" dirty="0" err="1"/>
              <a:t>my.paymaxx.com</a:t>
            </a:r>
            <a:r>
              <a:rPr kumimoji="1" lang="en-US" altLang="zh-CN" sz="2400" b="1" dirty="0"/>
              <a:t>/get-w2.cgi?</a:t>
            </a:r>
            <a:r>
              <a:rPr kumimoji="1" lang="en-US" altLang="zh-CN" sz="2400" b="1" u="sng" dirty="0"/>
              <a:t>id=1234</a:t>
            </a:r>
          </a:p>
          <a:p>
            <a:pPr lvl="1"/>
            <a:r>
              <a:rPr kumimoji="1" lang="en-US" altLang="zh-CN" sz="2000" dirty="0"/>
              <a:t>Gets a PDF of W2 tax form for ID 1234</a:t>
            </a:r>
          </a:p>
          <a:p>
            <a:r>
              <a:rPr kumimoji="1" lang="en-US" altLang="zh-CN" sz="2400" b="1" dirty="0"/>
              <a:t>get-w2.cgi</a:t>
            </a:r>
            <a:r>
              <a:rPr kumimoji="1" lang="en-US" altLang="zh-CN" sz="2400" dirty="0"/>
              <a:t> forgot to check authorization</a:t>
            </a:r>
          </a:p>
          <a:p>
            <a:pPr lvl="1"/>
            <a:r>
              <a:rPr kumimoji="1" lang="en-US" altLang="zh-CN" sz="2000" dirty="0"/>
              <a:t>Attacker manually constructs URLs to fetch all data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09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956538"/>
            <a:ext cx="9144000" cy="428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SQL Injection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232428"/>
            <a:ext cx="6552728" cy="1728191"/>
          </a:xfrm>
          <a:ln>
            <a:solidFill>
              <a:schemeClr val="tx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| </a:t>
            </a: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email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 | </a:t>
            </a: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matei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  | matei@sjtu.edu.cn   | yes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mike     | mcarbin@sjtu.edu.cn | yes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katrina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| lacurts@sjtu.edu.cn | no</a:t>
            </a:r>
            <a:endParaRPr lang="zh-CN" alt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3145532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SELECT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username, email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FROM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users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WHERE</a:t>
            </a:r>
          </a:p>
          <a:p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username=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&lt;username&gt;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AND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public=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yes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endParaRPr lang="zh-CN" altLang="en-US" sz="2000" dirty="0">
              <a:latin typeface="Consolas" panose="020B0609020204030204" pitchFamily="49" charset="0"/>
              <a:ea typeface="楷体"/>
              <a:cs typeface="Myriad Pro Light SemiCond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3965516"/>
            <a:ext cx="5686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Let 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&lt;username&gt;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= 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katrina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 OR username=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endParaRPr lang="zh-CN" altLang="en-US" sz="2000" dirty="0">
              <a:solidFill>
                <a:schemeClr val="accent2"/>
              </a:solidFill>
              <a:latin typeface="Consolas" panose="020B0609020204030204" pitchFamily="49" charset="0"/>
              <a:ea typeface="楷体"/>
              <a:cs typeface="Myriad Pro Light SemiCond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4457849"/>
            <a:ext cx="5760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SELECT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username, email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FROM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users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WHERE</a:t>
            </a:r>
          </a:p>
          <a:p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username=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katrina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 OR username=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AND</a:t>
            </a:r>
          </a:p>
          <a:p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public=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yes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endParaRPr lang="zh-CN" altLang="en-US" sz="2000" dirty="0">
              <a:latin typeface="Consolas" panose="020B0609020204030204" pitchFamily="49" charset="0"/>
              <a:ea typeface="楷体"/>
              <a:cs typeface="Myriad Pro Light SemiCond"/>
            </a:endParaRPr>
          </a:p>
        </p:txBody>
      </p:sp>
      <p:cxnSp>
        <p:nvCxnSpPr>
          <p:cNvPr id="9" name="曲线连接符 8"/>
          <p:cNvCxnSpPr>
            <a:stCxn id="4" idx="1"/>
            <a:endCxn id="6" idx="1"/>
          </p:cNvCxnSpPr>
          <p:nvPr/>
        </p:nvCxnSpPr>
        <p:spPr>
          <a:xfrm rot="10800000" flipV="1">
            <a:off x="1403648" y="3499475"/>
            <a:ext cx="12700" cy="1466206"/>
          </a:xfrm>
          <a:prstGeom prst="curvedConnector3">
            <a:avLst>
              <a:gd name="adj1" fmla="val 38358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CAAE2-0DF0-324D-AA88-23D36F89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7B27F-7BA9-E84E-81FF-2A0641190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Exploits cache behavior to leak </a:t>
            </a:r>
            <a:r>
              <a:rPr kumimoji="1" lang="en-US" altLang="zh-CN" dirty="0"/>
              <a:t>information</a:t>
            </a:r>
            <a:r>
              <a:rPr kumimoji="1" lang="en" altLang="zh-CN" dirty="0"/>
              <a:t> 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victim</a:t>
            </a:r>
            <a:r>
              <a:rPr kumimoji="1" lang="en" altLang="zh-CN" dirty="0"/>
              <a:t> access to shared memory</a:t>
            </a:r>
          </a:p>
          <a:p>
            <a:r>
              <a:rPr kumimoji="1" lang="en-US" altLang="zh-CN" dirty="0"/>
              <a:t>Attacker</a:t>
            </a:r>
            <a:r>
              <a:rPr kumimoji="1" lang="en" altLang="zh-CN" dirty="0"/>
              <a:t> monitors </a:t>
            </a:r>
            <a:r>
              <a:rPr kumimoji="1" lang="en-US" altLang="zh-CN" dirty="0"/>
              <a:t>victim'</a:t>
            </a:r>
            <a:r>
              <a:rPr kumimoji="1" lang="en" altLang="zh-CN" dirty="0"/>
              <a:t>s access to </a:t>
            </a:r>
            <a:r>
              <a:rPr kumimoji="1" lang="en" altLang="zh-CN" dirty="0">
                <a:solidFill>
                  <a:srgbClr val="FF0000"/>
                </a:solidFill>
              </a:rPr>
              <a:t>shared code</a:t>
            </a:r>
          </a:p>
          <a:p>
            <a:pPr lvl="1"/>
            <a:r>
              <a:rPr kumimoji="1" lang="en-US" altLang="zh-CN" dirty="0"/>
              <a:t>Attacker</a:t>
            </a:r>
            <a:r>
              <a:rPr kumimoji="1" lang="zh-CN" altLang="en-US" dirty="0"/>
              <a:t> </a:t>
            </a:r>
            <a:r>
              <a:rPr kumimoji="1" lang="en" altLang="zh-CN" dirty="0"/>
              <a:t>can determine what vic6m does</a:t>
            </a:r>
          </a:p>
          <a:p>
            <a:pPr lvl="1"/>
            <a:r>
              <a:rPr kumimoji="1" lang="en-US" altLang="zh-CN" dirty="0"/>
              <a:t>Attacker</a:t>
            </a:r>
            <a:r>
              <a:rPr kumimoji="1" lang="en" altLang="zh-CN" dirty="0"/>
              <a:t> can infer the data the vic6m operates 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453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SQL Injection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57300"/>
            <a:ext cx="6192688" cy="350248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5619" y="4777714"/>
            <a:ext cx="7540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ZU 0666',0,0);; DROP DATABASE TABLICE;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2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8ED97-BE06-B54D-99E3-04563194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Square</a:t>
            </a:r>
            <a:r>
              <a:rPr kumimoji="1" lang="en-US" altLang="zh-CN" dirty="0"/>
              <a:t>-</a:t>
            </a:r>
            <a:r>
              <a:rPr kumimoji="1" lang="en" altLang="zh-CN" dirty="0"/>
              <a:t>and</a:t>
            </a:r>
            <a:r>
              <a:rPr kumimoji="1" lang="en-US" altLang="zh-CN" dirty="0"/>
              <a:t>-Multiply</a:t>
            </a:r>
            <a:r>
              <a:rPr kumimoji="1" lang="en" altLang="zh-CN" dirty="0"/>
              <a:t> </a:t>
            </a:r>
            <a:r>
              <a:rPr kumimoji="1" lang="en-US" altLang="zh-CN" dirty="0"/>
              <a:t>Exponentiation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RSA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EE0A1-98AC-A447-96DE-78B25C76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4474840" cy="3771636"/>
          </a:xfrm>
        </p:spPr>
        <p:txBody>
          <a:bodyPr>
            <a:normAutofit fontScale="85000" lnSpcReduction="10000"/>
          </a:bodyPr>
          <a:lstStyle/>
          <a:p>
            <a:r>
              <a:rPr kumimoji="1" lang="en" altLang="zh-CN" dirty="0"/>
              <a:t>Scans the exponent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e</a:t>
            </a:r>
            <a:r>
              <a:rPr kumimoji="1" lang="en-US" altLang="zh-CN" dirty="0"/>
              <a:t>)</a:t>
            </a:r>
            <a:r>
              <a:rPr kumimoji="1" lang="en" altLang="zh-CN" dirty="0"/>
              <a:t> from the MSB to the LSB</a:t>
            </a:r>
          </a:p>
          <a:p>
            <a:pPr lvl="1"/>
            <a:r>
              <a:rPr kumimoji="1" lang="en" altLang="zh-CN" dirty="0">
                <a:highlight>
                  <a:srgbClr val="FFFF00"/>
                </a:highlight>
              </a:rPr>
              <a:t>For clear bits</a:t>
            </a:r>
            <a:r>
              <a:rPr kumimoji="1" lang="zh-CN" altLang="en-US" dirty="0">
                <a:highlight>
                  <a:srgbClr val="FFFF00"/>
                </a:highlight>
              </a:rPr>
              <a:t> </a:t>
            </a:r>
            <a:r>
              <a:rPr kumimoji="1" lang="en-US" altLang="zh-CN" dirty="0">
                <a:highlight>
                  <a:srgbClr val="FFFF00"/>
                </a:highlight>
              </a:rPr>
              <a:t>(0)</a:t>
            </a:r>
          </a:p>
          <a:p>
            <a:pPr lvl="2"/>
            <a:r>
              <a:rPr kumimoji="1" lang="en" altLang="zh-CN" dirty="0"/>
              <a:t>Square-­‐Reduce</a:t>
            </a:r>
          </a:p>
          <a:p>
            <a:pPr lvl="1"/>
            <a:r>
              <a:rPr kumimoji="1" lang="en" altLang="zh-CN" dirty="0">
                <a:highlight>
                  <a:srgbClr val="FFFF00"/>
                </a:highlight>
              </a:rPr>
              <a:t>For set bit</a:t>
            </a:r>
            <a:r>
              <a:rPr kumimoji="1" lang="en-US" altLang="zh-CN" dirty="0">
                <a:highlight>
                  <a:srgbClr val="FFFF00"/>
                </a:highlight>
              </a:rPr>
              <a:t>s</a:t>
            </a:r>
            <a:r>
              <a:rPr kumimoji="1" lang="zh-CN" altLang="en-US" dirty="0">
                <a:highlight>
                  <a:srgbClr val="FFFF00"/>
                </a:highlight>
              </a:rPr>
              <a:t> </a:t>
            </a:r>
            <a:r>
              <a:rPr kumimoji="1" lang="en-US" altLang="zh-CN" dirty="0">
                <a:highlight>
                  <a:srgbClr val="FFFF00"/>
                </a:highlight>
              </a:rPr>
              <a:t>(1)</a:t>
            </a:r>
          </a:p>
          <a:p>
            <a:pPr lvl="2"/>
            <a:r>
              <a:rPr kumimoji="1" lang="en" altLang="zh-CN" dirty="0"/>
              <a:t>Square-­‐Reduce</a:t>
            </a:r>
          </a:p>
          <a:p>
            <a:pPr lvl="2"/>
            <a:r>
              <a:rPr kumimoji="1" lang="en" altLang="zh-CN" dirty="0" err="1"/>
              <a:t>Mul</a:t>
            </a:r>
            <a:r>
              <a:rPr kumimoji="1" lang="en-US" altLang="zh-CN" dirty="0" err="1"/>
              <a:t>ti</a:t>
            </a:r>
            <a:r>
              <a:rPr kumimoji="1" lang="en" altLang="zh-CN" dirty="0"/>
              <a:t>ply-­‐Reduce</a:t>
            </a:r>
          </a:p>
          <a:p>
            <a:r>
              <a:rPr kumimoji="1" lang="en" altLang="zh-CN" dirty="0"/>
              <a:t>The sequence of opera</a:t>
            </a:r>
            <a:r>
              <a:rPr kumimoji="1" lang="en-US" altLang="zh-CN" dirty="0" err="1"/>
              <a:t>ti</a:t>
            </a:r>
            <a:r>
              <a:rPr kumimoji="1" lang="en" altLang="zh-CN" dirty="0" err="1"/>
              <a:t>ons</a:t>
            </a:r>
            <a:r>
              <a:rPr kumimoji="1" lang="en" altLang="zh-CN" dirty="0"/>
              <a:t> reveals the (secret) exponent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e</a:t>
            </a:r>
            <a:endParaRPr kumimoji="1" lang="zh-CN" altLang="en-US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838F4-35B3-C743-9C72-6F7F9CEC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23" y="1489348"/>
            <a:ext cx="3609206" cy="3277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106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7B9E-FBA4-8142-85E1-B850D196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58AAF5-4652-5141-A70A-2DC774F3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0009"/>
            <a:ext cx="8229600" cy="40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7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B237B97-E1F9-A540-B17E-93A8F2D0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Channel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939DE7-9469-FE4B-BCB4-956DAD20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time!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928240-40D6-064A-A0B4-EF30A68F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66" y="3479801"/>
            <a:ext cx="6765468" cy="22351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71E2C7-45B4-1F44-9702-38BD9E79DADD}"/>
              </a:ext>
            </a:extLst>
          </p:cNvPr>
          <p:cNvSpPr txBox="1"/>
          <p:nvPr/>
        </p:nvSpPr>
        <p:spPr>
          <a:xfrm>
            <a:off x="971600" y="2018990"/>
            <a:ext cx="77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a[0];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a[1];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2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891CB-9D33-E043-9E35-70086A84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Lessons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4FA70-A5FC-FC41-86D7-D0C8E04A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Sharing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dangerous</a:t>
            </a:r>
          </a:p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share?</a:t>
            </a:r>
          </a:p>
          <a:p>
            <a:pPr lvl="1"/>
            <a:r>
              <a:rPr kumimoji="1" lang="en-US" altLang="zh-CN" dirty="0"/>
              <a:t>Hurt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78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hqeupfn">
      <a:majorFont>
        <a:latin typeface="等线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10252</TotalTime>
  <Words>2568</Words>
  <Application>Microsoft Macintosh PowerPoint</Application>
  <PresentationFormat>全屏显示(16:10)</PresentationFormat>
  <Paragraphs>477</Paragraphs>
  <Slides>50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等线</vt:lpstr>
      <vt:lpstr>等线</vt:lpstr>
      <vt:lpstr>Segoe</vt:lpstr>
      <vt:lpstr>Arial</vt:lpstr>
      <vt:lpstr>Calibri</vt:lpstr>
      <vt:lpstr>Century Gothic</vt:lpstr>
      <vt:lpstr>Consolas</vt:lpstr>
      <vt:lpstr>Times New Roman</vt:lpstr>
      <vt:lpstr>Office 主题​​</vt:lpstr>
      <vt:lpstr>Security</vt:lpstr>
      <vt:lpstr>Performance VS. Security</vt:lpstr>
      <vt:lpstr>Recall: Last Level Cache is Shared</vt:lpstr>
      <vt:lpstr>Flush + Reload Attacks</vt:lpstr>
      <vt:lpstr>Flush + Reload Attacks</vt:lpstr>
      <vt:lpstr>Square-and-Multiply Exponentiation in RSA</vt:lpstr>
      <vt:lpstr>A Sample Trace</vt:lpstr>
      <vt:lpstr>Cache Side Channel</vt:lpstr>
      <vt:lpstr>Lessons Learned</vt:lpstr>
      <vt:lpstr>The Meltdown Vulnerability</vt:lpstr>
      <vt:lpstr>The Meltdown Vulnerability</vt:lpstr>
      <vt:lpstr>Meltdown</vt:lpstr>
      <vt:lpstr>Meltdown</vt:lpstr>
      <vt:lpstr>Meltdown</vt:lpstr>
      <vt:lpstr>Meltdown</vt:lpstr>
      <vt:lpstr>Meltdown</vt:lpstr>
      <vt:lpstr>Lessons Learned</vt:lpstr>
      <vt:lpstr>Security Intro</vt:lpstr>
      <vt:lpstr>Attacks Happen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Other Attacks</vt:lpstr>
      <vt:lpstr>Security: Real World VS. Computer</vt:lpstr>
      <vt:lpstr>Security: Real World VS. Computer</vt:lpstr>
      <vt:lpstr>Why is Security So Hard?</vt:lpstr>
      <vt:lpstr>Ways to Access exam.txt</vt:lpstr>
      <vt:lpstr>Fault Tolerant Fails Here</vt:lpstr>
      <vt:lpstr>Much Harder to Reason about Security</vt:lpstr>
      <vt:lpstr>2 Steps towards Building a More Secure System</vt:lpstr>
      <vt:lpstr>Policy: Goals</vt:lpstr>
      <vt:lpstr>Threat Model: Assumptions</vt:lpstr>
      <vt:lpstr>Threat Model: Assumptions</vt:lpstr>
      <vt:lpstr>Threat Model: Assumptions</vt:lpstr>
      <vt:lpstr>Guard Model</vt:lpstr>
      <vt:lpstr>Guard Model of Security</vt:lpstr>
      <vt:lpstr>Complete Mediation</vt:lpstr>
      <vt:lpstr>Designing the Guard</vt:lpstr>
      <vt:lpstr>Example: Unix FS</vt:lpstr>
      <vt:lpstr>Example: Web Server</vt:lpstr>
      <vt:lpstr>Example: Firewall</vt:lpstr>
      <vt:lpstr>What Can Go Wrong?</vt:lpstr>
      <vt:lpstr>Bypassing Complete Mediation</vt:lpstr>
      <vt:lpstr>Example: Paymaxx.com (2005)</vt:lpstr>
      <vt:lpstr>Example: SQL Injection</vt:lpstr>
      <vt:lpstr>SQL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264</cp:revision>
  <cp:lastPrinted>2016-06-13T07:55:34Z</cp:lastPrinted>
  <dcterms:created xsi:type="dcterms:W3CDTF">2017-05-12T06:55:38Z</dcterms:created>
  <dcterms:modified xsi:type="dcterms:W3CDTF">2019-12-05T01:57:57Z</dcterms:modified>
</cp:coreProperties>
</file>