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339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0" r:id="rId56"/>
    <p:sldId id="331" r:id="rId57"/>
    <p:sldId id="332" r:id="rId58"/>
    <p:sldId id="333" r:id="rId59"/>
    <p:sldId id="334" r:id="rId60"/>
    <p:sldId id="335" r:id="rId61"/>
    <p:sldId id="336" r:id="rId62"/>
    <p:sldId id="337" r:id="rId63"/>
    <p:sldId id="338" r:id="rId64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FF2600"/>
    <a:srgbClr val="1F3551"/>
    <a:srgbClr val="403152"/>
    <a:srgbClr val="604A7B"/>
    <a:srgbClr val="2C4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55" autoAdjust="0"/>
    <p:restoredTop sz="79350" autoAdjust="0"/>
  </p:normalViewPr>
  <p:slideViewPr>
    <p:cSldViewPr>
      <p:cViewPr varScale="1">
        <p:scale>
          <a:sx n="151" d="100"/>
          <a:sy n="151" d="100"/>
        </p:scale>
        <p:origin x="2320" y="1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 b="1"/>
            </a:pPr>
            <a:r>
              <a:rPr lang="en-US" altLang="zh-CN" sz="2000" b="1" baseline="0" dirty="0"/>
              <a:t>TCB Size of </a:t>
            </a:r>
            <a:r>
              <a:rPr lang="en-US" altLang="zh-CN" sz="2000" b="1" baseline="0" dirty="0" err="1"/>
              <a:t>Xen</a:t>
            </a:r>
            <a:r>
              <a:rPr lang="en-US" altLang="zh-CN" sz="2000" b="1" baseline="0" dirty="0"/>
              <a:t> System</a:t>
            </a:r>
            <a:endParaRPr lang="zh-CN" altLang="en-US" sz="2000" b="1" dirty="0"/>
          </a:p>
        </c:rich>
      </c:tx>
      <c:layout>
        <c:manualLayout>
          <c:xMode val="edge"/>
          <c:yMode val="edge"/>
          <c:x val="0.31397689443236498"/>
          <c:y val="2.5934618375736201E-4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2842584259241299"/>
          <c:y val="1.7118196017435999E-2"/>
          <c:w val="0.75544185566682998"/>
          <c:h val="0.864421110072737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Xen 2.0</c:v>
                </c:pt>
              </c:strCache>
            </c:strRef>
          </c:tx>
          <c:invertIfNegative val="0"/>
          <c:cat>
            <c:strRef>
              <c:f>Sheet1!$B$2:$E$2</c:f>
              <c:strCache>
                <c:ptCount val="4"/>
                <c:pt idx="0">
                  <c:v>VMM</c:v>
                </c:pt>
                <c:pt idx="1">
                  <c:v>Dom0 Kernel</c:v>
                </c:pt>
                <c:pt idx="2">
                  <c:v>Tools</c:v>
                </c:pt>
                <c:pt idx="3">
                  <c:v>TCB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45</c:v>
                </c:pt>
                <c:pt idx="1">
                  <c:v>4136</c:v>
                </c:pt>
                <c:pt idx="2">
                  <c:v>26</c:v>
                </c:pt>
                <c:pt idx="3">
                  <c:v>4207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79-41D1-B6EC-2991A7CC477A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Xen 3.0</c:v>
                </c:pt>
              </c:strCache>
            </c:strRef>
          </c:tx>
          <c:invertIfNegative val="0"/>
          <c:cat>
            <c:strRef>
              <c:f>Sheet1!$B$2:$E$2</c:f>
              <c:strCache>
                <c:ptCount val="4"/>
                <c:pt idx="0">
                  <c:v>VMM</c:v>
                </c:pt>
                <c:pt idx="1">
                  <c:v>Dom0 Kernel</c:v>
                </c:pt>
                <c:pt idx="2">
                  <c:v>Tools</c:v>
                </c:pt>
                <c:pt idx="3">
                  <c:v>TCB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121</c:v>
                </c:pt>
                <c:pt idx="1">
                  <c:v>4807</c:v>
                </c:pt>
                <c:pt idx="2">
                  <c:v>143</c:v>
                </c:pt>
                <c:pt idx="3">
                  <c:v>5071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79-41D1-B6EC-2991A7CC477A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Xen 4.0</c:v>
                </c:pt>
              </c:strCache>
            </c:strRef>
          </c:tx>
          <c:invertIfNegative val="0"/>
          <c:cat>
            <c:strRef>
              <c:f>Sheet1!$B$2:$E$2</c:f>
              <c:strCache>
                <c:ptCount val="4"/>
                <c:pt idx="0">
                  <c:v>VMM</c:v>
                </c:pt>
                <c:pt idx="1">
                  <c:v>Dom0 Kernel</c:v>
                </c:pt>
                <c:pt idx="2">
                  <c:v>Tools</c:v>
                </c:pt>
                <c:pt idx="3">
                  <c:v>TCB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270</c:v>
                </c:pt>
                <c:pt idx="1">
                  <c:v>7560</c:v>
                </c:pt>
                <c:pt idx="2">
                  <c:v>647</c:v>
                </c:pt>
                <c:pt idx="3">
                  <c:v>8477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79-41D1-B6EC-2991A7CC47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746136960"/>
        <c:axId val="-1856286544"/>
      </c:barChart>
      <c:catAx>
        <c:axId val="-174613696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800"/>
            </a:pPr>
            <a:endParaRPr lang="zh-CN"/>
          </a:p>
        </c:txPr>
        <c:crossAx val="-1856286544"/>
        <c:crosses val="autoZero"/>
        <c:auto val="1"/>
        <c:lblAlgn val="ctr"/>
        <c:lblOffset val="100"/>
        <c:noMultiLvlLbl val="0"/>
      </c:catAx>
      <c:valAx>
        <c:axId val="-185628654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altLang="zh-CN" sz="1800"/>
                  <a:t>KLOCs</a:t>
                </a:r>
                <a:endParaRPr lang="zh-CN" altLang="en-US" sz="1800"/>
              </a:p>
            </c:rich>
          </c:tx>
          <c:layout>
            <c:manualLayout>
              <c:xMode val="edge"/>
              <c:yMode val="edge"/>
              <c:x val="1.80552586021408E-2"/>
              <c:y val="0.454545757542139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600"/>
            </a:pPr>
            <a:endParaRPr lang="zh-CN"/>
          </a:p>
        </c:txPr>
        <c:crossAx val="-17461369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5215436350429097"/>
          <c:y val="2.7222669703366301E-2"/>
          <c:w val="0.146049696235069"/>
          <c:h val="0.36150983224086197"/>
        </c:manualLayout>
      </c:layout>
      <c:overlay val="0"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Note: requires setting file permissions, </a:t>
            </a:r>
            <a:r>
              <a:rPr lang="en-US" altLang="zh-CN" dirty="0" err="1"/>
              <a:t>etc</a:t>
            </a:r>
            <a:r>
              <a:rPr lang="en-US" altLang="zh-CN" dirty="0"/>
              <a:t>; assumes OS kernel provides complete mediation.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927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：表示授权码，必选项。该码的有效期应该很短，通常设为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分钟，客户端只能使用该码一次，否则会被授权服务器拒绝。该码与客户端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和重定向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，是一一对应关系。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：如果客户端的请求中包含这个参数，认证服务器的回应也必须一模一样包含这个参数。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851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步骤中，客户端向认证服务器申请令牌的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请求，包含以下参数：</a:t>
            </a:r>
          </a:p>
          <a:p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grant_type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：表示使用的授权模式，必选项，此处的值固定为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authorization_code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：表示上一步获得的授权码，必选项。</a:t>
            </a:r>
          </a:p>
          <a:p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redirect_uri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：表示重定向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，必选项，且必须与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步骤中的该参数值保持一致。</a:t>
            </a:r>
          </a:p>
          <a:p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client_id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：表示客户端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，必选项。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615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步骤中，认证服务器发送的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回复，包含以下参数：</a:t>
            </a:r>
          </a:p>
          <a:p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access_token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：表示访问令牌，必选项。</a:t>
            </a:r>
          </a:p>
          <a:p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token_type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：表示令牌类型，该值大小写不敏感，必选项，可以是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bearer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类型或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类型。</a:t>
            </a:r>
          </a:p>
          <a:p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expires_in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：表示过期时间，单位为秒。如果省略该参数，必须其他方式设置过期时间。</a:t>
            </a:r>
          </a:p>
          <a:p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refresh_token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：表示更新令牌，用来获取下一次的访问令牌，可选项。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：表示权限范围，如果与客户端申请的范围一致，此项可省略。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642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dirty="0"/>
              <a:t>Most security goals/policies not infinitely valuable, can tolerate attacks.</a:t>
            </a:r>
          </a:p>
          <a:p>
            <a:pPr lvl="1"/>
            <a:r>
              <a:rPr lang="en-US" altLang="zh-CN" dirty="0"/>
              <a:t>Security mechanisms can be expensive (e.g., wasted user time).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313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218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Slight problem: simple challenge-response can't be used with hashed passwords.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Need the original password to compute hash together with random challenge.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If we store the hashed password, its hash now becomes the effective password..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There's a protocol that allows both.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 Store a "hash" of password, challenge-response auth.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 Look up "SRP" if building a real system (details too complicated for 6.033).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744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Slight problem: simple challenge-response can't be used with hashed passwords.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Need the original password to compute hash together with random challenge.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If we store the hashed password, its hash now becomes the effective password..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There's a protocol that allows both.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 Store a "hash" of password, challenge-response auth.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 Look up "SRP" if building a real system (details too complicated for 6.033).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261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425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）用户打开客户端以后，客户端要求用户给予授权。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）用户同意给予客户端授权。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）客户端使用上一步获得的授权，向认证服务器申请令牌。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）认证服务器对客户端进行认证以后，确认无误，同意发放令牌。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）客户端使用令牌，向资源服务器申请获取资源。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）资源服务器确认令牌无误，同意向客户端开放资源。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89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）用户访问客户端，后者将前者导向认证服务器。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）用户选择是否给予客户端授权。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）假设用户给予授权，认证服务器将用户导向客户端事先指定的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重定向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URI"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redirection URI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），同时附上一个授权码。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）客户端收到授权码，附上早先的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重定向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URI"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，向认证服务器申请令牌。这一步是在客户端的后台的服务器上完成的，对用户不可见。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）认证服务器核对了授权码和重定向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，确认无误后，向客户端发送访问令牌（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token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）和更新令牌（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refresh token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943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步骤中，客户端申请认证的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，包含以下参数：</a:t>
            </a:r>
          </a:p>
          <a:p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response_type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：表示授权类型，必选项，此处的值固定为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"code"</a:t>
            </a:r>
          </a:p>
          <a:p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client_id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：表示客户端的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，必选项</a:t>
            </a:r>
          </a:p>
          <a:p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redirect_uri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：表示重定向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，可选项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：表示申请的权限范围，可选项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：表示客户端的当前状态，可以指定任意值，认证服务器会原封不动地返回这个值。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971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2019/12/10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4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6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>
                <a:latin typeface="DengXian" charset="0"/>
                <a:ea typeface="DengXian" charset="0"/>
                <a:cs typeface="DengXian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0" i="0">
                <a:latin typeface="DengXian" charset="0"/>
                <a:ea typeface="DengXian" charset="0"/>
                <a:cs typeface="DengXian" charset="0"/>
              </a:defRPr>
            </a:lvl1pPr>
            <a:lvl2pPr>
              <a:lnSpc>
                <a:spcPct val="120000"/>
              </a:lnSpc>
              <a:defRPr sz="2400" b="0" i="0">
                <a:latin typeface="DengXian" charset="0"/>
                <a:ea typeface="DengXian" charset="0"/>
                <a:cs typeface="DengXian" charset="0"/>
              </a:defRPr>
            </a:lvl2pPr>
            <a:lvl3pPr>
              <a:lnSpc>
                <a:spcPct val="120000"/>
              </a:lnSpc>
              <a:defRPr sz="2000" b="0" i="0">
                <a:latin typeface="DengXian" charset="0"/>
                <a:ea typeface="DengXian" charset="0"/>
                <a:cs typeface="DengXian" charset="0"/>
              </a:defRPr>
            </a:lvl3pPr>
            <a:lvl4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4pPr>
            <a:lvl5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57077" y="457235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6512" y="3793604"/>
            <a:ext cx="179512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1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5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66A7A40B-EA42-4A59-BDB5-85EFA65BC5FC}" type="datetimeFigureOut">
              <a:rPr lang="zh-CN" altLang="en-US" smtClean="0"/>
              <a:pPr/>
              <a:t>2019/12/10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alice@sjtu.edu.c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6822" y="0"/>
            <a:ext cx="9162764" cy="3721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3568" y="2497460"/>
            <a:ext cx="7772400" cy="1225021"/>
          </a:xfrm>
        </p:spPr>
        <p:txBody>
          <a:bodyPr>
            <a:normAutofit/>
          </a:bodyPr>
          <a:lstStyle/>
          <a:p>
            <a:r>
              <a:rPr kumimoji="1" lang="en-US" altLang="zh-CN" sz="4400" dirty="0">
                <a:solidFill>
                  <a:schemeClr val="bg1"/>
                </a:solidFill>
              </a:rPr>
              <a:t>Security</a:t>
            </a:r>
            <a:endParaRPr kumimoji="1" lang="zh-CN" altLang="en-US" sz="4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467544" y="252559"/>
            <a:ext cx="7416824" cy="504056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Computer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System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Engineering,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Fall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2019.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(IPADS,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SJTU)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030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1" y="252559"/>
            <a:ext cx="1465253" cy="38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4"/>
          <p:cNvSpPr txBox="1">
            <a:spLocks/>
          </p:cNvSpPr>
          <p:nvPr/>
        </p:nvSpPr>
        <p:spPr>
          <a:xfrm>
            <a:off x="683568" y="3720711"/>
            <a:ext cx="7772400" cy="864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endParaRPr kumimoji="1" lang="zh-CN" altLang="en-US" sz="2800" dirty="0">
              <a:solidFill>
                <a:schemeClr val="accent4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7" y="3892766"/>
            <a:ext cx="7920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Authentication</a:t>
            </a:r>
          </a:p>
        </p:txBody>
      </p:sp>
      <p:sp>
        <p:nvSpPr>
          <p:cNvPr id="9" name="矩形 8"/>
          <p:cNvSpPr/>
          <p:nvPr/>
        </p:nvSpPr>
        <p:spPr>
          <a:xfrm>
            <a:off x="683567" y="4801779"/>
            <a:ext cx="7920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cs typeface="+mn-ea"/>
                <a:sym typeface="+mn-lt"/>
              </a:rPr>
              <a:t>Yubin Xia</a:t>
            </a:r>
          </a:p>
        </p:txBody>
      </p:sp>
    </p:spTree>
    <p:extLst>
      <p:ext uri="{BB962C8B-B14F-4D97-AF65-F5344CB8AC3E}">
        <p14:creationId xmlns:p14="http://schemas.microsoft.com/office/powerpoint/2010/main" val="258849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956538"/>
            <a:ext cx="9144000" cy="4280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SQL Injection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35696" y="1232428"/>
            <a:ext cx="6552728" cy="1728191"/>
          </a:xfrm>
          <a:ln>
            <a:solidFill>
              <a:schemeClr val="tx2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1800" b="1" dirty="0">
                <a:solidFill>
                  <a:schemeClr val="accent1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| </a:t>
            </a:r>
            <a:r>
              <a:rPr lang="en-US" altLang="zh-CN" sz="1800" b="1" dirty="0">
                <a:solidFill>
                  <a:schemeClr val="accent1"/>
                </a:solidFill>
                <a:latin typeface="Consolas" panose="020B0609020204030204" pitchFamily="49" charset="0"/>
              </a:rPr>
              <a:t>email</a:t>
            </a:r>
            <a:r>
              <a:rPr lang="en-US" altLang="zh-CN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              | </a:t>
            </a:r>
            <a:r>
              <a:rPr lang="en-US" altLang="zh-CN" sz="1800" b="1" dirty="0">
                <a:solidFill>
                  <a:schemeClr val="accent1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chemeClr val="accent1"/>
                </a:solidFill>
                <a:latin typeface="Consolas" panose="020B0609020204030204" pitchFamily="49" charset="0"/>
              </a:rPr>
              <a:t>?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matei</a:t>
            </a:r>
            <a:r>
              <a:rPr lang="en-US" altLang="zh-CN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   | matei@sjtu.edu.cn   | yes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accent1"/>
                </a:solidFill>
                <a:latin typeface="Consolas" panose="020B0609020204030204" pitchFamily="49" charset="0"/>
              </a:rPr>
              <a:t>mike     | mcarbin@sjtu.edu.cn | yes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katrina</a:t>
            </a:r>
            <a:r>
              <a:rPr lang="en-US" altLang="zh-CN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 | lacurts@sjtu.edu.cn | no</a:t>
            </a:r>
            <a:endParaRPr lang="zh-CN" altLang="en-US" sz="18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03648" y="3145532"/>
            <a:ext cx="59046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Consolas" panose="020B0609020204030204" pitchFamily="49" charset="0"/>
                <a:ea typeface="楷体"/>
                <a:cs typeface="Myriad Pro Light SemiCond"/>
              </a:rPr>
              <a:t>SELECT</a:t>
            </a:r>
            <a:r>
              <a:rPr lang="zh-CN" altLang="en-US" sz="2000" dirty="0">
                <a:latin typeface="Consolas" panose="020B0609020204030204" pitchFamily="49" charset="0"/>
                <a:ea typeface="楷体"/>
                <a:cs typeface="Myriad Pro Light SemiCond"/>
              </a:rPr>
              <a:t> username, email </a:t>
            </a:r>
            <a:r>
              <a:rPr lang="zh-CN" altLang="en-US" sz="2000" b="1" dirty="0">
                <a:latin typeface="Consolas" panose="020B0609020204030204" pitchFamily="49" charset="0"/>
                <a:ea typeface="楷体"/>
                <a:cs typeface="Myriad Pro Light SemiCond"/>
              </a:rPr>
              <a:t>FROM</a:t>
            </a:r>
            <a:r>
              <a:rPr lang="zh-CN" altLang="en-US" sz="2000" dirty="0">
                <a:latin typeface="Consolas" panose="020B0609020204030204" pitchFamily="49" charset="0"/>
                <a:ea typeface="楷体"/>
                <a:cs typeface="Myriad Pro Light SemiCond"/>
              </a:rPr>
              <a:t> users </a:t>
            </a:r>
            <a:r>
              <a:rPr lang="zh-CN" altLang="en-US" sz="2000" b="1" dirty="0">
                <a:latin typeface="Consolas" panose="020B0609020204030204" pitchFamily="49" charset="0"/>
                <a:ea typeface="楷体"/>
                <a:cs typeface="Myriad Pro Light SemiCond"/>
              </a:rPr>
              <a:t>WHERE</a:t>
            </a:r>
          </a:p>
          <a:p>
            <a:r>
              <a:rPr lang="zh-CN" altLang="en-US" sz="2000" dirty="0">
                <a:latin typeface="Consolas" panose="020B0609020204030204" pitchFamily="49" charset="0"/>
                <a:ea typeface="楷体"/>
                <a:cs typeface="Myriad Pro Light SemiCond"/>
              </a:rPr>
              <a:t>username=</a:t>
            </a:r>
            <a:r>
              <a:rPr lang="en-US" altLang="zh-CN" sz="2000" dirty="0">
                <a:latin typeface="Consolas" panose="020B0609020204030204" pitchFamily="49" charset="0"/>
                <a:ea typeface="楷体"/>
                <a:cs typeface="Myriad Pro Light SemiCond"/>
              </a:rPr>
              <a:t>'</a:t>
            </a:r>
            <a:r>
              <a:rPr lang="zh-CN" alt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楷体"/>
                <a:cs typeface="Myriad Pro Light SemiCond"/>
              </a:rPr>
              <a:t>&lt;username&gt;</a:t>
            </a:r>
            <a:r>
              <a:rPr lang="en-US" altLang="zh-CN" sz="2000" dirty="0">
                <a:latin typeface="Consolas" panose="020B0609020204030204" pitchFamily="49" charset="0"/>
                <a:ea typeface="楷体"/>
                <a:cs typeface="Myriad Pro Light SemiCond"/>
              </a:rPr>
              <a:t>'</a:t>
            </a:r>
            <a:r>
              <a:rPr lang="zh-CN" altLang="en-US" sz="2000" dirty="0">
                <a:latin typeface="Consolas" panose="020B0609020204030204" pitchFamily="49" charset="0"/>
                <a:ea typeface="楷体"/>
                <a:cs typeface="Myriad Pro Light SemiCond"/>
              </a:rPr>
              <a:t> </a:t>
            </a:r>
            <a:r>
              <a:rPr lang="zh-CN" altLang="en-US" sz="2000" b="1" dirty="0">
                <a:latin typeface="Consolas" panose="020B0609020204030204" pitchFamily="49" charset="0"/>
                <a:ea typeface="楷体"/>
                <a:cs typeface="Myriad Pro Light SemiCond"/>
              </a:rPr>
              <a:t>AND</a:t>
            </a:r>
            <a:r>
              <a:rPr lang="zh-CN" altLang="en-US" sz="2000" dirty="0">
                <a:latin typeface="Consolas" panose="020B0609020204030204" pitchFamily="49" charset="0"/>
                <a:ea typeface="楷体"/>
                <a:cs typeface="Myriad Pro Light SemiCond"/>
              </a:rPr>
              <a:t> public=</a:t>
            </a:r>
            <a:r>
              <a:rPr lang="en-US" altLang="zh-CN" sz="2000" dirty="0">
                <a:latin typeface="Consolas" panose="020B0609020204030204" pitchFamily="49" charset="0"/>
                <a:ea typeface="楷体"/>
                <a:cs typeface="Myriad Pro Light SemiCond"/>
              </a:rPr>
              <a:t>'</a:t>
            </a:r>
            <a:r>
              <a:rPr lang="zh-CN" altLang="en-US" sz="2000" dirty="0">
                <a:latin typeface="Consolas" panose="020B0609020204030204" pitchFamily="49" charset="0"/>
                <a:ea typeface="楷体"/>
                <a:cs typeface="Myriad Pro Light SemiCond"/>
              </a:rPr>
              <a:t>yes</a:t>
            </a:r>
            <a:r>
              <a:rPr lang="en-US" altLang="zh-CN" sz="2000" dirty="0">
                <a:latin typeface="Consolas" panose="020B0609020204030204" pitchFamily="49" charset="0"/>
                <a:ea typeface="楷体"/>
                <a:cs typeface="Myriad Pro Light SemiCond"/>
              </a:rPr>
              <a:t>'</a:t>
            </a:r>
            <a:endParaRPr lang="zh-CN" altLang="en-US" sz="2000" dirty="0">
              <a:latin typeface="Consolas" panose="020B0609020204030204" pitchFamily="49" charset="0"/>
              <a:ea typeface="楷体"/>
              <a:cs typeface="Myriad Pro Light SemiCond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03648" y="3965516"/>
            <a:ext cx="5686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  <a:ea typeface="楷体"/>
                <a:cs typeface="Myriad Pro Light SemiCond"/>
              </a:rPr>
              <a:t>Let </a:t>
            </a:r>
            <a:r>
              <a:rPr lang="zh-CN" alt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楷体"/>
                <a:cs typeface="Myriad Pro Light SemiCond"/>
              </a:rPr>
              <a:t>&lt;username&gt;</a:t>
            </a:r>
            <a:r>
              <a:rPr lang="zh-CN" altLang="en-US" sz="2000" dirty="0">
                <a:latin typeface="Consolas" panose="020B0609020204030204" pitchFamily="49" charset="0"/>
                <a:ea typeface="楷体"/>
                <a:cs typeface="Myriad Pro Light SemiCond"/>
              </a:rPr>
              <a:t> = </a:t>
            </a:r>
            <a:r>
              <a:rPr lang="zh-CN" alt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楷体"/>
                <a:cs typeface="Myriad Pro Light SemiCond"/>
              </a:rPr>
              <a:t>katrina</a:t>
            </a:r>
            <a:r>
              <a:rPr lang="en-US" altLang="zh-CN" sz="2000" dirty="0">
                <a:solidFill>
                  <a:schemeClr val="accent2"/>
                </a:solidFill>
                <a:latin typeface="Consolas" panose="020B0609020204030204" pitchFamily="49" charset="0"/>
                <a:ea typeface="楷体"/>
                <a:cs typeface="Myriad Pro Light SemiCond"/>
              </a:rPr>
              <a:t>'</a:t>
            </a:r>
            <a:r>
              <a:rPr lang="zh-CN" alt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楷体"/>
                <a:cs typeface="Myriad Pro Light SemiCond"/>
              </a:rPr>
              <a:t> OR username=</a:t>
            </a:r>
            <a:r>
              <a:rPr lang="en-US" altLang="zh-CN" sz="2000" dirty="0">
                <a:solidFill>
                  <a:schemeClr val="accent2"/>
                </a:solidFill>
                <a:latin typeface="Consolas" panose="020B0609020204030204" pitchFamily="49" charset="0"/>
                <a:ea typeface="楷体"/>
                <a:cs typeface="Myriad Pro Light SemiCond"/>
              </a:rPr>
              <a:t>'</a:t>
            </a:r>
            <a:endParaRPr lang="zh-CN" altLang="en-US" sz="2000" dirty="0">
              <a:solidFill>
                <a:schemeClr val="accent2"/>
              </a:solidFill>
              <a:latin typeface="Consolas" panose="020B0609020204030204" pitchFamily="49" charset="0"/>
              <a:ea typeface="楷体"/>
              <a:cs typeface="Myriad Pro Light SemiCond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3648" y="4457849"/>
            <a:ext cx="74888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Consolas" panose="020B0609020204030204" pitchFamily="49" charset="0"/>
                <a:ea typeface="楷体"/>
                <a:cs typeface="Myriad Pro Light SemiCond"/>
              </a:rPr>
              <a:t>SELECT</a:t>
            </a:r>
            <a:r>
              <a:rPr lang="zh-CN" altLang="en-US" sz="2000" dirty="0">
                <a:latin typeface="Consolas" panose="020B0609020204030204" pitchFamily="49" charset="0"/>
                <a:ea typeface="楷体"/>
                <a:cs typeface="Myriad Pro Light SemiCond"/>
              </a:rPr>
              <a:t> username, email </a:t>
            </a:r>
            <a:r>
              <a:rPr lang="zh-CN" altLang="en-US" sz="2000" b="1" dirty="0">
                <a:latin typeface="Consolas" panose="020B0609020204030204" pitchFamily="49" charset="0"/>
                <a:ea typeface="楷体"/>
                <a:cs typeface="Myriad Pro Light SemiCond"/>
              </a:rPr>
              <a:t>FROM</a:t>
            </a:r>
            <a:r>
              <a:rPr lang="zh-CN" altLang="en-US" sz="2000" dirty="0">
                <a:latin typeface="Consolas" panose="020B0609020204030204" pitchFamily="49" charset="0"/>
                <a:ea typeface="楷体"/>
                <a:cs typeface="Myriad Pro Light SemiCond"/>
              </a:rPr>
              <a:t> users </a:t>
            </a:r>
            <a:r>
              <a:rPr lang="zh-CN" altLang="en-US" sz="2000" b="1" dirty="0">
                <a:latin typeface="Consolas" panose="020B0609020204030204" pitchFamily="49" charset="0"/>
                <a:ea typeface="楷体"/>
                <a:cs typeface="Myriad Pro Light SemiCond"/>
              </a:rPr>
              <a:t>WHERE</a:t>
            </a:r>
          </a:p>
          <a:p>
            <a:r>
              <a:rPr lang="zh-CN" altLang="en-US" sz="2000" dirty="0">
                <a:latin typeface="Consolas" panose="020B0609020204030204" pitchFamily="49" charset="0"/>
                <a:ea typeface="楷体"/>
                <a:cs typeface="Myriad Pro Light SemiCond"/>
              </a:rPr>
              <a:t>username=</a:t>
            </a:r>
            <a:r>
              <a:rPr lang="en-US" altLang="zh-CN" sz="2000" dirty="0">
                <a:latin typeface="Consolas" panose="020B0609020204030204" pitchFamily="49" charset="0"/>
                <a:ea typeface="楷体"/>
                <a:cs typeface="Myriad Pro Light SemiCond"/>
              </a:rPr>
              <a:t>'</a:t>
            </a:r>
            <a:r>
              <a:rPr lang="zh-CN" alt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楷体"/>
                <a:cs typeface="Myriad Pro Light SemiCond"/>
              </a:rPr>
              <a:t>katrina</a:t>
            </a:r>
            <a:r>
              <a:rPr lang="en-US" altLang="zh-CN" sz="2000" dirty="0">
                <a:solidFill>
                  <a:schemeClr val="accent2"/>
                </a:solidFill>
                <a:latin typeface="Consolas" panose="020B0609020204030204" pitchFamily="49" charset="0"/>
                <a:ea typeface="楷体"/>
                <a:cs typeface="Myriad Pro Light SemiCond"/>
              </a:rPr>
              <a:t>'</a:t>
            </a:r>
            <a:r>
              <a:rPr lang="zh-CN" alt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楷体"/>
                <a:cs typeface="Myriad Pro Light SemiCond"/>
              </a:rPr>
              <a:t> OR username=</a:t>
            </a:r>
            <a:r>
              <a:rPr lang="en-US" altLang="zh-CN" sz="2000" dirty="0">
                <a:solidFill>
                  <a:schemeClr val="accent2"/>
                </a:solidFill>
                <a:latin typeface="Consolas" panose="020B0609020204030204" pitchFamily="49" charset="0"/>
                <a:ea typeface="楷体"/>
                <a:cs typeface="Myriad Pro Light SemiCond"/>
              </a:rPr>
              <a:t>'</a:t>
            </a:r>
            <a:r>
              <a:rPr lang="en-US" altLang="zh-CN" sz="2000" dirty="0">
                <a:latin typeface="Consolas" panose="020B0609020204030204" pitchFamily="49" charset="0"/>
                <a:ea typeface="楷体"/>
                <a:cs typeface="Myriad Pro Light SemiCond"/>
              </a:rPr>
              <a:t>'</a:t>
            </a:r>
            <a:r>
              <a:rPr lang="zh-CN" altLang="en-US" sz="2000" dirty="0">
                <a:latin typeface="Consolas" panose="020B0609020204030204" pitchFamily="49" charset="0"/>
                <a:ea typeface="楷体"/>
                <a:cs typeface="Myriad Pro Light SemiCond"/>
              </a:rPr>
              <a:t> </a:t>
            </a:r>
            <a:r>
              <a:rPr lang="zh-CN" altLang="en-US" sz="2000" b="1" dirty="0">
                <a:latin typeface="Consolas" panose="020B0609020204030204" pitchFamily="49" charset="0"/>
                <a:ea typeface="楷体"/>
                <a:cs typeface="Myriad Pro Light SemiCond"/>
              </a:rPr>
              <a:t>AND</a:t>
            </a:r>
          </a:p>
          <a:p>
            <a:r>
              <a:rPr lang="zh-CN" altLang="en-US" sz="2000" dirty="0">
                <a:latin typeface="Consolas" panose="020B0609020204030204" pitchFamily="49" charset="0"/>
                <a:ea typeface="楷体"/>
                <a:cs typeface="Myriad Pro Light SemiCond"/>
              </a:rPr>
              <a:t>public=</a:t>
            </a:r>
            <a:r>
              <a:rPr lang="en-US" altLang="zh-CN" sz="2000" dirty="0">
                <a:latin typeface="Consolas" panose="020B0609020204030204" pitchFamily="49" charset="0"/>
                <a:ea typeface="楷体"/>
                <a:cs typeface="Myriad Pro Light SemiCond"/>
              </a:rPr>
              <a:t>'</a:t>
            </a:r>
            <a:r>
              <a:rPr lang="zh-CN" altLang="en-US" sz="2000" dirty="0">
                <a:latin typeface="Consolas" panose="020B0609020204030204" pitchFamily="49" charset="0"/>
                <a:ea typeface="楷体"/>
                <a:cs typeface="Myriad Pro Light SemiCond"/>
              </a:rPr>
              <a:t>yes</a:t>
            </a:r>
            <a:r>
              <a:rPr lang="en-US" altLang="zh-CN" sz="2000" dirty="0">
                <a:latin typeface="Consolas" panose="020B0609020204030204" pitchFamily="49" charset="0"/>
                <a:ea typeface="楷体"/>
                <a:cs typeface="Myriad Pro Light SemiCond"/>
              </a:rPr>
              <a:t>'</a:t>
            </a:r>
            <a:endParaRPr lang="zh-CN" altLang="en-US" sz="2000" dirty="0">
              <a:latin typeface="Consolas" panose="020B0609020204030204" pitchFamily="49" charset="0"/>
              <a:ea typeface="楷体"/>
              <a:cs typeface="Myriad Pro Light SemiCond"/>
            </a:endParaRPr>
          </a:p>
        </p:txBody>
      </p:sp>
      <p:cxnSp>
        <p:nvCxnSpPr>
          <p:cNvPr id="9" name="曲线连接符 8"/>
          <p:cNvCxnSpPr>
            <a:stCxn id="4" idx="1"/>
            <a:endCxn id="6" idx="1"/>
          </p:cNvCxnSpPr>
          <p:nvPr/>
        </p:nvCxnSpPr>
        <p:spPr>
          <a:xfrm rot="10800000" flipV="1">
            <a:off x="1403648" y="3499475"/>
            <a:ext cx="12700" cy="146620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61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SQL Injection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057300"/>
            <a:ext cx="6192688" cy="350248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15619" y="4777714"/>
            <a:ext cx="75408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ZU 0666',0,0);; DROP DATABASE TABLICE;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827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Authentication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864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/>
              <a:t>Principle of Least Privilege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800" dirty="0"/>
              <a:t>Deal with bugs / incomplete mediation</a:t>
            </a:r>
          </a:p>
          <a:p>
            <a:pPr lvl="1"/>
            <a:r>
              <a:rPr lang="en-US" altLang="zh-CN" sz="2400" dirty="0"/>
              <a:t>Any component that can arbitrarily access a resource must invoke the guard</a:t>
            </a:r>
          </a:p>
          <a:p>
            <a:pPr lvl="1"/>
            <a:r>
              <a:rPr lang="en-US" altLang="zh-CN" sz="2400" dirty="0"/>
              <a:t>If component has a bug or design mistake, can lead to incomplete mediation</a:t>
            </a:r>
          </a:p>
          <a:p>
            <a:pPr lvl="1"/>
            <a:r>
              <a:rPr lang="en-US" altLang="zh-CN" sz="2400" dirty="0"/>
              <a:t>General plan: reduce the number of components that must invoke the guard</a:t>
            </a:r>
          </a:p>
          <a:p>
            <a:pPr lvl="2"/>
            <a:r>
              <a:rPr lang="en-US" altLang="zh-CN" sz="2000" dirty="0"/>
              <a:t>E.g., arrange for DB server to check permissions on records returned, then security does not depend as much on </a:t>
            </a:r>
            <a:r>
              <a:rPr lang="en-US" altLang="zh-CN" sz="2000" i="1" dirty="0" err="1"/>
              <a:t>lookup.cgi</a:t>
            </a:r>
            <a:endParaRPr lang="en-US" altLang="zh-CN" sz="2000" i="1" dirty="0"/>
          </a:p>
          <a:p>
            <a:endParaRPr kumimoji="1" lang="zh-CN" altLang="en-US" sz="2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667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Security Jargon: Trust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Privileged components are "trusted"</a:t>
            </a:r>
          </a:p>
          <a:p>
            <a:pPr lvl="1"/>
            <a:r>
              <a:rPr lang="en-US" altLang="zh-CN" b="1" dirty="0">
                <a:solidFill>
                  <a:schemeClr val="accent2"/>
                </a:solidFill>
              </a:rPr>
              <a:t>Trusted is bad</a:t>
            </a:r>
            <a:r>
              <a:rPr lang="en-US" altLang="zh-CN" dirty="0"/>
              <a:t>: you</a:t>
            </a:r>
            <a:r>
              <a:rPr lang="zh-CN" altLang="en-US" dirty="0"/>
              <a:t> </a:t>
            </a:r>
            <a:r>
              <a:rPr lang="en-US" altLang="zh-CN" dirty="0"/>
              <a:t>are in trouble if a trusted component breaks</a:t>
            </a:r>
          </a:p>
          <a:p>
            <a:pPr lvl="1"/>
            <a:r>
              <a:rPr lang="en-US" altLang="zh-CN" b="1" dirty="0">
                <a:solidFill>
                  <a:schemeClr val="accent2"/>
                </a:solidFill>
              </a:rPr>
              <a:t>Untrusted components are good</a:t>
            </a:r>
            <a:r>
              <a:rPr lang="en-US" altLang="zh-CN" dirty="0"/>
              <a:t>: does</a:t>
            </a:r>
            <a:r>
              <a:rPr lang="zh-CN" altLang="en-US" dirty="0"/>
              <a:t> </a:t>
            </a:r>
            <a:r>
              <a:rPr lang="en-US" altLang="zh-CN" dirty="0"/>
              <a:t>not matter if they break</a:t>
            </a:r>
          </a:p>
          <a:p>
            <a:pPr lvl="1"/>
            <a:r>
              <a:rPr lang="en-US" altLang="zh-CN" dirty="0"/>
              <a:t>Good design has </a:t>
            </a:r>
            <a:r>
              <a:rPr lang="en-US" altLang="zh-CN" b="1" dirty="0"/>
              <a:t>few trusted components</a:t>
            </a:r>
            <a:r>
              <a:rPr lang="en-US" altLang="zh-CN" dirty="0"/>
              <a:t>, other things do</a:t>
            </a:r>
            <a:r>
              <a:rPr lang="zh-CN" altLang="en-US" dirty="0"/>
              <a:t> </a:t>
            </a:r>
            <a:r>
              <a:rPr lang="en-US" altLang="zh-CN" dirty="0"/>
              <a:t>not affect security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641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TCB of </a:t>
            </a:r>
            <a:r>
              <a:rPr kumimoji="1" lang="en-US" altLang="zh-CN" dirty="0" err="1"/>
              <a:t>Xen</a:t>
            </a:r>
            <a:r>
              <a:rPr kumimoji="1" lang="en-US" altLang="zh-CN" dirty="0"/>
              <a:t> (A Hypervisor)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637588"/>
            <a:ext cx="8229600" cy="2007609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TCB: Trust Computing Base</a:t>
            </a:r>
          </a:p>
          <a:p>
            <a:pPr lvl="1"/>
            <a:r>
              <a:rPr kumimoji="1" lang="en-US" altLang="zh-CN" sz="2000" dirty="0"/>
              <a:t>9 Million for virtualization stack</a:t>
            </a:r>
          </a:p>
          <a:p>
            <a:pPr lvl="1"/>
            <a:r>
              <a:rPr kumimoji="1" lang="en-US" altLang="zh-CN" sz="2000" dirty="0"/>
              <a:t>Becomes the single point of failure</a:t>
            </a:r>
          </a:p>
          <a:p>
            <a:pPr lvl="1"/>
            <a:r>
              <a:rPr kumimoji="1" lang="en-US" altLang="zh-CN" sz="2000" dirty="0" err="1"/>
              <a:t>Xen</a:t>
            </a:r>
            <a:r>
              <a:rPr kumimoji="1" lang="en-US" altLang="zh-CN" sz="2000" dirty="0"/>
              <a:t> has around 200 security bugs (2016)</a:t>
            </a:r>
            <a:endParaRPr kumimoji="1" lang="zh-CN" altLang="en-US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15</a:t>
            </a:fld>
            <a:endParaRPr lang="zh-CN" altLang="en-US"/>
          </a:p>
        </p:txBody>
      </p:sp>
      <p:graphicFrame>
        <p:nvGraphicFramePr>
          <p:cNvPr id="5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3320030"/>
              </p:ext>
            </p:extLst>
          </p:nvPr>
        </p:nvGraphicFramePr>
        <p:xfrm>
          <a:off x="336256" y="1402206"/>
          <a:ext cx="5883826" cy="2100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12"/>
          <p:cNvSpPr/>
          <p:nvPr/>
        </p:nvSpPr>
        <p:spPr>
          <a:xfrm>
            <a:off x="6823512" y="2639985"/>
            <a:ext cx="1754983" cy="40604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 Narrow" pitchFamily="34" charset="0"/>
              </a:rPr>
              <a:t>VMM</a:t>
            </a:r>
          </a:p>
        </p:txBody>
      </p:sp>
      <p:sp>
        <p:nvSpPr>
          <p:cNvPr id="7" name="Rectangle 17"/>
          <p:cNvSpPr/>
          <p:nvPr/>
        </p:nvSpPr>
        <p:spPr>
          <a:xfrm>
            <a:off x="6622726" y="3166968"/>
            <a:ext cx="21852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Trusted Computing Base</a:t>
            </a:r>
          </a:p>
        </p:txBody>
      </p:sp>
      <p:sp>
        <p:nvSpPr>
          <p:cNvPr id="8" name="Rectangle 18"/>
          <p:cNvSpPr/>
          <p:nvPr/>
        </p:nvSpPr>
        <p:spPr>
          <a:xfrm>
            <a:off x="3075696" y="3145532"/>
            <a:ext cx="15520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[</a:t>
            </a:r>
            <a:r>
              <a:rPr lang="en-US" sz="1600" dirty="0" err="1">
                <a:solidFill>
                  <a:schemeClr val="tx1"/>
                </a:solidFill>
              </a:rPr>
              <a:t>Colp</a:t>
            </a:r>
            <a:r>
              <a:rPr lang="en-US" sz="1600" dirty="0">
                <a:solidFill>
                  <a:schemeClr val="tx1"/>
                </a:solidFill>
              </a:rPr>
              <a:t>, SOSP</a:t>
            </a:r>
            <a:r>
              <a:rPr lang="en-US" sz="1600" dirty="0"/>
              <a:t>'</a:t>
            </a:r>
            <a:r>
              <a:rPr lang="en-US" sz="1600" dirty="0">
                <a:solidFill>
                  <a:schemeClr val="tx1"/>
                </a:solidFill>
              </a:rPr>
              <a:t>11]</a:t>
            </a:r>
          </a:p>
        </p:txBody>
      </p:sp>
      <p:sp>
        <p:nvSpPr>
          <p:cNvPr id="9" name="矩形 8"/>
          <p:cNvSpPr/>
          <p:nvPr/>
        </p:nvSpPr>
        <p:spPr>
          <a:xfrm>
            <a:off x="6541558" y="1265393"/>
            <a:ext cx="15121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/>
              <a:t>Control VM</a:t>
            </a:r>
          </a:p>
        </p:txBody>
      </p:sp>
      <p:sp>
        <p:nvSpPr>
          <p:cNvPr id="10" name="矩形 9"/>
          <p:cNvSpPr/>
          <p:nvPr/>
        </p:nvSpPr>
        <p:spPr>
          <a:xfrm>
            <a:off x="6823512" y="1566708"/>
            <a:ext cx="948267" cy="4902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Arial Narrow" pitchFamily="34" charset="0"/>
              </a:rPr>
              <a:t>Tools</a:t>
            </a:r>
            <a:endParaRPr lang="zh-CN" altLang="en-US" sz="1400" b="1" dirty="0">
              <a:latin typeface="Arial Narrow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23512" y="2085159"/>
            <a:ext cx="948267" cy="50904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Arial Narrow" pitchFamily="34" charset="0"/>
              </a:rPr>
              <a:t>Kernel</a:t>
            </a:r>
            <a:endParaRPr lang="zh-CN" altLang="en-US" sz="1400" b="1" dirty="0">
              <a:latin typeface="Arial Narrow" pitchFamily="34" charset="0"/>
            </a:endParaRPr>
          </a:p>
        </p:txBody>
      </p:sp>
      <p:sp>
        <p:nvSpPr>
          <p:cNvPr id="12" name="Rectangle 15"/>
          <p:cNvSpPr/>
          <p:nvPr/>
        </p:nvSpPr>
        <p:spPr>
          <a:xfrm>
            <a:off x="7863304" y="1585524"/>
            <a:ext cx="715188" cy="9804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Narrow" pitchFamily="34" charset="0"/>
                <a:cs typeface="Arial Narrow"/>
              </a:rPr>
              <a:t>Guest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 Narrow" pitchFamily="34" charset="0"/>
                <a:cs typeface="Arial Narrow"/>
              </a:rPr>
              <a:t>VM</a:t>
            </a:r>
          </a:p>
        </p:txBody>
      </p:sp>
    </p:spTree>
    <p:extLst>
      <p:ext uri="{BB962C8B-B14F-4D97-AF65-F5344CB8AC3E}">
        <p14:creationId xmlns:p14="http://schemas.microsoft.com/office/powerpoint/2010/main" val="589539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Policy vs. Mechanism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800" dirty="0"/>
              <a:t>High-level policy is (ideally) concise and clear</a:t>
            </a:r>
          </a:p>
          <a:p>
            <a:pPr lvl="1"/>
            <a:r>
              <a:rPr lang="en-US" altLang="zh-CN" sz="2400" dirty="0"/>
              <a:t>Security mechanisms (e.g., guards) often provide lower-level guarantees</a:t>
            </a:r>
          </a:p>
          <a:p>
            <a:pPr lvl="1"/>
            <a:r>
              <a:rPr lang="en-US" altLang="zh-CN" sz="2400" dirty="0"/>
              <a:t>E.g., policy is that students cannot get a copy of </a:t>
            </a:r>
            <a:r>
              <a:rPr lang="en-US" altLang="zh-CN" sz="2400" dirty="0" err="1"/>
              <a:t>exam.txt</a:t>
            </a:r>
            <a:endParaRPr lang="en-US" altLang="zh-CN" sz="2400" dirty="0"/>
          </a:p>
          <a:p>
            <a:pPr lvl="2"/>
            <a:r>
              <a:rPr lang="en-US" altLang="zh-CN" sz="2000" dirty="0"/>
              <a:t>What should the permissions on the files be?</a:t>
            </a:r>
          </a:p>
          <a:p>
            <a:pPr lvl="2"/>
            <a:r>
              <a:rPr lang="en-US" altLang="zh-CN" sz="2000" dirty="0"/>
              <a:t>What should the firewall rules be?</a:t>
            </a:r>
          </a:p>
          <a:p>
            <a:r>
              <a:rPr lang="en-US" altLang="zh-CN" sz="2800" dirty="0"/>
              <a:t>Good idea: try to line up security mechanisms with desired policies</a:t>
            </a:r>
          </a:p>
          <a:p>
            <a:endParaRPr kumimoji="1" lang="zh-CN" altLang="en-US" sz="2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836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Interactions between Layers, Components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sz="2800" b="0" dirty="0" err="1">
                <a:solidFill>
                  <a:srgbClr val="0096FF"/>
                </a:solidFill>
              </a:rPr>
              <a:t>cse-srv</a:t>
            </a:r>
            <a:r>
              <a:rPr kumimoji="1" lang="en-US" altLang="zh-CN" sz="2800" b="0" dirty="0">
                <a:solidFill>
                  <a:srgbClr val="0096FF"/>
                </a:solidFill>
              </a:rPr>
              <a:t>%</a:t>
            </a:r>
            <a:r>
              <a:rPr kumimoji="1" lang="en-US" altLang="zh-CN" sz="2800" b="0" dirty="0"/>
              <a:t> cd /2019f/bob/project</a:t>
            </a:r>
          </a:p>
          <a:p>
            <a:pPr marL="0" indent="0">
              <a:buNone/>
            </a:pPr>
            <a:r>
              <a:rPr kumimoji="1" lang="en-US" altLang="zh-CN" sz="2800" b="0" dirty="0" err="1">
                <a:solidFill>
                  <a:srgbClr val="0096FF"/>
                </a:solidFill>
              </a:rPr>
              <a:t>cse-srv</a:t>
            </a:r>
            <a:r>
              <a:rPr kumimoji="1" lang="en-US" altLang="zh-CN" sz="2800" b="0" dirty="0">
                <a:solidFill>
                  <a:srgbClr val="0096FF"/>
                </a:solidFill>
              </a:rPr>
              <a:t>% </a:t>
            </a:r>
            <a:r>
              <a:rPr kumimoji="1" lang="en-US" altLang="zh-CN" sz="2800" b="0" dirty="0"/>
              <a:t>cat </a:t>
            </a:r>
            <a:r>
              <a:rPr kumimoji="1" lang="en-US" altLang="zh-CN" sz="2800" b="0" dirty="0" err="1"/>
              <a:t>ideas.txt</a:t>
            </a:r>
            <a:endParaRPr kumimoji="1" lang="en-US" altLang="zh-CN" sz="2800" b="0" dirty="0"/>
          </a:p>
          <a:p>
            <a:pPr marL="0" indent="0">
              <a:buNone/>
            </a:pPr>
            <a:r>
              <a:rPr kumimoji="1" lang="en-US" altLang="zh-CN" sz="2800" b="0" dirty="0"/>
              <a:t>Hello world.</a:t>
            </a:r>
          </a:p>
          <a:p>
            <a:pPr marL="0" indent="0">
              <a:buNone/>
            </a:pPr>
            <a:r>
              <a:rPr kumimoji="1" lang="en-US" altLang="zh-CN" sz="2800" b="0" dirty="0"/>
              <a:t>…</a:t>
            </a:r>
          </a:p>
          <a:p>
            <a:pPr marL="0" indent="0">
              <a:buNone/>
            </a:pPr>
            <a:r>
              <a:rPr kumimoji="1" lang="en-US" altLang="zh-CN" sz="2800" dirty="0" err="1">
                <a:solidFill>
                  <a:srgbClr val="0096FF"/>
                </a:solidFill>
              </a:rPr>
              <a:t>cse-srv</a:t>
            </a:r>
            <a:r>
              <a:rPr kumimoji="1" lang="en-US" altLang="zh-CN" sz="2800" dirty="0">
                <a:solidFill>
                  <a:srgbClr val="0096FF"/>
                </a:solidFill>
              </a:rPr>
              <a:t>% </a:t>
            </a:r>
            <a:r>
              <a:rPr kumimoji="1" lang="en-US" altLang="zh-CN" sz="2800" b="0" dirty="0"/>
              <a:t>mail </a:t>
            </a:r>
            <a:r>
              <a:rPr kumimoji="1" lang="en-US" altLang="zh-CN" sz="2800" b="0" dirty="0">
                <a:hlinkClick r:id="rId2"/>
              </a:rPr>
              <a:t>alice@sjtu.edu.cn</a:t>
            </a:r>
            <a:r>
              <a:rPr kumimoji="1" lang="en-US" altLang="zh-CN" sz="2800" b="0" dirty="0"/>
              <a:t> &lt; </a:t>
            </a:r>
            <a:r>
              <a:rPr kumimoji="1" lang="en-US" altLang="zh-CN" sz="2800" b="0" dirty="0" err="1"/>
              <a:t>ideas.txt</a:t>
            </a:r>
            <a:endParaRPr kumimoji="1" lang="en-US" altLang="zh-CN" sz="2800" b="0" dirty="0"/>
          </a:p>
          <a:p>
            <a:pPr marL="0" indent="0">
              <a:buNone/>
            </a:pPr>
            <a:r>
              <a:rPr kumimoji="1" lang="en-US" altLang="zh-CN" sz="2800" dirty="0" err="1">
                <a:solidFill>
                  <a:srgbClr val="0096FF"/>
                </a:solidFill>
              </a:rPr>
              <a:t>cse-srv</a:t>
            </a:r>
            <a:r>
              <a:rPr kumimoji="1" lang="en-US" altLang="zh-CN" sz="2800" dirty="0">
                <a:solidFill>
                  <a:srgbClr val="0096FF"/>
                </a:solidFill>
              </a:rPr>
              <a:t>% </a:t>
            </a:r>
            <a:endParaRPr kumimoji="1" lang="zh-CN" altLang="en-US" sz="2800" dirty="0">
              <a:solidFill>
                <a:srgbClr val="0096FF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122912" y="2137420"/>
            <a:ext cx="3563888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altLang="zh-CN" sz="2800" i="1" dirty="0"/>
              <a:t>Bob changes </a:t>
            </a:r>
            <a:r>
              <a:rPr lang="en-US" altLang="zh-CN" sz="2800" i="1" dirty="0" err="1"/>
              <a:t>ideas.txt</a:t>
            </a:r>
            <a:r>
              <a:rPr lang="en-US" altLang="zh-CN" sz="2800" i="1" dirty="0"/>
              <a:t> </a:t>
            </a:r>
            <a:br>
              <a:rPr lang="en-US" altLang="zh-CN" sz="2800" i="1" dirty="0"/>
            </a:br>
            <a:r>
              <a:rPr lang="en-US" altLang="zh-CN" sz="2800" i="1" dirty="0"/>
              <a:t>into a symbolic link </a:t>
            </a:r>
          </a:p>
          <a:p>
            <a:pPr algn="r"/>
            <a:r>
              <a:rPr lang="en-US" altLang="zh-CN" sz="2800" i="1" dirty="0"/>
              <a:t>to CSE's </a:t>
            </a:r>
            <a:r>
              <a:rPr lang="en-US" altLang="zh-CN" sz="2800" i="1" dirty="0" err="1"/>
              <a:t>exam.txt</a:t>
            </a:r>
            <a:endParaRPr lang="zh-CN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49803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Users Make Mistakes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Social engineering, phishing attacks</a:t>
            </a:r>
          </a:p>
          <a:p>
            <a:pPr lvl="1"/>
            <a:r>
              <a:rPr lang="en-US" altLang="zh-CN" dirty="0"/>
              <a:t>How many of you really read the permission acquired by apps during installing?</a:t>
            </a:r>
          </a:p>
          <a:p>
            <a:r>
              <a:rPr lang="en-US" altLang="zh-CN" b="1" dirty="0"/>
              <a:t>Good idea: threat model should not assume users are perfect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845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Cost of Security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2400" dirty="0"/>
              <a:t>Security VS. Availability</a:t>
            </a:r>
          </a:p>
          <a:p>
            <a:pPr lvl="1"/>
            <a:r>
              <a:rPr lang="en-US" altLang="zh-CN" sz="2000" dirty="0"/>
              <a:t>E.g., system requires frequent password changes -&gt; users may write them down</a:t>
            </a:r>
          </a:p>
          <a:p>
            <a:r>
              <a:rPr lang="en-US" altLang="zh-CN" sz="2400" dirty="0"/>
              <a:t>How far should a teacher go to protect the exam</a:t>
            </a:r>
            <a:r>
              <a:rPr lang="zh-CN" altLang="en-US" sz="2400" dirty="0"/>
              <a:t> </a:t>
            </a:r>
            <a:r>
              <a:rPr lang="en-US" altLang="zh-CN" sz="2400" dirty="0"/>
              <a:t>file?</a:t>
            </a:r>
          </a:p>
          <a:p>
            <a:pPr lvl="1"/>
            <a:r>
              <a:rPr lang="en-US" altLang="zh-CN" sz="2000" dirty="0"/>
              <a:t>Put the file on a separate computer, to avoid sharing a file system?</a:t>
            </a:r>
          </a:p>
          <a:p>
            <a:pPr lvl="1"/>
            <a:r>
              <a:rPr lang="en-US" altLang="zh-CN" sz="2000" dirty="0"/>
              <a:t>Disconnect computer from the network, to avoid remotely exploitable OS bugs?</a:t>
            </a:r>
          </a:p>
          <a:p>
            <a:pPr lvl="1"/>
            <a:r>
              <a:rPr lang="en-US" altLang="zh-CN" sz="2000" dirty="0"/>
              <a:t>Put the server into a separate machine room?</a:t>
            </a:r>
          </a:p>
          <a:p>
            <a:pPr lvl="1"/>
            <a:r>
              <a:rPr lang="en-US" altLang="zh-CN" sz="2000" dirty="0"/>
              <a:t>Get a guard to physically protect the machine room?</a:t>
            </a:r>
          </a:p>
          <a:p>
            <a:pPr lvl="1"/>
            <a:r>
              <a:rPr lang="en-US" altLang="zh-CN" sz="2000" dirty="0"/>
              <a:t>...</a:t>
            </a:r>
          </a:p>
          <a:p>
            <a:r>
              <a:rPr lang="en-US" altLang="zh-CN" sz="2400" dirty="0"/>
              <a:t>Good idea: cost of security mechanism should be commensurate with value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66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 </a:t>
            </a:r>
            <a:r>
              <a:rPr kumimoji="1" lang="en-US" altLang="zh-CN" dirty="0"/>
              <a:t>Complete Mediation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693" y="3762806"/>
            <a:ext cx="8229600" cy="1599565"/>
          </a:xfrm>
        </p:spPr>
        <p:txBody>
          <a:bodyPr>
            <a:noAutofit/>
          </a:bodyPr>
          <a:lstStyle/>
          <a:p>
            <a:r>
              <a:rPr kumimoji="1" lang="en-US" altLang="zh-CN" sz="2400" dirty="0"/>
              <a:t>Guard typically provides:</a:t>
            </a:r>
          </a:p>
          <a:p>
            <a:pPr lvl="1"/>
            <a:r>
              <a:rPr kumimoji="1" lang="en-US" altLang="zh-CN" sz="2000" b="1" dirty="0">
                <a:solidFill>
                  <a:schemeClr val="accent2"/>
                </a:solidFill>
              </a:rPr>
              <a:t>Authentication</a:t>
            </a:r>
            <a:r>
              <a:rPr kumimoji="1" lang="en-US" altLang="zh-CN" sz="2000" dirty="0"/>
              <a:t>: is the principal who they claim to be?</a:t>
            </a:r>
          </a:p>
          <a:p>
            <a:pPr lvl="1"/>
            <a:r>
              <a:rPr kumimoji="1" lang="en-US" altLang="zh-CN" sz="2000" b="1" dirty="0">
                <a:solidFill>
                  <a:schemeClr val="accent2"/>
                </a:solidFill>
              </a:rPr>
              <a:t>Authorization</a:t>
            </a:r>
            <a:r>
              <a:rPr kumimoji="1" lang="en-US" altLang="zh-CN" sz="2000" dirty="0"/>
              <a:t>: does principal have access to perform request on resource?</a:t>
            </a:r>
            <a:endParaRPr kumimoji="1"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417341"/>
            <a:ext cx="6192688" cy="205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09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Case: Password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3743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Authentication: Password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Password goals</a:t>
            </a:r>
          </a:p>
          <a:p>
            <a:pPr lvl="1"/>
            <a:r>
              <a:rPr kumimoji="1" lang="en-US" altLang="zh-CN" dirty="0"/>
              <a:t>Authenticate user</a:t>
            </a:r>
          </a:p>
          <a:p>
            <a:pPr lvl="1"/>
            <a:r>
              <a:rPr kumimoji="1" lang="en-US" altLang="zh-CN" dirty="0"/>
              <a:t>Adversary must guess</a:t>
            </a:r>
          </a:p>
          <a:p>
            <a:pPr lvl="2"/>
            <a:r>
              <a:rPr kumimoji="1" lang="en-US" altLang="zh-CN" dirty="0"/>
              <a:t>For random 8-letter passwords, ~26</a:t>
            </a:r>
            <a:r>
              <a:rPr kumimoji="1" lang="en-US" altLang="zh-CN" baseline="30000" dirty="0"/>
              <a:t>8</a:t>
            </a:r>
            <a:r>
              <a:rPr kumimoji="1" lang="en-US" altLang="zh-CN" dirty="0"/>
              <a:t>?</a:t>
            </a:r>
          </a:p>
          <a:p>
            <a:pPr lvl="1"/>
            <a:r>
              <a:rPr kumimoji="1" lang="en-US" altLang="zh-CN" dirty="0"/>
              <a:t>Guessing is expensive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560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An Example: Guessing Password</a:t>
            </a:r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2020787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kumimoji="1" lang="en-US" altLang="zh-CN" sz="2000" dirty="0" err="1">
                <a:latin typeface="Consolas"/>
                <a:cs typeface="Consolas"/>
              </a:rPr>
              <a:t>checkpw</a:t>
            </a:r>
            <a:r>
              <a:rPr kumimoji="1" lang="zh-CN" altLang="en-US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>
                <a:latin typeface="Consolas"/>
                <a:cs typeface="Consolas"/>
              </a:rPr>
              <a:t>(user, </a:t>
            </a:r>
            <a:r>
              <a:rPr kumimoji="1" lang="en-US" altLang="zh-CN" sz="2000" dirty="0" err="1">
                <a:latin typeface="Consolas"/>
                <a:cs typeface="Consolas"/>
              </a:rPr>
              <a:t>passwd</a:t>
            </a:r>
            <a:r>
              <a:rPr kumimoji="1" lang="en-US" altLang="zh-CN" sz="2000" dirty="0">
                <a:latin typeface="Consolas"/>
                <a:cs typeface="Consolas"/>
              </a:rPr>
              <a:t>):</a:t>
            </a:r>
          </a:p>
          <a:p>
            <a:pPr marL="0" indent="0">
              <a:lnSpc>
                <a:spcPct val="80000"/>
              </a:lnSpc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     </a:t>
            </a:r>
            <a:r>
              <a:rPr kumimoji="1" lang="en-US" altLang="zh-CN" sz="2000" b="0" dirty="0">
                <a:latin typeface="Consolas"/>
                <a:cs typeface="Consolas"/>
              </a:rPr>
              <a:t>acct = accounts[user]</a:t>
            </a:r>
          </a:p>
          <a:p>
            <a:pPr marL="0" indent="0">
              <a:lnSpc>
                <a:spcPct val="80000"/>
              </a:lnSpc>
              <a:buNone/>
            </a:pPr>
            <a:r>
              <a:rPr kumimoji="1" lang="en-US" altLang="zh-CN" sz="2000" b="0" dirty="0">
                <a:latin typeface="Consolas"/>
                <a:cs typeface="Consolas"/>
              </a:rPr>
              <a:t>      for </a:t>
            </a:r>
            <a:r>
              <a:rPr kumimoji="1" lang="en-US" altLang="zh-CN" sz="2000" b="0" dirty="0" err="1">
                <a:latin typeface="Consolas"/>
                <a:cs typeface="Consolas"/>
              </a:rPr>
              <a:t>i</a:t>
            </a:r>
            <a:r>
              <a:rPr kumimoji="1" lang="en-US" altLang="zh-CN" sz="2000" b="0" dirty="0">
                <a:latin typeface="Consolas"/>
                <a:cs typeface="Consolas"/>
              </a:rPr>
              <a:t> in range(0, </a:t>
            </a:r>
            <a:r>
              <a:rPr kumimoji="1" lang="en-US" altLang="zh-CN" sz="2000" b="0" dirty="0" err="1">
                <a:latin typeface="Consolas"/>
                <a:cs typeface="Consolas"/>
              </a:rPr>
              <a:t>len</a:t>
            </a:r>
            <a:r>
              <a:rPr kumimoji="1" lang="en-US" altLang="zh-CN" sz="2000" b="0" dirty="0">
                <a:latin typeface="Consolas"/>
                <a:cs typeface="Consolas"/>
              </a:rPr>
              <a:t>(</a:t>
            </a:r>
            <a:r>
              <a:rPr kumimoji="1" lang="en-US" altLang="zh-CN" sz="2000" b="0" dirty="0" err="1">
                <a:latin typeface="Consolas"/>
                <a:cs typeface="Consolas"/>
              </a:rPr>
              <a:t>acct.pw</a:t>
            </a:r>
            <a:r>
              <a:rPr kumimoji="1" lang="en-US" altLang="zh-CN" sz="2000" b="0" dirty="0">
                <a:latin typeface="Consolas"/>
                <a:cs typeface="Consolas"/>
              </a:rPr>
              <a:t>)):</a:t>
            </a:r>
          </a:p>
          <a:p>
            <a:pPr marL="0" indent="0">
              <a:lnSpc>
                <a:spcPct val="80000"/>
              </a:lnSpc>
              <a:buNone/>
            </a:pPr>
            <a:r>
              <a:rPr kumimoji="1" lang="en-US" altLang="zh-CN" sz="2000" b="0" dirty="0">
                <a:latin typeface="Consolas"/>
                <a:cs typeface="Consolas"/>
              </a:rPr>
              <a:t>          if </a:t>
            </a:r>
            <a:r>
              <a:rPr kumimoji="1" lang="en-US" altLang="zh-CN" sz="2000" b="0" dirty="0" err="1">
                <a:latin typeface="Consolas"/>
                <a:cs typeface="Consolas"/>
              </a:rPr>
              <a:t>acct.pw</a:t>
            </a:r>
            <a:r>
              <a:rPr kumimoji="1" lang="en-US" altLang="zh-CN" sz="2000" b="0" dirty="0">
                <a:latin typeface="Consolas"/>
                <a:cs typeface="Consolas"/>
              </a:rPr>
              <a:t>[</a:t>
            </a:r>
            <a:r>
              <a:rPr kumimoji="1" lang="en-US" altLang="zh-CN" sz="2000" b="0" dirty="0" err="1">
                <a:latin typeface="Consolas"/>
                <a:cs typeface="Consolas"/>
              </a:rPr>
              <a:t>i</a:t>
            </a:r>
            <a:r>
              <a:rPr kumimoji="1" lang="en-US" altLang="zh-CN" sz="2000" b="0" dirty="0">
                <a:latin typeface="Consolas"/>
                <a:cs typeface="Consolas"/>
              </a:rPr>
              <a:t>] ≠ </a:t>
            </a:r>
            <a:r>
              <a:rPr kumimoji="1" lang="en-US" altLang="zh-CN" sz="2000" b="0" dirty="0" err="1">
                <a:latin typeface="Consolas"/>
                <a:cs typeface="Consolas"/>
              </a:rPr>
              <a:t>passwd</a:t>
            </a:r>
            <a:r>
              <a:rPr kumimoji="1" lang="en-US" altLang="zh-CN" sz="2000" b="0" dirty="0">
                <a:latin typeface="Consolas"/>
                <a:cs typeface="Consolas"/>
              </a:rPr>
              <a:t>[</a:t>
            </a:r>
            <a:r>
              <a:rPr kumimoji="1" lang="en-US" altLang="zh-CN" sz="2000" b="0" dirty="0" err="1">
                <a:latin typeface="Consolas"/>
                <a:cs typeface="Consolas"/>
              </a:rPr>
              <a:t>i</a:t>
            </a:r>
            <a:r>
              <a:rPr kumimoji="1" lang="en-US" altLang="zh-CN" sz="2000" b="0" dirty="0">
                <a:latin typeface="Consolas"/>
                <a:cs typeface="Consolas"/>
              </a:rPr>
              <a:t>]:</a:t>
            </a:r>
          </a:p>
          <a:p>
            <a:pPr marL="0" indent="0">
              <a:lnSpc>
                <a:spcPct val="80000"/>
              </a:lnSpc>
              <a:buNone/>
            </a:pPr>
            <a:r>
              <a:rPr kumimoji="1" lang="en-US" altLang="zh-CN" sz="2000" b="0" dirty="0">
                <a:latin typeface="Consolas"/>
                <a:cs typeface="Consolas"/>
              </a:rPr>
              <a:t>          	return False</a:t>
            </a:r>
          </a:p>
          <a:p>
            <a:pPr marL="0" indent="0">
              <a:lnSpc>
                <a:spcPct val="80000"/>
              </a:lnSpc>
              <a:buNone/>
            </a:pPr>
            <a:r>
              <a:rPr kumimoji="1" lang="en-US" altLang="zh-CN" sz="2000" b="0" dirty="0">
                <a:latin typeface="Consolas"/>
                <a:cs typeface="Consolas"/>
              </a:rPr>
              <a:t>      return True</a:t>
            </a:r>
            <a:endParaRPr kumimoji="1" lang="zh-CN" altLang="en-US" sz="2000" b="0" dirty="0">
              <a:latin typeface="Consolas"/>
              <a:cs typeface="Consola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18836" y="4801716"/>
            <a:ext cx="504056" cy="648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632523"/>
                </a:solidFill>
              </a:rPr>
              <a:t>P</a:t>
            </a:r>
            <a:endParaRPr lang="zh-CN" altLang="en-US" sz="3600" dirty="0">
              <a:solidFill>
                <a:srgbClr val="632523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22892" y="4801716"/>
            <a:ext cx="504056" cy="648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632523"/>
                </a:solidFill>
              </a:rPr>
              <a:t>A</a:t>
            </a:r>
            <a:endParaRPr lang="zh-CN" altLang="en-US" sz="3600" dirty="0">
              <a:solidFill>
                <a:srgbClr val="632523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26948" y="4801716"/>
            <a:ext cx="504056" cy="648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632523"/>
                </a:solidFill>
              </a:rPr>
              <a:t>S</a:t>
            </a:r>
            <a:endParaRPr lang="zh-CN" altLang="en-US" sz="3600" dirty="0">
              <a:solidFill>
                <a:srgbClr val="632523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31004" y="4801716"/>
            <a:ext cx="504056" cy="648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632523"/>
                </a:solidFill>
              </a:rPr>
              <a:t>S</a:t>
            </a:r>
            <a:endParaRPr lang="zh-CN" altLang="en-US" sz="3600" dirty="0">
              <a:solidFill>
                <a:srgbClr val="632523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35060" y="4801716"/>
            <a:ext cx="504056" cy="648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632523"/>
                </a:solidFill>
              </a:rPr>
              <a:t>w</a:t>
            </a:r>
            <a:endParaRPr lang="zh-CN" altLang="en-US" sz="3600" dirty="0">
              <a:solidFill>
                <a:srgbClr val="632523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39116" y="4801716"/>
            <a:ext cx="504056" cy="648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632523"/>
                </a:solidFill>
              </a:rPr>
              <a:t>O</a:t>
            </a:r>
            <a:endParaRPr lang="zh-CN" altLang="en-US" sz="3600" dirty="0">
              <a:solidFill>
                <a:srgbClr val="632523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43172" y="4801716"/>
            <a:ext cx="504056" cy="648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632523"/>
                </a:solidFill>
              </a:rPr>
              <a:t>R</a:t>
            </a:r>
            <a:endParaRPr lang="zh-CN" altLang="en-US" sz="3600" dirty="0">
              <a:solidFill>
                <a:srgbClr val="632523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47228" y="4801716"/>
            <a:ext cx="504056" cy="648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632523"/>
                </a:solidFill>
              </a:rPr>
              <a:t>D</a:t>
            </a:r>
            <a:endParaRPr lang="zh-CN" altLang="en-US" sz="3600" dirty="0">
              <a:solidFill>
                <a:srgbClr val="632523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18836" y="3649588"/>
            <a:ext cx="504056" cy="648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632523"/>
                </a:solidFill>
              </a:rPr>
              <a:t>P</a:t>
            </a:r>
            <a:endParaRPr lang="zh-CN" altLang="en-US" sz="3600" dirty="0">
              <a:solidFill>
                <a:srgbClr val="632523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22892" y="3649588"/>
            <a:ext cx="504056" cy="648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632523"/>
                </a:solidFill>
              </a:rPr>
              <a:t>A</a:t>
            </a:r>
            <a:endParaRPr lang="zh-CN" altLang="en-US" sz="3600" dirty="0">
              <a:solidFill>
                <a:srgbClr val="632523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26948" y="3649588"/>
            <a:ext cx="504056" cy="648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632523"/>
                </a:solidFill>
              </a:rPr>
              <a:t>S</a:t>
            </a:r>
            <a:endParaRPr lang="zh-CN" altLang="en-US" sz="3600" dirty="0">
              <a:solidFill>
                <a:srgbClr val="632523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31004" y="3649588"/>
            <a:ext cx="504056" cy="648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632523"/>
                </a:solidFill>
              </a:rPr>
              <a:t>S</a:t>
            </a:r>
            <a:endParaRPr lang="zh-CN" altLang="en-US" sz="3600" dirty="0">
              <a:solidFill>
                <a:srgbClr val="632523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35060" y="3649588"/>
            <a:ext cx="504056" cy="648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632523"/>
                </a:solidFill>
              </a:rPr>
              <a:t>W</a:t>
            </a:r>
            <a:endParaRPr lang="zh-CN" altLang="en-US" sz="3600" dirty="0">
              <a:solidFill>
                <a:srgbClr val="632523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339116" y="3649588"/>
            <a:ext cx="504056" cy="648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632523"/>
                </a:solidFill>
              </a:rPr>
              <a:t>O</a:t>
            </a:r>
            <a:endParaRPr lang="zh-CN" altLang="en-US" sz="3600" dirty="0">
              <a:solidFill>
                <a:srgbClr val="632523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43172" y="3649588"/>
            <a:ext cx="504056" cy="648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632523"/>
                </a:solidFill>
              </a:rPr>
              <a:t>R</a:t>
            </a:r>
            <a:endParaRPr lang="zh-CN" altLang="en-US" sz="3600" dirty="0">
              <a:solidFill>
                <a:srgbClr val="632523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347228" y="3649588"/>
            <a:ext cx="504056" cy="648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632523"/>
                </a:solidFill>
              </a:rPr>
              <a:t>D</a:t>
            </a:r>
            <a:endParaRPr lang="zh-CN" altLang="en-US" sz="3600" dirty="0">
              <a:solidFill>
                <a:srgbClr val="632523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306668" y="3721596"/>
            <a:ext cx="13997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 err="1">
                <a:solidFill>
                  <a:schemeClr val="accent1">
                    <a:lumMod val="50000"/>
                  </a:schemeClr>
                </a:solidFill>
                <a:cs typeface="Arial Narrow"/>
              </a:rPr>
              <a:t>passwd</a:t>
            </a:r>
            <a:r>
              <a:rPr kumimoji="1" lang="en-US" altLang="zh-CN" sz="2800" dirty="0">
                <a:solidFill>
                  <a:schemeClr val="accent1">
                    <a:lumMod val="50000"/>
                  </a:schemeClr>
                </a:solidFill>
                <a:cs typeface="Arial Narrow"/>
              </a:rPr>
              <a:t>: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cs typeface="Arial Narrow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306668" y="4860511"/>
            <a:ext cx="14173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rgbClr val="254061"/>
                </a:solidFill>
                <a:cs typeface="Arial Narrow"/>
              </a:rPr>
              <a:t>acct.pw</a:t>
            </a:r>
            <a:r>
              <a:rPr lang="en-US" altLang="zh-CN" sz="2800" dirty="0">
                <a:solidFill>
                  <a:srgbClr val="254061"/>
                </a:solidFill>
                <a:cs typeface="Arial Narrow"/>
              </a:rPr>
              <a:t>:</a:t>
            </a:r>
            <a:endParaRPr lang="zh-CN" altLang="en-US" sz="2800" dirty="0">
              <a:solidFill>
                <a:srgbClr val="254061"/>
              </a:solidFill>
              <a:cs typeface="Arial Narrow"/>
            </a:endParaRPr>
          </a:p>
        </p:txBody>
      </p:sp>
      <p:cxnSp>
        <p:nvCxnSpPr>
          <p:cNvPr id="25" name="直线箭头连接符 24"/>
          <p:cNvCxnSpPr>
            <a:stCxn id="14" idx="2"/>
            <a:endCxn id="6" idx="0"/>
          </p:cNvCxnSpPr>
          <p:nvPr/>
        </p:nvCxnSpPr>
        <p:spPr>
          <a:xfrm>
            <a:off x="3070864" y="4297660"/>
            <a:ext cx="0" cy="504056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15" idx="2"/>
            <a:endCxn id="7" idx="0"/>
          </p:cNvCxnSpPr>
          <p:nvPr/>
        </p:nvCxnSpPr>
        <p:spPr>
          <a:xfrm>
            <a:off x="3574920" y="4297660"/>
            <a:ext cx="0" cy="504056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16" idx="2"/>
            <a:endCxn id="8" idx="0"/>
          </p:cNvCxnSpPr>
          <p:nvPr/>
        </p:nvCxnSpPr>
        <p:spPr>
          <a:xfrm>
            <a:off x="4078976" y="4297660"/>
            <a:ext cx="0" cy="504056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17" idx="2"/>
            <a:endCxn id="9" idx="0"/>
          </p:cNvCxnSpPr>
          <p:nvPr/>
        </p:nvCxnSpPr>
        <p:spPr>
          <a:xfrm>
            <a:off x="4583032" y="4297660"/>
            <a:ext cx="0" cy="504056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18" idx="2"/>
            <a:endCxn id="10" idx="0"/>
          </p:cNvCxnSpPr>
          <p:nvPr/>
        </p:nvCxnSpPr>
        <p:spPr>
          <a:xfrm>
            <a:off x="5087088" y="4297660"/>
            <a:ext cx="0" cy="504056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102098" y="4278496"/>
            <a:ext cx="3914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632523"/>
                </a:solidFill>
                <a:cs typeface="Arial Narrow"/>
              </a:rPr>
              <a:t>X</a:t>
            </a:r>
            <a:endParaRPr lang="zh-CN" altLang="en-US" sz="2800" dirty="0">
              <a:solidFill>
                <a:srgbClr val="632523"/>
              </a:solidFill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851623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Problem: Guess One Character at a Time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Guess a password</a:t>
            </a:r>
          </a:p>
          <a:p>
            <a:pPr lvl="1"/>
            <a:r>
              <a:rPr kumimoji="1" lang="en-US" altLang="zh-CN" dirty="0"/>
              <a:t>Allocate password 1 byte away from a page boundary</a:t>
            </a:r>
          </a:p>
          <a:p>
            <a:pPr lvl="1"/>
            <a:r>
              <a:rPr kumimoji="1" lang="en-US" altLang="zh-CN" dirty="0"/>
              <a:t>Page-fault means first char is OK</a:t>
            </a:r>
          </a:p>
          <a:p>
            <a:pPr lvl="1"/>
            <a:r>
              <a:rPr kumimoji="1" lang="en-US" altLang="zh-CN" dirty="0"/>
              <a:t>Example of cross-layer interactions</a:t>
            </a:r>
          </a:p>
          <a:p>
            <a:r>
              <a:rPr kumimoji="1" lang="en-US" altLang="zh-CN" dirty="0"/>
              <a:t>Problem: server has a copy of all passwords</a:t>
            </a:r>
          </a:p>
          <a:p>
            <a:pPr lvl="1"/>
            <a:r>
              <a:rPr lang="en-US" altLang="zh-CN" dirty="0"/>
              <a:t>If adversary exploits buffer overflow, can get a copy of all passwords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068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Timing Attack: Guess One Character at a Time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Guess a password</a:t>
            </a:r>
          </a:p>
          <a:p>
            <a:pPr lvl="1"/>
            <a:r>
              <a:rPr kumimoji="1" lang="en-US" altLang="zh-CN" dirty="0"/>
              <a:t>Allocate password 1 byte away from a page boundary</a:t>
            </a:r>
          </a:p>
          <a:p>
            <a:pPr lvl="1"/>
            <a:r>
              <a:rPr kumimoji="1" lang="en-US" altLang="zh-CN" dirty="0"/>
              <a:t>Page-fault means first char is OK</a:t>
            </a:r>
          </a:p>
          <a:p>
            <a:pPr lvl="1"/>
            <a:r>
              <a:rPr kumimoji="1" lang="en-US" altLang="zh-CN" dirty="0"/>
              <a:t>Example of cross-layer interactions</a:t>
            </a:r>
          </a:p>
          <a:p>
            <a:r>
              <a:rPr kumimoji="1" lang="en-US" altLang="zh-CN" dirty="0"/>
              <a:t>Also known as "</a:t>
            </a:r>
            <a:r>
              <a:rPr kumimoji="1" lang="en-US" altLang="zh-CN" b="1" i="1" dirty="0">
                <a:solidFill>
                  <a:schemeClr val="accent2"/>
                </a:solidFill>
              </a:rPr>
              <a:t>Timing Attack</a:t>
            </a:r>
            <a:r>
              <a:rPr kumimoji="1" lang="en-US" altLang="zh-CN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25524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Timing Attack: Guess One Character at a Time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91680" y="1777380"/>
            <a:ext cx="864096" cy="10081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91680" y="2785492"/>
            <a:ext cx="864096" cy="1080120"/>
          </a:xfrm>
          <a:prstGeom prst="rect">
            <a:avLst/>
          </a:prstGeom>
          <a:noFill/>
          <a:ln>
            <a:solidFill>
              <a:srgbClr val="25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940435" y="2425452"/>
            <a:ext cx="654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600" dirty="0">
                <a:solidFill>
                  <a:schemeClr val="bg1"/>
                </a:solidFill>
                <a:cs typeface="Arial Narrow"/>
              </a:rPr>
              <a:t>a</a:t>
            </a:r>
            <a:endParaRPr kumimoji="1" lang="zh-CN" altLang="en-US" sz="1600" dirty="0">
              <a:solidFill>
                <a:schemeClr val="bg1"/>
              </a:solidFill>
              <a:cs typeface="Arial Narrow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79921" y="278549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>
                <a:cs typeface="Arial Narrow"/>
              </a:rPr>
              <a:t>aaaaaaa</a:t>
            </a:r>
            <a:endParaRPr kumimoji="1" lang="zh-CN" altLang="en-US" sz="1600" dirty="0">
              <a:cs typeface="Arial Narro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43808" y="1777380"/>
            <a:ext cx="864096" cy="10081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843808" y="2785492"/>
            <a:ext cx="864096" cy="1080120"/>
          </a:xfrm>
          <a:prstGeom prst="rect">
            <a:avLst/>
          </a:prstGeom>
          <a:noFill/>
          <a:ln>
            <a:solidFill>
              <a:srgbClr val="25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092563" y="2425452"/>
            <a:ext cx="654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600" dirty="0">
                <a:solidFill>
                  <a:schemeClr val="bg1"/>
                </a:solidFill>
                <a:cs typeface="Arial Narrow"/>
              </a:rPr>
              <a:t>b</a:t>
            </a:r>
            <a:endParaRPr kumimoji="1" lang="zh-CN" altLang="en-US" sz="1600" dirty="0">
              <a:solidFill>
                <a:schemeClr val="bg1"/>
              </a:solidFill>
              <a:cs typeface="Arial Narrow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32049" y="278549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>
                <a:cs typeface="Arial Narrow"/>
              </a:rPr>
              <a:t>aaaaaaa</a:t>
            </a:r>
            <a:endParaRPr kumimoji="1" lang="zh-CN" altLang="en-US" sz="1600" dirty="0">
              <a:cs typeface="Arial Narro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95936" y="1777380"/>
            <a:ext cx="864096" cy="10081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995936" y="2785492"/>
            <a:ext cx="864096" cy="1080120"/>
          </a:xfrm>
          <a:prstGeom prst="rect">
            <a:avLst/>
          </a:prstGeom>
          <a:noFill/>
          <a:ln>
            <a:solidFill>
              <a:srgbClr val="25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244691" y="2425452"/>
            <a:ext cx="654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600" dirty="0">
                <a:solidFill>
                  <a:schemeClr val="bg1"/>
                </a:solidFill>
                <a:cs typeface="Arial Narrow"/>
              </a:rPr>
              <a:t>c</a:t>
            </a:r>
            <a:endParaRPr kumimoji="1" lang="zh-CN" altLang="en-US" sz="1600" dirty="0">
              <a:solidFill>
                <a:schemeClr val="bg1"/>
              </a:solidFill>
              <a:cs typeface="Arial Narrow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84177" y="278549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>
                <a:cs typeface="Arial Narrow"/>
              </a:rPr>
              <a:t>aaaaaaa</a:t>
            </a:r>
            <a:endParaRPr kumimoji="1" lang="zh-CN" altLang="en-US" sz="1600" dirty="0">
              <a:cs typeface="Arial Narrow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23528" y="1674796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600" dirty="0">
                <a:solidFill>
                  <a:schemeClr val="accent1">
                    <a:lumMod val="50000"/>
                  </a:schemeClr>
                </a:solidFill>
                <a:cs typeface="Arial Narrow"/>
              </a:rPr>
              <a:t>Page</a:t>
            </a:r>
            <a:r>
              <a:rPr kumimoji="1" lang="zh-CN" altLang="en-US" sz="1600" dirty="0">
                <a:solidFill>
                  <a:schemeClr val="accent1">
                    <a:lumMod val="50000"/>
                  </a:schemeClr>
                </a:solidFill>
                <a:cs typeface="Arial Narrow"/>
              </a:rPr>
              <a:t> </a:t>
            </a:r>
            <a:r>
              <a:rPr kumimoji="1" lang="en-US" altLang="zh-CN" sz="1600" dirty="0">
                <a:solidFill>
                  <a:schemeClr val="accent1">
                    <a:lumMod val="50000"/>
                  </a:schemeClr>
                </a:solidFill>
                <a:cs typeface="Arial Narrow"/>
              </a:rPr>
              <a:t>in</a:t>
            </a:r>
            <a:r>
              <a:rPr kumimoji="1" lang="zh-CN" altLang="en-US" sz="1600" dirty="0">
                <a:solidFill>
                  <a:schemeClr val="accent1">
                    <a:lumMod val="50000"/>
                  </a:schemeClr>
                </a:solidFill>
                <a:cs typeface="Arial Narrow"/>
              </a:rPr>
              <a:t> </a:t>
            </a:r>
            <a:r>
              <a:rPr kumimoji="1" lang="en-US" altLang="zh-CN" sz="1600" dirty="0">
                <a:solidFill>
                  <a:schemeClr val="accent1">
                    <a:lumMod val="50000"/>
                  </a:schemeClr>
                </a:solidFill>
                <a:cs typeface="Arial Narrow"/>
              </a:rPr>
              <a:t>Memory</a:t>
            </a:r>
            <a:endParaRPr kumimoji="1" lang="zh-CN" altLang="en-US" sz="1600" dirty="0">
              <a:solidFill>
                <a:schemeClr val="accent1">
                  <a:lumMod val="50000"/>
                </a:schemeClr>
              </a:solidFill>
              <a:cs typeface="Arial Narrow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0" y="2753175"/>
            <a:ext cx="1475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600" dirty="0">
                <a:solidFill>
                  <a:schemeClr val="accent1">
                    <a:lumMod val="50000"/>
                  </a:schemeClr>
                </a:solidFill>
                <a:cs typeface="Arial Narrow"/>
              </a:rPr>
              <a:t>Page</a:t>
            </a:r>
            <a:r>
              <a:rPr kumimoji="1" lang="zh-CN" altLang="en-US" sz="1600" dirty="0">
                <a:solidFill>
                  <a:schemeClr val="accent1">
                    <a:lumMod val="50000"/>
                  </a:schemeClr>
                </a:solidFill>
                <a:cs typeface="Arial Narrow"/>
              </a:rPr>
              <a:t> </a:t>
            </a:r>
            <a:r>
              <a:rPr kumimoji="1" lang="en-US" altLang="zh-CN" sz="1600" dirty="0">
                <a:solidFill>
                  <a:schemeClr val="accent1">
                    <a:lumMod val="50000"/>
                  </a:schemeClr>
                </a:solidFill>
                <a:cs typeface="Arial Narrow"/>
              </a:rPr>
              <a:t>on</a:t>
            </a:r>
            <a:r>
              <a:rPr kumimoji="1" lang="zh-CN" altLang="en-US" sz="1600" dirty="0">
                <a:solidFill>
                  <a:schemeClr val="accent1">
                    <a:lumMod val="50000"/>
                  </a:schemeClr>
                </a:solidFill>
                <a:cs typeface="Arial Narrow"/>
              </a:rPr>
              <a:t> </a:t>
            </a:r>
            <a:r>
              <a:rPr kumimoji="1" lang="en-US" altLang="zh-CN" sz="1600" dirty="0">
                <a:solidFill>
                  <a:schemeClr val="accent1">
                    <a:lumMod val="50000"/>
                  </a:schemeClr>
                </a:solidFill>
                <a:cs typeface="Arial Narrow"/>
              </a:rPr>
              <a:t>Disk</a:t>
            </a:r>
            <a:r>
              <a:rPr kumimoji="1" lang="zh-CN" altLang="en-US" sz="1600" dirty="0">
                <a:solidFill>
                  <a:schemeClr val="accent1">
                    <a:lumMod val="50000"/>
                  </a:schemeClr>
                </a:solidFill>
                <a:cs typeface="Arial Narrow"/>
              </a:rPr>
              <a:t> </a:t>
            </a:r>
            <a:r>
              <a:rPr kumimoji="1" lang="en-US" altLang="zh-CN" sz="1600" dirty="0">
                <a:solidFill>
                  <a:schemeClr val="accent1">
                    <a:lumMod val="50000"/>
                  </a:schemeClr>
                </a:solidFill>
                <a:cs typeface="Arial Narrow"/>
              </a:rPr>
              <a:t>-&gt;</a:t>
            </a:r>
            <a:r>
              <a:rPr kumimoji="1" lang="zh-CN" altLang="en-US" sz="1600" dirty="0">
                <a:solidFill>
                  <a:schemeClr val="accent1">
                    <a:lumMod val="50000"/>
                  </a:schemeClr>
                </a:solidFill>
                <a:cs typeface="Arial Narrow"/>
              </a:rPr>
              <a:t> </a:t>
            </a:r>
            <a:r>
              <a:rPr kumimoji="1" lang="en-US" altLang="zh-CN" sz="1600" dirty="0">
                <a:solidFill>
                  <a:schemeClr val="accent1">
                    <a:lumMod val="50000"/>
                  </a:schemeClr>
                </a:solidFill>
                <a:cs typeface="Arial Narrow"/>
              </a:rPr>
              <a:t>Page</a:t>
            </a:r>
            <a:r>
              <a:rPr kumimoji="1" lang="zh-CN" altLang="en-US" sz="1600" dirty="0">
                <a:solidFill>
                  <a:schemeClr val="accent1">
                    <a:lumMod val="50000"/>
                  </a:schemeClr>
                </a:solidFill>
                <a:cs typeface="Arial Narrow"/>
              </a:rPr>
              <a:t> </a:t>
            </a:r>
            <a:r>
              <a:rPr kumimoji="1" lang="en-US" altLang="zh-CN" sz="1600" dirty="0">
                <a:solidFill>
                  <a:schemeClr val="accent1">
                    <a:lumMod val="50000"/>
                  </a:schemeClr>
                </a:solidFill>
                <a:cs typeface="Arial Narrow"/>
              </a:rPr>
              <a:t>Fault</a:t>
            </a:r>
            <a:endParaRPr kumimoji="1" lang="zh-CN" altLang="en-US" sz="1600" dirty="0">
              <a:solidFill>
                <a:schemeClr val="accent1">
                  <a:lumMod val="50000"/>
                </a:schemeClr>
              </a:solidFill>
              <a:cs typeface="Arial Narrow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475656" y="41536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cs typeface="Arial Narrow"/>
              </a:rPr>
              <a:t>Time</a:t>
            </a:r>
            <a:r>
              <a:rPr kumimoji="1" lang="zh-CN" altLang="en-US" sz="1400" dirty="0">
                <a:cs typeface="Arial Narrow"/>
              </a:rPr>
              <a:t> </a:t>
            </a:r>
            <a:r>
              <a:rPr kumimoji="1" lang="en-US" altLang="zh-CN" sz="1400" dirty="0">
                <a:cs typeface="Arial Narrow"/>
              </a:rPr>
              <a:t>=</a:t>
            </a:r>
            <a:r>
              <a:rPr kumimoji="1" lang="zh-CN" altLang="en-US" sz="1400" dirty="0">
                <a:cs typeface="Arial Narrow"/>
              </a:rPr>
              <a:t> </a:t>
            </a:r>
            <a:r>
              <a:rPr kumimoji="1" lang="en-US" altLang="zh-CN" sz="1400" dirty="0">
                <a:cs typeface="Arial Narrow"/>
              </a:rPr>
              <a:t>1ms</a:t>
            </a:r>
            <a:endParaRPr kumimoji="1" lang="zh-CN" altLang="en-US" sz="1400" dirty="0">
              <a:cs typeface="Arial Narrow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627784" y="41536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cs typeface="Arial Narrow"/>
              </a:rPr>
              <a:t>Time</a:t>
            </a:r>
            <a:r>
              <a:rPr kumimoji="1" lang="zh-CN" altLang="en-US" sz="1400" dirty="0">
                <a:cs typeface="Arial Narrow"/>
              </a:rPr>
              <a:t> </a:t>
            </a:r>
            <a:r>
              <a:rPr kumimoji="1" lang="en-US" altLang="zh-CN" sz="1400" dirty="0">
                <a:cs typeface="Arial Narrow"/>
              </a:rPr>
              <a:t>=</a:t>
            </a:r>
            <a:r>
              <a:rPr kumimoji="1" lang="zh-CN" altLang="en-US" sz="1400" dirty="0">
                <a:cs typeface="Arial Narrow"/>
              </a:rPr>
              <a:t> </a:t>
            </a:r>
            <a:r>
              <a:rPr kumimoji="1" lang="en-US" altLang="zh-CN" sz="1400" dirty="0">
                <a:cs typeface="Arial Narrow"/>
              </a:rPr>
              <a:t>1ms</a:t>
            </a:r>
            <a:endParaRPr kumimoji="1" lang="zh-CN" altLang="en-US" sz="1400" dirty="0">
              <a:cs typeface="Arial Narrow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779912" y="41536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cs typeface="Arial Narrow"/>
              </a:rPr>
              <a:t>Time</a:t>
            </a:r>
            <a:r>
              <a:rPr kumimoji="1" lang="zh-CN" altLang="en-US" sz="1400" dirty="0">
                <a:cs typeface="Arial Narrow"/>
              </a:rPr>
              <a:t> </a:t>
            </a:r>
            <a:r>
              <a:rPr kumimoji="1" lang="en-US" altLang="zh-CN" sz="1400" dirty="0">
                <a:cs typeface="Arial Narrow"/>
              </a:rPr>
              <a:t>=</a:t>
            </a:r>
            <a:r>
              <a:rPr kumimoji="1" lang="zh-CN" altLang="en-US" sz="1400" dirty="0">
                <a:cs typeface="Arial Narrow"/>
              </a:rPr>
              <a:t> </a:t>
            </a:r>
            <a:r>
              <a:rPr kumimoji="1" lang="en-US" altLang="zh-CN" sz="1400" dirty="0">
                <a:cs typeface="Arial Narrow"/>
              </a:rPr>
              <a:t>10ms</a:t>
            </a:r>
            <a:endParaRPr kumimoji="1" lang="zh-CN" altLang="en-US" sz="1400" dirty="0">
              <a:cs typeface="Arial Narrow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635896" y="4513684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accent2">
                    <a:lumMod val="50000"/>
                  </a:schemeClr>
                </a:solidFill>
                <a:cs typeface="Arial Narrow"/>
              </a:rPr>
              <a:t>Page</a:t>
            </a:r>
            <a:r>
              <a:rPr kumimoji="1" lang="zh-CN" altLang="en-US" sz="1400" dirty="0">
                <a:solidFill>
                  <a:schemeClr val="accent2">
                    <a:lumMod val="50000"/>
                  </a:schemeClr>
                </a:solidFill>
                <a:cs typeface="Arial Narrow"/>
              </a:rPr>
              <a:t> </a:t>
            </a:r>
            <a:r>
              <a:rPr kumimoji="1" lang="en-US" altLang="zh-CN" sz="1400" dirty="0">
                <a:solidFill>
                  <a:schemeClr val="accent2">
                    <a:lumMod val="50000"/>
                  </a:schemeClr>
                </a:solidFill>
                <a:cs typeface="Arial Narrow"/>
              </a:rPr>
              <a:t>Fault!</a:t>
            </a:r>
          </a:p>
          <a:p>
            <a:pPr algn="ctr"/>
            <a:r>
              <a:rPr kumimoji="1" lang="en-US" altLang="zh-CN" sz="1400" dirty="0">
                <a:solidFill>
                  <a:schemeClr val="accent2">
                    <a:lumMod val="50000"/>
                  </a:schemeClr>
                </a:solidFill>
                <a:cs typeface="Arial Narrow"/>
              </a:rPr>
              <a:t>The</a:t>
            </a:r>
            <a:r>
              <a:rPr kumimoji="1" lang="zh-CN" altLang="en-US" sz="1400" dirty="0">
                <a:solidFill>
                  <a:schemeClr val="accent2">
                    <a:lumMod val="50000"/>
                  </a:schemeClr>
                </a:solidFill>
                <a:cs typeface="Arial Narrow"/>
              </a:rPr>
              <a:t> </a:t>
            </a:r>
            <a:r>
              <a:rPr kumimoji="1" lang="en-US" altLang="zh-CN" sz="1400" dirty="0">
                <a:solidFill>
                  <a:schemeClr val="accent2">
                    <a:lumMod val="50000"/>
                  </a:schemeClr>
                </a:solidFill>
                <a:cs typeface="Arial Narrow"/>
              </a:rPr>
              <a:t>1</a:t>
            </a:r>
            <a:r>
              <a:rPr kumimoji="1" lang="en-US" altLang="zh-CN" sz="1400" baseline="30000" dirty="0">
                <a:solidFill>
                  <a:schemeClr val="accent2">
                    <a:lumMod val="50000"/>
                  </a:schemeClr>
                </a:solidFill>
                <a:cs typeface="Arial Narrow"/>
              </a:rPr>
              <a:t>st</a:t>
            </a:r>
            <a:r>
              <a:rPr kumimoji="1" lang="zh-CN" altLang="en-US" sz="1400" dirty="0">
                <a:solidFill>
                  <a:schemeClr val="accent2">
                    <a:lumMod val="50000"/>
                  </a:schemeClr>
                </a:solidFill>
                <a:cs typeface="Arial Narrow"/>
              </a:rPr>
              <a:t> </a:t>
            </a:r>
            <a:r>
              <a:rPr kumimoji="1" lang="en-US" altLang="zh-CN" sz="1400" dirty="0">
                <a:solidFill>
                  <a:schemeClr val="accent2">
                    <a:lumMod val="50000"/>
                  </a:schemeClr>
                </a:solidFill>
                <a:cs typeface="Arial Narrow"/>
              </a:rPr>
              <a:t>char</a:t>
            </a:r>
            <a:r>
              <a:rPr kumimoji="1" lang="zh-CN" altLang="en-US" sz="1400" dirty="0">
                <a:solidFill>
                  <a:schemeClr val="accent2">
                    <a:lumMod val="50000"/>
                  </a:schemeClr>
                </a:solidFill>
                <a:cs typeface="Arial Narrow"/>
              </a:rPr>
              <a:t> </a:t>
            </a:r>
            <a:r>
              <a:rPr kumimoji="1" lang="en-US" altLang="zh-CN" sz="1400" dirty="0">
                <a:solidFill>
                  <a:schemeClr val="accent2">
                    <a:lumMod val="50000"/>
                  </a:schemeClr>
                </a:solidFill>
                <a:cs typeface="Arial Narrow"/>
              </a:rPr>
              <a:t>is</a:t>
            </a:r>
            <a:r>
              <a:rPr kumimoji="1" lang="zh-CN" altLang="en-US" sz="1400" dirty="0">
                <a:solidFill>
                  <a:schemeClr val="accent2">
                    <a:lumMod val="50000"/>
                  </a:schemeClr>
                </a:solidFill>
                <a:cs typeface="Arial Narrow"/>
              </a:rPr>
              <a:t> </a:t>
            </a:r>
            <a:r>
              <a:rPr kumimoji="1" lang="en-US" altLang="zh-CN" sz="1400" dirty="0">
                <a:solidFill>
                  <a:schemeClr val="accent2">
                    <a:lumMod val="50000"/>
                  </a:schemeClr>
                </a:solidFill>
                <a:cs typeface="Arial Narrow"/>
              </a:rPr>
              <a:t>'c'</a:t>
            </a:r>
            <a:endParaRPr kumimoji="1" lang="zh-CN" altLang="en-US" sz="1400" dirty="0">
              <a:solidFill>
                <a:schemeClr val="accent2">
                  <a:lumMod val="50000"/>
                </a:schemeClr>
              </a:solidFill>
              <a:cs typeface="Arial Narrow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48064" y="1777380"/>
            <a:ext cx="864096" cy="10081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148064" y="2785492"/>
            <a:ext cx="864096" cy="1080120"/>
          </a:xfrm>
          <a:prstGeom prst="rect">
            <a:avLst/>
          </a:prstGeom>
          <a:noFill/>
          <a:ln>
            <a:solidFill>
              <a:srgbClr val="25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396819" y="2425452"/>
            <a:ext cx="654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600" dirty="0" err="1">
                <a:solidFill>
                  <a:schemeClr val="bg1"/>
                </a:solidFill>
                <a:cs typeface="Arial Narrow"/>
              </a:rPr>
              <a:t>ca</a:t>
            </a:r>
            <a:endParaRPr kumimoji="1" lang="zh-CN" altLang="en-US" sz="1600" dirty="0">
              <a:solidFill>
                <a:schemeClr val="bg1"/>
              </a:solidFill>
              <a:cs typeface="Arial Narrow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136305" y="278549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>
                <a:cs typeface="Arial Narrow"/>
              </a:rPr>
              <a:t>aaaaaa</a:t>
            </a:r>
            <a:endParaRPr kumimoji="1" lang="zh-CN" altLang="en-US" sz="1600" dirty="0">
              <a:cs typeface="Arial Narrow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932040" y="41536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cs typeface="Arial Narrow"/>
              </a:rPr>
              <a:t>Time</a:t>
            </a:r>
            <a:r>
              <a:rPr kumimoji="1" lang="zh-CN" altLang="en-US" sz="1400" dirty="0">
                <a:cs typeface="Arial Narrow"/>
              </a:rPr>
              <a:t> </a:t>
            </a:r>
            <a:r>
              <a:rPr kumimoji="1" lang="en-US" altLang="zh-CN" sz="1400" dirty="0">
                <a:cs typeface="Arial Narrow"/>
              </a:rPr>
              <a:t>=</a:t>
            </a:r>
            <a:r>
              <a:rPr kumimoji="1" lang="zh-CN" altLang="en-US" sz="1400" dirty="0">
                <a:cs typeface="Arial Narrow"/>
              </a:rPr>
              <a:t> </a:t>
            </a:r>
            <a:r>
              <a:rPr kumimoji="1" lang="en-US" altLang="zh-CN" sz="1400" dirty="0">
                <a:cs typeface="Arial Narrow"/>
              </a:rPr>
              <a:t>1ms</a:t>
            </a:r>
            <a:endParaRPr kumimoji="1" lang="zh-CN" altLang="en-US" sz="1400" dirty="0">
              <a:cs typeface="Arial Narrow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804248" y="1777380"/>
            <a:ext cx="864096" cy="10081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6804248" y="2785492"/>
            <a:ext cx="864096" cy="1080120"/>
          </a:xfrm>
          <a:prstGeom prst="rect">
            <a:avLst/>
          </a:prstGeom>
          <a:noFill/>
          <a:ln>
            <a:solidFill>
              <a:srgbClr val="254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7053003" y="2425452"/>
            <a:ext cx="654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600" dirty="0" err="1">
                <a:solidFill>
                  <a:schemeClr val="bg1"/>
                </a:solidFill>
                <a:cs typeface="Arial Narrow"/>
              </a:rPr>
              <a:t>cs</a:t>
            </a:r>
            <a:endParaRPr kumimoji="1" lang="zh-CN" altLang="en-US" sz="1600" dirty="0">
              <a:solidFill>
                <a:schemeClr val="bg1"/>
              </a:solidFill>
              <a:cs typeface="Arial Narrow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792489" y="278549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>
                <a:cs typeface="Arial Narrow"/>
              </a:rPr>
              <a:t>aaaaaa</a:t>
            </a:r>
            <a:endParaRPr kumimoji="1" lang="zh-CN" altLang="en-US" sz="1600" dirty="0">
              <a:cs typeface="Arial Narrow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012160" y="2497460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cs typeface="Arial Narrow"/>
              </a:rPr>
              <a:t>…</a:t>
            </a:r>
            <a:endParaRPr kumimoji="1" lang="zh-CN" altLang="en-US" sz="1600" dirty="0">
              <a:cs typeface="Arial Narrow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588224" y="41536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cs typeface="Arial Narrow"/>
              </a:rPr>
              <a:t>Time</a:t>
            </a:r>
            <a:r>
              <a:rPr kumimoji="1" lang="zh-CN" altLang="en-US" sz="1400" dirty="0">
                <a:cs typeface="Arial Narrow"/>
              </a:rPr>
              <a:t> </a:t>
            </a:r>
            <a:r>
              <a:rPr kumimoji="1" lang="en-US" altLang="zh-CN" sz="1400" dirty="0">
                <a:cs typeface="Arial Narrow"/>
              </a:rPr>
              <a:t>=</a:t>
            </a:r>
            <a:r>
              <a:rPr kumimoji="1" lang="zh-CN" altLang="en-US" sz="1400" dirty="0">
                <a:cs typeface="Arial Narrow"/>
              </a:rPr>
              <a:t> </a:t>
            </a:r>
            <a:r>
              <a:rPr kumimoji="1" lang="en-US" altLang="zh-CN" sz="1400" dirty="0">
                <a:cs typeface="Arial Narrow"/>
              </a:rPr>
              <a:t>10ms</a:t>
            </a:r>
            <a:endParaRPr kumimoji="1" lang="zh-CN" altLang="en-US" sz="1400" dirty="0">
              <a:cs typeface="Arial Narrow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444208" y="4513684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accent2">
                    <a:lumMod val="50000"/>
                  </a:schemeClr>
                </a:solidFill>
                <a:cs typeface="Arial Narrow"/>
              </a:rPr>
              <a:t>Page</a:t>
            </a:r>
            <a:r>
              <a:rPr kumimoji="1" lang="zh-CN" altLang="en-US" sz="1400" dirty="0">
                <a:solidFill>
                  <a:schemeClr val="accent2">
                    <a:lumMod val="50000"/>
                  </a:schemeClr>
                </a:solidFill>
                <a:cs typeface="Arial Narrow"/>
              </a:rPr>
              <a:t> </a:t>
            </a:r>
            <a:r>
              <a:rPr kumimoji="1" lang="en-US" altLang="zh-CN" sz="1400" dirty="0">
                <a:solidFill>
                  <a:schemeClr val="accent2">
                    <a:lumMod val="50000"/>
                  </a:schemeClr>
                </a:solidFill>
                <a:cs typeface="Arial Narrow"/>
              </a:rPr>
              <a:t>Fault!</a:t>
            </a:r>
          </a:p>
          <a:p>
            <a:pPr algn="ctr"/>
            <a:r>
              <a:rPr kumimoji="1" lang="en-US" altLang="zh-CN" sz="1400" dirty="0">
                <a:solidFill>
                  <a:schemeClr val="accent2">
                    <a:lumMod val="50000"/>
                  </a:schemeClr>
                </a:solidFill>
                <a:cs typeface="Arial Narrow"/>
              </a:rPr>
              <a:t>The</a:t>
            </a:r>
            <a:r>
              <a:rPr kumimoji="1" lang="zh-CN" altLang="en-US" sz="1400" dirty="0">
                <a:solidFill>
                  <a:schemeClr val="accent2">
                    <a:lumMod val="50000"/>
                  </a:schemeClr>
                </a:solidFill>
                <a:cs typeface="Arial Narrow"/>
              </a:rPr>
              <a:t> </a:t>
            </a:r>
            <a:r>
              <a:rPr kumimoji="1" lang="en-US" altLang="zh-CN" sz="1400" dirty="0">
                <a:solidFill>
                  <a:schemeClr val="accent2">
                    <a:lumMod val="50000"/>
                  </a:schemeClr>
                </a:solidFill>
                <a:cs typeface="Arial Narrow"/>
              </a:rPr>
              <a:t>2</a:t>
            </a:r>
            <a:r>
              <a:rPr kumimoji="1" lang="en-US" altLang="zh-CN" sz="1400" baseline="30000" dirty="0">
                <a:solidFill>
                  <a:schemeClr val="accent2">
                    <a:lumMod val="50000"/>
                  </a:schemeClr>
                </a:solidFill>
                <a:cs typeface="Arial Narrow"/>
              </a:rPr>
              <a:t>nd</a:t>
            </a:r>
            <a:r>
              <a:rPr kumimoji="1" lang="zh-CN" altLang="en-US" sz="1400" dirty="0">
                <a:solidFill>
                  <a:schemeClr val="accent2">
                    <a:lumMod val="50000"/>
                  </a:schemeClr>
                </a:solidFill>
                <a:cs typeface="Arial Narrow"/>
              </a:rPr>
              <a:t> </a:t>
            </a:r>
            <a:r>
              <a:rPr kumimoji="1" lang="en-US" altLang="zh-CN" sz="1400" dirty="0">
                <a:solidFill>
                  <a:schemeClr val="accent2">
                    <a:lumMod val="50000"/>
                  </a:schemeClr>
                </a:solidFill>
                <a:cs typeface="Arial Narrow"/>
              </a:rPr>
              <a:t>char</a:t>
            </a:r>
            <a:r>
              <a:rPr kumimoji="1" lang="zh-CN" altLang="en-US" sz="1400" dirty="0">
                <a:solidFill>
                  <a:schemeClr val="accent2">
                    <a:lumMod val="50000"/>
                  </a:schemeClr>
                </a:solidFill>
                <a:cs typeface="Arial Narrow"/>
              </a:rPr>
              <a:t> </a:t>
            </a:r>
            <a:r>
              <a:rPr kumimoji="1" lang="en-US" altLang="zh-CN" sz="1400" dirty="0">
                <a:solidFill>
                  <a:schemeClr val="accent2">
                    <a:lumMod val="50000"/>
                  </a:schemeClr>
                </a:solidFill>
                <a:cs typeface="Arial Narrow"/>
              </a:rPr>
              <a:t>is</a:t>
            </a:r>
            <a:r>
              <a:rPr kumimoji="1" lang="zh-CN" altLang="en-US" sz="1400" dirty="0">
                <a:solidFill>
                  <a:schemeClr val="accent2">
                    <a:lumMod val="50000"/>
                  </a:schemeClr>
                </a:solidFill>
                <a:cs typeface="Arial Narrow"/>
              </a:rPr>
              <a:t> </a:t>
            </a:r>
            <a:r>
              <a:rPr kumimoji="1" lang="en-US" altLang="zh-CN" sz="1400" dirty="0">
                <a:solidFill>
                  <a:schemeClr val="accent2">
                    <a:lumMod val="50000"/>
                  </a:schemeClr>
                </a:solidFill>
                <a:cs typeface="Arial Narrow"/>
              </a:rPr>
              <a:t>'s'</a:t>
            </a:r>
            <a:endParaRPr kumimoji="1" lang="zh-CN" altLang="en-US" sz="1400" dirty="0">
              <a:solidFill>
                <a:schemeClr val="accent2">
                  <a:lumMod val="50000"/>
                </a:schemeClr>
              </a:solidFill>
              <a:cs typeface="Arial Narrow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668344" y="2497460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cs typeface="Arial Narrow"/>
              </a:rPr>
              <a:t>…</a:t>
            </a:r>
            <a:endParaRPr kumimoji="1" lang="zh-CN" altLang="en-US" sz="1600" dirty="0"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880072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Idea: Store Hash of Password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Hash functions: arbitrary strings to fixed-length output</a:t>
            </a:r>
          </a:p>
          <a:p>
            <a:pPr lvl="1"/>
            <a:r>
              <a:rPr lang="en-US" altLang="zh-CN" dirty="0"/>
              <a:t>Common output sizes are 160 bits, 256 bits, ..</a:t>
            </a:r>
          </a:p>
          <a:p>
            <a:pPr lvl="1"/>
            <a:r>
              <a:rPr lang="en-US" altLang="zh-CN" dirty="0"/>
              <a:t>One-way: given H(x), hard to recover x</a:t>
            </a:r>
          </a:p>
          <a:p>
            <a:pPr lvl="1"/>
            <a:r>
              <a:rPr lang="en-US" altLang="zh-CN" dirty="0"/>
              <a:t>Collision-resistant: hard to find different x and y such that H(x)=H(y)</a:t>
            </a:r>
          </a:p>
          <a:p>
            <a:pPr lvl="1"/>
            <a:r>
              <a:rPr lang="en-US" altLang="zh-CN" dirty="0"/>
              <a:t>Evolve over time: SHA-0 and MD-5 used to be popular, now considered broken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199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Store Hash of Password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Accounts database stores hash of every user's password</a:t>
            </a:r>
          </a:p>
          <a:p>
            <a:r>
              <a:rPr lang="en-US" altLang="zh-CN" dirty="0"/>
              <a:t>Compute hash, check if the hash matches</a:t>
            </a:r>
          </a:p>
          <a:p>
            <a:r>
              <a:rPr lang="en-US" altLang="zh-CN" dirty="0"/>
              <a:t>Solves not only the password theft problem, but also the page-fault attack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209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Store Hash of Password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608" y="1273324"/>
            <a:ext cx="6912768" cy="21698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r-HR" altLang="zh-CN" b="1" dirty="0" err="1">
                <a:latin typeface="Consolas" charset="0"/>
              </a:rPr>
              <a:t>username</a:t>
            </a:r>
            <a:r>
              <a:rPr lang="hr-HR" altLang="zh-CN" b="1" dirty="0">
                <a:latin typeface="Consolas" charset="0"/>
              </a:rPr>
              <a:t> </a:t>
            </a:r>
            <a:r>
              <a:rPr lang="hr-HR" altLang="zh-CN" dirty="0">
                <a:latin typeface="Consolas" charset="0"/>
              </a:rPr>
              <a:t>| </a:t>
            </a:r>
            <a:r>
              <a:rPr lang="hr-HR" altLang="zh-CN" b="1" dirty="0" err="1">
                <a:latin typeface="Consolas" charset="0"/>
              </a:rPr>
              <a:t>hash</a:t>
            </a:r>
            <a:r>
              <a:rPr lang="hr-HR" altLang="zh-CN" b="1" dirty="0">
                <a:latin typeface="Consolas" charset="0"/>
              </a:rPr>
              <a:t>(password)</a:t>
            </a:r>
            <a:br>
              <a:rPr lang="hr-HR" altLang="zh-CN" b="1" dirty="0">
                <a:latin typeface="Consolas" charset="0"/>
              </a:rPr>
            </a:br>
            <a:r>
              <a:rPr lang="hr-HR" altLang="zh-CN" dirty="0" err="1">
                <a:latin typeface="Consolas" charset="0"/>
              </a:rPr>
              <a:t>arya</a:t>
            </a:r>
            <a:r>
              <a:rPr lang="hr-HR" altLang="zh-CN" dirty="0">
                <a:latin typeface="Consolas" charset="0"/>
              </a:rPr>
              <a:t> </a:t>
            </a:r>
            <a:r>
              <a:rPr lang="zh-CN" altLang="en-US" dirty="0">
                <a:latin typeface="Consolas" charset="0"/>
              </a:rPr>
              <a:t>    </a:t>
            </a:r>
            <a:r>
              <a:rPr lang="hr-HR" altLang="zh-CN" dirty="0">
                <a:latin typeface="Consolas" charset="0"/>
              </a:rPr>
              <a:t>| de5aba604c340e1965bb27d7a4c4ba03f4798ac7 </a:t>
            </a:r>
            <a:endParaRPr lang="zh-CN" altLang="en-US" dirty="0">
              <a:latin typeface="Consolas" charset="0"/>
            </a:endParaRPr>
          </a:p>
          <a:p>
            <a:pPr>
              <a:lnSpc>
                <a:spcPct val="150000"/>
              </a:lnSpc>
            </a:pPr>
            <a:r>
              <a:rPr lang="hr-HR" altLang="zh-CN" dirty="0" err="1">
                <a:latin typeface="Consolas" charset="0"/>
              </a:rPr>
              <a:t>jon</a:t>
            </a:r>
            <a:r>
              <a:rPr lang="hr-HR" altLang="zh-CN" dirty="0">
                <a:latin typeface="Consolas" charset="0"/>
              </a:rPr>
              <a:t> </a:t>
            </a:r>
            <a:r>
              <a:rPr lang="zh-CN" altLang="en-US" dirty="0">
                <a:latin typeface="Consolas" charset="0"/>
              </a:rPr>
              <a:t>     </a:t>
            </a:r>
            <a:r>
              <a:rPr lang="hr-HR" altLang="zh-CN" dirty="0">
                <a:latin typeface="Consolas" charset="0"/>
              </a:rPr>
              <a:t>| 321196d4a6ff137202191489895e58c29475ccab </a:t>
            </a:r>
            <a:endParaRPr lang="zh-CN" altLang="en-US" dirty="0">
              <a:latin typeface="Consolas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nsolas" charset="0"/>
              </a:rPr>
              <a:t>S</a:t>
            </a:r>
            <a:r>
              <a:rPr lang="hr-HR" altLang="zh-CN" dirty="0" err="1">
                <a:latin typeface="Consolas" charset="0"/>
              </a:rPr>
              <a:t>ansa</a:t>
            </a:r>
            <a:r>
              <a:rPr lang="zh-CN" altLang="en-US" dirty="0">
                <a:latin typeface="Consolas" charset="0"/>
              </a:rPr>
              <a:t>   </a:t>
            </a:r>
            <a:r>
              <a:rPr lang="hr-HR" altLang="zh-CN" dirty="0">
                <a:latin typeface="Consolas" charset="0"/>
              </a:rPr>
              <a:t> | 6ea7c2b3e08a3d19fee5766cf9fc51680b267e9f </a:t>
            </a:r>
            <a:endParaRPr lang="zh-CN" altLang="en-US" dirty="0">
              <a:latin typeface="Consolas" charset="0"/>
            </a:endParaRPr>
          </a:p>
          <a:p>
            <a:pPr>
              <a:lnSpc>
                <a:spcPct val="150000"/>
              </a:lnSpc>
            </a:pPr>
            <a:r>
              <a:rPr lang="hr-HR" altLang="zh-CN" dirty="0" err="1">
                <a:latin typeface="Consolas" charset="0"/>
              </a:rPr>
              <a:t>hodor</a:t>
            </a:r>
            <a:r>
              <a:rPr lang="hr-HR" altLang="zh-CN" dirty="0">
                <a:latin typeface="Consolas" charset="0"/>
              </a:rPr>
              <a:t> </a:t>
            </a:r>
            <a:r>
              <a:rPr lang="zh-CN" altLang="en-US" dirty="0">
                <a:latin typeface="Consolas" charset="0"/>
              </a:rPr>
              <a:t>   </a:t>
            </a:r>
            <a:r>
              <a:rPr lang="hr-HR" altLang="zh-CN" dirty="0">
                <a:latin typeface="Consolas" charset="0"/>
              </a:rPr>
              <a:t>| c6447b82fbb4b8e7dbcf2d28a4d7372f5dc32687 </a:t>
            </a:r>
            <a:endParaRPr lang="hr-HR" altLang="zh-CN" dirty="0"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2742" y="3695462"/>
            <a:ext cx="68407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latin typeface="Consolas" charset="0"/>
              </a:rPr>
              <a:t>check_password</a:t>
            </a:r>
            <a:r>
              <a:rPr lang="en-US" altLang="zh-CN" dirty="0">
                <a:latin typeface="Consolas" charset="0"/>
              </a:rPr>
              <a:t>(</a:t>
            </a:r>
            <a:r>
              <a:rPr lang="en-US" altLang="zh-CN" b="1" dirty="0">
                <a:solidFill>
                  <a:srgbClr val="9335FF"/>
                </a:solidFill>
                <a:latin typeface="Consolas" charset="0"/>
              </a:rPr>
              <a:t>username</a:t>
            </a:r>
            <a:r>
              <a:rPr lang="en-US" altLang="zh-CN" dirty="0">
                <a:latin typeface="Consolas" charset="0"/>
              </a:rPr>
              <a:t>, </a:t>
            </a:r>
            <a:r>
              <a:rPr lang="en-US" altLang="zh-CN" dirty="0" err="1">
                <a:latin typeface="Consolas" charset="0"/>
              </a:rPr>
              <a:t>inputted_password</a:t>
            </a:r>
            <a:r>
              <a:rPr lang="en-US" altLang="zh-CN" dirty="0">
                <a:latin typeface="Consolas" charset="0"/>
              </a:rPr>
              <a:t>):</a:t>
            </a:r>
            <a:endParaRPr lang="zh-CN" altLang="en-US" dirty="0">
              <a:latin typeface="Consolas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Consolas" charset="0"/>
              </a:rPr>
              <a:t> </a:t>
            </a:r>
            <a:r>
              <a:rPr lang="en-US" altLang="zh-CN" dirty="0">
                <a:latin typeface="Consolas" charset="0"/>
              </a:rPr>
              <a:t> </a:t>
            </a:r>
            <a:r>
              <a:rPr lang="zh-CN" altLang="en-US" dirty="0">
                <a:latin typeface="Consolas" charset="0"/>
              </a:rPr>
              <a:t>  </a:t>
            </a:r>
            <a:r>
              <a:rPr lang="en-US" altLang="zh-CN" b="1" dirty="0" err="1">
                <a:solidFill>
                  <a:srgbClr val="0093FF"/>
                </a:solidFill>
                <a:latin typeface="Consolas" charset="0"/>
              </a:rPr>
              <a:t>stored_hash</a:t>
            </a:r>
            <a:r>
              <a:rPr lang="en-US" altLang="zh-CN" b="1" dirty="0">
                <a:solidFill>
                  <a:srgbClr val="0093FF"/>
                </a:solidFill>
                <a:latin typeface="Consolas" charset="0"/>
              </a:rPr>
              <a:t> </a:t>
            </a:r>
            <a:r>
              <a:rPr lang="en-US" altLang="zh-CN" dirty="0">
                <a:latin typeface="Consolas" charset="0"/>
              </a:rPr>
              <a:t>= </a:t>
            </a:r>
            <a:r>
              <a:rPr lang="en-US" altLang="zh-CN" dirty="0" err="1">
                <a:latin typeface="Consolas" charset="0"/>
              </a:rPr>
              <a:t>accounts_table</a:t>
            </a:r>
            <a:r>
              <a:rPr lang="en-US" altLang="zh-CN" dirty="0">
                <a:latin typeface="Consolas" charset="0"/>
              </a:rPr>
              <a:t>[</a:t>
            </a:r>
            <a:r>
              <a:rPr lang="en-US" altLang="zh-CN" b="1" dirty="0">
                <a:solidFill>
                  <a:srgbClr val="9335FF"/>
                </a:solidFill>
                <a:latin typeface="Consolas" charset="0"/>
              </a:rPr>
              <a:t>username</a:t>
            </a:r>
            <a:r>
              <a:rPr lang="en-US" altLang="zh-CN" dirty="0">
                <a:latin typeface="Consolas" charset="0"/>
              </a:rPr>
              <a:t>]</a:t>
            </a:r>
            <a:endParaRPr lang="zh-CN" altLang="en-US" dirty="0">
              <a:latin typeface="Consolas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Consolas" charset="0"/>
              </a:rPr>
              <a:t>   </a:t>
            </a:r>
            <a:r>
              <a:rPr lang="en-US" altLang="zh-CN" dirty="0">
                <a:latin typeface="Consolas" charset="0"/>
              </a:rPr>
              <a:t> </a:t>
            </a:r>
            <a:r>
              <a:rPr lang="en-US" altLang="zh-CN" b="1" dirty="0" err="1">
                <a:solidFill>
                  <a:srgbClr val="FF7C77"/>
                </a:solidFill>
                <a:latin typeface="Consolas" charset="0"/>
              </a:rPr>
              <a:t>inputted_hash</a:t>
            </a:r>
            <a:r>
              <a:rPr lang="en-US" altLang="zh-CN" b="1" dirty="0">
                <a:solidFill>
                  <a:srgbClr val="FF7C77"/>
                </a:solidFill>
                <a:latin typeface="Consolas" charset="0"/>
              </a:rPr>
              <a:t> </a:t>
            </a:r>
            <a:r>
              <a:rPr lang="en-US" altLang="zh-CN" dirty="0">
                <a:latin typeface="Consolas" charset="0"/>
              </a:rPr>
              <a:t>= hash(</a:t>
            </a:r>
            <a:r>
              <a:rPr lang="en-US" altLang="zh-CN" dirty="0" err="1">
                <a:latin typeface="Consolas" charset="0"/>
              </a:rPr>
              <a:t>inputted_password</a:t>
            </a:r>
            <a:r>
              <a:rPr lang="en-US" altLang="zh-CN" dirty="0">
                <a:latin typeface="Consolas" charset="0"/>
              </a:rPr>
              <a:t>) </a:t>
            </a:r>
            <a:endParaRPr lang="zh-CN" altLang="en-US" dirty="0">
              <a:latin typeface="Consolas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Consolas" charset="0"/>
              </a:rPr>
              <a:t>    </a:t>
            </a:r>
            <a:r>
              <a:rPr lang="en-US" altLang="zh-CN" dirty="0">
                <a:latin typeface="Consolas" charset="0"/>
              </a:rPr>
              <a:t>return </a:t>
            </a:r>
            <a:r>
              <a:rPr lang="en-US" altLang="zh-CN" b="1" dirty="0" err="1">
                <a:solidFill>
                  <a:srgbClr val="0093FF"/>
                </a:solidFill>
                <a:latin typeface="Consolas" charset="0"/>
              </a:rPr>
              <a:t>stored_hash</a:t>
            </a:r>
            <a:r>
              <a:rPr lang="en-US" altLang="zh-CN" b="1" dirty="0">
                <a:solidFill>
                  <a:srgbClr val="0093FF"/>
                </a:solidFill>
                <a:latin typeface="Consolas" charset="0"/>
              </a:rPr>
              <a:t> </a:t>
            </a:r>
            <a:r>
              <a:rPr lang="en-US" altLang="zh-CN" dirty="0">
                <a:latin typeface="Consolas" charset="0"/>
              </a:rPr>
              <a:t>== </a:t>
            </a:r>
            <a:r>
              <a:rPr lang="en-US" altLang="zh-CN" b="1" dirty="0" err="1">
                <a:solidFill>
                  <a:srgbClr val="FF7C77"/>
                </a:solidFill>
                <a:latin typeface="Consolas" charset="0"/>
              </a:rPr>
              <a:t>inputted_hash</a:t>
            </a:r>
            <a:r>
              <a:rPr lang="en-US" altLang="zh-CN" b="1" dirty="0">
                <a:solidFill>
                  <a:srgbClr val="FF7C77"/>
                </a:solidFill>
                <a:latin typeface="Consolas" charset="0"/>
              </a:rPr>
              <a:t> 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30784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Store Hash of Password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507288" cy="3771636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What happens if an adversary breaks into a popular web site with 1M accounts?</a:t>
            </a:r>
          </a:p>
          <a:p>
            <a:pPr lvl="1"/>
            <a:r>
              <a:rPr lang="en-US" altLang="zh-CN" sz="2000" dirty="0"/>
              <a:t>Adversary steals 1M hashes</a:t>
            </a:r>
          </a:p>
          <a:p>
            <a:pPr lvl="1"/>
            <a:r>
              <a:rPr lang="en-US" altLang="zh-CN" sz="2000" dirty="0"/>
              <a:t>Problem: adversary can guess each password one-by-one</a:t>
            </a:r>
          </a:p>
          <a:p>
            <a:pPr lvl="1"/>
            <a:r>
              <a:rPr lang="en-US" altLang="zh-CN" sz="2000" dirty="0"/>
              <a:t>Problem: worse yet, adversary can build table of hashes for common passwords</a:t>
            </a:r>
          </a:p>
          <a:p>
            <a:pPr lvl="1"/>
            <a:r>
              <a:rPr lang="en-US" altLang="zh-CN" sz="2000" dirty="0"/>
              <a:t>Often called a "</a:t>
            </a:r>
            <a:r>
              <a:rPr lang="en-US" altLang="zh-CN" sz="2000" b="1" dirty="0">
                <a:solidFill>
                  <a:schemeClr val="accent2"/>
                </a:solidFill>
              </a:rPr>
              <a:t>r</a:t>
            </a:r>
            <a:r>
              <a:rPr lang="en-US" altLang="zh-CN" sz="2000" b="1" dirty="0">
                <a:solidFill>
                  <a:schemeClr val="accent6"/>
                </a:solidFill>
              </a:rPr>
              <a:t>a</a:t>
            </a:r>
            <a:r>
              <a:rPr lang="en-US" altLang="zh-CN" sz="2000" b="1" dirty="0">
                <a:solidFill>
                  <a:schemeClr val="accent3"/>
                </a:solidFill>
              </a:rPr>
              <a:t>i</a:t>
            </a:r>
            <a:r>
              <a:rPr lang="en-US" altLang="zh-CN" sz="2000" b="1" dirty="0">
                <a:solidFill>
                  <a:schemeClr val="accent4"/>
                </a:solidFill>
              </a:rPr>
              <a:t>n</a:t>
            </a:r>
            <a:r>
              <a:rPr lang="en-US" altLang="zh-CN" sz="2000" b="1" dirty="0">
                <a:solidFill>
                  <a:schemeClr val="accent5"/>
                </a:solidFill>
              </a:rPr>
              <a:t>b</a:t>
            </a:r>
            <a:r>
              <a:rPr lang="en-US" altLang="zh-CN" sz="2000" b="1" dirty="0">
                <a:solidFill>
                  <a:schemeClr val="accent1"/>
                </a:solidFill>
              </a:rPr>
              <a:t>o</a:t>
            </a:r>
            <a:r>
              <a:rPr lang="en-US" altLang="zh-CN" sz="2000" b="1" dirty="0">
                <a:solidFill>
                  <a:schemeClr val="accent5"/>
                </a:solidFill>
              </a:rPr>
              <a:t>w</a:t>
            </a:r>
            <a:r>
              <a:rPr lang="en-US" altLang="zh-CN" sz="2000" b="1" dirty="0"/>
              <a:t> table</a:t>
            </a:r>
            <a:r>
              <a:rPr lang="en-US" altLang="zh-CN" sz="2000" dirty="0"/>
              <a:t>"</a:t>
            </a:r>
          </a:p>
          <a:p>
            <a:pPr lvl="1"/>
            <a:r>
              <a:rPr lang="en-US" altLang="zh-CN" sz="2000" dirty="0"/>
              <a:t>Users are not great at choosing passwords, many common choices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5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Review: Designing the Guard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800" dirty="0"/>
              <a:t>Two functions often provided by a guard:</a:t>
            </a:r>
          </a:p>
          <a:p>
            <a:pPr lvl="1"/>
            <a:r>
              <a:rPr lang="en-US" altLang="zh-CN" sz="2400" b="1" dirty="0">
                <a:solidFill>
                  <a:schemeClr val="accent2"/>
                </a:solidFill>
              </a:rPr>
              <a:t>Authentication</a:t>
            </a:r>
            <a:r>
              <a:rPr lang="en-US" altLang="zh-CN" sz="2400" dirty="0"/>
              <a:t>: request -&gt; principal</a:t>
            </a:r>
          </a:p>
          <a:p>
            <a:pPr lvl="2"/>
            <a:r>
              <a:rPr lang="en-US" altLang="zh-CN" sz="2000" dirty="0"/>
              <a:t>E.g., client's username, verified using password</a:t>
            </a:r>
          </a:p>
          <a:p>
            <a:pPr lvl="1"/>
            <a:r>
              <a:rPr lang="en-US" altLang="zh-CN" sz="2400" b="1" dirty="0">
                <a:solidFill>
                  <a:schemeClr val="accent2"/>
                </a:solidFill>
              </a:rPr>
              <a:t>Authorization</a:t>
            </a:r>
            <a:r>
              <a:rPr lang="en-US" altLang="zh-CN" sz="2400" dirty="0"/>
              <a:t>: (request, principal, resource) -&gt; allow?</a:t>
            </a:r>
          </a:p>
          <a:p>
            <a:pPr lvl="2"/>
            <a:r>
              <a:rPr lang="en-US" altLang="zh-CN" sz="2000" dirty="0"/>
              <a:t>E.g., consult access control list (ACL) for resource</a:t>
            </a:r>
          </a:p>
          <a:p>
            <a:r>
              <a:rPr lang="en-US" altLang="zh-CN" sz="2800" dirty="0"/>
              <a:t>Simplifies security</a:t>
            </a:r>
          </a:p>
          <a:p>
            <a:pPr lvl="1"/>
            <a:r>
              <a:rPr lang="en-US" altLang="zh-CN" sz="2400" dirty="0"/>
              <a:t>Can consider the guards under threat model</a:t>
            </a:r>
          </a:p>
          <a:p>
            <a:pPr lvl="1"/>
            <a:r>
              <a:rPr lang="en-US" altLang="zh-CN" sz="2400" b="1" u="sng" dirty="0"/>
              <a:t>But don't forget about complete mediation</a:t>
            </a:r>
          </a:p>
          <a:p>
            <a:endParaRPr kumimoji="1" lang="zh-CN" altLang="en-US" sz="2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2426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Password Statistics (32M Password, 2009)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97660"/>
            <a:ext cx="8229600" cy="807476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zh-CN" dirty="0"/>
              <a:t>5,000 unique password account for 6.4M users (20%)</a:t>
            </a:r>
          </a:p>
          <a:p>
            <a:r>
              <a:rPr kumimoji="1" lang="en-US" altLang="zh-CN" dirty="0"/>
              <a:t>Similar statistics confirmed again in 2010 (Gawker break-in)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97327"/>
            <a:ext cx="7740352" cy="283752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11760" y="5257767"/>
            <a:ext cx="6264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"Consumer Passwords Worst Practices" report by Imperva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609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Store Hash of Password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800" dirty="0"/>
              <a:t>Important to think of human factors when designing security systems</a:t>
            </a:r>
          </a:p>
          <a:p>
            <a:pPr lvl="1"/>
            <a:r>
              <a:rPr lang="en-US" altLang="zh-CN" sz="2400" dirty="0"/>
              <a:t>Not much we can do for users that chose "123456"</a:t>
            </a:r>
          </a:p>
          <a:p>
            <a:pPr lvl="1"/>
            <a:r>
              <a:rPr lang="en-US" altLang="zh-CN" sz="2400" dirty="0"/>
              <a:t>Plenty of bad passwords have numbers, uppercase, lowercase, etc.</a:t>
            </a:r>
          </a:p>
          <a:p>
            <a:pPr lvl="1"/>
            <a:r>
              <a:rPr lang="en-US" altLang="zh-CN" sz="2400" dirty="0"/>
              <a:t>What matters is the (un)popularity of a password, not letters/symbols</a:t>
            </a:r>
          </a:p>
          <a:p>
            <a:pPr lvl="1"/>
            <a:r>
              <a:rPr lang="en-US" altLang="zh-CN" sz="2400" dirty="0"/>
              <a:t>But we can still make it a bit harder to guess less-embarrassing passwords</a:t>
            </a:r>
          </a:p>
          <a:p>
            <a:endParaRPr kumimoji="1" lang="zh-CN" altLang="en-US" sz="2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136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Salting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Salting: make the same password have different hash values</a:t>
            </a:r>
          </a:p>
          <a:p>
            <a:pPr lvl="1"/>
            <a:r>
              <a:rPr lang="en-US" altLang="zh-CN" sz="1800" dirty="0"/>
              <a:t>Makes it harder to build a pre-defined lookup table</a:t>
            </a:r>
          </a:p>
          <a:p>
            <a:r>
              <a:rPr lang="en-US" altLang="zh-CN" sz="2000" dirty="0"/>
              <a:t>Choose random salt value when storing the password (&amp; store the salt)</a:t>
            </a:r>
          </a:p>
          <a:p>
            <a:pPr lvl="1"/>
            <a:r>
              <a:rPr lang="en-US" altLang="zh-CN" sz="1800" dirty="0"/>
              <a:t>Store hash of salt and password together</a:t>
            </a:r>
          </a:p>
          <a:p>
            <a:pPr lvl="1"/>
            <a:r>
              <a:rPr lang="en-US" altLang="zh-CN" sz="1800" dirty="0"/>
              <a:t>Use the original salt to compute a matching hash when verifying password</a:t>
            </a:r>
          </a:p>
          <a:p>
            <a:pPr lvl="1"/>
            <a:r>
              <a:rPr lang="en-US" altLang="zh-CN" sz="1800" dirty="0"/>
              <a:t>Every password has many possible hash values -&gt; impractical to build rainbow</a:t>
            </a:r>
            <a:r>
              <a:rPr lang="zh-CN" altLang="en-US" sz="1800" dirty="0"/>
              <a:t> </a:t>
            </a:r>
            <a:r>
              <a:rPr lang="en-US" altLang="zh-CN" sz="1800" dirty="0"/>
              <a:t>table</a:t>
            </a:r>
          </a:p>
          <a:p>
            <a:r>
              <a:rPr lang="en-US" altLang="zh-CN" sz="2000" dirty="0"/>
              <a:t>Use a much more expensive hash function</a:t>
            </a:r>
          </a:p>
          <a:p>
            <a:pPr lvl="1"/>
            <a:r>
              <a:rPr lang="en-US" altLang="zh-CN" sz="1800" dirty="0"/>
              <a:t>For reference: look up "</a:t>
            </a:r>
            <a:r>
              <a:rPr lang="en-US" altLang="zh-CN" sz="1800" dirty="0" err="1"/>
              <a:t>bcrypt</a:t>
            </a:r>
            <a:r>
              <a:rPr lang="en-US" altLang="zh-CN" sz="1800" dirty="0"/>
              <a:t>" by </a:t>
            </a:r>
            <a:r>
              <a:rPr lang="en-US" altLang="zh-CN" sz="1800" dirty="0" err="1"/>
              <a:t>Provos</a:t>
            </a:r>
            <a:r>
              <a:rPr lang="en-US" altLang="zh-CN" sz="1800" dirty="0"/>
              <a:t> and </a:t>
            </a:r>
            <a:r>
              <a:rPr lang="en-US" altLang="zh-CN" sz="1800" dirty="0" err="1"/>
              <a:t>Mazieres</a:t>
            </a:r>
            <a:endParaRPr lang="en-US" altLang="zh-CN" sz="1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675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Salting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335747"/>
            <a:ext cx="8229600" cy="21698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r-HR" altLang="zh-CN" b="1" dirty="0" err="1">
                <a:latin typeface="Consolas" charset="0"/>
              </a:rPr>
              <a:t>username</a:t>
            </a:r>
            <a:r>
              <a:rPr lang="hr-HR" altLang="zh-CN" b="1" dirty="0">
                <a:latin typeface="Consolas" charset="0"/>
              </a:rPr>
              <a:t> | </a:t>
            </a:r>
            <a:r>
              <a:rPr lang="hr-HR" altLang="zh-CN" b="1" dirty="0" err="1">
                <a:latin typeface="Consolas" charset="0"/>
              </a:rPr>
              <a:t>salt</a:t>
            </a:r>
            <a:r>
              <a:rPr lang="hr-HR" altLang="zh-CN" b="1" dirty="0">
                <a:latin typeface="Consolas" charset="0"/>
              </a:rPr>
              <a:t> </a:t>
            </a:r>
            <a:r>
              <a:rPr lang="zh-CN" altLang="en-US" b="1" dirty="0">
                <a:latin typeface="Consolas" charset="0"/>
              </a:rPr>
              <a:t>      </a:t>
            </a:r>
            <a:r>
              <a:rPr lang="hr-HR" altLang="zh-CN" b="1" dirty="0">
                <a:latin typeface="Consolas" charset="0"/>
              </a:rPr>
              <a:t>| </a:t>
            </a:r>
            <a:r>
              <a:rPr lang="hr-HR" altLang="zh-CN" b="1" dirty="0" err="1">
                <a:latin typeface="Consolas" charset="0"/>
              </a:rPr>
              <a:t>hash</a:t>
            </a:r>
            <a:r>
              <a:rPr lang="hr-HR" altLang="zh-CN" b="1" dirty="0">
                <a:latin typeface="Consolas" charset="0"/>
              </a:rPr>
              <a:t>(password | </a:t>
            </a:r>
            <a:r>
              <a:rPr lang="hr-HR" altLang="zh-CN" b="1" dirty="0" err="1">
                <a:latin typeface="Consolas" charset="0"/>
              </a:rPr>
              <a:t>salt</a:t>
            </a:r>
            <a:r>
              <a:rPr lang="hr-HR" altLang="zh-CN" b="1" dirty="0">
                <a:latin typeface="Consolas" charset="0"/>
              </a:rPr>
              <a:t>) </a:t>
            </a:r>
            <a:endParaRPr lang="zh-CN" altLang="en-US" b="1" dirty="0">
              <a:latin typeface="Consolas" charset="0"/>
            </a:endParaRPr>
          </a:p>
          <a:p>
            <a:pPr>
              <a:lnSpc>
                <a:spcPct val="150000"/>
              </a:lnSpc>
            </a:pPr>
            <a:r>
              <a:rPr lang="hr-HR" altLang="zh-CN" dirty="0" err="1">
                <a:latin typeface="Consolas" charset="0"/>
              </a:rPr>
              <a:t>arya</a:t>
            </a:r>
            <a:r>
              <a:rPr lang="hr-HR" altLang="zh-CN" dirty="0">
                <a:latin typeface="Consolas" charset="0"/>
              </a:rPr>
              <a:t> </a:t>
            </a:r>
            <a:r>
              <a:rPr lang="zh-CN" altLang="en-US" dirty="0">
                <a:latin typeface="Consolas" charset="0"/>
              </a:rPr>
              <a:t>    </a:t>
            </a:r>
            <a:r>
              <a:rPr lang="hr-HR" altLang="zh-CN" dirty="0">
                <a:latin typeface="Consolas" charset="0"/>
              </a:rPr>
              <a:t>| 5334900209 | c5d2a9ffd6052a27e6183d60321c44c58c3c26cc </a:t>
            </a:r>
            <a:endParaRPr lang="zh-CN" altLang="en-US" dirty="0">
              <a:latin typeface="Consolas" charset="0"/>
            </a:endParaRPr>
          </a:p>
          <a:p>
            <a:pPr>
              <a:lnSpc>
                <a:spcPct val="150000"/>
              </a:lnSpc>
            </a:pPr>
            <a:r>
              <a:rPr lang="hr-HR" altLang="zh-CN" dirty="0" err="1">
                <a:latin typeface="Consolas" charset="0"/>
              </a:rPr>
              <a:t>jon</a:t>
            </a:r>
            <a:r>
              <a:rPr lang="hr-HR" altLang="zh-CN" dirty="0">
                <a:latin typeface="Consolas" charset="0"/>
              </a:rPr>
              <a:t> </a:t>
            </a:r>
            <a:r>
              <a:rPr lang="zh-CN" altLang="en-US" dirty="0">
                <a:latin typeface="Consolas" charset="0"/>
              </a:rPr>
              <a:t>     </a:t>
            </a:r>
            <a:r>
              <a:rPr lang="hr-HR" altLang="zh-CN" dirty="0">
                <a:latin typeface="Consolas" charset="0"/>
              </a:rPr>
              <a:t>| 1128628774 | 624f0ffa577011e5704bdf0760435c6ca69336db </a:t>
            </a:r>
            <a:endParaRPr lang="zh-CN" altLang="en-US" dirty="0">
              <a:latin typeface="Consolas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nsolas" charset="0"/>
              </a:rPr>
              <a:t>S</a:t>
            </a:r>
            <a:r>
              <a:rPr lang="hr-HR" altLang="zh-CN" dirty="0" err="1">
                <a:latin typeface="Consolas" charset="0"/>
              </a:rPr>
              <a:t>ansa</a:t>
            </a:r>
            <a:r>
              <a:rPr lang="zh-CN" altLang="en-US" dirty="0">
                <a:latin typeface="Consolas" charset="0"/>
              </a:rPr>
              <a:t>   </a:t>
            </a:r>
            <a:r>
              <a:rPr lang="hr-HR" altLang="zh-CN" dirty="0">
                <a:latin typeface="Consolas" charset="0"/>
              </a:rPr>
              <a:t> | 8188708254 | 5ee2b8effce270183ef0f4c7d458b1ed95c0cce5 </a:t>
            </a:r>
            <a:endParaRPr lang="zh-CN" altLang="en-US" dirty="0">
              <a:latin typeface="Consolas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nsolas" charset="0"/>
              </a:rPr>
              <a:t>H</a:t>
            </a:r>
            <a:r>
              <a:rPr lang="hr-HR" altLang="zh-CN" dirty="0" err="1">
                <a:latin typeface="Consolas" charset="0"/>
              </a:rPr>
              <a:t>odor</a:t>
            </a:r>
            <a:r>
              <a:rPr lang="zh-CN" altLang="en-US" dirty="0">
                <a:latin typeface="Consolas" charset="0"/>
              </a:rPr>
              <a:t>   </a:t>
            </a:r>
            <a:r>
              <a:rPr lang="hr-HR" altLang="zh-CN" dirty="0">
                <a:latin typeface="Consolas" charset="0"/>
              </a:rPr>
              <a:t> | 6209415273 | f7e17e61376f16ca23560915b578d923d86e0319 </a:t>
            </a:r>
            <a:endParaRPr lang="hr-HR" altLang="zh-CN" dirty="0"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7624" y="3767470"/>
            <a:ext cx="65344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latin typeface="Consolas" charset="0"/>
              </a:rPr>
              <a:t>check_password</a:t>
            </a:r>
            <a:r>
              <a:rPr lang="en-US" altLang="zh-CN" dirty="0">
                <a:latin typeface="Consolas" charset="0"/>
              </a:rPr>
              <a:t>(</a:t>
            </a:r>
            <a:r>
              <a:rPr lang="en-US" altLang="zh-CN" b="1" dirty="0">
                <a:solidFill>
                  <a:srgbClr val="9335FF"/>
                </a:solidFill>
                <a:latin typeface="Consolas" charset="0"/>
              </a:rPr>
              <a:t>username</a:t>
            </a:r>
            <a:r>
              <a:rPr lang="en-US" altLang="zh-CN" dirty="0">
                <a:latin typeface="Consolas" charset="0"/>
              </a:rPr>
              <a:t>, </a:t>
            </a:r>
            <a:r>
              <a:rPr lang="en-US" altLang="zh-CN" dirty="0" err="1">
                <a:latin typeface="Consolas" charset="0"/>
              </a:rPr>
              <a:t>inputted_password</a:t>
            </a:r>
            <a:r>
              <a:rPr lang="en-US" altLang="zh-CN" dirty="0">
                <a:latin typeface="Consolas" charset="0"/>
              </a:rPr>
              <a:t>) </a:t>
            </a:r>
            <a:r>
              <a:rPr lang="zh-CN" altLang="en-US" dirty="0">
                <a:latin typeface="Consolas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93FF"/>
                </a:solidFill>
                <a:latin typeface="Consolas" charset="0"/>
              </a:rPr>
              <a:t>    </a:t>
            </a:r>
            <a:r>
              <a:rPr lang="en-US" altLang="zh-CN" b="1" dirty="0" err="1">
                <a:solidFill>
                  <a:srgbClr val="0093FF"/>
                </a:solidFill>
                <a:latin typeface="Consolas" charset="0"/>
              </a:rPr>
              <a:t>stored_hash</a:t>
            </a:r>
            <a:r>
              <a:rPr lang="en-US" altLang="zh-CN" b="1" dirty="0">
                <a:solidFill>
                  <a:srgbClr val="0093FF"/>
                </a:solidFill>
                <a:latin typeface="Consolas" charset="0"/>
              </a:rPr>
              <a:t> </a:t>
            </a:r>
            <a:r>
              <a:rPr lang="en-US" altLang="zh-CN" dirty="0">
                <a:latin typeface="Consolas" charset="0"/>
              </a:rPr>
              <a:t>= </a:t>
            </a:r>
            <a:r>
              <a:rPr lang="en-US" altLang="zh-CN" dirty="0" err="1">
                <a:latin typeface="Consolas" charset="0"/>
              </a:rPr>
              <a:t>accounts_table</a:t>
            </a:r>
            <a:r>
              <a:rPr lang="en-US" altLang="zh-CN" dirty="0">
                <a:latin typeface="Consolas" charset="0"/>
              </a:rPr>
              <a:t>[</a:t>
            </a:r>
            <a:r>
              <a:rPr lang="en-US" altLang="zh-CN" b="1" dirty="0">
                <a:solidFill>
                  <a:srgbClr val="9335FF"/>
                </a:solidFill>
                <a:latin typeface="Consolas" charset="0"/>
              </a:rPr>
              <a:t>username</a:t>
            </a:r>
            <a:r>
              <a:rPr lang="en-US" altLang="zh-CN" dirty="0">
                <a:latin typeface="Consolas" charset="0"/>
              </a:rPr>
              <a:t>] </a:t>
            </a:r>
            <a:endParaRPr lang="zh-CN" altLang="en-US" dirty="0">
              <a:latin typeface="Consolas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7C77"/>
                </a:solidFill>
                <a:latin typeface="Consolas" charset="0"/>
              </a:rPr>
              <a:t>    </a:t>
            </a:r>
            <a:r>
              <a:rPr lang="en-US" altLang="zh-CN" b="1" dirty="0" err="1">
                <a:solidFill>
                  <a:srgbClr val="FF7C77"/>
                </a:solidFill>
                <a:latin typeface="Consolas" charset="0"/>
              </a:rPr>
              <a:t>inputted_hash</a:t>
            </a:r>
            <a:r>
              <a:rPr lang="en-US" altLang="zh-CN" b="1" dirty="0">
                <a:solidFill>
                  <a:srgbClr val="FF7C77"/>
                </a:solidFill>
                <a:latin typeface="Consolas" charset="0"/>
              </a:rPr>
              <a:t> </a:t>
            </a:r>
            <a:r>
              <a:rPr lang="en-US" altLang="zh-CN" dirty="0">
                <a:latin typeface="Consolas" charset="0"/>
              </a:rPr>
              <a:t>= hash(</a:t>
            </a:r>
            <a:r>
              <a:rPr lang="en-US" altLang="zh-CN" dirty="0" err="1">
                <a:latin typeface="Consolas" charset="0"/>
              </a:rPr>
              <a:t>inputted_password</a:t>
            </a:r>
            <a:r>
              <a:rPr lang="en-US" altLang="zh-CN" dirty="0">
                <a:latin typeface="Consolas" charset="0"/>
              </a:rPr>
              <a:t> | </a:t>
            </a:r>
            <a:r>
              <a:rPr lang="en-US" altLang="zh-CN" b="1" dirty="0">
                <a:latin typeface="Consolas" charset="0"/>
              </a:rPr>
              <a:t>salt</a:t>
            </a:r>
            <a:r>
              <a:rPr lang="en-US" altLang="zh-CN" dirty="0">
                <a:latin typeface="Consolas" charset="0"/>
              </a:rPr>
              <a:t>) </a:t>
            </a:r>
            <a:endParaRPr lang="zh-CN" altLang="en-US" dirty="0">
              <a:latin typeface="Consolas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Consolas" charset="0"/>
              </a:rPr>
              <a:t>    </a:t>
            </a:r>
            <a:r>
              <a:rPr lang="en-US" altLang="zh-CN" dirty="0">
                <a:latin typeface="Consolas" charset="0"/>
              </a:rPr>
              <a:t>return </a:t>
            </a:r>
            <a:r>
              <a:rPr lang="en-US" altLang="zh-CN" b="1" dirty="0" err="1">
                <a:solidFill>
                  <a:srgbClr val="0093FF"/>
                </a:solidFill>
                <a:latin typeface="Consolas" charset="0"/>
              </a:rPr>
              <a:t>stored_hash</a:t>
            </a:r>
            <a:r>
              <a:rPr lang="en-US" altLang="zh-CN" b="1" dirty="0">
                <a:solidFill>
                  <a:srgbClr val="0093FF"/>
                </a:solidFill>
                <a:latin typeface="Consolas" charset="0"/>
              </a:rPr>
              <a:t> </a:t>
            </a:r>
            <a:r>
              <a:rPr lang="en-US" altLang="zh-CN" dirty="0">
                <a:latin typeface="Consolas" charset="0"/>
              </a:rPr>
              <a:t>== </a:t>
            </a:r>
            <a:r>
              <a:rPr lang="en-US" altLang="zh-CN" b="1" dirty="0" err="1">
                <a:solidFill>
                  <a:srgbClr val="FF7C77"/>
                </a:solidFill>
                <a:latin typeface="Consolas" charset="0"/>
              </a:rPr>
              <a:t>inputted_hash</a:t>
            </a:r>
            <a:r>
              <a:rPr lang="en-US" altLang="zh-CN" b="1" dirty="0">
                <a:solidFill>
                  <a:srgbClr val="FF7C77"/>
                </a:solidFill>
                <a:latin typeface="Consolas" charset="0"/>
              </a:rPr>
              <a:t> 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64809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 Authentication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z="2800" dirty="0"/>
              <a:t>Do</a:t>
            </a:r>
            <a:r>
              <a:rPr lang="zh-CN" altLang="en-US" sz="2800" dirty="0"/>
              <a:t> </a:t>
            </a:r>
            <a:r>
              <a:rPr lang="en-US" altLang="zh-CN" sz="2800" dirty="0"/>
              <a:t>not want to continuously authenticate with password for every command</a:t>
            </a:r>
          </a:p>
          <a:p>
            <a:pPr lvl="1"/>
            <a:r>
              <a:rPr lang="en-US" altLang="zh-CN" sz="2400" dirty="0"/>
              <a:t>Typing, storing, transmitting, checking password: risk of compromise</a:t>
            </a:r>
          </a:p>
          <a:p>
            <a:r>
              <a:rPr lang="en-US" altLang="zh-CN" sz="2800" dirty="0"/>
              <a:t>In Unix login:</a:t>
            </a:r>
          </a:p>
          <a:p>
            <a:pPr lvl="1"/>
            <a:r>
              <a:rPr lang="en-US" altLang="zh-CN" sz="2400" dirty="0"/>
              <a:t>Login process exchanges password for </a:t>
            </a:r>
            <a:r>
              <a:rPr lang="en-US" altLang="zh-CN" sz="2400" b="1" dirty="0" err="1"/>
              <a:t>userid</a:t>
            </a:r>
            <a:endParaRPr lang="en-US" altLang="zh-CN" sz="2400" b="1" dirty="0"/>
          </a:p>
          <a:p>
            <a:r>
              <a:rPr lang="en-US" altLang="zh-CN" sz="2800" dirty="0"/>
              <a:t>In web applications:</a:t>
            </a:r>
          </a:p>
          <a:p>
            <a:pPr lvl="1"/>
            <a:r>
              <a:rPr lang="en-US" altLang="zh-CN" sz="2400" dirty="0"/>
              <a:t>Often exchange password for a session </a:t>
            </a:r>
            <a:r>
              <a:rPr lang="en-US" altLang="zh-CN" sz="2400" b="1" dirty="0"/>
              <a:t>cookie</a:t>
            </a:r>
          </a:p>
          <a:p>
            <a:pPr lvl="1"/>
            <a:r>
              <a:rPr lang="en-US" altLang="zh-CN" sz="2400" dirty="0"/>
              <a:t>Can think of it as a temporary password that's good for limited time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229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Session Cookies: </a:t>
            </a:r>
            <a:r>
              <a:rPr lang="en-US" altLang="zh-CN" dirty="0" err="1"/>
              <a:t>Strawman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400" dirty="0"/>
              <a:t>First check username and password,</a:t>
            </a:r>
            <a:r>
              <a:rPr lang="zh-CN" altLang="en-US" sz="2400" dirty="0"/>
              <a:t> </a:t>
            </a:r>
            <a:r>
              <a:rPr lang="en-US" altLang="zh-CN" sz="2400" dirty="0"/>
              <a:t>if ok, send:</a:t>
            </a:r>
          </a:p>
          <a:p>
            <a:endParaRPr lang="zh-CN" altLang="en-US" sz="2400" dirty="0"/>
          </a:p>
          <a:p>
            <a:r>
              <a:rPr lang="en-US" altLang="zh-CN" sz="2400" dirty="0"/>
              <a:t>Use the tuple to authenticate user for a period of time</a:t>
            </a:r>
          </a:p>
          <a:p>
            <a:pPr lvl="1"/>
            <a:r>
              <a:rPr lang="en-US" altLang="zh-CN" sz="2000" dirty="0"/>
              <a:t>Nice property: no need to store password in memory, or re-enter it often</a:t>
            </a:r>
          </a:p>
          <a:p>
            <a:pPr lvl="1"/>
            <a:r>
              <a:rPr lang="en-US" altLang="zh-CN" sz="2000" i="1" dirty="0" err="1"/>
              <a:t>Server_key</a:t>
            </a:r>
            <a:r>
              <a:rPr lang="en-US" altLang="zh-CN" sz="2000" dirty="0"/>
              <a:t> is there to ensure users can't fabricate hash themselves</a:t>
            </a:r>
          </a:p>
          <a:p>
            <a:pPr lvl="1"/>
            <a:r>
              <a:rPr lang="en-US" altLang="zh-CN" sz="2000" dirty="0"/>
              <a:t>Arbitrary secret string on server, can be changed (invalidating cookies)</a:t>
            </a:r>
          </a:p>
          <a:p>
            <a:pPr lvl="1"/>
            <a:r>
              <a:rPr lang="en-US" altLang="zh-CN" sz="2000" dirty="0"/>
              <a:t>Can verify that the username and expiration time is valid by checking hash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89248" y="1849388"/>
            <a:ext cx="77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charset="0"/>
              </a:rPr>
              <a:t>{</a:t>
            </a:r>
            <a:r>
              <a:rPr lang="en-US" altLang="zh-CN" b="1" dirty="0">
                <a:solidFill>
                  <a:srgbClr val="FF7C77"/>
                </a:solidFill>
                <a:latin typeface="Consolas" charset="0"/>
              </a:rPr>
              <a:t>username</a:t>
            </a:r>
            <a:r>
              <a:rPr lang="en-US" altLang="zh-CN" b="1" dirty="0">
                <a:latin typeface="Consolas" charset="0"/>
              </a:rPr>
              <a:t>, </a:t>
            </a:r>
            <a:r>
              <a:rPr lang="en-US" altLang="zh-CN" b="1" dirty="0">
                <a:solidFill>
                  <a:srgbClr val="0093FF"/>
                </a:solidFill>
                <a:latin typeface="Consolas" charset="0"/>
              </a:rPr>
              <a:t>expiration</a:t>
            </a:r>
            <a:r>
              <a:rPr lang="en-US" altLang="zh-CN" b="1" dirty="0">
                <a:latin typeface="Consolas" charset="0"/>
              </a:rPr>
              <a:t>, H(</a:t>
            </a:r>
            <a:r>
              <a:rPr lang="en-US" altLang="zh-CN" b="1" dirty="0" err="1">
                <a:solidFill>
                  <a:srgbClr val="9335FF"/>
                </a:solidFill>
                <a:latin typeface="Consolas" charset="0"/>
              </a:rPr>
              <a:t>server_key</a:t>
            </a:r>
            <a:r>
              <a:rPr lang="en-US" altLang="zh-CN" b="1" dirty="0">
                <a:solidFill>
                  <a:srgbClr val="9335FF"/>
                </a:solidFill>
                <a:latin typeface="Consolas" charset="0"/>
              </a:rPr>
              <a:t> </a:t>
            </a:r>
            <a:r>
              <a:rPr lang="en-US" altLang="zh-CN" b="1" dirty="0">
                <a:latin typeface="Consolas" charset="0"/>
              </a:rPr>
              <a:t>| </a:t>
            </a:r>
            <a:r>
              <a:rPr lang="en-US" altLang="zh-CN" b="1" dirty="0">
                <a:solidFill>
                  <a:srgbClr val="FF7C77"/>
                </a:solidFill>
                <a:latin typeface="Consolas" charset="0"/>
              </a:rPr>
              <a:t>username </a:t>
            </a:r>
            <a:r>
              <a:rPr lang="en-US" altLang="zh-CN" b="1" dirty="0">
                <a:latin typeface="Consolas" charset="0"/>
              </a:rPr>
              <a:t>| </a:t>
            </a:r>
            <a:r>
              <a:rPr lang="en-US" altLang="zh-CN" b="1" dirty="0">
                <a:solidFill>
                  <a:srgbClr val="0093FF"/>
                </a:solidFill>
                <a:latin typeface="Consolas" charset="0"/>
              </a:rPr>
              <a:t>expiration</a:t>
            </a:r>
            <a:r>
              <a:rPr lang="en-US" altLang="zh-CN" b="1" dirty="0">
                <a:latin typeface="Consolas" charset="0"/>
              </a:rPr>
              <a:t>)} 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718460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Session Cookies: </a:t>
            </a:r>
            <a:r>
              <a:rPr lang="en-US" altLang="zh-CN" dirty="0" err="1"/>
              <a:t>Strawman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400" dirty="0"/>
              <a:t>Problem: the same hash can be used for different username/expiration pairs!</a:t>
            </a:r>
          </a:p>
          <a:p>
            <a:pPr lvl="1"/>
            <a:r>
              <a:rPr lang="en-US" altLang="zh-CN" sz="2000" dirty="0"/>
              <a:t>E.g., "</a:t>
            </a:r>
            <a:r>
              <a:rPr lang="en-US" altLang="zh-CN" sz="2000" b="1" dirty="0"/>
              <a:t>Ben</a:t>
            </a:r>
            <a:r>
              <a:rPr lang="en-US" altLang="zh-CN" sz="2000" dirty="0"/>
              <a:t>" and "</a:t>
            </a:r>
            <a:r>
              <a:rPr lang="en-US" altLang="zh-CN" sz="2000" b="1" dirty="0"/>
              <a:t>22-May-2012</a:t>
            </a:r>
            <a:r>
              <a:rPr lang="en-US" altLang="zh-CN" sz="2000" dirty="0"/>
              <a:t>"</a:t>
            </a:r>
            <a:r>
              <a:rPr lang="zh-CN" altLang="en-US" sz="2000" dirty="0"/>
              <a:t> </a:t>
            </a:r>
            <a:r>
              <a:rPr lang="en-US" altLang="zh-CN" sz="2000" dirty="0"/>
              <a:t>may</a:t>
            </a:r>
            <a:r>
              <a:rPr lang="zh-CN" altLang="en-US" sz="2000" dirty="0"/>
              <a:t> </a:t>
            </a:r>
            <a:r>
              <a:rPr lang="en-US" altLang="zh-CN" sz="2000" dirty="0"/>
              <a:t>also</a:t>
            </a:r>
            <a:r>
              <a:rPr lang="zh-CN" altLang="en-US" sz="2000" dirty="0"/>
              <a:t> </a:t>
            </a:r>
            <a:r>
              <a:rPr lang="en-US" altLang="zh-CN" sz="2000" dirty="0"/>
              <a:t>be</a:t>
            </a:r>
            <a:r>
              <a:rPr lang="zh-CN" altLang="en-US" sz="2000" dirty="0"/>
              <a:t> </a:t>
            </a:r>
            <a:r>
              <a:rPr lang="en-US" altLang="zh-CN" sz="2000" dirty="0"/>
              <a:t>"</a:t>
            </a:r>
            <a:r>
              <a:rPr lang="en-US" altLang="zh-CN" sz="2000" b="1" dirty="0"/>
              <a:t>Ben2</a:t>
            </a:r>
            <a:r>
              <a:rPr lang="en-US" altLang="zh-CN" sz="2000" dirty="0"/>
              <a:t>" and "</a:t>
            </a:r>
            <a:r>
              <a:rPr lang="en-US" altLang="zh-CN" sz="2000" b="1" dirty="0"/>
              <a:t>2-May-2012</a:t>
            </a:r>
            <a:r>
              <a:rPr lang="en-US" altLang="zh-CN" sz="2000" dirty="0"/>
              <a:t>"</a:t>
            </a:r>
          </a:p>
          <a:p>
            <a:pPr lvl="1"/>
            <a:r>
              <a:rPr lang="en-US" altLang="zh-CN" sz="2000" dirty="0"/>
              <a:t>Concatenated string used to compute the hash is same in both cases!</a:t>
            </a:r>
          </a:p>
          <a:p>
            <a:pPr lvl="1"/>
            <a:r>
              <a:rPr lang="en-US" altLang="zh-CN" sz="2000" dirty="0"/>
              <a:t>Can impersonate someone with a similar username</a:t>
            </a:r>
          </a:p>
          <a:p>
            <a:r>
              <a:rPr lang="en-US" altLang="zh-CN" sz="2400" dirty="0"/>
              <a:t>Principle: be explicit and unambiguous when it comes to security</a:t>
            </a:r>
          </a:p>
          <a:p>
            <a:pPr lvl="1"/>
            <a:r>
              <a:rPr lang="en-US" altLang="zh-CN" sz="2000" dirty="0"/>
              <a:t>E.g., use an invertible delimiter scheme for hashing several parts together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61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Phishing Attacks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Adversary tricks user into visiting legitimate-looking web site (e.g., bank)</a:t>
            </a:r>
          </a:p>
          <a:p>
            <a:pPr lvl="1"/>
            <a:r>
              <a:rPr lang="en-US" altLang="zh-CN" sz="2400" dirty="0"/>
              <a:t>Asks for username/</a:t>
            </a:r>
            <a:r>
              <a:rPr lang="en-US" altLang="zh-CN" sz="2400" dirty="0" err="1"/>
              <a:t>passwd</a:t>
            </a:r>
            <a:endParaRPr lang="en-US" altLang="zh-CN" sz="2400" dirty="0"/>
          </a:p>
          <a:p>
            <a:pPr lvl="1"/>
            <a:r>
              <a:rPr lang="en-US" altLang="zh-CN" sz="2400" dirty="0"/>
              <a:t>Actually a different server operated by adversary</a:t>
            </a:r>
          </a:p>
          <a:p>
            <a:pPr lvl="2"/>
            <a:r>
              <a:rPr lang="en-US" altLang="zh-CN" sz="2000" dirty="0"/>
              <a:t>E.g., </a:t>
            </a:r>
            <a:r>
              <a:rPr lang="en-US" altLang="zh-CN" sz="2000" b="1" dirty="0"/>
              <a:t>bank</a:t>
            </a:r>
            <a:r>
              <a:rPr lang="en-US" altLang="zh-CN" sz="2000" b="1" u="sng" dirty="0"/>
              <a:t>0</a:t>
            </a:r>
            <a:r>
              <a:rPr lang="en-US" altLang="zh-CN" sz="2000" b="1" dirty="0"/>
              <a:t>famerica.com</a:t>
            </a:r>
            <a:r>
              <a:rPr lang="en-US" altLang="zh-CN" sz="2000" dirty="0"/>
              <a:t> instead of </a:t>
            </a:r>
            <a:r>
              <a:rPr lang="en-US" altLang="zh-CN" sz="2000" b="1" dirty="0" err="1"/>
              <a:t>bank</a:t>
            </a:r>
            <a:r>
              <a:rPr lang="en-US" altLang="zh-CN" sz="2000" b="1" u="sng" dirty="0" err="1"/>
              <a:t>o</a:t>
            </a:r>
            <a:r>
              <a:rPr lang="en-US" altLang="zh-CN" sz="2000" b="1" dirty="0" err="1"/>
              <a:t>famerica.com</a:t>
            </a:r>
            <a:endParaRPr lang="en-US" altLang="zh-CN" sz="2000" b="1" dirty="0"/>
          </a:p>
          <a:p>
            <a:pPr lvl="1"/>
            <a:r>
              <a:rPr lang="en-US" altLang="zh-CN" sz="2400" dirty="0"/>
              <a:t>Stores any username/</a:t>
            </a:r>
            <a:r>
              <a:rPr lang="en-US" altLang="zh-CN" sz="2400" dirty="0" err="1"/>
              <a:t>passwd</a:t>
            </a:r>
            <a:r>
              <a:rPr lang="en-US" altLang="zh-CN" sz="2400" dirty="0"/>
              <a:t> entered by victims</a:t>
            </a:r>
          </a:p>
          <a:p>
            <a:pPr lvl="1"/>
            <a:r>
              <a:rPr lang="en-US" altLang="zh-CN" sz="2400" dirty="0"/>
              <a:t>Adversary can now impersonate victims on the real web site</a:t>
            </a:r>
          </a:p>
          <a:p>
            <a:endParaRPr kumimoji="1" lang="zh-CN" altLang="en-US" sz="2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2195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 Problem of Password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Key problem: once you send a password to the server, it can impersonate you</a:t>
            </a:r>
          </a:p>
          <a:p>
            <a:pPr lvl="1"/>
            <a:r>
              <a:rPr lang="en-US" altLang="zh-CN" sz="2000" dirty="0"/>
              <a:t>Solved part of the problem by hashing the password database</a:t>
            </a:r>
          </a:p>
          <a:p>
            <a:pPr lvl="1"/>
            <a:r>
              <a:rPr lang="en-US" altLang="zh-CN" sz="2000" dirty="0"/>
              <a:t>But still sending the password to the server to verify on login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38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505572"/>
            <a:ext cx="3352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426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Technique 1: challenge-response scheme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Challenge-response </a:t>
            </a:r>
          </a:p>
          <a:p>
            <a:pPr lvl="1"/>
            <a:r>
              <a:rPr lang="en-US" altLang="zh-CN" dirty="0"/>
              <a:t>Server chooses a random value </a:t>
            </a:r>
            <a:r>
              <a:rPr lang="en-US" altLang="zh-CN" b="1" dirty="0"/>
              <a:t>R</a:t>
            </a:r>
            <a:r>
              <a:rPr lang="en-US" altLang="zh-CN" dirty="0"/>
              <a:t>, sends it to client</a:t>
            </a:r>
          </a:p>
          <a:p>
            <a:pPr lvl="1"/>
            <a:r>
              <a:rPr lang="en-US" altLang="zh-CN" dirty="0"/>
              <a:t>Client computes </a:t>
            </a:r>
            <a:r>
              <a:rPr lang="en-US" altLang="zh-CN" b="1" dirty="0"/>
              <a:t>H(R + password)</a:t>
            </a:r>
            <a:r>
              <a:rPr lang="en-US" altLang="zh-CN" dirty="0"/>
              <a:t> and sends to server</a:t>
            </a:r>
          </a:p>
          <a:p>
            <a:pPr lvl="1"/>
            <a:r>
              <a:rPr lang="en-US" altLang="zh-CN" dirty="0"/>
              <a:t>Server checks if this matches its computation of hash with expected password</a:t>
            </a:r>
          </a:p>
          <a:p>
            <a:pPr lvl="1"/>
            <a:r>
              <a:rPr lang="en-US" altLang="zh-CN" dirty="0"/>
              <a:t>If the server didn't already know password, still doesn't know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75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Unix FS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340"/>
            <a:ext cx="8507288" cy="4104456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Resource:	</a:t>
            </a:r>
            <a:r>
              <a:rPr lang="en-US" altLang="zh-CN" sz="2000" b="0" dirty="0"/>
              <a:t>files, directories.</a:t>
            </a:r>
          </a:p>
          <a:p>
            <a:r>
              <a:rPr lang="en-US" altLang="zh-CN" sz="2000" dirty="0"/>
              <a:t>Server:	</a:t>
            </a:r>
            <a:r>
              <a:rPr lang="en-US" altLang="zh-CN" sz="2000" b="0" dirty="0"/>
              <a:t>OS kernel.</a:t>
            </a:r>
          </a:p>
          <a:p>
            <a:r>
              <a:rPr lang="en-US" altLang="zh-CN" sz="2000" dirty="0"/>
              <a:t>Client:	</a:t>
            </a:r>
            <a:r>
              <a:rPr lang="en-US" altLang="zh-CN" sz="2000" b="0" dirty="0"/>
              <a:t>process.</a:t>
            </a:r>
          </a:p>
          <a:p>
            <a:r>
              <a:rPr lang="en-US" altLang="zh-CN" sz="2000" dirty="0"/>
              <a:t>Requests:	</a:t>
            </a:r>
            <a:r>
              <a:rPr lang="en-US" altLang="zh-CN" sz="2000" b="0" dirty="0"/>
              <a:t>read, write system calls.</a:t>
            </a:r>
          </a:p>
          <a:p>
            <a:r>
              <a:rPr lang="en-US" altLang="zh-CN" sz="2000" dirty="0"/>
              <a:t>Mediation:	</a:t>
            </a:r>
            <a:r>
              <a:rPr lang="en-US" altLang="zh-CN" sz="2000" b="0" dirty="0"/>
              <a:t>U/K bit / system call implementation.</a:t>
            </a:r>
          </a:p>
          <a:p>
            <a:r>
              <a:rPr lang="en-US" altLang="zh-CN" sz="2000" dirty="0"/>
              <a:t>Principal:	</a:t>
            </a:r>
            <a:r>
              <a:rPr lang="en-US" altLang="zh-CN" sz="2000" b="0" dirty="0"/>
              <a:t>user ID.</a:t>
            </a:r>
          </a:p>
          <a:p>
            <a:r>
              <a:rPr lang="en-US" altLang="zh-CN" sz="2000" dirty="0"/>
              <a:t>Authentication:  </a:t>
            </a:r>
            <a:r>
              <a:rPr lang="en-US" altLang="zh-CN" sz="2000" b="0" dirty="0"/>
              <a:t>kernel keeps track of user ID for each process.</a:t>
            </a:r>
          </a:p>
          <a:p>
            <a:r>
              <a:rPr lang="en-US" altLang="zh-CN" sz="2000" dirty="0"/>
              <a:t>Authorization:   </a:t>
            </a:r>
            <a:r>
              <a:rPr lang="en-US" altLang="zh-CN" sz="2000" b="0" dirty="0"/>
              <a:t>permission bits &amp; owner </a:t>
            </a:r>
            <a:r>
              <a:rPr lang="en-US" altLang="zh-CN" sz="2000" b="0" dirty="0" err="1"/>
              <a:t>uid</a:t>
            </a:r>
            <a:r>
              <a:rPr lang="en-US" altLang="zh-CN" sz="2000" b="0" dirty="0"/>
              <a:t> in each  file's </a:t>
            </a:r>
            <a:r>
              <a:rPr lang="en-US" altLang="zh-CN" sz="2000" b="0" dirty="0" err="1"/>
              <a:t>inode</a:t>
            </a:r>
            <a:r>
              <a:rPr lang="en-US" altLang="zh-CN" sz="2000" b="0" dirty="0"/>
              <a:t>.</a:t>
            </a:r>
          </a:p>
          <a:p>
            <a:endParaRPr kumimoji="1" lang="zh-CN" altLang="en-US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4449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Technique 1: challenge-response scheme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88295"/>
          </a:xfrm>
        </p:spPr>
        <p:txBody>
          <a:bodyPr>
            <a:normAutofit/>
          </a:bodyPr>
          <a:lstStyle/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lang="zh-CN" altLang="en-US" dirty="0"/>
          </a:p>
          <a:p>
            <a:r>
              <a:rPr lang="en-US" altLang="zh-CN" dirty="0"/>
              <a:t>Adversary only learns H(</a:t>
            </a:r>
            <a:r>
              <a:rPr lang="en-US" altLang="zh-CN" b="1" dirty="0"/>
              <a:t>valarMorghul1s </a:t>
            </a:r>
            <a:r>
              <a:rPr lang="en-US" altLang="zh-CN" dirty="0"/>
              <a:t>| </a:t>
            </a:r>
            <a:r>
              <a:rPr lang="en-US" altLang="zh-CN" b="1" dirty="0"/>
              <a:t>458643</a:t>
            </a:r>
            <a:r>
              <a:rPr lang="en-US" altLang="zh-CN" dirty="0"/>
              <a:t>); can</a:t>
            </a:r>
            <a:r>
              <a:rPr lang="zh-CN" altLang="en-US" dirty="0"/>
              <a:t> </a:t>
            </a:r>
            <a:r>
              <a:rPr lang="en-US" altLang="zh-CN" dirty="0"/>
              <a:t>not recover the password from that 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76440"/>
            <a:ext cx="8229600" cy="276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57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Tech 2: use passwords to authenticate the server</a:t>
            </a:r>
            <a:endParaRPr kumimoji="1"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340"/>
            <a:ext cx="8229600" cy="414046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Make the server prove it knows your password</a:t>
            </a:r>
          </a:p>
          <a:p>
            <a:pPr lvl="1"/>
            <a:r>
              <a:rPr lang="en-US" altLang="zh-CN" sz="2000" dirty="0"/>
              <a:t>Client chooses </a:t>
            </a:r>
            <a:r>
              <a:rPr lang="en-US" altLang="zh-CN" sz="2000" b="1" dirty="0"/>
              <a:t>Q</a:t>
            </a:r>
            <a:r>
              <a:rPr lang="en-US" altLang="zh-CN" sz="2000" dirty="0"/>
              <a:t>, sends to server, server computes </a:t>
            </a:r>
            <a:r>
              <a:rPr lang="en-US" altLang="zh-CN" sz="2000" b="1" dirty="0"/>
              <a:t>H(Q + password)</a:t>
            </a:r>
            <a:r>
              <a:rPr lang="en-US" altLang="zh-CN" sz="2000" dirty="0"/>
              <a:t>, replies</a:t>
            </a:r>
          </a:p>
          <a:p>
            <a:pPr lvl="1"/>
            <a:r>
              <a:rPr lang="en-US" altLang="zh-CN" sz="2000" dirty="0"/>
              <a:t>Only the authentic server would know your password!</a:t>
            </a:r>
          </a:p>
          <a:p>
            <a:r>
              <a:rPr lang="en-US" altLang="zh-CN" sz="2400" dirty="0"/>
              <a:t>Unfortunately, not many systems use this in practice</a:t>
            </a:r>
          </a:p>
          <a:p>
            <a:pPr lvl="1"/>
            <a:r>
              <a:rPr lang="en-US" altLang="zh-CN" sz="2000" dirty="0"/>
              <a:t>In part because app developers just care about app authenticating user..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2715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Tech 2: use passwords to authenticate the server</a:t>
            </a:r>
            <a:endParaRPr kumimoji="1"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5332"/>
            <a:ext cx="8229600" cy="4212468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Complication</a:t>
            </a:r>
            <a:r>
              <a:rPr lang="en-US" altLang="zh-CN" sz="2400" dirty="0"/>
              <a:t>: could be used with first scheme to fool server!</a:t>
            </a:r>
          </a:p>
          <a:p>
            <a:pPr lvl="1"/>
            <a:r>
              <a:rPr lang="en-US" altLang="zh-CN" sz="2000" dirty="0"/>
              <a:t>First, try to log into the server: get the server's challenge </a:t>
            </a:r>
            <a:r>
              <a:rPr lang="en-US" altLang="zh-CN" sz="2000" b="1" dirty="0"/>
              <a:t>R</a:t>
            </a:r>
          </a:p>
          <a:p>
            <a:pPr lvl="1"/>
            <a:r>
              <a:rPr lang="en-US" altLang="zh-CN" sz="2000" dirty="0"/>
              <a:t>Then, decide you want to test the server: send it the same </a:t>
            </a:r>
            <a:r>
              <a:rPr lang="en-US" altLang="zh-CN" sz="2000" b="1" dirty="0"/>
              <a:t>R</a:t>
            </a:r>
          </a:p>
          <a:p>
            <a:pPr lvl="1"/>
            <a:r>
              <a:rPr lang="en-US" altLang="zh-CN" sz="2000" dirty="0"/>
              <a:t>Send server's reply back to it as response to the original challenge</a:t>
            </a:r>
          </a:p>
          <a:p>
            <a:r>
              <a:rPr lang="en-US" altLang="zh-CN" sz="2400" b="1" dirty="0"/>
              <a:t>Principle</a:t>
            </a:r>
            <a:r>
              <a:rPr lang="en-US" altLang="zh-CN" sz="2400" dirty="0"/>
              <a:t>: be explicit, again!</a:t>
            </a:r>
          </a:p>
          <a:p>
            <a:pPr lvl="1"/>
            <a:r>
              <a:rPr lang="en-US" altLang="zh-CN" sz="2000" dirty="0"/>
              <a:t>E.g., hash the intended recipient of response (e.g., client or server), and have the recipient verify it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8193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Tech 3: turn offline into online attack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579296" cy="3771636"/>
          </a:xfrm>
        </p:spPr>
        <p:txBody>
          <a:bodyPr>
            <a:noAutofit/>
          </a:bodyPr>
          <a:lstStyle/>
          <a:p>
            <a:r>
              <a:rPr lang="en-US" altLang="zh-CN" dirty="0"/>
              <a:t>Turn phishing attacks from </a:t>
            </a:r>
            <a:r>
              <a:rPr lang="en-US" altLang="zh-CN" b="1" dirty="0"/>
              <a:t>offline</a:t>
            </a:r>
            <a:r>
              <a:rPr lang="en-US" altLang="zh-CN" dirty="0"/>
              <a:t> into </a:t>
            </a:r>
            <a:r>
              <a:rPr lang="en-US" altLang="zh-CN" b="1" dirty="0"/>
              <a:t>online</a:t>
            </a:r>
            <a:r>
              <a:rPr lang="en-US" altLang="zh-CN" dirty="0"/>
              <a:t> attacks</a:t>
            </a:r>
          </a:p>
          <a:p>
            <a:pPr lvl="1"/>
            <a:r>
              <a:rPr lang="en-US" altLang="zh-CN" dirty="0"/>
              <a:t>If adversary doesn't have the right image, users will know the site is fake</a:t>
            </a:r>
          </a:p>
          <a:p>
            <a:pPr lvl="1"/>
            <a:r>
              <a:rPr lang="en-US" altLang="zh-CN" dirty="0"/>
              <a:t>Adversary could talk to real site, fetch image for each user that logs in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8859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"</a:t>
            </a:r>
            <a:r>
              <a:rPr kumimoji="1" lang="en-US" altLang="zh-CN" dirty="0" err="1"/>
              <a:t>Sitekey</a:t>
            </a:r>
            <a:r>
              <a:rPr kumimoji="1" lang="en-US" altLang="zh-CN" dirty="0"/>
              <a:t>"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44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036184"/>
            <a:ext cx="7812360" cy="458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157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Tech 3: turn offline into online attack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71636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Why is it still useful, then?</a:t>
            </a:r>
          </a:p>
          <a:p>
            <a:pPr lvl="1"/>
            <a:r>
              <a:rPr lang="en-US" altLang="zh-CN" sz="2000" dirty="0"/>
              <a:t>Requires more efforts on adversary's part to mount attack</a:t>
            </a:r>
          </a:p>
          <a:p>
            <a:pPr lvl="1"/>
            <a:r>
              <a:rPr lang="en-US" altLang="zh-CN" sz="2000" dirty="0"/>
              <a:t>Even if adversary does this, bank can detect it</a:t>
            </a:r>
          </a:p>
          <a:p>
            <a:pPr lvl="1"/>
            <a:r>
              <a:rPr lang="en-US" altLang="zh-CN" sz="2000" dirty="0"/>
              <a:t>Watch for many requests coming from a single computer</a:t>
            </a:r>
          </a:p>
          <a:p>
            <a:pPr lvl="1"/>
            <a:r>
              <a:rPr lang="en-US" altLang="zh-CN" sz="2000" dirty="0"/>
              <a:t>That computer might be trying to impersonate site</a:t>
            </a:r>
          </a:p>
          <a:p>
            <a:pPr lvl="1"/>
            <a:r>
              <a:rPr lang="en-US" altLang="zh-CN" sz="2000" dirty="0"/>
              <a:t>Turns an offline/passive attack into an online/active attack</a:t>
            </a:r>
          </a:p>
          <a:p>
            <a:r>
              <a:rPr lang="en-US" altLang="zh-CN" sz="2400" dirty="0"/>
              <a:t>Key insight</a:t>
            </a:r>
          </a:p>
          <a:p>
            <a:pPr lvl="1"/>
            <a:r>
              <a:rPr lang="en-US" altLang="zh-CN" sz="2000" dirty="0"/>
              <a:t>Don't need perfect security, small improvements can help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6166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Tech 4: Specific password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sz="2800" dirty="0"/>
              <a:t>Make passwords specific to a site.</a:t>
            </a:r>
          </a:p>
          <a:p>
            <a:pPr lvl="1"/>
            <a:r>
              <a:rPr lang="en-US" altLang="zh-CN" sz="2400" dirty="0"/>
              <a:t>Instead of sending password, send H(</a:t>
            </a:r>
            <a:r>
              <a:rPr lang="en-US" altLang="zh-CN" sz="2400" dirty="0" err="1"/>
              <a:t>servername</a:t>
            </a:r>
            <a:r>
              <a:rPr lang="en-US" altLang="zh-CN" sz="2400" dirty="0"/>
              <a:t> + password).</a:t>
            </a:r>
          </a:p>
          <a:p>
            <a:pPr lvl="1"/>
            <a:r>
              <a:rPr lang="en-US" altLang="zh-CN" sz="2400" dirty="0"/>
              <a:t>Just like a basic password scheme, from the server's point of view.</a:t>
            </a:r>
          </a:p>
          <a:p>
            <a:r>
              <a:rPr lang="en-US" altLang="zh-CN" sz="2800" dirty="0"/>
              <a:t>Except impersonator on another server gets diff </a:t>
            </a:r>
            <a:r>
              <a:rPr lang="en-US" altLang="zh-CN" sz="2800" dirty="0" err="1"/>
              <a:t>passwd</a:t>
            </a:r>
            <a:r>
              <a:rPr lang="en-US" altLang="zh-CN" sz="2800" dirty="0"/>
              <a:t>.</a:t>
            </a:r>
          </a:p>
          <a:p>
            <a:r>
              <a:rPr lang="en-US" altLang="zh-CN" sz="2800" dirty="0"/>
              <a:t>Recommendation</a:t>
            </a:r>
          </a:p>
          <a:p>
            <a:pPr lvl="1"/>
            <a:r>
              <a:rPr lang="en-US" altLang="zh-CN" sz="2400" dirty="0"/>
              <a:t>E.g.,</a:t>
            </a:r>
            <a:r>
              <a:rPr lang="zh-CN" altLang="en-US" sz="2400" dirty="0"/>
              <a:t> </a:t>
            </a:r>
            <a:r>
              <a:rPr lang="en-US" altLang="zh-CN" sz="2400" dirty="0" err="1"/>
              <a:t>LastPass</a:t>
            </a:r>
            <a:endParaRPr lang="en-US" altLang="zh-CN" sz="2400" dirty="0"/>
          </a:p>
          <a:p>
            <a:endParaRPr kumimoji="1" lang="zh-CN" altLang="en-US" sz="2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1893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Tech 5: one-time passwords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3324"/>
            <a:ext cx="8229600" cy="432048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dirty="0"/>
              <a:t>One-time Password</a:t>
            </a:r>
          </a:p>
          <a:p>
            <a:pPr lvl="1"/>
            <a:r>
              <a:rPr lang="en-US" altLang="zh-CN" sz="2000" dirty="0"/>
              <a:t>If adversary intercepts password, can keep using it over and over</a:t>
            </a:r>
          </a:p>
          <a:p>
            <a:pPr lvl="1"/>
            <a:r>
              <a:rPr lang="en-US" altLang="zh-CN" sz="2000" dirty="0"/>
              <a:t>Can implement one-time passwords: need to use a different password every time</a:t>
            </a:r>
          </a:p>
          <a:p>
            <a:r>
              <a:rPr lang="en-US" altLang="zh-CN" sz="2400" dirty="0"/>
              <a:t>Design: construct a long chain of hashes.</a:t>
            </a:r>
          </a:p>
          <a:p>
            <a:pPr lvl="1"/>
            <a:r>
              <a:rPr lang="en-US" altLang="zh-CN" sz="2000" dirty="0"/>
              <a:t>Start with password and salt, as before.</a:t>
            </a:r>
          </a:p>
          <a:p>
            <a:pPr lvl="1"/>
            <a:r>
              <a:rPr lang="en-US" altLang="zh-CN" sz="2000" dirty="0"/>
              <a:t>Repeatedly apply hash, n times, to get n passwords.</a:t>
            </a:r>
          </a:p>
          <a:p>
            <a:pPr lvl="1"/>
            <a:r>
              <a:rPr lang="en-US" altLang="zh-CN" sz="2000" dirty="0"/>
              <a:t>Server stores x = H(H(H(H(...(H(</a:t>
            </a:r>
            <a:r>
              <a:rPr lang="en-US" altLang="zh-CN" sz="2000" dirty="0" err="1"/>
              <a:t>salt+password</a:t>
            </a:r>
            <a:r>
              <a:rPr lang="en-US" altLang="zh-CN" sz="2000" dirty="0"/>
              <a:t>)))))) = </a:t>
            </a:r>
            <a:r>
              <a:rPr lang="en-US" altLang="zh-CN" sz="2000" dirty="0" err="1"/>
              <a:t>H</a:t>
            </a:r>
            <a:r>
              <a:rPr lang="en-US" altLang="zh-CN" sz="2000" baseline="30000" dirty="0" err="1"/>
              <a:t>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salt+password</a:t>
            </a:r>
            <a:r>
              <a:rPr lang="en-US" altLang="zh-CN" sz="2000" dirty="0"/>
              <a:t>)</a:t>
            </a:r>
          </a:p>
          <a:p>
            <a:r>
              <a:rPr lang="en-US" altLang="zh-CN" sz="2400" dirty="0"/>
              <a:t>To authenticate, send token=H</a:t>
            </a:r>
            <a:r>
              <a:rPr lang="en-US" altLang="zh-CN" sz="2400" baseline="30000" dirty="0"/>
              <a:t>{n-1}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salt+password</a:t>
            </a:r>
            <a:r>
              <a:rPr lang="en-US" altLang="zh-CN" sz="2400" dirty="0"/>
              <a:t>).</a:t>
            </a:r>
          </a:p>
          <a:p>
            <a:pPr lvl="1"/>
            <a:r>
              <a:rPr lang="en-US" altLang="zh-CN" sz="2000" dirty="0"/>
              <a:t>Server verifies that x = H(token), then sets x &lt;- token</a:t>
            </a:r>
          </a:p>
          <a:p>
            <a:pPr lvl="1"/>
            <a:r>
              <a:rPr lang="en-US" altLang="zh-CN" sz="2000" dirty="0"/>
              <a:t>User carries a printout of a few hashes, or uses smartphone to compute them.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6936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Tech 5: one-time passwords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Alternative design: include time in the hash (Google's 2-step verification)</a:t>
            </a:r>
          </a:p>
          <a:p>
            <a:pPr lvl="1"/>
            <a:r>
              <a:rPr lang="en-US" altLang="zh-CN" sz="2400" dirty="0"/>
              <a:t>Server and user's smartphone share some secret string K.</a:t>
            </a:r>
          </a:p>
          <a:p>
            <a:pPr lvl="1"/>
            <a:r>
              <a:rPr lang="en-US" altLang="zh-CN" sz="2400" dirty="0"/>
              <a:t>To authenticate, smartphone computes H(K || current time).</a:t>
            </a:r>
          </a:p>
          <a:p>
            <a:pPr lvl="1"/>
            <a:r>
              <a:rPr lang="en-US" altLang="zh-CN" sz="2400" dirty="0"/>
              <a:t>User sends hash value to server, server can check a few recent time values.</a:t>
            </a:r>
          </a:p>
          <a:p>
            <a:endParaRPr kumimoji="1" lang="zh-CN" altLang="en-US" sz="2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9901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Google's App-specific password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49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94" y="1208774"/>
            <a:ext cx="8017546" cy="31608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4357667"/>
            <a:ext cx="8318500" cy="70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85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Web Server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01952"/>
            <a:ext cx="8939336" cy="40478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/>
              <a:t>Resource: 	Wiki pages</a:t>
            </a:r>
          </a:p>
          <a:p>
            <a:pPr>
              <a:lnSpc>
                <a:spcPct val="100000"/>
              </a:lnSpc>
            </a:pPr>
            <a:r>
              <a:rPr lang="en-US" altLang="zh-CN" sz="2000" dirty="0"/>
              <a:t>Client: 	any computer that speaks HTTP</a:t>
            </a:r>
          </a:p>
          <a:p>
            <a:pPr>
              <a:lnSpc>
                <a:spcPct val="100000"/>
              </a:lnSpc>
            </a:pPr>
            <a:r>
              <a:rPr lang="en-US" altLang="zh-CN" sz="2000" dirty="0"/>
              <a:t>Server: 	web application, maybe written in Python</a:t>
            </a:r>
          </a:p>
          <a:p>
            <a:pPr>
              <a:lnSpc>
                <a:spcPct val="100000"/>
              </a:lnSpc>
            </a:pPr>
            <a:r>
              <a:rPr lang="en-US" altLang="zh-CN" sz="2000" dirty="0"/>
              <a:t>Requests: 	read/write wiki pages</a:t>
            </a:r>
          </a:p>
          <a:p>
            <a:pPr>
              <a:lnSpc>
                <a:spcPct val="100000"/>
              </a:lnSpc>
            </a:pPr>
            <a:r>
              <a:rPr lang="en-US" altLang="zh-CN" sz="2000" dirty="0"/>
              <a:t>Mediation: 	server stores data on local disk, accepts only HTTP </a:t>
            </a:r>
            <a:r>
              <a:rPr lang="en-US" altLang="zh-CN" sz="2000" dirty="0" err="1"/>
              <a:t>reqs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en-US" altLang="zh-CN" sz="2000" dirty="0"/>
              <a:t>Principal: 	username</a:t>
            </a:r>
          </a:p>
          <a:p>
            <a:pPr>
              <a:lnSpc>
                <a:spcPct val="100000"/>
              </a:lnSpc>
            </a:pPr>
            <a:r>
              <a:rPr lang="en-US" altLang="zh-CN" sz="2000" dirty="0"/>
              <a:t>Authentication:   password</a:t>
            </a:r>
          </a:p>
          <a:p>
            <a:pPr>
              <a:lnSpc>
                <a:spcPct val="100000"/>
              </a:lnSpc>
            </a:pPr>
            <a:r>
              <a:rPr lang="en-US" altLang="zh-CN" sz="2000" dirty="0"/>
              <a:t>Authorization:   list of usernames that can read/write each wiki page</a:t>
            </a:r>
          </a:p>
          <a:p>
            <a:pPr>
              <a:lnSpc>
                <a:spcPct val="100000"/>
              </a:lnSpc>
            </a:pPr>
            <a:endParaRPr lang="zh-CN" altLang="en-US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9513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Tech 6: bind authentication and request authorization</a:t>
            </a:r>
            <a:endParaRPr kumimoji="1"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sz="2400" dirty="0"/>
              <a:t>One way to look at problem: sending password authorizes any request</a:t>
            </a:r>
          </a:p>
          <a:p>
            <a:pPr lvl="1"/>
            <a:r>
              <a:rPr lang="en-US" altLang="zh-CN" sz="2000" dirty="0"/>
              <a:t>Even requests by adversary that intercepts our password</a:t>
            </a:r>
          </a:p>
          <a:p>
            <a:pPr lvl="1"/>
            <a:r>
              <a:rPr lang="en-US" altLang="zh-CN" sz="2000" dirty="0"/>
              <a:t>A different design: use password to authenticate any request</a:t>
            </a:r>
          </a:p>
          <a:p>
            <a:pPr lvl="1"/>
            <a:r>
              <a:rPr lang="en-US" altLang="zh-CN" sz="2000" b="1" dirty="0"/>
              <a:t>req = { username, "write XX to </a:t>
            </a:r>
            <a:r>
              <a:rPr lang="en-US" altLang="zh-CN" sz="2000" b="1" dirty="0" err="1"/>
              <a:t>exam.txt</a:t>
            </a:r>
            <a:r>
              <a:rPr lang="en-US" altLang="zh-CN" sz="2000" b="1" dirty="0"/>
              <a:t>", H(password + "write ..") }</a:t>
            </a:r>
          </a:p>
          <a:p>
            <a:r>
              <a:rPr lang="en-US" altLang="zh-CN" sz="2400" dirty="0"/>
              <a:t>Server can check if this is a legitimate </a:t>
            </a:r>
            <a:r>
              <a:rPr lang="en-US" altLang="zh-CN" sz="2400" dirty="0" err="1"/>
              <a:t>req</a:t>
            </a:r>
            <a:r>
              <a:rPr lang="en-US" altLang="zh-CN" sz="2400" dirty="0"/>
              <a:t> from user using password</a:t>
            </a:r>
          </a:p>
          <a:p>
            <a:pPr lvl="1"/>
            <a:r>
              <a:rPr lang="en-US" altLang="zh-CN" sz="2000" dirty="0"/>
              <a:t>Even if adversary intercepts request, cannot steal/misuse password</a:t>
            </a:r>
          </a:p>
          <a:p>
            <a:pPr lvl="1"/>
            <a:r>
              <a:rPr lang="en-US" altLang="zh-CN" sz="2000" dirty="0"/>
              <a:t>In practice, don't want to use password, use some session token instead</a:t>
            </a:r>
          </a:p>
          <a:p>
            <a:pPr lvl="1"/>
            <a:r>
              <a:rPr lang="en-US" altLang="zh-CN" sz="2000" dirty="0"/>
              <a:t>Could combine well with one-time passwords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4474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Tech 7: FIDO: Replace the Password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" y="1273324"/>
            <a:ext cx="9144000" cy="424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755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Three Bindings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47664" y="1921396"/>
            <a:ext cx="2160240" cy="1728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07704" y="286621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Private key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907704" y="21641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Fingerprint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508104" y="1921396"/>
            <a:ext cx="2160240" cy="1728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868144" y="286621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Publish key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868144" y="21641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User ID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6" idx="2"/>
            <a:endCxn id="5" idx="0"/>
          </p:cNvCxnSpPr>
          <p:nvPr/>
        </p:nvCxnSpPr>
        <p:spPr>
          <a:xfrm>
            <a:off x="2627784" y="2533464"/>
            <a:ext cx="0" cy="332746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2"/>
            <a:endCxn id="8" idx="0"/>
          </p:cNvCxnSpPr>
          <p:nvPr/>
        </p:nvCxnSpPr>
        <p:spPr>
          <a:xfrm>
            <a:off x="6588224" y="2533464"/>
            <a:ext cx="0" cy="332746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1"/>
            <a:endCxn id="5" idx="3"/>
          </p:cNvCxnSpPr>
          <p:nvPr/>
        </p:nvCxnSpPr>
        <p:spPr>
          <a:xfrm flipH="1">
            <a:off x="3347864" y="3050876"/>
            <a:ext cx="2520280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835696" y="386561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Phone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760132" y="386561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583668" y="438961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Secure by hardware (e.g., TrustZone)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5522483" y="438961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Secure by isolation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37203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Bootstrapping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1316"/>
            <a:ext cx="8435280" cy="4047836"/>
          </a:xfrm>
        </p:spPr>
        <p:txBody>
          <a:bodyPr>
            <a:noAutofit/>
          </a:bodyPr>
          <a:lstStyle/>
          <a:p>
            <a:r>
              <a:rPr lang="en-US" altLang="zh-CN" sz="1800" dirty="0"/>
              <a:t>How to initially set a password for an account?</a:t>
            </a:r>
          </a:p>
          <a:p>
            <a:pPr lvl="1"/>
            <a:r>
              <a:rPr lang="en-US" altLang="zh-CN" sz="1600" dirty="0"/>
              <a:t>If adversary can subvert this process, cannot rely on much else.</a:t>
            </a:r>
          </a:p>
          <a:p>
            <a:pPr lvl="1"/>
            <a:r>
              <a:rPr lang="en-US" altLang="zh-CN" sz="1600" dirty="0"/>
              <a:t>MIT: admissions office vets each student, hands out account codes.</a:t>
            </a:r>
          </a:p>
          <a:p>
            <a:pPr lvl="1"/>
            <a:r>
              <a:rPr lang="en-US" altLang="zh-CN" sz="1600" dirty="0"/>
              <a:t>Many web sites: anyone with an email can create a new account.</a:t>
            </a:r>
          </a:p>
          <a:p>
            <a:r>
              <a:rPr lang="en-US" altLang="zh-CN" sz="1800" dirty="0"/>
              <a:t>Changing password (e.g., after compromise).</a:t>
            </a:r>
          </a:p>
          <a:p>
            <a:pPr lvl="1"/>
            <a:r>
              <a:rPr lang="en-US" altLang="zh-CN" sz="1600" dirty="0"/>
              <a:t>Need some additional mechanism to differentiate user vs. attacker.</a:t>
            </a:r>
          </a:p>
          <a:p>
            <a:pPr lvl="1"/>
            <a:r>
              <a:rPr lang="en-US" altLang="zh-CN" sz="1600" dirty="0"/>
              <a:t>MIT: walk over to accounts office, show ID, admin can reset password.</a:t>
            </a:r>
          </a:p>
          <a:p>
            <a:pPr lvl="1"/>
            <a:r>
              <a:rPr lang="en-US" altLang="zh-CN" sz="1600" dirty="0"/>
              <a:t>Many sites: additional "security" questions used to reset password.</a:t>
            </a:r>
          </a:p>
          <a:p>
            <a:r>
              <a:rPr lang="en-US" altLang="zh-CN" sz="1800" dirty="0"/>
              <a:t>Password bootstrap / reset mechanisms are part of the security system.</a:t>
            </a:r>
          </a:p>
          <a:p>
            <a:pPr lvl="1"/>
            <a:r>
              <a:rPr lang="en-US" altLang="zh-CN" sz="1600" dirty="0"/>
              <a:t>Can sometimes be weaker than the password mechanisms.</a:t>
            </a:r>
          </a:p>
          <a:p>
            <a:pPr lvl="1"/>
            <a:r>
              <a:rPr lang="en-US" altLang="zh-CN" sz="1600" dirty="0"/>
              <a:t>Sarah Palin's Yahoo account was compromised by guessing security Q's.</a:t>
            </a:r>
          </a:p>
          <a:p>
            <a:pPr lvl="1"/>
            <a:r>
              <a:rPr lang="en-US" altLang="zh-CN" sz="1600" dirty="0"/>
              <a:t>Personal information can be easy to find online.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3760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Oauth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 descr="OAuth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65212"/>
            <a:ext cx="1509613" cy="15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9320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OAuth: Open Authentication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1316"/>
            <a:ext cx="8229600" cy="3771636"/>
          </a:xfrm>
        </p:spPr>
        <p:txBody>
          <a:bodyPr>
            <a:noAutofit/>
          </a:bodyPr>
          <a:lstStyle/>
          <a:p>
            <a:r>
              <a:rPr lang="en-US" altLang="zh-CN" sz="2000" b="1" dirty="0"/>
              <a:t>One example: cloud-printing</a:t>
            </a:r>
          </a:p>
          <a:p>
            <a:pPr lvl="1"/>
            <a:r>
              <a:rPr lang="en-US" altLang="zh-CN" sz="1800" dirty="0"/>
              <a:t>One 3</a:t>
            </a:r>
            <a:r>
              <a:rPr lang="en-US" altLang="zh-CN" sz="1800" baseline="30000" dirty="0"/>
              <a:t>rd</a:t>
            </a:r>
            <a:r>
              <a:rPr lang="en-US" altLang="zh-CN" sz="1800" dirty="0"/>
              <a:t> website that can print photos saved in Google</a:t>
            </a:r>
          </a:p>
          <a:p>
            <a:pPr lvl="1"/>
            <a:r>
              <a:rPr lang="en-US" altLang="zh-CN" sz="1800" dirty="0"/>
              <a:t>User needs to let the cloud-printing server access photos in Google</a:t>
            </a:r>
          </a:p>
          <a:p>
            <a:r>
              <a:rPr lang="en-US" altLang="zh-CN" sz="2000" b="1" dirty="0"/>
              <a:t>Traditional way</a:t>
            </a:r>
          </a:p>
          <a:p>
            <a:pPr lvl="1"/>
            <a:r>
              <a:rPr lang="en-US" altLang="zh-CN" sz="1800" dirty="0"/>
              <a:t>The user needs to tell the cloud-printing server her google account/password</a:t>
            </a:r>
          </a:p>
          <a:p>
            <a:pPr lvl="1"/>
            <a:r>
              <a:rPr lang="en-US" altLang="zh-CN" sz="1800" dirty="0"/>
              <a:t>The cloud-printing server will save the password for later access</a:t>
            </a:r>
          </a:p>
          <a:p>
            <a:pPr lvl="1"/>
            <a:r>
              <a:rPr lang="en-US" altLang="zh-CN" sz="1800" dirty="0"/>
              <a:t>The cloud-printing server can do something else other than accessing photos</a:t>
            </a:r>
          </a:p>
          <a:p>
            <a:pPr lvl="1"/>
            <a:r>
              <a:rPr lang="en-US" altLang="zh-CN" sz="1800" dirty="0"/>
              <a:t>Fate sharing problem: consider the cloud-printing is hacked</a:t>
            </a:r>
          </a:p>
          <a:p>
            <a:pPr lvl="1"/>
            <a:r>
              <a:rPr lang="en-US" altLang="zh-CN" sz="1800" dirty="0"/>
              <a:t>The user has to change the password for revocation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696126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OAuth: Multiple Parties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b="1" dirty="0"/>
              <a:t>Third-party application</a:t>
            </a:r>
            <a:r>
              <a:rPr lang="en-US" altLang="zh-CN" sz="2400" dirty="0"/>
              <a:t>: e.g., the cloud printing server</a:t>
            </a:r>
            <a:endParaRPr lang="zh-CN" alt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b="1" dirty="0"/>
              <a:t>HTTP service</a:t>
            </a:r>
            <a:r>
              <a:rPr lang="en-US" altLang="zh-CN" sz="2400" dirty="0"/>
              <a:t>: e.g., Google</a:t>
            </a:r>
            <a:endParaRPr lang="zh-CN" alt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b="1" dirty="0"/>
              <a:t>Resource Owner</a:t>
            </a:r>
            <a:r>
              <a:rPr lang="en-US" altLang="zh-CN" sz="2400" dirty="0"/>
              <a:t>: e.g., the user</a:t>
            </a:r>
            <a:endParaRPr lang="zh-CN" alt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b="1" dirty="0"/>
              <a:t>User Agent</a:t>
            </a:r>
            <a:r>
              <a:rPr lang="en-US" altLang="zh-CN" sz="2400" dirty="0"/>
              <a:t>: e.g., the web browser</a:t>
            </a:r>
            <a:endParaRPr lang="zh-CN" alt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b="1" dirty="0"/>
              <a:t>Authorization server</a:t>
            </a:r>
            <a:r>
              <a:rPr lang="en-US" altLang="zh-CN" sz="2400" dirty="0"/>
              <a:t>: by service provider</a:t>
            </a:r>
            <a:endParaRPr lang="zh-CN" alt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b="1" dirty="0"/>
              <a:t>Resource server</a:t>
            </a:r>
            <a:r>
              <a:rPr lang="en-US" altLang="zh-CN" sz="2400" dirty="0"/>
              <a:t>: for storing user's resource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43470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OAuth Process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489348"/>
            <a:ext cx="6336704" cy="3459498"/>
          </a:xfrm>
          <a:prstGeom prst="rect">
            <a:avLst/>
          </a:prstGeom>
        </p:spPr>
      </p:pic>
      <p:pic>
        <p:nvPicPr>
          <p:cNvPr id="6146" name="Picture 2" descr="云冲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19" y="2713484"/>
            <a:ext cx="889347" cy="88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859" y="1705372"/>
            <a:ext cx="683199" cy="6831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4368" y="3028748"/>
            <a:ext cx="979884" cy="38069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804" y="4068517"/>
            <a:ext cx="623254" cy="62325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555776" y="2027659"/>
            <a:ext cx="3240360" cy="419428"/>
          </a:xfrm>
          <a:prstGeom prst="rect">
            <a:avLst/>
          </a:prstGeom>
          <a:solidFill>
            <a:srgbClr val="4F81B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77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Authorization Grant: 4 Modes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Authorization code</a:t>
            </a:r>
          </a:p>
          <a:p>
            <a:r>
              <a:rPr lang="en-US" altLang="zh-CN" dirty="0"/>
              <a:t>Implicit</a:t>
            </a:r>
          </a:p>
          <a:p>
            <a:r>
              <a:rPr lang="en-US" altLang="zh-CN" dirty="0"/>
              <a:t>Resource owner password credentials</a:t>
            </a:r>
          </a:p>
          <a:p>
            <a:r>
              <a:rPr lang="en-US" altLang="zh-CN" dirty="0"/>
              <a:t>Client credentials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1417340"/>
            <a:ext cx="2952328" cy="419428"/>
          </a:xfrm>
          <a:prstGeom prst="rect">
            <a:avLst/>
          </a:prstGeom>
          <a:solidFill>
            <a:srgbClr val="4F81B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96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of Authorization Code Mode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356" y="1129308"/>
            <a:ext cx="4775231" cy="3327216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47664" y="4708493"/>
            <a:ext cx="5777223" cy="830997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 /authorize?response_type=code&amp;client_id=s6BhdRkqt3&amp;state=xyz &amp;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redirect_uri=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https%3A%2F%2Fclient%2Eexample%2Ecom%2Fcb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HTTP/1.1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Host: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server.example.com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829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Firewall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2000" dirty="0"/>
              <a:t>Resource: 	</a:t>
            </a:r>
            <a:r>
              <a:rPr lang="en-US" altLang="zh-CN" sz="2000" b="0" dirty="0"/>
              <a:t>internal servers</a:t>
            </a:r>
          </a:p>
          <a:p>
            <a:pPr>
              <a:spcBef>
                <a:spcPts val="0"/>
              </a:spcBef>
            </a:pPr>
            <a:r>
              <a:rPr lang="en-US" altLang="zh-CN" sz="2000" dirty="0"/>
              <a:t>Client: 	</a:t>
            </a:r>
            <a:r>
              <a:rPr lang="en-US" altLang="zh-CN" sz="2000" b="0" dirty="0"/>
              <a:t>any computer sending packets</a:t>
            </a:r>
          </a:p>
          <a:p>
            <a:pPr>
              <a:spcBef>
                <a:spcPts val="0"/>
              </a:spcBef>
            </a:pPr>
            <a:r>
              <a:rPr lang="en-US" altLang="zh-CN" sz="2000" dirty="0"/>
              <a:t>Server: 	</a:t>
            </a:r>
            <a:r>
              <a:rPr lang="en-US" altLang="zh-CN" sz="2000" b="0" dirty="0"/>
              <a:t>the entire internal network</a:t>
            </a:r>
          </a:p>
          <a:p>
            <a:pPr>
              <a:spcBef>
                <a:spcPts val="0"/>
              </a:spcBef>
            </a:pPr>
            <a:r>
              <a:rPr lang="en-US" altLang="zh-CN" sz="2000" dirty="0"/>
              <a:t>Requests: 	</a:t>
            </a:r>
            <a:r>
              <a:rPr lang="en-US" altLang="zh-CN" sz="2000" b="0" dirty="0"/>
              <a:t>packets</a:t>
            </a:r>
          </a:p>
          <a:p>
            <a:pPr>
              <a:spcBef>
                <a:spcPts val="0"/>
              </a:spcBef>
            </a:pPr>
            <a:r>
              <a:rPr lang="en-US" altLang="zh-CN" sz="2000" dirty="0"/>
              <a:t>Mediation:</a:t>
            </a:r>
          </a:p>
          <a:p>
            <a:pPr lvl="1">
              <a:spcBef>
                <a:spcPts val="0"/>
              </a:spcBef>
            </a:pPr>
            <a:r>
              <a:rPr lang="en-US" altLang="zh-CN" sz="1800" dirty="0"/>
              <a:t>internal network must not be connected to internet in other ways</a:t>
            </a:r>
          </a:p>
          <a:p>
            <a:pPr lvl="1">
              <a:spcBef>
                <a:spcPts val="0"/>
              </a:spcBef>
            </a:pPr>
            <a:r>
              <a:rPr lang="en-US" altLang="zh-CN" sz="1800" dirty="0"/>
              <a:t>no open </a:t>
            </a:r>
            <a:r>
              <a:rPr lang="en-US" altLang="zh-CN" sz="1800" dirty="0" err="1"/>
              <a:t>wifi</a:t>
            </a:r>
            <a:r>
              <a:rPr lang="en-US" altLang="zh-CN" sz="1800" dirty="0"/>
              <a:t> access points on internal network for adversary to use</a:t>
            </a:r>
          </a:p>
          <a:p>
            <a:pPr lvl="1">
              <a:spcBef>
                <a:spcPts val="0"/>
              </a:spcBef>
            </a:pPr>
            <a:r>
              <a:rPr lang="en-US" altLang="zh-CN" sz="1800" dirty="0"/>
              <a:t>no internal computers that might be under control of adversary</a:t>
            </a:r>
          </a:p>
          <a:p>
            <a:pPr>
              <a:spcBef>
                <a:spcPts val="0"/>
              </a:spcBef>
            </a:pPr>
            <a:r>
              <a:rPr lang="en-US" altLang="zh-CN" sz="2000" dirty="0"/>
              <a:t>Principal, authentication: </a:t>
            </a:r>
            <a:r>
              <a:rPr lang="en-US" altLang="zh-CN" sz="2000" b="0" dirty="0"/>
              <a:t>none</a:t>
            </a:r>
          </a:p>
          <a:p>
            <a:pPr>
              <a:spcBef>
                <a:spcPts val="0"/>
              </a:spcBef>
            </a:pPr>
            <a:r>
              <a:rPr lang="en-US" altLang="zh-CN" sz="2000" dirty="0"/>
              <a:t>Authorization: </a:t>
            </a:r>
            <a:r>
              <a:rPr lang="en-US" altLang="zh-CN" sz="2000" b="0" dirty="0"/>
              <a:t>check for IP address &amp; port in table of allowed connections</a:t>
            </a:r>
          </a:p>
          <a:p>
            <a:pPr>
              <a:spcBef>
                <a:spcPts val="0"/>
              </a:spcBef>
            </a:pPr>
            <a:endParaRPr kumimoji="1" lang="zh-CN" altLang="en-US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5588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of Authorization Code Mode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356" y="1129308"/>
            <a:ext cx="4775231" cy="332721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03848" y="2150040"/>
            <a:ext cx="1800200" cy="419428"/>
          </a:xfrm>
          <a:prstGeom prst="rect">
            <a:avLst/>
          </a:prstGeom>
          <a:solidFill>
            <a:srgbClr val="4F81B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47664" y="4708493"/>
            <a:ext cx="5777223" cy="830997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 /authorize?response_type=code&amp;client_id=s6BhdRkqt3&amp;state=xyz &amp;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redirect_uri=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https%3A%2F%2Fclient%2Eexample%2Ecom%2Fcb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HTTP/1.1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Host: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server.example.com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矩形 8"/>
          <p:cNvSpPr/>
          <p:nvPr/>
        </p:nvSpPr>
        <p:spPr>
          <a:xfrm>
            <a:off x="2123728" y="2929508"/>
            <a:ext cx="360040" cy="720080"/>
          </a:xfrm>
          <a:prstGeom prst="rect">
            <a:avLst/>
          </a:prstGeom>
          <a:solidFill>
            <a:srgbClr val="4F81B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1397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of Authorization Code Mode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356" y="1129308"/>
            <a:ext cx="4775231" cy="332721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03848" y="2735215"/>
            <a:ext cx="1800200" cy="419428"/>
          </a:xfrm>
          <a:prstGeom prst="rect">
            <a:avLst/>
          </a:prstGeom>
          <a:solidFill>
            <a:srgbClr val="4F81B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47664" y="4708493"/>
            <a:ext cx="5760640" cy="830997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HTTP/1.1 302 Found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accent1"/>
                </a:solidFill>
                <a:latin typeface="Consolas" panose="020B0609020204030204" pitchFamily="49" charset="0"/>
              </a:rPr>
              <a:t>Location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: https://</a:t>
            </a:r>
            <a:r>
              <a:rPr lang="en-US" altLang="zh-CN" sz="1200" b="1" dirty="0">
                <a:solidFill>
                  <a:schemeClr val="accent2"/>
                </a:solidFill>
                <a:latin typeface="Consolas" panose="020B0609020204030204" pitchFamily="49" charset="0"/>
              </a:rPr>
              <a:t>client.example.com/cb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?code=SplxlOBeZQQYbYS6WxSbIA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&amp;state=xyz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03707" y="2944928"/>
            <a:ext cx="275467" cy="776667"/>
          </a:xfrm>
          <a:prstGeom prst="rect">
            <a:avLst/>
          </a:prstGeom>
          <a:solidFill>
            <a:srgbClr val="4F81B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9313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of Authorization Code Mode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129308"/>
            <a:ext cx="3439054" cy="239621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75856" y="3001516"/>
            <a:ext cx="1296144" cy="216024"/>
          </a:xfrm>
          <a:prstGeom prst="rect">
            <a:avLst/>
          </a:prstGeom>
          <a:solidFill>
            <a:srgbClr val="4F81B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475656" y="3649588"/>
            <a:ext cx="5760640" cy="1909305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POST /token HTTP/1.1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accent1"/>
                </a:solidFill>
                <a:latin typeface="Consolas" panose="020B0609020204030204" pitchFamily="49" charset="0"/>
              </a:rPr>
              <a:t>Host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: server.example.com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accent1"/>
                </a:solidFill>
                <a:latin typeface="Consolas" panose="020B0609020204030204" pitchFamily="49" charset="0"/>
              </a:rPr>
              <a:t>Authorization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: Basic czZCaGRSa3F0MzpnWDFmQmF0M2JW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accent1"/>
                </a:solidFill>
                <a:latin typeface="Consolas" panose="020B0609020204030204" pitchFamily="49" charset="0"/>
              </a:rPr>
              <a:t>Content-Type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: application/x-www-form-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urlencoded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grant_type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authorization_code&amp;code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=SplxlOBeZQQYbYS6WxSbIA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redirect_uri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=https%3A%2F%2Fclient%2Eexample%2Ecom%2Fcb</a:t>
            </a:r>
          </a:p>
        </p:txBody>
      </p:sp>
    </p:spTree>
    <p:extLst>
      <p:ext uri="{BB962C8B-B14F-4D97-AF65-F5344CB8AC3E}">
        <p14:creationId xmlns:p14="http://schemas.microsoft.com/office/powerpoint/2010/main" val="7146474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of Authorization Code Mode</a:t>
            </a:r>
            <a:endParaRPr lang="zh-CN" alt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835696" y="3001516"/>
            <a:ext cx="4752528" cy="2622000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HTTP/1.1 200 OK</a:t>
            </a:r>
          </a:p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Content-Type: application/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json;charset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=UTF-8</a:t>
            </a:r>
          </a:p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Cache-Control: no-store</a:t>
            </a:r>
          </a:p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Pragma: no-cache</a:t>
            </a:r>
          </a:p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</a:p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"access_token":"2YotnFZFEjr1zCsicMWpAA",</a:t>
            </a:r>
          </a:p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"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token_type":"example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",</a:t>
            </a:r>
          </a:p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"expires_in":3600,</a:t>
            </a:r>
          </a:p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"refresh_token":"tGzv3JOkF0XG5Qx2TlKWIA",</a:t>
            </a:r>
          </a:p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"example_parameter":"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example_value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057300"/>
            <a:ext cx="2696928" cy="187912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419872" y="2718320"/>
            <a:ext cx="1368152" cy="218106"/>
          </a:xfrm>
          <a:prstGeom prst="rect">
            <a:avLst/>
          </a:prstGeom>
          <a:solidFill>
            <a:srgbClr val="4F81B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94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Can Go Wrong?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Bypass complete mediation by software bugs</a:t>
            </a:r>
          </a:p>
          <a:p>
            <a:r>
              <a:rPr lang="en-US" altLang="zh-CN" dirty="0"/>
              <a:t>2. Bypass complete mediation by an adversary</a:t>
            </a:r>
          </a:p>
          <a:p>
            <a:r>
              <a:rPr lang="en-US" altLang="zh-CN" dirty="0"/>
              <a:t>3. Policy vs. mechanism</a:t>
            </a:r>
          </a:p>
          <a:p>
            <a:r>
              <a:rPr lang="en-US" altLang="zh-CN" dirty="0"/>
              <a:t>4. Interactions between layers, components</a:t>
            </a:r>
          </a:p>
          <a:p>
            <a:r>
              <a:rPr lang="en-US" altLang="zh-CN" dirty="0"/>
              <a:t>5. Users make mistakes</a:t>
            </a:r>
            <a:endParaRPr kumimoji="1" lang="en-US" altLang="zh-CN" dirty="0"/>
          </a:p>
          <a:p>
            <a:r>
              <a:rPr lang="en-US" altLang="zh-CN" dirty="0"/>
              <a:t>6. Cost of security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836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Bypassing Complete Mediation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2800" dirty="0"/>
              <a:t>All ways to access resource must be checked by guard</a:t>
            </a:r>
          </a:p>
          <a:p>
            <a:pPr lvl="1"/>
            <a:r>
              <a:rPr lang="en-US" altLang="zh-CN" sz="2400" dirty="0"/>
              <a:t>Common estimate: one bug per 1,000 lines of code</a:t>
            </a:r>
          </a:p>
          <a:p>
            <a:pPr lvl="1"/>
            <a:r>
              <a:rPr lang="en-US" altLang="zh-CN" sz="2400" dirty="0"/>
              <a:t>Adversary may trick server code to do something unintended, bypass guard</a:t>
            </a:r>
          </a:p>
          <a:p>
            <a:r>
              <a:rPr kumimoji="1" lang="en-US" altLang="zh-CN" sz="2800" dirty="0"/>
              <a:t>How to prevent bypassing?</a:t>
            </a:r>
          </a:p>
          <a:p>
            <a:pPr lvl="1"/>
            <a:r>
              <a:rPr kumimoji="1" lang="en-US" altLang="zh-CN" sz="2400" dirty="0"/>
              <a:t>Reduce complexity: reduce lines of code</a:t>
            </a:r>
          </a:p>
          <a:p>
            <a:pPr lvl="1"/>
            <a:r>
              <a:rPr kumimoji="1" lang="en-US" altLang="zh-CN" sz="2400" dirty="0"/>
              <a:t>The "</a:t>
            </a:r>
            <a:r>
              <a:rPr kumimoji="1" lang="en-US" altLang="zh-CN" sz="2400" b="1" dirty="0">
                <a:solidFill>
                  <a:schemeClr val="accent2"/>
                </a:solidFill>
              </a:rPr>
              <a:t>principle of least  privilege</a:t>
            </a:r>
            <a:r>
              <a:rPr kumimoji="1" lang="en-US" altLang="zh-CN" sz="2400" dirty="0"/>
              <a:t>"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320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</a:t>
            </a:r>
            <a:r>
              <a:rPr kumimoji="1" lang="en-US" altLang="zh-CN" dirty="0" err="1"/>
              <a:t>Paymaxx.com</a:t>
            </a:r>
            <a:r>
              <a:rPr kumimoji="1" lang="en-US" altLang="zh-CN" dirty="0"/>
              <a:t> (2005)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sz="2400" b="1" dirty="0"/>
              <a:t>https://</a:t>
            </a:r>
            <a:r>
              <a:rPr kumimoji="1" lang="en-US" altLang="zh-CN" sz="2400" b="1" dirty="0" err="1"/>
              <a:t>my.paymaxx.com</a:t>
            </a:r>
            <a:r>
              <a:rPr kumimoji="1" lang="en-US" altLang="zh-CN" sz="2400" b="1" dirty="0"/>
              <a:t>/</a:t>
            </a:r>
          </a:p>
          <a:p>
            <a:pPr lvl="1"/>
            <a:r>
              <a:rPr kumimoji="1" lang="en-US" altLang="zh-CN" sz="2000" dirty="0"/>
              <a:t>Requires username and password</a:t>
            </a:r>
          </a:p>
          <a:p>
            <a:pPr lvl="1"/>
            <a:r>
              <a:rPr kumimoji="1" lang="en-US" altLang="zh-CN" sz="2000" dirty="0"/>
              <a:t>If you authenticate, provides menu of options</a:t>
            </a:r>
          </a:p>
          <a:p>
            <a:pPr lvl="1"/>
            <a:r>
              <a:rPr kumimoji="1" lang="en-US" altLang="zh-CN" sz="2000" dirty="0"/>
              <a:t>One option is to get a PDF of the tax form</a:t>
            </a:r>
          </a:p>
          <a:p>
            <a:r>
              <a:rPr kumimoji="1" lang="en-US" altLang="zh-CN" sz="2400" b="1" dirty="0"/>
              <a:t>https://</a:t>
            </a:r>
            <a:r>
              <a:rPr kumimoji="1" lang="en-US" altLang="zh-CN" sz="2400" b="1" dirty="0" err="1"/>
              <a:t>my.paymaxx.com</a:t>
            </a:r>
            <a:r>
              <a:rPr kumimoji="1" lang="en-US" altLang="zh-CN" sz="2400" b="1" dirty="0"/>
              <a:t>/get-w2.cgi?</a:t>
            </a:r>
            <a:r>
              <a:rPr kumimoji="1" lang="en-US" altLang="zh-CN" sz="2400" b="1" u="sng" dirty="0"/>
              <a:t>id=1234</a:t>
            </a:r>
          </a:p>
          <a:p>
            <a:pPr lvl="1"/>
            <a:r>
              <a:rPr kumimoji="1" lang="en-US" altLang="zh-CN" sz="2000" dirty="0"/>
              <a:t>Gets a PDF of W2 tax form for ID 1234</a:t>
            </a:r>
          </a:p>
          <a:p>
            <a:r>
              <a:rPr kumimoji="1" lang="en-US" altLang="zh-CN" sz="2400" b="1" dirty="0"/>
              <a:t>get-w2.cgi</a:t>
            </a:r>
            <a:r>
              <a:rPr kumimoji="1" lang="en-US" altLang="zh-CN" sz="2400" dirty="0"/>
              <a:t> forgot to check authorization</a:t>
            </a:r>
          </a:p>
          <a:p>
            <a:pPr lvl="1"/>
            <a:r>
              <a:rPr kumimoji="1" lang="en-US" altLang="zh-CN" sz="2000" dirty="0"/>
              <a:t>Attacker manually constructs URLs to fetch all data</a:t>
            </a:r>
            <a:endParaRPr kumimoji="1" lang="zh-CN" altLang="en-US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209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hqeupfn">
      <a:majorFont>
        <a:latin typeface="等线"/>
        <a:ea typeface="微软雅黑"/>
        <a:cs typeface=""/>
      </a:majorFont>
      <a:minorFont>
        <a:latin typeface="等线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85B1D284-D5D3-E84D-BD28-707B0D140669}" vid="{EAB3F4BA-066D-9146-B9C6-197746E0B32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for CSE</Template>
  <TotalTime>10427</TotalTime>
  <Words>4275</Words>
  <Application>Microsoft Macintosh PowerPoint</Application>
  <PresentationFormat>全屏显示(16:10)</PresentationFormat>
  <Paragraphs>549</Paragraphs>
  <Slides>63</Slides>
  <Notes>12</Notes>
  <HiddenSlides>10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0" baseType="lpstr">
      <vt:lpstr>等线</vt:lpstr>
      <vt:lpstr>等线</vt:lpstr>
      <vt:lpstr>Arial</vt:lpstr>
      <vt:lpstr>Arial Narrow</vt:lpstr>
      <vt:lpstr>Calibri</vt:lpstr>
      <vt:lpstr>Consolas</vt:lpstr>
      <vt:lpstr>Office 主题​​</vt:lpstr>
      <vt:lpstr>Security</vt:lpstr>
      <vt:lpstr>Review: Complete Mediation</vt:lpstr>
      <vt:lpstr>Review: Designing the Guard</vt:lpstr>
      <vt:lpstr>Example: Unix FS</vt:lpstr>
      <vt:lpstr>Example: Web Server</vt:lpstr>
      <vt:lpstr>Example: Firewall</vt:lpstr>
      <vt:lpstr>What Can Go Wrong?</vt:lpstr>
      <vt:lpstr>Bypassing Complete Mediation</vt:lpstr>
      <vt:lpstr>Example: Paymaxx.com (2005)</vt:lpstr>
      <vt:lpstr>Example: SQL Injection</vt:lpstr>
      <vt:lpstr>SQL Injection</vt:lpstr>
      <vt:lpstr>Authentication</vt:lpstr>
      <vt:lpstr>Principle of Least Privilege</vt:lpstr>
      <vt:lpstr>Security Jargon: Trust</vt:lpstr>
      <vt:lpstr>TCB of Xen (A Hypervisor)</vt:lpstr>
      <vt:lpstr>Policy vs. Mechanism</vt:lpstr>
      <vt:lpstr>Interactions between Layers, Components</vt:lpstr>
      <vt:lpstr>Users Make Mistakes</vt:lpstr>
      <vt:lpstr>Cost of Security</vt:lpstr>
      <vt:lpstr>Case: Password</vt:lpstr>
      <vt:lpstr>Authentication: Password</vt:lpstr>
      <vt:lpstr>An Example: Guessing Password</vt:lpstr>
      <vt:lpstr>Problem: Guess One Character at a Time</vt:lpstr>
      <vt:lpstr>Timing Attack: Guess One Character at a Time</vt:lpstr>
      <vt:lpstr>Timing Attack: Guess One Character at a Time</vt:lpstr>
      <vt:lpstr>Idea: Store Hash of Password</vt:lpstr>
      <vt:lpstr>Store Hash of Password</vt:lpstr>
      <vt:lpstr>Store Hash of Password</vt:lpstr>
      <vt:lpstr>Store Hash of Password</vt:lpstr>
      <vt:lpstr>Password Statistics (32M Password, 2009)</vt:lpstr>
      <vt:lpstr>Store Hash of Password</vt:lpstr>
      <vt:lpstr>Salting</vt:lpstr>
      <vt:lpstr>Salting</vt:lpstr>
      <vt:lpstr>Bootstrap Authentication</vt:lpstr>
      <vt:lpstr>Session Cookies: Strawman</vt:lpstr>
      <vt:lpstr>Session Cookies: Strawman</vt:lpstr>
      <vt:lpstr>Phishing Attacks</vt:lpstr>
      <vt:lpstr>Key Problem of Password</vt:lpstr>
      <vt:lpstr>Technique 1: challenge-response scheme</vt:lpstr>
      <vt:lpstr>Technique 1: challenge-response scheme</vt:lpstr>
      <vt:lpstr>Tech 2: use passwords to authenticate the server</vt:lpstr>
      <vt:lpstr>Tech 2: use passwords to authenticate the server</vt:lpstr>
      <vt:lpstr>Tech 3: turn offline into online attack</vt:lpstr>
      <vt:lpstr>"Sitekey"</vt:lpstr>
      <vt:lpstr>Tech 3: turn offline into online attack</vt:lpstr>
      <vt:lpstr>Tech 4: Specific password</vt:lpstr>
      <vt:lpstr>Tech 5: one-time passwords</vt:lpstr>
      <vt:lpstr>Tech 5: one-time passwords</vt:lpstr>
      <vt:lpstr>Google's App-specific password</vt:lpstr>
      <vt:lpstr>Tech 6: bind authentication and request authorization</vt:lpstr>
      <vt:lpstr>Tech 7: FIDO: Replace the Password</vt:lpstr>
      <vt:lpstr>Three Bindings</vt:lpstr>
      <vt:lpstr>Bootstrapping</vt:lpstr>
      <vt:lpstr>Oauth</vt:lpstr>
      <vt:lpstr>OAuth: Open Authentication</vt:lpstr>
      <vt:lpstr>OAuth: Multiple Parties</vt:lpstr>
      <vt:lpstr>OAuth Process</vt:lpstr>
      <vt:lpstr>Authorization Grant: 4 Modes</vt:lpstr>
      <vt:lpstr>Process of Authorization Code Mode</vt:lpstr>
      <vt:lpstr>Process of Authorization Code Mode</vt:lpstr>
      <vt:lpstr>Process of Authorization Code Mode</vt:lpstr>
      <vt:lpstr>Process of Authorization Code Mode</vt:lpstr>
      <vt:lpstr>Process of Authorization Code Mode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Xia Yubin</dc:creator>
  <cp:lastModifiedBy>Yubin Xia</cp:lastModifiedBy>
  <cp:revision>265</cp:revision>
  <cp:lastPrinted>2016-06-13T07:55:34Z</cp:lastPrinted>
  <dcterms:created xsi:type="dcterms:W3CDTF">2017-05-12T06:55:38Z</dcterms:created>
  <dcterms:modified xsi:type="dcterms:W3CDTF">2019-12-10T01:45:07Z</dcterms:modified>
</cp:coreProperties>
</file>