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handoutMasterIdLst>
    <p:handoutMasterId r:id="rId68"/>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322" r:id="rId18"/>
    <p:sldId id="272" r:id="rId19"/>
    <p:sldId id="273" r:id="rId20"/>
    <p:sldId id="274" r:id="rId21"/>
    <p:sldId id="275" r:id="rId22"/>
    <p:sldId id="276" r:id="rId23"/>
    <p:sldId id="277" r:id="rId24"/>
    <p:sldId id="278" r:id="rId25"/>
    <p:sldId id="279" r:id="rId26"/>
    <p:sldId id="280" r:id="rId27"/>
    <p:sldId id="281"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8" r:id="rId43"/>
    <p:sldId id="309" r:id="rId44"/>
    <p:sldId id="310" r:id="rId45"/>
    <p:sldId id="311" r:id="rId46"/>
    <p:sldId id="312" r:id="rId47"/>
    <p:sldId id="313" r:id="rId48"/>
    <p:sldId id="314" r:id="rId49"/>
    <p:sldId id="315" r:id="rId50"/>
    <p:sldId id="316" r:id="rId51"/>
    <p:sldId id="317" r:id="rId52"/>
    <p:sldId id="318" r:id="rId53"/>
    <p:sldId id="319" r:id="rId54"/>
    <p:sldId id="320" r:id="rId55"/>
    <p:sldId id="321" r:id="rId56"/>
    <p:sldId id="300" r:id="rId57"/>
    <p:sldId id="301" r:id="rId58"/>
    <p:sldId id="302" r:id="rId59"/>
    <p:sldId id="306" r:id="rId60"/>
    <p:sldId id="307" r:id="rId61"/>
    <p:sldId id="323" r:id="rId62"/>
    <p:sldId id="282" r:id="rId63"/>
    <p:sldId id="283" r:id="rId64"/>
    <p:sldId id="284" r:id="rId65"/>
    <p:sldId id="285" r:id="rId66"/>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6FF"/>
    <a:srgbClr val="FF2600"/>
    <a:srgbClr val="1F3551"/>
    <a:srgbClr val="403152"/>
    <a:srgbClr val="604A7B"/>
    <a:srgbClr val="2C4D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12" autoAdjust="0"/>
    <p:restoredTop sz="79427" autoAdjust="0"/>
  </p:normalViewPr>
  <p:slideViewPr>
    <p:cSldViewPr>
      <p:cViewPr varScale="1">
        <p:scale>
          <a:sx n="123" d="100"/>
          <a:sy n="123" d="100"/>
        </p:scale>
        <p:origin x="2096" y="184"/>
      </p:cViewPr>
      <p:guideLst>
        <p:guide orient="horz" pos="1800"/>
        <p:guide pos="288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384E5B-0B7C-A143-A087-04B582FC4BEF}" type="datetimeFigureOut">
              <a:rPr kumimoji="1" lang="zh-CN" altLang="en-US" smtClean="0"/>
              <a:t>2019/12/12</a:t>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78370ED-3FEA-E543-9D41-DF20FAD761C7}" type="slidenum">
              <a:rPr kumimoji="1" lang="zh-CN" altLang="en-US" smtClean="0"/>
              <a:t>‹#›</a:t>
            </a:fld>
            <a:endParaRPr kumimoji="1" lang="zh-CN" altLang="en-US"/>
          </a:p>
        </p:txBody>
      </p:sp>
    </p:spTree>
    <p:extLst>
      <p:ext uri="{BB962C8B-B14F-4D97-AF65-F5344CB8AC3E}">
        <p14:creationId xmlns:p14="http://schemas.microsoft.com/office/powerpoint/2010/main" val="35551917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D7DB94-E0DE-4F0F-A9B7-54654CD8C8B1}" type="datetimeFigureOut">
              <a:rPr lang="zh-CN" altLang="en-US" smtClean="0"/>
              <a:t>2019/12/12</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84A077-83E9-49A7-9F59-234D78BD6949}" type="slidenum">
              <a:rPr lang="zh-CN" altLang="en-US" smtClean="0"/>
              <a:t>‹#›</a:t>
            </a:fld>
            <a:endParaRPr lang="zh-CN" altLang="en-US"/>
          </a:p>
        </p:txBody>
      </p:sp>
    </p:spTree>
    <p:extLst>
      <p:ext uri="{BB962C8B-B14F-4D97-AF65-F5344CB8AC3E}">
        <p14:creationId xmlns:p14="http://schemas.microsoft.com/office/powerpoint/2010/main" val="2430265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But if receiver is also sending to the sender (i.e., if they're     both sending), the receiver might use that sequence number.  So     adversary could replay in the other direction (a "reflection"     attack)   - Solution: Use different keys in each direction</a:t>
            </a:r>
            <a:endParaRPr kumimoji="1" lang="zh-CN" altLang="en-US" dirty="0"/>
          </a:p>
        </p:txBody>
      </p:sp>
      <p:sp>
        <p:nvSpPr>
          <p:cNvPr id="4" name="幻灯片编号占位符 3"/>
          <p:cNvSpPr>
            <a:spLocks noGrp="1"/>
          </p:cNvSpPr>
          <p:nvPr>
            <p:ph type="sldNum" sz="quarter" idx="10"/>
          </p:nvPr>
        </p:nvSpPr>
        <p:spPr/>
        <p:txBody>
          <a:bodyPr/>
          <a:lstStyle/>
          <a:p>
            <a:fld id="{3A84A077-83E9-49A7-9F59-234D78BD6949}" type="slidenum">
              <a:rPr lang="zh-CN" altLang="en-US" smtClean="0"/>
              <a:t>10</a:t>
            </a:fld>
            <a:endParaRPr lang="zh-CN" altLang="en-US"/>
          </a:p>
        </p:txBody>
      </p:sp>
    </p:spTree>
    <p:extLst>
      <p:ext uri="{BB962C8B-B14F-4D97-AF65-F5344CB8AC3E}">
        <p14:creationId xmlns:p14="http://schemas.microsoft.com/office/powerpoint/2010/main" val="7822659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The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attacker</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might</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also</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steal</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your</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password</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from</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screen.</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On</a:t>
            </a:r>
            <a:r>
              <a:rPr lang="zh-CN" altLang="en-US"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iOS</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system,</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once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you</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enter</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password,</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the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last</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character</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will</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be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displayed</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for</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second.</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If</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the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attacker</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can</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access</a:t>
            </a:r>
            <a:r>
              <a:rPr lang="zh-CN" altLang="en-US"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framebuffer</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or</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capture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the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screen,</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he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can</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get</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your</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password</a:t>
            </a:r>
            <a:endParaRPr kumimoji="1" lang="zh-CN" altLang="en-US" dirty="0"/>
          </a:p>
        </p:txBody>
      </p:sp>
      <p:sp>
        <p:nvSpPr>
          <p:cNvPr id="4" name="幻灯片编号占位符 3"/>
          <p:cNvSpPr>
            <a:spLocks noGrp="1"/>
          </p:cNvSpPr>
          <p:nvPr>
            <p:ph type="sldNum" sz="quarter" idx="10"/>
          </p:nvPr>
        </p:nvSpPr>
        <p:spPr/>
        <p:txBody>
          <a:bodyPr/>
          <a:lstStyle/>
          <a:p>
            <a:fld id="{3A84A077-83E9-49A7-9F59-234D78BD6949}" type="slidenum">
              <a:rPr lang="zh-CN" altLang="en-US" smtClean="0"/>
              <a:t>25</a:t>
            </a:fld>
            <a:endParaRPr lang="zh-CN" altLang="en-US"/>
          </a:p>
        </p:txBody>
      </p:sp>
    </p:spTree>
    <p:extLst>
      <p:ext uri="{BB962C8B-B14F-4D97-AF65-F5344CB8AC3E}">
        <p14:creationId xmlns:p14="http://schemas.microsoft.com/office/powerpoint/2010/main" val="10074058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Cold</a:t>
            </a:r>
            <a:r>
              <a:rPr kumimoji="1" lang="zh-CN" altLang="en-US" dirty="0"/>
              <a:t> </a:t>
            </a:r>
            <a:r>
              <a:rPr kumimoji="1" lang="en-US" altLang="zh-CN" dirty="0"/>
              <a:t>boot</a:t>
            </a:r>
            <a:r>
              <a:rPr kumimoji="1" lang="zh-CN" altLang="en-US" dirty="0"/>
              <a:t> </a:t>
            </a:r>
            <a:r>
              <a:rPr kumimoji="1" lang="en-US" altLang="zh-CN" dirty="0"/>
              <a:t>attack</a:t>
            </a:r>
            <a:r>
              <a:rPr kumimoji="1" lang="zh-CN" altLang="en-US" dirty="0"/>
              <a:t> </a:t>
            </a:r>
            <a:r>
              <a:rPr kumimoji="1" lang="en-US" altLang="zh-CN" dirty="0"/>
              <a:t>is</a:t>
            </a:r>
            <a:r>
              <a:rPr kumimoji="1" lang="zh-CN" altLang="en-US" dirty="0"/>
              <a:t> </a:t>
            </a:r>
            <a:r>
              <a:rPr kumimoji="1" lang="en-US" altLang="zh-CN" dirty="0"/>
              <a:t>also</a:t>
            </a:r>
            <a:r>
              <a:rPr kumimoji="1" lang="zh-CN" altLang="en-US" dirty="0"/>
              <a:t> </a:t>
            </a:r>
            <a:r>
              <a:rPr kumimoji="1" lang="en-US" altLang="zh-CN" dirty="0"/>
              <a:t>possible</a:t>
            </a:r>
            <a:r>
              <a:rPr kumimoji="1" lang="zh-CN" altLang="en-US" dirty="0"/>
              <a:t> </a:t>
            </a:r>
            <a:r>
              <a:rPr kumimoji="1" lang="en-US" altLang="zh-CN" dirty="0"/>
              <a:t>on</a:t>
            </a:r>
            <a:r>
              <a:rPr kumimoji="1" lang="zh-CN" altLang="en-US" dirty="0"/>
              <a:t> </a:t>
            </a:r>
            <a:r>
              <a:rPr kumimoji="1" lang="en-US" altLang="zh-CN" dirty="0"/>
              <a:t>the</a:t>
            </a:r>
            <a:r>
              <a:rPr kumimoji="1" lang="zh-CN" altLang="en-US" dirty="0"/>
              <a:t> </a:t>
            </a:r>
            <a:r>
              <a:rPr kumimoji="1" lang="en-US" altLang="zh-CN" dirty="0"/>
              <a:t>mobile</a:t>
            </a:r>
            <a:r>
              <a:rPr kumimoji="1" lang="zh-CN" altLang="en-US" dirty="0"/>
              <a:t> </a:t>
            </a:r>
            <a:r>
              <a:rPr kumimoji="1" lang="en-US" altLang="zh-CN" dirty="0"/>
              <a:t>device,</a:t>
            </a:r>
            <a:r>
              <a:rPr kumimoji="1" lang="zh-CN" altLang="en-US" dirty="0"/>
              <a:t> </a:t>
            </a:r>
            <a:r>
              <a:rPr kumimoji="1" lang="en-US" altLang="zh-CN" dirty="0"/>
              <a:t>which</a:t>
            </a:r>
            <a:r>
              <a:rPr kumimoji="1" lang="zh-CN" altLang="en-US" dirty="0"/>
              <a:t> </a:t>
            </a:r>
            <a:r>
              <a:rPr kumimoji="1" lang="en-US" altLang="zh-CN" dirty="0"/>
              <a:t>just</a:t>
            </a:r>
            <a:r>
              <a:rPr kumimoji="1" lang="zh-CN" altLang="en-US" dirty="0"/>
              <a:t> </a:t>
            </a:r>
            <a:r>
              <a:rPr kumimoji="1" lang="en-US" altLang="zh-CN" dirty="0"/>
              <a:t>scan</a:t>
            </a:r>
            <a:r>
              <a:rPr kumimoji="1" lang="zh-CN" altLang="en-US" dirty="0"/>
              <a:t> </a:t>
            </a:r>
            <a:r>
              <a:rPr kumimoji="1" lang="en-US" altLang="zh-CN" dirty="0"/>
              <a:t>the</a:t>
            </a:r>
            <a:r>
              <a:rPr kumimoji="1" lang="zh-CN" altLang="en-US" dirty="0"/>
              <a:t> </a:t>
            </a:r>
            <a:r>
              <a:rPr kumimoji="1" lang="en-US" altLang="zh-CN" dirty="0"/>
              <a:t>memory</a:t>
            </a:r>
            <a:r>
              <a:rPr kumimoji="1" lang="zh-CN" altLang="en-US" dirty="0"/>
              <a:t> </a:t>
            </a:r>
            <a:r>
              <a:rPr kumimoji="1" lang="en-US" altLang="zh-CN" dirty="0"/>
              <a:t>to</a:t>
            </a:r>
            <a:r>
              <a:rPr kumimoji="1" lang="zh-CN" altLang="en-US" dirty="0"/>
              <a:t> </a:t>
            </a:r>
            <a:r>
              <a:rPr kumimoji="1" lang="en-US" altLang="zh-CN" dirty="0"/>
              <a:t>get</a:t>
            </a:r>
            <a:r>
              <a:rPr kumimoji="1" lang="zh-CN" altLang="en-US" dirty="0"/>
              <a:t> </a:t>
            </a:r>
            <a:r>
              <a:rPr kumimoji="1" lang="en-US" altLang="zh-CN" dirty="0"/>
              <a:t>an</a:t>
            </a:r>
            <a:r>
              <a:rPr kumimoji="1" lang="zh-CN" altLang="en-US" dirty="0"/>
              <a:t> </a:t>
            </a:r>
            <a:r>
              <a:rPr kumimoji="1" lang="en-US" altLang="zh-CN" dirty="0"/>
              <a:t>plaintext.</a:t>
            </a:r>
            <a:endParaRPr kumimoji="1" lang="zh-CN" altLang="en-US" dirty="0"/>
          </a:p>
        </p:txBody>
      </p:sp>
      <p:sp>
        <p:nvSpPr>
          <p:cNvPr id="4" name="幻灯片编号占位符 3"/>
          <p:cNvSpPr>
            <a:spLocks noGrp="1"/>
          </p:cNvSpPr>
          <p:nvPr>
            <p:ph type="sldNum" sz="quarter" idx="10"/>
          </p:nvPr>
        </p:nvSpPr>
        <p:spPr/>
        <p:txBody>
          <a:bodyPr/>
          <a:lstStyle/>
          <a:p>
            <a:fld id="{3A84A077-83E9-49A7-9F59-234D78BD6949}" type="slidenum">
              <a:rPr lang="zh-CN" altLang="en-US" smtClean="0"/>
              <a:t>26</a:t>
            </a:fld>
            <a:endParaRPr lang="zh-CN" altLang="en-US"/>
          </a:p>
        </p:txBody>
      </p:sp>
    </p:spTree>
    <p:extLst>
      <p:ext uri="{BB962C8B-B14F-4D97-AF65-F5344CB8AC3E}">
        <p14:creationId xmlns:p14="http://schemas.microsoft.com/office/powerpoint/2010/main" val="30258016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a:t>
            </a:r>
            <a:r>
              <a:rPr kumimoji="1" lang="zh-CN" altLang="en-US" dirty="0"/>
              <a:t> </a:t>
            </a:r>
            <a:r>
              <a:rPr kumimoji="1" lang="en-US" altLang="zh-CN" dirty="0"/>
              <a:t>even</a:t>
            </a:r>
            <a:r>
              <a:rPr kumimoji="1" lang="zh-CN" altLang="en-US" dirty="0"/>
              <a:t> </a:t>
            </a:r>
            <a:r>
              <a:rPr kumimoji="1" lang="en-US" altLang="zh-CN" dirty="0"/>
              <a:t>more</a:t>
            </a:r>
            <a:r>
              <a:rPr kumimoji="1" lang="zh-CN" altLang="en-US" dirty="0"/>
              <a:t> </a:t>
            </a:r>
            <a:r>
              <a:rPr kumimoji="1" lang="en-US" altLang="zh-CN" dirty="0"/>
              <a:t>sophistic</a:t>
            </a:r>
            <a:r>
              <a:rPr kumimoji="1" lang="zh-CN" altLang="en-US" dirty="0"/>
              <a:t> </a:t>
            </a:r>
            <a:r>
              <a:rPr kumimoji="1" lang="en-US" altLang="zh-CN" dirty="0"/>
              <a:t>attack</a:t>
            </a:r>
            <a:r>
              <a:rPr kumimoji="1" lang="zh-CN" altLang="en-US" dirty="0"/>
              <a:t> </a:t>
            </a:r>
            <a:r>
              <a:rPr kumimoji="1" lang="en-US" altLang="zh-CN" dirty="0"/>
              <a:t>is</a:t>
            </a:r>
            <a:r>
              <a:rPr kumimoji="1" lang="zh-CN" altLang="en-US" dirty="0"/>
              <a:t> </a:t>
            </a:r>
            <a:r>
              <a:rPr kumimoji="1" lang="en-US" altLang="zh-CN" dirty="0"/>
              <a:t>to</a:t>
            </a:r>
            <a:r>
              <a:rPr kumimoji="1" lang="zh-CN" altLang="en-US" dirty="0"/>
              <a:t> </a:t>
            </a:r>
            <a:r>
              <a:rPr kumimoji="1" lang="en-US" altLang="zh-CN" dirty="0"/>
              <a:t>use</a:t>
            </a:r>
            <a:r>
              <a:rPr kumimoji="1" lang="zh-CN" altLang="en-US" dirty="0"/>
              <a:t> </a:t>
            </a:r>
            <a:r>
              <a:rPr kumimoji="1" lang="en-US" altLang="zh-CN" dirty="0"/>
              <a:t>the</a:t>
            </a:r>
            <a:r>
              <a:rPr kumimoji="1" lang="zh-CN" altLang="en-US" dirty="0"/>
              <a:t> </a:t>
            </a:r>
            <a:r>
              <a:rPr kumimoji="1" lang="en-US" altLang="zh-CN" dirty="0"/>
              <a:t>motion-detector</a:t>
            </a:r>
            <a:r>
              <a:rPr kumimoji="1" lang="zh-CN" altLang="en-US" dirty="0"/>
              <a:t> </a:t>
            </a:r>
            <a:r>
              <a:rPr kumimoji="1" lang="en-US" altLang="zh-CN" dirty="0"/>
              <a:t>to</a:t>
            </a:r>
            <a:r>
              <a:rPr kumimoji="1" lang="zh-CN" altLang="en-US" dirty="0"/>
              <a:t> </a:t>
            </a:r>
            <a:r>
              <a:rPr kumimoji="1" lang="en-US" altLang="zh-CN" dirty="0"/>
              <a:t>guess</a:t>
            </a:r>
            <a:r>
              <a:rPr kumimoji="1" lang="zh-CN" altLang="en-US" dirty="0"/>
              <a:t> </a:t>
            </a:r>
            <a:r>
              <a:rPr kumimoji="1" lang="en-US" altLang="zh-CN" dirty="0"/>
              <a:t>the</a:t>
            </a:r>
            <a:r>
              <a:rPr kumimoji="1" lang="zh-CN" altLang="en-US" dirty="0"/>
              <a:t> </a:t>
            </a:r>
            <a:r>
              <a:rPr kumimoji="1" lang="en-US" altLang="zh-CN" dirty="0"/>
              <a:t>user's</a:t>
            </a:r>
            <a:r>
              <a:rPr kumimoji="1" lang="zh-CN" altLang="en-US" dirty="0"/>
              <a:t> </a:t>
            </a:r>
            <a:r>
              <a:rPr kumimoji="1" lang="en-US" altLang="zh-CN" dirty="0"/>
              <a:t>PIN</a:t>
            </a:r>
            <a:r>
              <a:rPr kumimoji="1" lang="zh-CN" altLang="en-US" dirty="0"/>
              <a:t> </a:t>
            </a:r>
            <a:r>
              <a:rPr kumimoji="1" lang="en-US" altLang="zh-CN" dirty="0"/>
              <a:t>code,</a:t>
            </a:r>
            <a:r>
              <a:rPr kumimoji="1" lang="zh-CN" altLang="en-US" dirty="0"/>
              <a:t> </a:t>
            </a:r>
            <a:r>
              <a:rPr kumimoji="1" lang="en-US" altLang="zh-CN" dirty="0"/>
              <a:t>just</a:t>
            </a:r>
            <a:r>
              <a:rPr kumimoji="1" lang="zh-CN" altLang="en-US" dirty="0"/>
              <a:t> </a:t>
            </a:r>
            <a:r>
              <a:rPr kumimoji="1" lang="en-US" altLang="zh-CN" dirty="0"/>
              <a:t>by</a:t>
            </a:r>
            <a:r>
              <a:rPr kumimoji="1" lang="zh-CN" altLang="en-US" dirty="0"/>
              <a:t> </a:t>
            </a:r>
            <a:r>
              <a:rPr kumimoji="1" lang="en-US" altLang="zh-CN" dirty="0"/>
              <a:t>learning</a:t>
            </a:r>
            <a:r>
              <a:rPr kumimoji="1" lang="zh-CN" altLang="en-US" dirty="0"/>
              <a:t> </a:t>
            </a:r>
            <a:r>
              <a:rPr kumimoji="1" lang="en-US" altLang="zh-CN" dirty="0"/>
              <a:t>the</a:t>
            </a:r>
            <a:r>
              <a:rPr kumimoji="1" lang="zh-CN" altLang="en-US" dirty="0"/>
              <a:t> </a:t>
            </a:r>
            <a:r>
              <a:rPr kumimoji="1" lang="en-US" altLang="zh-CN" dirty="0"/>
              <a:t>relationship</a:t>
            </a:r>
            <a:r>
              <a:rPr kumimoji="1" lang="zh-CN" altLang="en-US" dirty="0"/>
              <a:t> </a:t>
            </a:r>
            <a:r>
              <a:rPr kumimoji="1" lang="en-US" altLang="zh-CN" dirty="0"/>
              <a:t>between</a:t>
            </a:r>
            <a:r>
              <a:rPr kumimoji="1" lang="zh-CN" altLang="en-US" dirty="0"/>
              <a:t> </a:t>
            </a:r>
            <a:r>
              <a:rPr kumimoji="1" lang="en-US" altLang="zh-CN" dirty="0"/>
              <a:t>the</a:t>
            </a:r>
            <a:r>
              <a:rPr kumimoji="1" lang="zh-CN" altLang="en-US" dirty="0"/>
              <a:t> </a:t>
            </a:r>
            <a:r>
              <a:rPr kumimoji="1" lang="en-US" altLang="zh-CN" dirty="0"/>
              <a:t>PIN</a:t>
            </a:r>
            <a:r>
              <a:rPr kumimoji="1" lang="zh-CN" altLang="en-US" dirty="0"/>
              <a:t> </a:t>
            </a:r>
            <a:r>
              <a:rPr kumimoji="1" lang="en-US" altLang="zh-CN" dirty="0"/>
              <a:t>and</a:t>
            </a:r>
            <a:r>
              <a:rPr kumimoji="1" lang="zh-CN" altLang="en-US" dirty="0"/>
              <a:t> </a:t>
            </a:r>
            <a:r>
              <a:rPr kumimoji="1" lang="en-US" altLang="zh-CN" dirty="0"/>
              <a:t>phone's</a:t>
            </a:r>
            <a:r>
              <a:rPr kumimoji="1" lang="zh-CN" altLang="en-US" dirty="0"/>
              <a:t> </a:t>
            </a:r>
            <a:r>
              <a:rPr kumimoji="1" lang="en-US" altLang="zh-CN" dirty="0"/>
              <a:t>inclination</a:t>
            </a:r>
            <a:r>
              <a:rPr kumimoji="1" lang="zh-CN" altLang="en-US" dirty="0"/>
              <a:t> </a:t>
            </a:r>
            <a:r>
              <a:rPr kumimoji="1" lang="en-US" altLang="zh-CN" dirty="0"/>
              <a:t>when</a:t>
            </a:r>
            <a:r>
              <a:rPr kumimoji="1" lang="zh-CN" altLang="en-US" dirty="0"/>
              <a:t> </a:t>
            </a:r>
            <a:r>
              <a:rPr kumimoji="1" lang="en-US" altLang="zh-CN" dirty="0"/>
              <a:t>pressing</a:t>
            </a:r>
            <a:r>
              <a:rPr kumimoji="1" lang="zh-CN" altLang="en-US" dirty="0"/>
              <a:t> </a:t>
            </a:r>
            <a:r>
              <a:rPr kumimoji="1" lang="en-US" altLang="zh-CN" dirty="0"/>
              <a:t>the</a:t>
            </a:r>
            <a:r>
              <a:rPr kumimoji="1" lang="zh-CN" altLang="en-US" dirty="0"/>
              <a:t> </a:t>
            </a:r>
            <a:r>
              <a:rPr kumimoji="1" lang="en-US" altLang="zh-CN" dirty="0"/>
              <a:t>screen.</a:t>
            </a:r>
            <a:endParaRPr kumimoji="1" lang="zh-CN" altLang="en-US" dirty="0"/>
          </a:p>
        </p:txBody>
      </p:sp>
      <p:sp>
        <p:nvSpPr>
          <p:cNvPr id="4" name="幻灯片编号占位符 3"/>
          <p:cNvSpPr>
            <a:spLocks noGrp="1"/>
          </p:cNvSpPr>
          <p:nvPr>
            <p:ph type="sldNum" sz="quarter" idx="10"/>
          </p:nvPr>
        </p:nvSpPr>
        <p:spPr/>
        <p:txBody>
          <a:bodyPr/>
          <a:lstStyle/>
          <a:p>
            <a:fld id="{3A84A077-83E9-49A7-9F59-234D78BD6949}" type="slidenum">
              <a:rPr lang="zh-CN" altLang="en-US" smtClean="0"/>
              <a:t>27</a:t>
            </a:fld>
            <a:endParaRPr lang="zh-CN" altLang="en-US"/>
          </a:p>
        </p:txBody>
      </p:sp>
    </p:spTree>
    <p:extLst>
      <p:ext uri="{BB962C8B-B14F-4D97-AF65-F5344CB8AC3E}">
        <p14:creationId xmlns:p14="http://schemas.microsoft.com/office/powerpoint/2010/main" val="3050014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the taint analysis would show that an attack</a:t>
            </a:r>
            <a:r>
              <a:rPr lang="en-US" baseline="0" dirty="0"/>
              <a:t> is possible. Notice, however, that we don't know exactly how variable L is tainted by variable I as we do in a fully symbolic execution—we only know that the two variables are related. However, computing a fully symbolic execution is often intractable, thus giving dynamic taint analysis some merits as a higher-performance technique (in terms of computational efficiency).</a:t>
            </a:r>
            <a:endParaRPr lang="en-US" dirty="0"/>
          </a:p>
        </p:txBody>
      </p:sp>
      <p:sp>
        <p:nvSpPr>
          <p:cNvPr id="4" name="Slide Number Placeholder 3"/>
          <p:cNvSpPr>
            <a:spLocks noGrp="1"/>
          </p:cNvSpPr>
          <p:nvPr>
            <p:ph type="sldNum" sz="quarter" idx="10"/>
          </p:nvPr>
        </p:nvSpPr>
        <p:spPr/>
        <p:txBody>
          <a:bodyPr/>
          <a:lstStyle/>
          <a:p>
            <a:fld id="{1C5E798D-4D8D-41D8-ADFA-99320F13F65E}" type="slidenum">
              <a:rPr lang="en-US" smtClean="0"/>
              <a:t>36</a:t>
            </a:fld>
            <a:endParaRPr lang="en-US"/>
          </a:p>
        </p:txBody>
      </p:sp>
    </p:spTree>
    <p:extLst>
      <p:ext uri="{BB962C8B-B14F-4D97-AF65-F5344CB8AC3E}">
        <p14:creationId xmlns:p14="http://schemas.microsoft.com/office/powerpoint/2010/main" val="35165539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5E798D-4D8D-41D8-ADFA-99320F13F65E}" type="slidenum">
              <a:rPr lang="en-US" smtClean="0"/>
              <a:t>37</a:t>
            </a:fld>
            <a:endParaRPr lang="en-US"/>
          </a:p>
        </p:txBody>
      </p:sp>
    </p:spTree>
    <p:extLst>
      <p:ext uri="{BB962C8B-B14F-4D97-AF65-F5344CB8AC3E}">
        <p14:creationId xmlns:p14="http://schemas.microsoft.com/office/powerpoint/2010/main" val="9258287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the taint analysis</a:t>
            </a:r>
            <a:r>
              <a:rPr lang="en-US" baseline="0" dirty="0"/>
              <a:t> would show that an attack is not possible.</a:t>
            </a:r>
            <a:endParaRPr lang="en-US" dirty="0"/>
          </a:p>
        </p:txBody>
      </p:sp>
      <p:sp>
        <p:nvSpPr>
          <p:cNvPr id="4" name="Slide Number Placeholder 3"/>
          <p:cNvSpPr>
            <a:spLocks noGrp="1"/>
          </p:cNvSpPr>
          <p:nvPr>
            <p:ph type="sldNum" sz="quarter" idx="10"/>
          </p:nvPr>
        </p:nvSpPr>
        <p:spPr/>
        <p:txBody>
          <a:bodyPr/>
          <a:lstStyle/>
          <a:p>
            <a:fld id="{1C5E798D-4D8D-41D8-ADFA-99320F13F65E}" type="slidenum">
              <a:rPr lang="en-US" smtClean="0"/>
              <a:t>41</a:t>
            </a:fld>
            <a:endParaRPr lang="en-US"/>
          </a:p>
        </p:txBody>
      </p:sp>
    </p:spTree>
    <p:extLst>
      <p:ext uri="{BB962C8B-B14F-4D97-AF65-F5344CB8AC3E}">
        <p14:creationId xmlns:p14="http://schemas.microsoft.com/office/powerpoint/2010/main" val="25575485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figure from the conference</a:t>
            </a:r>
            <a:r>
              <a:rPr lang="en-US" baseline="0" dirty="0"/>
              <a:t> paper describing </a:t>
            </a:r>
            <a:r>
              <a:rPr lang="en-US" baseline="0" dirty="0" err="1"/>
              <a:t>TaintDroid</a:t>
            </a:r>
            <a:r>
              <a:rPr lang="en-US" baseline="0" dirty="0"/>
              <a:t>. It shows where, at a high level, the various kinds of taint analysis are done. There are 4 "granularities" of taint analysis used in </a:t>
            </a:r>
            <a:r>
              <a:rPr lang="en-US" baseline="0" dirty="0" err="1"/>
              <a:t>TaintDroid</a:t>
            </a:r>
            <a:r>
              <a:rPr lang="en-US" baseline="0" dirty="0"/>
              <a:t>, including message-level, variable-level, method-level, and file-level.</a:t>
            </a:r>
            <a:endParaRPr lang="en-US" dirty="0"/>
          </a:p>
        </p:txBody>
      </p:sp>
      <p:sp>
        <p:nvSpPr>
          <p:cNvPr id="4" name="Slide Number Placeholder 3"/>
          <p:cNvSpPr>
            <a:spLocks noGrp="1"/>
          </p:cNvSpPr>
          <p:nvPr>
            <p:ph type="sldNum" sz="quarter" idx="10"/>
          </p:nvPr>
        </p:nvSpPr>
        <p:spPr/>
        <p:txBody>
          <a:bodyPr/>
          <a:lstStyle/>
          <a:p>
            <a:fld id="{1C5E798D-4D8D-41D8-ADFA-99320F13F65E}" type="slidenum">
              <a:rPr lang="en-US" smtClean="0"/>
              <a:t>42</a:t>
            </a:fld>
            <a:endParaRPr lang="en-US"/>
          </a:p>
        </p:txBody>
      </p:sp>
    </p:spTree>
    <p:extLst>
      <p:ext uri="{BB962C8B-B14F-4D97-AF65-F5344CB8AC3E}">
        <p14:creationId xmlns:p14="http://schemas.microsoft.com/office/powerpoint/2010/main" val="15745798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Sensitive information is </a:t>
            </a:r>
            <a:r>
              <a:rPr lang="en-US" dirty="0" err="1"/>
              <a:t>ﬁrst</a:t>
            </a:r>
            <a:r>
              <a:rPr lang="en-US" dirty="0"/>
              <a:t> </a:t>
            </a:r>
            <a:r>
              <a:rPr lang="en-US" dirty="0" err="1"/>
              <a:t>identiﬁed</a:t>
            </a:r>
            <a:r>
              <a:rPr lang="en-US" dirty="0"/>
              <a:t> at a taint source, where a taint marking indicating the information type is assigned. Dynamic taint</a:t>
            </a:r>
          </a:p>
          <a:p>
            <a:r>
              <a:rPr lang="en-US" dirty="0"/>
              <a:t>analysis tracks how labeled data impacts other data in a way that might leak the original sensitive information.</a:t>
            </a:r>
          </a:p>
          <a:p>
            <a:r>
              <a:rPr lang="en-US" dirty="0"/>
              <a:t>Finally, the impacted data is </a:t>
            </a:r>
            <a:r>
              <a:rPr lang="en-US" dirty="0" err="1"/>
              <a:t>identiﬁed</a:t>
            </a:r>
            <a:r>
              <a:rPr lang="en-US" dirty="0"/>
              <a:t> before it leaves the system at a taint sink (usually the network interface).</a:t>
            </a:r>
          </a:p>
          <a:p>
            <a:endParaRPr lang="en-US" dirty="0"/>
          </a:p>
          <a:p>
            <a:r>
              <a:rPr lang="en-US" dirty="0"/>
              <a:t>possible false positive</a:t>
            </a:r>
          </a:p>
        </p:txBody>
      </p:sp>
      <p:sp>
        <p:nvSpPr>
          <p:cNvPr id="4" name="Slide Number Placeholder 3"/>
          <p:cNvSpPr>
            <a:spLocks noGrp="1"/>
          </p:cNvSpPr>
          <p:nvPr>
            <p:ph type="sldNum" sz="quarter" idx="10"/>
          </p:nvPr>
        </p:nvSpPr>
        <p:spPr/>
        <p:txBody>
          <a:bodyPr/>
          <a:lstStyle/>
          <a:p>
            <a:fld id="{2718EED5-28DD-4846-9B92-A98F38773B74}" type="slidenum">
              <a:rPr lang="en-US" smtClean="0">
                <a:solidFill>
                  <a:prstClr val="black"/>
                </a:solidFill>
              </a:rPr>
              <a:pPr/>
              <a:t>43</a:t>
            </a:fld>
            <a:endParaRPr lang="en-US">
              <a:solidFill>
                <a:prstClr val="black"/>
              </a:solidFill>
            </a:endParaRPr>
          </a:p>
        </p:txBody>
      </p:sp>
    </p:spTree>
    <p:extLst>
      <p:ext uri="{BB962C8B-B14F-4D97-AF65-F5344CB8AC3E}">
        <p14:creationId xmlns:p14="http://schemas.microsoft.com/office/powerpoint/2010/main" val="1860408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A84A077-83E9-49A7-9F59-234D78BD6949}" type="slidenum">
              <a:rPr lang="zh-CN" altLang="en-US" smtClean="0"/>
              <a:t>47</a:t>
            </a:fld>
            <a:endParaRPr lang="zh-CN" altLang="en-US"/>
          </a:p>
        </p:txBody>
      </p:sp>
    </p:spTree>
    <p:extLst>
      <p:ext uri="{BB962C8B-B14F-4D97-AF65-F5344CB8AC3E}">
        <p14:creationId xmlns:p14="http://schemas.microsoft.com/office/powerpoint/2010/main" val="19830903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err="1">
                <a:solidFill>
                  <a:schemeClr val="tx1"/>
                </a:solidFill>
                <a:effectLst/>
                <a:latin typeface="+mn-lt"/>
                <a:ea typeface="+mn-ea"/>
                <a:cs typeface="+mn-cs"/>
              </a:rPr>
              <a:t>fourxm</a:t>
            </a:r>
            <a:r>
              <a:rPr lang="en-US" altLang="zh-CN" sz="1200" kern="1200" dirty="0">
                <a:solidFill>
                  <a:schemeClr val="tx1"/>
                </a:solidFill>
                <a:effectLst/>
                <a:latin typeface="+mn-lt"/>
                <a:ea typeface="+mn-ea"/>
                <a:cs typeface="+mn-cs"/>
              </a:rPr>
              <a:t>-&gt;tracks is initialized with NULL (see line 107). </a:t>
            </a:r>
          </a:p>
          <a:p>
            <a:r>
              <a:rPr lang="en-US" altLang="zh-CN" sz="1200" kern="1200" dirty="0">
                <a:solidFill>
                  <a:schemeClr val="tx1"/>
                </a:solidFill>
                <a:effectLst/>
                <a:latin typeface="+mn-lt"/>
                <a:ea typeface="+mn-ea"/>
                <a:cs typeface="+mn-cs"/>
              </a:rPr>
              <a:t>If the processed media file contains a </a:t>
            </a:r>
            <a:r>
              <a:rPr lang="en-US" altLang="zh-CN" sz="1200" kern="1200" dirty="0" err="1">
                <a:solidFill>
                  <a:schemeClr val="tx1"/>
                </a:solidFill>
                <a:effectLst/>
                <a:latin typeface="+mn-lt"/>
                <a:ea typeface="+mn-ea"/>
                <a:cs typeface="+mn-cs"/>
              </a:rPr>
              <a:t>strk</a:t>
            </a:r>
            <a:r>
              <a:rPr lang="en-US" altLang="zh-CN" sz="1200" kern="1200" dirty="0">
                <a:solidFill>
                  <a:schemeClr val="tx1"/>
                </a:solidFill>
                <a:effectLst/>
                <a:latin typeface="+mn-lt"/>
                <a:ea typeface="+mn-ea"/>
                <a:cs typeface="+mn-cs"/>
              </a:rPr>
              <a:t> chunk, the value of </a:t>
            </a:r>
            <a:r>
              <a:rPr lang="en-US" altLang="zh-CN" sz="1200" kern="1200" dirty="0" err="1">
                <a:solidFill>
                  <a:schemeClr val="tx1"/>
                </a:solidFill>
                <a:effectLst/>
                <a:latin typeface="+mn-lt"/>
                <a:ea typeface="+mn-ea"/>
                <a:cs typeface="+mn-cs"/>
              </a:rPr>
              <a:t>current_track</a:t>
            </a:r>
            <a:r>
              <a:rPr lang="en-US" altLang="zh-CN" sz="1200" kern="1200" dirty="0">
                <a:solidFill>
                  <a:schemeClr val="tx1"/>
                </a:solidFill>
                <a:effectLst/>
                <a:latin typeface="+mn-lt"/>
                <a:ea typeface="+mn-ea"/>
                <a:cs typeface="+mn-cs"/>
              </a:rPr>
              <a:t> is extracted from the user-controlled data of the chunk (see line 166). </a:t>
            </a:r>
          </a:p>
          <a:p>
            <a:r>
              <a:rPr lang="en-US" altLang="zh-CN" sz="1200" kern="1200" dirty="0">
                <a:solidFill>
                  <a:schemeClr val="tx1"/>
                </a:solidFill>
                <a:effectLst/>
                <a:latin typeface="+mn-lt"/>
                <a:ea typeface="+mn-ea"/>
                <a:cs typeface="+mn-cs"/>
              </a:rPr>
              <a:t>If the value of </a:t>
            </a:r>
            <a:r>
              <a:rPr lang="en-US" altLang="zh-CN" sz="1200" kern="1200" dirty="0" err="1">
                <a:solidFill>
                  <a:schemeClr val="tx1"/>
                </a:solidFill>
                <a:effectLst/>
                <a:latin typeface="+mn-lt"/>
                <a:ea typeface="+mn-ea"/>
                <a:cs typeface="+mn-cs"/>
              </a:rPr>
              <a:t>current_track</a:t>
            </a:r>
            <a:r>
              <a:rPr lang="en-US" altLang="zh-CN" sz="1200" kern="1200" dirty="0">
                <a:solidFill>
                  <a:schemeClr val="tx1"/>
                </a:solidFill>
                <a:effectLst/>
                <a:latin typeface="+mn-lt"/>
                <a:ea typeface="+mn-ea"/>
                <a:cs typeface="+mn-cs"/>
              </a:rPr>
              <a:t> + 1 is greater than zero, a heap buffer is allocated. </a:t>
            </a:r>
          </a:p>
          <a:p>
            <a:r>
              <a:rPr lang="en-US" altLang="zh-CN" sz="1200" kern="1200" dirty="0">
                <a:solidFill>
                  <a:schemeClr val="tx1"/>
                </a:solidFill>
                <a:effectLst/>
                <a:latin typeface="+mn-lt"/>
                <a:ea typeface="+mn-ea"/>
                <a:cs typeface="+mn-cs"/>
              </a:rPr>
              <a:t>The heap buffer pointed to by </a:t>
            </a:r>
            <a:r>
              <a:rPr lang="en-US" altLang="zh-CN" sz="1200" kern="1200" dirty="0" err="1">
                <a:solidFill>
                  <a:schemeClr val="tx1"/>
                </a:solidFill>
                <a:effectLst/>
                <a:latin typeface="+mn-lt"/>
                <a:ea typeface="+mn-ea"/>
                <a:cs typeface="+mn-cs"/>
              </a:rPr>
              <a:t>fourxm</a:t>
            </a:r>
            <a:r>
              <a:rPr lang="en-US" altLang="zh-CN" sz="1200" kern="1200" dirty="0">
                <a:solidFill>
                  <a:schemeClr val="tx1"/>
                </a:solidFill>
                <a:effectLst/>
                <a:latin typeface="+mn-lt"/>
                <a:ea typeface="+mn-ea"/>
                <a:cs typeface="+mn-cs"/>
              </a:rPr>
              <a:t>-&gt;tracks is allocated (see lines 171 and 172). </a:t>
            </a:r>
          </a:p>
          <a:p>
            <a:r>
              <a:rPr lang="en-US" altLang="zh-CN" sz="1200" kern="1200" dirty="0">
                <a:solidFill>
                  <a:schemeClr val="tx1"/>
                </a:solidFill>
                <a:effectLst/>
                <a:latin typeface="+mn-lt"/>
                <a:ea typeface="+mn-ea"/>
                <a:cs typeface="+mn-cs"/>
              </a:rPr>
              <a:t>Data from the media file is copied into the heap buffer, while </a:t>
            </a:r>
            <a:r>
              <a:rPr lang="en-US" altLang="zh-CN" sz="1200" kern="1200" dirty="0" err="1">
                <a:solidFill>
                  <a:schemeClr val="tx1"/>
                </a:solidFill>
                <a:effectLst/>
                <a:latin typeface="+mn-lt"/>
                <a:ea typeface="+mn-ea"/>
                <a:cs typeface="+mn-cs"/>
              </a:rPr>
              <a:t>current_track</a:t>
            </a:r>
            <a:r>
              <a:rPr lang="en-US" altLang="zh-CN" sz="1200" kern="1200" dirty="0">
                <a:solidFill>
                  <a:schemeClr val="tx1"/>
                </a:solidFill>
                <a:effectLst/>
                <a:latin typeface="+mn-lt"/>
                <a:ea typeface="+mn-ea"/>
                <a:cs typeface="+mn-cs"/>
              </a:rPr>
              <a:t> is used as an array index into the buffer (see lines 178–181). </a:t>
            </a:r>
          </a:p>
          <a:p>
            <a:r>
              <a:rPr lang="en-US" altLang="zh-CN" sz="1200" kern="1200" dirty="0">
                <a:solidFill>
                  <a:schemeClr val="tx1"/>
                </a:solidFill>
                <a:effectLst/>
                <a:latin typeface="+mn-lt"/>
                <a:ea typeface="+mn-ea"/>
                <a:cs typeface="+mn-cs"/>
              </a:rPr>
              <a:t>When this behavior occurs, there is no security problem. </a:t>
            </a:r>
          </a:p>
          <a:p>
            <a:endParaRPr kumimoji="1" lang="zh-CN" altLang="en-US" dirty="0"/>
          </a:p>
        </p:txBody>
      </p:sp>
      <p:sp>
        <p:nvSpPr>
          <p:cNvPr id="4" name="幻灯片编号占位符 3"/>
          <p:cNvSpPr>
            <a:spLocks noGrp="1"/>
          </p:cNvSpPr>
          <p:nvPr>
            <p:ph type="sldNum" sz="quarter" idx="10"/>
          </p:nvPr>
        </p:nvSpPr>
        <p:spPr/>
        <p:txBody>
          <a:bodyPr/>
          <a:lstStyle/>
          <a:p>
            <a:fld id="{3A84A077-83E9-49A7-9F59-234D78BD6949}" type="slidenum">
              <a:rPr lang="zh-CN" altLang="en-US" smtClean="0"/>
              <a:t>53</a:t>
            </a:fld>
            <a:endParaRPr lang="zh-CN" altLang="en-US"/>
          </a:p>
        </p:txBody>
      </p:sp>
    </p:spTree>
    <p:extLst>
      <p:ext uri="{BB962C8B-B14F-4D97-AF65-F5344CB8AC3E}">
        <p14:creationId xmlns:p14="http://schemas.microsoft.com/office/powerpoint/2010/main" val="3587166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t>12</a:t>
            </a:fld>
            <a:endParaRPr lang="zh-CN" altLang="en-US"/>
          </a:p>
        </p:txBody>
      </p:sp>
    </p:spTree>
    <p:extLst>
      <p:ext uri="{BB962C8B-B14F-4D97-AF65-F5344CB8AC3E}">
        <p14:creationId xmlns:p14="http://schemas.microsoft.com/office/powerpoint/2010/main" val="11177538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err="1">
                <a:solidFill>
                  <a:schemeClr val="tx1"/>
                </a:solidFill>
                <a:effectLst/>
                <a:latin typeface="+mn-lt"/>
                <a:ea typeface="+mn-ea"/>
                <a:cs typeface="+mn-cs"/>
              </a:rPr>
              <a:t>fourxm</a:t>
            </a:r>
            <a:r>
              <a:rPr lang="en-US" altLang="zh-CN" sz="1200" kern="1200" dirty="0">
                <a:solidFill>
                  <a:schemeClr val="tx1"/>
                </a:solidFill>
                <a:effectLst/>
                <a:latin typeface="+mn-lt"/>
                <a:ea typeface="+mn-ea"/>
                <a:cs typeface="+mn-cs"/>
              </a:rPr>
              <a:t>-&gt;tracks is initialized with NULL (see line 107). </a:t>
            </a:r>
          </a:p>
          <a:p>
            <a:r>
              <a:rPr lang="en-US" altLang="zh-CN" sz="1200" kern="1200" dirty="0">
                <a:solidFill>
                  <a:schemeClr val="tx1"/>
                </a:solidFill>
                <a:effectLst/>
                <a:latin typeface="+mn-lt"/>
                <a:ea typeface="+mn-ea"/>
                <a:cs typeface="+mn-cs"/>
              </a:rPr>
              <a:t>If the processed media file contains a </a:t>
            </a:r>
            <a:r>
              <a:rPr lang="en-US" altLang="zh-CN" sz="1200" kern="1200" dirty="0" err="1">
                <a:solidFill>
                  <a:schemeClr val="tx1"/>
                </a:solidFill>
                <a:effectLst/>
                <a:latin typeface="+mn-lt"/>
                <a:ea typeface="+mn-ea"/>
                <a:cs typeface="+mn-cs"/>
              </a:rPr>
              <a:t>strk</a:t>
            </a:r>
            <a:r>
              <a:rPr lang="en-US" altLang="zh-CN" sz="1200" kern="1200" dirty="0">
                <a:solidFill>
                  <a:schemeClr val="tx1"/>
                </a:solidFill>
                <a:effectLst/>
                <a:latin typeface="+mn-lt"/>
                <a:ea typeface="+mn-ea"/>
                <a:cs typeface="+mn-cs"/>
              </a:rPr>
              <a:t> chunk, the value of </a:t>
            </a:r>
            <a:r>
              <a:rPr lang="en-US" altLang="zh-CN" sz="1200" kern="1200" dirty="0" err="1">
                <a:solidFill>
                  <a:schemeClr val="tx1"/>
                </a:solidFill>
                <a:effectLst/>
                <a:latin typeface="+mn-lt"/>
                <a:ea typeface="+mn-ea"/>
                <a:cs typeface="+mn-cs"/>
              </a:rPr>
              <a:t>current_track</a:t>
            </a:r>
            <a:r>
              <a:rPr lang="en-US" altLang="zh-CN" sz="1200" kern="1200" dirty="0">
                <a:solidFill>
                  <a:schemeClr val="tx1"/>
                </a:solidFill>
                <a:effectLst/>
                <a:latin typeface="+mn-lt"/>
                <a:ea typeface="+mn-ea"/>
                <a:cs typeface="+mn-cs"/>
              </a:rPr>
              <a:t> is extracted from the user-controlled data of the chunk (see line 166). </a:t>
            </a:r>
          </a:p>
          <a:p>
            <a:r>
              <a:rPr lang="en-US" altLang="zh-CN" sz="1200" kern="1200" dirty="0">
                <a:solidFill>
                  <a:schemeClr val="tx1"/>
                </a:solidFill>
                <a:effectLst/>
                <a:latin typeface="+mn-lt"/>
                <a:ea typeface="+mn-ea"/>
                <a:cs typeface="+mn-cs"/>
              </a:rPr>
              <a:t>If the value of </a:t>
            </a:r>
            <a:r>
              <a:rPr lang="en-US" altLang="zh-CN" sz="1200" kern="1200" dirty="0" err="1">
                <a:solidFill>
                  <a:schemeClr val="tx1"/>
                </a:solidFill>
                <a:effectLst/>
                <a:latin typeface="+mn-lt"/>
                <a:ea typeface="+mn-ea"/>
                <a:cs typeface="+mn-cs"/>
              </a:rPr>
              <a:t>current_track</a:t>
            </a:r>
            <a:r>
              <a:rPr lang="en-US" altLang="zh-CN" sz="1200" kern="1200" dirty="0">
                <a:solidFill>
                  <a:schemeClr val="tx1"/>
                </a:solidFill>
                <a:effectLst/>
                <a:latin typeface="+mn-lt"/>
                <a:ea typeface="+mn-ea"/>
                <a:cs typeface="+mn-cs"/>
              </a:rPr>
              <a:t> + 1 is less than zero, the heap buffer isn't allocated. </a:t>
            </a:r>
          </a:p>
          <a:p>
            <a:r>
              <a:rPr lang="en-US" altLang="zh-CN" sz="1200" kern="1200" dirty="0" err="1">
                <a:solidFill>
                  <a:schemeClr val="tx1"/>
                </a:solidFill>
                <a:effectLst/>
                <a:latin typeface="+mn-lt"/>
                <a:ea typeface="+mn-ea"/>
                <a:cs typeface="+mn-cs"/>
              </a:rPr>
              <a:t>fourxm</a:t>
            </a:r>
            <a:r>
              <a:rPr lang="en-US" altLang="zh-CN" sz="1200" kern="1200" dirty="0">
                <a:solidFill>
                  <a:schemeClr val="tx1"/>
                </a:solidFill>
                <a:effectLst/>
                <a:latin typeface="+mn-lt"/>
                <a:ea typeface="+mn-ea"/>
                <a:cs typeface="+mn-cs"/>
              </a:rPr>
              <a:t>-&gt;tracks still points to memory address NULL. </a:t>
            </a:r>
          </a:p>
          <a:p>
            <a:r>
              <a:rPr lang="en-US" altLang="zh-CN" sz="1200" kern="1200" dirty="0">
                <a:solidFill>
                  <a:schemeClr val="tx1"/>
                </a:solidFill>
                <a:effectLst/>
                <a:latin typeface="+mn-lt"/>
                <a:ea typeface="+mn-ea"/>
                <a:cs typeface="+mn-cs"/>
              </a:rPr>
              <a:t>The resulting NULL pointer is then dereferenced by the user- controlled value of </a:t>
            </a:r>
            <a:r>
              <a:rPr lang="en-US" altLang="zh-CN" sz="1200" kern="1200" dirty="0" err="1">
                <a:solidFill>
                  <a:schemeClr val="tx1"/>
                </a:solidFill>
                <a:effectLst/>
                <a:latin typeface="+mn-lt"/>
                <a:ea typeface="+mn-ea"/>
                <a:cs typeface="+mn-cs"/>
              </a:rPr>
              <a:t>current_track</a:t>
            </a:r>
            <a:r>
              <a:rPr lang="en-US" altLang="zh-CN" sz="1200" kern="1200" dirty="0">
                <a:solidFill>
                  <a:schemeClr val="tx1"/>
                </a:solidFill>
                <a:effectLst/>
                <a:latin typeface="+mn-lt"/>
                <a:ea typeface="+mn-ea"/>
                <a:cs typeface="+mn-cs"/>
              </a:rPr>
              <a:t>, and four 32-bit values of user- controlled data are assigned to the dereferenced locations (see lines 178–181). </a:t>
            </a:r>
          </a:p>
          <a:p>
            <a:r>
              <a:rPr lang="en-US" altLang="zh-CN" sz="1200" kern="1200" dirty="0">
                <a:solidFill>
                  <a:schemeClr val="tx1"/>
                </a:solidFill>
                <a:effectLst/>
                <a:latin typeface="+mn-lt"/>
                <a:ea typeface="+mn-ea"/>
                <a:cs typeface="+mn-cs"/>
              </a:rPr>
              <a:t>Four user-controlled memory locations can be overwritten with four user-controlled data bytes each. </a:t>
            </a:r>
          </a:p>
          <a:p>
            <a:endParaRPr kumimoji="1" lang="zh-CN" altLang="en-US" dirty="0"/>
          </a:p>
        </p:txBody>
      </p:sp>
      <p:sp>
        <p:nvSpPr>
          <p:cNvPr id="4" name="幻灯片编号占位符 3"/>
          <p:cNvSpPr>
            <a:spLocks noGrp="1"/>
          </p:cNvSpPr>
          <p:nvPr>
            <p:ph type="sldNum" sz="quarter" idx="10"/>
          </p:nvPr>
        </p:nvSpPr>
        <p:spPr/>
        <p:txBody>
          <a:bodyPr/>
          <a:lstStyle/>
          <a:p>
            <a:fld id="{3A84A077-83E9-49A7-9F59-234D78BD6949}" type="slidenum">
              <a:rPr lang="zh-CN" altLang="en-US" smtClean="0"/>
              <a:t>54</a:t>
            </a:fld>
            <a:endParaRPr lang="zh-CN" altLang="en-US"/>
          </a:p>
        </p:txBody>
      </p:sp>
    </p:spTree>
    <p:extLst>
      <p:ext uri="{BB962C8B-B14F-4D97-AF65-F5344CB8AC3E}">
        <p14:creationId xmlns:p14="http://schemas.microsoft.com/office/powerpoint/2010/main" val="25407925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F67DA8-9A62-5645-BBFD-50425EAC4D99}" type="slidenum">
              <a:rPr lang="en-US" smtClean="0"/>
              <a:t>62</a:t>
            </a:fld>
            <a:endParaRPr lang="en-US"/>
          </a:p>
        </p:txBody>
      </p:sp>
    </p:spTree>
    <p:extLst>
      <p:ext uri="{BB962C8B-B14F-4D97-AF65-F5344CB8AC3E}">
        <p14:creationId xmlns:p14="http://schemas.microsoft.com/office/powerpoint/2010/main" val="28847340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88F67DA8-9A62-5645-BBFD-50425EAC4D99}" type="slidenum">
              <a:rPr lang="en-US" smtClean="0"/>
              <a:t>63</a:t>
            </a:fld>
            <a:endParaRPr lang="en-US"/>
          </a:p>
        </p:txBody>
      </p:sp>
    </p:spTree>
    <p:extLst>
      <p:ext uri="{BB962C8B-B14F-4D97-AF65-F5344CB8AC3E}">
        <p14:creationId xmlns:p14="http://schemas.microsoft.com/office/powerpoint/2010/main" val="8628563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a:t>
            </a:r>
            <a:r>
              <a:rPr lang="zh-CN" altLang="en-US" dirty="0"/>
              <a:t> </a:t>
            </a:r>
            <a:r>
              <a:rPr lang="en-US" altLang="zh-CN" dirty="0"/>
              <a:t>basic</a:t>
            </a:r>
            <a:r>
              <a:rPr lang="zh-CN" altLang="en-US" dirty="0"/>
              <a:t> </a:t>
            </a:r>
            <a:r>
              <a:rPr lang="en-US" altLang="zh-CN" dirty="0"/>
              <a:t>idea</a:t>
            </a:r>
            <a:r>
              <a:rPr lang="zh-CN" altLang="en-US" dirty="0"/>
              <a:t> </a:t>
            </a:r>
            <a:r>
              <a:rPr lang="en-US" altLang="zh-CN" dirty="0"/>
              <a:t>is</a:t>
            </a:r>
            <a:r>
              <a:rPr lang="zh-CN" altLang="en-US" dirty="0"/>
              <a:t> </a:t>
            </a:r>
            <a:r>
              <a:rPr lang="en-US" altLang="zh-CN" dirty="0"/>
              <a:t>to</a:t>
            </a:r>
            <a:r>
              <a:rPr lang="zh-CN" altLang="en-US" dirty="0"/>
              <a:t> </a:t>
            </a:r>
            <a:r>
              <a:rPr lang="en-US" altLang="zh-CN" dirty="0"/>
              <a:t>adopt</a:t>
            </a:r>
            <a:r>
              <a:rPr lang="zh-CN" altLang="en-US" dirty="0"/>
              <a:t> </a:t>
            </a:r>
            <a:r>
              <a:rPr lang="en-US" altLang="zh-CN" dirty="0"/>
              <a:t>security-oriented</a:t>
            </a:r>
            <a:r>
              <a:rPr lang="zh-CN" altLang="en-US" dirty="0"/>
              <a:t> </a:t>
            </a:r>
            <a:r>
              <a:rPr lang="en-US" altLang="zh-CN" dirty="0"/>
              <a:t>offloading.</a:t>
            </a:r>
            <a:r>
              <a:rPr lang="zh-CN" altLang="en-US" dirty="0"/>
              <a:t> </a:t>
            </a:r>
            <a:r>
              <a:rPr lang="en-US" altLang="zh-CN" dirty="0"/>
              <a:t>An</a:t>
            </a:r>
            <a:r>
              <a:rPr lang="zh-CN" altLang="en-US" dirty="0"/>
              <a:t> </a:t>
            </a:r>
            <a:r>
              <a:rPr lang="en-US" altLang="zh-CN" dirty="0"/>
              <a:t>app</a:t>
            </a:r>
            <a:r>
              <a:rPr lang="zh-CN" altLang="en-US" dirty="0"/>
              <a:t> </a:t>
            </a:r>
            <a:r>
              <a:rPr lang="en-US" altLang="zh-CN" dirty="0"/>
              <a:t>is</a:t>
            </a:r>
            <a:r>
              <a:rPr lang="zh-CN" altLang="en-US" dirty="0"/>
              <a:t> </a:t>
            </a:r>
            <a:r>
              <a:rPr lang="en-US" altLang="zh-CN" dirty="0"/>
              <a:t>offloaded</a:t>
            </a:r>
            <a:r>
              <a:rPr lang="zh-CN" altLang="en-US" dirty="0"/>
              <a:t> </a:t>
            </a:r>
            <a:r>
              <a:rPr lang="en-US" altLang="zh-CN" dirty="0"/>
              <a:t>to</a:t>
            </a:r>
            <a:r>
              <a:rPr lang="zh-CN" altLang="en-US" dirty="0"/>
              <a:t> </a:t>
            </a:r>
            <a:r>
              <a:rPr lang="en-US" altLang="zh-CN" dirty="0"/>
              <a:t>xxx,</a:t>
            </a:r>
            <a:r>
              <a:rPr lang="zh-CN" altLang="en-US" dirty="0"/>
              <a:t> </a:t>
            </a:r>
            <a:r>
              <a:rPr lang="en-US" altLang="zh-CN" dirty="0"/>
              <a:t>migrated</a:t>
            </a:r>
            <a:r>
              <a:rPr lang="zh-CN" altLang="en-US" dirty="0"/>
              <a:t> </a:t>
            </a:r>
            <a:r>
              <a:rPr lang="en-US" altLang="zh-CN" dirty="0"/>
              <a:t>back...</a:t>
            </a:r>
            <a:endParaRPr lang="zh-CN" altLang="en-US" dirty="0"/>
          </a:p>
        </p:txBody>
      </p:sp>
      <p:sp>
        <p:nvSpPr>
          <p:cNvPr id="4" name="灯片编号占位符 3"/>
          <p:cNvSpPr>
            <a:spLocks noGrp="1"/>
          </p:cNvSpPr>
          <p:nvPr>
            <p:ph type="sldNum" sz="quarter" idx="10"/>
          </p:nvPr>
        </p:nvSpPr>
        <p:spPr/>
        <p:txBody>
          <a:bodyPr/>
          <a:lstStyle/>
          <a:p>
            <a:fld id="{3A84A077-83E9-49A7-9F59-234D78BD6949}" type="slidenum">
              <a:rPr lang="zh-CN" altLang="en-US" smtClean="0"/>
              <a:t>65</a:t>
            </a:fld>
            <a:endParaRPr lang="zh-CN" altLang="en-US"/>
          </a:p>
        </p:txBody>
      </p:sp>
    </p:spTree>
    <p:extLst>
      <p:ext uri="{BB962C8B-B14F-4D97-AF65-F5344CB8AC3E}">
        <p14:creationId xmlns:p14="http://schemas.microsoft.com/office/powerpoint/2010/main" val="2499268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A84A077-83E9-49A7-9F59-234D78BD6949}" type="slidenum">
              <a:rPr lang="zh-CN" altLang="en-US" smtClean="0"/>
              <a:t>13</a:t>
            </a:fld>
            <a:endParaRPr lang="zh-CN" altLang="en-US"/>
          </a:p>
        </p:txBody>
      </p:sp>
    </p:spTree>
    <p:extLst>
      <p:ext uri="{BB962C8B-B14F-4D97-AF65-F5344CB8AC3E}">
        <p14:creationId xmlns:p14="http://schemas.microsoft.com/office/powerpoint/2010/main" val="2270262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600" b="1" dirty="0"/>
              <a:t>Alternative: avoid CAs by using public keys as names (protocols: SPKI/SDSI)</a:t>
            </a:r>
            <a:endParaRPr kumimoji="1" lang="zh-CN" altLang="en-US" sz="1600" b="1" dirty="0"/>
          </a:p>
          <a:p>
            <a:pPr lvl="1"/>
            <a:r>
              <a:rPr kumimoji="1" lang="en-US" altLang="zh-CN" sz="1400" dirty="0"/>
              <a:t>Works well for names that users do not have to remember/enter</a:t>
            </a:r>
            <a:endParaRPr kumimoji="1" lang="zh-CN" altLang="en-US" sz="1400" dirty="0"/>
          </a:p>
          <a:p>
            <a:endParaRPr lang="zh-CN" altLang="en-US" dirty="0"/>
          </a:p>
        </p:txBody>
      </p:sp>
      <p:sp>
        <p:nvSpPr>
          <p:cNvPr id="4" name="灯片编号占位符 3"/>
          <p:cNvSpPr>
            <a:spLocks noGrp="1"/>
          </p:cNvSpPr>
          <p:nvPr>
            <p:ph type="sldNum" sz="quarter" idx="10"/>
          </p:nvPr>
        </p:nvSpPr>
        <p:spPr/>
        <p:txBody>
          <a:bodyPr/>
          <a:lstStyle/>
          <a:p>
            <a:fld id="{3A84A077-83E9-49A7-9F59-234D78BD6949}" type="slidenum">
              <a:rPr lang="zh-CN" altLang="en-US" smtClean="0"/>
              <a:t>18</a:t>
            </a:fld>
            <a:endParaRPr lang="zh-CN" altLang="en-US"/>
          </a:p>
        </p:txBody>
      </p:sp>
    </p:spTree>
    <p:extLst>
      <p:ext uri="{BB962C8B-B14F-4D97-AF65-F5344CB8AC3E}">
        <p14:creationId xmlns:p14="http://schemas.microsoft.com/office/powerpoint/2010/main" val="1464405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pre-master-key</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is</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random</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number</a:t>
            </a:r>
            <a:endParaRPr lang="zh-CN" altLang="en-US" sz="1200" b="0" i="0" kern="1200" dirty="0">
              <a:solidFill>
                <a:schemeClr val="tx1"/>
              </a:solidFill>
              <a:effectLst/>
              <a:latin typeface="+mn-lt"/>
              <a:ea typeface="+mn-ea"/>
              <a:cs typeface="+mn-cs"/>
            </a:endParaRPr>
          </a:p>
          <a:p>
            <a:r>
              <a:rPr kumimoji="1" lang="en-US" altLang="zh-CN" sz="1200" b="0" i="0" kern="1200" dirty="0">
                <a:solidFill>
                  <a:schemeClr val="tx1"/>
                </a:solidFill>
                <a:effectLst/>
                <a:latin typeface="+mn-lt"/>
                <a:ea typeface="+mn-ea"/>
                <a:cs typeface="+mn-cs"/>
              </a:rPr>
              <a:t>PRF:</a:t>
            </a:r>
            <a:r>
              <a:rPr kumimoji="1" lang="zh-CN" altLang="en-US" sz="1200" b="0" i="0" kern="1200" dirty="0">
                <a:solidFill>
                  <a:schemeClr val="tx1"/>
                </a:solidFill>
                <a:effectLst/>
                <a:latin typeface="+mn-lt"/>
                <a:ea typeface="+mn-ea"/>
                <a:cs typeface="+mn-cs"/>
              </a:rPr>
              <a:t> </a:t>
            </a:r>
            <a:r>
              <a:rPr kumimoji="1" lang="en-US" altLang="zh-CN" sz="1200" b="0" i="0" kern="1200" dirty="0">
                <a:solidFill>
                  <a:schemeClr val="tx1"/>
                </a:solidFill>
                <a:effectLst/>
                <a:latin typeface="+mn-lt"/>
                <a:ea typeface="+mn-ea"/>
                <a:cs typeface="+mn-cs"/>
              </a:rPr>
              <a:t>pseudo random function</a:t>
            </a:r>
          </a:p>
          <a:p>
            <a:endParaRPr kumimoji="1"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Master key is a 48-byte sequence</a:t>
            </a:r>
          </a:p>
          <a:p>
            <a:endParaRPr kumimoji="1" lang="en-US" altLang="zh-CN" sz="1200" b="0" i="0" kern="1200" dirty="0">
              <a:solidFill>
                <a:schemeClr val="tx1"/>
              </a:solidFill>
              <a:effectLst/>
              <a:latin typeface="+mn-lt"/>
              <a:ea typeface="+mn-ea"/>
              <a:cs typeface="+mn-cs"/>
            </a:endParaRPr>
          </a:p>
          <a:p>
            <a:r>
              <a:rPr kumimoji="1" lang="en-US" altLang="zh-CN" dirty="0"/>
              <a:t>https://crypto.stackexchange.com/questions/1139/what-is-the-purpose-of-four-different-secrets-shared-by-client-and-server-in-ssl</a:t>
            </a:r>
            <a:endParaRPr kumimoji="1" lang="zh-CN" altLang="en-US" dirty="0"/>
          </a:p>
        </p:txBody>
      </p:sp>
      <p:sp>
        <p:nvSpPr>
          <p:cNvPr id="4" name="幻灯片编号占位符 3"/>
          <p:cNvSpPr>
            <a:spLocks noGrp="1"/>
          </p:cNvSpPr>
          <p:nvPr>
            <p:ph type="sldNum" sz="quarter" idx="10"/>
          </p:nvPr>
        </p:nvSpPr>
        <p:spPr/>
        <p:txBody>
          <a:bodyPr/>
          <a:lstStyle/>
          <a:p>
            <a:fld id="{3A84A077-83E9-49A7-9F59-234D78BD6949}" type="slidenum">
              <a:rPr lang="zh-CN" altLang="en-US" smtClean="0"/>
              <a:t>19</a:t>
            </a:fld>
            <a:endParaRPr lang="zh-CN" altLang="en-US"/>
          </a:p>
        </p:txBody>
      </p:sp>
    </p:spTree>
    <p:extLst>
      <p:ext uri="{BB962C8B-B14F-4D97-AF65-F5344CB8AC3E}">
        <p14:creationId xmlns:p14="http://schemas.microsoft.com/office/powerpoint/2010/main" val="2430904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here</a:t>
            </a:r>
            <a:r>
              <a:rPr kumimoji="1" lang="zh-CN" altLang="en-US" dirty="0"/>
              <a:t> </a:t>
            </a:r>
            <a:r>
              <a:rPr kumimoji="1" lang="en-US" altLang="zh-CN" dirty="0"/>
              <a:t>is</a:t>
            </a:r>
            <a:r>
              <a:rPr kumimoji="1" lang="zh-CN" altLang="en-US" dirty="0"/>
              <a:t> </a:t>
            </a:r>
            <a:r>
              <a:rPr kumimoji="1" lang="en-US" altLang="zh-CN" dirty="0"/>
              <a:t>a</a:t>
            </a:r>
            <a:r>
              <a:rPr kumimoji="1" lang="zh-CN" altLang="en-US" dirty="0"/>
              <a:t> </a:t>
            </a:r>
            <a:r>
              <a:rPr kumimoji="1" lang="en-US" altLang="zh-CN" dirty="0"/>
              <a:t>list</a:t>
            </a:r>
            <a:r>
              <a:rPr kumimoji="1" lang="zh-CN" altLang="en-US" dirty="0"/>
              <a:t> </a:t>
            </a:r>
            <a:r>
              <a:rPr kumimoji="1" lang="en-US" altLang="zh-CN" dirty="0"/>
              <a:t>of</a:t>
            </a:r>
            <a:r>
              <a:rPr kumimoji="1" lang="zh-CN" altLang="en-US" dirty="0"/>
              <a:t> </a:t>
            </a:r>
            <a:r>
              <a:rPr kumimoji="1" lang="en-US" altLang="zh-CN" dirty="0"/>
              <a:t>how</a:t>
            </a:r>
            <a:r>
              <a:rPr kumimoji="1" lang="zh-CN" altLang="en-US" dirty="0"/>
              <a:t> </a:t>
            </a:r>
            <a:r>
              <a:rPr kumimoji="1" lang="en-US" altLang="zh-CN" dirty="0"/>
              <a:t>an</a:t>
            </a:r>
            <a:r>
              <a:rPr kumimoji="1" lang="zh-CN" altLang="en-US" dirty="0"/>
              <a:t> </a:t>
            </a:r>
            <a:r>
              <a:rPr kumimoji="1" lang="en-US" altLang="zh-CN" dirty="0"/>
              <a:t>attacker</a:t>
            </a:r>
            <a:r>
              <a:rPr kumimoji="1" lang="zh-CN" altLang="en-US" dirty="0"/>
              <a:t> </a:t>
            </a:r>
            <a:r>
              <a:rPr kumimoji="1" lang="en-US" altLang="zh-CN" dirty="0"/>
              <a:t>can</a:t>
            </a:r>
            <a:r>
              <a:rPr kumimoji="1" lang="zh-CN" altLang="en-US" dirty="0"/>
              <a:t> </a:t>
            </a:r>
            <a:r>
              <a:rPr kumimoji="1" lang="en-US" altLang="zh-CN" dirty="0"/>
              <a:t>steal</a:t>
            </a:r>
            <a:r>
              <a:rPr kumimoji="1" lang="zh-CN" altLang="en-US" dirty="0"/>
              <a:t> </a:t>
            </a:r>
            <a:r>
              <a:rPr kumimoji="1" lang="en-US" altLang="zh-CN" dirty="0"/>
              <a:t>your</a:t>
            </a:r>
            <a:r>
              <a:rPr kumimoji="1" lang="zh-CN" altLang="en-US" dirty="0"/>
              <a:t> </a:t>
            </a:r>
            <a:r>
              <a:rPr kumimoji="1" lang="en-US" altLang="zh-CN" dirty="0"/>
              <a:t>secret</a:t>
            </a:r>
            <a:r>
              <a:rPr kumimoji="1" lang="zh-CN" altLang="en-US" dirty="0"/>
              <a:t> </a:t>
            </a:r>
            <a:r>
              <a:rPr kumimoji="1" lang="en-US" altLang="zh-CN" dirty="0"/>
              <a:t>data.</a:t>
            </a:r>
            <a:r>
              <a:rPr kumimoji="1" lang="zh-CN" altLang="en-US" dirty="0"/>
              <a:t> </a:t>
            </a:r>
            <a:r>
              <a:rPr kumimoji="1" lang="en-US" altLang="zh-CN" dirty="0"/>
              <a:t>The</a:t>
            </a:r>
            <a:r>
              <a:rPr kumimoji="1" lang="zh-CN" altLang="en-US" dirty="0"/>
              <a:t> </a:t>
            </a:r>
            <a:r>
              <a:rPr kumimoji="1" lang="en-US" altLang="zh-CN" dirty="0"/>
              <a:t>attacker</a:t>
            </a:r>
            <a:r>
              <a:rPr kumimoji="1" lang="zh-CN" altLang="en-US" dirty="0"/>
              <a:t> </a:t>
            </a:r>
            <a:r>
              <a:rPr kumimoji="1" lang="en-US" altLang="zh-CN" dirty="0"/>
              <a:t>can</a:t>
            </a:r>
            <a:r>
              <a:rPr kumimoji="1" lang="zh-CN" altLang="en-US" dirty="0"/>
              <a:t> </a:t>
            </a:r>
            <a:r>
              <a:rPr kumimoji="1" lang="en-US" altLang="zh-CN" dirty="0"/>
              <a:t>install</a:t>
            </a:r>
            <a:r>
              <a:rPr kumimoji="1" lang="zh-CN" altLang="en-US" dirty="0"/>
              <a:t> </a:t>
            </a:r>
            <a:r>
              <a:rPr kumimoji="1" lang="en-US" altLang="zh-CN" dirty="0"/>
              <a:t>a</a:t>
            </a:r>
            <a:r>
              <a:rPr kumimoji="1" lang="zh-CN" altLang="en-US" dirty="0"/>
              <a:t> </a:t>
            </a:r>
            <a:r>
              <a:rPr kumimoji="1" lang="en-US" altLang="zh-CN" dirty="0" err="1"/>
              <a:t>kerlogger</a:t>
            </a:r>
            <a:r>
              <a:rPr kumimoji="1" lang="zh-CN" altLang="en-US" dirty="0"/>
              <a:t> </a:t>
            </a:r>
            <a:r>
              <a:rPr kumimoji="1" lang="en-US" altLang="zh-CN" dirty="0"/>
              <a:t>on</a:t>
            </a:r>
            <a:r>
              <a:rPr kumimoji="1" lang="zh-CN" altLang="en-US" dirty="0"/>
              <a:t> </a:t>
            </a:r>
            <a:r>
              <a:rPr kumimoji="1" lang="en-US" altLang="zh-CN" dirty="0"/>
              <a:t>the</a:t>
            </a:r>
            <a:r>
              <a:rPr kumimoji="1" lang="zh-CN" altLang="en-US" dirty="0"/>
              <a:t> </a:t>
            </a:r>
            <a:r>
              <a:rPr kumimoji="1" lang="en-US" altLang="zh-CN" dirty="0"/>
              <a:t>phone</a:t>
            </a:r>
            <a:r>
              <a:rPr kumimoji="1" lang="zh-CN" altLang="en-US" dirty="0"/>
              <a:t> </a:t>
            </a:r>
            <a:r>
              <a:rPr kumimoji="1" lang="en-US" altLang="zh-CN" dirty="0"/>
              <a:t>and</a:t>
            </a:r>
            <a:r>
              <a:rPr kumimoji="1" lang="zh-CN" altLang="en-US" dirty="0"/>
              <a:t> </a:t>
            </a:r>
            <a:r>
              <a:rPr kumimoji="1" lang="en-US" altLang="zh-CN" dirty="0"/>
              <a:t>steal</a:t>
            </a:r>
            <a:r>
              <a:rPr kumimoji="1" lang="zh-CN" altLang="en-US" dirty="0"/>
              <a:t> </a:t>
            </a:r>
            <a:r>
              <a:rPr kumimoji="1" lang="en-US" altLang="zh-CN" dirty="0"/>
              <a:t>everything</a:t>
            </a:r>
            <a:r>
              <a:rPr kumimoji="1" lang="zh-CN" altLang="en-US" dirty="0"/>
              <a:t> </a:t>
            </a:r>
            <a:r>
              <a:rPr kumimoji="1" lang="en-US" altLang="zh-CN" dirty="0"/>
              <a:t>you</a:t>
            </a:r>
            <a:r>
              <a:rPr kumimoji="1" lang="zh-CN" altLang="en-US" dirty="0"/>
              <a:t> </a:t>
            </a:r>
            <a:r>
              <a:rPr kumimoji="1" lang="en-US" altLang="zh-CN" dirty="0"/>
              <a:t>just</a:t>
            </a:r>
            <a:r>
              <a:rPr kumimoji="1" lang="zh-CN" altLang="en-US" dirty="0"/>
              <a:t> </a:t>
            </a:r>
            <a:r>
              <a:rPr kumimoji="1" lang="en-US" altLang="zh-CN" dirty="0"/>
              <a:t>input.</a:t>
            </a:r>
            <a:r>
              <a:rPr kumimoji="1" lang="zh-CN" altLang="en-US" dirty="0"/>
              <a:t> </a:t>
            </a:r>
            <a:r>
              <a:rPr kumimoji="1" lang="en-US" altLang="zh-CN" dirty="0"/>
              <a:t>You</a:t>
            </a:r>
            <a:r>
              <a:rPr kumimoji="1" lang="zh-CN" altLang="en-US" dirty="0"/>
              <a:t> </a:t>
            </a:r>
            <a:r>
              <a:rPr kumimoji="1" lang="en-US" altLang="zh-CN" dirty="0"/>
              <a:t>can</a:t>
            </a:r>
            <a:r>
              <a:rPr kumimoji="1" lang="zh-CN" altLang="en-US" dirty="0"/>
              <a:t> </a:t>
            </a:r>
            <a:r>
              <a:rPr kumimoji="1" lang="en-US" altLang="zh-CN" dirty="0"/>
              <a:t>buy</a:t>
            </a:r>
            <a:r>
              <a:rPr kumimoji="1" lang="zh-CN" altLang="en-US" dirty="0"/>
              <a:t> </a:t>
            </a:r>
            <a:r>
              <a:rPr kumimoji="1" lang="en-US" altLang="zh-CN" dirty="0"/>
              <a:t>that</a:t>
            </a:r>
            <a:r>
              <a:rPr kumimoji="1" lang="zh-CN" altLang="en-US" dirty="0"/>
              <a:t> </a:t>
            </a:r>
            <a:r>
              <a:rPr kumimoji="1" lang="en-US" altLang="zh-CN" dirty="0"/>
              <a:t>service</a:t>
            </a:r>
            <a:r>
              <a:rPr kumimoji="1" lang="zh-CN" altLang="en-US" dirty="0"/>
              <a:t> </a:t>
            </a:r>
            <a:r>
              <a:rPr kumimoji="1" lang="en-US" altLang="zh-CN" dirty="0"/>
              <a:t>on</a:t>
            </a:r>
            <a:r>
              <a:rPr kumimoji="1" lang="zh-CN" altLang="en-US" dirty="0"/>
              <a:t> </a:t>
            </a:r>
            <a:r>
              <a:rPr kumimoji="1" lang="en-US" altLang="zh-CN" dirty="0" err="1"/>
              <a:t>ebay</a:t>
            </a:r>
            <a:r>
              <a:rPr kumimoji="1" lang="en-US" altLang="zh-CN" dirty="0"/>
              <a:t>.</a:t>
            </a:r>
            <a:endParaRPr kumimoji="1" lang="zh-CN" altLang="en-US" dirty="0"/>
          </a:p>
        </p:txBody>
      </p:sp>
      <p:sp>
        <p:nvSpPr>
          <p:cNvPr id="4" name="幻灯片编号占位符 3"/>
          <p:cNvSpPr>
            <a:spLocks noGrp="1"/>
          </p:cNvSpPr>
          <p:nvPr>
            <p:ph type="sldNum" sz="quarter" idx="10"/>
          </p:nvPr>
        </p:nvSpPr>
        <p:spPr/>
        <p:txBody>
          <a:bodyPr/>
          <a:lstStyle/>
          <a:p>
            <a:fld id="{3A84A077-83E9-49A7-9F59-234D78BD6949}" type="slidenum">
              <a:rPr lang="zh-CN" altLang="en-US" smtClean="0"/>
              <a:t>21</a:t>
            </a:fld>
            <a:endParaRPr lang="zh-CN" altLang="en-US"/>
          </a:p>
        </p:txBody>
      </p:sp>
    </p:spTree>
    <p:extLst>
      <p:ext uri="{BB962C8B-B14F-4D97-AF65-F5344CB8AC3E}">
        <p14:creationId xmlns:p14="http://schemas.microsoft.com/office/powerpoint/2010/main" val="175978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Or</a:t>
            </a:r>
            <a:r>
              <a:rPr kumimoji="1" lang="zh-CN" altLang="en-US" dirty="0"/>
              <a:t> </a:t>
            </a:r>
            <a:r>
              <a:rPr kumimoji="1" lang="en-US" altLang="zh-CN" dirty="0"/>
              <a:t>he</a:t>
            </a:r>
            <a:r>
              <a:rPr kumimoji="1" lang="zh-CN" altLang="en-US" dirty="0"/>
              <a:t> </a:t>
            </a:r>
            <a:r>
              <a:rPr kumimoji="1" lang="en-US" altLang="zh-CN" dirty="0"/>
              <a:t>can</a:t>
            </a:r>
            <a:r>
              <a:rPr kumimoji="1" lang="zh-CN" altLang="en-US" dirty="0"/>
              <a:t> </a:t>
            </a:r>
            <a:r>
              <a:rPr kumimoji="1" lang="en-US" altLang="zh-CN" dirty="0"/>
              <a:t>install</a:t>
            </a:r>
            <a:r>
              <a:rPr kumimoji="1" lang="zh-CN" altLang="en-US" dirty="0"/>
              <a:t> </a:t>
            </a:r>
            <a:r>
              <a:rPr kumimoji="1" lang="en-US" altLang="zh-CN" dirty="0"/>
              <a:t>a</a:t>
            </a:r>
            <a:r>
              <a:rPr kumimoji="1" lang="zh-CN" altLang="en-US" dirty="0"/>
              <a:t> </a:t>
            </a:r>
            <a:r>
              <a:rPr kumimoji="1" lang="en-US" altLang="zh-CN" dirty="0"/>
              <a:t>malware</a:t>
            </a:r>
            <a:r>
              <a:rPr kumimoji="1" lang="zh-CN" altLang="en-US" dirty="0"/>
              <a:t> </a:t>
            </a:r>
            <a:r>
              <a:rPr kumimoji="1" lang="en-US" altLang="zh-CN" dirty="0"/>
              <a:t>to</a:t>
            </a:r>
            <a:r>
              <a:rPr kumimoji="1" lang="zh-CN" altLang="en-US" dirty="0"/>
              <a:t> </a:t>
            </a:r>
            <a:r>
              <a:rPr kumimoji="1" lang="en-US" altLang="zh-CN" dirty="0"/>
              <a:t>lure</a:t>
            </a:r>
            <a:r>
              <a:rPr kumimoji="1" lang="zh-CN" altLang="en-US" dirty="0"/>
              <a:t> </a:t>
            </a:r>
            <a:r>
              <a:rPr kumimoji="1" lang="en-US" altLang="zh-CN" dirty="0"/>
              <a:t>the</a:t>
            </a:r>
            <a:r>
              <a:rPr kumimoji="1" lang="zh-CN" altLang="en-US" dirty="0"/>
              <a:t> </a:t>
            </a:r>
            <a:r>
              <a:rPr kumimoji="1" lang="en-US" altLang="zh-CN" dirty="0"/>
              <a:t>user</a:t>
            </a:r>
            <a:r>
              <a:rPr kumimoji="1" lang="zh-CN" altLang="en-US" dirty="0"/>
              <a:t> </a:t>
            </a:r>
            <a:r>
              <a:rPr kumimoji="1" lang="en-US" altLang="zh-CN" dirty="0"/>
              <a:t>to</a:t>
            </a:r>
            <a:r>
              <a:rPr kumimoji="1" lang="zh-CN" altLang="en-US" dirty="0"/>
              <a:t> </a:t>
            </a:r>
            <a:r>
              <a:rPr kumimoji="1" lang="en-US" altLang="zh-CN" dirty="0"/>
              <a:t>enter</a:t>
            </a:r>
            <a:r>
              <a:rPr kumimoji="1" lang="zh-CN" altLang="en-US" dirty="0"/>
              <a:t> </a:t>
            </a:r>
            <a:r>
              <a:rPr kumimoji="1" lang="en-US" altLang="zh-CN" dirty="0"/>
              <a:t>password.</a:t>
            </a:r>
            <a:r>
              <a:rPr kumimoji="1" lang="zh-CN" altLang="en-US" dirty="0"/>
              <a:t> </a:t>
            </a:r>
            <a:r>
              <a:rPr kumimoji="1" lang="en-US" altLang="zh-CN" dirty="0"/>
              <a:t>A</a:t>
            </a:r>
            <a:r>
              <a:rPr kumimoji="1" lang="zh-CN" altLang="en-US" dirty="0"/>
              <a:t> </a:t>
            </a:r>
            <a:r>
              <a:rPr kumimoji="1" lang="en-US" altLang="zh-CN" dirty="0" err="1"/>
              <a:t>typicall</a:t>
            </a:r>
            <a:r>
              <a:rPr kumimoji="1" lang="zh-CN" altLang="en-US" dirty="0"/>
              <a:t> </a:t>
            </a:r>
            <a:r>
              <a:rPr kumimoji="1" lang="en-US" altLang="zh-CN" dirty="0"/>
              <a:t>malware</a:t>
            </a:r>
            <a:r>
              <a:rPr kumimoji="1" lang="zh-CN" altLang="en-US" dirty="0"/>
              <a:t> </a:t>
            </a:r>
            <a:r>
              <a:rPr kumimoji="1" lang="en-US" altLang="zh-CN" dirty="0"/>
              <a:t>will</a:t>
            </a:r>
            <a:r>
              <a:rPr kumimoji="1" lang="zh-CN" altLang="en-US" dirty="0"/>
              <a:t> </a:t>
            </a:r>
            <a:r>
              <a:rPr kumimoji="1" lang="en-US" altLang="zh-CN" dirty="0"/>
              <a:t>run</a:t>
            </a:r>
            <a:r>
              <a:rPr kumimoji="1" lang="zh-CN" altLang="en-US" dirty="0"/>
              <a:t> </a:t>
            </a:r>
            <a:r>
              <a:rPr kumimoji="1" lang="en-US" altLang="zh-CN" dirty="0"/>
              <a:t>in</a:t>
            </a:r>
            <a:r>
              <a:rPr kumimoji="1" lang="zh-CN" altLang="en-US" dirty="0"/>
              <a:t> </a:t>
            </a:r>
            <a:r>
              <a:rPr kumimoji="1" lang="en-US" altLang="zh-CN" dirty="0"/>
              <a:t>background...</a:t>
            </a:r>
            <a:endParaRPr kumimoji="1" lang="zh-CN" altLang="en-US" dirty="0"/>
          </a:p>
        </p:txBody>
      </p:sp>
      <p:sp>
        <p:nvSpPr>
          <p:cNvPr id="4" name="幻灯片编号占位符 3"/>
          <p:cNvSpPr>
            <a:spLocks noGrp="1"/>
          </p:cNvSpPr>
          <p:nvPr>
            <p:ph type="sldNum" sz="quarter" idx="10"/>
          </p:nvPr>
        </p:nvSpPr>
        <p:spPr/>
        <p:txBody>
          <a:bodyPr/>
          <a:lstStyle/>
          <a:p>
            <a:fld id="{3A84A077-83E9-49A7-9F59-234D78BD6949}" type="slidenum">
              <a:rPr lang="zh-CN" altLang="en-US" smtClean="0"/>
              <a:t>22</a:t>
            </a:fld>
            <a:endParaRPr lang="zh-CN" altLang="en-US"/>
          </a:p>
        </p:txBody>
      </p:sp>
    </p:spTree>
    <p:extLst>
      <p:ext uri="{BB962C8B-B14F-4D97-AF65-F5344CB8AC3E}">
        <p14:creationId xmlns:p14="http://schemas.microsoft.com/office/powerpoint/2010/main" val="36049922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Or,</a:t>
            </a:r>
            <a:r>
              <a:rPr kumimoji="1" lang="zh-CN" altLang="en-US" dirty="0"/>
              <a:t> </a:t>
            </a:r>
            <a:r>
              <a:rPr kumimoji="1" lang="en-US" altLang="zh-CN" dirty="0"/>
              <a:t>he</a:t>
            </a:r>
            <a:r>
              <a:rPr kumimoji="1" lang="zh-CN" altLang="en-US" dirty="0"/>
              <a:t> </a:t>
            </a:r>
            <a:r>
              <a:rPr kumimoji="1" lang="en-US" altLang="zh-CN" dirty="0"/>
              <a:t>can</a:t>
            </a:r>
            <a:r>
              <a:rPr kumimoji="1" lang="zh-CN" altLang="en-US" dirty="0"/>
              <a:t> </a:t>
            </a:r>
            <a:r>
              <a:rPr kumimoji="1" lang="en-US" altLang="zh-CN" dirty="0"/>
              <a:t>just</a:t>
            </a:r>
            <a:r>
              <a:rPr kumimoji="1" lang="zh-CN" altLang="en-US" dirty="0"/>
              <a:t> </a:t>
            </a:r>
            <a:r>
              <a:rPr kumimoji="1" lang="en-US" altLang="zh-CN" dirty="0"/>
              <a:t>use</a:t>
            </a:r>
            <a:r>
              <a:rPr kumimoji="1" lang="zh-CN" altLang="en-US" dirty="0"/>
              <a:t> </a:t>
            </a:r>
            <a:r>
              <a:rPr kumimoji="1" lang="en-US" altLang="zh-CN" dirty="0"/>
              <a:t>rootkit</a:t>
            </a:r>
            <a:r>
              <a:rPr kumimoji="1" lang="zh-CN" altLang="en-US" dirty="0"/>
              <a:t> </a:t>
            </a:r>
            <a:r>
              <a:rPr kumimoji="1" lang="en-US" altLang="zh-CN" dirty="0"/>
              <a:t>and</a:t>
            </a:r>
            <a:r>
              <a:rPr kumimoji="1" lang="zh-CN" altLang="en-US" dirty="0"/>
              <a:t> </a:t>
            </a:r>
            <a:r>
              <a:rPr kumimoji="1" lang="en-US" altLang="zh-CN" dirty="0"/>
              <a:t>scan</a:t>
            </a:r>
            <a:r>
              <a:rPr kumimoji="1" lang="zh-CN" altLang="en-US" dirty="0"/>
              <a:t> </a:t>
            </a:r>
            <a:r>
              <a:rPr kumimoji="1" lang="en-US" altLang="zh-CN" dirty="0"/>
              <a:t>the</a:t>
            </a:r>
            <a:r>
              <a:rPr kumimoji="1" lang="zh-CN" altLang="en-US" dirty="0"/>
              <a:t> </a:t>
            </a:r>
            <a:r>
              <a:rPr kumimoji="1" lang="en-US" altLang="zh-CN" dirty="0"/>
              <a:t>memory</a:t>
            </a:r>
            <a:r>
              <a:rPr kumimoji="1" lang="zh-CN" altLang="en-US" dirty="0"/>
              <a:t> </a:t>
            </a:r>
            <a:r>
              <a:rPr kumimoji="1" lang="en-US" altLang="zh-CN" dirty="0"/>
              <a:t>for</a:t>
            </a:r>
            <a:r>
              <a:rPr kumimoji="1" lang="zh-CN" altLang="en-US" dirty="0"/>
              <a:t> </a:t>
            </a:r>
            <a:r>
              <a:rPr kumimoji="1" lang="en-US" altLang="zh-CN" dirty="0"/>
              <a:t>any</a:t>
            </a:r>
            <a:r>
              <a:rPr kumimoji="1" lang="zh-CN" altLang="en-US" dirty="0"/>
              <a:t> </a:t>
            </a:r>
            <a:r>
              <a:rPr kumimoji="1" lang="en-US" altLang="zh-CN" dirty="0"/>
              <a:t>plaintext</a:t>
            </a:r>
            <a:endParaRPr kumimoji="1" lang="zh-CN" altLang="en-US" dirty="0"/>
          </a:p>
        </p:txBody>
      </p:sp>
      <p:sp>
        <p:nvSpPr>
          <p:cNvPr id="4" name="幻灯片编号占位符 3"/>
          <p:cNvSpPr>
            <a:spLocks noGrp="1"/>
          </p:cNvSpPr>
          <p:nvPr>
            <p:ph type="sldNum" sz="quarter" idx="10"/>
          </p:nvPr>
        </p:nvSpPr>
        <p:spPr/>
        <p:txBody>
          <a:bodyPr/>
          <a:lstStyle/>
          <a:p>
            <a:fld id="{3A84A077-83E9-49A7-9F59-234D78BD6949}" type="slidenum">
              <a:rPr lang="zh-CN" altLang="en-US" smtClean="0"/>
              <a:t>23</a:t>
            </a:fld>
            <a:endParaRPr lang="zh-CN" altLang="en-US"/>
          </a:p>
        </p:txBody>
      </p:sp>
    </p:spTree>
    <p:extLst>
      <p:ext uri="{BB962C8B-B14F-4D97-AF65-F5344CB8AC3E}">
        <p14:creationId xmlns:p14="http://schemas.microsoft.com/office/powerpoint/2010/main" val="19575425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This</a:t>
            </a:r>
            <a:r>
              <a:rPr kumimoji="1" lang="zh-CN" altLang="en-US" dirty="0"/>
              <a:t> </a:t>
            </a:r>
            <a:r>
              <a:rPr kumimoji="1" lang="en-US" altLang="zh-CN" dirty="0"/>
              <a:t>attack</a:t>
            </a:r>
            <a:r>
              <a:rPr kumimoji="1" lang="zh-CN" altLang="en-US" dirty="0"/>
              <a:t> </a:t>
            </a:r>
            <a:r>
              <a:rPr kumimoji="1" lang="en-US" altLang="zh-CN" dirty="0"/>
              <a:t>is</a:t>
            </a:r>
            <a:r>
              <a:rPr kumimoji="1" lang="zh-CN" altLang="en-US" dirty="0"/>
              <a:t> </a:t>
            </a:r>
            <a:r>
              <a:rPr kumimoji="1" lang="en-US" altLang="zh-CN" dirty="0"/>
              <a:t>simple</a:t>
            </a:r>
            <a:r>
              <a:rPr kumimoji="1" lang="zh-CN" altLang="en-US" dirty="0"/>
              <a:t> </a:t>
            </a:r>
            <a:r>
              <a:rPr kumimoji="1" lang="en-US" altLang="zh-CN" dirty="0"/>
              <a:t>but</a:t>
            </a:r>
            <a:r>
              <a:rPr kumimoji="1" lang="zh-CN" altLang="en-US" dirty="0"/>
              <a:t> </a:t>
            </a:r>
            <a:r>
              <a:rPr kumimoji="1" lang="en-US" altLang="zh-CN" dirty="0"/>
              <a:t>effective</a:t>
            </a:r>
            <a:r>
              <a:rPr kumimoji="1" lang="zh-CN" altLang="en-US" dirty="0"/>
              <a:t> </a:t>
            </a:r>
            <a:r>
              <a:rPr kumimoji="1" lang="en-US" altLang="zh-CN" dirty="0"/>
              <a:t>since</a:t>
            </a:r>
            <a:r>
              <a:rPr kumimoji="1" lang="zh-CN" altLang="en-US" dirty="0"/>
              <a:t> </a:t>
            </a:r>
            <a:r>
              <a:rPr kumimoji="1" lang="en-US" altLang="zh-CN" dirty="0"/>
              <a:t>the</a:t>
            </a:r>
            <a:r>
              <a:rPr kumimoji="1" lang="zh-CN" altLang="en-US" dirty="0"/>
              <a:t> </a:t>
            </a:r>
            <a:r>
              <a:rPr kumimoji="1" lang="en-US" altLang="zh-CN" dirty="0"/>
              <a:t>memory</a:t>
            </a:r>
            <a:r>
              <a:rPr kumimoji="1" lang="zh-CN" altLang="en-US" dirty="0"/>
              <a:t> </a:t>
            </a:r>
            <a:r>
              <a:rPr kumimoji="1" lang="en-US" altLang="zh-CN" dirty="0"/>
              <a:t>does</a:t>
            </a:r>
            <a:r>
              <a:rPr kumimoji="1" lang="zh-CN" altLang="en-US" dirty="0"/>
              <a:t> </a:t>
            </a:r>
            <a:r>
              <a:rPr kumimoji="1" lang="en-US" altLang="zh-CN" dirty="0"/>
              <a:t>contain</a:t>
            </a:r>
            <a:r>
              <a:rPr kumimoji="1" lang="zh-CN" altLang="en-US" dirty="0"/>
              <a:t> </a:t>
            </a:r>
            <a:r>
              <a:rPr kumimoji="1" lang="en-US" altLang="zh-CN" dirty="0"/>
              <a:t>many</a:t>
            </a:r>
            <a:r>
              <a:rPr kumimoji="1" lang="zh-CN" altLang="en-US" dirty="0"/>
              <a:t> </a:t>
            </a:r>
            <a:r>
              <a:rPr kumimoji="1" lang="en-US" altLang="zh-CN" dirty="0"/>
              <a:t>secrets.</a:t>
            </a:r>
            <a:r>
              <a:rPr kumimoji="1" lang="zh-CN" altLang="en-US" dirty="0"/>
              <a:t> </a:t>
            </a:r>
            <a:r>
              <a:rPr kumimoji="1" lang="en-US" altLang="zh-CN" dirty="0"/>
              <a:t>Here</a:t>
            </a:r>
            <a:r>
              <a:rPr kumimoji="1" lang="zh-CN" altLang="en-US" dirty="0"/>
              <a:t> </a:t>
            </a:r>
            <a:r>
              <a:rPr kumimoji="1" lang="en-US" altLang="zh-CN" dirty="0"/>
              <a:t>is</a:t>
            </a:r>
            <a:r>
              <a:rPr kumimoji="1" lang="zh-CN" altLang="en-US" dirty="0"/>
              <a:t> </a:t>
            </a:r>
            <a:r>
              <a:rPr kumimoji="1" lang="en-US" altLang="zh-CN" dirty="0"/>
              <a:t>a</a:t>
            </a:r>
            <a:r>
              <a:rPr kumimoji="1" lang="zh-CN" altLang="en-US" dirty="0"/>
              <a:t> </a:t>
            </a:r>
            <a:r>
              <a:rPr kumimoji="1" lang="en-US" altLang="zh-CN" dirty="0"/>
              <a:t>table</a:t>
            </a:r>
            <a:r>
              <a:rPr kumimoji="1" lang="zh-CN" altLang="en-US" dirty="0"/>
              <a:t> </a:t>
            </a:r>
            <a:r>
              <a:rPr kumimoji="1" lang="en-US" altLang="zh-CN" dirty="0"/>
              <a:t>from</a:t>
            </a:r>
            <a:r>
              <a:rPr kumimoji="1" lang="zh-CN" altLang="en-US" dirty="0"/>
              <a:t> </a:t>
            </a:r>
            <a:r>
              <a:rPr kumimoji="1" lang="en-US" altLang="zh-CN" dirty="0" err="1"/>
              <a:t>cleanOS</a:t>
            </a:r>
            <a:r>
              <a:rPr kumimoji="1" lang="en-US" altLang="zh-CN" dirty="0"/>
              <a:t>,</a:t>
            </a:r>
            <a:r>
              <a:rPr kumimoji="1" lang="zh-CN" altLang="en-US" dirty="0"/>
              <a:t> </a:t>
            </a:r>
            <a:r>
              <a:rPr kumimoji="1" lang="en-US" altLang="zh-CN" dirty="0"/>
              <a:t>OSDI'12</a:t>
            </a:r>
            <a:r>
              <a:rPr kumimoji="1" lang="zh-CN" altLang="en-US" dirty="0"/>
              <a:t> </a:t>
            </a:r>
            <a:r>
              <a:rPr kumimoji="1" lang="en-US" altLang="zh-CN" dirty="0"/>
              <a:t>paper.</a:t>
            </a:r>
          </a:p>
          <a:p>
            <a:r>
              <a:rPr kumimoji="1" lang="en-US" altLang="zh-CN" dirty="0"/>
              <a:t>It</a:t>
            </a:r>
            <a:r>
              <a:rPr kumimoji="1" lang="zh-CN" altLang="en-US" dirty="0"/>
              <a:t> </a:t>
            </a:r>
            <a:r>
              <a:rPr kumimoji="1" lang="en-US" altLang="zh-CN" dirty="0"/>
              <a:t>shows</a:t>
            </a:r>
            <a:r>
              <a:rPr kumimoji="1" lang="zh-CN" altLang="en-US" dirty="0"/>
              <a:t> </a:t>
            </a:r>
            <a:r>
              <a:rPr kumimoji="1" lang="en-US" altLang="zh-CN" dirty="0"/>
              <a:t>that</a:t>
            </a:r>
            <a:r>
              <a:rPr kumimoji="1" lang="zh-CN" altLang="en-US" dirty="0"/>
              <a:t> </a:t>
            </a:r>
            <a:r>
              <a:rPr kumimoji="1" lang="en-US" altLang="zh-CN" dirty="0"/>
              <a:t>many</a:t>
            </a:r>
            <a:r>
              <a:rPr kumimoji="1" lang="zh-CN" altLang="en-US" dirty="0"/>
              <a:t> </a:t>
            </a:r>
            <a:r>
              <a:rPr kumimoji="1" lang="en-US" altLang="zh-CN" dirty="0"/>
              <a:t>popular</a:t>
            </a:r>
            <a:r>
              <a:rPr kumimoji="1" lang="zh-CN" altLang="en-US" dirty="0"/>
              <a:t> </a:t>
            </a:r>
            <a:r>
              <a:rPr kumimoji="1" lang="en-US" altLang="zh-CN" dirty="0"/>
              <a:t>applications</a:t>
            </a:r>
            <a:r>
              <a:rPr kumimoji="1" lang="zh-CN" altLang="en-US" dirty="0"/>
              <a:t> </a:t>
            </a:r>
            <a:r>
              <a:rPr kumimoji="1" lang="en-US" altLang="zh-CN" dirty="0"/>
              <a:t>will</a:t>
            </a:r>
            <a:r>
              <a:rPr kumimoji="1" lang="zh-CN" altLang="en-US" dirty="0"/>
              <a:t> </a:t>
            </a:r>
            <a:r>
              <a:rPr kumimoji="1" lang="en-US" altLang="zh-CN" dirty="0"/>
              <a:t>leave</a:t>
            </a:r>
            <a:r>
              <a:rPr kumimoji="1" lang="zh-CN" altLang="en-US" dirty="0"/>
              <a:t> </a:t>
            </a:r>
            <a:r>
              <a:rPr kumimoji="1" lang="en-US" altLang="zh-CN" dirty="0"/>
              <a:t>residue</a:t>
            </a:r>
            <a:r>
              <a:rPr kumimoji="1" lang="zh-CN" altLang="en-US" dirty="0"/>
              <a:t> </a:t>
            </a:r>
            <a:r>
              <a:rPr kumimoji="1" lang="en-US" altLang="zh-CN" dirty="0"/>
              <a:t>of</a:t>
            </a:r>
            <a:r>
              <a:rPr kumimoji="1" lang="zh-CN" altLang="en-US" dirty="0"/>
              <a:t> </a:t>
            </a:r>
            <a:r>
              <a:rPr kumimoji="1" lang="en-US" altLang="zh-CN" dirty="0"/>
              <a:t>critical</a:t>
            </a:r>
            <a:r>
              <a:rPr kumimoji="1" lang="zh-CN" altLang="en-US" dirty="0"/>
              <a:t> </a:t>
            </a:r>
            <a:r>
              <a:rPr kumimoji="1" lang="en-US" altLang="zh-CN" dirty="0"/>
              <a:t>data</a:t>
            </a:r>
            <a:r>
              <a:rPr kumimoji="1" lang="zh-CN" altLang="en-US" dirty="0"/>
              <a:t> </a:t>
            </a:r>
            <a:r>
              <a:rPr kumimoji="1" lang="en-US" altLang="zh-CN" dirty="0"/>
              <a:t>in</a:t>
            </a:r>
            <a:r>
              <a:rPr kumimoji="1" lang="zh-CN" altLang="en-US" dirty="0"/>
              <a:t> </a:t>
            </a:r>
            <a:r>
              <a:rPr kumimoji="1" lang="en-US" altLang="zh-CN" dirty="0"/>
              <a:t>memory</a:t>
            </a:r>
            <a:r>
              <a:rPr kumimoji="1" lang="zh-CN" altLang="en-US" dirty="0"/>
              <a:t> </a:t>
            </a:r>
            <a:r>
              <a:rPr kumimoji="1" lang="en-US" altLang="zh-CN" dirty="0"/>
              <a:t>for</a:t>
            </a:r>
            <a:r>
              <a:rPr kumimoji="1" lang="zh-CN" altLang="en-US" dirty="0"/>
              <a:t> </a:t>
            </a:r>
            <a:r>
              <a:rPr kumimoji="1" lang="en-US" altLang="zh-CN" dirty="0"/>
              <a:t>a</a:t>
            </a:r>
            <a:r>
              <a:rPr kumimoji="1" lang="zh-CN" altLang="en-US" dirty="0"/>
              <a:t> </a:t>
            </a:r>
            <a:r>
              <a:rPr kumimoji="1" lang="en-US" altLang="zh-CN" dirty="0"/>
              <a:t>long</a:t>
            </a:r>
            <a:r>
              <a:rPr kumimoji="1" lang="zh-CN" altLang="en-US" dirty="0"/>
              <a:t> </a:t>
            </a:r>
            <a:r>
              <a:rPr kumimoji="1" lang="en-US" altLang="zh-CN" dirty="0"/>
              <a:t>time.</a:t>
            </a:r>
            <a:r>
              <a:rPr kumimoji="1" lang="zh-CN" altLang="en-US" dirty="0"/>
              <a:t> </a:t>
            </a:r>
            <a:r>
              <a:rPr kumimoji="1" lang="en-US" altLang="zh-CN" dirty="0"/>
              <a:t>For</a:t>
            </a:r>
            <a:r>
              <a:rPr kumimoji="1" lang="zh-CN" altLang="en-US" dirty="0"/>
              <a:t> </a:t>
            </a:r>
            <a:r>
              <a:rPr kumimoji="1" lang="en-US" altLang="zh-CN" dirty="0"/>
              <a:t>example,</a:t>
            </a:r>
          </a:p>
          <a:p>
            <a:r>
              <a:rPr kumimoji="1" lang="en-US" altLang="zh-CN" dirty="0"/>
              <a:t>the</a:t>
            </a:r>
            <a:r>
              <a:rPr kumimoji="1" lang="zh-CN" altLang="en-US" dirty="0"/>
              <a:t> </a:t>
            </a:r>
            <a:r>
              <a:rPr kumimoji="1" lang="en-US" altLang="zh-CN" dirty="0"/>
              <a:t>android's</a:t>
            </a:r>
            <a:r>
              <a:rPr kumimoji="1" lang="zh-CN" altLang="en-US" dirty="0"/>
              <a:t> </a:t>
            </a:r>
            <a:r>
              <a:rPr kumimoji="1" lang="en-US" altLang="zh-CN" dirty="0"/>
              <a:t>default</a:t>
            </a:r>
            <a:r>
              <a:rPr kumimoji="1" lang="zh-CN" altLang="en-US" dirty="0"/>
              <a:t> </a:t>
            </a:r>
            <a:r>
              <a:rPr kumimoji="1" lang="en-US" altLang="zh-CN" dirty="0"/>
              <a:t>email</a:t>
            </a:r>
            <a:r>
              <a:rPr kumimoji="1" lang="zh-CN" altLang="en-US" dirty="0"/>
              <a:t> </a:t>
            </a:r>
            <a:r>
              <a:rPr kumimoji="1" lang="en-US" altLang="zh-CN" dirty="0"/>
              <a:t>app,</a:t>
            </a:r>
            <a:r>
              <a:rPr kumimoji="1" lang="zh-CN" altLang="en-US" dirty="0"/>
              <a:t> </a:t>
            </a:r>
          </a:p>
        </p:txBody>
      </p:sp>
      <p:sp>
        <p:nvSpPr>
          <p:cNvPr id="4" name="幻灯片编号占位符 3"/>
          <p:cNvSpPr>
            <a:spLocks noGrp="1"/>
          </p:cNvSpPr>
          <p:nvPr>
            <p:ph type="sldNum" sz="quarter" idx="10"/>
          </p:nvPr>
        </p:nvSpPr>
        <p:spPr/>
        <p:txBody>
          <a:bodyPr/>
          <a:lstStyle/>
          <a:p>
            <a:fld id="{3A84A077-83E9-49A7-9F59-234D78BD6949}" type="slidenum">
              <a:rPr lang="zh-CN" altLang="en-US" smtClean="0"/>
              <a:t>24</a:t>
            </a:fld>
            <a:endParaRPr lang="zh-CN" altLang="en-US"/>
          </a:p>
        </p:txBody>
      </p:sp>
    </p:spTree>
    <p:extLst>
      <p:ext uri="{BB962C8B-B14F-4D97-AF65-F5344CB8AC3E}">
        <p14:creationId xmlns:p14="http://schemas.microsoft.com/office/powerpoint/2010/main" val="3491068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6"/>
            <a:ext cx="7772400" cy="1225021"/>
          </a:xfrm>
        </p:spPr>
        <p:txBody>
          <a:bodyPr/>
          <a:lstStyle/>
          <a:p>
            <a:r>
              <a:rPr lang="zh-CN" altLang="en-US"/>
              <a:t>单击此处编辑母版标题样式</a:t>
            </a:r>
            <a:endParaRPr lang="zh-CN" altLang="en-US" dirty="0"/>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p>
            <a:fld id="{66A7A40B-EA42-4A59-BDB5-85EFA65BC5FC}" type="datetimeFigureOut">
              <a:rPr lang="zh-CN" altLang="en-US" smtClean="0"/>
              <a:t>2019/12/12</a:t>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2146142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66A7A40B-EA42-4A59-BDB5-85EFA65BC5FC}" type="datetimeFigureOut">
              <a:rPr lang="zh-CN" altLang="en-US" smtClean="0"/>
              <a:t>2019/12/12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3050845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867"/>
            <a:ext cx="2057400" cy="4876271"/>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28867"/>
            <a:ext cx="6019800" cy="4876271"/>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66A7A40B-EA42-4A59-BDB5-85EFA65BC5FC}" type="datetimeFigureOut">
              <a:rPr lang="zh-CN" altLang="en-US" smtClean="0"/>
              <a:t>2019/12/12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3469566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6"/>
            <a:ext cx="8229600" cy="900442"/>
          </a:xfrm>
        </p:spPr>
        <p:txBody>
          <a:bodyPr/>
          <a:lstStyle>
            <a:lvl1pPr>
              <a:defRPr>
                <a:latin typeface="DengXian" charset="0"/>
                <a:ea typeface="DengXian" charset="0"/>
                <a:cs typeface="DengXian" charset="0"/>
              </a:defRPr>
            </a:lvl1pPr>
          </a:lstStyle>
          <a:p>
            <a:r>
              <a:rPr lang="zh-CN" altLang="en-US"/>
              <a:t>单击此处编辑母版标题样式</a:t>
            </a:r>
            <a:endParaRPr lang="zh-CN" altLang="en-US" dirty="0"/>
          </a:p>
        </p:txBody>
      </p:sp>
      <p:sp>
        <p:nvSpPr>
          <p:cNvPr id="3" name="内容占位符 2"/>
          <p:cNvSpPr>
            <a:spLocks noGrp="1"/>
          </p:cNvSpPr>
          <p:nvPr>
            <p:ph idx="1"/>
          </p:nvPr>
        </p:nvSpPr>
        <p:spPr/>
        <p:txBody>
          <a:bodyPr>
            <a:normAutofit/>
          </a:bodyPr>
          <a:lstStyle>
            <a:lvl1pPr>
              <a:lnSpc>
                <a:spcPct val="120000"/>
              </a:lnSpc>
              <a:defRPr sz="2600" b="0" i="0">
                <a:latin typeface="DengXian" charset="0"/>
                <a:ea typeface="DengXian" charset="0"/>
                <a:cs typeface="DengXian" charset="0"/>
              </a:defRPr>
            </a:lvl1pPr>
            <a:lvl2pPr>
              <a:lnSpc>
                <a:spcPct val="120000"/>
              </a:lnSpc>
              <a:defRPr sz="2400" b="0" i="0">
                <a:latin typeface="DengXian" charset="0"/>
                <a:ea typeface="DengXian" charset="0"/>
                <a:cs typeface="DengXian" charset="0"/>
              </a:defRPr>
            </a:lvl2pPr>
            <a:lvl3pPr>
              <a:lnSpc>
                <a:spcPct val="120000"/>
              </a:lnSpc>
              <a:defRPr sz="2000" b="0" i="0">
                <a:latin typeface="DengXian" charset="0"/>
                <a:ea typeface="DengXian" charset="0"/>
                <a:cs typeface="DengXian" charset="0"/>
              </a:defRPr>
            </a:lvl3pPr>
            <a:lvl4pPr>
              <a:lnSpc>
                <a:spcPct val="120000"/>
              </a:lnSpc>
              <a:defRPr sz="1800" b="0" i="0">
                <a:latin typeface="DengXian" charset="0"/>
                <a:ea typeface="DengXian" charset="0"/>
                <a:cs typeface="DengXian" charset="0"/>
              </a:defRPr>
            </a:lvl4pPr>
            <a:lvl5pPr>
              <a:lnSpc>
                <a:spcPct val="120000"/>
              </a:lnSpc>
              <a:defRPr sz="1800" b="0" i="0">
                <a:latin typeface="DengXian" charset="0"/>
                <a:ea typeface="DengXian" charset="0"/>
                <a:cs typeface="DengXian" charset="0"/>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4" name="日期占位符 3"/>
          <p:cNvSpPr>
            <a:spLocks noGrp="1"/>
          </p:cNvSpPr>
          <p:nvPr>
            <p:ph type="dt" sz="half" idx="10"/>
          </p:nvPr>
        </p:nvSpPr>
        <p:spPr/>
        <p:txBody>
          <a:bodyPr/>
          <a:lstStyle/>
          <a:p>
            <a:fld id="{66A7A40B-EA42-4A59-BDB5-85EFA65BC5FC}" type="datetimeFigureOut">
              <a:rPr lang="zh-CN" altLang="en-US" smtClean="0"/>
              <a:t>2019/12/12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
        <p:nvSpPr>
          <p:cNvPr id="7" name="矩形 6"/>
          <p:cNvSpPr/>
          <p:nvPr userDrawn="1"/>
        </p:nvSpPr>
        <p:spPr>
          <a:xfrm>
            <a:off x="-57077" y="457235"/>
            <a:ext cx="164581" cy="4800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49560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8"/>
            <a:ext cx="7772400" cy="1135062"/>
          </a:xfrm>
        </p:spPr>
        <p:txBody>
          <a:bodyPr anchor="t"/>
          <a:lstStyle>
            <a:lvl1pPr algn="l">
              <a:defRPr sz="4000" b="0" cap="all"/>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6A7A40B-EA42-4A59-BDB5-85EFA65BC5FC}" type="datetimeFigureOut">
              <a:rPr lang="zh-CN" altLang="en-US" smtClean="0"/>
              <a:t>2019/12/12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
        <p:nvSpPr>
          <p:cNvPr id="7" name="矩形 6"/>
          <p:cNvSpPr/>
          <p:nvPr userDrawn="1"/>
        </p:nvSpPr>
        <p:spPr>
          <a:xfrm>
            <a:off x="-36512" y="3793604"/>
            <a:ext cx="179512" cy="4800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14694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66A7A40B-EA42-4A59-BDB5-85EFA65BC5FC}" type="datetimeFigureOut">
              <a:rPr lang="zh-CN" altLang="en-US" smtClean="0"/>
              <a:t>2019/12/12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983714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45029"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9"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6A7A40B-EA42-4A59-BDB5-85EFA65BC5FC}" type="datetimeFigureOut">
              <a:rPr lang="zh-CN" altLang="en-US" smtClean="0"/>
              <a:t>2019/12/12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74194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6A7A40B-EA42-4A59-BDB5-85EFA65BC5FC}" type="datetimeFigureOut">
              <a:rPr lang="zh-CN" altLang="en-US" smtClean="0"/>
              <a:t>2019/12/12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1720825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6A7A40B-EA42-4A59-BDB5-85EFA65BC5FC}" type="datetimeFigureOut">
              <a:rPr lang="zh-CN" altLang="en-US" smtClean="0"/>
              <a:t>2019/12/12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2253422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4" y="227541"/>
            <a:ext cx="3008313" cy="968376"/>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27544"/>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457204" y="1195919"/>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6A7A40B-EA42-4A59-BDB5-85EFA65BC5FC}" type="datetimeFigureOut">
              <a:rPr lang="zh-CN" altLang="en-US" smtClean="0"/>
              <a:t>2019/12/12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1966853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p>
        </p:txBody>
      </p:sp>
      <p:sp>
        <p:nvSpPr>
          <p:cNvPr id="4" name="文本占位符 3"/>
          <p:cNvSpPr>
            <a:spLocks noGrp="1"/>
          </p:cNvSpPr>
          <p:nvPr>
            <p:ph type="body" sz="half" idx="2"/>
          </p:nvPr>
        </p:nvSpPr>
        <p:spPr>
          <a:xfrm>
            <a:off x="1792288" y="4472783"/>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6A7A40B-EA42-4A59-BDB5-85EFA65BC5FC}" type="datetimeFigureOut">
              <a:rPr lang="zh-CN" altLang="en-US" smtClean="0"/>
              <a:t>2019/12/12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3460217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6"/>
            <a:ext cx="8229600" cy="9525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333501"/>
            <a:ext cx="8229600" cy="3771636"/>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5296960"/>
            <a:ext cx="2133600" cy="304271"/>
          </a:xfrm>
          <a:prstGeom prst="rect">
            <a:avLst/>
          </a:prstGeom>
        </p:spPr>
        <p:txBody>
          <a:bodyPr vert="horz" lIns="91440" tIns="45720" rIns="91440" bIns="45720" rtlCol="0" anchor="ctr"/>
          <a:lstStyle>
            <a:lvl1pPr algn="l">
              <a:defRPr sz="1200">
                <a:solidFill>
                  <a:schemeClr val="tx1">
                    <a:tint val="75000"/>
                  </a:schemeClr>
                </a:solidFill>
                <a:latin typeface="DengXian" charset="0"/>
                <a:ea typeface="DengXian" charset="0"/>
                <a:cs typeface="DengXian" charset="0"/>
              </a:defRPr>
            </a:lvl1pPr>
          </a:lstStyle>
          <a:p>
            <a:fld id="{66A7A40B-EA42-4A59-BDB5-85EFA65BC5FC}" type="datetimeFigureOut">
              <a:rPr lang="zh-CN" altLang="en-US" smtClean="0"/>
              <a:pPr/>
              <a:t>2019/12/12</a:t>
            </a:fld>
            <a:endParaRPr lang="zh-CN" altLang="en-US" dirty="0"/>
          </a:p>
        </p:txBody>
      </p:sp>
      <p:sp>
        <p:nvSpPr>
          <p:cNvPr id="5" name="页脚占位符 4"/>
          <p:cNvSpPr>
            <a:spLocks noGrp="1"/>
          </p:cNvSpPr>
          <p:nvPr>
            <p:ph type="ftr" sz="quarter" idx="3"/>
          </p:nvPr>
        </p:nvSpPr>
        <p:spPr>
          <a:xfrm>
            <a:off x="3124200" y="5296960"/>
            <a:ext cx="2895600" cy="304271"/>
          </a:xfrm>
          <a:prstGeom prst="rect">
            <a:avLst/>
          </a:prstGeom>
        </p:spPr>
        <p:txBody>
          <a:bodyPr vert="horz" lIns="91440" tIns="45720" rIns="91440" bIns="45720" rtlCol="0" anchor="ctr"/>
          <a:lstStyle>
            <a:lvl1pPr algn="ctr">
              <a:defRPr sz="1200">
                <a:solidFill>
                  <a:schemeClr val="tx1">
                    <a:tint val="75000"/>
                  </a:schemeClr>
                </a:solidFill>
                <a:latin typeface="DengXian" charset="0"/>
                <a:ea typeface="DengXian" charset="0"/>
                <a:cs typeface="DengXian" charset="0"/>
              </a:defRPr>
            </a:lvl1pPr>
          </a:lstStyle>
          <a:p>
            <a:endParaRPr lang="zh-CN" altLang="en-US"/>
          </a:p>
        </p:txBody>
      </p:sp>
      <p:sp>
        <p:nvSpPr>
          <p:cNvPr id="6" name="灯片编号占位符 5"/>
          <p:cNvSpPr>
            <a:spLocks noGrp="1"/>
          </p:cNvSpPr>
          <p:nvPr>
            <p:ph type="sldNum" sz="quarter" idx="4"/>
          </p:nvPr>
        </p:nvSpPr>
        <p:spPr>
          <a:xfrm>
            <a:off x="6553200" y="5296960"/>
            <a:ext cx="2133600" cy="304271"/>
          </a:xfrm>
          <a:prstGeom prst="rect">
            <a:avLst/>
          </a:prstGeom>
        </p:spPr>
        <p:txBody>
          <a:bodyPr vert="horz" lIns="91440" tIns="45720" rIns="91440" bIns="45720" rtlCol="0" anchor="ctr"/>
          <a:lstStyle>
            <a:lvl1pPr algn="r">
              <a:defRPr sz="1200">
                <a:solidFill>
                  <a:schemeClr val="tx1">
                    <a:tint val="75000"/>
                  </a:schemeClr>
                </a:solidFill>
                <a:latin typeface="DengXian" charset="0"/>
                <a:ea typeface="DengXian" charset="0"/>
                <a:cs typeface="DengXian" charset="0"/>
              </a:defRPr>
            </a:lvl1pPr>
          </a:lstStyle>
          <a:p>
            <a:fld id="{ADE361C3-C043-4A6E-BDCE-8DA1E7D90A3B}" type="slidenum">
              <a:rPr lang="zh-CN" altLang="en-US" smtClean="0"/>
              <a:pPr/>
              <a:t>‹#›</a:t>
            </a:fld>
            <a:endParaRPr lang="zh-CN" altLang="en-US"/>
          </a:p>
        </p:txBody>
      </p:sp>
    </p:spTree>
    <p:extLst>
      <p:ext uri="{BB962C8B-B14F-4D97-AF65-F5344CB8AC3E}">
        <p14:creationId xmlns:p14="http://schemas.microsoft.com/office/powerpoint/2010/main" val="3890905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3600" kern="1200">
          <a:solidFill>
            <a:schemeClr val="tx1">
              <a:lumMod val="75000"/>
              <a:lumOff val="25000"/>
            </a:schemeClr>
          </a:solidFill>
          <a:latin typeface="DengXian" charset="0"/>
          <a:ea typeface="DengXian" charset="0"/>
          <a:cs typeface="DengXian" charset="0"/>
        </a:defRPr>
      </a:lvl1pPr>
    </p:titleStyle>
    <p:bodyStyle>
      <a:lvl1pPr marL="342900" indent="-342900" algn="l" defTabSz="914400" rtl="0" eaLnBrk="1" latinLnBrk="0" hangingPunct="1">
        <a:lnSpc>
          <a:spcPct val="120000"/>
        </a:lnSpc>
        <a:spcBef>
          <a:spcPts val="1200"/>
        </a:spcBef>
        <a:buFont typeface="Arial" pitchFamily="34" charset="0"/>
        <a:buChar char="•"/>
        <a:defRPr sz="2600" b="0" kern="1200">
          <a:solidFill>
            <a:schemeClr val="tx1">
              <a:lumMod val="75000"/>
              <a:lumOff val="25000"/>
            </a:schemeClr>
          </a:solidFill>
          <a:latin typeface="DengXian" charset="0"/>
          <a:ea typeface="DengXian" charset="0"/>
          <a:cs typeface="DengXian" charset="0"/>
        </a:defRPr>
      </a:lvl1pPr>
      <a:lvl2pPr marL="742950" indent="-285750" algn="l" defTabSz="914400" rtl="0" eaLnBrk="1" latinLnBrk="0" hangingPunct="1">
        <a:lnSpc>
          <a:spcPct val="120000"/>
        </a:lnSpc>
        <a:spcBef>
          <a:spcPct val="20000"/>
        </a:spcBef>
        <a:buFont typeface="Arial" pitchFamily="34" charset="0"/>
        <a:buChar char="–"/>
        <a:defRPr sz="2400" kern="1200">
          <a:solidFill>
            <a:schemeClr val="tx1">
              <a:lumMod val="75000"/>
              <a:lumOff val="25000"/>
            </a:schemeClr>
          </a:solidFill>
          <a:latin typeface="DengXian" charset="0"/>
          <a:ea typeface="DengXian" charset="0"/>
          <a:cs typeface="DengXian" charset="0"/>
        </a:defRPr>
      </a:lvl2pPr>
      <a:lvl3pPr marL="1143000" indent="-228600" algn="l" defTabSz="914400" rtl="0" eaLnBrk="1" latinLnBrk="0" hangingPunct="1">
        <a:lnSpc>
          <a:spcPct val="120000"/>
        </a:lnSpc>
        <a:spcBef>
          <a:spcPct val="20000"/>
        </a:spcBef>
        <a:buFont typeface="Arial" pitchFamily="34" charset="0"/>
        <a:buChar char="•"/>
        <a:defRPr sz="2000" kern="1200">
          <a:solidFill>
            <a:schemeClr val="tx1">
              <a:lumMod val="75000"/>
              <a:lumOff val="25000"/>
            </a:schemeClr>
          </a:solidFill>
          <a:latin typeface="DengXian" charset="0"/>
          <a:ea typeface="DengXian" charset="0"/>
          <a:cs typeface="DengXian" charset="0"/>
        </a:defRPr>
      </a:lvl3pPr>
      <a:lvl4pPr marL="1600200" indent="-228600" algn="l" defTabSz="914400" rtl="0" eaLnBrk="1" latinLnBrk="0" hangingPunct="1">
        <a:lnSpc>
          <a:spcPct val="120000"/>
        </a:lnSpc>
        <a:spcBef>
          <a:spcPct val="20000"/>
        </a:spcBef>
        <a:buFont typeface="Arial" pitchFamily="34" charset="0"/>
        <a:buChar char="–"/>
        <a:defRPr sz="1800" kern="1200">
          <a:solidFill>
            <a:schemeClr val="tx1">
              <a:lumMod val="75000"/>
              <a:lumOff val="25000"/>
            </a:schemeClr>
          </a:solidFill>
          <a:latin typeface="DengXian" charset="0"/>
          <a:ea typeface="DengXian" charset="0"/>
          <a:cs typeface="DengXian" charset="0"/>
        </a:defRPr>
      </a:lvl4pPr>
      <a:lvl5pPr marL="2057400" indent="-228600" algn="l" defTabSz="914400" rtl="0" eaLnBrk="1" latinLnBrk="0" hangingPunct="1">
        <a:lnSpc>
          <a:spcPct val="120000"/>
        </a:lnSpc>
        <a:spcBef>
          <a:spcPct val="20000"/>
        </a:spcBef>
        <a:buFont typeface="Arial" pitchFamily="34" charset="0"/>
        <a:buChar char="»"/>
        <a:defRPr sz="1800" kern="1200">
          <a:solidFill>
            <a:schemeClr val="tx1">
              <a:lumMod val="75000"/>
              <a:lumOff val="25000"/>
            </a:schemeClr>
          </a:solidFill>
          <a:latin typeface="DengXian" charset="0"/>
          <a:ea typeface="DengXian" charset="0"/>
          <a:cs typeface="DengXian"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9.jpeg"/><Relationship Id="rId4" Type="http://schemas.openxmlformats.org/officeDocument/2006/relationships/image" Target="../media/image18.jpeg"/></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users.ece.cmu.edu/~dbrumley/courses/18487-f10/files/taint-analysis-overview.pdf" TargetMode="Externa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6822" y="0"/>
            <a:ext cx="9162764" cy="37215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标题 4"/>
          <p:cNvSpPr>
            <a:spLocks noGrp="1"/>
          </p:cNvSpPr>
          <p:nvPr>
            <p:ph type="ctrTitle"/>
          </p:nvPr>
        </p:nvSpPr>
        <p:spPr>
          <a:xfrm>
            <a:off x="683568" y="2497460"/>
            <a:ext cx="7772400" cy="1225021"/>
          </a:xfrm>
        </p:spPr>
        <p:txBody>
          <a:bodyPr>
            <a:normAutofit/>
          </a:bodyPr>
          <a:lstStyle/>
          <a:p>
            <a:r>
              <a:rPr kumimoji="1" lang="en-US" altLang="zh-CN" sz="4400" dirty="0">
                <a:solidFill>
                  <a:schemeClr val="bg1"/>
                </a:solidFill>
              </a:rPr>
              <a:t>Security</a:t>
            </a:r>
            <a:endParaRPr kumimoji="1" lang="zh-CN" altLang="en-US" sz="4400" dirty="0">
              <a:solidFill>
                <a:schemeClr val="bg1"/>
              </a:solidFill>
              <a:latin typeface="+mn-lt"/>
              <a:ea typeface="+mn-ea"/>
              <a:cs typeface="+mn-ea"/>
              <a:sym typeface="+mn-lt"/>
            </a:endParaRPr>
          </a:p>
        </p:txBody>
      </p:sp>
      <p:sp>
        <p:nvSpPr>
          <p:cNvPr id="17" name="副标题 2"/>
          <p:cNvSpPr>
            <a:spLocks noGrp="1"/>
          </p:cNvSpPr>
          <p:nvPr>
            <p:ph type="subTitle" idx="1"/>
          </p:nvPr>
        </p:nvSpPr>
        <p:spPr>
          <a:xfrm>
            <a:off x="467544" y="252559"/>
            <a:ext cx="7416824" cy="504056"/>
          </a:xfrm>
        </p:spPr>
        <p:txBody>
          <a:bodyPr>
            <a:normAutofit/>
          </a:bodyPr>
          <a:lstStyle/>
          <a:p>
            <a:pPr algn="l"/>
            <a:r>
              <a:rPr lang="en-US" altLang="zh-CN" sz="1600" dirty="0">
                <a:solidFill>
                  <a:schemeClr val="bg1"/>
                </a:solidFill>
                <a:latin typeface="+mn-lt"/>
                <a:ea typeface="+mn-ea"/>
                <a:cs typeface="+mn-ea"/>
                <a:sym typeface="+mn-lt"/>
              </a:rPr>
              <a:t>Computer</a:t>
            </a:r>
            <a:r>
              <a:rPr lang="zh-CN" altLang="en-US" sz="1600" dirty="0">
                <a:solidFill>
                  <a:schemeClr val="bg1"/>
                </a:solidFill>
                <a:latin typeface="+mn-lt"/>
                <a:ea typeface="+mn-ea"/>
                <a:cs typeface="+mn-ea"/>
                <a:sym typeface="+mn-lt"/>
              </a:rPr>
              <a:t> </a:t>
            </a:r>
            <a:r>
              <a:rPr lang="en-US" altLang="zh-CN" sz="1600" dirty="0">
                <a:solidFill>
                  <a:schemeClr val="bg1"/>
                </a:solidFill>
                <a:latin typeface="+mn-lt"/>
                <a:ea typeface="+mn-ea"/>
                <a:cs typeface="+mn-ea"/>
                <a:sym typeface="+mn-lt"/>
              </a:rPr>
              <a:t>System</a:t>
            </a:r>
            <a:r>
              <a:rPr lang="zh-CN" altLang="en-US" sz="1600" dirty="0">
                <a:solidFill>
                  <a:schemeClr val="bg1"/>
                </a:solidFill>
                <a:latin typeface="+mn-lt"/>
                <a:ea typeface="+mn-ea"/>
                <a:cs typeface="+mn-ea"/>
                <a:sym typeface="+mn-lt"/>
              </a:rPr>
              <a:t> </a:t>
            </a:r>
            <a:r>
              <a:rPr lang="en-US" altLang="zh-CN" sz="1600" dirty="0">
                <a:solidFill>
                  <a:schemeClr val="bg1"/>
                </a:solidFill>
                <a:latin typeface="+mn-lt"/>
                <a:ea typeface="+mn-ea"/>
                <a:cs typeface="+mn-ea"/>
                <a:sym typeface="+mn-lt"/>
              </a:rPr>
              <a:t>Engineering,</a:t>
            </a:r>
            <a:r>
              <a:rPr lang="zh-CN" altLang="en-US" sz="1600" dirty="0">
                <a:solidFill>
                  <a:schemeClr val="bg1"/>
                </a:solidFill>
                <a:latin typeface="+mn-lt"/>
                <a:ea typeface="+mn-ea"/>
                <a:cs typeface="+mn-ea"/>
                <a:sym typeface="+mn-lt"/>
              </a:rPr>
              <a:t> </a:t>
            </a:r>
            <a:r>
              <a:rPr lang="en-US" altLang="zh-CN" sz="1600" dirty="0">
                <a:solidFill>
                  <a:schemeClr val="bg1"/>
                </a:solidFill>
                <a:latin typeface="+mn-lt"/>
                <a:ea typeface="+mn-ea"/>
                <a:cs typeface="+mn-ea"/>
                <a:sym typeface="+mn-lt"/>
              </a:rPr>
              <a:t>Fall</a:t>
            </a:r>
            <a:r>
              <a:rPr lang="zh-CN" altLang="en-US" sz="1600" dirty="0">
                <a:solidFill>
                  <a:schemeClr val="bg1"/>
                </a:solidFill>
                <a:latin typeface="+mn-lt"/>
                <a:ea typeface="+mn-ea"/>
                <a:cs typeface="+mn-ea"/>
                <a:sym typeface="+mn-lt"/>
              </a:rPr>
              <a:t> </a:t>
            </a:r>
            <a:r>
              <a:rPr lang="en-US" altLang="zh-CN" sz="1600" dirty="0">
                <a:solidFill>
                  <a:schemeClr val="bg1"/>
                </a:solidFill>
                <a:latin typeface="+mn-lt"/>
                <a:ea typeface="+mn-ea"/>
                <a:cs typeface="+mn-ea"/>
                <a:sym typeface="+mn-lt"/>
              </a:rPr>
              <a:t>2019.</a:t>
            </a:r>
            <a:r>
              <a:rPr lang="zh-CN" altLang="en-US" sz="1600" dirty="0">
                <a:solidFill>
                  <a:schemeClr val="bg1"/>
                </a:solidFill>
                <a:latin typeface="+mn-lt"/>
                <a:ea typeface="+mn-ea"/>
                <a:cs typeface="+mn-ea"/>
                <a:sym typeface="+mn-lt"/>
              </a:rPr>
              <a:t> </a:t>
            </a:r>
            <a:r>
              <a:rPr lang="en-US" altLang="zh-CN" sz="1600" dirty="0">
                <a:solidFill>
                  <a:schemeClr val="bg1"/>
                </a:solidFill>
                <a:latin typeface="+mn-lt"/>
                <a:ea typeface="+mn-ea"/>
                <a:cs typeface="+mn-ea"/>
                <a:sym typeface="+mn-lt"/>
              </a:rPr>
              <a:t>(IPADS,</a:t>
            </a:r>
            <a:r>
              <a:rPr lang="zh-CN" altLang="en-US" sz="1600" dirty="0">
                <a:solidFill>
                  <a:schemeClr val="bg1"/>
                </a:solidFill>
                <a:latin typeface="+mn-lt"/>
                <a:ea typeface="+mn-ea"/>
                <a:cs typeface="+mn-ea"/>
                <a:sym typeface="+mn-lt"/>
              </a:rPr>
              <a:t> </a:t>
            </a:r>
            <a:r>
              <a:rPr lang="en-US" altLang="zh-CN" sz="1600" dirty="0">
                <a:solidFill>
                  <a:schemeClr val="bg1"/>
                </a:solidFill>
                <a:latin typeface="+mn-lt"/>
                <a:ea typeface="+mn-ea"/>
                <a:cs typeface="+mn-ea"/>
                <a:sym typeface="+mn-lt"/>
              </a:rPr>
              <a:t>SJTU)</a:t>
            </a:r>
            <a:endParaRPr lang="zh-CN" altLang="en-US" sz="1600" dirty="0">
              <a:solidFill>
                <a:schemeClr val="bg1"/>
              </a:solidFill>
              <a:latin typeface="+mn-lt"/>
              <a:ea typeface="+mn-ea"/>
              <a:cs typeface="+mn-ea"/>
              <a:sym typeface="+mn-lt"/>
            </a:endParaRPr>
          </a:p>
        </p:txBody>
      </p:sp>
      <p:pic>
        <p:nvPicPr>
          <p:cNvPr id="1030" name="Picture 6" descr="http://korean.onlinesjtu.com/%E6%A0%A1%E5%BE%BD%E7%B3%BB%E5%88%97/%E7%BC%A9%E5%B0%8F%E7%89%88/%E8%93%9D%E8%89%B2%E7%B3%BB%20%E5%B0%8F%E5%B0%BA%E5%AF%B8%E6%A0%A1%E5%BE%BD%E5%B1%95%E5%BC%80%E5%BC%8F%20(10mm%E4%BB%A5%E4%B8%8B%E4%BD%BF%E7%94%A8)%20%5b%E8%BD%AC%E6%8D%A2%5d.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7277871" y="252559"/>
            <a:ext cx="1465253" cy="385345"/>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标题 4"/>
          <p:cNvSpPr txBox="1">
            <a:spLocks/>
          </p:cNvSpPr>
          <p:nvPr/>
        </p:nvSpPr>
        <p:spPr>
          <a:xfrm>
            <a:off x="683568" y="3720711"/>
            <a:ext cx="7772400" cy="864981"/>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a:solidFill>
                  <a:schemeClr val="tx1"/>
                </a:solidFill>
                <a:latin typeface="微软雅黑 Light" panose="020B0502040204020203" pitchFamily="34" charset="-122"/>
                <a:ea typeface="微软雅黑 Light" panose="020B0502040204020203" pitchFamily="34" charset="-122"/>
                <a:cs typeface="+mj-cs"/>
              </a:defRPr>
            </a:lvl1pPr>
          </a:lstStyle>
          <a:p>
            <a:endParaRPr kumimoji="1" lang="zh-CN" altLang="en-US" sz="2800" dirty="0">
              <a:solidFill>
                <a:schemeClr val="accent4">
                  <a:lumMod val="50000"/>
                </a:schemeClr>
              </a:solidFill>
              <a:latin typeface="+mn-lt"/>
              <a:ea typeface="+mn-ea"/>
              <a:cs typeface="+mn-ea"/>
              <a:sym typeface="+mn-lt"/>
            </a:endParaRPr>
          </a:p>
        </p:txBody>
      </p:sp>
      <p:sp>
        <p:nvSpPr>
          <p:cNvPr id="2" name="矩形 1"/>
          <p:cNvSpPr/>
          <p:nvPr/>
        </p:nvSpPr>
        <p:spPr>
          <a:xfrm>
            <a:off x="683567" y="3892766"/>
            <a:ext cx="7920881" cy="523220"/>
          </a:xfrm>
          <a:prstGeom prst="rect">
            <a:avLst/>
          </a:prstGeom>
        </p:spPr>
        <p:txBody>
          <a:bodyPr wrap="square">
            <a:spAutoFit/>
          </a:bodyPr>
          <a:lstStyle/>
          <a:p>
            <a:r>
              <a:rPr lang="en-US" altLang="zh-CN" sz="2800" dirty="0">
                <a:solidFill>
                  <a:schemeClr val="accent1"/>
                </a:solidFill>
                <a:cs typeface="+mn-ea"/>
                <a:sym typeface="+mn-lt"/>
              </a:rPr>
              <a:t>Secure Channel &amp; Local Security</a:t>
            </a:r>
          </a:p>
        </p:txBody>
      </p:sp>
      <p:sp>
        <p:nvSpPr>
          <p:cNvPr id="9" name="矩形 8"/>
          <p:cNvSpPr/>
          <p:nvPr/>
        </p:nvSpPr>
        <p:spPr>
          <a:xfrm>
            <a:off x="683567" y="4801779"/>
            <a:ext cx="7920881" cy="400110"/>
          </a:xfrm>
          <a:prstGeom prst="rect">
            <a:avLst/>
          </a:prstGeom>
        </p:spPr>
        <p:txBody>
          <a:bodyPr wrap="square">
            <a:spAutoFit/>
          </a:bodyPr>
          <a:lstStyle/>
          <a:p>
            <a:r>
              <a:rPr lang="en-US" altLang="zh-CN" sz="2000" dirty="0">
                <a:solidFill>
                  <a:schemeClr val="accent1"/>
                </a:solidFill>
                <a:cs typeface="+mn-ea"/>
                <a:sym typeface="+mn-lt"/>
              </a:rPr>
              <a:t>Yubin Xia</a:t>
            </a:r>
          </a:p>
        </p:txBody>
      </p:sp>
    </p:spTree>
    <p:extLst>
      <p:ext uri="{BB962C8B-B14F-4D97-AF65-F5344CB8AC3E}">
        <p14:creationId xmlns:p14="http://schemas.microsoft.com/office/powerpoint/2010/main" val="2588494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线连接符 4"/>
          <p:cNvCxnSpPr/>
          <p:nvPr/>
        </p:nvCxnSpPr>
        <p:spPr>
          <a:xfrm>
            <a:off x="1763688" y="1057300"/>
            <a:ext cx="0" cy="3238326"/>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269925" y="481236"/>
            <a:ext cx="1071127" cy="507831"/>
          </a:xfrm>
          <a:prstGeom prst="rect">
            <a:avLst/>
          </a:prstGeom>
        </p:spPr>
        <p:txBody>
          <a:bodyPr wrap="none">
            <a:spAutoFit/>
          </a:bodyPr>
          <a:lstStyle/>
          <a:p>
            <a:pPr algn="ctr"/>
            <a:r>
              <a:rPr kumimoji="1" lang="en-US" altLang="zh-CN" sz="2700" b="1" dirty="0">
                <a:latin typeface="等线" panose="02010600030101010101" pitchFamily="2" charset="-122"/>
                <a:ea typeface="楷体"/>
                <a:cs typeface="Myriad Pro Light SemiCond"/>
              </a:rPr>
              <a:t>Alice</a:t>
            </a:r>
            <a:r>
              <a:rPr lang="en-US" altLang="zh-CN" b="1" dirty="0">
                <a:latin typeface="Consolas" charset="0"/>
              </a:rPr>
              <a:t> </a:t>
            </a:r>
            <a:endParaRPr lang="en-US" altLang="zh-CN" dirty="0">
              <a:effectLst/>
            </a:endParaRPr>
          </a:p>
        </p:txBody>
      </p:sp>
      <p:cxnSp>
        <p:nvCxnSpPr>
          <p:cNvPr id="10" name="直线连接符 9"/>
          <p:cNvCxnSpPr/>
          <p:nvPr/>
        </p:nvCxnSpPr>
        <p:spPr>
          <a:xfrm>
            <a:off x="7236296" y="1053999"/>
            <a:ext cx="0" cy="3747717"/>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6873977" y="477935"/>
            <a:ext cx="808235" cy="507831"/>
          </a:xfrm>
          <a:prstGeom prst="rect">
            <a:avLst/>
          </a:prstGeom>
        </p:spPr>
        <p:txBody>
          <a:bodyPr wrap="none">
            <a:spAutoFit/>
          </a:bodyPr>
          <a:lstStyle/>
          <a:p>
            <a:pPr algn="ctr"/>
            <a:r>
              <a:rPr kumimoji="1" lang="en-US" altLang="zh-CN" sz="2700" b="1" dirty="0">
                <a:latin typeface="等线" panose="02010600030101010101" pitchFamily="2" charset="-122"/>
                <a:ea typeface="楷体"/>
                <a:cs typeface="Myriad Pro Light SemiCond"/>
              </a:rPr>
              <a:t>Bob</a:t>
            </a:r>
            <a:endParaRPr lang="en-US" altLang="zh-CN" dirty="0">
              <a:effectLst/>
            </a:endParaRPr>
          </a:p>
        </p:txBody>
      </p:sp>
      <p:sp>
        <p:nvSpPr>
          <p:cNvPr id="12" name="矩形 11"/>
          <p:cNvSpPr/>
          <p:nvPr/>
        </p:nvSpPr>
        <p:spPr>
          <a:xfrm>
            <a:off x="755576" y="1345332"/>
            <a:ext cx="2820003" cy="923330"/>
          </a:xfrm>
          <a:prstGeom prst="rect">
            <a:avLst/>
          </a:prstGeom>
          <a:solidFill>
            <a:schemeClr val="bg1"/>
          </a:solidFill>
        </p:spPr>
        <p:txBody>
          <a:bodyPr wrap="none">
            <a:spAutoFit/>
          </a:bodyPr>
          <a:lstStyle/>
          <a:p>
            <a:pPr>
              <a:lnSpc>
                <a:spcPct val="150000"/>
              </a:lnSpc>
            </a:pPr>
            <a:r>
              <a:rPr lang="mr-IN" altLang="zh-CN" b="1" dirty="0" err="1">
                <a:solidFill>
                  <a:srgbClr val="0093FF"/>
                </a:solidFill>
                <a:latin typeface="Consolas" charset="0"/>
              </a:rPr>
              <a:t>c</a:t>
            </a:r>
            <a:r>
              <a:rPr lang="mr-IN" altLang="zh-CN" b="1" dirty="0">
                <a:solidFill>
                  <a:srgbClr val="0093FF"/>
                </a:solidFill>
                <a:latin typeface="Consolas" charset="0"/>
              </a:rPr>
              <a:t> </a:t>
            </a:r>
            <a:r>
              <a:rPr lang="mr-IN" altLang="zh-CN" b="1" dirty="0">
                <a:latin typeface="Consolas" charset="0"/>
              </a:rPr>
              <a:t>= </a:t>
            </a:r>
            <a:r>
              <a:rPr lang="mr-IN" altLang="zh-CN" b="1" dirty="0" err="1">
                <a:latin typeface="Consolas" charset="0"/>
              </a:rPr>
              <a:t>encrypt</a:t>
            </a:r>
            <a:r>
              <a:rPr lang="mr-IN" altLang="zh-CN" b="1" dirty="0">
                <a:latin typeface="Consolas" charset="0"/>
              </a:rPr>
              <a:t>(</a:t>
            </a:r>
            <a:r>
              <a:rPr lang="mr-IN" altLang="zh-CN" b="1" dirty="0" err="1">
                <a:solidFill>
                  <a:srgbClr val="4C8E00"/>
                </a:solidFill>
                <a:latin typeface="Consolas" charset="0"/>
              </a:rPr>
              <a:t>k</a:t>
            </a:r>
            <a:r>
              <a:rPr lang="mr-IN" altLang="zh-CN" b="1" dirty="0">
                <a:latin typeface="Consolas" charset="0"/>
              </a:rPr>
              <a:t>, </a:t>
            </a:r>
            <a:r>
              <a:rPr lang="mr-IN" altLang="zh-CN" b="1" dirty="0" err="1">
                <a:solidFill>
                  <a:srgbClr val="FF7C77"/>
                </a:solidFill>
                <a:latin typeface="Consolas" charset="0"/>
              </a:rPr>
              <a:t>m</a:t>
            </a:r>
            <a:r>
              <a:rPr lang="zh-CN" altLang="en-US" b="1" dirty="0">
                <a:solidFill>
                  <a:srgbClr val="FF7C77"/>
                </a:solidFill>
                <a:latin typeface="Consolas" charset="0"/>
              </a:rPr>
              <a:t> </a:t>
            </a:r>
            <a:r>
              <a:rPr lang="en-US" altLang="zh-CN" b="1" dirty="0">
                <a:latin typeface="Consolas" charset="0"/>
              </a:rPr>
              <a:t>|</a:t>
            </a:r>
            <a:r>
              <a:rPr lang="zh-CN" altLang="en-US" b="1" dirty="0">
                <a:solidFill>
                  <a:srgbClr val="FF7C77"/>
                </a:solidFill>
                <a:latin typeface="Consolas" charset="0"/>
              </a:rPr>
              <a:t> </a:t>
            </a:r>
            <a:r>
              <a:rPr lang="en-US" altLang="zh-CN" b="1" dirty="0" err="1">
                <a:solidFill>
                  <a:schemeClr val="accent1"/>
                </a:solidFill>
                <a:latin typeface="Consolas" charset="0"/>
              </a:rPr>
              <a:t>seq</a:t>
            </a:r>
            <a:r>
              <a:rPr lang="mr-IN" altLang="zh-CN" b="1" dirty="0">
                <a:latin typeface="Consolas" charset="0"/>
              </a:rPr>
              <a:t>) </a:t>
            </a:r>
            <a:endParaRPr lang="zh-CN" altLang="en-US" b="1" dirty="0">
              <a:latin typeface="Consolas" charset="0"/>
            </a:endParaRPr>
          </a:p>
          <a:p>
            <a:pPr>
              <a:lnSpc>
                <a:spcPct val="150000"/>
              </a:lnSpc>
            </a:pPr>
            <a:r>
              <a:rPr lang="mr-IN" altLang="zh-CN" b="1" dirty="0" err="1">
                <a:solidFill>
                  <a:srgbClr val="9335FF"/>
                </a:solidFill>
                <a:latin typeface="Consolas" charset="0"/>
              </a:rPr>
              <a:t>h</a:t>
            </a:r>
            <a:r>
              <a:rPr lang="mr-IN" altLang="zh-CN" b="1" dirty="0">
                <a:solidFill>
                  <a:srgbClr val="9335FF"/>
                </a:solidFill>
                <a:latin typeface="Consolas" charset="0"/>
              </a:rPr>
              <a:t> </a:t>
            </a:r>
            <a:r>
              <a:rPr lang="mr-IN" altLang="zh-CN" b="1" dirty="0">
                <a:latin typeface="Consolas" charset="0"/>
              </a:rPr>
              <a:t>= MAC(</a:t>
            </a:r>
            <a:r>
              <a:rPr lang="mr-IN" altLang="zh-CN" b="1" dirty="0" err="1">
                <a:solidFill>
                  <a:srgbClr val="4C8E00"/>
                </a:solidFill>
                <a:latin typeface="Consolas" charset="0"/>
              </a:rPr>
              <a:t>k</a:t>
            </a:r>
            <a:r>
              <a:rPr lang="mr-IN" altLang="zh-CN" b="1" dirty="0">
                <a:latin typeface="Consolas" charset="0"/>
              </a:rPr>
              <a:t>, </a:t>
            </a:r>
            <a:r>
              <a:rPr lang="mr-IN" altLang="zh-CN" b="1" dirty="0" err="1">
                <a:solidFill>
                  <a:srgbClr val="FF7C77"/>
                </a:solidFill>
                <a:latin typeface="Consolas" charset="0"/>
              </a:rPr>
              <a:t>m</a:t>
            </a:r>
            <a:r>
              <a:rPr lang="zh-CN" altLang="en-US" b="1" dirty="0">
                <a:solidFill>
                  <a:srgbClr val="FF7C77"/>
                </a:solidFill>
                <a:latin typeface="Consolas" charset="0"/>
              </a:rPr>
              <a:t> </a:t>
            </a:r>
            <a:r>
              <a:rPr lang="en-US" altLang="zh-CN" b="1" dirty="0">
                <a:latin typeface="Consolas" charset="0"/>
              </a:rPr>
              <a:t>|</a:t>
            </a:r>
            <a:r>
              <a:rPr lang="zh-CN" altLang="en-US" b="1" dirty="0">
                <a:solidFill>
                  <a:srgbClr val="FF7C77"/>
                </a:solidFill>
                <a:latin typeface="Consolas" charset="0"/>
              </a:rPr>
              <a:t> </a:t>
            </a:r>
            <a:r>
              <a:rPr lang="en-US" altLang="zh-CN" b="1" dirty="0" err="1">
                <a:solidFill>
                  <a:schemeClr val="accent1"/>
                </a:solidFill>
                <a:latin typeface="Consolas" charset="0"/>
              </a:rPr>
              <a:t>seq</a:t>
            </a:r>
            <a:r>
              <a:rPr lang="mr-IN" altLang="zh-CN" b="1" dirty="0">
                <a:latin typeface="Consolas" charset="0"/>
              </a:rPr>
              <a:t>) </a:t>
            </a:r>
            <a:endParaRPr lang="mr-IN" altLang="zh-CN" dirty="0">
              <a:effectLst/>
            </a:endParaRPr>
          </a:p>
        </p:txBody>
      </p:sp>
      <p:cxnSp>
        <p:nvCxnSpPr>
          <p:cNvPr id="16" name="直线箭头连接符 15"/>
          <p:cNvCxnSpPr/>
          <p:nvPr/>
        </p:nvCxnSpPr>
        <p:spPr>
          <a:xfrm>
            <a:off x="1805487" y="2425452"/>
            <a:ext cx="5358801"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4049870" y="2137420"/>
            <a:ext cx="755335" cy="507831"/>
          </a:xfrm>
          <a:prstGeom prst="rect">
            <a:avLst/>
          </a:prstGeom>
          <a:solidFill>
            <a:schemeClr val="bg1"/>
          </a:solidFill>
          <a:ln w="28575">
            <a:solidFill>
              <a:schemeClr val="tx1"/>
            </a:solidFill>
          </a:ln>
        </p:spPr>
        <p:txBody>
          <a:bodyPr wrap="none">
            <a:spAutoFit/>
          </a:bodyPr>
          <a:lstStyle/>
          <a:p>
            <a:pPr>
              <a:lnSpc>
                <a:spcPct val="150000"/>
              </a:lnSpc>
            </a:pPr>
            <a:r>
              <a:rPr lang="mr-IN" altLang="zh-CN" b="1" dirty="0" err="1">
                <a:solidFill>
                  <a:srgbClr val="0093FF"/>
                </a:solidFill>
                <a:latin typeface="Consolas" charset="0"/>
              </a:rPr>
              <a:t>c</a:t>
            </a:r>
            <a:r>
              <a:rPr lang="mr-IN" altLang="zh-CN" b="1" dirty="0">
                <a:solidFill>
                  <a:srgbClr val="0093FF"/>
                </a:solidFill>
                <a:latin typeface="Consolas" charset="0"/>
              </a:rPr>
              <a:t> </a:t>
            </a:r>
            <a:r>
              <a:rPr lang="en-US" altLang="zh-CN" b="1" dirty="0">
                <a:latin typeface="Consolas" charset="0"/>
              </a:rPr>
              <a:t>|</a:t>
            </a:r>
            <a:r>
              <a:rPr lang="zh-CN" altLang="en-US" b="1" dirty="0">
                <a:latin typeface="Consolas" charset="0"/>
              </a:rPr>
              <a:t> </a:t>
            </a:r>
            <a:r>
              <a:rPr lang="mr-IN" altLang="zh-CN" b="1" dirty="0" err="1">
                <a:solidFill>
                  <a:srgbClr val="9335FF"/>
                </a:solidFill>
                <a:latin typeface="Consolas" charset="0"/>
              </a:rPr>
              <a:t>h</a:t>
            </a:r>
            <a:endParaRPr lang="mr-IN" altLang="zh-CN" dirty="0">
              <a:effectLst/>
            </a:endParaRPr>
          </a:p>
        </p:txBody>
      </p:sp>
      <p:sp>
        <p:nvSpPr>
          <p:cNvPr id="19" name="矩形 18"/>
          <p:cNvSpPr/>
          <p:nvPr/>
        </p:nvSpPr>
        <p:spPr>
          <a:xfrm>
            <a:off x="6228184" y="2857500"/>
            <a:ext cx="3092513" cy="888577"/>
          </a:xfrm>
          <a:prstGeom prst="rect">
            <a:avLst/>
          </a:prstGeom>
          <a:solidFill>
            <a:schemeClr val="bg1"/>
          </a:solidFill>
        </p:spPr>
        <p:txBody>
          <a:bodyPr wrap="none">
            <a:spAutoFit/>
          </a:bodyPr>
          <a:lstStyle/>
          <a:p>
            <a:pPr>
              <a:lnSpc>
                <a:spcPct val="150000"/>
              </a:lnSpc>
            </a:pPr>
            <a:r>
              <a:rPr lang="mr-IN" altLang="zh-CN" b="1" dirty="0" err="1">
                <a:solidFill>
                  <a:srgbClr val="FF7C77"/>
                </a:solidFill>
                <a:latin typeface="Consolas" charset="0"/>
              </a:rPr>
              <a:t>m</a:t>
            </a:r>
            <a:r>
              <a:rPr lang="zh-CN" altLang="en-US" b="1" dirty="0">
                <a:solidFill>
                  <a:srgbClr val="FF7C77"/>
                </a:solidFill>
                <a:latin typeface="Consolas" charset="0"/>
              </a:rPr>
              <a:t> </a:t>
            </a:r>
            <a:r>
              <a:rPr lang="en-US" altLang="zh-CN" b="1" dirty="0">
                <a:latin typeface="Consolas" charset="0"/>
              </a:rPr>
              <a:t>|</a:t>
            </a:r>
            <a:r>
              <a:rPr lang="zh-CN" altLang="en-US" b="1" dirty="0">
                <a:solidFill>
                  <a:srgbClr val="FF7C77"/>
                </a:solidFill>
                <a:latin typeface="Consolas" charset="0"/>
              </a:rPr>
              <a:t> </a:t>
            </a:r>
            <a:r>
              <a:rPr lang="en-US" altLang="zh-CN" b="1" dirty="0" err="1">
                <a:solidFill>
                  <a:schemeClr val="accent1"/>
                </a:solidFill>
                <a:latin typeface="Consolas" charset="0"/>
              </a:rPr>
              <a:t>seq</a:t>
            </a:r>
            <a:r>
              <a:rPr lang="mr-IN" altLang="zh-CN" b="1" dirty="0">
                <a:solidFill>
                  <a:srgbClr val="FF7C77"/>
                </a:solidFill>
                <a:latin typeface="Consolas" charset="0"/>
              </a:rPr>
              <a:t> </a:t>
            </a:r>
            <a:r>
              <a:rPr lang="mr-IN" altLang="zh-CN" b="1" dirty="0">
                <a:latin typeface="Consolas" charset="0"/>
              </a:rPr>
              <a:t>= </a:t>
            </a:r>
            <a:r>
              <a:rPr lang="mr-IN" altLang="zh-CN" b="1" dirty="0" err="1">
                <a:latin typeface="Consolas" charset="0"/>
              </a:rPr>
              <a:t>decrypt</a:t>
            </a:r>
            <a:r>
              <a:rPr lang="mr-IN" altLang="zh-CN" b="1" dirty="0">
                <a:latin typeface="Consolas" charset="0"/>
              </a:rPr>
              <a:t>(</a:t>
            </a:r>
            <a:r>
              <a:rPr lang="mr-IN" altLang="zh-CN" b="1" dirty="0" err="1">
                <a:solidFill>
                  <a:srgbClr val="008E4F"/>
                </a:solidFill>
                <a:latin typeface="Consolas" charset="0"/>
              </a:rPr>
              <a:t>k</a:t>
            </a:r>
            <a:r>
              <a:rPr lang="mr-IN" altLang="zh-CN" b="1" dirty="0">
                <a:latin typeface="Consolas" charset="0"/>
              </a:rPr>
              <a:t>, </a:t>
            </a:r>
            <a:r>
              <a:rPr lang="mr-IN" altLang="zh-CN" b="1" dirty="0" err="1">
                <a:solidFill>
                  <a:srgbClr val="0093FF"/>
                </a:solidFill>
                <a:latin typeface="Consolas" charset="0"/>
              </a:rPr>
              <a:t>c</a:t>
            </a:r>
            <a:r>
              <a:rPr lang="mr-IN" altLang="zh-CN" b="1" dirty="0">
                <a:latin typeface="Consolas" charset="0"/>
              </a:rPr>
              <a:t>) </a:t>
            </a:r>
            <a:endParaRPr lang="zh-CN" altLang="en-US" b="1" dirty="0">
              <a:latin typeface="Consolas" charset="0"/>
            </a:endParaRPr>
          </a:p>
          <a:p>
            <a:pPr>
              <a:lnSpc>
                <a:spcPct val="150000"/>
              </a:lnSpc>
            </a:pPr>
            <a:r>
              <a:rPr lang="mr-IN" altLang="zh-CN" b="1" dirty="0">
                <a:latin typeface="Consolas" charset="0"/>
              </a:rPr>
              <a:t>MAC(</a:t>
            </a:r>
            <a:r>
              <a:rPr lang="mr-IN" altLang="zh-CN" b="1" dirty="0" err="1">
                <a:solidFill>
                  <a:srgbClr val="008E00"/>
                </a:solidFill>
                <a:latin typeface="Consolas" charset="0"/>
              </a:rPr>
              <a:t>k</a:t>
            </a:r>
            <a:r>
              <a:rPr lang="mr-IN" altLang="zh-CN" b="1" dirty="0">
                <a:latin typeface="Consolas" charset="0"/>
              </a:rPr>
              <a:t>, </a:t>
            </a:r>
            <a:r>
              <a:rPr lang="mr-IN" altLang="zh-CN" b="1" dirty="0" err="1">
                <a:solidFill>
                  <a:srgbClr val="FF7C77"/>
                </a:solidFill>
                <a:latin typeface="Consolas" charset="0"/>
              </a:rPr>
              <a:t>m</a:t>
            </a:r>
            <a:r>
              <a:rPr lang="en-US" altLang="zh-CN" b="1" dirty="0">
                <a:latin typeface="Consolas" charset="0"/>
              </a:rPr>
              <a:t> |</a:t>
            </a:r>
            <a:r>
              <a:rPr lang="zh-CN" altLang="en-US" b="1" dirty="0">
                <a:solidFill>
                  <a:srgbClr val="FF7C77"/>
                </a:solidFill>
                <a:latin typeface="Consolas" charset="0"/>
              </a:rPr>
              <a:t> </a:t>
            </a:r>
            <a:r>
              <a:rPr lang="en-US" altLang="zh-CN" b="1" dirty="0" err="1">
                <a:solidFill>
                  <a:schemeClr val="accent1"/>
                </a:solidFill>
                <a:latin typeface="Consolas" charset="0"/>
              </a:rPr>
              <a:t>seq</a:t>
            </a:r>
            <a:r>
              <a:rPr lang="mr-IN" altLang="zh-CN" b="1" dirty="0">
                <a:latin typeface="Consolas" charset="0"/>
              </a:rPr>
              <a:t>) == </a:t>
            </a:r>
            <a:r>
              <a:rPr lang="mr-IN" altLang="zh-CN" b="1" dirty="0" err="1">
                <a:solidFill>
                  <a:srgbClr val="9335FF"/>
                </a:solidFill>
                <a:latin typeface="Consolas" charset="0"/>
              </a:rPr>
              <a:t>h</a:t>
            </a:r>
            <a:r>
              <a:rPr lang="mr-IN" altLang="zh-CN" b="1" dirty="0">
                <a:solidFill>
                  <a:srgbClr val="9335FF"/>
                </a:solidFill>
                <a:latin typeface="Consolas" charset="0"/>
              </a:rPr>
              <a:t> </a:t>
            </a:r>
            <a:r>
              <a:rPr lang="en-US" altLang="zh-CN" b="1" dirty="0">
                <a:latin typeface="Consolas" charset="0"/>
              </a:rPr>
              <a:t>?</a:t>
            </a:r>
            <a:r>
              <a:rPr lang="mr-IN" altLang="zh-CN" b="1" dirty="0">
                <a:latin typeface="Consolas" charset="0"/>
              </a:rPr>
              <a:t> </a:t>
            </a:r>
            <a:endParaRPr lang="mr-IN" altLang="zh-CN" dirty="0">
              <a:effectLst/>
            </a:endParaRPr>
          </a:p>
        </p:txBody>
      </p:sp>
      <p:cxnSp>
        <p:nvCxnSpPr>
          <p:cNvPr id="13" name="直线连接符 12"/>
          <p:cNvCxnSpPr/>
          <p:nvPr/>
        </p:nvCxnSpPr>
        <p:spPr>
          <a:xfrm>
            <a:off x="4446216" y="1057300"/>
            <a:ext cx="0" cy="3816424"/>
          </a:xfrm>
          <a:prstGeom prst="line">
            <a:avLst/>
          </a:prstGeom>
          <a:ln w="28575">
            <a:solidFill>
              <a:schemeClr val="accent2"/>
            </a:solidFill>
            <a:prstDash val="sysDot"/>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4125577" y="481236"/>
            <a:ext cx="724878" cy="507831"/>
          </a:xfrm>
          <a:prstGeom prst="rect">
            <a:avLst/>
          </a:prstGeom>
        </p:spPr>
        <p:txBody>
          <a:bodyPr wrap="none">
            <a:spAutoFit/>
          </a:bodyPr>
          <a:lstStyle/>
          <a:p>
            <a:pPr algn="ctr"/>
            <a:r>
              <a:rPr kumimoji="1" lang="en-US" altLang="zh-CN" sz="2700" b="1" dirty="0">
                <a:solidFill>
                  <a:schemeClr val="accent2"/>
                </a:solidFill>
                <a:latin typeface="等线" panose="02010600030101010101" pitchFamily="2" charset="-122"/>
                <a:ea typeface="楷体"/>
                <a:cs typeface="Myriad Pro Light SemiCond"/>
              </a:rPr>
              <a:t>Eve</a:t>
            </a:r>
            <a:endParaRPr lang="en-US" altLang="zh-CN" dirty="0">
              <a:solidFill>
                <a:schemeClr val="accent2"/>
              </a:solidFill>
              <a:effectLst/>
            </a:endParaRPr>
          </a:p>
        </p:txBody>
      </p:sp>
      <p:cxnSp>
        <p:nvCxnSpPr>
          <p:cNvPr id="15" name="直线箭头连接符 14"/>
          <p:cNvCxnSpPr/>
          <p:nvPr/>
        </p:nvCxnSpPr>
        <p:spPr>
          <a:xfrm flipH="1">
            <a:off x="1835698" y="3529322"/>
            <a:ext cx="2520278" cy="638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2742803" y="3272999"/>
            <a:ext cx="755335" cy="507831"/>
          </a:xfrm>
          <a:prstGeom prst="rect">
            <a:avLst/>
          </a:prstGeom>
          <a:solidFill>
            <a:schemeClr val="bg1"/>
          </a:solidFill>
          <a:ln w="28575">
            <a:solidFill>
              <a:schemeClr val="tx1"/>
            </a:solidFill>
          </a:ln>
        </p:spPr>
        <p:txBody>
          <a:bodyPr wrap="none">
            <a:spAutoFit/>
          </a:bodyPr>
          <a:lstStyle/>
          <a:p>
            <a:pPr>
              <a:lnSpc>
                <a:spcPct val="150000"/>
              </a:lnSpc>
            </a:pPr>
            <a:r>
              <a:rPr lang="mr-IN" altLang="zh-CN" b="1" dirty="0" err="1">
                <a:solidFill>
                  <a:srgbClr val="0093FF"/>
                </a:solidFill>
                <a:latin typeface="Consolas" charset="0"/>
              </a:rPr>
              <a:t>c</a:t>
            </a:r>
            <a:r>
              <a:rPr lang="mr-IN" altLang="zh-CN" b="1" dirty="0">
                <a:solidFill>
                  <a:srgbClr val="0093FF"/>
                </a:solidFill>
                <a:latin typeface="Consolas" charset="0"/>
              </a:rPr>
              <a:t> </a:t>
            </a:r>
            <a:r>
              <a:rPr lang="en-US" altLang="zh-CN" b="1" dirty="0">
                <a:latin typeface="Consolas" charset="0"/>
              </a:rPr>
              <a:t>|</a:t>
            </a:r>
            <a:r>
              <a:rPr lang="zh-CN" altLang="en-US" b="1" dirty="0">
                <a:latin typeface="Consolas" charset="0"/>
              </a:rPr>
              <a:t> </a:t>
            </a:r>
            <a:r>
              <a:rPr lang="mr-IN" altLang="zh-CN" b="1" dirty="0" err="1">
                <a:solidFill>
                  <a:srgbClr val="9335FF"/>
                </a:solidFill>
                <a:latin typeface="Consolas" charset="0"/>
              </a:rPr>
              <a:t>h</a:t>
            </a:r>
            <a:endParaRPr lang="mr-IN" altLang="zh-CN" dirty="0">
              <a:effectLst/>
            </a:endParaRPr>
          </a:p>
        </p:txBody>
      </p:sp>
      <p:sp>
        <p:nvSpPr>
          <p:cNvPr id="6" name="矩形 5"/>
          <p:cNvSpPr/>
          <p:nvPr/>
        </p:nvSpPr>
        <p:spPr>
          <a:xfrm>
            <a:off x="467544" y="4369668"/>
            <a:ext cx="8280920" cy="1061829"/>
          </a:xfrm>
          <a:prstGeom prst="rect">
            <a:avLst/>
          </a:prstGeom>
        </p:spPr>
        <p:txBody>
          <a:bodyPr wrap="square">
            <a:spAutoFit/>
          </a:bodyPr>
          <a:lstStyle/>
          <a:p>
            <a:pPr>
              <a:lnSpc>
                <a:spcPct val="150000"/>
              </a:lnSpc>
            </a:pPr>
            <a:r>
              <a:rPr lang="en-US" altLang="zh-CN" sz="2400" b="1" dirty="0">
                <a:latin typeface="Helvetica" charset="0"/>
              </a:rPr>
              <a:t>problem: </a:t>
            </a:r>
            <a:r>
              <a:rPr lang="en-US" altLang="zh-CN" sz="2400" dirty="0">
                <a:latin typeface="Helvetica" charset="0"/>
              </a:rPr>
              <a:t>reflection attacks</a:t>
            </a:r>
            <a:br>
              <a:rPr lang="en-US" altLang="zh-CN" sz="2400" dirty="0">
                <a:latin typeface="Helvetica" charset="0"/>
              </a:rPr>
            </a:br>
            <a:r>
              <a:rPr lang="en-US" altLang="zh-CN" dirty="0">
                <a:latin typeface="Helvetica" charset="0"/>
              </a:rPr>
              <a:t>(adversary could intercept a message, re-send it later</a:t>
            </a:r>
            <a:r>
              <a:rPr lang="zh-CN" altLang="en-US" dirty="0">
                <a:latin typeface="Helvetica" charset="0"/>
              </a:rPr>
              <a:t> </a:t>
            </a:r>
            <a:r>
              <a:rPr lang="en-US" altLang="zh-CN" dirty="0">
                <a:latin typeface="Helvetica" charset="0"/>
              </a:rPr>
              <a:t>in the opposite direction) </a:t>
            </a:r>
            <a:endParaRPr lang="en-US" altLang="zh-CN" dirty="0">
              <a:effectLst/>
            </a:endParaRPr>
          </a:p>
        </p:txBody>
      </p:sp>
    </p:spTree>
    <p:extLst>
      <p:ext uri="{BB962C8B-B14F-4D97-AF65-F5344CB8AC3E}">
        <p14:creationId xmlns:p14="http://schemas.microsoft.com/office/powerpoint/2010/main" val="3161954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线连接符 4"/>
          <p:cNvCxnSpPr/>
          <p:nvPr/>
        </p:nvCxnSpPr>
        <p:spPr>
          <a:xfrm>
            <a:off x="1749216" y="773043"/>
            <a:ext cx="13828" cy="4748753"/>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269925" y="333445"/>
            <a:ext cx="1071127" cy="507831"/>
          </a:xfrm>
          <a:prstGeom prst="rect">
            <a:avLst/>
          </a:prstGeom>
        </p:spPr>
        <p:txBody>
          <a:bodyPr wrap="none">
            <a:spAutoFit/>
          </a:bodyPr>
          <a:lstStyle/>
          <a:p>
            <a:pPr algn="ctr"/>
            <a:r>
              <a:rPr kumimoji="1" lang="en-US" altLang="zh-CN" sz="2700" b="1" dirty="0">
                <a:latin typeface="等线" panose="02010600030101010101" pitchFamily="2" charset="-122"/>
                <a:ea typeface="楷体"/>
                <a:cs typeface="Myriad Pro Light SemiCond"/>
              </a:rPr>
              <a:t>Alice</a:t>
            </a:r>
            <a:r>
              <a:rPr lang="en-US" altLang="zh-CN" b="1" dirty="0">
                <a:latin typeface="Consolas" charset="0"/>
              </a:rPr>
              <a:t> </a:t>
            </a:r>
            <a:endParaRPr lang="en-US" altLang="zh-CN" dirty="0">
              <a:effectLst/>
            </a:endParaRPr>
          </a:p>
        </p:txBody>
      </p:sp>
      <p:cxnSp>
        <p:nvCxnSpPr>
          <p:cNvPr id="10" name="直线连接符 9"/>
          <p:cNvCxnSpPr/>
          <p:nvPr/>
        </p:nvCxnSpPr>
        <p:spPr>
          <a:xfrm>
            <a:off x="7236296" y="913284"/>
            <a:ext cx="0" cy="3888432"/>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6873977" y="265212"/>
            <a:ext cx="808235" cy="507831"/>
          </a:xfrm>
          <a:prstGeom prst="rect">
            <a:avLst/>
          </a:prstGeom>
        </p:spPr>
        <p:txBody>
          <a:bodyPr wrap="none">
            <a:spAutoFit/>
          </a:bodyPr>
          <a:lstStyle/>
          <a:p>
            <a:pPr algn="ctr"/>
            <a:r>
              <a:rPr kumimoji="1" lang="en-US" altLang="zh-CN" sz="2700" b="1" dirty="0">
                <a:latin typeface="等线" panose="02010600030101010101" pitchFamily="2" charset="-122"/>
                <a:ea typeface="楷体"/>
                <a:cs typeface="Myriad Pro Light SemiCond"/>
              </a:rPr>
              <a:t>Bob</a:t>
            </a:r>
            <a:endParaRPr lang="en-US" altLang="zh-CN" dirty="0">
              <a:effectLst/>
            </a:endParaRPr>
          </a:p>
        </p:txBody>
      </p:sp>
      <p:sp>
        <p:nvSpPr>
          <p:cNvPr id="12" name="矩形 11"/>
          <p:cNvSpPr/>
          <p:nvPr/>
        </p:nvSpPr>
        <p:spPr>
          <a:xfrm>
            <a:off x="251520" y="913284"/>
            <a:ext cx="3159839" cy="923330"/>
          </a:xfrm>
          <a:prstGeom prst="rect">
            <a:avLst/>
          </a:prstGeom>
          <a:solidFill>
            <a:schemeClr val="bg1"/>
          </a:solidFill>
        </p:spPr>
        <p:txBody>
          <a:bodyPr wrap="none">
            <a:spAutoFit/>
          </a:bodyPr>
          <a:lstStyle/>
          <a:p>
            <a:pPr>
              <a:lnSpc>
                <a:spcPct val="150000"/>
              </a:lnSpc>
            </a:pPr>
            <a:r>
              <a:rPr lang="mr-IN" altLang="zh-CN" b="1" dirty="0" err="1">
                <a:solidFill>
                  <a:srgbClr val="0093FF"/>
                </a:solidFill>
                <a:latin typeface="Consolas" charset="0"/>
              </a:rPr>
              <a:t>c</a:t>
            </a:r>
            <a:r>
              <a:rPr lang="en-US" altLang="zh-CN" b="1" baseline="-25000" dirty="0">
                <a:solidFill>
                  <a:srgbClr val="0093FF"/>
                </a:solidFill>
                <a:latin typeface="Consolas" charset="0"/>
              </a:rPr>
              <a:t>a</a:t>
            </a:r>
            <a:r>
              <a:rPr lang="mr-IN" altLang="zh-CN" b="1" dirty="0">
                <a:solidFill>
                  <a:srgbClr val="0093FF"/>
                </a:solidFill>
                <a:latin typeface="Consolas" charset="0"/>
              </a:rPr>
              <a:t> </a:t>
            </a:r>
            <a:r>
              <a:rPr lang="mr-IN" altLang="zh-CN" b="1" dirty="0">
                <a:latin typeface="Consolas" charset="0"/>
              </a:rPr>
              <a:t>= </a:t>
            </a:r>
            <a:r>
              <a:rPr lang="mr-IN" altLang="zh-CN" b="1" dirty="0" err="1">
                <a:latin typeface="Consolas" charset="0"/>
              </a:rPr>
              <a:t>encrypt</a:t>
            </a:r>
            <a:r>
              <a:rPr lang="mr-IN" altLang="zh-CN" b="1" dirty="0">
                <a:latin typeface="Consolas" charset="0"/>
              </a:rPr>
              <a:t>(</a:t>
            </a:r>
            <a:r>
              <a:rPr lang="mr-IN" altLang="zh-CN" b="1" dirty="0" err="1">
                <a:solidFill>
                  <a:srgbClr val="4C8E00"/>
                </a:solidFill>
                <a:latin typeface="Consolas" charset="0"/>
              </a:rPr>
              <a:t>k</a:t>
            </a:r>
            <a:r>
              <a:rPr lang="en-US" altLang="zh-CN" b="1" baseline="-25000" dirty="0">
                <a:solidFill>
                  <a:srgbClr val="4C8E00"/>
                </a:solidFill>
                <a:latin typeface="Consolas" charset="0"/>
              </a:rPr>
              <a:t>a</a:t>
            </a:r>
            <a:r>
              <a:rPr lang="mr-IN" altLang="zh-CN" b="1" dirty="0">
                <a:latin typeface="Consolas" charset="0"/>
              </a:rPr>
              <a:t>, </a:t>
            </a:r>
            <a:r>
              <a:rPr lang="mr-IN" altLang="zh-CN" b="1" dirty="0" err="1">
                <a:solidFill>
                  <a:srgbClr val="FF7C77"/>
                </a:solidFill>
                <a:latin typeface="Consolas" charset="0"/>
              </a:rPr>
              <a:t>m</a:t>
            </a:r>
            <a:r>
              <a:rPr lang="en-US" altLang="zh-CN" b="1" baseline="-25000" dirty="0">
                <a:solidFill>
                  <a:srgbClr val="FF7C77"/>
                </a:solidFill>
                <a:latin typeface="Consolas" charset="0"/>
              </a:rPr>
              <a:t>a</a:t>
            </a:r>
            <a:r>
              <a:rPr lang="zh-CN" altLang="en-US" b="1" dirty="0">
                <a:solidFill>
                  <a:srgbClr val="FF7C77"/>
                </a:solidFill>
                <a:latin typeface="Consolas" charset="0"/>
              </a:rPr>
              <a:t> </a:t>
            </a:r>
            <a:r>
              <a:rPr lang="en-US" altLang="zh-CN" b="1" dirty="0">
                <a:latin typeface="Consolas" charset="0"/>
              </a:rPr>
              <a:t>|</a:t>
            </a:r>
            <a:r>
              <a:rPr lang="zh-CN" altLang="en-US" b="1" dirty="0">
                <a:solidFill>
                  <a:srgbClr val="FF7C77"/>
                </a:solidFill>
                <a:latin typeface="Consolas" charset="0"/>
              </a:rPr>
              <a:t> </a:t>
            </a:r>
            <a:r>
              <a:rPr lang="en-US" altLang="zh-CN" b="1" dirty="0" err="1">
                <a:solidFill>
                  <a:schemeClr val="accent1"/>
                </a:solidFill>
                <a:latin typeface="Consolas" charset="0"/>
              </a:rPr>
              <a:t>seq</a:t>
            </a:r>
            <a:r>
              <a:rPr lang="en-US" altLang="zh-CN" b="1" baseline="-25000" dirty="0" err="1">
                <a:solidFill>
                  <a:schemeClr val="accent1"/>
                </a:solidFill>
                <a:latin typeface="Consolas" charset="0"/>
              </a:rPr>
              <a:t>a</a:t>
            </a:r>
            <a:r>
              <a:rPr lang="mr-IN" altLang="zh-CN" b="1" dirty="0">
                <a:latin typeface="Consolas" charset="0"/>
              </a:rPr>
              <a:t>) </a:t>
            </a:r>
            <a:endParaRPr lang="zh-CN" altLang="en-US" b="1" dirty="0">
              <a:latin typeface="Consolas" charset="0"/>
            </a:endParaRPr>
          </a:p>
          <a:p>
            <a:pPr>
              <a:lnSpc>
                <a:spcPct val="150000"/>
              </a:lnSpc>
            </a:pPr>
            <a:r>
              <a:rPr lang="mr-IN" altLang="zh-CN" b="1" dirty="0" err="1">
                <a:solidFill>
                  <a:srgbClr val="9335FF"/>
                </a:solidFill>
                <a:latin typeface="Consolas" charset="0"/>
              </a:rPr>
              <a:t>h</a:t>
            </a:r>
            <a:r>
              <a:rPr lang="en-US" altLang="zh-CN" b="1" baseline="-25000" dirty="0">
                <a:solidFill>
                  <a:srgbClr val="9335FF"/>
                </a:solidFill>
                <a:latin typeface="Consolas" charset="0"/>
              </a:rPr>
              <a:t>a</a:t>
            </a:r>
            <a:r>
              <a:rPr lang="mr-IN" altLang="zh-CN" b="1" dirty="0">
                <a:solidFill>
                  <a:srgbClr val="9335FF"/>
                </a:solidFill>
                <a:latin typeface="Consolas" charset="0"/>
              </a:rPr>
              <a:t> </a:t>
            </a:r>
            <a:r>
              <a:rPr lang="mr-IN" altLang="zh-CN" b="1" dirty="0">
                <a:latin typeface="Consolas" charset="0"/>
              </a:rPr>
              <a:t>= MAC(</a:t>
            </a:r>
            <a:r>
              <a:rPr lang="mr-IN" altLang="zh-CN" b="1" dirty="0" err="1">
                <a:solidFill>
                  <a:srgbClr val="4C8E00"/>
                </a:solidFill>
                <a:latin typeface="Consolas" charset="0"/>
              </a:rPr>
              <a:t>k</a:t>
            </a:r>
            <a:r>
              <a:rPr lang="en-US" altLang="zh-CN" b="1" baseline="-25000" dirty="0">
                <a:solidFill>
                  <a:srgbClr val="4C8E00"/>
                </a:solidFill>
                <a:latin typeface="Consolas" charset="0"/>
              </a:rPr>
              <a:t>a</a:t>
            </a:r>
            <a:r>
              <a:rPr lang="mr-IN" altLang="zh-CN" b="1" dirty="0">
                <a:latin typeface="Consolas" charset="0"/>
              </a:rPr>
              <a:t>, </a:t>
            </a:r>
            <a:r>
              <a:rPr lang="mr-IN" altLang="zh-CN" b="1" dirty="0" err="1">
                <a:solidFill>
                  <a:srgbClr val="FF7C77"/>
                </a:solidFill>
                <a:latin typeface="Consolas" charset="0"/>
              </a:rPr>
              <a:t>m</a:t>
            </a:r>
            <a:r>
              <a:rPr lang="en-US" altLang="zh-CN" b="1" baseline="-25000" dirty="0">
                <a:solidFill>
                  <a:srgbClr val="FF7C77"/>
                </a:solidFill>
                <a:latin typeface="Consolas" charset="0"/>
              </a:rPr>
              <a:t>a</a:t>
            </a:r>
            <a:r>
              <a:rPr lang="zh-CN" altLang="en-US" b="1" dirty="0">
                <a:solidFill>
                  <a:srgbClr val="FF7C77"/>
                </a:solidFill>
                <a:latin typeface="Consolas" charset="0"/>
              </a:rPr>
              <a:t> </a:t>
            </a:r>
            <a:r>
              <a:rPr lang="en-US" altLang="zh-CN" b="1" dirty="0">
                <a:latin typeface="Consolas" charset="0"/>
              </a:rPr>
              <a:t>|</a:t>
            </a:r>
            <a:r>
              <a:rPr lang="zh-CN" altLang="en-US" b="1" dirty="0">
                <a:solidFill>
                  <a:srgbClr val="FF7C77"/>
                </a:solidFill>
                <a:latin typeface="Consolas" charset="0"/>
              </a:rPr>
              <a:t> </a:t>
            </a:r>
            <a:r>
              <a:rPr lang="en-US" altLang="zh-CN" b="1" dirty="0" err="1">
                <a:solidFill>
                  <a:schemeClr val="accent1"/>
                </a:solidFill>
                <a:latin typeface="Consolas" charset="0"/>
              </a:rPr>
              <a:t>seq</a:t>
            </a:r>
            <a:r>
              <a:rPr lang="en-US" altLang="zh-CN" b="1" baseline="-25000" dirty="0" err="1">
                <a:solidFill>
                  <a:schemeClr val="accent1"/>
                </a:solidFill>
                <a:latin typeface="Consolas" charset="0"/>
              </a:rPr>
              <a:t>a</a:t>
            </a:r>
            <a:r>
              <a:rPr lang="mr-IN" altLang="zh-CN" b="1" dirty="0">
                <a:latin typeface="Consolas" charset="0"/>
              </a:rPr>
              <a:t>) </a:t>
            </a:r>
            <a:endParaRPr lang="mr-IN" altLang="zh-CN" dirty="0">
              <a:effectLst/>
            </a:endParaRPr>
          </a:p>
        </p:txBody>
      </p:sp>
      <p:cxnSp>
        <p:nvCxnSpPr>
          <p:cNvPr id="16" name="直线箭头连接符 15"/>
          <p:cNvCxnSpPr/>
          <p:nvPr/>
        </p:nvCxnSpPr>
        <p:spPr>
          <a:xfrm>
            <a:off x="1805487" y="1849388"/>
            <a:ext cx="5358801"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4049870" y="1561356"/>
            <a:ext cx="925253" cy="507831"/>
          </a:xfrm>
          <a:prstGeom prst="rect">
            <a:avLst/>
          </a:prstGeom>
          <a:solidFill>
            <a:schemeClr val="bg1"/>
          </a:solidFill>
          <a:ln w="28575">
            <a:solidFill>
              <a:schemeClr val="tx1"/>
            </a:solidFill>
          </a:ln>
        </p:spPr>
        <p:txBody>
          <a:bodyPr wrap="none">
            <a:spAutoFit/>
          </a:bodyPr>
          <a:lstStyle/>
          <a:p>
            <a:pPr>
              <a:lnSpc>
                <a:spcPct val="150000"/>
              </a:lnSpc>
            </a:pPr>
            <a:r>
              <a:rPr lang="mr-IN" altLang="zh-CN" b="1" dirty="0" err="1">
                <a:solidFill>
                  <a:srgbClr val="0093FF"/>
                </a:solidFill>
                <a:latin typeface="Consolas" charset="0"/>
              </a:rPr>
              <a:t>c</a:t>
            </a:r>
            <a:r>
              <a:rPr lang="en-US" altLang="zh-CN" b="1" baseline="-25000" dirty="0">
                <a:solidFill>
                  <a:srgbClr val="0093FF"/>
                </a:solidFill>
                <a:latin typeface="Consolas" charset="0"/>
              </a:rPr>
              <a:t>a</a:t>
            </a:r>
            <a:r>
              <a:rPr lang="mr-IN" altLang="zh-CN" b="1" dirty="0">
                <a:solidFill>
                  <a:srgbClr val="0093FF"/>
                </a:solidFill>
                <a:latin typeface="Consolas" charset="0"/>
              </a:rPr>
              <a:t> </a:t>
            </a:r>
            <a:r>
              <a:rPr lang="en-US" altLang="zh-CN" b="1" dirty="0">
                <a:latin typeface="Consolas" charset="0"/>
              </a:rPr>
              <a:t>|</a:t>
            </a:r>
            <a:r>
              <a:rPr lang="zh-CN" altLang="en-US" b="1" dirty="0">
                <a:latin typeface="Consolas" charset="0"/>
              </a:rPr>
              <a:t> </a:t>
            </a:r>
            <a:r>
              <a:rPr lang="mr-IN" altLang="zh-CN" b="1" dirty="0" err="1">
                <a:solidFill>
                  <a:srgbClr val="9335FF"/>
                </a:solidFill>
                <a:latin typeface="Consolas" charset="0"/>
              </a:rPr>
              <a:t>h</a:t>
            </a:r>
            <a:r>
              <a:rPr lang="en-US" altLang="zh-CN" b="1" baseline="-25000" dirty="0">
                <a:solidFill>
                  <a:srgbClr val="9335FF"/>
                </a:solidFill>
                <a:latin typeface="Consolas" charset="0"/>
              </a:rPr>
              <a:t>a</a:t>
            </a:r>
            <a:endParaRPr lang="mr-IN" altLang="zh-CN" baseline="-25000" dirty="0">
              <a:effectLst/>
            </a:endParaRPr>
          </a:p>
        </p:txBody>
      </p:sp>
      <p:sp>
        <p:nvSpPr>
          <p:cNvPr id="19" name="矩形 18"/>
          <p:cNvSpPr/>
          <p:nvPr/>
        </p:nvSpPr>
        <p:spPr>
          <a:xfrm>
            <a:off x="5724128" y="2065412"/>
            <a:ext cx="3251211" cy="923330"/>
          </a:xfrm>
          <a:prstGeom prst="rect">
            <a:avLst/>
          </a:prstGeom>
          <a:solidFill>
            <a:schemeClr val="bg1"/>
          </a:solidFill>
        </p:spPr>
        <p:txBody>
          <a:bodyPr wrap="none">
            <a:spAutoFit/>
          </a:bodyPr>
          <a:lstStyle/>
          <a:p>
            <a:pPr>
              <a:lnSpc>
                <a:spcPct val="150000"/>
              </a:lnSpc>
            </a:pPr>
            <a:r>
              <a:rPr lang="mr-IN" altLang="zh-CN" b="1" dirty="0" err="1">
                <a:solidFill>
                  <a:srgbClr val="FF7C77"/>
                </a:solidFill>
                <a:latin typeface="Consolas" charset="0"/>
              </a:rPr>
              <a:t>m</a:t>
            </a:r>
            <a:r>
              <a:rPr lang="en-US" altLang="zh-CN" b="1" baseline="-25000" dirty="0">
                <a:solidFill>
                  <a:srgbClr val="FF7C77"/>
                </a:solidFill>
                <a:latin typeface="Consolas" charset="0"/>
              </a:rPr>
              <a:t>a</a:t>
            </a:r>
            <a:r>
              <a:rPr lang="zh-CN" altLang="en-US" b="1" dirty="0">
                <a:solidFill>
                  <a:srgbClr val="FF7C77"/>
                </a:solidFill>
                <a:latin typeface="Consolas" charset="0"/>
              </a:rPr>
              <a:t> </a:t>
            </a:r>
            <a:r>
              <a:rPr lang="en-US" altLang="zh-CN" b="1" dirty="0">
                <a:latin typeface="Consolas" charset="0"/>
              </a:rPr>
              <a:t>|</a:t>
            </a:r>
            <a:r>
              <a:rPr lang="zh-CN" altLang="en-US" b="1" dirty="0">
                <a:solidFill>
                  <a:srgbClr val="FF7C77"/>
                </a:solidFill>
                <a:latin typeface="Consolas" charset="0"/>
              </a:rPr>
              <a:t> </a:t>
            </a:r>
            <a:r>
              <a:rPr lang="en-US" altLang="zh-CN" b="1" dirty="0" err="1">
                <a:solidFill>
                  <a:schemeClr val="accent1"/>
                </a:solidFill>
                <a:latin typeface="Consolas" charset="0"/>
              </a:rPr>
              <a:t>seq</a:t>
            </a:r>
            <a:r>
              <a:rPr lang="en-US" altLang="zh-CN" b="1" baseline="-25000" dirty="0" err="1">
                <a:solidFill>
                  <a:schemeClr val="accent1"/>
                </a:solidFill>
                <a:latin typeface="Consolas" charset="0"/>
              </a:rPr>
              <a:t>a</a:t>
            </a:r>
            <a:r>
              <a:rPr lang="mr-IN" altLang="zh-CN" b="1" dirty="0">
                <a:solidFill>
                  <a:srgbClr val="FF7C77"/>
                </a:solidFill>
                <a:latin typeface="Consolas" charset="0"/>
              </a:rPr>
              <a:t> </a:t>
            </a:r>
            <a:r>
              <a:rPr lang="mr-IN" altLang="zh-CN" b="1" dirty="0">
                <a:latin typeface="Consolas" charset="0"/>
              </a:rPr>
              <a:t>= </a:t>
            </a:r>
            <a:r>
              <a:rPr lang="mr-IN" altLang="zh-CN" b="1" dirty="0" err="1">
                <a:latin typeface="Consolas" charset="0"/>
              </a:rPr>
              <a:t>decrypt</a:t>
            </a:r>
            <a:r>
              <a:rPr lang="mr-IN" altLang="zh-CN" b="1" dirty="0">
                <a:latin typeface="Consolas" charset="0"/>
              </a:rPr>
              <a:t>(</a:t>
            </a:r>
            <a:r>
              <a:rPr lang="mr-IN" altLang="zh-CN" b="1" dirty="0" err="1">
                <a:solidFill>
                  <a:srgbClr val="008E4F"/>
                </a:solidFill>
                <a:latin typeface="Consolas" charset="0"/>
              </a:rPr>
              <a:t>k</a:t>
            </a:r>
            <a:r>
              <a:rPr lang="en-US" altLang="zh-CN" b="1" baseline="-25000" dirty="0">
                <a:solidFill>
                  <a:srgbClr val="008E4F"/>
                </a:solidFill>
                <a:latin typeface="Consolas" charset="0"/>
              </a:rPr>
              <a:t>a</a:t>
            </a:r>
            <a:r>
              <a:rPr lang="mr-IN" altLang="zh-CN" b="1" dirty="0">
                <a:latin typeface="Consolas" charset="0"/>
              </a:rPr>
              <a:t>, </a:t>
            </a:r>
            <a:r>
              <a:rPr lang="mr-IN" altLang="zh-CN" b="1" dirty="0" err="1">
                <a:solidFill>
                  <a:srgbClr val="0093FF"/>
                </a:solidFill>
                <a:latin typeface="Consolas" charset="0"/>
              </a:rPr>
              <a:t>c</a:t>
            </a:r>
            <a:r>
              <a:rPr lang="en-US" altLang="zh-CN" b="1" baseline="-25000" dirty="0">
                <a:solidFill>
                  <a:srgbClr val="0093FF"/>
                </a:solidFill>
                <a:latin typeface="Consolas" charset="0"/>
              </a:rPr>
              <a:t>a</a:t>
            </a:r>
            <a:r>
              <a:rPr lang="mr-IN" altLang="zh-CN" b="1" dirty="0">
                <a:latin typeface="Consolas" charset="0"/>
              </a:rPr>
              <a:t>) </a:t>
            </a:r>
            <a:endParaRPr lang="zh-CN" altLang="en-US" b="1" dirty="0">
              <a:latin typeface="Consolas" charset="0"/>
            </a:endParaRPr>
          </a:p>
          <a:p>
            <a:pPr>
              <a:lnSpc>
                <a:spcPct val="150000"/>
              </a:lnSpc>
            </a:pPr>
            <a:r>
              <a:rPr lang="mr-IN" altLang="zh-CN" b="1" dirty="0">
                <a:latin typeface="Consolas" charset="0"/>
              </a:rPr>
              <a:t>MAC(</a:t>
            </a:r>
            <a:r>
              <a:rPr lang="mr-IN" altLang="zh-CN" b="1" dirty="0" err="1">
                <a:solidFill>
                  <a:srgbClr val="008E00"/>
                </a:solidFill>
                <a:latin typeface="Consolas" charset="0"/>
              </a:rPr>
              <a:t>k</a:t>
            </a:r>
            <a:r>
              <a:rPr lang="en-US" altLang="zh-CN" b="1" baseline="-25000" dirty="0">
                <a:solidFill>
                  <a:srgbClr val="008E00"/>
                </a:solidFill>
                <a:latin typeface="Consolas" charset="0"/>
              </a:rPr>
              <a:t>a</a:t>
            </a:r>
            <a:r>
              <a:rPr lang="mr-IN" altLang="zh-CN" b="1" dirty="0">
                <a:latin typeface="Consolas" charset="0"/>
              </a:rPr>
              <a:t>, </a:t>
            </a:r>
            <a:r>
              <a:rPr lang="mr-IN" altLang="zh-CN" b="1" dirty="0" err="1">
                <a:solidFill>
                  <a:srgbClr val="FF7C77"/>
                </a:solidFill>
                <a:latin typeface="Consolas" charset="0"/>
              </a:rPr>
              <a:t>m</a:t>
            </a:r>
            <a:r>
              <a:rPr lang="en-US" altLang="zh-CN" b="1" baseline="-25000" dirty="0">
                <a:solidFill>
                  <a:srgbClr val="FF7C77"/>
                </a:solidFill>
                <a:latin typeface="Consolas" charset="0"/>
              </a:rPr>
              <a:t>a</a:t>
            </a:r>
            <a:r>
              <a:rPr lang="en-US" altLang="zh-CN" b="1" dirty="0">
                <a:latin typeface="Consolas" charset="0"/>
              </a:rPr>
              <a:t> |</a:t>
            </a:r>
            <a:r>
              <a:rPr lang="zh-CN" altLang="en-US" b="1" dirty="0">
                <a:solidFill>
                  <a:srgbClr val="FF7C77"/>
                </a:solidFill>
                <a:latin typeface="Consolas" charset="0"/>
              </a:rPr>
              <a:t> </a:t>
            </a:r>
            <a:r>
              <a:rPr lang="en-US" altLang="zh-CN" b="1" dirty="0" err="1">
                <a:solidFill>
                  <a:schemeClr val="accent1"/>
                </a:solidFill>
                <a:latin typeface="Consolas" charset="0"/>
              </a:rPr>
              <a:t>seq</a:t>
            </a:r>
            <a:r>
              <a:rPr lang="en-US" altLang="zh-CN" b="1" baseline="-25000" dirty="0" err="1">
                <a:solidFill>
                  <a:schemeClr val="accent1"/>
                </a:solidFill>
                <a:latin typeface="Consolas" charset="0"/>
              </a:rPr>
              <a:t>a</a:t>
            </a:r>
            <a:r>
              <a:rPr lang="mr-IN" altLang="zh-CN" b="1" dirty="0">
                <a:latin typeface="Consolas" charset="0"/>
              </a:rPr>
              <a:t>) == </a:t>
            </a:r>
            <a:r>
              <a:rPr lang="mr-IN" altLang="zh-CN" b="1" dirty="0" err="1">
                <a:solidFill>
                  <a:srgbClr val="9335FF"/>
                </a:solidFill>
                <a:latin typeface="Consolas" charset="0"/>
              </a:rPr>
              <a:t>h</a:t>
            </a:r>
            <a:r>
              <a:rPr lang="en-US" altLang="zh-CN" b="1" baseline="-25000" dirty="0">
                <a:solidFill>
                  <a:srgbClr val="9335FF"/>
                </a:solidFill>
                <a:latin typeface="Consolas" charset="0"/>
              </a:rPr>
              <a:t>a</a:t>
            </a:r>
            <a:r>
              <a:rPr lang="mr-IN" altLang="zh-CN" b="1" dirty="0">
                <a:solidFill>
                  <a:srgbClr val="9335FF"/>
                </a:solidFill>
                <a:latin typeface="Consolas" charset="0"/>
              </a:rPr>
              <a:t> </a:t>
            </a:r>
            <a:r>
              <a:rPr lang="mr-IN" altLang="zh-CN" b="1" dirty="0">
                <a:latin typeface="Consolas" charset="0"/>
              </a:rPr>
              <a:t>? </a:t>
            </a:r>
            <a:endParaRPr lang="mr-IN" altLang="zh-CN" dirty="0">
              <a:effectLst/>
            </a:endParaRPr>
          </a:p>
        </p:txBody>
      </p:sp>
      <p:sp>
        <p:nvSpPr>
          <p:cNvPr id="13" name="矩形 12"/>
          <p:cNvSpPr/>
          <p:nvPr/>
        </p:nvSpPr>
        <p:spPr>
          <a:xfrm>
            <a:off x="251520" y="4238426"/>
            <a:ext cx="3251211" cy="923330"/>
          </a:xfrm>
          <a:prstGeom prst="rect">
            <a:avLst/>
          </a:prstGeom>
          <a:solidFill>
            <a:schemeClr val="bg1"/>
          </a:solidFill>
        </p:spPr>
        <p:txBody>
          <a:bodyPr wrap="none">
            <a:spAutoFit/>
          </a:bodyPr>
          <a:lstStyle/>
          <a:p>
            <a:pPr>
              <a:lnSpc>
                <a:spcPct val="150000"/>
              </a:lnSpc>
            </a:pPr>
            <a:r>
              <a:rPr lang="mr-IN" altLang="zh-CN" b="1" dirty="0" err="1">
                <a:solidFill>
                  <a:srgbClr val="FF7C77"/>
                </a:solidFill>
                <a:latin typeface="Consolas" charset="0"/>
              </a:rPr>
              <a:t>m</a:t>
            </a:r>
            <a:r>
              <a:rPr lang="en-US" altLang="zh-CN" b="1" baseline="-25000" dirty="0">
                <a:solidFill>
                  <a:srgbClr val="FF7C77"/>
                </a:solidFill>
                <a:latin typeface="Consolas" charset="0"/>
              </a:rPr>
              <a:t>b</a:t>
            </a:r>
            <a:r>
              <a:rPr lang="zh-CN" altLang="en-US" b="1" dirty="0">
                <a:solidFill>
                  <a:srgbClr val="FF7C77"/>
                </a:solidFill>
                <a:latin typeface="Consolas" charset="0"/>
              </a:rPr>
              <a:t> </a:t>
            </a:r>
            <a:r>
              <a:rPr lang="en-US" altLang="zh-CN" b="1" dirty="0">
                <a:latin typeface="Consolas" charset="0"/>
              </a:rPr>
              <a:t>|</a:t>
            </a:r>
            <a:r>
              <a:rPr lang="zh-CN" altLang="en-US" b="1" dirty="0">
                <a:solidFill>
                  <a:srgbClr val="FF7C77"/>
                </a:solidFill>
                <a:latin typeface="Consolas" charset="0"/>
              </a:rPr>
              <a:t> </a:t>
            </a:r>
            <a:r>
              <a:rPr lang="en-US" altLang="zh-CN" b="1" dirty="0" err="1">
                <a:solidFill>
                  <a:schemeClr val="accent1"/>
                </a:solidFill>
                <a:latin typeface="Consolas" charset="0"/>
              </a:rPr>
              <a:t>seq</a:t>
            </a:r>
            <a:r>
              <a:rPr lang="en-US" altLang="zh-CN" b="1" baseline="-25000" dirty="0" err="1">
                <a:solidFill>
                  <a:schemeClr val="accent1"/>
                </a:solidFill>
                <a:latin typeface="Consolas" charset="0"/>
              </a:rPr>
              <a:t>b</a:t>
            </a:r>
            <a:r>
              <a:rPr lang="mr-IN" altLang="zh-CN" b="1" dirty="0">
                <a:solidFill>
                  <a:srgbClr val="FF7C77"/>
                </a:solidFill>
                <a:latin typeface="Consolas" charset="0"/>
              </a:rPr>
              <a:t> </a:t>
            </a:r>
            <a:r>
              <a:rPr lang="mr-IN" altLang="zh-CN" b="1" dirty="0">
                <a:latin typeface="Consolas" charset="0"/>
              </a:rPr>
              <a:t>= </a:t>
            </a:r>
            <a:r>
              <a:rPr lang="mr-IN" altLang="zh-CN" b="1" dirty="0" err="1">
                <a:latin typeface="Consolas" charset="0"/>
              </a:rPr>
              <a:t>decrypt</a:t>
            </a:r>
            <a:r>
              <a:rPr lang="mr-IN" altLang="zh-CN" b="1" dirty="0">
                <a:latin typeface="Consolas" charset="0"/>
              </a:rPr>
              <a:t>(</a:t>
            </a:r>
            <a:r>
              <a:rPr lang="mr-IN" altLang="zh-CN" b="1" dirty="0" err="1">
                <a:solidFill>
                  <a:srgbClr val="008E4F"/>
                </a:solidFill>
                <a:latin typeface="Consolas" charset="0"/>
              </a:rPr>
              <a:t>k</a:t>
            </a:r>
            <a:r>
              <a:rPr lang="en-US" altLang="zh-CN" b="1" baseline="-25000" dirty="0">
                <a:solidFill>
                  <a:srgbClr val="008E4F"/>
                </a:solidFill>
                <a:latin typeface="Consolas" charset="0"/>
              </a:rPr>
              <a:t>b</a:t>
            </a:r>
            <a:r>
              <a:rPr lang="mr-IN" altLang="zh-CN" b="1" dirty="0">
                <a:latin typeface="Consolas" charset="0"/>
              </a:rPr>
              <a:t>, </a:t>
            </a:r>
            <a:r>
              <a:rPr lang="mr-IN" altLang="zh-CN" b="1" dirty="0" err="1">
                <a:solidFill>
                  <a:srgbClr val="0093FF"/>
                </a:solidFill>
                <a:latin typeface="Consolas" charset="0"/>
              </a:rPr>
              <a:t>c</a:t>
            </a:r>
            <a:r>
              <a:rPr lang="en-US" altLang="zh-CN" b="1" baseline="-25000" dirty="0">
                <a:solidFill>
                  <a:srgbClr val="0093FF"/>
                </a:solidFill>
                <a:latin typeface="Consolas" charset="0"/>
              </a:rPr>
              <a:t>b</a:t>
            </a:r>
            <a:r>
              <a:rPr lang="mr-IN" altLang="zh-CN" b="1" dirty="0">
                <a:latin typeface="Consolas" charset="0"/>
              </a:rPr>
              <a:t>) </a:t>
            </a:r>
            <a:endParaRPr lang="zh-CN" altLang="en-US" b="1" dirty="0">
              <a:latin typeface="Consolas" charset="0"/>
            </a:endParaRPr>
          </a:p>
          <a:p>
            <a:pPr>
              <a:lnSpc>
                <a:spcPct val="150000"/>
              </a:lnSpc>
            </a:pPr>
            <a:r>
              <a:rPr lang="mr-IN" altLang="zh-CN" b="1" dirty="0">
                <a:latin typeface="Consolas" charset="0"/>
              </a:rPr>
              <a:t>MAC(</a:t>
            </a:r>
            <a:r>
              <a:rPr lang="mr-IN" altLang="zh-CN" b="1" dirty="0" err="1">
                <a:solidFill>
                  <a:srgbClr val="008E00"/>
                </a:solidFill>
                <a:latin typeface="Consolas" charset="0"/>
              </a:rPr>
              <a:t>k</a:t>
            </a:r>
            <a:r>
              <a:rPr lang="en-US" altLang="zh-CN" b="1" baseline="-25000" dirty="0">
                <a:solidFill>
                  <a:srgbClr val="008E00"/>
                </a:solidFill>
                <a:latin typeface="Consolas" charset="0"/>
              </a:rPr>
              <a:t>b</a:t>
            </a:r>
            <a:r>
              <a:rPr lang="mr-IN" altLang="zh-CN" b="1" dirty="0">
                <a:latin typeface="Consolas" charset="0"/>
              </a:rPr>
              <a:t>, </a:t>
            </a:r>
            <a:r>
              <a:rPr lang="mr-IN" altLang="zh-CN" b="1" dirty="0" err="1">
                <a:solidFill>
                  <a:srgbClr val="FF7C77"/>
                </a:solidFill>
                <a:latin typeface="Consolas" charset="0"/>
              </a:rPr>
              <a:t>m</a:t>
            </a:r>
            <a:r>
              <a:rPr lang="en-US" altLang="zh-CN" b="1" baseline="-25000" dirty="0">
                <a:solidFill>
                  <a:srgbClr val="FF7C77"/>
                </a:solidFill>
                <a:latin typeface="Consolas" charset="0"/>
              </a:rPr>
              <a:t>b</a:t>
            </a:r>
            <a:r>
              <a:rPr lang="en-US" altLang="zh-CN" b="1" dirty="0">
                <a:latin typeface="Consolas" charset="0"/>
              </a:rPr>
              <a:t> |</a:t>
            </a:r>
            <a:r>
              <a:rPr lang="zh-CN" altLang="en-US" b="1" dirty="0">
                <a:solidFill>
                  <a:srgbClr val="FF7C77"/>
                </a:solidFill>
                <a:latin typeface="Consolas" charset="0"/>
              </a:rPr>
              <a:t> </a:t>
            </a:r>
            <a:r>
              <a:rPr lang="en-US" altLang="zh-CN" b="1" dirty="0" err="1">
                <a:solidFill>
                  <a:schemeClr val="accent1"/>
                </a:solidFill>
                <a:latin typeface="Consolas" charset="0"/>
              </a:rPr>
              <a:t>seq</a:t>
            </a:r>
            <a:r>
              <a:rPr lang="en-US" altLang="zh-CN" b="1" baseline="-25000" dirty="0" err="1">
                <a:solidFill>
                  <a:schemeClr val="accent1"/>
                </a:solidFill>
                <a:latin typeface="Consolas" charset="0"/>
              </a:rPr>
              <a:t>b</a:t>
            </a:r>
            <a:r>
              <a:rPr lang="mr-IN" altLang="zh-CN" b="1" dirty="0">
                <a:latin typeface="Consolas" charset="0"/>
              </a:rPr>
              <a:t>) == </a:t>
            </a:r>
            <a:r>
              <a:rPr lang="mr-IN" altLang="zh-CN" b="1" dirty="0" err="1">
                <a:solidFill>
                  <a:srgbClr val="9335FF"/>
                </a:solidFill>
                <a:latin typeface="Consolas" charset="0"/>
              </a:rPr>
              <a:t>h</a:t>
            </a:r>
            <a:r>
              <a:rPr lang="en-US" altLang="zh-CN" b="1" baseline="-25000" dirty="0">
                <a:solidFill>
                  <a:srgbClr val="9335FF"/>
                </a:solidFill>
                <a:latin typeface="Consolas" charset="0"/>
              </a:rPr>
              <a:t>b</a:t>
            </a:r>
            <a:r>
              <a:rPr lang="mr-IN" altLang="zh-CN" b="1" dirty="0">
                <a:solidFill>
                  <a:srgbClr val="9335FF"/>
                </a:solidFill>
                <a:latin typeface="Consolas" charset="0"/>
              </a:rPr>
              <a:t> </a:t>
            </a:r>
            <a:r>
              <a:rPr lang="mr-IN" altLang="zh-CN" b="1" dirty="0">
                <a:latin typeface="Consolas" charset="0"/>
              </a:rPr>
              <a:t>? </a:t>
            </a:r>
            <a:endParaRPr lang="mr-IN" altLang="zh-CN" dirty="0">
              <a:effectLst/>
            </a:endParaRPr>
          </a:p>
        </p:txBody>
      </p:sp>
      <p:sp>
        <p:nvSpPr>
          <p:cNvPr id="14" name="矩形 13"/>
          <p:cNvSpPr/>
          <p:nvPr/>
        </p:nvSpPr>
        <p:spPr>
          <a:xfrm>
            <a:off x="5724128" y="3345007"/>
            <a:ext cx="3244799" cy="923330"/>
          </a:xfrm>
          <a:prstGeom prst="rect">
            <a:avLst/>
          </a:prstGeom>
          <a:solidFill>
            <a:schemeClr val="bg1"/>
          </a:solidFill>
        </p:spPr>
        <p:txBody>
          <a:bodyPr wrap="none">
            <a:spAutoFit/>
          </a:bodyPr>
          <a:lstStyle/>
          <a:p>
            <a:pPr>
              <a:lnSpc>
                <a:spcPct val="150000"/>
              </a:lnSpc>
            </a:pPr>
            <a:r>
              <a:rPr lang="mr-IN" altLang="zh-CN" b="1" dirty="0" err="1">
                <a:solidFill>
                  <a:srgbClr val="0093FF"/>
                </a:solidFill>
                <a:latin typeface="Consolas" charset="0"/>
              </a:rPr>
              <a:t>c</a:t>
            </a:r>
            <a:r>
              <a:rPr lang="en-US" altLang="zh-CN" b="1" baseline="-25000" dirty="0">
                <a:solidFill>
                  <a:srgbClr val="0093FF"/>
                </a:solidFill>
                <a:latin typeface="Consolas" charset="0"/>
              </a:rPr>
              <a:t>b</a:t>
            </a:r>
            <a:r>
              <a:rPr lang="mr-IN" altLang="zh-CN" b="1" dirty="0">
                <a:solidFill>
                  <a:srgbClr val="0093FF"/>
                </a:solidFill>
                <a:latin typeface="Consolas" charset="0"/>
              </a:rPr>
              <a:t> </a:t>
            </a:r>
            <a:r>
              <a:rPr lang="mr-IN" altLang="zh-CN" b="1" dirty="0">
                <a:latin typeface="Consolas" charset="0"/>
              </a:rPr>
              <a:t>= </a:t>
            </a:r>
            <a:r>
              <a:rPr lang="mr-IN" altLang="zh-CN" b="1" dirty="0" err="1">
                <a:latin typeface="Consolas" charset="0"/>
              </a:rPr>
              <a:t>encrypt</a:t>
            </a:r>
            <a:r>
              <a:rPr lang="mr-IN" altLang="zh-CN" b="1" dirty="0">
                <a:latin typeface="Consolas" charset="0"/>
              </a:rPr>
              <a:t>(</a:t>
            </a:r>
            <a:r>
              <a:rPr lang="mr-IN" altLang="zh-CN" b="1" dirty="0" err="1">
                <a:solidFill>
                  <a:srgbClr val="4C8E00"/>
                </a:solidFill>
                <a:latin typeface="Consolas" charset="0"/>
              </a:rPr>
              <a:t>k</a:t>
            </a:r>
            <a:r>
              <a:rPr lang="en-US" altLang="zh-CN" b="1" baseline="-25000" dirty="0">
                <a:solidFill>
                  <a:srgbClr val="4C8E00"/>
                </a:solidFill>
                <a:latin typeface="Consolas" charset="0"/>
              </a:rPr>
              <a:t>b</a:t>
            </a:r>
            <a:r>
              <a:rPr lang="mr-IN" altLang="zh-CN" b="1" dirty="0">
                <a:latin typeface="Consolas" charset="0"/>
              </a:rPr>
              <a:t>, </a:t>
            </a:r>
            <a:r>
              <a:rPr lang="mr-IN" altLang="zh-CN" b="1" dirty="0" err="1">
                <a:solidFill>
                  <a:srgbClr val="FF7C77"/>
                </a:solidFill>
                <a:latin typeface="Consolas" charset="0"/>
              </a:rPr>
              <a:t>m</a:t>
            </a:r>
            <a:r>
              <a:rPr lang="en-US" altLang="zh-CN" b="1" baseline="-25000" dirty="0">
                <a:solidFill>
                  <a:srgbClr val="FF7C77"/>
                </a:solidFill>
                <a:latin typeface="Consolas" charset="0"/>
              </a:rPr>
              <a:t>b</a:t>
            </a:r>
            <a:r>
              <a:rPr lang="zh-CN" altLang="en-US" b="1" dirty="0">
                <a:solidFill>
                  <a:srgbClr val="FF7C77"/>
                </a:solidFill>
                <a:latin typeface="Consolas" charset="0"/>
              </a:rPr>
              <a:t> </a:t>
            </a:r>
            <a:r>
              <a:rPr lang="en-US" altLang="zh-CN" b="1" dirty="0">
                <a:latin typeface="Consolas" charset="0"/>
              </a:rPr>
              <a:t>|</a:t>
            </a:r>
            <a:r>
              <a:rPr lang="zh-CN" altLang="en-US" b="1" dirty="0">
                <a:solidFill>
                  <a:srgbClr val="FF7C77"/>
                </a:solidFill>
                <a:latin typeface="Consolas" charset="0"/>
              </a:rPr>
              <a:t> </a:t>
            </a:r>
            <a:r>
              <a:rPr lang="en-US" altLang="zh-CN" b="1" dirty="0" err="1">
                <a:solidFill>
                  <a:schemeClr val="accent1"/>
                </a:solidFill>
                <a:latin typeface="Consolas" charset="0"/>
              </a:rPr>
              <a:t>seq</a:t>
            </a:r>
            <a:r>
              <a:rPr lang="en-US" altLang="zh-CN" b="1" baseline="-25000" dirty="0" err="1">
                <a:solidFill>
                  <a:schemeClr val="accent1"/>
                </a:solidFill>
                <a:latin typeface="Consolas" charset="0"/>
              </a:rPr>
              <a:t>b</a:t>
            </a:r>
            <a:r>
              <a:rPr lang="mr-IN" altLang="zh-CN" b="1" dirty="0">
                <a:latin typeface="Consolas" charset="0"/>
              </a:rPr>
              <a:t>) </a:t>
            </a:r>
            <a:endParaRPr lang="zh-CN" altLang="en-US" b="1" dirty="0">
              <a:latin typeface="Consolas" charset="0"/>
            </a:endParaRPr>
          </a:p>
          <a:p>
            <a:pPr>
              <a:lnSpc>
                <a:spcPct val="150000"/>
              </a:lnSpc>
            </a:pPr>
            <a:r>
              <a:rPr lang="mr-IN" altLang="zh-CN" b="1" dirty="0" err="1">
                <a:solidFill>
                  <a:srgbClr val="9335FF"/>
                </a:solidFill>
                <a:latin typeface="Consolas" charset="0"/>
              </a:rPr>
              <a:t>h</a:t>
            </a:r>
            <a:r>
              <a:rPr lang="en-US" altLang="zh-CN" b="1" baseline="-25000" dirty="0">
                <a:solidFill>
                  <a:srgbClr val="9335FF"/>
                </a:solidFill>
                <a:latin typeface="Consolas" charset="0"/>
              </a:rPr>
              <a:t>b</a:t>
            </a:r>
            <a:r>
              <a:rPr lang="mr-IN" altLang="zh-CN" b="1" dirty="0">
                <a:solidFill>
                  <a:srgbClr val="9335FF"/>
                </a:solidFill>
                <a:latin typeface="Consolas" charset="0"/>
              </a:rPr>
              <a:t> </a:t>
            </a:r>
            <a:r>
              <a:rPr lang="mr-IN" altLang="zh-CN" b="1" dirty="0">
                <a:latin typeface="Consolas" charset="0"/>
              </a:rPr>
              <a:t>= MAC(</a:t>
            </a:r>
            <a:r>
              <a:rPr lang="mr-IN" altLang="zh-CN" b="1" dirty="0" err="1">
                <a:solidFill>
                  <a:srgbClr val="4C8E00"/>
                </a:solidFill>
                <a:latin typeface="Consolas" charset="0"/>
              </a:rPr>
              <a:t>k</a:t>
            </a:r>
            <a:r>
              <a:rPr lang="en-US" altLang="zh-CN" b="1" baseline="-25000" dirty="0">
                <a:solidFill>
                  <a:srgbClr val="4C8E00"/>
                </a:solidFill>
                <a:latin typeface="Consolas" charset="0"/>
              </a:rPr>
              <a:t>b</a:t>
            </a:r>
            <a:r>
              <a:rPr lang="mr-IN" altLang="zh-CN" b="1" dirty="0">
                <a:latin typeface="Consolas" charset="0"/>
              </a:rPr>
              <a:t>, </a:t>
            </a:r>
            <a:r>
              <a:rPr lang="mr-IN" altLang="zh-CN" b="1" dirty="0" err="1">
                <a:solidFill>
                  <a:srgbClr val="FF7C77"/>
                </a:solidFill>
                <a:latin typeface="Consolas" charset="0"/>
              </a:rPr>
              <a:t>m</a:t>
            </a:r>
            <a:r>
              <a:rPr lang="en-US" altLang="zh-CN" b="1" baseline="-25000" dirty="0">
                <a:solidFill>
                  <a:srgbClr val="FF7C77"/>
                </a:solidFill>
                <a:latin typeface="Consolas" charset="0"/>
              </a:rPr>
              <a:t>b</a:t>
            </a:r>
            <a:r>
              <a:rPr lang="zh-CN" altLang="en-US" b="1" dirty="0">
                <a:solidFill>
                  <a:srgbClr val="FF7C77"/>
                </a:solidFill>
                <a:latin typeface="Consolas" charset="0"/>
              </a:rPr>
              <a:t> </a:t>
            </a:r>
            <a:r>
              <a:rPr lang="en-US" altLang="zh-CN" b="1" dirty="0">
                <a:latin typeface="Consolas" charset="0"/>
              </a:rPr>
              <a:t>|</a:t>
            </a:r>
            <a:r>
              <a:rPr lang="zh-CN" altLang="en-US" b="1" dirty="0">
                <a:solidFill>
                  <a:srgbClr val="FF7C77"/>
                </a:solidFill>
                <a:latin typeface="Consolas" charset="0"/>
              </a:rPr>
              <a:t> </a:t>
            </a:r>
            <a:r>
              <a:rPr lang="en-US" altLang="zh-CN" b="1" dirty="0" err="1">
                <a:solidFill>
                  <a:schemeClr val="accent1"/>
                </a:solidFill>
                <a:latin typeface="Consolas" charset="0"/>
              </a:rPr>
              <a:t>seq</a:t>
            </a:r>
            <a:r>
              <a:rPr lang="en-US" altLang="zh-CN" b="1" baseline="-25000" dirty="0" err="1">
                <a:solidFill>
                  <a:schemeClr val="accent1"/>
                </a:solidFill>
                <a:latin typeface="Consolas" charset="0"/>
              </a:rPr>
              <a:t>b</a:t>
            </a:r>
            <a:r>
              <a:rPr lang="mr-IN" altLang="zh-CN" b="1" dirty="0">
                <a:latin typeface="Consolas" charset="0"/>
              </a:rPr>
              <a:t>) </a:t>
            </a:r>
            <a:endParaRPr lang="mr-IN" altLang="zh-CN" dirty="0">
              <a:effectLst/>
            </a:endParaRPr>
          </a:p>
        </p:txBody>
      </p:sp>
      <p:cxnSp>
        <p:nvCxnSpPr>
          <p:cNvPr id="15" name="直线箭头连接符 14"/>
          <p:cNvCxnSpPr/>
          <p:nvPr/>
        </p:nvCxnSpPr>
        <p:spPr>
          <a:xfrm flipH="1">
            <a:off x="1877126" y="4336570"/>
            <a:ext cx="5287162" cy="33098"/>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4049869" y="4077861"/>
            <a:ext cx="925253" cy="507831"/>
          </a:xfrm>
          <a:prstGeom prst="rect">
            <a:avLst/>
          </a:prstGeom>
          <a:solidFill>
            <a:schemeClr val="bg1"/>
          </a:solidFill>
          <a:ln w="28575">
            <a:solidFill>
              <a:schemeClr val="tx1"/>
            </a:solidFill>
          </a:ln>
        </p:spPr>
        <p:txBody>
          <a:bodyPr wrap="none">
            <a:spAutoFit/>
          </a:bodyPr>
          <a:lstStyle/>
          <a:p>
            <a:pPr>
              <a:lnSpc>
                <a:spcPct val="150000"/>
              </a:lnSpc>
            </a:pPr>
            <a:r>
              <a:rPr lang="mr-IN" altLang="zh-CN" b="1" dirty="0" err="1">
                <a:solidFill>
                  <a:srgbClr val="0093FF"/>
                </a:solidFill>
                <a:latin typeface="Consolas" charset="0"/>
              </a:rPr>
              <a:t>c</a:t>
            </a:r>
            <a:r>
              <a:rPr lang="en-US" altLang="zh-CN" b="1" baseline="-25000" dirty="0">
                <a:solidFill>
                  <a:srgbClr val="0093FF"/>
                </a:solidFill>
                <a:latin typeface="Consolas" charset="0"/>
              </a:rPr>
              <a:t>b</a:t>
            </a:r>
            <a:r>
              <a:rPr lang="mr-IN" altLang="zh-CN" b="1" dirty="0">
                <a:solidFill>
                  <a:srgbClr val="0093FF"/>
                </a:solidFill>
                <a:latin typeface="Consolas" charset="0"/>
              </a:rPr>
              <a:t> </a:t>
            </a:r>
            <a:r>
              <a:rPr lang="en-US" altLang="zh-CN" b="1" dirty="0">
                <a:latin typeface="Consolas" charset="0"/>
              </a:rPr>
              <a:t>|</a:t>
            </a:r>
            <a:r>
              <a:rPr lang="zh-CN" altLang="en-US" b="1" dirty="0">
                <a:latin typeface="Consolas" charset="0"/>
              </a:rPr>
              <a:t> </a:t>
            </a:r>
            <a:r>
              <a:rPr lang="mr-IN" altLang="zh-CN" b="1" dirty="0" err="1">
                <a:solidFill>
                  <a:srgbClr val="9335FF"/>
                </a:solidFill>
                <a:latin typeface="Consolas" charset="0"/>
              </a:rPr>
              <a:t>h</a:t>
            </a:r>
            <a:r>
              <a:rPr lang="en-US" altLang="zh-CN" b="1" baseline="-25000" dirty="0">
                <a:solidFill>
                  <a:srgbClr val="9335FF"/>
                </a:solidFill>
                <a:latin typeface="Consolas" charset="0"/>
              </a:rPr>
              <a:t>b</a:t>
            </a:r>
            <a:endParaRPr lang="mr-IN" altLang="zh-CN" baseline="-25000" dirty="0">
              <a:effectLst/>
            </a:endParaRPr>
          </a:p>
        </p:txBody>
      </p:sp>
    </p:spTree>
    <p:extLst>
      <p:ext uri="{BB962C8B-B14F-4D97-AF65-F5344CB8AC3E}">
        <p14:creationId xmlns:p14="http://schemas.microsoft.com/office/powerpoint/2010/main" val="3513949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683568" y="265212"/>
            <a:ext cx="7495661" cy="5302645"/>
          </a:xfrm>
          <a:prstGeom prst="rect">
            <a:avLst/>
          </a:prstGeom>
        </p:spPr>
      </p:pic>
    </p:spTree>
    <p:extLst>
      <p:ext uri="{BB962C8B-B14F-4D97-AF65-F5344CB8AC3E}">
        <p14:creationId xmlns:p14="http://schemas.microsoft.com/office/powerpoint/2010/main" val="229910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1187624" y="985292"/>
            <a:ext cx="6480720" cy="4634340"/>
          </a:xfrm>
          <a:prstGeom prst="rect">
            <a:avLst/>
          </a:prstGeom>
        </p:spPr>
      </p:pic>
      <p:sp>
        <p:nvSpPr>
          <p:cNvPr id="6" name="标题 1"/>
          <p:cNvSpPr>
            <a:spLocks noGrp="1"/>
          </p:cNvSpPr>
          <p:nvPr>
            <p:ph type="title"/>
          </p:nvPr>
        </p:nvSpPr>
        <p:spPr>
          <a:xfrm>
            <a:off x="457200" y="228866"/>
            <a:ext cx="8229600" cy="952500"/>
          </a:xfrm>
        </p:spPr>
        <p:txBody>
          <a:bodyPr/>
          <a:lstStyle/>
          <a:p>
            <a:r>
              <a:rPr kumimoji="1" lang="en-US" altLang="zh-CN" dirty="0" err="1"/>
              <a:t>Diffie</a:t>
            </a:r>
            <a:r>
              <a:rPr kumimoji="1" lang="en-US" altLang="zh-CN" dirty="0"/>
              <a:t>-Hellman Key Exchange</a:t>
            </a:r>
            <a:endParaRPr kumimoji="1" lang="zh-CN" altLang="en-US" dirty="0"/>
          </a:p>
        </p:txBody>
      </p:sp>
    </p:spTree>
    <p:extLst>
      <p:ext uri="{BB962C8B-B14F-4D97-AF65-F5344CB8AC3E}">
        <p14:creationId xmlns:p14="http://schemas.microsoft.com/office/powerpoint/2010/main" val="596279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srcRect l="190" t="-158" r="-190" b="14656"/>
          <a:stretch/>
        </p:blipFill>
        <p:spPr>
          <a:xfrm>
            <a:off x="1056401" y="1201316"/>
            <a:ext cx="6742273" cy="4112075"/>
          </a:xfrm>
          <a:prstGeom prst="rect">
            <a:avLst/>
          </a:prstGeom>
        </p:spPr>
      </p:pic>
      <p:sp>
        <p:nvSpPr>
          <p:cNvPr id="3" name="标题 1"/>
          <p:cNvSpPr>
            <a:spLocks noGrp="1"/>
          </p:cNvSpPr>
          <p:nvPr>
            <p:ph type="title"/>
          </p:nvPr>
        </p:nvSpPr>
        <p:spPr>
          <a:xfrm>
            <a:off x="457200" y="228866"/>
            <a:ext cx="8229600" cy="952500"/>
          </a:xfrm>
        </p:spPr>
        <p:txBody>
          <a:bodyPr/>
          <a:lstStyle/>
          <a:p>
            <a:r>
              <a:rPr kumimoji="1" lang="en-US" altLang="zh-CN" dirty="0"/>
              <a:t>RSA</a:t>
            </a:r>
            <a:r>
              <a:rPr kumimoji="1" lang="zh-CN" altLang="en-US" dirty="0"/>
              <a:t> </a:t>
            </a:r>
            <a:r>
              <a:rPr kumimoji="1" lang="en-US" altLang="zh-CN" dirty="0"/>
              <a:t>Algorithm</a:t>
            </a:r>
            <a:endParaRPr kumimoji="1" lang="zh-CN" altLang="en-US" dirty="0"/>
          </a:p>
        </p:txBody>
      </p:sp>
    </p:spTree>
    <p:extLst>
      <p:ext uri="{BB962C8B-B14F-4D97-AF65-F5344CB8AC3E}">
        <p14:creationId xmlns:p14="http://schemas.microsoft.com/office/powerpoint/2010/main" val="40703615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Public</a:t>
            </a:r>
            <a:r>
              <a:rPr kumimoji="1" lang="zh-CN" altLang="en-US" dirty="0"/>
              <a:t> </a:t>
            </a:r>
            <a:r>
              <a:rPr kumimoji="1" lang="en-US" altLang="zh-CN" dirty="0"/>
              <a:t>Key</a:t>
            </a:r>
            <a:r>
              <a:rPr kumimoji="1" lang="zh-CN" altLang="en-US" dirty="0"/>
              <a:t> </a:t>
            </a:r>
            <a:r>
              <a:rPr kumimoji="1" lang="en-US" altLang="zh-CN" dirty="0"/>
              <a:t>Distribution</a:t>
            </a:r>
            <a:endParaRPr kumimoji="1" lang="zh-CN" altLang="en-US" dirty="0"/>
          </a:p>
        </p:txBody>
      </p:sp>
      <p:sp>
        <p:nvSpPr>
          <p:cNvPr id="3" name="内容占位符 2"/>
          <p:cNvSpPr>
            <a:spLocks noGrp="1"/>
          </p:cNvSpPr>
          <p:nvPr>
            <p:ph idx="1"/>
          </p:nvPr>
        </p:nvSpPr>
        <p:spPr/>
        <p:txBody>
          <a:bodyPr>
            <a:normAutofit/>
          </a:bodyPr>
          <a:lstStyle/>
          <a:p>
            <a:r>
              <a:rPr kumimoji="1" lang="en-US" altLang="zh-CN" sz="2000" dirty="0"/>
              <a:t>1. Alice remembers the key she used last time</a:t>
            </a:r>
            <a:endParaRPr kumimoji="1" lang="zh-CN" altLang="en-US" sz="2000" dirty="0"/>
          </a:p>
          <a:p>
            <a:pPr lvl="1"/>
            <a:r>
              <a:rPr kumimoji="1" lang="en-US" altLang="zh-CN" sz="1800" dirty="0"/>
              <a:t>Easy to implement</a:t>
            </a:r>
            <a:endParaRPr kumimoji="1" lang="zh-CN" altLang="en-US" sz="1800" dirty="0"/>
          </a:p>
          <a:p>
            <a:pPr lvl="1"/>
            <a:r>
              <a:rPr kumimoji="1" lang="en-US" altLang="zh-CN" sz="1800" dirty="0"/>
              <a:t>Effective against subsequent</a:t>
            </a:r>
            <a:r>
              <a:rPr kumimoji="1" lang="zh-CN" altLang="en-US" sz="1800" dirty="0"/>
              <a:t> </a:t>
            </a:r>
            <a:r>
              <a:rPr kumimoji="1" lang="en-US" altLang="zh-CN" sz="1800" dirty="0"/>
              <a:t>man-in-the-middle attacks      </a:t>
            </a:r>
            <a:endParaRPr kumimoji="1" lang="zh-CN" altLang="en-US" sz="1800" dirty="0"/>
          </a:p>
          <a:p>
            <a:pPr lvl="1"/>
            <a:r>
              <a:rPr kumimoji="1" lang="en-US" altLang="zh-CN" sz="1800" dirty="0"/>
              <a:t>Doesn't protect against MITM attacks the first time around</a:t>
            </a:r>
            <a:endParaRPr kumimoji="1" lang="zh-CN" altLang="en-US" sz="1800" dirty="0"/>
          </a:p>
          <a:p>
            <a:pPr lvl="1"/>
            <a:r>
              <a:rPr kumimoji="1" lang="en-US" altLang="zh-CN" sz="1800" dirty="0"/>
              <a:t>Doesn't allow parties to change keys   </a:t>
            </a:r>
            <a:endParaRPr kumimoji="1" lang="zh-CN" altLang="en-US" sz="1800" dirty="0"/>
          </a:p>
          <a:p>
            <a:r>
              <a:rPr kumimoji="1" lang="en-US" altLang="zh-CN" sz="2000" dirty="0"/>
              <a:t>2. Consult some authority that knows everyone's public key </a:t>
            </a:r>
            <a:endParaRPr kumimoji="1" lang="zh-CN" altLang="en-US" sz="2000" dirty="0"/>
          </a:p>
          <a:p>
            <a:pPr lvl="1"/>
            <a:r>
              <a:rPr kumimoji="1" lang="en-US" altLang="zh-CN" sz="1800" dirty="0"/>
              <a:t>Does not scale (client asks for a PK for every new</a:t>
            </a:r>
            <a:r>
              <a:rPr kumimoji="1" lang="zh-CN" altLang="en-US" sz="1800" dirty="0"/>
              <a:t> </a:t>
            </a:r>
            <a:r>
              <a:rPr kumimoji="1" lang="en-US" altLang="zh-CN" sz="1800" dirty="0"/>
              <a:t>name)      </a:t>
            </a:r>
            <a:endParaRPr kumimoji="1" lang="zh-CN" altLang="en-US" sz="1800" dirty="0"/>
          </a:p>
          <a:p>
            <a:pPr lvl="1"/>
            <a:r>
              <a:rPr kumimoji="1" lang="en-US" altLang="zh-CN" sz="1800" dirty="0"/>
              <a:t>Alice needs server's public key beforehand   </a:t>
            </a:r>
            <a:endParaRPr kumimoji="1" lang="zh-CN" altLang="en-US" sz="1800" dirty="0"/>
          </a:p>
        </p:txBody>
      </p:sp>
    </p:spTree>
    <p:extLst>
      <p:ext uri="{BB962C8B-B14F-4D97-AF65-F5344CB8AC3E}">
        <p14:creationId xmlns:p14="http://schemas.microsoft.com/office/powerpoint/2010/main" val="2684636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Public</a:t>
            </a:r>
            <a:r>
              <a:rPr kumimoji="1" lang="zh-CN" altLang="en-US" dirty="0"/>
              <a:t> </a:t>
            </a:r>
            <a:r>
              <a:rPr kumimoji="1" lang="en-US" altLang="zh-CN" dirty="0"/>
              <a:t>Key</a:t>
            </a:r>
            <a:r>
              <a:rPr kumimoji="1" lang="zh-CN" altLang="en-US" dirty="0"/>
              <a:t> </a:t>
            </a:r>
            <a:r>
              <a:rPr kumimoji="1" lang="en-US" altLang="zh-CN" dirty="0"/>
              <a:t>Distribution</a:t>
            </a:r>
            <a:endParaRPr kumimoji="1" lang="zh-CN" altLang="en-US" dirty="0"/>
          </a:p>
        </p:txBody>
      </p:sp>
      <p:sp>
        <p:nvSpPr>
          <p:cNvPr id="3" name="内容占位符 2"/>
          <p:cNvSpPr>
            <a:spLocks noGrp="1"/>
          </p:cNvSpPr>
          <p:nvPr>
            <p:ph idx="1"/>
          </p:nvPr>
        </p:nvSpPr>
        <p:spPr/>
        <p:txBody>
          <a:bodyPr>
            <a:noAutofit/>
          </a:bodyPr>
          <a:lstStyle/>
          <a:p>
            <a:r>
              <a:rPr kumimoji="1" lang="en-US" altLang="zh-CN" sz="2400" dirty="0"/>
              <a:t>3. Authority, but pre-compute responses </a:t>
            </a:r>
            <a:endParaRPr kumimoji="1" lang="zh-CN" altLang="en-US" sz="2400" dirty="0"/>
          </a:p>
          <a:p>
            <a:pPr lvl="1"/>
            <a:r>
              <a:rPr kumimoji="1" lang="en-US" altLang="zh-CN" sz="2000" dirty="0"/>
              <a:t>Authority creates signed</a:t>
            </a:r>
            <a:r>
              <a:rPr kumimoji="1" lang="zh-CN" altLang="en-US" sz="2000" dirty="0"/>
              <a:t> </a:t>
            </a:r>
            <a:r>
              <a:rPr kumimoji="1" lang="en-US" altLang="zh-CN" sz="2000" dirty="0"/>
              <a:t>messages: {Bob, </a:t>
            </a:r>
            <a:r>
              <a:rPr kumimoji="1" lang="en-US" altLang="zh-CN" sz="2000" dirty="0" err="1"/>
              <a:t>PK_bob</a:t>
            </a:r>
            <a:r>
              <a:rPr kumimoji="1" lang="en-US" altLang="zh-CN" sz="2000" dirty="0"/>
              <a:t>}_{</a:t>
            </a:r>
            <a:r>
              <a:rPr kumimoji="1" lang="en-US" altLang="zh-CN" sz="2000" dirty="0" err="1"/>
              <a:t>SK_as</a:t>
            </a:r>
            <a:r>
              <a:rPr kumimoji="1" lang="en-US" altLang="zh-CN" sz="2000" dirty="0"/>
              <a:t>}</a:t>
            </a:r>
            <a:endParaRPr kumimoji="1" lang="zh-CN" altLang="en-US" sz="2000" dirty="0"/>
          </a:p>
          <a:p>
            <a:pPr lvl="1"/>
            <a:r>
              <a:rPr kumimoji="1" lang="en-US" altLang="zh-CN" sz="2000" dirty="0"/>
              <a:t>Anyone can verify the</a:t>
            </a:r>
            <a:r>
              <a:rPr kumimoji="1" lang="zh-CN" altLang="en-US" sz="2000" dirty="0"/>
              <a:t> </a:t>
            </a:r>
            <a:r>
              <a:rPr kumimoji="1" lang="en-US" altLang="zh-CN" sz="2000" dirty="0"/>
              <a:t>authority signed this message, given </a:t>
            </a:r>
            <a:r>
              <a:rPr kumimoji="1" lang="en-US" altLang="zh-CN" sz="2000" dirty="0" err="1"/>
              <a:t>PK_as</a:t>
            </a:r>
            <a:endParaRPr kumimoji="1" lang="zh-CN" altLang="en-US" sz="2000" dirty="0"/>
          </a:p>
          <a:p>
            <a:pPr lvl="1"/>
            <a:r>
              <a:rPr kumimoji="1" lang="en-US" altLang="zh-CN" sz="2000" dirty="0"/>
              <a:t>When Alice wants to</a:t>
            </a:r>
            <a:r>
              <a:rPr kumimoji="1" lang="zh-CN" altLang="en-US" sz="2000" dirty="0"/>
              <a:t> </a:t>
            </a:r>
            <a:r>
              <a:rPr kumimoji="1" lang="en-US" altLang="zh-CN" sz="2000" dirty="0"/>
              <a:t>talk to Bob, she needs a signed message from the authority, but</a:t>
            </a:r>
            <a:r>
              <a:rPr kumimoji="1" lang="zh-CN" altLang="en-US" sz="2000" dirty="0"/>
              <a:t> </a:t>
            </a:r>
            <a:r>
              <a:rPr kumimoji="1" lang="en-US" altLang="zh-CN" sz="2000" dirty="0"/>
              <a:t>it doesn't matter where this message comes from as long as the</a:t>
            </a:r>
            <a:r>
              <a:rPr kumimoji="1" lang="zh-CN" altLang="en-US" sz="2000" dirty="0"/>
              <a:t> </a:t>
            </a:r>
            <a:r>
              <a:rPr kumimoji="1" lang="en-US" altLang="zh-CN" sz="2000" dirty="0"/>
              <a:t>signature checks out</a:t>
            </a:r>
            <a:endParaRPr kumimoji="1" lang="zh-CN" altLang="en-US" sz="2000" dirty="0"/>
          </a:p>
          <a:p>
            <a:pPr lvl="2"/>
            <a:r>
              <a:rPr kumimoji="1" lang="en-US" altLang="zh-CN" sz="1800" dirty="0"/>
              <a:t>I.e., Alice could retrieve the message</a:t>
            </a:r>
            <a:r>
              <a:rPr kumimoji="1" lang="zh-CN" altLang="en-US" sz="1800" dirty="0"/>
              <a:t> </a:t>
            </a:r>
            <a:r>
              <a:rPr kumimoji="1" lang="en-US" altLang="zh-CN" sz="1800" dirty="0"/>
              <a:t>from a different server</a:t>
            </a:r>
            <a:endParaRPr kumimoji="1" lang="zh-CN" altLang="en-US" sz="1800" dirty="0"/>
          </a:p>
          <a:p>
            <a:pPr lvl="1"/>
            <a:r>
              <a:rPr kumimoji="1" lang="en-US" altLang="zh-CN" sz="2000" dirty="0"/>
              <a:t>This signed message is a </a:t>
            </a:r>
            <a:r>
              <a:rPr kumimoji="1" lang="en-US" altLang="zh-CN" sz="2000" b="1" dirty="0">
                <a:solidFill>
                  <a:schemeClr val="accent2"/>
                </a:solidFill>
              </a:rPr>
              <a:t>certificate      </a:t>
            </a:r>
            <a:endParaRPr kumimoji="1" lang="zh-CN" altLang="en-US" sz="2000" b="1" dirty="0">
              <a:solidFill>
                <a:schemeClr val="accent2"/>
              </a:solidFill>
            </a:endParaRPr>
          </a:p>
          <a:p>
            <a:pPr lvl="1"/>
            <a:r>
              <a:rPr kumimoji="1" lang="en-US" altLang="zh-CN" sz="2000" dirty="0"/>
              <a:t>More scalable</a:t>
            </a:r>
            <a:endParaRPr kumimoji="1" lang="zh-CN" altLang="en-US" sz="2000" dirty="0"/>
          </a:p>
        </p:txBody>
      </p:sp>
    </p:spTree>
    <p:extLst>
      <p:ext uri="{BB962C8B-B14F-4D97-AF65-F5344CB8AC3E}">
        <p14:creationId xmlns:p14="http://schemas.microsoft.com/office/powerpoint/2010/main" val="28119899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42E24E-3C60-C841-8C67-21AC9DF3F57B}"/>
              </a:ext>
            </a:extLst>
          </p:cNvPr>
          <p:cNvSpPr>
            <a:spLocks noGrp="1"/>
          </p:cNvSpPr>
          <p:nvPr>
            <p:ph type="title"/>
          </p:nvPr>
        </p:nvSpPr>
        <p:spPr/>
        <p:txBody>
          <a:bodyPr/>
          <a:lstStyle/>
          <a:p>
            <a:r>
              <a:rPr kumimoji="1" lang="en-US" altLang="zh-CN" dirty="0"/>
              <a:t>Two</a:t>
            </a:r>
            <a:r>
              <a:rPr kumimoji="1" lang="zh-CN" altLang="en-US" dirty="0"/>
              <a:t> </a:t>
            </a:r>
            <a:r>
              <a:rPr kumimoji="1" lang="en-US" altLang="zh-CN" dirty="0"/>
              <a:t>Types</a:t>
            </a:r>
            <a:r>
              <a:rPr kumimoji="1" lang="zh-CN" altLang="en-US" dirty="0"/>
              <a:t> </a:t>
            </a:r>
            <a:r>
              <a:rPr kumimoji="1" lang="en-US" altLang="zh-CN" dirty="0"/>
              <a:t>of</a:t>
            </a:r>
            <a:r>
              <a:rPr kumimoji="1" lang="zh-CN" altLang="en-US" dirty="0"/>
              <a:t> </a:t>
            </a:r>
            <a:r>
              <a:rPr kumimoji="1" lang="en-US" altLang="zh-CN" dirty="0"/>
              <a:t>Encryption</a:t>
            </a:r>
            <a:endParaRPr kumimoji="1" lang="zh-CN" altLang="en-US" dirty="0"/>
          </a:p>
        </p:txBody>
      </p:sp>
      <p:sp>
        <p:nvSpPr>
          <p:cNvPr id="3" name="内容占位符 2">
            <a:extLst>
              <a:ext uri="{FF2B5EF4-FFF2-40B4-BE49-F238E27FC236}">
                <a16:creationId xmlns:a16="http://schemas.microsoft.com/office/drawing/2014/main" id="{1A75D8BC-7DFC-8B4F-AEC9-E7B6CFBF266D}"/>
              </a:ext>
            </a:extLst>
          </p:cNvPr>
          <p:cNvSpPr>
            <a:spLocks noGrp="1"/>
          </p:cNvSpPr>
          <p:nvPr>
            <p:ph idx="1"/>
          </p:nvPr>
        </p:nvSpPr>
        <p:spPr/>
        <p:txBody>
          <a:bodyPr>
            <a:normAutofit fontScale="92500" lnSpcReduction="10000"/>
          </a:bodyPr>
          <a:lstStyle/>
          <a:p>
            <a:r>
              <a:rPr kumimoji="1" lang="en" altLang="zh-CN" dirty="0"/>
              <a:t>Symmetric key encryption</a:t>
            </a:r>
          </a:p>
          <a:p>
            <a:pPr lvl="1"/>
            <a:r>
              <a:rPr kumimoji="1" lang="en" altLang="zh-CN" dirty="0"/>
              <a:t>Single key (symmetric) is shared between parties, kept secret from everyone else</a:t>
            </a:r>
          </a:p>
          <a:p>
            <a:pPr lvl="1"/>
            <a:r>
              <a:rPr kumimoji="1" lang="en" altLang="zh-CN" dirty="0"/>
              <a:t>Ciphertext = (M)^K </a:t>
            </a:r>
          </a:p>
          <a:p>
            <a:r>
              <a:rPr kumimoji="1" lang="en-US" altLang="zh-CN" dirty="0"/>
              <a:t>As</a:t>
            </a:r>
            <a:r>
              <a:rPr kumimoji="1" lang="en" altLang="zh-CN" dirty="0" err="1"/>
              <a:t>ymmetric</a:t>
            </a:r>
            <a:r>
              <a:rPr kumimoji="1" lang="en" altLang="zh-CN" dirty="0"/>
              <a:t> key encryption</a:t>
            </a:r>
          </a:p>
          <a:p>
            <a:pPr lvl="1"/>
            <a:r>
              <a:rPr kumimoji="1" lang="en" altLang="zh-CN" dirty="0"/>
              <a:t>Keys come in pairs, public and private</a:t>
            </a:r>
          </a:p>
          <a:p>
            <a:pPr lvl="1"/>
            <a:r>
              <a:rPr kumimoji="1" lang="en" altLang="zh-CN" dirty="0"/>
              <a:t>Secret: (M)^K-public</a:t>
            </a:r>
          </a:p>
          <a:p>
            <a:pPr lvl="1"/>
            <a:r>
              <a:rPr kumimoji="1" lang="en" altLang="zh-CN" dirty="0"/>
              <a:t>Authentic: (M)^K-private</a:t>
            </a:r>
            <a:endParaRPr kumimoji="1" lang="zh-CN" altLang="en-US" dirty="0"/>
          </a:p>
        </p:txBody>
      </p:sp>
    </p:spTree>
    <p:extLst>
      <p:ext uri="{BB962C8B-B14F-4D97-AF65-F5344CB8AC3E}">
        <p14:creationId xmlns:p14="http://schemas.microsoft.com/office/powerpoint/2010/main" val="2288861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Questions</a:t>
            </a:r>
            <a:r>
              <a:rPr kumimoji="1" lang="zh-CN" altLang="en-US" dirty="0"/>
              <a:t> </a:t>
            </a:r>
            <a:r>
              <a:rPr kumimoji="1" lang="en-US" altLang="zh-CN" dirty="0"/>
              <a:t>on</a:t>
            </a:r>
            <a:r>
              <a:rPr kumimoji="1" lang="zh-CN" altLang="en-US" dirty="0"/>
              <a:t> </a:t>
            </a:r>
            <a:r>
              <a:rPr kumimoji="1" lang="en-US" altLang="zh-CN" dirty="0"/>
              <a:t>Certificate Authorities</a:t>
            </a:r>
            <a:endParaRPr kumimoji="1" lang="zh-CN" altLang="en-US" dirty="0"/>
          </a:p>
        </p:txBody>
      </p:sp>
      <p:sp>
        <p:nvSpPr>
          <p:cNvPr id="3" name="内容占位符 2"/>
          <p:cNvSpPr>
            <a:spLocks noGrp="1"/>
          </p:cNvSpPr>
          <p:nvPr>
            <p:ph idx="1"/>
          </p:nvPr>
        </p:nvSpPr>
        <p:spPr>
          <a:xfrm>
            <a:off x="457200" y="1333500"/>
            <a:ext cx="8229600" cy="4260303"/>
          </a:xfrm>
        </p:spPr>
        <p:txBody>
          <a:bodyPr>
            <a:noAutofit/>
          </a:bodyPr>
          <a:lstStyle/>
          <a:p>
            <a:pPr>
              <a:lnSpc>
                <a:spcPct val="100000"/>
              </a:lnSpc>
            </a:pPr>
            <a:r>
              <a:rPr kumimoji="1" lang="en-US" altLang="zh-CN" sz="1800" b="1" dirty="0"/>
              <a:t>Who should run the certificate authority?</a:t>
            </a:r>
            <a:endParaRPr kumimoji="1" lang="zh-CN" altLang="en-US" sz="1800" b="1" dirty="0"/>
          </a:p>
          <a:p>
            <a:pPr>
              <a:lnSpc>
                <a:spcPct val="100000"/>
              </a:lnSpc>
            </a:pPr>
            <a:r>
              <a:rPr kumimoji="1" lang="en-US" altLang="zh-CN" sz="1800" b="1" dirty="0"/>
              <a:t>How does the browser get this list of CAs?       </a:t>
            </a:r>
            <a:endParaRPr kumimoji="1" lang="zh-CN" altLang="en-US" sz="1800" b="1" dirty="0"/>
          </a:p>
          <a:p>
            <a:pPr lvl="1">
              <a:lnSpc>
                <a:spcPct val="100000"/>
              </a:lnSpc>
            </a:pPr>
            <a:r>
              <a:rPr kumimoji="1" lang="en-US" altLang="zh-CN" sz="1600" dirty="0"/>
              <a:t>Generally they come with the browser     </a:t>
            </a:r>
            <a:endParaRPr kumimoji="1" lang="zh-CN" altLang="en-US" sz="1600" dirty="0"/>
          </a:p>
          <a:p>
            <a:pPr>
              <a:lnSpc>
                <a:spcPct val="100000"/>
              </a:lnSpc>
            </a:pPr>
            <a:r>
              <a:rPr kumimoji="1" lang="en-US" altLang="zh-CN" sz="1800" b="1" dirty="0"/>
              <a:t>How does the CA build its table of names &lt;-&gt; public keys?      </a:t>
            </a:r>
            <a:endParaRPr kumimoji="1" lang="zh-CN" altLang="en-US" sz="1800" b="1" dirty="0"/>
          </a:p>
          <a:p>
            <a:pPr lvl="1">
              <a:lnSpc>
                <a:spcPct val="100000"/>
              </a:lnSpc>
            </a:pPr>
            <a:r>
              <a:rPr kumimoji="1" lang="en-US" altLang="zh-CN" sz="1600" dirty="0"/>
              <a:t>Have to agree on how to name principals, and </a:t>
            </a:r>
            <a:endParaRPr kumimoji="1" lang="zh-CN" altLang="en-US" sz="1600" dirty="0"/>
          </a:p>
          <a:p>
            <a:pPr lvl="1">
              <a:lnSpc>
                <a:spcPct val="100000"/>
              </a:lnSpc>
            </a:pPr>
            <a:r>
              <a:rPr kumimoji="1" lang="en-US" altLang="zh-CN" sz="1600" dirty="0"/>
              <a:t>Need a mechanism</a:t>
            </a:r>
            <a:r>
              <a:rPr kumimoji="1" lang="zh-CN" altLang="en-US" sz="1600" dirty="0"/>
              <a:t> </a:t>
            </a:r>
            <a:r>
              <a:rPr kumimoji="1" lang="en-US" altLang="zh-CN" sz="1600" dirty="0"/>
              <a:t>to check that a key corresponds to a name    </a:t>
            </a:r>
            <a:endParaRPr kumimoji="1" lang="zh-CN" altLang="en-US" sz="1600" dirty="0"/>
          </a:p>
          <a:p>
            <a:pPr>
              <a:lnSpc>
                <a:spcPct val="100000"/>
              </a:lnSpc>
            </a:pPr>
            <a:r>
              <a:rPr kumimoji="1" lang="en-US" altLang="zh-CN" sz="1800" b="1" dirty="0"/>
              <a:t> What if a CA makes a mistake?       </a:t>
            </a:r>
            <a:endParaRPr kumimoji="1" lang="zh-CN" altLang="en-US" sz="1800" b="1" dirty="0"/>
          </a:p>
          <a:p>
            <a:pPr lvl="1">
              <a:lnSpc>
                <a:spcPct val="100000"/>
              </a:lnSpc>
            </a:pPr>
            <a:r>
              <a:rPr kumimoji="1" lang="en-US" altLang="zh-CN" sz="1600" dirty="0"/>
              <a:t>Need a way to revoke certificates:</a:t>
            </a:r>
            <a:r>
              <a:rPr kumimoji="1" lang="zh-CN" altLang="en-US" sz="1600" dirty="0"/>
              <a:t> </a:t>
            </a:r>
            <a:r>
              <a:rPr kumimoji="1" lang="en-US" altLang="zh-CN" sz="1600" dirty="0"/>
              <a:t>Expiration date? </a:t>
            </a:r>
            <a:r>
              <a:rPr kumimoji="1" lang="zh-CN" altLang="en-US" sz="1600" dirty="0"/>
              <a:t> </a:t>
            </a:r>
            <a:r>
              <a:rPr kumimoji="1" lang="en-US" altLang="zh-CN" sz="1600" dirty="0"/>
              <a:t>Not</a:t>
            </a:r>
            <a:r>
              <a:rPr kumimoji="1" lang="zh-CN" altLang="en-US" sz="1600" dirty="0"/>
              <a:t> </a:t>
            </a:r>
            <a:r>
              <a:rPr kumimoji="1" lang="en-US" altLang="zh-CN" sz="1600" dirty="0"/>
              <a:t>useful for immediate  problems      </a:t>
            </a:r>
            <a:endParaRPr kumimoji="1" lang="zh-CN" altLang="en-US" sz="1600" dirty="0"/>
          </a:p>
          <a:p>
            <a:pPr lvl="1">
              <a:lnSpc>
                <a:spcPct val="100000"/>
              </a:lnSpc>
            </a:pPr>
            <a:r>
              <a:rPr kumimoji="1" lang="en-US" altLang="zh-CN" sz="1600" dirty="0"/>
              <a:t>Publish certificate revocation list?  Works in theory, not as well in practice</a:t>
            </a:r>
            <a:endParaRPr kumimoji="1" lang="zh-CN" altLang="en-US" sz="1600" dirty="0"/>
          </a:p>
          <a:p>
            <a:pPr lvl="1">
              <a:lnSpc>
                <a:spcPct val="100000"/>
              </a:lnSpc>
            </a:pPr>
            <a:r>
              <a:rPr kumimoji="1" lang="en-US" altLang="zh-CN" sz="1600" dirty="0"/>
              <a:t>Query online server to check certificate freshness?  Not a</a:t>
            </a:r>
            <a:r>
              <a:rPr kumimoji="1" lang="zh-CN" altLang="en-US" sz="1600" dirty="0"/>
              <a:t> </a:t>
            </a:r>
            <a:r>
              <a:rPr kumimoji="1" lang="en-US" altLang="zh-CN" sz="1600" dirty="0"/>
              <a:t>bad idea   </a:t>
            </a:r>
            <a:endParaRPr kumimoji="1" lang="zh-CN" altLang="en-US" sz="1600" dirty="0"/>
          </a:p>
        </p:txBody>
      </p:sp>
    </p:spTree>
    <p:extLst>
      <p:ext uri="{BB962C8B-B14F-4D97-AF65-F5344CB8AC3E}">
        <p14:creationId xmlns:p14="http://schemas.microsoft.com/office/powerpoint/2010/main" val="2762955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582368" y="0"/>
            <a:ext cx="7979263" cy="5715000"/>
          </a:xfrm>
          <a:prstGeom prst="rect">
            <a:avLst/>
          </a:prstGeom>
        </p:spPr>
      </p:pic>
    </p:spTree>
    <p:extLst>
      <p:ext uri="{BB962C8B-B14F-4D97-AF65-F5344CB8AC3E}">
        <p14:creationId xmlns:p14="http://schemas.microsoft.com/office/powerpoint/2010/main" val="2854889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Review:</a:t>
            </a:r>
            <a:r>
              <a:rPr kumimoji="1" lang="zh-CN" altLang="en-US" dirty="0"/>
              <a:t> </a:t>
            </a:r>
            <a:r>
              <a:rPr kumimoji="1" lang="en-US" altLang="zh-CN" dirty="0"/>
              <a:t>Key Problem of Password</a:t>
            </a:r>
            <a:endParaRPr kumimoji="1" lang="zh-CN" altLang="en-US" dirty="0"/>
          </a:p>
        </p:txBody>
      </p:sp>
      <p:sp>
        <p:nvSpPr>
          <p:cNvPr id="3" name="内容占位符 2"/>
          <p:cNvSpPr>
            <a:spLocks noGrp="1"/>
          </p:cNvSpPr>
          <p:nvPr>
            <p:ph idx="1"/>
          </p:nvPr>
        </p:nvSpPr>
        <p:spPr/>
        <p:txBody>
          <a:bodyPr>
            <a:normAutofit/>
          </a:bodyPr>
          <a:lstStyle/>
          <a:p>
            <a:r>
              <a:rPr lang="en-US" altLang="zh-CN" sz="2400" dirty="0"/>
              <a:t>Key problem: once you send a password to the server, it can impersonate you</a:t>
            </a:r>
          </a:p>
          <a:p>
            <a:pPr lvl="1"/>
            <a:r>
              <a:rPr lang="en-US" altLang="zh-CN" sz="2000" dirty="0"/>
              <a:t>Solved part of the problem by hashing the password database</a:t>
            </a:r>
          </a:p>
          <a:p>
            <a:pPr lvl="1"/>
            <a:r>
              <a:rPr lang="en-US" altLang="zh-CN" sz="2000" dirty="0"/>
              <a:t>But still sending the password to the server to verify on login</a:t>
            </a:r>
          </a:p>
          <a:p>
            <a:r>
              <a:rPr kumimoji="1" lang="en-US" altLang="zh-CN" sz="2400" dirty="0"/>
              <a:t>MITM</a:t>
            </a:r>
            <a:r>
              <a:rPr kumimoji="1" lang="zh-CN" altLang="en-US" sz="2400" dirty="0"/>
              <a:t> </a:t>
            </a:r>
            <a:r>
              <a:rPr kumimoji="1" lang="en-US" altLang="zh-CN" sz="2400" dirty="0"/>
              <a:t>attack:</a:t>
            </a:r>
            <a:r>
              <a:rPr kumimoji="1" lang="zh-CN" altLang="en-US" sz="2400" dirty="0"/>
              <a:t> </a:t>
            </a:r>
            <a:r>
              <a:rPr kumimoji="1" lang="en-US" altLang="zh-CN" sz="2400" dirty="0"/>
              <a:t>man-in-the-mirror</a:t>
            </a:r>
            <a:endParaRPr kumimoji="1" lang="zh-CN" altLang="en-US" sz="2400" dirty="0"/>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2</a:t>
            </a:fld>
            <a:endParaRPr lang="zh-CN" altLang="en-US"/>
          </a:p>
        </p:txBody>
      </p:sp>
      <p:pic>
        <p:nvPicPr>
          <p:cNvPr id="5" name="图片 4"/>
          <p:cNvPicPr>
            <a:picLocks noChangeAspect="1"/>
          </p:cNvPicPr>
          <p:nvPr/>
        </p:nvPicPr>
        <p:blipFill>
          <a:blip r:embed="rId2"/>
          <a:stretch>
            <a:fillRect/>
          </a:stretch>
        </p:blipFill>
        <p:spPr>
          <a:xfrm>
            <a:off x="2699792" y="4001988"/>
            <a:ext cx="3352800" cy="1447800"/>
          </a:xfrm>
          <a:prstGeom prst="rect">
            <a:avLst/>
          </a:prstGeom>
        </p:spPr>
      </p:pic>
    </p:spTree>
    <p:extLst>
      <p:ext uri="{BB962C8B-B14F-4D97-AF65-F5344CB8AC3E}">
        <p14:creationId xmlns:p14="http://schemas.microsoft.com/office/powerpoint/2010/main" val="30448634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en-US" altLang="zh-CN" dirty="0"/>
              <a:t>Local</a:t>
            </a:r>
            <a:r>
              <a:rPr kumimoji="1" lang="zh-CN" altLang="en-US" dirty="0"/>
              <a:t> </a:t>
            </a:r>
            <a:r>
              <a:rPr kumimoji="1" lang="en-US" altLang="zh-CN" dirty="0"/>
              <a:t>Security</a:t>
            </a:r>
            <a:endParaRPr kumimoji="1" lang="zh-CN" altLang="en-US" dirty="0"/>
          </a:p>
        </p:txBody>
      </p:sp>
      <p:sp>
        <p:nvSpPr>
          <p:cNvPr id="5" name="文本占位符 4"/>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3437966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Ways an Attacker Can Steal Your Secrets</a:t>
            </a:r>
            <a:endParaRPr lang="zh-CN" altLang="en-US" dirty="0"/>
          </a:p>
        </p:txBody>
      </p:sp>
      <p:sp>
        <p:nvSpPr>
          <p:cNvPr id="3" name="内容占位符 2"/>
          <p:cNvSpPr>
            <a:spLocks noGrp="1"/>
          </p:cNvSpPr>
          <p:nvPr>
            <p:ph idx="1"/>
          </p:nvPr>
        </p:nvSpPr>
        <p:spPr>
          <a:xfrm>
            <a:off x="457200" y="1333501"/>
            <a:ext cx="8229600" cy="2588068"/>
          </a:xfrm>
        </p:spPr>
        <p:txBody>
          <a:bodyPr>
            <a:normAutofit/>
          </a:bodyPr>
          <a:lstStyle/>
          <a:p>
            <a:r>
              <a:rPr lang="en-US" altLang="zh-CN" sz="2000" b="1" dirty="0" err="1"/>
              <a:t>KeyLogger</a:t>
            </a:r>
            <a:r>
              <a:rPr lang="en-US" altLang="zh-CN" sz="2000" b="1" dirty="0"/>
              <a:t>: install a </a:t>
            </a:r>
            <a:r>
              <a:rPr lang="en-US" altLang="zh-CN" sz="2000" b="1" dirty="0" err="1"/>
              <a:t>KeyLogger</a:t>
            </a:r>
            <a:r>
              <a:rPr lang="en-US" altLang="zh-CN" sz="2000" b="1" dirty="0"/>
              <a:t>/</a:t>
            </a:r>
            <a:r>
              <a:rPr lang="en-US" altLang="zh-CN" sz="2000" b="1" dirty="0" err="1"/>
              <a:t>TouchLogger</a:t>
            </a:r>
            <a:r>
              <a:rPr lang="en-US" altLang="zh-CN" sz="2000" b="1" dirty="0"/>
              <a:t> on the phone</a:t>
            </a:r>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7684" y="2281436"/>
            <a:ext cx="3053222" cy="25203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 xmlns:a14="http://schemas.microsoft.com/office/drawing/2010/main">
                <a:solidFill>
                  <a:schemeClr val="accent1"/>
                </a:solidFill>
              </a14:hiddenFill>
            </a:ext>
          </a:extLst>
        </p:spPr>
      </p:pic>
      <p:pic>
        <p:nvPicPr>
          <p:cNvPr id="7"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92080" y="2281436"/>
            <a:ext cx="3024336" cy="21625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 xmlns:a14="http://schemas.microsoft.com/office/drawing/2010/main">
                <a:solidFill>
                  <a:schemeClr val="accent1"/>
                </a:solidFill>
              </a14:hiddenFill>
            </a:ext>
          </a:extLst>
        </p:spPr>
      </p:pic>
      <p:pic>
        <p:nvPicPr>
          <p:cNvPr id="8"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1" y="4067501"/>
            <a:ext cx="3489385" cy="6742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 xmlns:a14="http://schemas.microsoft.com/office/drawing/2010/main">
                <a:solidFill>
                  <a:schemeClr val="accent1"/>
                </a:solidFill>
              </a14:hiddenFill>
            </a:ext>
          </a:extLst>
        </p:spPr>
      </p:pic>
      <p:sp>
        <p:nvSpPr>
          <p:cNvPr id="5" name="矩形 4"/>
          <p:cNvSpPr/>
          <p:nvPr/>
        </p:nvSpPr>
        <p:spPr>
          <a:xfrm>
            <a:off x="417315" y="5391696"/>
            <a:ext cx="8547173" cy="307777"/>
          </a:xfrm>
          <a:prstGeom prst="rect">
            <a:avLst/>
          </a:prstGeom>
        </p:spPr>
        <p:txBody>
          <a:bodyPr wrap="square">
            <a:spAutoFit/>
          </a:bodyPr>
          <a:lstStyle/>
          <a:p>
            <a:pPr algn="r"/>
            <a:r>
              <a:rPr lang="en-US" altLang="zh-CN" sz="1400" dirty="0">
                <a:latin typeface="等线" panose="02010600030101010101" pitchFamily="2" charset="-122"/>
              </a:rPr>
              <a:t>Li, </a:t>
            </a:r>
            <a:r>
              <a:rPr lang="en-US" altLang="zh-CN" sz="1400" dirty="0" err="1">
                <a:latin typeface="等线" panose="02010600030101010101" pitchFamily="2" charset="-122"/>
              </a:rPr>
              <a:t>Wenhao</a:t>
            </a:r>
            <a:r>
              <a:rPr lang="en-US" altLang="zh-CN" sz="1400" dirty="0">
                <a:latin typeface="等线" panose="02010600030101010101" pitchFamily="2" charset="-122"/>
              </a:rPr>
              <a:t>, et al. "Building trusted path on untrusted device drivers for mobile devices." </a:t>
            </a:r>
            <a:r>
              <a:rPr lang="en-US" altLang="zh-CN" sz="1400" i="1" dirty="0" err="1">
                <a:latin typeface="等线" panose="02010600030101010101" pitchFamily="2" charset="-122"/>
              </a:rPr>
              <a:t>APSys</a:t>
            </a:r>
            <a:r>
              <a:rPr lang="en-US" altLang="zh-CN" sz="1400" dirty="0">
                <a:latin typeface="等线" panose="02010600030101010101" pitchFamily="2" charset="-122"/>
              </a:rPr>
              <a:t>, 2014.</a:t>
            </a:r>
            <a:endParaRPr lang="zh-CN" altLang="en-US" sz="1400" dirty="0">
              <a:latin typeface="等线" panose="02010600030101010101" pitchFamily="2" charset="-122"/>
            </a:endParaRPr>
          </a:p>
        </p:txBody>
      </p:sp>
    </p:spTree>
    <p:extLst>
      <p:ext uri="{BB962C8B-B14F-4D97-AF65-F5344CB8AC3E}">
        <p14:creationId xmlns:p14="http://schemas.microsoft.com/office/powerpoint/2010/main" val="1460568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Ways an Attacker Can Steal Your Secrets</a:t>
            </a:r>
            <a:endParaRPr lang="zh-CN" altLang="en-US" dirty="0"/>
          </a:p>
        </p:txBody>
      </p:sp>
      <p:sp>
        <p:nvSpPr>
          <p:cNvPr id="3" name="内容占位符 2"/>
          <p:cNvSpPr>
            <a:spLocks noGrp="1"/>
          </p:cNvSpPr>
          <p:nvPr>
            <p:ph idx="1"/>
          </p:nvPr>
        </p:nvSpPr>
        <p:spPr>
          <a:xfrm>
            <a:off x="457200" y="1333501"/>
            <a:ext cx="8229600" cy="2588068"/>
          </a:xfrm>
        </p:spPr>
        <p:txBody>
          <a:bodyPr>
            <a:normAutofit/>
          </a:bodyPr>
          <a:lstStyle/>
          <a:p>
            <a:r>
              <a:rPr lang="en-US" altLang="zh-CN" sz="2000" dirty="0" err="1"/>
              <a:t>KeyLogger</a:t>
            </a:r>
            <a:r>
              <a:rPr lang="en-US" altLang="zh-CN" sz="2000" dirty="0"/>
              <a:t>: install a </a:t>
            </a:r>
            <a:r>
              <a:rPr lang="en-US" altLang="zh-CN" sz="2000" dirty="0" err="1"/>
              <a:t>KeyLogger</a:t>
            </a:r>
            <a:r>
              <a:rPr lang="en-US" altLang="zh-CN" sz="2000" dirty="0"/>
              <a:t>/</a:t>
            </a:r>
            <a:r>
              <a:rPr lang="en-US" altLang="zh-CN" sz="2000" dirty="0" err="1"/>
              <a:t>TouchLogger</a:t>
            </a:r>
            <a:r>
              <a:rPr lang="en-US" altLang="zh-CN" sz="2000" dirty="0"/>
              <a:t> on the phone</a:t>
            </a:r>
          </a:p>
          <a:p>
            <a:r>
              <a:rPr lang="en-US" altLang="zh-CN" sz="2000" b="1" dirty="0"/>
              <a:t>Phishing: install a malware and lure the user to enter password</a:t>
            </a:r>
          </a:p>
        </p:txBody>
      </p:sp>
      <p:pic>
        <p:nvPicPr>
          <p:cNvPr id="1026" name="Picture 2" descr="http://i.stack.imgur.com/NxFMq.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2754010"/>
            <a:ext cx="1401069" cy="2335115"/>
          </a:xfrm>
          <a:prstGeom prst="rect">
            <a:avLst/>
          </a:prstGeom>
          <a:noFill/>
          <a:extLst>
            <a:ext uri="{909E8E84-426E-40dd-AFC4-6F175D3DCCD1}">
              <a14:hiddenFill xmlns="" xmlns:a14="http://schemas.microsoft.com/office/drawing/2010/main">
                <a:solidFill>
                  <a:srgbClr val="FFFFFF"/>
                </a:solidFill>
              </a14:hiddenFill>
            </a:ext>
          </a:extLst>
        </p:spPr>
      </p:pic>
      <p:pic>
        <p:nvPicPr>
          <p:cNvPr id="6" name="Picture 2" descr="http://i.stack.imgur.com/NxFMq.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2649543"/>
            <a:ext cx="1401069" cy="2335115"/>
          </a:xfrm>
          <a:prstGeom prst="rect">
            <a:avLst/>
          </a:prstGeom>
          <a:noFill/>
          <a:ln w="28575">
            <a:solidFill>
              <a:srgbClr val="FF0000"/>
            </a:solidFill>
          </a:ln>
          <a:extLst>
            <a:ext uri="{909E8E84-426E-40dd-AFC4-6F175D3DCCD1}">
              <a14:hiddenFill xmlns="" xmlns:a14="http://schemas.microsoft.com/office/drawing/2010/main">
                <a:solidFill>
                  <a:srgbClr val="FFFFFF"/>
                </a:solidFill>
              </a14:hiddenFill>
            </a:ext>
          </a:extLst>
        </p:spPr>
      </p:pic>
      <p:pic>
        <p:nvPicPr>
          <p:cNvPr id="7" name="Picture 2" descr="http://i.stack.imgur.com/NxFMq.jp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2339752" y="2641476"/>
            <a:ext cx="1401069" cy="2335115"/>
          </a:xfrm>
          <a:prstGeom prst="rect">
            <a:avLst/>
          </a:prstGeom>
          <a:noFill/>
          <a:ln w="28575">
            <a:solidFill>
              <a:srgbClr val="FF0000"/>
            </a:solidFill>
          </a:ln>
          <a:extLst>
            <a:ext uri="{909E8E84-426E-40dd-AFC4-6F175D3DCCD1}">
              <a14:hiddenFill xmlns="" xmlns:a14="http://schemas.microsoft.com/office/drawing/2010/main">
                <a:solidFill>
                  <a:srgbClr val="FFFFFF"/>
                </a:solidFill>
              </a14:hiddenFill>
            </a:ext>
          </a:extLst>
        </p:spPr>
      </p:pic>
      <p:pic>
        <p:nvPicPr>
          <p:cNvPr id="8" name="Picture 4" descr="http://www.gizbot.com/img/2013/06/07-facebook.jpg"/>
          <p:cNvPicPr>
            <a:picLocks noChangeAspect="1" noChangeArrowheads="1"/>
          </p:cNvPicPr>
          <p:nvPr/>
        </p:nvPicPr>
        <p:blipFill rotWithShape="1">
          <a:blip r:embed="rId4">
            <a:extLst>
              <a:ext uri="{28A0092B-C50C-407E-A947-70E740481C1C}">
                <a14:useLocalDpi xmlns:a14="http://schemas.microsoft.com/office/drawing/2010/main" val="0"/>
              </a:ext>
            </a:extLst>
          </a:blip>
          <a:srcRect l="28803" r="31886"/>
          <a:stretch/>
        </p:blipFill>
        <p:spPr bwMode="auto">
          <a:xfrm>
            <a:off x="2123728" y="2754011"/>
            <a:ext cx="1529946" cy="2335115"/>
          </a:xfrm>
          <a:prstGeom prst="rect">
            <a:avLst/>
          </a:prstGeom>
          <a:noFill/>
          <a:extLst>
            <a:ext uri="{909E8E84-426E-40dd-AFC4-6F175D3DCCD1}">
              <a14:hiddenFill xmlns="" xmlns:a14="http://schemas.microsoft.com/office/drawing/2010/main">
                <a:solidFill>
                  <a:srgbClr val="FFFFFF"/>
                </a:solidFill>
              </a14:hiddenFill>
            </a:ext>
          </a:extLst>
        </p:spPr>
      </p:pic>
      <p:sp>
        <p:nvSpPr>
          <p:cNvPr id="9" name="上弧形箭头 8"/>
          <p:cNvSpPr/>
          <p:nvPr/>
        </p:nvSpPr>
        <p:spPr>
          <a:xfrm flipV="1">
            <a:off x="3851920" y="4801716"/>
            <a:ext cx="1224136" cy="334192"/>
          </a:xfrm>
          <a:prstGeom prst="curvedDownArrow">
            <a:avLst/>
          </a:prstGeom>
          <a:solidFill>
            <a:schemeClr val="accent4">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矩形 13"/>
          <p:cNvSpPr/>
          <p:nvPr/>
        </p:nvSpPr>
        <p:spPr>
          <a:xfrm>
            <a:off x="527231" y="2929508"/>
            <a:ext cx="1669047" cy="1477328"/>
          </a:xfrm>
          <a:prstGeom prst="rect">
            <a:avLst/>
          </a:prstGeom>
        </p:spPr>
        <p:txBody>
          <a:bodyPr wrap="none">
            <a:spAutoFit/>
          </a:bodyPr>
          <a:lstStyle/>
          <a:p>
            <a:r>
              <a:rPr lang="en-US" altLang="zh-CN" dirty="0">
                <a:solidFill>
                  <a:schemeClr val="accent4">
                    <a:lumMod val="50000"/>
                  </a:schemeClr>
                </a:solidFill>
                <a:latin typeface="等线" panose="02010600030101010101" pitchFamily="2" charset="-122"/>
              </a:rPr>
              <a:t>Malicious app</a:t>
            </a:r>
          </a:p>
          <a:p>
            <a:r>
              <a:rPr lang="en-US" altLang="zh-CN" dirty="0">
                <a:solidFill>
                  <a:schemeClr val="accent4">
                    <a:lumMod val="50000"/>
                  </a:schemeClr>
                </a:solidFill>
                <a:latin typeface="等线" panose="02010600030101010101" pitchFamily="2" charset="-122"/>
              </a:rPr>
              <a:t>in background,</a:t>
            </a:r>
          </a:p>
          <a:p>
            <a:r>
              <a:rPr lang="en-US" altLang="zh-CN" dirty="0">
                <a:solidFill>
                  <a:schemeClr val="accent4">
                    <a:lumMod val="50000"/>
                  </a:schemeClr>
                </a:solidFill>
                <a:latin typeface="等线" panose="02010600030101010101" pitchFamily="2" charset="-122"/>
              </a:rPr>
              <a:t>waiting for the</a:t>
            </a:r>
          </a:p>
          <a:p>
            <a:r>
              <a:rPr lang="en-US" altLang="zh-CN" dirty="0">
                <a:solidFill>
                  <a:schemeClr val="accent4">
                    <a:lumMod val="50000"/>
                  </a:schemeClr>
                </a:solidFill>
                <a:latin typeface="等线" panose="02010600030101010101" pitchFamily="2" charset="-122"/>
              </a:rPr>
              <a:t>Facebook app</a:t>
            </a:r>
          </a:p>
          <a:p>
            <a:r>
              <a:rPr lang="en-US" altLang="zh-CN" dirty="0">
                <a:solidFill>
                  <a:schemeClr val="accent4">
                    <a:lumMod val="50000"/>
                  </a:schemeClr>
                </a:solidFill>
                <a:latin typeface="等线" panose="02010600030101010101" pitchFamily="2" charset="-122"/>
              </a:rPr>
              <a:t>to launch</a:t>
            </a:r>
            <a:endParaRPr lang="zh-CN" altLang="en-US" dirty="0">
              <a:solidFill>
                <a:schemeClr val="accent4">
                  <a:lumMod val="50000"/>
                </a:schemeClr>
              </a:solidFill>
              <a:latin typeface="等线" panose="02010600030101010101" pitchFamily="2" charset="-122"/>
            </a:endParaRPr>
          </a:p>
        </p:txBody>
      </p:sp>
      <p:sp>
        <p:nvSpPr>
          <p:cNvPr id="15" name="矩形 14"/>
          <p:cNvSpPr/>
          <p:nvPr/>
        </p:nvSpPr>
        <p:spPr>
          <a:xfrm>
            <a:off x="7085077" y="2929508"/>
            <a:ext cx="2172390" cy="1477328"/>
          </a:xfrm>
          <a:prstGeom prst="rect">
            <a:avLst/>
          </a:prstGeom>
        </p:spPr>
        <p:txBody>
          <a:bodyPr wrap="none">
            <a:spAutoFit/>
          </a:bodyPr>
          <a:lstStyle/>
          <a:p>
            <a:r>
              <a:rPr lang="en-US" altLang="zh-CN" dirty="0">
                <a:solidFill>
                  <a:schemeClr val="accent4">
                    <a:lumMod val="50000"/>
                  </a:schemeClr>
                </a:solidFill>
                <a:latin typeface="等线" panose="02010600030101010101" pitchFamily="2" charset="-122"/>
              </a:rPr>
              <a:t>Once Facebook app</a:t>
            </a:r>
            <a:br>
              <a:rPr lang="en-US" altLang="zh-CN" dirty="0">
                <a:solidFill>
                  <a:schemeClr val="accent4">
                    <a:lumMod val="50000"/>
                  </a:schemeClr>
                </a:solidFill>
                <a:latin typeface="等线" panose="02010600030101010101" pitchFamily="2" charset="-122"/>
              </a:rPr>
            </a:br>
            <a:r>
              <a:rPr lang="en-US" altLang="zh-CN" dirty="0">
                <a:solidFill>
                  <a:schemeClr val="accent4">
                    <a:lumMod val="50000"/>
                  </a:schemeClr>
                </a:solidFill>
                <a:latin typeface="等线" panose="02010600030101010101" pitchFamily="2" charset="-122"/>
              </a:rPr>
              <a:t>starts, the malicious</a:t>
            </a:r>
            <a:br>
              <a:rPr lang="en-US" altLang="zh-CN" dirty="0">
                <a:solidFill>
                  <a:schemeClr val="accent4">
                    <a:lumMod val="50000"/>
                  </a:schemeClr>
                </a:solidFill>
                <a:latin typeface="等线" panose="02010600030101010101" pitchFamily="2" charset="-122"/>
              </a:rPr>
            </a:br>
            <a:r>
              <a:rPr lang="en-US" altLang="zh-CN" dirty="0">
                <a:solidFill>
                  <a:schemeClr val="accent4">
                    <a:lumMod val="50000"/>
                  </a:schemeClr>
                </a:solidFill>
                <a:latin typeface="等线" panose="02010600030101010101" pitchFamily="2" charset="-122"/>
              </a:rPr>
              <a:t>app will get active</a:t>
            </a:r>
            <a:br>
              <a:rPr lang="en-US" altLang="zh-CN" dirty="0">
                <a:solidFill>
                  <a:schemeClr val="accent4">
                    <a:lumMod val="50000"/>
                  </a:schemeClr>
                </a:solidFill>
                <a:latin typeface="等线" panose="02010600030101010101" pitchFamily="2" charset="-122"/>
              </a:rPr>
            </a:br>
            <a:r>
              <a:rPr lang="en-US" altLang="zh-CN" dirty="0">
                <a:solidFill>
                  <a:schemeClr val="accent4">
                    <a:lumMod val="50000"/>
                  </a:schemeClr>
                </a:solidFill>
                <a:latin typeface="等线" panose="02010600030101010101" pitchFamily="2" charset="-122"/>
              </a:rPr>
              <a:t>and make itself</a:t>
            </a:r>
            <a:br>
              <a:rPr lang="en-US" altLang="zh-CN" dirty="0">
                <a:solidFill>
                  <a:schemeClr val="accent4">
                    <a:lumMod val="50000"/>
                  </a:schemeClr>
                </a:solidFill>
                <a:latin typeface="等线" panose="02010600030101010101" pitchFamily="2" charset="-122"/>
              </a:rPr>
            </a:br>
            <a:r>
              <a:rPr lang="en-US" altLang="zh-CN" dirty="0">
                <a:solidFill>
                  <a:schemeClr val="accent4">
                    <a:lumMod val="50000"/>
                  </a:schemeClr>
                </a:solidFill>
                <a:latin typeface="等线" panose="02010600030101010101" pitchFamily="2" charset="-122"/>
              </a:rPr>
              <a:t>cover the real UI</a:t>
            </a:r>
            <a:endParaRPr lang="zh-CN" altLang="en-US" dirty="0">
              <a:solidFill>
                <a:schemeClr val="accent4">
                  <a:lumMod val="50000"/>
                </a:schemeClr>
              </a:solidFill>
              <a:latin typeface="等线" panose="02010600030101010101" pitchFamily="2" charset="-122"/>
            </a:endParaRPr>
          </a:p>
        </p:txBody>
      </p:sp>
      <p:sp>
        <p:nvSpPr>
          <p:cNvPr id="13" name="矩形 12"/>
          <p:cNvSpPr/>
          <p:nvPr/>
        </p:nvSpPr>
        <p:spPr>
          <a:xfrm>
            <a:off x="107504" y="5352711"/>
            <a:ext cx="8856871" cy="523220"/>
          </a:xfrm>
          <a:prstGeom prst="rect">
            <a:avLst/>
          </a:prstGeom>
        </p:spPr>
        <p:txBody>
          <a:bodyPr wrap="square">
            <a:spAutoFit/>
          </a:bodyPr>
          <a:lstStyle/>
          <a:p>
            <a:pPr algn="r"/>
            <a:r>
              <a:rPr lang="en-US" altLang="zh-CN" sz="1400" dirty="0">
                <a:solidFill>
                  <a:srgbClr val="000000"/>
                </a:solidFill>
                <a:latin typeface="等线" panose="02010600030101010101" pitchFamily="2" charset="-122"/>
              </a:rPr>
              <a:t>Bianchi, Antonio, et al. "What the App is That? Deception and Countermeasures in the Android User Interface.", </a:t>
            </a:r>
            <a:r>
              <a:rPr lang="en-US" altLang="zh-CN" sz="1400" i="1" dirty="0">
                <a:solidFill>
                  <a:srgbClr val="000000"/>
                </a:solidFill>
                <a:latin typeface="等线" panose="02010600030101010101" pitchFamily="2" charset="-122"/>
              </a:rPr>
              <a:t>S&amp;P</a:t>
            </a:r>
            <a:r>
              <a:rPr lang="en-US" altLang="zh-CN" sz="1400" dirty="0">
                <a:solidFill>
                  <a:srgbClr val="000000"/>
                </a:solidFill>
                <a:latin typeface="等线" panose="02010600030101010101" pitchFamily="2" charset="-122"/>
              </a:rPr>
              <a:t> 2015.</a:t>
            </a:r>
            <a:endParaRPr lang="zh-CN" altLang="en-US" sz="1400" dirty="0">
              <a:solidFill>
                <a:srgbClr val="000000"/>
              </a:solidFill>
              <a:latin typeface="等线" panose="02010600030101010101" pitchFamily="2" charset="-122"/>
            </a:endParaRPr>
          </a:p>
        </p:txBody>
      </p:sp>
    </p:spTree>
    <p:extLst>
      <p:ext uri="{BB962C8B-B14F-4D97-AF65-F5344CB8AC3E}">
        <p14:creationId xmlns:p14="http://schemas.microsoft.com/office/powerpoint/2010/main" val="34986069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Ways an Attacker Can Steal Your Secrets</a:t>
            </a:r>
            <a:endParaRPr lang="zh-CN" altLang="en-US" dirty="0"/>
          </a:p>
        </p:txBody>
      </p:sp>
      <p:sp>
        <p:nvSpPr>
          <p:cNvPr id="3" name="内容占位符 2"/>
          <p:cNvSpPr>
            <a:spLocks noGrp="1"/>
          </p:cNvSpPr>
          <p:nvPr>
            <p:ph idx="1"/>
          </p:nvPr>
        </p:nvSpPr>
        <p:spPr>
          <a:xfrm>
            <a:off x="457200" y="1333501"/>
            <a:ext cx="8229600" cy="2588068"/>
          </a:xfrm>
        </p:spPr>
        <p:txBody>
          <a:bodyPr>
            <a:normAutofit/>
          </a:bodyPr>
          <a:lstStyle/>
          <a:p>
            <a:r>
              <a:rPr lang="en-US" altLang="zh-CN" sz="2000" dirty="0" err="1"/>
              <a:t>KeyLogger</a:t>
            </a:r>
            <a:r>
              <a:rPr lang="en-US" altLang="zh-CN" sz="2000" dirty="0"/>
              <a:t>: install a </a:t>
            </a:r>
            <a:r>
              <a:rPr lang="en-US" altLang="zh-CN" sz="2000" dirty="0" err="1"/>
              <a:t>KeyLogger</a:t>
            </a:r>
            <a:r>
              <a:rPr lang="en-US" altLang="zh-CN" sz="2000" dirty="0"/>
              <a:t>/</a:t>
            </a:r>
            <a:r>
              <a:rPr lang="en-US" altLang="zh-CN" sz="2000" dirty="0" err="1"/>
              <a:t>TouchLogger</a:t>
            </a:r>
            <a:r>
              <a:rPr lang="en-US" altLang="zh-CN" sz="2000" dirty="0"/>
              <a:t> on the phone</a:t>
            </a:r>
          </a:p>
          <a:p>
            <a:r>
              <a:rPr lang="en-US" altLang="zh-CN" sz="2000" dirty="0"/>
              <a:t>Phishing: install a malware and lure the user to enter password</a:t>
            </a:r>
          </a:p>
          <a:p>
            <a:r>
              <a:rPr lang="en-US" altLang="zh-CN" sz="2000" b="1" dirty="0" err="1"/>
              <a:t>MemScan</a:t>
            </a:r>
            <a:r>
              <a:rPr lang="en-US" altLang="zh-CN" sz="2000" b="1" dirty="0"/>
              <a:t>: use rootkit and scan the memory for any plaintext</a:t>
            </a:r>
          </a:p>
        </p:txBody>
      </p:sp>
      <p:pic>
        <p:nvPicPr>
          <p:cNvPr id="2050" name="Picture 2" descr="http://europeanvoluntaryservice.org/wp-content/uploads/2014/03/Magnifying-Glas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55776" y="3721596"/>
            <a:ext cx="1007963" cy="1007963"/>
          </a:xfrm>
          <a:prstGeom prst="rect">
            <a:avLst/>
          </a:prstGeom>
          <a:noFill/>
          <a:extLst>
            <a:ext uri="{909E8E84-426E-40dd-AFC4-6F175D3DCCD1}">
              <a14:hiddenFill xmlns="" xmlns:a14="http://schemas.microsoft.com/office/drawing/2010/main">
                <a:solidFill>
                  <a:srgbClr val="FFFFFF"/>
                </a:solidFill>
              </a14:hiddenFill>
            </a:ext>
          </a:extLst>
        </p:spPr>
      </p:pic>
      <p:sp>
        <p:nvSpPr>
          <p:cNvPr id="4" name="文本框 3"/>
          <p:cNvSpPr txBox="1"/>
          <p:nvPr/>
        </p:nvSpPr>
        <p:spPr>
          <a:xfrm>
            <a:off x="3779912" y="3361556"/>
            <a:ext cx="3168352" cy="1754326"/>
          </a:xfrm>
          <a:prstGeom prst="rect">
            <a:avLst/>
          </a:prstGeom>
          <a:noFill/>
          <a:ln w="19050">
            <a:solidFill>
              <a:schemeClr val="tx1"/>
            </a:solidFill>
          </a:ln>
        </p:spPr>
        <p:txBody>
          <a:bodyPr wrap="square" rtlCol="0">
            <a:spAutoFit/>
          </a:bodyPr>
          <a:lstStyle/>
          <a:p>
            <a:r>
              <a:rPr lang="en-US" altLang="zh-CN" dirty="0">
                <a:latin typeface="Consolas" panose="020B0609020204030204" pitchFamily="49" charset="0"/>
              </a:rPr>
              <a:t>010100101010101000101010101010101010101010101010010101010101010010101010101010101001010011010101010101010101010001001000000101010010010010</a:t>
            </a:r>
            <a:endParaRPr lang="zh-CN" altLang="en-US" dirty="0">
              <a:latin typeface="Consolas" panose="020B0609020204030204" pitchFamily="49" charset="0"/>
            </a:endParaRPr>
          </a:p>
        </p:txBody>
      </p:sp>
      <p:sp>
        <p:nvSpPr>
          <p:cNvPr id="8" name="矩形 7"/>
          <p:cNvSpPr/>
          <p:nvPr/>
        </p:nvSpPr>
        <p:spPr>
          <a:xfrm>
            <a:off x="323528" y="5368668"/>
            <a:ext cx="8496944" cy="307777"/>
          </a:xfrm>
          <a:prstGeom prst="rect">
            <a:avLst/>
          </a:prstGeom>
        </p:spPr>
        <p:txBody>
          <a:bodyPr wrap="square">
            <a:spAutoFit/>
          </a:bodyPr>
          <a:lstStyle/>
          <a:p>
            <a:pPr algn="r"/>
            <a:r>
              <a:rPr lang="en-US" altLang="zh-CN" sz="1400" dirty="0">
                <a:solidFill>
                  <a:srgbClr val="000000"/>
                </a:solidFill>
                <a:latin typeface="等线" panose="02010600030101010101" pitchFamily="2" charset="-122"/>
              </a:rPr>
              <a:t>The Samsung memory mapping bug: </a:t>
            </a:r>
            <a:r>
              <a:rPr lang="zh-CN" altLang="en-US" sz="1400" dirty="0">
                <a:solidFill>
                  <a:srgbClr val="000000"/>
                </a:solidFill>
                <a:latin typeface="等线" panose="02010600030101010101" pitchFamily="2" charset="-122"/>
              </a:rPr>
              <a:t>http://forum.xda-developers.com/showthread.php?t=2048511</a:t>
            </a:r>
          </a:p>
        </p:txBody>
      </p:sp>
    </p:spTree>
    <p:extLst>
      <p:ext uri="{BB962C8B-B14F-4D97-AF65-F5344CB8AC3E}">
        <p14:creationId xmlns:p14="http://schemas.microsoft.com/office/powerpoint/2010/main" val="24950446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The "Data Residue" Problem</a:t>
            </a:r>
            <a:endParaRPr lang="zh-CN" altLang="en-US" dirty="0"/>
          </a:p>
        </p:txBody>
      </p:sp>
      <p:sp>
        <p:nvSpPr>
          <p:cNvPr id="3" name="内容占位符 2"/>
          <p:cNvSpPr>
            <a:spLocks noGrp="1"/>
          </p:cNvSpPr>
          <p:nvPr>
            <p:ph idx="1"/>
          </p:nvPr>
        </p:nvSpPr>
        <p:spPr/>
        <p:txBody>
          <a:bodyPr>
            <a:normAutofit/>
          </a:bodyPr>
          <a:lstStyle/>
          <a:p>
            <a:r>
              <a:rPr lang="en-US" altLang="zh-CN" sz="1800" dirty="0"/>
              <a:t>The plaintext of confidential data may exist in memory on a mobile device for a long time</a:t>
            </a:r>
          </a:p>
        </p:txBody>
      </p:sp>
      <p:sp>
        <p:nvSpPr>
          <p:cNvPr id="4" name="内容占位符 2"/>
          <p:cNvSpPr txBox="1">
            <a:spLocks/>
          </p:cNvSpPr>
          <p:nvPr/>
        </p:nvSpPr>
        <p:spPr>
          <a:xfrm>
            <a:off x="457200" y="1333501"/>
            <a:ext cx="8229600" cy="3771636"/>
          </a:xfrm>
          <a:prstGeom prst="rect">
            <a:avLst/>
          </a:prstGeom>
        </p:spPr>
        <p:txBody>
          <a:bodyPr vert="horz" lIns="91440" tIns="45720" rIns="91440" bIns="45720" rtlCol="0">
            <a:normAutofit/>
          </a:bodyPr>
          <a:lstStyle>
            <a:lvl1pPr marL="342900" indent="-342900" algn="l" defTabSz="914400" rtl="0" eaLnBrk="1" latinLnBrk="0" hangingPunct="1">
              <a:spcBef>
                <a:spcPts val="1800"/>
              </a:spcBef>
              <a:buFont typeface="Arial" pitchFamily="34" charset="0"/>
              <a:buChar char="•"/>
              <a:defRPr sz="3200" b="0" i="0" kern="1200">
                <a:solidFill>
                  <a:schemeClr val="tx1"/>
                </a:solidFill>
                <a:latin typeface="Myriad Pro Light SemiCond"/>
                <a:ea typeface="+mn-ea"/>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mn-ea"/>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mn-ea"/>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mn-ea"/>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mn-ea"/>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a:latin typeface="等线" panose="02010600030101010101" pitchFamily="2" charset="-122"/>
              </a:rPr>
              <a:t>应用对关键数据的保护不够</a:t>
            </a:r>
            <a:endParaRPr lang="en-US" altLang="zh-CN" dirty="0">
              <a:latin typeface="等线" panose="02010600030101010101" pitchFamily="2" charset="-122"/>
            </a:endParaRPr>
          </a:p>
          <a:p>
            <a:pPr lvl="1"/>
            <a:r>
              <a:rPr lang="zh-CN" altLang="en-US" dirty="0">
                <a:latin typeface="等线" panose="02010600030101010101" pitchFamily="2" charset="-122"/>
              </a:rPr>
              <a:t>引</a:t>
            </a:r>
            <a:r>
              <a:rPr lang="en-US" altLang="zh-CN" dirty="0" err="1">
                <a:latin typeface="等线" panose="02010600030101010101" pitchFamily="2" charset="-122"/>
              </a:rPr>
              <a:t>CleanOS</a:t>
            </a:r>
            <a:r>
              <a:rPr lang="zh-CN" altLang="en-US" dirty="0">
                <a:latin typeface="等线" panose="02010600030101010101" pitchFamily="2" charset="-122"/>
              </a:rPr>
              <a:t>的数据</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1129308"/>
            <a:ext cx="8568952" cy="3611999"/>
          </a:xfrm>
          <a:prstGeom prst="rect">
            <a:avLst/>
          </a:prstGeom>
        </p:spPr>
      </p:pic>
      <p:sp>
        <p:nvSpPr>
          <p:cNvPr id="7" name="矩形 6"/>
          <p:cNvSpPr/>
          <p:nvPr/>
        </p:nvSpPr>
        <p:spPr>
          <a:xfrm>
            <a:off x="637220" y="2754610"/>
            <a:ext cx="7895220" cy="1399034"/>
          </a:xfrm>
          <a:prstGeom prst="rect">
            <a:avLst/>
          </a:prstGeom>
          <a:solidFill>
            <a:srgbClr val="604A7B">
              <a:alpha val="94902"/>
            </a:srgb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latin typeface="等线" panose="02010600030101010101" pitchFamily="2" charset="-122"/>
              </a:rPr>
              <a:t>Android's default Email app: </a:t>
            </a:r>
          </a:p>
          <a:p>
            <a:r>
              <a:rPr lang="en-US" altLang="zh-CN" sz="2000" dirty="0">
                <a:latin typeface="等线" panose="02010600030101010101" pitchFamily="2" charset="-122"/>
              </a:rPr>
              <a:t>         has plaintext of password in RAM </a:t>
            </a:r>
            <a:r>
              <a:rPr lang="en-US" altLang="zh-CN" sz="2000" u="sng" dirty="0">
                <a:latin typeface="等线" panose="02010600030101010101" pitchFamily="2" charset="-122"/>
              </a:rPr>
              <a:t>10 minutes after login</a:t>
            </a:r>
            <a:endParaRPr lang="zh-CN" altLang="en-US" sz="2000" u="sng" dirty="0">
              <a:latin typeface="等线" panose="02010600030101010101" pitchFamily="2" charset="-122"/>
            </a:endParaRPr>
          </a:p>
        </p:txBody>
      </p:sp>
      <p:sp>
        <p:nvSpPr>
          <p:cNvPr id="8" name="矩形 7"/>
          <p:cNvSpPr/>
          <p:nvPr/>
        </p:nvSpPr>
        <p:spPr>
          <a:xfrm>
            <a:off x="3275856" y="1975276"/>
            <a:ext cx="5544616" cy="191671"/>
          </a:xfrm>
          <a:prstGeom prst="rect">
            <a:avLst/>
          </a:prstGeom>
          <a:solidFill>
            <a:srgbClr val="6600FF">
              <a:alpha val="10196"/>
            </a:srgb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sz="2000" dirty="0">
              <a:latin typeface="等线" panose="02010600030101010101" pitchFamily="2" charset="-122"/>
            </a:endParaRPr>
          </a:p>
        </p:txBody>
      </p:sp>
      <p:sp>
        <p:nvSpPr>
          <p:cNvPr id="10" name="矩形 9"/>
          <p:cNvSpPr/>
          <p:nvPr/>
        </p:nvSpPr>
        <p:spPr>
          <a:xfrm>
            <a:off x="251520" y="5378000"/>
            <a:ext cx="8568952" cy="338554"/>
          </a:xfrm>
          <a:prstGeom prst="rect">
            <a:avLst/>
          </a:prstGeom>
        </p:spPr>
        <p:txBody>
          <a:bodyPr wrap="square">
            <a:spAutoFit/>
          </a:bodyPr>
          <a:lstStyle/>
          <a:p>
            <a:pPr algn="r"/>
            <a:r>
              <a:rPr lang="en-US" altLang="zh-CN" sz="1600" dirty="0">
                <a:solidFill>
                  <a:srgbClr val="000000"/>
                </a:solidFill>
                <a:latin typeface="等线" panose="02010600030101010101" pitchFamily="2" charset="-122"/>
                <a:ea typeface="微软雅黑 Light" panose="020B0502040204020203" pitchFamily="34" charset="-122"/>
              </a:rPr>
              <a:t>Tang, Yang, et al. "</a:t>
            </a:r>
            <a:r>
              <a:rPr lang="en-US" altLang="zh-CN" sz="1600" dirty="0" err="1">
                <a:solidFill>
                  <a:srgbClr val="000000"/>
                </a:solidFill>
                <a:latin typeface="等线" panose="02010600030101010101" pitchFamily="2" charset="-122"/>
                <a:ea typeface="微软雅黑 Light" panose="020B0502040204020203" pitchFamily="34" charset="-122"/>
              </a:rPr>
              <a:t>CleanOS</a:t>
            </a:r>
            <a:r>
              <a:rPr lang="en-US" altLang="zh-CN" sz="1600" dirty="0">
                <a:solidFill>
                  <a:srgbClr val="000000"/>
                </a:solidFill>
                <a:latin typeface="等线" panose="02010600030101010101" pitchFamily="2" charset="-122"/>
                <a:ea typeface="微软雅黑 Light" panose="020B0502040204020203" pitchFamily="34" charset="-122"/>
              </a:rPr>
              <a:t>: Limiting Mobile Data Exposure with Idle Eviction." </a:t>
            </a:r>
            <a:r>
              <a:rPr lang="en-US" altLang="zh-CN" sz="1600" i="1" dirty="0">
                <a:solidFill>
                  <a:srgbClr val="000000"/>
                </a:solidFill>
                <a:latin typeface="等线" panose="02010600030101010101" pitchFamily="2" charset="-122"/>
                <a:ea typeface="微软雅黑 Light" panose="020B0502040204020203" pitchFamily="34" charset="-122"/>
              </a:rPr>
              <a:t>OSDI</a:t>
            </a:r>
            <a:r>
              <a:rPr lang="en-US" altLang="zh-CN" sz="1600" dirty="0">
                <a:solidFill>
                  <a:srgbClr val="000000"/>
                </a:solidFill>
                <a:latin typeface="等线" panose="02010600030101010101" pitchFamily="2" charset="-122"/>
                <a:ea typeface="微软雅黑 Light" panose="020B0502040204020203" pitchFamily="34" charset="-122"/>
              </a:rPr>
              <a:t>. 2012.</a:t>
            </a:r>
            <a:endParaRPr lang="zh-CN" altLang="en-US" sz="1600" dirty="0">
              <a:solidFill>
                <a:srgbClr val="000000"/>
              </a:solidFill>
              <a:latin typeface="等线" panose="02010600030101010101" pitchFamily="2" charset="-122"/>
              <a:ea typeface="微软雅黑 Light" panose="020B0502040204020203" pitchFamily="34" charset="-122"/>
            </a:endParaRPr>
          </a:p>
        </p:txBody>
      </p:sp>
    </p:spTree>
    <p:extLst>
      <p:ext uri="{BB962C8B-B14F-4D97-AF65-F5344CB8AC3E}">
        <p14:creationId xmlns:p14="http://schemas.microsoft.com/office/powerpoint/2010/main" val="183864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Ways an Attacker Can Steal Your Secrets</a:t>
            </a:r>
            <a:endParaRPr lang="zh-CN" altLang="en-US" dirty="0"/>
          </a:p>
        </p:txBody>
      </p:sp>
      <p:sp>
        <p:nvSpPr>
          <p:cNvPr id="3" name="内容占位符 2"/>
          <p:cNvSpPr>
            <a:spLocks noGrp="1"/>
          </p:cNvSpPr>
          <p:nvPr>
            <p:ph idx="1"/>
          </p:nvPr>
        </p:nvSpPr>
        <p:spPr>
          <a:xfrm>
            <a:off x="457200" y="1333501"/>
            <a:ext cx="8229600" cy="2588068"/>
          </a:xfrm>
        </p:spPr>
        <p:txBody>
          <a:bodyPr>
            <a:normAutofit fontScale="92500"/>
          </a:bodyPr>
          <a:lstStyle/>
          <a:p>
            <a:r>
              <a:rPr lang="en-US" altLang="zh-CN" sz="2400" dirty="0" err="1"/>
              <a:t>KeyLogger</a:t>
            </a:r>
            <a:r>
              <a:rPr lang="en-US" altLang="zh-CN" sz="2400" dirty="0"/>
              <a:t>: install a </a:t>
            </a:r>
            <a:r>
              <a:rPr lang="en-US" altLang="zh-CN" sz="2400" dirty="0" err="1"/>
              <a:t>KeyLogger</a:t>
            </a:r>
            <a:r>
              <a:rPr lang="en-US" altLang="zh-CN" sz="2400" dirty="0"/>
              <a:t>/</a:t>
            </a:r>
            <a:r>
              <a:rPr lang="en-US" altLang="zh-CN" sz="2400" dirty="0" err="1"/>
              <a:t>TouchLogger</a:t>
            </a:r>
            <a:r>
              <a:rPr lang="en-US" altLang="zh-CN" sz="2400" dirty="0"/>
              <a:t> on the phone</a:t>
            </a:r>
          </a:p>
          <a:p>
            <a:r>
              <a:rPr lang="en-US" altLang="zh-CN" sz="2400" dirty="0"/>
              <a:t>Phishing: install a malware and lure the user to enter password</a:t>
            </a:r>
          </a:p>
          <a:p>
            <a:r>
              <a:rPr lang="en-US" altLang="zh-CN" sz="2400" dirty="0" err="1"/>
              <a:t>MemScan</a:t>
            </a:r>
            <a:r>
              <a:rPr lang="en-US" altLang="zh-CN" sz="2400" dirty="0"/>
              <a:t>: use rootkit and scan the memory for any plaintext</a:t>
            </a:r>
          </a:p>
          <a:p>
            <a:r>
              <a:rPr lang="en-US" altLang="zh-CN" sz="2400" b="1" dirty="0" err="1"/>
              <a:t>ScreenCapture</a:t>
            </a:r>
            <a:r>
              <a:rPr lang="en-US" altLang="zh-CN" sz="2400" b="1" dirty="0"/>
              <a:t>: get information directly from the screen</a:t>
            </a:r>
          </a:p>
        </p:txBody>
      </p:sp>
      <p:pic>
        <p:nvPicPr>
          <p:cNvPr id="5" name="图片 4"/>
          <p:cNvPicPr>
            <a:picLocks noChangeAspect="1"/>
          </p:cNvPicPr>
          <p:nvPr/>
        </p:nvPicPr>
        <p:blipFill>
          <a:blip r:embed="rId3"/>
          <a:stretch>
            <a:fillRect/>
          </a:stretch>
        </p:blipFill>
        <p:spPr>
          <a:xfrm>
            <a:off x="3275856" y="3721596"/>
            <a:ext cx="2360062" cy="1512168"/>
          </a:xfrm>
          <a:prstGeom prst="rect">
            <a:avLst/>
          </a:prstGeom>
          <a:ln>
            <a:solidFill>
              <a:schemeClr val="accent1"/>
            </a:solidFill>
          </a:ln>
        </p:spPr>
      </p:pic>
      <p:sp>
        <p:nvSpPr>
          <p:cNvPr id="6" name="矩形 5"/>
          <p:cNvSpPr/>
          <p:nvPr/>
        </p:nvSpPr>
        <p:spPr>
          <a:xfrm>
            <a:off x="3707904" y="4076067"/>
            <a:ext cx="360040" cy="144016"/>
          </a:xfrm>
          <a:prstGeom prst="rect">
            <a:avLst/>
          </a:prstGeom>
          <a:solidFill>
            <a:srgbClr val="F0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23528" y="5377780"/>
            <a:ext cx="8640960" cy="307777"/>
          </a:xfrm>
          <a:prstGeom prst="rect">
            <a:avLst/>
          </a:prstGeom>
        </p:spPr>
        <p:txBody>
          <a:bodyPr wrap="square">
            <a:spAutoFit/>
          </a:bodyPr>
          <a:lstStyle/>
          <a:p>
            <a:pPr algn="r"/>
            <a:r>
              <a:rPr lang="en-US" altLang="zh-CN" sz="1400" dirty="0">
                <a:solidFill>
                  <a:srgbClr val="000000"/>
                </a:solidFill>
                <a:latin typeface="等线" panose="02010600030101010101" pitchFamily="2" charset="-122"/>
              </a:rPr>
              <a:t>Jang, </a:t>
            </a:r>
            <a:r>
              <a:rPr lang="en-US" altLang="zh-CN" sz="1400" dirty="0" err="1">
                <a:solidFill>
                  <a:srgbClr val="000000"/>
                </a:solidFill>
                <a:latin typeface="等线" panose="02010600030101010101" pitchFamily="2" charset="-122"/>
              </a:rPr>
              <a:t>Yeongjin</a:t>
            </a:r>
            <a:r>
              <a:rPr lang="en-US" altLang="zh-CN" sz="1400" dirty="0">
                <a:solidFill>
                  <a:srgbClr val="000000"/>
                </a:solidFill>
                <a:latin typeface="等线" panose="02010600030101010101" pitchFamily="2" charset="-122"/>
              </a:rPr>
              <a:t>, et al. "A11y Attacks: Exploiting Accessibility in Operating Systems." </a:t>
            </a:r>
            <a:r>
              <a:rPr lang="en-US" altLang="zh-CN" sz="1400" i="1" dirty="0">
                <a:solidFill>
                  <a:srgbClr val="000000"/>
                </a:solidFill>
                <a:latin typeface="等线" panose="02010600030101010101" pitchFamily="2" charset="-122"/>
              </a:rPr>
              <a:t>CCS</a:t>
            </a:r>
            <a:r>
              <a:rPr lang="en-US" altLang="zh-CN" sz="1400" dirty="0">
                <a:solidFill>
                  <a:srgbClr val="000000"/>
                </a:solidFill>
                <a:latin typeface="等线" panose="02010600030101010101" pitchFamily="2" charset="-122"/>
              </a:rPr>
              <a:t>, 2014.</a:t>
            </a:r>
            <a:endParaRPr lang="zh-CN" altLang="en-US" sz="1400" dirty="0">
              <a:solidFill>
                <a:srgbClr val="000000"/>
              </a:solidFill>
              <a:latin typeface="等线" panose="02010600030101010101" pitchFamily="2" charset="-122"/>
            </a:endParaRPr>
          </a:p>
        </p:txBody>
      </p:sp>
      <p:sp>
        <p:nvSpPr>
          <p:cNvPr id="9" name="椭圆 8"/>
          <p:cNvSpPr/>
          <p:nvPr/>
        </p:nvSpPr>
        <p:spPr>
          <a:xfrm>
            <a:off x="3563888" y="4439253"/>
            <a:ext cx="288032"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747744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Ways an Attacker Can Steal Your Secrets</a:t>
            </a:r>
            <a:endParaRPr lang="zh-CN" altLang="en-US" dirty="0"/>
          </a:p>
        </p:txBody>
      </p:sp>
      <p:sp>
        <p:nvSpPr>
          <p:cNvPr id="3" name="内容占位符 2"/>
          <p:cNvSpPr>
            <a:spLocks noGrp="1"/>
          </p:cNvSpPr>
          <p:nvPr>
            <p:ph idx="1"/>
          </p:nvPr>
        </p:nvSpPr>
        <p:spPr>
          <a:xfrm>
            <a:off x="457200" y="1333500"/>
            <a:ext cx="8686800" cy="3252191"/>
          </a:xfrm>
        </p:spPr>
        <p:txBody>
          <a:bodyPr>
            <a:normAutofit fontScale="92500"/>
          </a:bodyPr>
          <a:lstStyle/>
          <a:p>
            <a:r>
              <a:rPr lang="en-US" altLang="zh-CN" sz="2400" dirty="0" err="1"/>
              <a:t>KeyLogger</a:t>
            </a:r>
            <a:r>
              <a:rPr lang="en-US" altLang="zh-CN" sz="2400" dirty="0"/>
              <a:t>: install a </a:t>
            </a:r>
            <a:r>
              <a:rPr lang="en-US" altLang="zh-CN" sz="2400" dirty="0" err="1"/>
              <a:t>KeyLogger</a:t>
            </a:r>
            <a:r>
              <a:rPr lang="en-US" altLang="zh-CN" sz="2400" dirty="0"/>
              <a:t>/</a:t>
            </a:r>
            <a:r>
              <a:rPr lang="en-US" altLang="zh-CN" sz="2400" dirty="0" err="1"/>
              <a:t>TouchLogger</a:t>
            </a:r>
            <a:r>
              <a:rPr lang="en-US" altLang="zh-CN" sz="2400" dirty="0"/>
              <a:t> on the phone</a:t>
            </a:r>
          </a:p>
          <a:p>
            <a:r>
              <a:rPr lang="en-US" altLang="zh-CN" sz="2400" dirty="0"/>
              <a:t>Phishing: install a malware and lure the user to enter password</a:t>
            </a:r>
          </a:p>
          <a:p>
            <a:r>
              <a:rPr lang="en-US" altLang="zh-CN" sz="2400" dirty="0" err="1"/>
              <a:t>MemScan</a:t>
            </a:r>
            <a:r>
              <a:rPr lang="en-US" altLang="zh-CN" sz="2400" dirty="0"/>
              <a:t>: using rootkit and scan memory for any plaintext</a:t>
            </a:r>
          </a:p>
          <a:p>
            <a:r>
              <a:rPr lang="en-US" altLang="zh-CN" sz="2400" dirty="0" err="1"/>
              <a:t>ScreenCapture</a:t>
            </a:r>
            <a:r>
              <a:rPr lang="en-US" altLang="zh-CN" sz="2400" dirty="0"/>
              <a:t>: get information directly from the screen</a:t>
            </a:r>
          </a:p>
          <a:p>
            <a:r>
              <a:rPr lang="en-US" altLang="zh-CN" sz="2400" b="1" dirty="0"/>
              <a:t>Cold-boot: physically attack that can scan memory to get any plaintext</a:t>
            </a:r>
          </a:p>
        </p:txBody>
      </p:sp>
      <p:pic>
        <p:nvPicPr>
          <p:cNvPr id="4" name="Picture 4" descr="5122f5683910f.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9405" y="4369668"/>
            <a:ext cx="3625189" cy="841044"/>
          </a:xfrm>
          <a:prstGeom prst="rect">
            <a:avLst/>
          </a:prstGeom>
        </p:spPr>
      </p:pic>
      <p:sp>
        <p:nvSpPr>
          <p:cNvPr id="7" name="矩形 6"/>
          <p:cNvSpPr/>
          <p:nvPr/>
        </p:nvSpPr>
        <p:spPr>
          <a:xfrm>
            <a:off x="107504" y="1273324"/>
            <a:ext cx="8784976" cy="2430504"/>
          </a:xfrm>
          <a:prstGeom prst="rect">
            <a:avLst/>
          </a:prstGeom>
          <a:solidFill>
            <a:srgbClr val="FFFFFF">
              <a:alpha val="8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Picture 2" descr="Recovering FDE encryption keys, with FROST"/>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5266156" y="1417340"/>
            <a:ext cx="1580468" cy="2106468"/>
          </a:xfrm>
          <a:prstGeom prst="rect">
            <a:avLst/>
          </a:prstGeom>
          <a:noFill/>
          <a:ln w="28575">
            <a:solidFill>
              <a:srgbClr val="7030A0"/>
            </a:solidFill>
          </a:ln>
          <a:extLst>
            <a:ext uri="{909E8E84-426E-40dd-AFC4-6F175D3DCCD1}">
              <a14:hiddenFill xmlns="" xmlns:a14="http://schemas.microsoft.com/office/drawing/2010/main">
                <a:solidFill>
                  <a:srgbClr val="FFFFFF"/>
                </a:solidFill>
              </a14:hiddenFill>
            </a:ext>
          </a:extLst>
        </p:spPr>
      </p:pic>
      <p:pic>
        <p:nvPicPr>
          <p:cNvPr id="9" name="Picture 4" descr="A Galaxy Nexus in the freezer, preparing to give up its encryption key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5736" y="1417340"/>
            <a:ext cx="2808624" cy="2106468"/>
          </a:xfrm>
          <a:prstGeom prst="rect">
            <a:avLst/>
          </a:prstGeom>
          <a:noFill/>
          <a:ln w="28575">
            <a:solidFill>
              <a:srgbClr val="7030A0"/>
            </a:solidFill>
          </a:ln>
          <a:extLst>
            <a:ext uri="{909E8E84-426E-40dd-AFC4-6F175D3DCCD1}">
              <a14:hiddenFill xmlns="" xmlns:a14="http://schemas.microsoft.com/office/drawing/2010/main">
                <a:solidFill>
                  <a:srgbClr val="FFFFFF"/>
                </a:solidFill>
              </a14:hiddenFill>
            </a:ext>
          </a:extLst>
        </p:spPr>
      </p:pic>
      <p:sp>
        <p:nvSpPr>
          <p:cNvPr id="11" name="矩形 10"/>
          <p:cNvSpPr/>
          <p:nvPr/>
        </p:nvSpPr>
        <p:spPr>
          <a:xfrm>
            <a:off x="467544" y="5377780"/>
            <a:ext cx="8496944" cy="276999"/>
          </a:xfrm>
          <a:prstGeom prst="rect">
            <a:avLst/>
          </a:prstGeom>
        </p:spPr>
        <p:txBody>
          <a:bodyPr wrap="square">
            <a:spAutoFit/>
          </a:bodyPr>
          <a:lstStyle/>
          <a:p>
            <a:pPr algn="r"/>
            <a:r>
              <a:rPr lang="en-US" altLang="zh-CN" sz="1200" dirty="0">
                <a:solidFill>
                  <a:srgbClr val="000000"/>
                </a:solidFill>
                <a:latin typeface="等线" panose="02010600030101010101" pitchFamily="2" charset="-122"/>
              </a:rPr>
              <a:t>Müller, </a:t>
            </a:r>
            <a:r>
              <a:rPr lang="en-US" altLang="zh-CN" sz="1200" dirty="0" err="1">
                <a:solidFill>
                  <a:srgbClr val="000000"/>
                </a:solidFill>
                <a:latin typeface="等线" panose="02010600030101010101" pitchFamily="2" charset="-122"/>
              </a:rPr>
              <a:t>Tilo</a:t>
            </a:r>
            <a:r>
              <a:rPr lang="en-US" altLang="zh-CN" sz="1200" dirty="0">
                <a:solidFill>
                  <a:srgbClr val="000000"/>
                </a:solidFill>
                <a:latin typeface="等线" panose="02010600030101010101" pitchFamily="2" charset="-122"/>
              </a:rPr>
              <a:t>, and Michael </a:t>
            </a:r>
            <a:r>
              <a:rPr lang="en-US" altLang="zh-CN" sz="1200" dirty="0" err="1">
                <a:solidFill>
                  <a:srgbClr val="000000"/>
                </a:solidFill>
                <a:latin typeface="等线" panose="02010600030101010101" pitchFamily="2" charset="-122"/>
              </a:rPr>
              <a:t>Spreitzenbarth</a:t>
            </a:r>
            <a:r>
              <a:rPr lang="en-US" altLang="zh-CN" sz="1200" dirty="0">
                <a:solidFill>
                  <a:srgbClr val="000000"/>
                </a:solidFill>
                <a:latin typeface="等线" panose="02010600030101010101" pitchFamily="2" charset="-122"/>
              </a:rPr>
              <a:t>. "Frost." </a:t>
            </a:r>
            <a:r>
              <a:rPr lang="en-US" altLang="zh-CN" sz="1200" i="1" dirty="0">
                <a:solidFill>
                  <a:srgbClr val="000000"/>
                </a:solidFill>
                <a:latin typeface="等线" panose="02010600030101010101" pitchFamily="2" charset="-122"/>
              </a:rPr>
              <a:t>Applied Cryptography and Network Security</a:t>
            </a:r>
            <a:r>
              <a:rPr lang="en-US" altLang="zh-CN" sz="1200" dirty="0">
                <a:solidFill>
                  <a:srgbClr val="000000"/>
                </a:solidFill>
                <a:latin typeface="等线" panose="02010600030101010101" pitchFamily="2" charset="-122"/>
              </a:rPr>
              <a:t>. Springer Berlin Heidelberg, 2013.</a:t>
            </a:r>
            <a:endParaRPr lang="zh-CN" altLang="en-US" sz="1200" dirty="0">
              <a:solidFill>
                <a:srgbClr val="000000"/>
              </a:solidFill>
              <a:latin typeface="等线" panose="02010600030101010101" pitchFamily="2" charset="-122"/>
            </a:endParaRPr>
          </a:p>
        </p:txBody>
      </p:sp>
    </p:spTree>
    <p:extLst>
      <p:ext uri="{BB962C8B-B14F-4D97-AF65-F5344CB8AC3E}">
        <p14:creationId xmlns:p14="http://schemas.microsoft.com/office/powerpoint/2010/main" val="15141853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Ways an Attacker Can Steal Your Secrets</a:t>
            </a:r>
            <a:endParaRPr lang="zh-CN" altLang="en-US" dirty="0"/>
          </a:p>
        </p:txBody>
      </p:sp>
      <p:sp>
        <p:nvSpPr>
          <p:cNvPr id="3" name="内容占位符 2"/>
          <p:cNvSpPr>
            <a:spLocks noGrp="1"/>
          </p:cNvSpPr>
          <p:nvPr>
            <p:ph idx="1"/>
          </p:nvPr>
        </p:nvSpPr>
        <p:spPr>
          <a:xfrm>
            <a:off x="457200" y="1333500"/>
            <a:ext cx="8229600" cy="4188296"/>
          </a:xfrm>
        </p:spPr>
        <p:txBody>
          <a:bodyPr>
            <a:normAutofit fontScale="92500"/>
          </a:bodyPr>
          <a:lstStyle/>
          <a:p>
            <a:r>
              <a:rPr lang="en-US" altLang="zh-CN" sz="2400" dirty="0" err="1"/>
              <a:t>KeyLogger</a:t>
            </a:r>
            <a:r>
              <a:rPr lang="en-US" altLang="zh-CN" sz="2400" dirty="0"/>
              <a:t>: install a </a:t>
            </a:r>
            <a:r>
              <a:rPr lang="en-US" altLang="zh-CN" sz="2400" dirty="0" err="1"/>
              <a:t>KeyLogger</a:t>
            </a:r>
            <a:r>
              <a:rPr lang="en-US" altLang="zh-CN" sz="2400" dirty="0"/>
              <a:t>/</a:t>
            </a:r>
            <a:r>
              <a:rPr lang="en-US" altLang="zh-CN" sz="2400" dirty="0" err="1"/>
              <a:t>TouchLogger</a:t>
            </a:r>
            <a:r>
              <a:rPr lang="en-US" altLang="zh-CN" sz="2400" dirty="0"/>
              <a:t> on the phone</a:t>
            </a:r>
          </a:p>
          <a:p>
            <a:r>
              <a:rPr lang="en-US" altLang="zh-CN" sz="2400" dirty="0"/>
              <a:t>Phishing: install a malware and lure the user to enter password</a:t>
            </a:r>
          </a:p>
          <a:p>
            <a:r>
              <a:rPr lang="en-US" altLang="zh-CN" sz="2400" dirty="0" err="1"/>
              <a:t>MemScan</a:t>
            </a:r>
            <a:r>
              <a:rPr lang="en-US" altLang="zh-CN" sz="2400" dirty="0"/>
              <a:t>: using rootkit and scan memory for any plaintext</a:t>
            </a:r>
          </a:p>
          <a:p>
            <a:r>
              <a:rPr lang="en-US" altLang="zh-CN" sz="2400" dirty="0" err="1"/>
              <a:t>ScreenCapture</a:t>
            </a:r>
            <a:r>
              <a:rPr lang="en-US" altLang="zh-CN" sz="2400" dirty="0"/>
              <a:t>: get information directly from the screen</a:t>
            </a:r>
          </a:p>
          <a:p>
            <a:r>
              <a:rPr lang="en-US" altLang="zh-CN" sz="2400" dirty="0" err="1"/>
              <a:t>Coldboot</a:t>
            </a:r>
            <a:r>
              <a:rPr lang="en-US" altLang="zh-CN" sz="2400" dirty="0"/>
              <a:t>: physically scan the memory to get any plaintext</a:t>
            </a:r>
          </a:p>
          <a:p>
            <a:r>
              <a:rPr lang="en-US" altLang="zh-CN" sz="2400" b="1" dirty="0"/>
              <a:t>Side-Channel: infer PIN code through motion-detector</a:t>
            </a:r>
          </a:p>
        </p:txBody>
      </p:sp>
      <p:sp>
        <p:nvSpPr>
          <p:cNvPr id="5" name="矩形 4"/>
          <p:cNvSpPr/>
          <p:nvPr/>
        </p:nvSpPr>
        <p:spPr>
          <a:xfrm>
            <a:off x="107504" y="1273324"/>
            <a:ext cx="8784976" cy="2952328"/>
          </a:xfrm>
          <a:prstGeom prst="rect">
            <a:avLst/>
          </a:prstGeom>
          <a:solidFill>
            <a:srgbClr val="FFFFFF">
              <a:alpha val="8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Picture 4"/>
          <p:cNvPicPr>
            <a:picLocks noChangeAspect="1"/>
          </p:cNvPicPr>
          <p:nvPr/>
        </p:nvPicPr>
        <p:blipFill>
          <a:blip r:embed="rId3"/>
          <a:stretch>
            <a:fillRect/>
          </a:stretch>
        </p:blipFill>
        <p:spPr>
          <a:xfrm>
            <a:off x="539552" y="1451328"/>
            <a:ext cx="1642441" cy="2463661"/>
          </a:xfrm>
          <a:prstGeom prst="rect">
            <a:avLst/>
          </a:prstGeom>
          <a:ln w="28575">
            <a:solidFill>
              <a:srgbClr val="7030A0"/>
            </a:solidFill>
          </a:ln>
        </p:spPr>
      </p:pic>
      <p:sp>
        <p:nvSpPr>
          <p:cNvPr id="9" name="矩形 8"/>
          <p:cNvSpPr/>
          <p:nvPr/>
        </p:nvSpPr>
        <p:spPr>
          <a:xfrm>
            <a:off x="-205680" y="5116404"/>
            <a:ext cx="8892480" cy="523220"/>
          </a:xfrm>
          <a:prstGeom prst="rect">
            <a:avLst/>
          </a:prstGeom>
        </p:spPr>
        <p:txBody>
          <a:bodyPr wrap="square">
            <a:spAutoFit/>
          </a:bodyPr>
          <a:lstStyle/>
          <a:p>
            <a:pPr algn="ctr"/>
            <a:r>
              <a:rPr lang="en-US" altLang="zh-CN" sz="1400" dirty="0">
                <a:solidFill>
                  <a:srgbClr val="000000"/>
                </a:solidFill>
                <a:latin typeface="等线" panose="02010600030101010101" pitchFamily="2" charset="-122"/>
              </a:rPr>
              <a:t>Cai, Liang, and Hao Chen. "</a:t>
            </a:r>
            <a:r>
              <a:rPr lang="en-US" altLang="zh-CN" sz="1400" dirty="0" err="1">
                <a:solidFill>
                  <a:srgbClr val="000000"/>
                </a:solidFill>
                <a:latin typeface="等线" panose="02010600030101010101" pitchFamily="2" charset="-122"/>
              </a:rPr>
              <a:t>TouchLogger</a:t>
            </a:r>
            <a:r>
              <a:rPr lang="en-US" altLang="zh-CN" sz="1400" dirty="0">
                <a:solidFill>
                  <a:srgbClr val="000000"/>
                </a:solidFill>
                <a:latin typeface="等线" panose="02010600030101010101" pitchFamily="2" charset="-122"/>
              </a:rPr>
              <a:t>: Inferring Keystrokes on Touch Screen from Smartphone motion." </a:t>
            </a:r>
            <a:r>
              <a:rPr lang="en-US" altLang="zh-CN" sz="1400" i="1" dirty="0" err="1">
                <a:solidFill>
                  <a:srgbClr val="000000"/>
                </a:solidFill>
                <a:latin typeface="等线" panose="02010600030101010101" pitchFamily="2" charset="-122"/>
              </a:rPr>
              <a:t>HotSec</a:t>
            </a:r>
            <a:r>
              <a:rPr lang="en-US" altLang="zh-CN" sz="1400" dirty="0">
                <a:solidFill>
                  <a:srgbClr val="000000"/>
                </a:solidFill>
                <a:latin typeface="等线" panose="02010600030101010101" pitchFamily="2" charset="-122"/>
              </a:rPr>
              <a:t>. 2011.</a:t>
            </a:r>
            <a:endParaRPr lang="zh-CN" altLang="en-US" sz="1400" dirty="0">
              <a:solidFill>
                <a:srgbClr val="000000"/>
              </a:solidFill>
              <a:latin typeface="等线" panose="02010600030101010101" pitchFamily="2" charset="-122"/>
            </a:endParaRPr>
          </a:p>
        </p:txBody>
      </p:sp>
      <p:pic>
        <p:nvPicPr>
          <p:cNvPr id="10" name="图片 9"/>
          <p:cNvPicPr>
            <a:picLocks noChangeAspect="1"/>
          </p:cNvPicPr>
          <p:nvPr/>
        </p:nvPicPr>
        <p:blipFill rotWithShape="1">
          <a:blip r:embed="rId4"/>
          <a:srcRect l="1964" r="30313" b="18076"/>
          <a:stretch/>
        </p:blipFill>
        <p:spPr>
          <a:xfrm>
            <a:off x="2478873" y="1451328"/>
            <a:ext cx="6053567" cy="2463661"/>
          </a:xfrm>
          <a:prstGeom prst="rect">
            <a:avLst/>
          </a:prstGeom>
          <a:solidFill>
            <a:srgbClr val="7030A0"/>
          </a:solidFill>
          <a:ln w="19050">
            <a:solidFill>
              <a:srgbClr val="7030A0"/>
            </a:solidFill>
          </a:ln>
        </p:spPr>
      </p:pic>
    </p:spTree>
    <p:extLst>
      <p:ext uri="{BB962C8B-B14F-4D97-AF65-F5344CB8AC3E}">
        <p14:creationId xmlns:p14="http://schemas.microsoft.com/office/powerpoint/2010/main" val="8292377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en-US" altLang="zh-CN" dirty="0"/>
              <a:t>Taint</a:t>
            </a:r>
            <a:r>
              <a:rPr kumimoji="1" lang="zh-CN" altLang="en-US" dirty="0"/>
              <a:t> </a:t>
            </a:r>
            <a:r>
              <a:rPr kumimoji="1" lang="en-US" altLang="zh-CN" dirty="0"/>
              <a:t>Tracking</a:t>
            </a:r>
            <a:endParaRPr kumimoji="1" lang="zh-CN" altLang="en-US" dirty="0"/>
          </a:p>
        </p:txBody>
      </p:sp>
      <p:sp>
        <p:nvSpPr>
          <p:cNvPr id="5" name="文本占位符 4"/>
          <p:cNvSpPr>
            <a:spLocks noGrp="1"/>
          </p:cNvSpPr>
          <p:nvPr>
            <p:ph type="body" idx="1"/>
          </p:nvPr>
        </p:nvSpPr>
        <p:spPr/>
        <p:txBody>
          <a:bodyPr/>
          <a:lstStyle/>
          <a:p>
            <a:r>
              <a:rPr kumimoji="1" lang="en-US" altLang="zh-CN" dirty="0"/>
              <a:t>Data</a:t>
            </a:r>
            <a:r>
              <a:rPr kumimoji="1" lang="zh-CN" altLang="en-US" dirty="0"/>
              <a:t> </a:t>
            </a:r>
            <a:r>
              <a:rPr kumimoji="1" lang="en-US" altLang="zh-CN" dirty="0"/>
              <a:t>Protection</a:t>
            </a:r>
            <a:endParaRPr kumimoji="1" lang="zh-CN" altLang="en-US" dirty="0"/>
          </a:p>
        </p:txBody>
      </p:sp>
    </p:spTree>
    <p:extLst>
      <p:ext uri="{BB962C8B-B14F-4D97-AF65-F5344CB8AC3E}">
        <p14:creationId xmlns:p14="http://schemas.microsoft.com/office/powerpoint/2010/main" val="8993717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Data Lifetime</a:t>
            </a:r>
            <a:endParaRPr kumimoji="1" lang="zh-CN" altLang="en-US" dirty="0"/>
          </a:p>
        </p:txBody>
      </p:sp>
      <p:sp>
        <p:nvSpPr>
          <p:cNvPr id="3" name="内容占位符 2"/>
          <p:cNvSpPr>
            <a:spLocks noGrp="1"/>
          </p:cNvSpPr>
          <p:nvPr>
            <p:ph idx="1"/>
          </p:nvPr>
        </p:nvSpPr>
        <p:spPr/>
        <p:txBody>
          <a:bodyPr/>
          <a:lstStyle/>
          <a:p>
            <a:r>
              <a:rPr kumimoji="1" lang="en-US" altLang="zh-CN" dirty="0"/>
              <a:t>The</a:t>
            </a:r>
            <a:r>
              <a:rPr kumimoji="1" lang="zh-CN" altLang="en-US" dirty="0"/>
              <a:t> </a:t>
            </a:r>
            <a:r>
              <a:rPr kumimoji="1" lang="en-US" altLang="zh-CN" dirty="0"/>
              <a:t>lifetime</a:t>
            </a:r>
            <a:r>
              <a:rPr kumimoji="1" lang="zh-CN" altLang="en-US" dirty="0"/>
              <a:t> </a:t>
            </a:r>
            <a:r>
              <a:rPr kumimoji="1" lang="en-US" altLang="zh-CN" dirty="0"/>
              <a:t>of</a:t>
            </a:r>
            <a:r>
              <a:rPr kumimoji="1" lang="zh-CN" altLang="en-US" dirty="0"/>
              <a:t> </a:t>
            </a:r>
            <a:r>
              <a:rPr kumimoji="1" lang="en-US" altLang="zh-CN" dirty="0"/>
              <a:t>sensitive</a:t>
            </a:r>
            <a:r>
              <a:rPr kumimoji="1" lang="zh-CN" altLang="en-US" dirty="0"/>
              <a:t> </a:t>
            </a:r>
            <a:r>
              <a:rPr kumimoji="1" lang="en-US" altLang="zh-CN" dirty="0"/>
              <a:t>data</a:t>
            </a:r>
            <a:r>
              <a:rPr kumimoji="1" lang="zh-CN" altLang="en-US" dirty="0"/>
              <a:t> </a:t>
            </a:r>
            <a:r>
              <a:rPr kumimoji="1" lang="en-US" altLang="zh-CN" dirty="0"/>
              <a:t>should</a:t>
            </a:r>
            <a:r>
              <a:rPr kumimoji="1" lang="zh-CN" altLang="en-US" dirty="0"/>
              <a:t> </a:t>
            </a:r>
            <a:r>
              <a:rPr kumimoji="1" lang="en-US" altLang="zh-CN" dirty="0"/>
              <a:t>be</a:t>
            </a:r>
            <a:r>
              <a:rPr kumimoji="1" lang="zh-CN" altLang="en-US" dirty="0"/>
              <a:t> </a:t>
            </a:r>
            <a:r>
              <a:rPr kumimoji="1" lang="en-US" altLang="zh-CN" dirty="0"/>
              <a:t>minimized</a:t>
            </a:r>
          </a:p>
          <a:p>
            <a:pPr lvl="1"/>
            <a:r>
              <a:rPr kumimoji="1" lang="en-US" altLang="zh-CN" dirty="0"/>
              <a:t>The</a:t>
            </a:r>
            <a:r>
              <a:rPr kumimoji="1" lang="zh-CN" altLang="en-US" dirty="0"/>
              <a:t> </a:t>
            </a:r>
            <a:r>
              <a:rPr kumimoji="1" lang="en-US" altLang="zh-CN" dirty="0"/>
              <a:t>longer</a:t>
            </a:r>
            <a:r>
              <a:rPr kumimoji="1" lang="zh-CN" altLang="en-US" dirty="0"/>
              <a:t> </a:t>
            </a:r>
            <a:r>
              <a:rPr kumimoji="1" lang="en-US" altLang="zh-CN" dirty="0"/>
              <a:t>data</a:t>
            </a:r>
            <a:r>
              <a:rPr kumimoji="1" lang="zh-CN" altLang="en-US" dirty="0"/>
              <a:t> </a:t>
            </a:r>
            <a:r>
              <a:rPr kumimoji="1" lang="en-US" altLang="zh-CN" dirty="0"/>
              <a:t>remains</a:t>
            </a:r>
            <a:r>
              <a:rPr kumimoji="1" lang="zh-CN" altLang="en-US" dirty="0"/>
              <a:t> </a:t>
            </a:r>
            <a:r>
              <a:rPr kumimoji="1" lang="en-US" altLang="zh-CN" dirty="0"/>
              <a:t>in</a:t>
            </a:r>
            <a:r>
              <a:rPr kumimoji="1" lang="zh-CN" altLang="en-US" dirty="0"/>
              <a:t> </a:t>
            </a:r>
            <a:r>
              <a:rPr kumimoji="1" lang="en-US" altLang="zh-CN" dirty="0"/>
              <a:t>memory</a:t>
            </a:r>
            <a:r>
              <a:rPr kumimoji="1" lang="zh-CN" altLang="en-US" dirty="0"/>
              <a:t> </a:t>
            </a:r>
            <a:r>
              <a:rPr kumimoji="1" lang="en-US" altLang="zh-CN" dirty="0"/>
              <a:t>the</a:t>
            </a:r>
            <a:r>
              <a:rPr kumimoji="1" lang="zh-CN" altLang="en-US" dirty="0"/>
              <a:t> </a:t>
            </a:r>
            <a:r>
              <a:rPr kumimoji="1" lang="en-US" altLang="zh-CN" dirty="0"/>
              <a:t>greater</a:t>
            </a:r>
            <a:r>
              <a:rPr kumimoji="1" lang="zh-CN" altLang="en-US" dirty="0"/>
              <a:t> </a:t>
            </a:r>
            <a:r>
              <a:rPr kumimoji="1" lang="en-US" altLang="zh-CN" dirty="0"/>
              <a:t>its</a:t>
            </a:r>
            <a:r>
              <a:rPr kumimoji="1" lang="zh-CN" altLang="en-US" dirty="0"/>
              <a:t> </a:t>
            </a:r>
            <a:r>
              <a:rPr kumimoji="1" lang="en-US" altLang="zh-CN" dirty="0"/>
              <a:t>chances</a:t>
            </a:r>
            <a:r>
              <a:rPr kumimoji="1" lang="zh-CN" altLang="en-US" dirty="0"/>
              <a:t> </a:t>
            </a:r>
            <a:r>
              <a:rPr kumimoji="1" lang="en-US" altLang="zh-CN" dirty="0"/>
              <a:t>of</a:t>
            </a:r>
            <a:r>
              <a:rPr kumimoji="1" lang="zh-CN" altLang="en-US" dirty="0"/>
              <a:t> </a:t>
            </a:r>
            <a:r>
              <a:rPr kumimoji="1" lang="en-US" altLang="zh-CN" dirty="0"/>
              <a:t>being</a:t>
            </a:r>
            <a:r>
              <a:rPr kumimoji="1" lang="zh-CN" altLang="en-US" dirty="0"/>
              <a:t> </a:t>
            </a:r>
            <a:r>
              <a:rPr kumimoji="1" lang="en-US" altLang="zh-CN" dirty="0"/>
              <a:t>leaked</a:t>
            </a:r>
            <a:r>
              <a:rPr kumimoji="1" lang="zh-CN" altLang="en-US" dirty="0"/>
              <a:t> </a:t>
            </a:r>
            <a:r>
              <a:rPr kumimoji="1" lang="en-US" altLang="zh-CN" dirty="0"/>
              <a:t>to</a:t>
            </a:r>
            <a:r>
              <a:rPr kumimoji="1" lang="zh-CN" altLang="en-US" dirty="0"/>
              <a:t> </a:t>
            </a:r>
            <a:r>
              <a:rPr kumimoji="1" lang="en-US" altLang="zh-CN" dirty="0"/>
              <a:t>disk</a:t>
            </a:r>
          </a:p>
          <a:p>
            <a:pPr lvl="1"/>
            <a:r>
              <a:rPr kumimoji="1" lang="en-US" altLang="zh-CN" dirty="0"/>
              <a:t>Swapping,</a:t>
            </a:r>
            <a:r>
              <a:rPr kumimoji="1" lang="zh-CN" altLang="en-US" dirty="0"/>
              <a:t> </a:t>
            </a:r>
            <a:r>
              <a:rPr kumimoji="1" lang="en-US" altLang="zh-CN" dirty="0"/>
              <a:t>hibernation,</a:t>
            </a:r>
            <a:r>
              <a:rPr kumimoji="1" lang="zh-CN" altLang="en-US" dirty="0"/>
              <a:t> </a:t>
            </a:r>
            <a:r>
              <a:rPr kumimoji="1" lang="en-US" altLang="zh-CN" dirty="0"/>
              <a:t>VM</a:t>
            </a:r>
            <a:r>
              <a:rPr kumimoji="1" lang="zh-CN" altLang="en-US" dirty="0"/>
              <a:t> </a:t>
            </a:r>
            <a:r>
              <a:rPr kumimoji="1" lang="en-US" altLang="zh-CN" dirty="0"/>
              <a:t>suspending,</a:t>
            </a:r>
            <a:r>
              <a:rPr kumimoji="1" lang="zh-CN" altLang="en-US" dirty="0"/>
              <a:t> </a:t>
            </a:r>
            <a:r>
              <a:rPr kumimoji="1" lang="en-US" altLang="zh-CN" dirty="0"/>
              <a:t>core</a:t>
            </a:r>
            <a:r>
              <a:rPr kumimoji="1" lang="zh-CN" altLang="en-US" dirty="0"/>
              <a:t> </a:t>
            </a:r>
            <a:r>
              <a:rPr kumimoji="1" lang="en-US" altLang="zh-CN" dirty="0"/>
              <a:t>dump,</a:t>
            </a:r>
            <a:r>
              <a:rPr kumimoji="1" lang="zh-CN" altLang="en-US" dirty="0"/>
              <a:t> </a:t>
            </a:r>
            <a:r>
              <a:rPr kumimoji="1" lang="en-US" altLang="zh-CN" dirty="0"/>
              <a:t>etc.</a:t>
            </a:r>
          </a:p>
          <a:p>
            <a:endParaRPr kumimoji="1" lang="en-US" altLang="zh-CN" dirty="0"/>
          </a:p>
          <a:p>
            <a:r>
              <a:rPr kumimoji="1" lang="en-US" altLang="zh-CN" dirty="0"/>
              <a:t>That's what we called "data exposure"</a:t>
            </a:r>
            <a:endParaRPr kumimoji="1" lang="zh-CN" altLang="en-US" dirty="0"/>
          </a:p>
        </p:txBody>
      </p:sp>
    </p:spTree>
    <p:extLst>
      <p:ext uri="{BB962C8B-B14F-4D97-AF65-F5344CB8AC3E}">
        <p14:creationId xmlns:p14="http://schemas.microsoft.com/office/powerpoint/2010/main" val="691674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en-US" altLang="zh-CN" dirty="0"/>
              <a:t>Adversary in the Network</a:t>
            </a:r>
            <a:endParaRPr kumimoji="1" lang="zh-CN" altLang="en-US" dirty="0"/>
          </a:p>
        </p:txBody>
      </p:sp>
      <p:sp>
        <p:nvSpPr>
          <p:cNvPr id="5" name="内容占位符 4"/>
          <p:cNvSpPr>
            <a:spLocks noGrp="1"/>
          </p:cNvSpPr>
          <p:nvPr>
            <p:ph idx="1"/>
          </p:nvPr>
        </p:nvSpPr>
        <p:spPr/>
        <p:txBody>
          <a:bodyPr>
            <a:noAutofit/>
          </a:bodyPr>
          <a:lstStyle/>
          <a:p>
            <a:r>
              <a:rPr kumimoji="1" lang="en-US" altLang="zh-CN" sz="2400" dirty="0"/>
              <a:t>What can adversary in the network do?     </a:t>
            </a:r>
            <a:endParaRPr kumimoji="1" lang="zh-CN" altLang="en-US" sz="2400" dirty="0"/>
          </a:p>
          <a:p>
            <a:pPr lvl="1"/>
            <a:r>
              <a:rPr kumimoji="1" lang="en-US" altLang="zh-CN" dirty="0"/>
              <a:t>Observe packets     </a:t>
            </a:r>
            <a:endParaRPr kumimoji="1" lang="zh-CN" altLang="en-US" dirty="0"/>
          </a:p>
          <a:p>
            <a:pPr lvl="1"/>
            <a:r>
              <a:rPr kumimoji="1" lang="en-US" altLang="zh-CN" dirty="0"/>
              <a:t>Corrupt packets    </a:t>
            </a:r>
            <a:endParaRPr kumimoji="1" lang="zh-CN" altLang="en-US" dirty="0"/>
          </a:p>
          <a:p>
            <a:pPr lvl="1"/>
            <a:r>
              <a:rPr kumimoji="1" lang="en-US" altLang="zh-CN" dirty="0"/>
              <a:t>Inject packets</a:t>
            </a:r>
            <a:endParaRPr kumimoji="1" lang="zh-CN" altLang="en-US" dirty="0"/>
          </a:p>
          <a:p>
            <a:pPr lvl="1"/>
            <a:r>
              <a:rPr kumimoji="1" lang="en-US" altLang="zh-CN" dirty="0"/>
              <a:t>Drop packets   </a:t>
            </a:r>
          </a:p>
          <a:p>
            <a:pPr lvl="1"/>
            <a:r>
              <a:rPr kumimoji="1" lang="mr-IN" altLang="zh-CN" dirty="0"/>
              <a:t>…</a:t>
            </a:r>
            <a:endParaRPr kumimoji="1" lang="zh-CN" altLang="en-US" dirty="0"/>
          </a:p>
          <a:p>
            <a:endParaRPr kumimoji="1" lang="zh-CN" altLang="en-US" sz="2400" dirty="0"/>
          </a:p>
        </p:txBody>
      </p:sp>
    </p:spTree>
    <p:extLst>
      <p:ext uri="{BB962C8B-B14F-4D97-AF65-F5344CB8AC3E}">
        <p14:creationId xmlns:p14="http://schemas.microsoft.com/office/powerpoint/2010/main" val="4935390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en-US" altLang="zh-CN" dirty="0"/>
              <a:t>Tainting: Data Flow Tracking</a:t>
            </a:r>
            <a:endParaRPr kumimoji="1" lang="zh-CN" altLang="en-US" dirty="0"/>
          </a:p>
        </p:txBody>
      </p:sp>
      <p:sp>
        <p:nvSpPr>
          <p:cNvPr id="5" name="内容占位符 4"/>
          <p:cNvSpPr>
            <a:spLocks noGrp="1"/>
          </p:cNvSpPr>
          <p:nvPr>
            <p:ph idx="1"/>
          </p:nvPr>
        </p:nvSpPr>
        <p:spPr/>
        <p:txBody>
          <a:bodyPr>
            <a:normAutofit/>
          </a:bodyPr>
          <a:lstStyle/>
          <a:p>
            <a:r>
              <a:rPr kumimoji="1" lang="en-US" altLang="zh-CN" dirty="0"/>
              <a:t>Apply access policy along the data flow</a:t>
            </a:r>
          </a:p>
          <a:p>
            <a:pPr lvl="1"/>
            <a:r>
              <a:rPr kumimoji="1" lang="en-US" altLang="zh-CN" dirty="0"/>
              <a:t>E.g., a password cannot be sent to Internet</a:t>
            </a:r>
            <a:endParaRPr kumimoji="1" lang="zh-CN" altLang="en-US" dirty="0"/>
          </a:p>
          <a:p>
            <a:pPr lvl="1"/>
            <a:r>
              <a:rPr kumimoji="1" lang="en-US" altLang="zh-CN" dirty="0"/>
              <a:t>E.g.,</a:t>
            </a:r>
            <a:r>
              <a:rPr kumimoji="1" lang="zh-CN" altLang="en-US" dirty="0"/>
              <a:t> </a:t>
            </a:r>
            <a:r>
              <a:rPr kumimoji="1" lang="en-US" altLang="zh-CN" dirty="0"/>
              <a:t>credit</a:t>
            </a:r>
            <a:r>
              <a:rPr kumimoji="1" lang="zh-CN" altLang="en-US" dirty="0"/>
              <a:t> </a:t>
            </a:r>
            <a:r>
              <a:rPr kumimoji="1" lang="en-US" altLang="zh-CN" dirty="0"/>
              <a:t>card</a:t>
            </a:r>
            <a:r>
              <a:rPr kumimoji="1" lang="zh-CN" altLang="en-US" dirty="0"/>
              <a:t> </a:t>
            </a:r>
            <a:r>
              <a:rPr kumimoji="1" lang="en-US" altLang="zh-CN" dirty="0"/>
              <a:t>number</a:t>
            </a:r>
            <a:r>
              <a:rPr kumimoji="1" lang="zh-CN" altLang="en-US" dirty="0"/>
              <a:t> </a:t>
            </a:r>
            <a:r>
              <a:rPr kumimoji="1" lang="en-US" altLang="zh-CN" dirty="0"/>
              <a:t>cannot</a:t>
            </a:r>
            <a:r>
              <a:rPr kumimoji="1" lang="zh-CN" altLang="en-US" dirty="0"/>
              <a:t> </a:t>
            </a:r>
            <a:r>
              <a:rPr kumimoji="1" lang="en-US" altLang="zh-CN" dirty="0"/>
              <a:t>be</a:t>
            </a:r>
            <a:r>
              <a:rPr kumimoji="1" lang="zh-CN" altLang="en-US" dirty="0"/>
              <a:t> </a:t>
            </a:r>
            <a:r>
              <a:rPr kumimoji="1" lang="en-US" altLang="zh-CN" dirty="0"/>
              <a:t>sent</a:t>
            </a:r>
            <a:r>
              <a:rPr kumimoji="1" lang="zh-CN" altLang="en-US" dirty="0"/>
              <a:t> </a:t>
            </a:r>
            <a:r>
              <a:rPr kumimoji="1" lang="en-US" altLang="zh-CN" dirty="0"/>
              <a:t>to</a:t>
            </a:r>
            <a:r>
              <a:rPr kumimoji="1" lang="zh-CN" altLang="en-US" dirty="0"/>
              <a:t> </a:t>
            </a:r>
            <a:r>
              <a:rPr kumimoji="1" lang="en-US" altLang="zh-CN" dirty="0"/>
              <a:t>other</a:t>
            </a:r>
            <a:r>
              <a:rPr kumimoji="1" lang="zh-CN" altLang="en-US" dirty="0"/>
              <a:t> </a:t>
            </a:r>
            <a:r>
              <a:rPr kumimoji="1" lang="en-US" altLang="zh-CN" dirty="0"/>
              <a:t>apps</a:t>
            </a:r>
            <a:endParaRPr kumimoji="1" lang="zh-CN" altLang="en-US" dirty="0"/>
          </a:p>
          <a:p>
            <a:pPr lvl="1"/>
            <a:r>
              <a:rPr kumimoji="1" lang="en-US" altLang="zh-CN" dirty="0"/>
              <a:t>E.g.,</a:t>
            </a:r>
            <a:r>
              <a:rPr kumimoji="1" lang="zh-CN" altLang="en-US" dirty="0"/>
              <a:t> </a:t>
            </a:r>
            <a:r>
              <a:rPr kumimoji="1" lang="en-US" altLang="zh-CN" dirty="0"/>
              <a:t>untrusted</a:t>
            </a:r>
            <a:r>
              <a:rPr kumimoji="1" lang="zh-CN" altLang="en-US" dirty="0"/>
              <a:t> </a:t>
            </a:r>
            <a:r>
              <a:rPr kumimoji="1" lang="en-US" altLang="zh-CN" dirty="0"/>
              <a:t>data</a:t>
            </a:r>
            <a:r>
              <a:rPr kumimoji="1" lang="zh-CN" altLang="en-US" dirty="0"/>
              <a:t> </a:t>
            </a:r>
            <a:r>
              <a:rPr kumimoji="1" lang="en-US" altLang="zh-CN" dirty="0"/>
              <a:t>cannot</a:t>
            </a:r>
            <a:r>
              <a:rPr kumimoji="1" lang="zh-CN" altLang="en-US" dirty="0"/>
              <a:t> </a:t>
            </a:r>
            <a:r>
              <a:rPr kumimoji="1" lang="en-US" altLang="zh-CN" dirty="0"/>
              <a:t>be</a:t>
            </a:r>
            <a:r>
              <a:rPr kumimoji="1" lang="zh-CN" altLang="en-US" dirty="0"/>
              <a:t> </a:t>
            </a:r>
            <a:r>
              <a:rPr kumimoji="1" lang="en-US" altLang="zh-CN" dirty="0"/>
              <a:t>executed</a:t>
            </a:r>
            <a:endParaRPr kumimoji="1" lang="zh-CN" altLang="en-US" dirty="0"/>
          </a:p>
        </p:txBody>
      </p:sp>
    </p:spTree>
    <p:extLst>
      <p:ext uri="{BB962C8B-B14F-4D97-AF65-F5344CB8AC3E}">
        <p14:creationId xmlns:p14="http://schemas.microsoft.com/office/powerpoint/2010/main" val="18640583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Dynamic Taint Analysis</a:t>
            </a:r>
          </a:p>
        </p:txBody>
      </p:sp>
      <p:sp>
        <p:nvSpPr>
          <p:cNvPr id="6" name="Content Placeholder 5"/>
          <p:cNvSpPr>
            <a:spLocks noGrp="1"/>
          </p:cNvSpPr>
          <p:nvPr>
            <p:ph sz="half" idx="1"/>
          </p:nvPr>
        </p:nvSpPr>
        <p:spPr/>
        <p:txBody>
          <a:bodyPr>
            <a:noAutofit/>
          </a:bodyPr>
          <a:lstStyle/>
          <a:p>
            <a:pPr marL="0" indent="0">
              <a:lnSpc>
                <a:spcPct val="100000"/>
              </a:lnSpc>
              <a:spcBef>
                <a:spcPts val="0"/>
              </a:spcBef>
              <a:spcAft>
                <a:spcPts val="0"/>
              </a:spcAft>
              <a:buNone/>
            </a:pPr>
            <a:r>
              <a:rPr lang="en-US" sz="2600" dirty="0">
                <a:solidFill>
                  <a:srgbClr val="000000"/>
                </a:solidFill>
                <a:highlight>
                  <a:srgbClr val="FFFFFF"/>
                </a:highlight>
                <a:latin typeface="Consolas" panose="020B0609020204030204" pitchFamily="49" charset="0"/>
              </a:rPr>
              <a:t>i = get_input();</a:t>
            </a:r>
          </a:p>
          <a:p>
            <a:pPr marL="0" indent="0">
              <a:lnSpc>
                <a:spcPct val="100000"/>
              </a:lnSpc>
              <a:spcBef>
                <a:spcPts val="0"/>
              </a:spcBef>
              <a:spcAft>
                <a:spcPts val="0"/>
              </a:spcAft>
              <a:buNone/>
            </a:pPr>
            <a:r>
              <a:rPr lang="en-US" sz="2600" dirty="0">
                <a:solidFill>
                  <a:srgbClr val="000000"/>
                </a:solidFill>
                <a:highlight>
                  <a:srgbClr val="FFFFFF"/>
                </a:highlight>
                <a:latin typeface="Consolas" panose="020B0609020204030204" pitchFamily="49" charset="0"/>
              </a:rPr>
              <a:t>two = 2;</a:t>
            </a:r>
          </a:p>
          <a:p>
            <a:pPr marL="0" indent="0">
              <a:lnSpc>
                <a:spcPct val="100000"/>
              </a:lnSpc>
              <a:spcBef>
                <a:spcPts val="0"/>
              </a:spcBef>
              <a:spcAft>
                <a:spcPts val="0"/>
              </a:spcAft>
              <a:buNone/>
            </a:pPr>
            <a:r>
              <a:rPr lang="en-US" sz="2600" dirty="0">
                <a:solidFill>
                  <a:srgbClr val="0000FF"/>
                </a:solidFill>
                <a:highlight>
                  <a:srgbClr val="FFFFFF"/>
                </a:highlight>
                <a:latin typeface="Consolas" panose="020B0609020204030204" pitchFamily="49" charset="0"/>
              </a:rPr>
              <a:t>if</a:t>
            </a:r>
            <a:r>
              <a:rPr lang="en-US" sz="2600" dirty="0">
                <a:solidFill>
                  <a:srgbClr val="000000"/>
                </a:solidFill>
                <a:highlight>
                  <a:srgbClr val="FFFFFF"/>
                </a:highlight>
                <a:latin typeface="Consolas" panose="020B0609020204030204" pitchFamily="49" charset="0"/>
              </a:rPr>
              <a:t>(i%2 == 0){</a:t>
            </a:r>
          </a:p>
          <a:p>
            <a:pPr marL="274320" lvl="1" indent="0">
              <a:lnSpc>
                <a:spcPct val="100000"/>
              </a:lnSpc>
              <a:spcBef>
                <a:spcPts val="0"/>
              </a:spcBef>
              <a:spcAft>
                <a:spcPts val="0"/>
              </a:spcAft>
              <a:buNone/>
            </a:pPr>
            <a:r>
              <a:rPr lang="en-US" sz="2600" dirty="0">
                <a:solidFill>
                  <a:srgbClr val="000000"/>
                </a:solidFill>
                <a:highlight>
                  <a:srgbClr val="FFFFFF"/>
                </a:highlight>
                <a:latin typeface="Consolas" panose="020B0609020204030204" pitchFamily="49" charset="0"/>
              </a:rPr>
              <a:t>j = i+two;</a:t>
            </a:r>
          </a:p>
          <a:p>
            <a:pPr marL="274320" lvl="1" indent="0">
              <a:lnSpc>
                <a:spcPct val="100000"/>
              </a:lnSpc>
              <a:spcBef>
                <a:spcPts val="0"/>
              </a:spcBef>
              <a:spcAft>
                <a:spcPts val="0"/>
              </a:spcAft>
              <a:buNone/>
            </a:pPr>
            <a:r>
              <a:rPr lang="en-US" sz="2600" dirty="0">
                <a:solidFill>
                  <a:srgbClr val="000000"/>
                </a:solidFill>
                <a:highlight>
                  <a:srgbClr val="FFFFFF"/>
                </a:highlight>
                <a:latin typeface="Consolas" panose="020B0609020204030204" pitchFamily="49" charset="0"/>
              </a:rPr>
              <a:t>l = j;</a:t>
            </a:r>
          </a:p>
          <a:p>
            <a:pPr marL="0" indent="0">
              <a:lnSpc>
                <a:spcPct val="100000"/>
              </a:lnSpc>
              <a:spcBef>
                <a:spcPts val="0"/>
              </a:spcBef>
              <a:spcAft>
                <a:spcPts val="0"/>
              </a:spcAft>
              <a:buNone/>
            </a:pPr>
            <a:r>
              <a:rPr lang="en-US" sz="2600" dirty="0">
                <a:solidFill>
                  <a:srgbClr val="000000"/>
                </a:solidFill>
                <a:highlight>
                  <a:srgbClr val="FFFFFF"/>
                </a:highlight>
                <a:latin typeface="Consolas" panose="020B0609020204030204" pitchFamily="49" charset="0"/>
              </a:rPr>
              <a:t>} </a:t>
            </a:r>
            <a:r>
              <a:rPr lang="en-US" sz="2600" dirty="0">
                <a:solidFill>
                  <a:srgbClr val="0000FF"/>
                </a:solidFill>
                <a:highlight>
                  <a:srgbClr val="FFFFFF"/>
                </a:highlight>
                <a:latin typeface="Consolas" panose="020B0609020204030204" pitchFamily="49" charset="0"/>
              </a:rPr>
              <a:t>else</a:t>
            </a:r>
            <a:r>
              <a:rPr lang="en-US" sz="2600" dirty="0">
                <a:solidFill>
                  <a:srgbClr val="000000"/>
                </a:solidFill>
                <a:highlight>
                  <a:srgbClr val="FFFFFF"/>
                </a:highlight>
                <a:latin typeface="Consolas" panose="020B0609020204030204" pitchFamily="49" charset="0"/>
              </a:rPr>
              <a:t> {</a:t>
            </a:r>
          </a:p>
          <a:p>
            <a:pPr marL="274320" lvl="1" indent="0">
              <a:lnSpc>
                <a:spcPct val="100000"/>
              </a:lnSpc>
              <a:spcBef>
                <a:spcPts val="0"/>
              </a:spcBef>
              <a:spcAft>
                <a:spcPts val="0"/>
              </a:spcAft>
              <a:buNone/>
            </a:pPr>
            <a:r>
              <a:rPr lang="en-US" sz="2600" dirty="0">
                <a:solidFill>
                  <a:srgbClr val="000000"/>
                </a:solidFill>
                <a:highlight>
                  <a:srgbClr val="FFFFFF"/>
                </a:highlight>
                <a:latin typeface="Consolas" panose="020B0609020204030204" pitchFamily="49" charset="0"/>
              </a:rPr>
              <a:t>k = two*two;</a:t>
            </a:r>
          </a:p>
          <a:p>
            <a:pPr marL="274320" lvl="1" indent="0">
              <a:lnSpc>
                <a:spcPct val="100000"/>
              </a:lnSpc>
              <a:spcBef>
                <a:spcPts val="0"/>
              </a:spcBef>
              <a:spcAft>
                <a:spcPts val="0"/>
              </a:spcAft>
              <a:buNone/>
            </a:pPr>
            <a:r>
              <a:rPr lang="en-US" sz="2600" dirty="0">
                <a:solidFill>
                  <a:srgbClr val="000000"/>
                </a:solidFill>
                <a:highlight>
                  <a:srgbClr val="FFFFFF"/>
                </a:highlight>
                <a:latin typeface="Consolas" panose="020B0609020204030204" pitchFamily="49" charset="0"/>
              </a:rPr>
              <a:t>l = k;</a:t>
            </a:r>
          </a:p>
          <a:p>
            <a:pPr marL="0" indent="0">
              <a:lnSpc>
                <a:spcPct val="100000"/>
              </a:lnSpc>
              <a:spcBef>
                <a:spcPts val="0"/>
              </a:spcBef>
              <a:spcAft>
                <a:spcPts val="0"/>
              </a:spcAft>
              <a:buNone/>
            </a:pPr>
            <a:r>
              <a:rPr lang="en-US" sz="2600" dirty="0">
                <a:solidFill>
                  <a:srgbClr val="000000"/>
                </a:solidFill>
                <a:highlight>
                  <a:srgbClr val="FFFFFF"/>
                </a:highlight>
                <a:latin typeface="Consolas" panose="020B0609020204030204" pitchFamily="49" charset="0"/>
              </a:rPr>
              <a:t>}</a:t>
            </a:r>
          </a:p>
          <a:p>
            <a:pPr marL="0" indent="0">
              <a:lnSpc>
                <a:spcPct val="100000"/>
              </a:lnSpc>
              <a:spcBef>
                <a:spcPts val="0"/>
              </a:spcBef>
              <a:spcAft>
                <a:spcPts val="0"/>
              </a:spcAft>
              <a:buNone/>
            </a:pPr>
            <a:r>
              <a:rPr lang="en-US" sz="2600" dirty="0">
                <a:solidFill>
                  <a:srgbClr val="000000"/>
                </a:solidFill>
                <a:highlight>
                  <a:srgbClr val="FFFFFF"/>
                </a:highlight>
                <a:latin typeface="Consolas" panose="020B0609020204030204" pitchFamily="49" charset="0"/>
              </a:rPr>
              <a:t>jmp l;</a:t>
            </a:r>
            <a:endParaRPr lang="en-US" sz="2600" dirty="0"/>
          </a:p>
        </p:txBody>
      </p:sp>
      <p:sp>
        <p:nvSpPr>
          <p:cNvPr id="2" name="Content Placeholder 1"/>
          <p:cNvSpPr>
            <a:spLocks noGrp="1"/>
          </p:cNvSpPr>
          <p:nvPr>
            <p:ph sz="half" idx="2"/>
          </p:nvPr>
        </p:nvSpPr>
        <p:spPr/>
        <p:txBody>
          <a:bodyPr>
            <a:normAutofit fontScale="70000" lnSpcReduction="20000"/>
          </a:bodyPr>
          <a:lstStyle/>
          <a:p>
            <a:r>
              <a:rPr lang="en-US" dirty="0"/>
              <a:t>Example sourced from CMU ECE</a:t>
            </a:r>
          </a:p>
          <a:p>
            <a:pPr lvl="1"/>
            <a:r>
              <a:rPr lang="en-US" dirty="0">
                <a:hlinkClick r:id="rId2"/>
              </a:rPr>
              <a:t>Source</a:t>
            </a:r>
            <a:endParaRPr lang="en-US" dirty="0"/>
          </a:p>
          <a:p>
            <a:r>
              <a:rPr lang="en-US" dirty="0"/>
              <a:t>Will show the basic approach of dynamic taint analysis</a:t>
            </a:r>
          </a:p>
          <a:p>
            <a:r>
              <a:rPr lang="en-US" dirty="0"/>
              <a:t>Two concrete executions will be presented</a:t>
            </a:r>
          </a:p>
          <a:p>
            <a:r>
              <a:rPr lang="en-US" dirty="0"/>
              <a:t>Goal: evaluate whether control can be hijacked by [malicious] user input</a:t>
            </a:r>
          </a:p>
        </p:txBody>
      </p:sp>
      <p:sp>
        <p:nvSpPr>
          <p:cNvPr id="4" name="Slide Number Placeholder 3"/>
          <p:cNvSpPr>
            <a:spLocks noGrp="1"/>
          </p:cNvSpPr>
          <p:nvPr>
            <p:ph type="sldNum" sz="quarter" idx="12"/>
          </p:nvPr>
        </p:nvSpPr>
        <p:spPr/>
        <p:txBody>
          <a:bodyPr/>
          <a:lstStyle/>
          <a:p>
            <a:fld id="{4FAB73BC-B049-4115-A692-8D63A059BFB8}" type="slidenum">
              <a:rPr lang="en-US" smtClean="0"/>
              <a:t>31</a:t>
            </a:fld>
            <a:endParaRPr lang="en-US" dirty="0"/>
          </a:p>
        </p:txBody>
      </p:sp>
    </p:spTree>
    <p:extLst>
      <p:ext uri="{BB962C8B-B14F-4D97-AF65-F5344CB8AC3E}">
        <p14:creationId xmlns:p14="http://schemas.microsoft.com/office/powerpoint/2010/main" val="30416162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1"/>
          </p:nvPr>
        </p:nvSpPr>
        <p:spPr/>
        <p:txBody>
          <a:bodyPr>
            <a:noAutofit/>
          </a:bodyPr>
          <a:lstStyle/>
          <a:p>
            <a:pPr marL="0" indent="0">
              <a:lnSpc>
                <a:spcPct val="100000"/>
              </a:lnSpc>
              <a:spcBef>
                <a:spcPts val="0"/>
              </a:spcBef>
              <a:spcAft>
                <a:spcPts val="0"/>
              </a:spcAft>
              <a:buNone/>
            </a:pPr>
            <a:r>
              <a:rPr lang="en-US" sz="2600" dirty="0">
                <a:solidFill>
                  <a:srgbClr val="000000"/>
                </a:solidFill>
                <a:highlight>
                  <a:srgbClr val="FFFFFF"/>
                </a:highlight>
                <a:latin typeface="Consolas" panose="020B0609020204030204" pitchFamily="49" charset="0"/>
              </a:rPr>
              <a:t>i = get_input();</a:t>
            </a:r>
          </a:p>
          <a:p>
            <a:pPr marL="0" indent="0">
              <a:lnSpc>
                <a:spcPct val="100000"/>
              </a:lnSpc>
              <a:spcBef>
                <a:spcPts val="0"/>
              </a:spcBef>
              <a:spcAft>
                <a:spcPts val="0"/>
              </a:spcAft>
              <a:buNone/>
            </a:pPr>
            <a:r>
              <a:rPr lang="en-US" sz="2600" dirty="0">
                <a:solidFill>
                  <a:srgbClr val="000000"/>
                </a:solidFill>
                <a:highlight>
                  <a:srgbClr val="FFFFFF"/>
                </a:highlight>
                <a:latin typeface="Consolas" panose="020B0609020204030204" pitchFamily="49" charset="0"/>
              </a:rPr>
              <a:t>two = 2;</a:t>
            </a:r>
          </a:p>
          <a:p>
            <a:pPr marL="0" indent="0">
              <a:lnSpc>
                <a:spcPct val="100000"/>
              </a:lnSpc>
              <a:spcBef>
                <a:spcPts val="0"/>
              </a:spcBef>
              <a:spcAft>
                <a:spcPts val="0"/>
              </a:spcAft>
              <a:buNone/>
            </a:pPr>
            <a:r>
              <a:rPr lang="en-US" sz="2600" dirty="0">
                <a:solidFill>
                  <a:srgbClr val="0000FF"/>
                </a:solidFill>
                <a:highlight>
                  <a:srgbClr val="FFFFFF"/>
                </a:highlight>
                <a:latin typeface="Consolas" panose="020B0609020204030204" pitchFamily="49" charset="0"/>
              </a:rPr>
              <a:t>if</a:t>
            </a:r>
            <a:r>
              <a:rPr lang="en-US" sz="2600" dirty="0">
                <a:solidFill>
                  <a:srgbClr val="000000"/>
                </a:solidFill>
                <a:highlight>
                  <a:srgbClr val="FFFFFF"/>
                </a:highlight>
                <a:latin typeface="Consolas" panose="020B0609020204030204" pitchFamily="49" charset="0"/>
              </a:rPr>
              <a:t>(i%2 == 0){</a:t>
            </a:r>
          </a:p>
          <a:p>
            <a:pPr marL="274320" lvl="1" indent="0">
              <a:lnSpc>
                <a:spcPct val="100000"/>
              </a:lnSpc>
              <a:spcBef>
                <a:spcPts val="0"/>
              </a:spcBef>
              <a:spcAft>
                <a:spcPts val="0"/>
              </a:spcAft>
              <a:buNone/>
            </a:pPr>
            <a:r>
              <a:rPr lang="en-US" sz="2600" dirty="0">
                <a:solidFill>
                  <a:srgbClr val="000000"/>
                </a:solidFill>
                <a:highlight>
                  <a:srgbClr val="FFFFFF"/>
                </a:highlight>
                <a:latin typeface="Consolas" panose="020B0609020204030204" pitchFamily="49" charset="0"/>
              </a:rPr>
              <a:t>j = i+two;</a:t>
            </a:r>
          </a:p>
          <a:p>
            <a:pPr marL="274320" lvl="1" indent="0">
              <a:lnSpc>
                <a:spcPct val="100000"/>
              </a:lnSpc>
              <a:spcBef>
                <a:spcPts val="0"/>
              </a:spcBef>
              <a:spcAft>
                <a:spcPts val="0"/>
              </a:spcAft>
              <a:buNone/>
            </a:pPr>
            <a:r>
              <a:rPr lang="en-US" sz="2600" dirty="0">
                <a:solidFill>
                  <a:srgbClr val="000000"/>
                </a:solidFill>
                <a:highlight>
                  <a:srgbClr val="FFFFFF"/>
                </a:highlight>
                <a:latin typeface="Consolas" panose="020B0609020204030204" pitchFamily="49" charset="0"/>
              </a:rPr>
              <a:t>l = j;</a:t>
            </a:r>
          </a:p>
          <a:p>
            <a:pPr marL="0" indent="0">
              <a:lnSpc>
                <a:spcPct val="100000"/>
              </a:lnSpc>
              <a:spcBef>
                <a:spcPts val="0"/>
              </a:spcBef>
              <a:spcAft>
                <a:spcPts val="0"/>
              </a:spcAft>
              <a:buNone/>
            </a:pPr>
            <a:r>
              <a:rPr lang="en-US" sz="2600" dirty="0">
                <a:solidFill>
                  <a:srgbClr val="000000"/>
                </a:solidFill>
                <a:highlight>
                  <a:srgbClr val="FFFFFF"/>
                </a:highlight>
                <a:latin typeface="Consolas" panose="020B0609020204030204" pitchFamily="49" charset="0"/>
              </a:rPr>
              <a:t>} </a:t>
            </a:r>
            <a:r>
              <a:rPr lang="en-US" sz="2600" dirty="0">
                <a:solidFill>
                  <a:srgbClr val="0000FF"/>
                </a:solidFill>
                <a:highlight>
                  <a:srgbClr val="FFFFFF"/>
                </a:highlight>
                <a:latin typeface="Consolas" panose="020B0609020204030204" pitchFamily="49" charset="0"/>
              </a:rPr>
              <a:t>else</a:t>
            </a:r>
            <a:r>
              <a:rPr lang="en-US" sz="2600" dirty="0">
                <a:solidFill>
                  <a:srgbClr val="000000"/>
                </a:solidFill>
                <a:highlight>
                  <a:srgbClr val="FFFFFF"/>
                </a:highlight>
                <a:latin typeface="Consolas" panose="020B0609020204030204" pitchFamily="49" charset="0"/>
              </a:rPr>
              <a:t> {</a:t>
            </a:r>
          </a:p>
          <a:p>
            <a:pPr marL="274320" lvl="1" indent="0">
              <a:lnSpc>
                <a:spcPct val="100000"/>
              </a:lnSpc>
              <a:spcBef>
                <a:spcPts val="0"/>
              </a:spcBef>
              <a:spcAft>
                <a:spcPts val="0"/>
              </a:spcAft>
              <a:buNone/>
            </a:pPr>
            <a:r>
              <a:rPr lang="en-US" sz="2600" dirty="0">
                <a:solidFill>
                  <a:srgbClr val="000000"/>
                </a:solidFill>
                <a:highlight>
                  <a:srgbClr val="FFFFFF"/>
                </a:highlight>
                <a:latin typeface="Consolas" panose="020B0609020204030204" pitchFamily="49" charset="0"/>
              </a:rPr>
              <a:t>k = two*two;</a:t>
            </a:r>
          </a:p>
          <a:p>
            <a:pPr marL="274320" lvl="1" indent="0">
              <a:lnSpc>
                <a:spcPct val="100000"/>
              </a:lnSpc>
              <a:spcBef>
                <a:spcPts val="0"/>
              </a:spcBef>
              <a:spcAft>
                <a:spcPts val="0"/>
              </a:spcAft>
              <a:buNone/>
            </a:pPr>
            <a:r>
              <a:rPr lang="en-US" sz="2600" dirty="0">
                <a:solidFill>
                  <a:srgbClr val="000000"/>
                </a:solidFill>
                <a:highlight>
                  <a:srgbClr val="FFFFFF"/>
                </a:highlight>
                <a:latin typeface="Consolas" panose="020B0609020204030204" pitchFamily="49" charset="0"/>
              </a:rPr>
              <a:t>l = k;</a:t>
            </a:r>
          </a:p>
          <a:p>
            <a:pPr marL="0" indent="0">
              <a:lnSpc>
                <a:spcPct val="100000"/>
              </a:lnSpc>
              <a:spcBef>
                <a:spcPts val="0"/>
              </a:spcBef>
              <a:spcAft>
                <a:spcPts val="0"/>
              </a:spcAft>
              <a:buNone/>
            </a:pPr>
            <a:r>
              <a:rPr lang="en-US" sz="2600" dirty="0">
                <a:solidFill>
                  <a:srgbClr val="000000"/>
                </a:solidFill>
                <a:highlight>
                  <a:srgbClr val="FFFFFF"/>
                </a:highlight>
                <a:latin typeface="Consolas" panose="020B0609020204030204" pitchFamily="49" charset="0"/>
              </a:rPr>
              <a:t>}</a:t>
            </a:r>
          </a:p>
          <a:p>
            <a:pPr marL="0" indent="0">
              <a:lnSpc>
                <a:spcPct val="100000"/>
              </a:lnSpc>
              <a:spcBef>
                <a:spcPts val="0"/>
              </a:spcBef>
              <a:spcAft>
                <a:spcPts val="0"/>
              </a:spcAft>
              <a:buNone/>
            </a:pPr>
            <a:r>
              <a:rPr lang="en-US" sz="2600" dirty="0">
                <a:solidFill>
                  <a:srgbClr val="000000"/>
                </a:solidFill>
                <a:highlight>
                  <a:srgbClr val="FFFFFF"/>
                </a:highlight>
                <a:latin typeface="Consolas" panose="020B0609020204030204" pitchFamily="49" charset="0"/>
              </a:rPr>
              <a:t>jmp l;</a:t>
            </a:r>
            <a:endParaRPr lang="en-US" sz="2600" dirty="0"/>
          </a:p>
        </p:txBody>
      </p:sp>
      <p:graphicFrame>
        <p:nvGraphicFramePr>
          <p:cNvPr id="3" name="Content Placeholder 2"/>
          <p:cNvGraphicFramePr>
            <a:graphicFrameLocks noGrp="1"/>
          </p:cNvGraphicFramePr>
          <p:nvPr>
            <p:ph sz="half" idx="2"/>
          </p:nvPr>
        </p:nvGraphicFramePr>
        <p:xfrm>
          <a:off x="4594225" y="1524000"/>
          <a:ext cx="3360738" cy="1545165"/>
        </p:xfrm>
        <a:graphic>
          <a:graphicData uri="http://schemas.openxmlformats.org/drawingml/2006/table">
            <a:tbl>
              <a:tblPr firstRow="1" bandRow="1">
                <a:tableStyleId>{5C22544A-7EE6-4342-B048-85BDC9FD1C3A}</a:tableStyleId>
              </a:tblPr>
              <a:tblGrid>
                <a:gridCol w="1011047">
                  <a:extLst>
                    <a:ext uri="{9D8B030D-6E8A-4147-A177-3AD203B41FA5}">
                      <a16:colId xmlns:a16="http://schemas.microsoft.com/office/drawing/2014/main" val="20000"/>
                    </a:ext>
                  </a:extLst>
                </a:gridCol>
                <a:gridCol w="713232">
                  <a:extLst>
                    <a:ext uri="{9D8B030D-6E8A-4147-A177-3AD203B41FA5}">
                      <a16:colId xmlns:a16="http://schemas.microsoft.com/office/drawing/2014/main" val="20001"/>
                    </a:ext>
                  </a:extLst>
                </a:gridCol>
                <a:gridCol w="1636459">
                  <a:extLst>
                    <a:ext uri="{9D8B030D-6E8A-4147-A177-3AD203B41FA5}">
                      <a16:colId xmlns:a16="http://schemas.microsoft.com/office/drawing/2014/main" val="20002"/>
                    </a:ext>
                  </a:extLst>
                </a:gridCol>
              </a:tblGrid>
              <a:tr h="309033">
                <a:tc>
                  <a:txBody>
                    <a:bodyPr/>
                    <a:lstStyle/>
                    <a:p>
                      <a:pPr algn="ctr"/>
                      <a:r>
                        <a:rPr lang="en-US" sz="1200" dirty="0"/>
                        <a:t>Variable</a:t>
                      </a:r>
                    </a:p>
                  </a:txBody>
                  <a:tcPr marT="38100" marB="38100"/>
                </a:tc>
                <a:tc>
                  <a:txBody>
                    <a:bodyPr/>
                    <a:lstStyle/>
                    <a:p>
                      <a:pPr algn="ctr"/>
                      <a:r>
                        <a:rPr lang="en-US" sz="1200" dirty="0"/>
                        <a:t>Value</a:t>
                      </a:r>
                    </a:p>
                  </a:txBody>
                  <a:tcPr marT="38100" marB="38100"/>
                </a:tc>
                <a:tc>
                  <a:txBody>
                    <a:bodyPr/>
                    <a:lstStyle/>
                    <a:p>
                      <a:pPr algn="ctr"/>
                      <a:r>
                        <a:rPr lang="en-US" sz="1200" dirty="0"/>
                        <a:t>Taint Status</a:t>
                      </a:r>
                    </a:p>
                  </a:txBody>
                  <a:tcPr marT="38100" marB="38100"/>
                </a:tc>
                <a:extLst>
                  <a:ext uri="{0D108BD9-81ED-4DB2-BD59-A6C34878D82A}">
                    <a16:rowId xmlns:a16="http://schemas.microsoft.com/office/drawing/2014/main" val="10000"/>
                  </a:ext>
                </a:extLst>
              </a:tr>
              <a:tr h="309033">
                <a:tc>
                  <a:txBody>
                    <a:bodyPr/>
                    <a:lstStyle/>
                    <a:p>
                      <a:endParaRPr lang="en-US" sz="1500" dirty="0"/>
                    </a:p>
                  </a:txBody>
                  <a:tcPr marT="38100" marB="38100"/>
                </a:tc>
                <a:tc>
                  <a:txBody>
                    <a:bodyPr/>
                    <a:lstStyle/>
                    <a:p>
                      <a:endParaRPr lang="en-US" sz="1500" dirty="0"/>
                    </a:p>
                  </a:txBody>
                  <a:tcPr marT="38100" marB="38100"/>
                </a:tc>
                <a:tc>
                  <a:txBody>
                    <a:bodyPr/>
                    <a:lstStyle/>
                    <a:p>
                      <a:endParaRPr lang="en-US" sz="1500" dirty="0"/>
                    </a:p>
                  </a:txBody>
                  <a:tcPr marT="38100" marB="38100"/>
                </a:tc>
                <a:extLst>
                  <a:ext uri="{0D108BD9-81ED-4DB2-BD59-A6C34878D82A}">
                    <a16:rowId xmlns:a16="http://schemas.microsoft.com/office/drawing/2014/main" val="10001"/>
                  </a:ext>
                </a:extLst>
              </a:tr>
              <a:tr h="309033">
                <a:tc>
                  <a:txBody>
                    <a:bodyPr/>
                    <a:lstStyle/>
                    <a:p>
                      <a:endParaRPr lang="en-US" sz="1500" dirty="0"/>
                    </a:p>
                  </a:txBody>
                  <a:tcPr marT="38100" marB="38100"/>
                </a:tc>
                <a:tc>
                  <a:txBody>
                    <a:bodyPr/>
                    <a:lstStyle/>
                    <a:p>
                      <a:endParaRPr lang="en-US" sz="1500" dirty="0"/>
                    </a:p>
                  </a:txBody>
                  <a:tcPr marT="38100" marB="38100"/>
                </a:tc>
                <a:tc>
                  <a:txBody>
                    <a:bodyPr/>
                    <a:lstStyle/>
                    <a:p>
                      <a:endParaRPr lang="en-US" sz="1500" dirty="0"/>
                    </a:p>
                  </a:txBody>
                  <a:tcPr marT="38100" marB="38100"/>
                </a:tc>
                <a:extLst>
                  <a:ext uri="{0D108BD9-81ED-4DB2-BD59-A6C34878D82A}">
                    <a16:rowId xmlns:a16="http://schemas.microsoft.com/office/drawing/2014/main" val="10002"/>
                  </a:ext>
                </a:extLst>
              </a:tr>
              <a:tr h="309033">
                <a:tc>
                  <a:txBody>
                    <a:bodyPr/>
                    <a:lstStyle/>
                    <a:p>
                      <a:endParaRPr lang="en-US" sz="1500" dirty="0"/>
                    </a:p>
                  </a:txBody>
                  <a:tcPr marT="38100" marB="38100"/>
                </a:tc>
                <a:tc>
                  <a:txBody>
                    <a:bodyPr/>
                    <a:lstStyle/>
                    <a:p>
                      <a:endParaRPr lang="en-US" sz="1500" dirty="0"/>
                    </a:p>
                  </a:txBody>
                  <a:tcPr marT="38100" marB="38100"/>
                </a:tc>
                <a:tc>
                  <a:txBody>
                    <a:bodyPr/>
                    <a:lstStyle/>
                    <a:p>
                      <a:endParaRPr lang="en-US" sz="1500" dirty="0"/>
                    </a:p>
                  </a:txBody>
                  <a:tcPr marT="38100" marB="38100"/>
                </a:tc>
                <a:extLst>
                  <a:ext uri="{0D108BD9-81ED-4DB2-BD59-A6C34878D82A}">
                    <a16:rowId xmlns:a16="http://schemas.microsoft.com/office/drawing/2014/main" val="10003"/>
                  </a:ext>
                </a:extLst>
              </a:tr>
              <a:tr h="309033">
                <a:tc>
                  <a:txBody>
                    <a:bodyPr/>
                    <a:lstStyle/>
                    <a:p>
                      <a:endParaRPr lang="en-US" sz="1500" dirty="0"/>
                    </a:p>
                  </a:txBody>
                  <a:tcPr marT="38100" marB="38100"/>
                </a:tc>
                <a:tc>
                  <a:txBody>
                    <a:bodyPr/>
                    <a:lstStyle/>
                    <a:p>
                      <a:endParaRPr lang="en-US" sz="1500" dirty="0"/>
                    </a:p>
                  </a:txBody>
                  <a:tcPr marT="38100" marB="38100"/>
                </a:tc>
                <a:tc>
                  <a:txBody>
                    <a:bodyPr/>
                    <a:lstStyle/>
                    <a:p>
                      <a:endParaRPr lang="en-US" sz="1500" dirty="0"/>
                    </a:p>
                  </a:txBody>
                  <a:tcPr marT="38100" marB="38100"/>
                </a:tc>
                <a:extLst>
                  <a:ext uri="{0D108BD9-81ED-4DB2-BD59-A6C34878D82A}">
                    <a16:rowId xmlns:a16="http://schemas.microsoft.com/office/drawing/2014/main" val="10004"/>
                  </a:ext>
                </a:extLst>
              </a:tr>
            </a:tbl>
          </a:graphicData>
        </a:graphic>
      </p:graphicFrame>
      <p:sp>
        <p:nvSpPr>
          <p:cNvPr id="4" name="Slide Number Placeholder 3"/>
          <p:cNvSpPr>
            <a:spLocks noGrp="1"/>
          </p:cNvSpPr>
          <p:nvPr>
            <p:ph type="sldNum" sz="quarter" idx="12"/>
          </p:nvPr>
        </p:nvSpPr>
        <p:spPr/>
        <p:txBody>
          <a:bodyPr/>
          <a:lstStyle/>
          <a:p>
            <a:fld id="{4FAB73BC-B049-4115-A692-8D63A059BFB8}" type="slidenum">
              <a:rPr lang="en-US" smtClean="0"/>
              <a:t>32</a:t>
            </a:fld>
            <a:endParaRPr lang="en-US" dirty="0"/>
          </a:p>
        </p:txBody>
      </p:sp>
      <p:sp>
        <p:nvSpPr>
          <p:cNvPr id="9" name="Title 4"/>
          <p:cNvSpPr>
            <a:spLocks noGrp="1"/>
          </p:cNvSpPr>
          <p:nvPr>
            <p:ph type="title"/>
          </p:nvPr>
        </p:nvSpPr>
        <p:spPr>
          <a:xfrm>
            <a:off x="457200" y="228866"/>
            <a:ext cx="8229600" cy="952500"/>
          </a:xfrm>
        </p:spPr>
        <p:txBody>
          <a:bodyPr/>
          <a:lstStyle/>
          <a:p>
            <a:r>
              <a:rPr lang="en-US" dirty="0"/>
              <a:t>Dynamic Taint Analysis</a:t>
            </a:r>
          </a:p>
        </p:txBody>
      </p:sp>
    </p:spTree>
    <p:extLst>
      <p:ext uri="{BB962C8B-B14F-4D97-AF65-F5344CB8AC3E}">
        <p14:creationId xmlns:p14="http://schemas.microsoft.com/office/powerpoint/2010/main" val="33314174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Dynamic Taint Analysis</a:t>
            </a:r>
          </a:p>
        </p:txBody>
      </p:sp>
      <p:sp>
        <p:nvSpPr>
          <p:cNvPr id="6" name="Content Placeholder 5"/>
          <p:cNvSpPr>
            <a:spLocks noGrp="1"/>
          </p:cNvSpPr>
          <p:nvPr>
            <p:ph sz="half" idx="1"/>
          </p:nvPr>
        </p:nvSpPr>
        <p:spPr/>
        <p:txBody>
          <a:bodyPr>
            <a:noAutofit/>
          </a:bodyPr>
          <a:lstStyle/>
          <a:p>
            <a:pPr marL="0" indent="0">
              <a:lnSpc>
                <a:spcPct val="100000"/>
              </a:lnSpc>
              <a:spcBef>
                <a:spcPts val="0"/>
              </a:spcBef>
              <a:spcAft>
                <a:spcPts val="0"/>
              </a:spcAft>
              <a:buNone/>
            </a:pPr>
            <a:r>
              <a:rPr lang="en-US" sz="2600" dirty="0">
                <a:solidFill>
                  <a:srgbClr val="FF0000"/>
                </a:solidFill>
                <a:highlight>
                  <a:srgbClr val="FFFFFF"/>
                </a:highlight>
                <a:latin typeface="Consolas" panose="020B0609020204030204" pitchFamily="49" charset="0"/>
              </a:rPr>
              <a:t>i = get_input();</a:t>
            </a:r>
          </a:p>
          <a:p>
            <a:pPr marL="0" indent="0">
              <a:lnSpc>
                <a:spcPct val="100000"/>
              </a:lnSpc>
              <a:spcBef>
                <a:spcPts val="0"/>
              </a:spcBef>
              <a:spcAft>
                <a:spcPts val="0"/>
              </a:spcAft>
              <a:buNone/>
            </a:pPr>
            <a:r>
              <a:rPr lang="en-US" sz="2600" dirty="0">
                <a:solidFill>
                  <a:srgbClr val="000000"/>
                </a:solidFill>
                <a:highlight>
                  <a:srgbClr val="FFFFFF"/>
                </a:highlight>
                <a:latin typeface="Consolas" panose="020B0609020204030204" pitchFamily="49" charset="0"/>
              </a:rPr>
              <a:t>two = 2;</a:t>
            </a:r>
          </a:p>
          <a:p>
            <a:pPr marL="0" indent="0">
              <a:lnSpc>
                <a:spcPct val="100000"/>
              </a:lnSpc>
              <a:spcBef>
                <a:spcPts val="0"/>
              </a:spcBef>
              <a:spcAft>
                <a:spcPts val="0"/>
              </a:spcAft>
              <a:buNone/>
            </a:pPr>
            <a:r>
              <a:rPr lang="en-US" sz="2600" dirty="0">
                <a:solidFill>
                  <a:srgbClr val="0000FF"/>
                </a:solidFill>
                <a:highlight>
                  <a:srgbClr val="FFFFFF"/>
                </a:highlight>
                <a:latin typeface="Consolas" panose="020B0609020204030204" pitchFamily="49" charset="0"/>
              </a:rPr>
              <a:t>if</a:t>
            </a:r>
            <a:r>
              <a:rPr lang="en-US" sz="2600" dirty="0">
                <a:solidFill>
                  <a:srgbClr val="000000"/>
                </a:solidFill>
                <a:highlight>
                  <a:srgbClr val="FFFFFF"/>
                </a:highlight>
                <a:latin typeface="Consolas" panose="020B0609020204030204" pitchFamily="49" charset="0"/>
              </a:rPr>
              <a:t>(i%2 == 0){</a:t>
            </a:r>
          </a:p>
          <a:p>
            <a:pPr marL="274320" lvl="1" indent="0">
              <a:lnSpc>
                <a:spcPct val="100000"/>
              </a:lnSpc>
              <a:spcBef>
                <a:spcPts val="0"/>
              </a:spcBef>
              <a:spcAft>
                <a:spcPts val="0"/>
              </a:spcAft>
              <a:buNone/>
            </a:pPr>
            <a:r>
              <a:rPr lang="en-US" sz="2600" dirty="0">
                <a:solidFill>
                  <a:srgbClr val="000000"/>
                </a:solidFill>
                <a:highlight>
                  <a:srgbClr val="FFFFFF"/>
                </a:highlight>
                <a:latin typeface="Consolas" panose="020B0609020204030204" pitchFamily="49" charset="0"/>
              </a:rPr>
              <a:t>j = i+two;</a:t>
            </a:r>
          </a:p>
          <a:p>
            <a:pPr marL="274320" lvl="1" indent="0">
              <a:lnSpc>
                <a:spcPct val="100000"/>
              </a:lnSpc>
              <a:spcBef>
                <a:spcPts val="0"/>
              </a:spcBef>
              <a:spcAft>
                <a:spcPts val="0"/>
              </a:spcAft>
              <a:buNone/>
            </a:pPr>
            <a:r>
              <a:rPr lang="en-US" sz="2600" dirty="0">
                <a:solidFill>
                  <a:srgbClr val="000000"/>
                </a:solidFill>
                <a:highlight>
                  <a:srgbClr val="FFFFFF"/>
                </a:highlight>
                <a:latin typeface="Consolas" panose="020B0609020204030204" pitchFamily="49" charset="0"/>
              </a:rPr>
              <a:t>l = j;</a:t>
            </a:r>
          </a:p>
          <a:p>
            <a:pPr marL="0" indent="0">
              <a:lnSpc>
                <a:spcPct val="100000"/>
              </a:lnSpc>
              <a:spcBef>
                <a:spcPts val="0"/>
              </a:spcBef>
              <a:spcAft>
                <a:spcPts val="0"/>
              </a:spcAft>
              <a:buNone/>
            </a:pPr>
            <a:r>
              <a:rPr lang="en-US" sz="2600" dirty="0">
                <a:solidFill>
                  <a:srgbClr val="000000"/>
                </a:solidFill>
                <a:highlight>
                  <a:srgbClr val="FFFFFF"/>
                </a:highlight>
                <a:latin typeface="Consolas" panose="020B0609020204030204" pitchFamily="49" charset="0"/>
              </a:rPr>
              <a:t>} </a:t>
            </a:r>
            <a:r>
              <a:rPr lang="en-US" sz="2600" dirty="0">
                <a:solidFill>
                  <a:srgbClr val="0000FF"/>
                </a:solidFill>
                <a:highlight>
                  <a:srgbClr val="FFFFFF"/>
                </a:highlight>
                <a:latin typeface="Consolas" panose="020B0609020204030204" pitchFamily="49" charset="0"/>
              </a:rPr>
              <a:t>else</a:t>
            </a:r>
            <a:r>
              <a:rPr lang="en-US" sz="2600" dirty="0">
                <a:solidFill>
                  <a:srgbClr val="000000"/>
                </a:solidFill>
                <a:highlight>
                  <a:srgbClr val="FFFFFF"/>
                </a:highlight>
                <a:latin typeface="Consolas" panose="020B0609020204030204" pitchFamily="49" charset="0"/>
              </a:rPr>
              <a:t> {</a:t>
            </a:r>
          </a:p>
          <a:p>
            <a:pPr marL="274320" lvl="1" indent="0">
              <a:lnSpc>
                <a:spcPct val="100000"/>
              </a:lnSpc>
              <a:spcBef>
                <a:spcPts val="0"/>
              </a:spcBef>
              <a:spcAft>
                <a:spcPts val="0"/>
              </a:spcAft>
              <a:buNone/>
            </a:pPr>
            <a:r>
              <a:rPr lang="en-US" sz="2600" dirty="0">
                <a:solidFill>
                  <a:srgbClr val="000000"/>
                </a:solidFill>
                <a:highlight>
                  <a:srgbClr val="FFFFFF"/>
                </a:highlight>
                <a:latin typeface="Consolas" panose="020B0609020204030204" pitchFamily="49" charset="0"/>
              </a:rPr>
              <a:t>k = two*two;</a:t>
            </a:r>
          </a:p>
          <a:p>
            <a:pPr marL="274320" lvl="1" indent="0">
              <a:lnSpc>
                <a:spcPct val="100000"/>
              </a:lnSpc>
              <a:spcBef>
                <a:spcPts val="0"/>
              </a:spcBef>
              <a:spcAft>
                <a:spcPts val="0"/>
              </a:spcAft>
              <a:buNone/>
            </a:pPr>
            <a:r>
              <a:rPr lang="en-US" sz="2600" dirty="0">
                <a:solidFill>
                  <a:srgbClr val="000000"/>
                </a:solidFill>
                <a:highlight>
                  <a:srgbClr val="FFFFFF"/>
                </a:highlight>
                <a:latin typeface="Consolas" panose="020B0609020204030204" pitchFamily="49" charset="0"/>
              </a:rPr>
              <a:t>l = k;</a:t>
            </a:r>
          </a:p>
          <a:p>
            <a:pPr marL="0" indent="0">
              <a:lnSpc>
                <a:spcPct val="100000"/>
              </a:lnSpc>
              <a:spcBef>
                <a:spcPts val="0"/>
              </a:spcBef>
              <a:spcAft>
                <a:spcPts val="0"/>
              </a:spcAft>
              <a:buNone/>
            </a:pPr>
            <a:r>
              <a:rPr lang="en-US" sz="2600" dirty="0">
                <a:solidFill>
                  <a:srgbClr val="000000"/>
                </a:solidFill>
                <a:highlight>
                  <a:srgbClr val="FFFFFF"/>
                </a:highlight>
                <a:latin typeface="Consolas" panose="020B0609020204030204" pitchFamily="49" charset="0"/>
              </a:rPr>
              <a:t>}</a:t>
            </a:r>
          </a:p>
          <a:p>
            <a:pPr marL="0" indent="0">
              <a:lnSpc>
                <a:spcPct val="100000"/>
              </a:lnSpc>
              <a:spcBef>
                <a:spcPts val="0"/>
              </a:spcBef>
              <a:spcAft>
                <a:spcPts val="0"/>
              </a:spcAft>
              <a:buNone/>
            </a:pPr>
            <a:r>
              <a:rPr lang="en-US" sz="2600" dirty="0">
                <a:solidFill>
                  <a:srgbClr val="000000"/>
                </a:solidFill>
                <a:highlight>
                  <a:srgbClr val="FFFFFF"/>
                </a:highlight>
                <a:latin typeface="Consolas" panose="020B0609020204030204" pitchFamily="49" charset="0"/>
              </a:rPr>
              <a:t>jmp l;</a:t>
            </a:r>
            <a:endParaRPr lang="en-US" sz="2600" dirty="0"/>
          </a:p>
        </p:txBody>
      </p:sp>
      <p:graphicFrame>
        <p:nvGraphicFramePr>
          <p:cNvPr id="3" name="Content Placeholder 2"/>
          <p:cNvGraphicFramePr>
            <a:graphicFrameLocks noGrp="1"/>
          </p:cNvGraphicFramePr>
          <p:nvPr>
            <p:ph sz="half" idx="2"/>
          </p:nvPr>
        </p:nvGraphicFramePr>
        <p:xfrm>
          <a:off x="4594225" y="1524000"/>
          <a:ext cx="3360738" cy="1545165"/>
        </p:xfrm>
        <a:graphic>
          <a:graphicData uri="http://schemas.openxmlformats.org/drawingml/2006/table">
            <a:tbl>
              <a:tblPr firstRow="1" bandRow="1">
                <a:tableStyleId>{5C22544A-7EE6-4342-B048-85BDC9FD1C3A}</a:tableStyleId>
              </a:tblPr>
              <a:tblGrid>
                <a:gridCol w="1011047">
                  <a:extLst>
                    <a:ext uri="{9D8B030D-6E8A-4147-A177-3AD203B41FA5}">
                      <a16:colId xmlns:a16="http://schemas.microsoft.com/office/drawing/2014/main" val="20000"/>
                    </a:ext>
                  </a:extLst>
                </a:gridCol>
                <a:gridCol w="713232">
                  <a:extLst>
                    <a:ext uri="{9D8B030D-6E8A-4147-A177-3AD203B41FA5}">
                      <a16:colId xmlns:a16="http://schemas.microsoft.com/office/drawing/2014/main" val="20001"/>
                    </a:ext>
                  </a:extLst>
                </a:gridCol>
                <a:gridCol w="1636459">
                  <a:extLst>
                    <a:ext uri="{9D8B030D-6E8A-4147-A177-3AD203B41FA5}">
                      <a16:colId xmlns:a16="http://schemas.microsoft.com/office/drawing/2014/main" val="20002"/>
                    </a:ext>
                  </a:extLst>
                </a:gridCol>
              </a:tblGrid>
              <a:tr h="309033">
                <a:tc>
                  <a:txBody>
                    <a:bodyPr/>
                    <a:lstStyle/>
                    <a:p>
                      <a:pPr algn="ctr"/>
                      <a:r>
                        <a:rPr lang="en-US" sz="1200" dirty="0"/>
                        <a:t>Variable</a:t>
                      </a:r>
                    </a:p>
                  </a:txBody>
                  <a:tcPr marT="38100" marB="38100"/>
                </a:tc>
                <a:tc>
                  <a:txBody>
                    <a:bodyPr/>
                    <a:lstStyle/>
                    <a:p>
                      <a:pPr algn="ctr"/>
                      <a:r>
                        <a:rPr lang="en-US" sz="1200" dirty="0"/>
                        <a:t>Value</a:t>
                      </a:r>
                    </a:p>
                  </a:txBody>
                  <a:tcPr marT="38100" marB="38100"/>
                </a:tc>
                <a:tc>
                  <a:txBody>
                    <a:bodyPr/>
                    <a:lstStyle/>
                    <a:p>
                      <a:pPr algn="ctr"/>
                      <a:r>
                        <a:rPr lang="en-US" sz="1200" dirty="0"/>
                        <a:t>Taint Status</a:t>
                      </a:r>
                    </a:p>
                  </a:txBody>
                  <a:tcPr marT="38100" marB="38100"/>
                </a:tc>
                <a:extLst>
                  <a:ext uri="{0D108BD9-81ED-4DB2-BD59-A6C34878D82A}">
                    <a16:rowId xmlns:a16="http://schemas.microsoft.com/office/drawing/2014/main" val="10000"/>
                  </a:ext>
                </a:extLst>
              </a:tr>
              <a:tr h="309033">
                <a:tc>
                  <a:txBody>
                    <a:bodyPr/>
                    <a:lstStyle/>
                    <a:p>
                      <a:pPr algn="ctr"/>
                      <a:r>
                        <a:rPr lang="en-US" sz="1500" dirty="0"/>
                        <a:t>i</a:t>
                      </a:r>
                    </a:p>
                  </a:txBody>
                  <a:tcPr marT="38100" marB="38100"/>
                </a:tc>
                <a:tc>
                  <a:txBody>
                    <a:bodyPr/>
                    <a:lstStyle/>
                    <a:p>
                      <a:pPr algn="ctr"/>
                      <a:r>
                        <a:rPr lang="en-US" sz="1500" dirty="0"/>
                        <a:t>6</a:t>
                      </a:r>
                    </a:p>
                  </a:txBody>
                  <a:tcPr marT="38100" marB="38100"/>
                </a:tc>
                <a:tc>
                  <a:txBody>
                    <a:bodyPr/>
                    <a:lstStyle/>
                    <a:p>
                      <a:pPr algn="ctr"/>
                      <a:r>
                        <a:rPr lang="en-US" sz="1500" dirty="0"/>
                        <a:t>true</a:t>
                      </a:r>
                    </a:p>
                  </a:txBody>
                  <a:tcPr marT="38100" marB="38100"/>
                </a:tc>
                <a:extLst>
                  <a:ext uri="{0D108BD9-81ED-4DB2-BD59-A6C34878D82A}">
                    <a16:rowId xmlns:a16="http://schemas.microsoft.com/office/drawing/2014/main" val="10001"/>
                  </a:ext>
                </a:extLst>
              </a:tr>
              <a:tr h="309033">
                <a:tc>
                  <a:txBody>
                    <a:bodyPr/>
                    <a:lstStyle/>
                    <a:p>
                      <a:pPr algn="ctr"/>
                      <a:endParaRPr lang="en-US" sz="1500" dirty="0"/>
                    </a:p>
                  </a:txBody>
                  <a:tcPr marT="38100" marB="38100"/>
                </a:tc>
                <a:tc>
                  <a:txBody>
                    <a:bodyPr/>
                    <a:lstStyle/>
                    <a:p>
                      <a:pPr algn="ctr"/>
                      <a:endParaRPr lang="en-US" sz="1500" dirty="0"/>
                    </a:p>
                  </a:txBody>
                  <a:tcPr marT="38100" marB="38100"/>
                </a:tc>
                <a:tc>
                  <a:txBody>
                    <a:bodyPr/>
                    <a:lstStyle/>
                    <a:p>
                      <a:pPr algn="ctr"/>
                      <a:endParaRPr lang="en-US" sz="1500" dirty="0"/>
                    </a:p>
                  </a:txBody>
                  <a:tcPr marT="38100" marB="38100"/>
                </a:tc>
                <a:extLst>
                  <a:ext uri="{0D108BD9-81ED-4DB2-BD59-A6C34878D82A}">
                    <a16:rowId xmlns:a16="http://schemas.microsoft.com/office/drawing/2014/main" val="10002"/>
                  </a:ext>
                </a:extLst>
              </a:tr>
              <a:tr h="309033">
                <a:tc>
                  <a:txBody>
                    <a:bodyPr/>
                    <a:lstStyle/>
                    <a:p>
                      <a:pPr algn="ctr"/>
                      <a:endParaRPr lang="en-US" sz="1500" dirty="0"/>
                    </a:p>
                  </a:txBody>
                  <a:tcPr marT="38100" marB="38100"/>
                </a:tc>
                <a:tc>
                  <a:txBody>
                    <a:bodyPr/>
                    <a:lstStyle/>
                    <a:p>
                      <a:pPr algn="ctr"/>
                      <a:endParaRPr lang="en-US" sz="1500" dirty="0"/>
                    </a:p>
                  </a:txBody>
                  <a:tcPr marT="38100" marB="38100"/>
                </a:tc>
                <a:tc>
                  <a:txBody>
                    <a:bodyPr/>
                    <a:lstStyle/>
                    <a:p>
                      <a:pPr algn="ctr"/>
                      <a:endParaRPr lang="en-US" sz="1500" dirty="0"/>
                    </a:p>
                  </a:txBody>
                  <a:tcPr marT="38100" marB="38100"/>
                </a:tc>
                <a:extLst>
                  <a:ext uri="{0D108BD9-81ED-4DB2-BD59-A6C34878D82A}">
                    <a16:rowId xmlns:a16="http://schemas.microsoft.com/office/drawing/2014/main" val="10003"/>
                  </a:ext>
                </a:extLst>
              </a:tr>
              <a:tr h="309033">
                <a:tc>
                  <a:txBody>
                    <a:bodyPr/>
                    <a:lstStyle/>
                    <a:p>
                      <a:pPr algn="ctr"/>
                      <a:endParaRPr lang="en-US" sz="1500" dirty="0"/>
                    </a:p>
                  </a:txBody>
                  <a:tcPr marT="38100" marB="38100"/>
                </a:tc>
                <a:tc>
                  <a:txBody>
                    <a:bodyPr/>
                    <a:lstStyle/>
                    <a:p>
                      <a:pPr algn="ctr"/>
                      <a:endParaRPr lang="en-US" sz="1500" dirty="0"/>
                    </a:p>
                  </a:txBody>
                  <a:tcPr marT="38100" marB="38100"/>
                </a:tc>
                <a:tc>
                  <a:txBody>
                    <a:bodyPr/>
                    <a:lstStyle/>
                    <a:p>
                      <a:pPr algn="ctr"/>
                      <a:endParaRPr lang="en-US" sz="1500" dirty="0"/>
                    </a:p>
                  </a:txBody>
                  <a:tcPr marT="38100" marB="38100"/>
                </a:tc>
                <a:extLst>
                  <a:ext uri="{0D108BD9-81ED-4DB2-BD59-A6C34878D82A}">
                    <a16:rowId xmlns:a16="http://schemas.microsoft.com/office/drawing/2014/main" val="10004"/>
                  </a:ext>
                </a:extLst>
              </a:tr>
            </a:tbl>
          </a:graphicData>
        </a:graphic>
      </p:graphicFrame>
      <p:sp>
        <p:nvSpPr>
          <p:cNvPr id="4" name="Slide Number Placeholder 3"/>
          <p:cNvSpPr>
            <a:spLocks noGrp="1"/>
          </p:cNvSpPr>
          <p:nvPr>
            <p:ph type="sldNum" sz="quarter" idx="12"/>
          </p:nvPr>
        </p:nvSpPr>
        <p:spPr/>
        <p:txBody>
          <a:bodyPr/>
          <a:lstStyle/>
          <a:p>
            <a:fld id="{4FAB73BC-B049-4115-A692-8D63A059BFB8}" type="slidenum">
              <a:rPr lang="en-US" smtClean="0"/>
              <a:t>33</a:t>
            </a:fld>
            <a:endParaRPr lang="en-US" dirty="0"/>
          </a:p>
        </p:txBody>
      </p:sp>
    </p:spTree>
    <p:extLst>
      <p:ext uri="{BB962C8B-B14F-4D97-AF65-F5344CB8AC3E}">
        <p14:creationId xmlns:p14="http://schemas.microsoft.com/office/powerpoint/2010/main" val="35374121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Dynamic Taint Analysis</a:t>
            </a:r>
          </a:p>
        </p:txBody>
      </p:sp>
      <p:sp>
        <p:nvSpPr>
          <p:cNvPr id="6" name="Content Placeholder 5"/>
          <p:cNvSpPr>
            <a:spLocks noGrp="1"/>
          </p:cNvSpPr>
          <p:nvPr>
            <p:ph sz="half" idx="1"/>
          </p:nvPr>
        </p:nvSpPr>
        <p:spPr/>
        <p:txBody>
          <a:bodyPr>
            <a:noAutofit/>
          </a:bodyPr>
          <a:lstStyle/>
          <a:p>
            <a:pPr marL="0" indent="0">
              <a:lnSpc>
                <a:spcPct val="100000"/>
              </a:lnSpc>
              <a:spcBef>
                <a:spcPts val="0"/>
              </a:spcBef>
              <a:spcAft>
                <a:spcPts val="0"/>
              </a:spcAft>
              <a:buNone/>
            </a:pPr>
            <a:r>
              <a:rPr lang="en-US" sz="2600" dirty="0">
                <a:solidFill>
                  <a:srgbClr val="000000"/>
                </a:solidFill>
                <a:highlight>
                  <a:srgbClr val="FFFFFF"/>
                </a:highlight>
                <a:latin typeface="Consolas" panose="020B0609020204030204" pitchFamily="49" charset="0"/>
              </a:rPr>
              <a:t>i = get_input();</a:t>
            </a:r>
          </a:p>
          <a:p>
            <a:pPr marL="0" indent="0">
              <a:lnSpc>
                <a:spcPct val="100000"/>
              </a:lnSpc>
              <a:spcBef>
                <a:spcPts val="0"/>
              </a:spcBef>
              <a:spcAft>
                <a:spcPts val="0"/>
              </a:spcAft>
              <a:buNone/>
            </a:pPr>
            <a:r>
              <a:rPr lang="en-US" sz="2600" dirty="0">
                <a:solidFill>
                  <a:srgbClr val="FF0000"/>
                </a:solidFill>
                <a:highlight>
                  <a:srgbClr val="FFFFFF"/>
                </a:highlight>
                <a:latin typeface="Consolas" panose="020B0609020204030204" pitchFamily="49" charset="0"/>
              </a:rPr>
              <a:t>two = 2;</a:t>
            </a:r>
          </a:p>
          <a:p>
            <a:pPr marL="0" indent="0">
              <a:lnSpc>
                <a:spcPct val="100000"/>
              </a:lnSpc>
              <a:spcBef>
                <a:spcPts val="0"/>
              </a:spcBef>
              <a:spcAft>
                <a:spcPts val="0"/>
              </a:spcAft>
              <a:buNone/>
            </a:pPr>
            <a:r>
              <a:rPr lang="en-US" sz="2600" dirty="0">
                <a:solidFill>
                  <a:srgbClr val="0000FF"/>
                </a:solidFill>
                <a:highlight>
                  <a:srgbClr val="FFFFFF"/>
                </a:highlight>
                <a:latin typeface="Consolas" panose="020B0609020204030204" pitchFamily="49" charset="0"/>
              </a:rPr>
              <a:t>if</a:t>
            </a:r>
            <a:r>
              <a:rPr lang="en-US" sz="2600" dirty="0">
                <a:solidFill>
                  <a:srgbClr val="000000"/>
                </a:solidFill>
                <a:highlight>
                  <a:srgbClr val="FFFFFF"/>
                </a:highlight>
                <a:latin typeface="Consolas" panose="020B0609020204030204" pitchFamily="49" charset="0"/>
              </a:rPr>
              <a:t>(i%2 == 0){</a:t>
            </a:r>
          </a:p>
          <a:p>
            <a:pPr marL="274320" lvl="1" indent="0">
              <a:lnSpc>
                <a:spcPct val="100000"/>
              </a:lnSpc>
              <a:spcBef>
                <a:spcPts val="0"/>
              </a:spcBef>
              <a:spcAft>
                <a:spcPts val="0"/>
              </a:spcAft>
              <a:buNone/>
            </a:pPr>
            <a:r>
              <a:rPr lang="en-US" sz="2600" dirty="0">
                <a:solidFill>
                  <a:srgbClr val="000000"/>
                </a:solidFill>
                <a:highlight>
                  <a:srgbClr val="FFFFFF"/>
                </a:highlight>
                <a:latin typeface="Consolas" panose="020B0609020204030204" pitchFamily="49" charset="0"/>
              </a:rPr>
              <a:t>j = i+two;</a:t>
            </a:r>
          </a:p>
          <a:p>
            <a:pPr marL="274320" lvl="1" indent="0">
              <a:lnSpc>
                <a:spcPct val="100000"/>
              </a:lnSpc>
              <a:spcBef>
                <a:spcPts val="0"/>
              </a:spcBef>
              <a:spcAft>
                <a:spcPts val="0"/>
              </a:spcAft>
              <a:buNone/>
            </a:pPr>
            <a:r>
              <a:rPr lang="en-US" sz="2600" dirty="0">
                <a:solidFill>
                  <a:srgbClr val="000000"/>
                </a:solidFill>
                <a:highlight>
                  <a:srgbClr val="FFFFFF"/>
                </a:highlight>
                <a:latin typeface="Consolas" panose="020B0609020204030204" pitchFamily="49" charset="0"/>
              </a:rPr>
              <a:t>l = j;</a:t>
            </a:r>
          </a:p>
          <a:p>
            <a:pPr marL="0" indent="0">
              <a:lnSpc>
                <a:spcPct val="100000"/>
              </a:lnSpc>
              <a:spcBef>
                <a:spcPts val="0"/>
              </a:spcBef>
              <a:spcAft>
                <a:spcPts val="0"/>
              </a:spcAft>
              <a:buNone/>
            </a:pPr>
            <a:r>
              <a:rPr lang="en-US" sz="2600" dirty="0">
                <a:solidFill>
                  <a:srgbClr val="000000"/>
                </a:solidFill>
                <a:highlight>
                  <a:srgbClr val="FFFFFF"/>
                </a:highlight>
                <a:latin typeface="Consolas" panose="020B0609020204030204" pitchFamily="49" charset="0"/>
              </a:rPr>
              <a:t>} </a:t>
            </a:r>
            <a:r>
              <a:rPr lang="en-US" sz="2600" dirty="0">
                <a:solidFill>
                  <a:srgbClr val="0000FF"/>
                </a:solidFill>
                <a:highlight>
                  <a:srgbClr val="FFFFFF"/>
                </a:highlight>
                <a:latin typeface="Consolas" panose="020B0609020204030204" pitchFamily="49" charset="0"/>
              </a:rPr>
              <a:t>else</a:t>
            </a:r>
            <a:r>
              <a:rPr lang="en-US" sz="2600" dirty="0">
                <a:solidFill>
                  <a:srgbClr val="000000"/>
                </a:solidFill>
                <a:highlight>
                  <a:srgbClr val="FFFFFF"/>
                </a:highlight>
                <a:latin typeface="Consolas" panose="020B0609020204030204" pitchFamily="49" charset="0"/>
              </a:rPr>
              <a:t> {</a:t>
            </a:r>
          </a:p>
          <a:p>
            <a:pPr marL="274320" lvl="1" indent="0">
              <a:lnSpc>
                <a:spcPct val="100000"/>
              </a:lnSpc>
              <a:spcBef>
                <a:spcPts val="0"/>
              </a:spcBef>
              <a:spcAft>
                <a:spcPts val="0"/>
              </a:spcAft>
              <a:buNone/>
            </a:pPr>
            <a:r>
              <a:rPr lang="en-US" sz="2600" dirty="0">
                <a:solidFill>
                  <a:srgbClr val="000000"/>
                </a:solidFill>
                <a:highlight>
                  <a:srgbClr val="FFFFFF"/>
                </a:highlight>
                <a:latin typeface="Consolas" panose="020B0609020204030204" pitchFamily="49" charset="0"/>
              </a:rPr>
              <a:t>k = two*two;</a:t>
            </a:r>
          </a:p>
          <a:p>
            <a:pPr marL="274320" lvl="1" indent="0">
              <a:lnSpc>
                <a:spcPct val="100000"/>
              </a:lnSpc>
              <a:spcBef>
                <a:spcPts val="0"/>
              </a:spcBef>
              <a:spcAft>
                <a:spcPts val="0"/>
              </a:spcAft>
              <a:buNone/>
            </a:pPr>
            <a:r>
              <a:rPr lang="en-US" sz="2600" dirty="0">
                <a:solidFill>
                  <a:srgbClr val="000000"/>
                </a:solidFill>
                <a:highlight>
                  <a:srgbClr val="FFFFFF"/>
                </a:highlight>
                <a:latin typeface="Consolas" panose="020B0609020204030204" pitchFamily="49" charset="0"/>
              </a:rPr>
              <a:t>l = k;</a:t>
            </a:r>
          </a:p>
          <a:p>
            <a:pPr marL="0" indent="0">
              <a:lnSpc>
                <a:spcPct val="100000"/>
              </a:lnSpc>
              <a:spcBef>
                <a:spcPts val="0"/>
              </a:spcBef>
              <a:spcAft>
                <a:spcPts val="0"/>
              </a:spcAft>
              <a:buNone/>
            </a:pPr>
            <a:r>
              <a:rPr lang="en-US" sz="2600" dirty="0">
                <a:solidFill>
                  <a:srgbClr val="000000"/>
                </a:solidFill>
                <a:highlight>
                  <a:srgbClr val="FFFFFF"/>
                </a:highlight>
                <a:latin typeface="Consolas" panose="020B0609020204030204" pitchFamily="49" charset="0"/>
              </a:rPr>
              <a:t>}</a:t>
            </a:r>
          </a:p>
          <a:p>
            <a:pPr marL="0" indent="0">
              <a:lnSpc>
                <a:spcPct val="100000"/>
              </a:lnSpc>
              <a:spcBef>
                <a:spcPts val="0"/>
              </a:spcBef>
              <a:spcAft>
                <a:spcPts val="0"/>
              </a:spcAft>
              <a:buNone/>
            </a:pPr>
            <a:r>
              <a:rPr lang="en-US" sz="2600" dirty="0">
                <a:solidFill>
                  <a:srgbClr val="000000"/>
                </a:solidFill>
                <a:highlight>
                  <a:srgbClr val="FFFFFF"/>
                </a:highlight>
                <a:latin typeface="Consolas" panose="020B0609020204030204" pitchFamily="49" charset="0"/>
              </a:rPr>
              <a:t>jmp l;</a:t>
            </a:r>
            <a:endParaRPr lang="en-US" sz="2600" dirty="0"/>
          </a:p>
        </p:txBody>
      </p:sp>
      <p:graphicFrame>
        <p:nvGraphicFramePr>
          <p:cNvPr id="3" name="Content Placeholder 2"/>
          <p:cNvGraphicFramePr>
            <a:graphicFrameLocks noGrp="1"/>
          </p:cNvGraphicFramePr>
          <p:nvPr>
            <p:ph sz="half" idx="2"/>
          </p:nvPr>
        </p:nvGraphicFramePr>
        <p:xfrm>
          <a:off x="4594225" y="1524000"/>
          <a:ext cx="3360738" cy="1545165"/>
        </p:xfrm>
        <a:graphic>
          <a:graphicData uri="http://schemas.openxmlformats.org/drawingml/2006/table">
            <a:tbl>
              <a:tblPr firstRow="1" bandRow="1">
                <a:tableStyleId>{5C22544A-7EE6-4342-B048-85BDC9FD1C3A}</a:tableStyleId>
              </a:tblPr>
              <a:tblGrid>
                <a:gridCol w="1011047">
                  <a:extLst>
                    <a:ext uri="{9D8B030D-6E8A-4147-A177-3AD203B41FA5}">
                      <a16:colId xmlns:a16="http://schemas.microsoft.com/office/drawing/2014/main" val="20000"/>
                    </a:ext>
                  </a:extLst>
                </a:gridCol>
                <a:gridCol w="713232">
                  <a:extLst>
                    <a:ext uri="{9D8B030D-6E8A-4147-A177-3AD203B41FA5}">
                      <a16:colId xmlns:a16="http://schemas.microsoft.com/office/drawing/2014/main" val="20001"/>
                    </a:ext>
                  </a:extLst>
                </a:gridCol>
                <a:gridCol w="1636459">
                  <a:extLst>
                    <a:ext uri="{9D8B030D-6E8A-4147-A177-3AD203B41FA5}">
                      <a16:colId xmlns:a16="http://schemas.microsoft.com/office/drawing/2014/main" val="20002"/>
                    </a:ext>
                  </a:extLst>
                </a:gridCol>
              </a:tblGrid>
              <a:tr h="309033">
                <a:tc>
                  <a:txBody>
                    <a:bodyPr/>
                    <a:lstStyle/>
                    <a:p>
                      <a:pPr algn="ctr"/>
                      <a:r>
                        <a:rPr lang="en-US" sz="1200" dirty="0"/>
                        <a:t>Variable</a:t>
                      </a:r>
                    </a:p>
                  </a:txBody>
                  <a:tcPr marT="38100" marB="38100"/>
                </a:tc>
                <a:tc>
                  <a:txBody>
                    <a:bodyPr/>
                    <a:lstStyle/>
                    <a:p>
                      <a:pPr algn="ctr"/>
                      <a:r>
                        <a:rPr lang="en-US" sz="1200" dirty="0"/>
                        <a:t>Value</a:t>
                      </a:r>
                    </a:p>
                  </a:txBody>
                  <a:tcPr marT="38100" marB="38100"/>
                </a:tc>
                <a:tc>
                  <a:txBody>
                    <a:bodyPr/>
                    <a:lstStyle/>
                    <a:p>
                      <a:pPr algn="ctr"/>
                      <a:r>
                        <a:rPr lang="en-US" sz="1200" dirty="0"/>
                        <a:t>Taint Status</a:t>
                      </a:r>
                    </a:p>
                  </a:txBody>
                  <a:tcPr marT="38100" marB="38100"/>
                </a:tc>
                <a:extLst>
                  <a:ext uri="{0D108BD9-81ED-4DB2-BD59-A6C34878D82A}">
                    <a16:rowId xmlns:a16="http://schemas.microsoft.com/office/drawing/2014/main" val="10000"/>
                  </a:ext>
                </a:extLst>
              </a:tr>
              <a:tr h="309033">
                <a:tc>
                  <a:txBody>
                    <a:bodyPr/>
                    <a:lstStyle/>
                    <a:p>
                      <a:pPr algn="ctr"/>
                      <a:r>
                        <a:rPr lang="en-US" sz="1500" dirty="0"/>
                        <a:t>i</a:t>
                      </a:r>
                    </a:p>
                  </a:txBody>
                  <a:tcPr marT="38100" marB="38100"/>
                </a:tc>
                <a:tc>
                  <a:txBody>
                    <a:bodyPr/>
                    <a:lstStyle/>
                    <a:p>
                      <a:pPr algn="ctr"/>
                      <a:r>
                        <a:rPr lang="en-US" sz="1500" dirty="0"/>
                        <a:t>6</a:t>
                      </a:r>
                    </a:p>
                  </a:txBody>
                  <a:tcPr marT="38100" marB="38100"/>
                </a:tc>
                <a:tc>
                  <a:txBody>
                    <a:bodyPr/>
                    <a:lstStyle/>
                    <a:p>
                      <a:pPr algn="ctr"/>
                      <a:r>
                        <a:rPr lang="en-US" sz="1500" dirty="0"/>
                        <a:t>true</a:t>
                      </a:r>
                    </a:p>
                  </a:txBody>
                  <a:tcPr marT="38100" marB="38100"/>
                </a:tc>
                <a:extLst>
                  <a:ext uri="{0D108BD9-81ED-4DB2-BD59-A6C34878D82A}">
                    <a16:rowId xmlns:a16="http://schemas.microsoft.com/office/drawing/2014/main" val="10001"/>
                  </a:ext>
                </a:extLst>
              </a:tr>
              <a:tr h="309033">
                <a:tc>
                  <a:txBody>
                    <a:bodyPr/>
                    <a:lstStyle/>
                    <a:p>
                      <a:pPr algn="ctr"/>
                      <a:r>
                        <a:rPr lang="en-US" sz="1500" dirty="0"/>
                        <a:t>two</a:t>
                      </a:r>
                    </a:p>
                  </a:txBody>
                  <a:tcPr marT="38100" marB="38100"/>
                </a:tc>
                <a:tc>
                  <a:txBody>
                    <a:bodyPr/>
                    <a:lstStyle/>
                    <a:p>
                      <a:pPr algn="ctr"/>
                      <a:r>
                        <a:rPr lang="en-US" sz="1500" dirty="0"/>
                        <a:t>2</a:t>
                      </a:r>
                    </a:p>
                  </a:txBody>
                  <a:tcPr marT="38100" marB="38100"/>
                </a:tc>
                <a:tc>
                  <a:txBody>
                    <a:bodyPr/>
                    <a:lstStyle/>
                    <a:p>
                      <a:pPr algn="ctr"/>
                      <a:r>
                        <a:rPr lang="en-US" sz="1500" dirty="0"/>
                        <a:t>false</a:t>
                      </a:r>
                    </a:p>
                  </a:txBody>
                  <a:tcPr marT="38100" marB="38100"/>
                </a:tc>
                <a:extLst>
                  <a:ext uri="{0D108BD9-81ED-4DB2-BD59-A6C34878D82A}">
                    <a16:rowId xmlns:a16="http://schemas.microsoft.com/office/drawing/2014/main" val="10002"/>
                  </a:ext>
                </a:extLst>
              </a:tr>
              <a:tr h="309033">
                <a:tc>
                  <a:txBody>
                    <a:bodyPr/>
                    <a:lstStyle/>
                    <a:p>
                      <a:pPr algn="ctr"/>
                      <a:endParaRPr lang="en-US" sz="1500" dirty="0"/>
                    </a:p>
                  </a:txBody>
                  <a:tcPr marT="38100" marB="38100"/>
                </a:tc>
                <a:tc>
                  <a:txBody>
                    <a:bodyPr/>
                    <a:lstStyle/>
                    <a:p>
                      <a:pPr algn="ctr"/>
                      <a:endParaRPr lang="en-US" sz="1500" dirty="0"/>
                    </a:p>
                  </a:txBody>
                  <a:tcPr marT="38100" marB="38100"/>
                </a:tc>
                <a:tc>
                  <a:txBody>
                    <a:bodyPr/>
                    <a:lstStyle/>
                    <a:p>
                      <a:pPr algn="ctr"/>
                      <a:endParaRPr lang="en-US" sz="1500" dirty="0"/>
                    </a:p>
                  </a:txBody>
                  <a:tcPr marT="38100" marB="38100"/>
                </a:tc>
                <a:extLst>
                  <a:ext uri="{0D108BD9-81ED-4DB2-BD59-A6C34878D82A}">
                    <a16:rowId xmlns:a16="http://schemas.microsoft.com/office/drawing/2014/main" val="10003"/>
                  </a:ext>
                </a:extLst>
              </a:tr>
              <a:tr h="309033">
                <a:tc>
                  <a:txBody>
                    <a:bodyPr/>
                    <a:lstStyle/>
                    <a:p>
                      <a:pPr algn="ctr"/>
                      <a:endParaRPr lang="en-US" sz="1500" dirty="0"/>
                    </a:p>
                  </a:txBody>
                  <a:tcPr marT="38100" marB="38100"/>
                </a:tc>
                <a:tc>
                  <a:txBody>
                    <a:bodyPr/>
                    <a:lstStyle/>
                    <a:p>
                      <a:pPr algn="ctr"/>
                      <a:endParaRPr lang="en-US" sz="1500" dirty="0"/>
                    </a:p>
                  </a:txBody>
                  <a:tcPr marT="38100" marB="38100"/>
                </a:tc>
                <a:tc>
                  <a:txBody>
                    <a:bodyPr/>
                    <a:lstStyle/>
                    <a:p>
                      <a:pPr algn="ctr"/>
                      <a:endParaRPr lang="en-US" sz="1500" dirty="0"/>
                    </a:p>
                  </a:txBody>
                  <a:tcPr marT="38100" marB="38100"/>
                </a:tc>
                <a:extLst>
                  <a:ext uri="{0D108BD9-81ED-4DB2-BD59-A6C34878D82A}">
                    <a16:rowId xmlns:a16="http://schemas.microsoft.com/office/drawing/2014/main" val="10004"/>
                  </a:ext>
                </a:extLst>
              </a:tr>
            </a:tbl>
          </a:graphicData>
        </a:graphic>
      </p:graphicFrame>
      <p:sp>
        <p:nvSpPr>
          <p:cNvPr id="4" name="Slide Number Placeholder 3"/>
          <p:cNvSpPr>
            <a:spLocks noGrp="1"/>
          </p:cNvSpPr>
          <p:nvPr>
            <p:ph type="sldNum" sz="quarter" idx="12"/>
          </p:nvPr>
        </p:nvSpPr>
        <p:spPr/>
        <p:txBody>
          <a:bodyPr/>
          <a:lstStyle/>
          <a:p>
            <a:fld id="{4FAB73BC-B049-4115-A692-8D63A059BFB8}" type="slidenum">
              <a:rPr lang="en-US" smtClean="0"/>
              <a:t>34</a:t>
            </a:fld>
            <a:endParaRPr lang="en-US" dirty="0"/>
          </a:p>
        </p:txBody>
      </p:sp>
    </p:spTree>
    <p:extLst>
      <p:ext uri="{BB962C8B-B14F-4D97-AF65-F5344CB8AC3E}">
        <p14:creationId xmlns:p14="http://schemas.microsoft.com/office/powerpoint/2010/main" val="34599602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Dynamic Taint Analysis</a:t>
            </a:r>
          </a:p>
        </p:txBody>
      </p:sp>
      <p:sp>
        <p:nvSpPr>
          <p:cNvPr id="6" name="Content Placeholder 5"/>
          <p:cNvSpPr>
            <a:spLocks noGrp="1"/>
          </p:cNvSpPr>
          <p:nvPr>
            <p:ph sz="half" idx="1"/>
          </p:nvPr>
        </p:nvSpPr>
        <p:spPr/>
        <p:txBody>
          <a:bodyPr>
            <a:noAutofit/>
          </a:bodyPr>
          <a:lstStyle/>
          <a:p>
            <a:pPr marL="0" indent="0">
              <a:lnSpc>
                <a:spcPct val="100000"/>
              </a:lnSpc>
              <a:spcBef>
                <a:spcPts val="0"/>
              </a:spcBef>
              <a:spcAft>
                <a:spcPts val="0"/>
              </a:spcAft>
              <a:buNone/>
            </a:pPr>
            <a:r>
              <a:rPr lang="en-US" sz="2600" dirty="0">
                <a:solidFill>
                  <a:srgbClr val="000000"/>
                </a:solidFill>
                <a:highlight>
                  <a:srgbClr val="FFFFFF"/>
                </a:highlight>
                <a:latin typeface="Consolas" panose="020B0609020204030204" pitchFamily="49" charset="0"/>
              </a:rPr>
              <a:t>i = get_input();</a:t>
            </a:r>
          </a:p>
          <a:p>
            <a:pPr marL="0" indent="0">
              <a:lnSpc>
                <a:spcPct val="100000"/>
              </a:lnSpc>
              <a:spcBef>
                <a:spcPts val="0"/>
              </a:spcBef>
              <a:spcAft>
                <a:spcPts val="0"/>
              </a:spcAft>
              <a:buNone/>
            </a:pPr>
            <a:r>
              <a:rPr lang="en-US" sz="2600" dirty="0">
                <a:solidFill>
                  <a:srgbClr val="000000"/>
                </a:solidFill>
                <a:highlight>
                  <a:srgbClr val="FFFFFF"/>
                </a:highlight>
                <a:latin typeface="Consolas" panose="020B0609020204030204" pitchFamily="49" charset="0"/>
              </a:rPr>
              <a:t>two = 2;</a:t>
            </a:r>
          </a:p>
          <a:p>
            <a:pPr marL="0" indent="0">
              <a:lnSpc>
                <a:spcPct val="100000"/>
              </a:lnSpc>
              <a:spcBef>
                <a:spcPts val="0"/>
              </a:spcBef>
              <a:spcAft>
                <a:spcPts val="0"/>
              </a:spcAft>
              <a:buNone/>
            </a:pPr>
            <a:r>
              <a:rPr lang="en-US" sz="2600" dirty="0">
                <a:solidFill>
                  <a:srgbClr val="0000FF"/>
                </a:solidFill>
                <a:highlight>
                  <a:srgbClr val="FFFFFF"/>
                </a:highlight>
                <a:latin typeface="Consolas" panose="020B0609020204030204" pitchFamily="49" charset="0"/>
              </a:rPr>
              <a:t>if</a:t>
            </a:r>
            <a:r>
              <a:rPr lang="en-US" sz="2600" dirty="0">
                <a:solidFill>
                  <a:srgbClr val="000000"/>
                </a:solidFill>
                <a:highlight>
                  <a:srgbClr val="FFFFFF"/>
                </a:highlight>
                <a:latin typeface="Consolas" panose="020B0609020204030204" pitchFamily="49" charset="0"/>
              </a:rPr>
              <a:t>(i%2 == 0){</a:t>
            </a:r>
          </a:p>
          <a:p>
            <a:pPr marL="274320" lvl="1" indent="0">
              <a:lnSpc>
                <a:spcPct val="100000"/>
              </a:lnSpc>
              <a:spcBef>
                <a:spcPts val="0"/>
              </a:spcBef>
              <a:spcAft>
                <a:spcPts val="0"/>
              </a:spcAft>
              <a:buNone/>
            </a:pPr>
            <a:r>
              <a:rPr lang="en-US" sz="2600" dirty="0">
                <a:solidFill>
                  <a:srgbClr val="FF0000"/>
                </a:solidFill>
                <a:highlight>
                  <a:srgbClr val="FFFFFF"/>
                </a:highlight>
                <a:latin typeface="Consolas" panose="020B0609020204030204" pitchFamily="49" charset="0"/>
              </a:rPr>
              <a:t>j = i+two;</a:t>
            </a:r>
          </a:p>
          <a:p>
            <a:pPr marL="274320" lvl="1" indent="0">
              <a:lnSpc>
                <a:spcPct val="100000"/>
              </a:lnSpc>
              <a:spcBef>
                <a:spcPts val="0"/>
              </a:spcBef>
              <a:spcAft>
                <a:spcPts val="0"/>
              </a:spcAft>
              <a:buNone/>
            </a:pPr>
            <a:r>
              <a:rPr lang="en-US" sz="2600" dirty="0">
                <a:solidFill>
                  <a:srgbClr val="000000"/>
                </a:solidFill>
                <a:highlight>
                  <a:srgbClr val="FFFFFF"/>
                </a:highlight>
                <a:latin typeface="Consolas" panose="020B0609020204030204" pitchFamily="49" charset="0"/>
              </a:rPr>
              <a:t>l = j;</a:t>
            </a:r>
          </a:p>
          <a:p>
            <a:pPr marL="0" indent="0">
              <a:lnSpc>
                <a:spcPct val="100000"/>
              </a:lnSpc>
              <a:spcBef>
                <a:spcPts val="0"/>
              </a:spcBef>
              <a:spcAft>
                <a:spcPts val="0"/>
              </a:spcAft>
              <a:buNone/>
            </a:pPr>
            <a:r>
              <a:rPr lang="en-US" sz="2600" dirty="0">
                <a:solidFill>
                  <a:srgbClr val="000000"/>
                </a:solidFill>
                <a:highlight>
                  <a:srgbClr val="FFFFFF"/>
                </a:highlight>
                <a:latin typeface="Consolas" panose="020B0609020204030204" pitchFamily="49" charset="0"/>
              </a:rPr>
              <a:t>} </a:t>
            </a:r>
            <a:r>
              <a:rPr lang="en-US" sz="2600" dirty="0">
                <a:solidFill>
                  <a:srgbClr val="0000FF"/>
                </a:solidFill>
                <a:highlight>
                  <a:srgbClr val="FFFFFF"/>
                </a:highlight>
                <a:latin typeface="Consolas" panose="020B0609020204030204" pitchFamily="49" charset="0"/>
              </a:rPr>
              <a:t>else</a:t>
            </a:r>
            <a:r>
              <a:rPr lang="en-US" sz="2600" dirty="0">
                <a:solidFill>
                  <a:srgbClr val="000000"/>
                </a:solidFill>
                <a:highlight>
                  <a:srgbClr val="FFFFFF"/>
                </a:highlight>
                <a:latin typeface="Consolas" panose="020B0609020204030204" pitchFamily="49" charset="0"/>
              </a:rPr>
              <a:t> {</a:t>
            </a:r>
          </a:p>
          <a:p>
            <a:pPr marL="274320" lvl="1" indent="0">
              <a:lnSpc>
                <a:spcPct val="100000"/>
              </a:lnSpc>
              <a:spcBef>
                <a:spcPts val="0"/>
              </a:spcBef>
              <a:spcAft>
                <a:spcPts val="0"/>
              </a:spcAft>
              <a:buNone/>
            </a:pPr>
            <a:r>
              <a:rPr lang="en-US" sz="2600" dirty="0">
                <a:solidFill>
                  <a:srgbClr val="000000"/>
                </a:solidFill>
                <a:highlight>
                  <a:srgbClr val="FFFFFF"/>
                </a:highlight>
                <a:latin typeface="Consolas" panose="020B0609020204030204" pitchFamily="49" charset="0"/>
              </a:rPr>
              <a:t>k = two*two;</a:t>
            </a:r>
          </a:p>
          <a:p>
            <a:pPr marL="274320" lvl="1" indent="0">
              <a:lnSpc>
                <a:spcPct val="100000"/>
              </a:lnSpc>
              <a:spcBef>
                <a:spcPts val="0"/>
              </a:spcBef>
              <a:spcAft>
                <a:spcPts val="0"/>
              </a:spcAft>
              <a:buNone/>
            </a:pPr>
            <a:r>
              <a:rPr lang="en-US" sz="2600" dirty="0">
                <a:solidFill>
                  <a:srgbClr val="000000"/>
                </a:solidFill>
                <a:highlight>
                  <a:srgbClr val="FFFFFF"/>
                </a:highlight>
                <a:latin typeface="Consolas" panose="020B0609020204030204" pitchFamily="49" charset="0"/>
              </a:rPr>
              <a:t>l = k;</a:t>
            </a:r>
          </a:p>
          <a:p>
            <a:pPr marL="0" indent="0">
              <a:lnSpc>
                <a:spcPct val="100000"/>
              </a:lnSpc>
              <a:spcBef>
                <a:spcPts val="0"/>
              </a:spcBef>
              <a:spcAft>
                <a:spcPts val="0"/>
              </a:spcAft>
              <a:buNone/>
            </a:pPr>
            <a:r>
              <a:rPr lang="en-US" sz="2600" dirty="0">
                <a:solidFill>
                  <a:srgbClr val="000000"/>
                </a:solidFill>
                <a:highlight>
                  <a:srgbClr val="FFFFFF"/>
                </a:highlight>
                <a:latin typeface="Consolas" panose="020B0609020204030204" pitchFamily="49" charset="0"/>
              </a:rPr>
              <a:t>}</a:t>
            </a:r>
          </a:p>
          <a:p>
            <a:pPr marL="0" indent="0">
              <a:lnSpc>
                <a:spcPct val="100000"/>
              </a:lnSpc>
              <a:spcBef>
                <a:spcPts val="0"/>
              </a:spcBef>
              <a:spcAft>
                <a:spcPts val="0"/>
              </a:spcAft>
              <a:buNone/>
            </a:pPr>
            <a:r>
              <a:rPr lang="en-US" sz="2600" dirty="0">
                <a:solidFill>
                  <a:srgbClr val="000000"/>
                </a:solidFill>
                <a:highlight>
                  <a:srgbClr val="FFFFFF"/>
                </a:highlight>
                <a:latin typeface="Consolas" panose="020B0609020204030204" pitchFamily="49" charset="0"/>
              </a:rPr>
              <a:t>jmp l;</a:t>
            </a:r>
            <a:endParaRPr lang="en-US" sz="2600" dirty="0"/>
          </a:p>
        </p:txBody>
      </p:sp>
      <p:graphicFrame>
        <p:nvGraphicFramePr>
          <p:cNvPr id="3" name="Content Placeholder 2"/>
          <p:cNvGraphicFramePr>
            <a:graphicFrameLocks noGrp="1"/>
          </p:cNvGraphicFramePr>
          <p:nvPr>
            <p:ph sz="half" idx="2"/>
          </p:nvPr>
        </p:nvGraphicFramePr>
        <p:xfrm>
          <a:off x="4594225" y="1524000"/>
          <a:ext cx="3360738" cy="1545165"/>
        </p:xfrm>
        <a:graphic>
          <a:graphicData uri="http://schemas.openxmlformats.org/drawingml/2006/table">
            <a:tbl>
              <a:tblPr firstRow="1" bandRow="1">
                <a:tableStyleId>{5C22544A-7EE6-4342-B048-85BDC9FD1C3A}</a:tableStyleId>
              </a:tblPr>
              <a:tblGrid>
                <a:gridCol w="1011047">
                  <a:extLst>
                    <a:ext uri="{9D8B030D-6E8A-4147-A177-3AD203B41FA5}">
                      <a16:colId xmlns:a16="http://schemas.microsoft.com/office/drawing/2014/main" val="20000"/>
                    </a:ext>
                  </a:extLst>
                </a:gridCol>
                <a:gridCol w="713232">
                  <a:extLst>
                    <a:ext uri="{9D8B030D-6E8A-4147-A177-3AD203B41FA5}">
                      <a16:colId xmlns:a16="http://schemas.microsoft.com/office/drawing/2014/main" val="20001"/>
                    </a:ext>
                  </a:extLst>
                </a:gridCol>
                <a:gridCol w="1636459">
                  <a:extLst>
                    <a:ext uri="{9D8B030D-6E8A-4147-A177-3AD203B41FA5}">
                      <a16:colId xmlns:a16="http://schemas.microsoft.com/office/drawing/2014/main" val="20002"/>
                    </a:ext>
                  </a:extLst>
                </a:gridCol>
              </a:tblGrid>
              <a:tr h="309033">
                <a:tc>
                  <a:txBody>
                    <a:bodyPr/>
                    <a:lstStyle/>
                    <a:p>
                      <a:pPr algn="ctr"/>
                      <a:r>
                        <a:rPr lang="en-US" sz="1200" dirty="0"/>
                        <a:t>Variable</a:t>
                      </a:r>
                    </a:p>
                  </a:txBody>
                  <a:tcPr marT="38100" marB="38100"/>
                </a:tc>
                <a:tc>
                  <a:txBody>
                    <a:bodyPr/>
                    <a:lstStyle/>
                    <a:p>
                      <a:pPr algn="ctr"/>
                      <a:r>
                        <a:rPr lang="en-US" sz="1200" dirty="0"/>
                        <a:t>Value</a:t>
                      </a:r>
                    </a:p>
                  </a:txBody>
                  <a:tcPr marT="38100" marB="38100"/>
                </a:tc>
                <a:tc>
                  <a:txBody>
                    <a:bodyPr/>
                    <a:lstStyle/>
                    <a:p>
                      <a:pPr algn="ctr"/>
                      <a:r>
                        <a:rPr lang="en-US" sz="1200" dirty="0"/>
                        <a:t>Taint Status</a:t>
                      </a:r>
                    </a:p>
                  </a:txBody>
                  <a:tcPr marT="38100" marB="38100"/>
                </a:tc>
                <a:extLst>
                  <a:ext uri="{0D108BD9-81ED-4DB2-BD59-A6C34878D82A}">
                    <a16:rowId xmlns:a16="http://schemas.microsoft.com/office/drawing/2014/main" val="10000"/>
                  </a:ext>
                </a:extLst>
              </a:tr>
              <a:tr h="309033">
                <a:tc>
                  <a:txBody>
                    <a:bodyPr/>
                    <a:lstStyle/>
                    <a:p>
                      <a:pPr algn="ctr"/>
                      <a:r>
                        <a:rPr lang="en-US" sz="1500" dirty="0"/>
                        <a:t>i</a:t>
                      </a:r>
                    </a:p>
                  </a:txBody>
                  <a:tcPr marT="38100" marB="38100"/>
                </a:tc>
                <a:tc>
                  <a:txBody>
                    <a:bodyPr/>
                    <a:lstStyle/>
                    <a:p>
                      <a:pPr algn="ctr"/>
                      <a:r>
                        <a:rPr lang="en-US" sz="1500" dirty="0"/>
                        <a:t>6</a:t>
                      </a:r>
                    </a:p>
                  </a:txBody>
                  <a:tcPr marT="38100" marB="38100"/>
                </a:tc>
                <a:tc>
                  <a:txBody>
                    <a:bodyPr/>
                    <a:lstStyle/>
                    <a:p>
                      <a:pPr algn="ctr"/>
                      <a:r>
                        <a:rPr lang="en-US" sz="1500" dirty="0"/>
                        <a:t>true</a:t>
                      </a:r>
                    </a:p>
                  </a:txBody>
                  <a:tcPr marT="38100" marB="38100"/>
                </a:tc>
                <a:extLst>
                  <a:ext uri="{0D108BD9-81ED-4DB2-BD59-A6C34878D82A}">
                    <a16:rowId xmlns:a16="http://schemas.microsoft.com/office/drawing/2014/main" val="10001"/>
                  </a:ext>
                </a:extLst>
              </a:tr>
              <a:tr h="309033">
                <a:tc>
                  <a:txBody>
                    <a:bodyPr/>
                    <a:lstStyle/>
                    <a:p>
                      <a:pPr algn="ctr"/>
                      <a:r>
                        <a:rPr lang="en-US" sz="1500" dirty="0"/>
                        <a:t>two</a:t>
                      </a:r>
                    </a:p>
                  </a:txBody>
                  <a:tcPr marT="38100" marB="38100"/>
                </a:tc>
                <a:tc>
                  <a:txBody>
                    <a:bodyPr/>
                    <a:lstStyle/>
                    <a:p>
                      <a:pPr algn="ctr"/>
                      <a:r>
                        <a:rPr lang="en-US" sz="1500" dirty="0"/>
                        <a:t>2</a:t>
                      </a:r>
                    </a:p>
                  </a:txBody>
                  <a:tcPr marT="38100" marB="38100"/>
                </a:tc>
                <a:tc>
                  <a:txBody>
                    <a:bodyPr/>
                    <a:lstStyle/>
                    <a:p>
                      <a:pPr algn="ctr"/>
                      <a:r>
                        <a:rPr lang="en-US" sz="1500" dirty="0"/>
                        <a:t>false</a:t>
                      </a:r>
                    </a:p>
                  </a:txBody>
                  <a:tcPr marT="38100" marB="38100"/>
                </a:tc>
                <a:extLst>
                  <a:ext uri="{0D108BD9-81ED-4DB2-BD59-A6C34878D82A}">
                    <a16:rowId xmlns:a16="http://schemas.microsoft.com/office/drawing/2014/main" val="10002"/>
                  </a:ext>
                </a:extLst>
              </a:tr>
              <a:tr h="309033">
                <a:tc>
                  <a:txBody>
                    <a:bodyPr/>
                    <a:lstStyle/>
                    <a:p>
                      <a:pPr algn="ctr"/>
                      <a:r>
                        <a:rPr lang="en-US" sz="1500" dirty="0"/>
                        <a:t>j</a:t>
                      </a:r>
                    </a:p>
                  </a:txBody>
                  <a:tcPr marT="38100" marB="38100"/>
                </a:tc>
                <a:tc>
                  <a:txBody>
                    <a:bodyPr/>
                    <a:lstStyle/>
                    <a:p>
                      <a:pPr algn="ctr"/>
                      <a:r>
                        <a:rPr lang="en-US" sz="1500" dirty="0"/>
                        <a:t>8</a:t>
                      </a:r>
                    </a:p>
                  </a:txBody>
                  <a:tcPr marT="38100" marB="38100"/>
                </a:tc>
                <a:tc>
                  <a:txBody>
                    <a:bodyPr/>
                    <a:lstStyle/>
                    <a:p>
                      <a:pPr algn="ctr"/>
                      <a:r>
                        <a:rPr lang="en-US" sz="1500" dirty="0"/>
                        <a:t>true</a:t>
                      </a:r>
                    </a:p>
                  </a:txBody>
                  <a:tcPr marT="38100" marB="38100"/>
                </a:tc>
                <a:extLst>
                  <a:ext uri="{0D108BD9-81ED-4DB2-BD59-A6C34878D82A}">
                    <a16:rowId xmlns:a16="http://schemas.microsoft.com/office/drawing/2014/main" val="10003"/>
                  </a:ext>
                </a:extLst>
              </a:tr>
              <a:tr h="309033">
                <a:tc>
                  <a:txBody>
                    <a:bodyPr/>
                    <a:lstStyle/>
                    <a:p>
                      <a:pPr algn="ctr"/>
                      <a:endParaRPr lang="en-US" sz="1500" dirty="0"/>
                    </a:p>
                  </a:txBody>
                  <a:tcPr marT="38100" marB="38100"/>
                </a:tc>
                <a:tc>
                  <a:txBody>
                    <a:bodyPr/>
                    <a:lstStyle/>
                    <a:p>
                      <a:pPr algn="ctr"/>
                      <a:endParaRPr lang="en-US" sz="1500" dirty="0"/>
                    </a:p>
                  </a:txBody>
                  <a:tcPr marT="38100" marB="38100"/>
                </a:tc>
                <a:tc>
                  <a:txBody>
                    <a:bodyPr/>
                    <a:lstStyle/>
                    <a:p>
                      <a:pPr algn="ctr"/>
                      <a:endParaRPr lang="en-US" sz="1500" dirty="0"/>
                    </a:p>
                  </a:txBody>
                  <a:tcPr marT="38100" marB="38100"/>
                </a:tc>
                <a:extLst>
                  <a:ext uri="{0D108BD9-81ED-4DB2-BD59-A6C34878D82A}">
                    <a16:rowId xmlns:a16="http://schemas.microsoft.com/office/drawing/2014/main" val="10004"/>
                  </a:ext>
                </a:extLst>
              </a:tr>
            </a:tbl>
          </a:graphicData>
        </a:graphic>
      </p:graphicFrame>
      <p:sp>
        <p:nvSpPr>
          <p:cNvPr id="4" name="Slide Number Placeholder 3"/>
          <p:cNvSpPr>
            <a:spLocks noGrp="1"/>
          </p:cNvSpPr>
          <p:nvPr>
            <p:ph type="sldNum" sz="quarter" idx="12"/>
          </p:nvPr>
        </p:nvSpPr>
        <p:spPr/>
        <p:txBody>
          <a:bodyPr/>
          <a:lstStyle/>
          <a:p>
            <a:fld id="{4FAB73BC-B049-4115-A692-8D63A059BFB8}" type="slidenum">
              <a:rPr lang="en-US" smtClean="0"/>
              <a:t>35</a:t>
            </a:fld>
            <a:endParaRPr lang="en-US" dirty="0"/>
          </a:p>
        </p:txBody>
      </p:sp>
    </p:spTree>
    <p:extLst>
      <p:ext uri="{BB962C8B-B14F-4D97-AF65-F5344CB8AC3E}">
        <p14:creationId xmlns:p14="http://schemas.microsoft.com/office/powerpoint/2010/main" val="14791192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Dynamic Taint Analysis</a:t>
            </a:r>
          </a:p>
        </p:txBody>
      </p:sp>
      <p:sp>
        <p:nvSpPr>
          <p:cNvPr id="6" name="Content Placeholder 5"/>
          <p:cNvSpPr>
            <a:spLocks noGrp="1"/>
          </p:cNvSpPr>
          <p:nvPr>
            <p:ph sz="half" idx="1"/>
          </p:nvPr>
        </p:nvSpPr>
        <p:spPr/>
        <p:txBody>
          <a:bodyPr>
            <a:noAutofit/>
          </a:bodyPr>
          <a:lstStyle/>
          <a:p>
            <a:pPr marL="0" indent="0">
              <a:lnSpc>
                <a:spcPct val="100000"/>
              </a:lnSpc>
              <a:spcBef>
                <a:spcPts val="0"/>
              </a:spcBef>
              <a:spcAft>
                <a:spcPts val="0"/>
              </a:spcAft>
              <a:buNone/>
            </a:pPr>
            <a:r>
              <a:rPr lang="en-US" sz="2600" dirty="0">
                <a:solidFill>
                  <a:srgbClr val="000000"/>
                </a:solidFill>
                <a:highlight>
                  <a:srgbClr val="FFFFFF"/>
                </a:highlight>
                <a:latin typeface="Consolas" panose="020B0609020204030204" pitchFamily="49" charset="0"/>
              </a:rPr>
              <a:t>i = get_input();</a:t>
            </a:r>
          </a:p>
          <a:p>
            <a:pPr marL="0" indent="0">
              <a:lnSpc>
                <a:spcPct val="100000"/>
              </a:lnSpc>
              <a:spcBef>
                <a:spcPts val="0"/>
              </a:spcBef>
              <a:spcAft>
                <a:spcPts val="0"/>
              </a:spcAft>
              <a:buNone/>
            </a:pPr>
            <a:r>
              <a:rPr lang="en-US" sz="2600" dirty="0">
                <a:solidFill>
                  <a:srgbClr val="000000"/>
                </a:solidFill>
                <a:highlight>
                  <a:srgbClr val="FFFFFF"/>
                </a:highlight>
                <a:latin typeface="Consolas" panose="020B0609020204030204" pitchFamily="49" charset="0"/>
              </a:rPr>
              <a:t>two = 2;</a:t>
            </a:r>
          </a:p>
          <a:p>
            <a:pPr marL="0" indent="0">
              <a:lnSpc>
                <a:spcPct val="100000"/>
              </a:lnSpc>
              <a:spcBef>
                <a:spcPts val="0"/>
              </a:spcBef>
              <a:spcAft>
                <a:spcPts val="0"/>
              </a:spcAft>
              <a:buNone/>
            </a:pPr>
            <a:r>
              <a:rPr lang="en-US" sz="2600" dirty="0">
                <a:solidFill>
                  <a:srgbClr val="0000FF"/>
                </a:solidFill>
                <a:highlight>
                  <a:srgbClr val="FFFFFF"/>
                </a:highlight>
                <a:latin typeface="Consolas" panose="020B0609020204030204" pitchFamily="49" charset="0"/>
              </a:rPr>
              <a:t>if</a:t>
            </a:r>
            <a:r>
              <a:rPr lang="en-US" sz="2600" dirty="0">
                <a:solidFill>
                  <a:srgbClr val="000000"/>
                </a:solidFill>
                <a:highlight>
                  <a:srgbClr val="FFFFFF"/>
                </a:highlight>
                <a:latin typeface="Consolas" panose="020B0609020204030204" pitchFamily="49" charset="0"/>
              </a:rPr>
              <a:t>(i%2 == 0){</a:t>
            </a:r>
          </a:p>
          <a:p>
            <a:pPr marL="274320" lvl="1" indent="0">
              <a:lnSpc>
                <a:spcPct val="100000"/>
              </a:lnSpc>
              <a:spcBef>
                <a:spcPts val="0"/>
              </a:spcBef>
              <a:spcAft>
                <a:spcPts val="0"/>
              </a:spcAft>
              <a:buNone/>
            </a:pPr>
            <a:r>
              <a:rPr lang="en-US" sz="2600" dirty="0">
                <a:solidFill>
                  <a:srgbClr val="000000"/>
                </a:solidFill>
                <a:highlight>
                  <a:srgbClr val="FFFFFF"/>
                </a:highlight>
                <a:latin typeface="Consolas" panose="020B0609020204030204" pitchFamily="49" charset="0"/>
              </a:rPr>
              <a:t>j = i+two;</a:t>
            </a:r>
          </a:p>
          <a:p>
            <a:pPr marL="274320" lvl="1" indent="0">
              <a:lnSpc>
                <a:spcPct val="100000"/>
              </a:lnSpc>
              <a:spcBef>
                <a:spcPts val="0"/>
              </a:spcBef>
              <a:spcAft>
                <a:spcPts val="0"/>
              </a:spcAft>
              <a:buNone/>
            </a:pPr>
            <a:r>
              <a:rPr lang="en-US" sz="2600" dirty="0">
                <a:solidFill>
                  <a:srgbClr val="FF0000"/>
                </a:solidFill>
                <a:highlight>
                  <a:srgbClr val="FFFFFF"/>
                </a:highlight>
                <a:latin typeface="Consolas" panose="020B0609020204030204" pitchFamily="49" charset="0"/>
              </a:rPr>
              <a:t>l = j;</a:t>
            </a:r>
          </a:p>
          <a:p>
            <a:pPr marL="0" indent="0">
              <a:lnSpc>
                <a:spcPct val="100000"/>
              </a:lnSpc>
              <a:spcBef>
                <a:spcPts val="0"/>
              </a:spcBef>
              <a:spcAft>
                <a:spcPts val="0"/>
              </a:spcAft>
              <a:buNone/>
            </a:pPr>
            <a:r>
              <a:rPr lang="en-US" sz="2600" dirty="0">
                <a:solidFill>
                  <a:srgbClr val="000000"/>
                </a:solidFill>
                <a:highlight>
                  <a:srgbClr val="FFFFFF"/>
                </a:highlight>
                <a:latin typeface="Consolas" panose="020B0609020204030204" pitchFamily="49" charset="0"/>
              </a:rPr>
              <a:t>} </a:t>
            </a:r>
            <a:r>
              <a:rPr lang="en-US" sz="2600" dirty="0">
                <a:solidFill>
                  <a:srgbClr val="0000FF"/>
                </a:solidFill>
                <a:highlight>
                  <a:srgbClr val="FFFFFF"/>
                </a:highlight>
                <a:latin typeface="Consolas" panose="020B0609020204030204" pitchFamily="49" charset="0"/>
              </a:rPr>
              <a:t>else</a:t>
            </a:r>
            <a:r>
              <a:rPr lang="en-US" sz="2600" dirty="0">
                <a:solidFill>
                  <a:srgbClr val="000000"/>
                </a:solidFill>
                <a:highlight>
                  <a:srgbClr val="FFFFFF"/>
                </a:highlight>
                <a:latin typeface="Consolas" panose="020B0609020204030204" pitchFamily="49" charset="0"/>
              </a:rPr>
              <a:t> {</a:t>
            </a:r>
          </a:p>
          <a:p>
            <a:pPr marL="274320" lvl="1" indent="0">
              <a:lnSpc>
                <a:spcPct val="100000"/>
              </a:lnSpc>
              <a:spcBef>
                <a:spcPts val="0"/>
              </a:spcBef>
              <a:spcAft>
                <a:spcPts val="0"/>
              </a:spcAft>
              <a:buNone/>
            </a:pPr>
            <a:r>
              <a:rPr lang="en-US" sz="2600" dirty="0">
                <a:solidFill>
                  <a:srgbClr val="000000"/>
                </a:solidFill>
                <a:highlight>
                  <a:srgbClr val="FFFFFF"/>
                </a:highlight>
                <a:latin typeface="Consolas" panose="020B0609020204030204" pitchFamily="49" charset="0"/>
              </a:rPr>
              <a:t>k = two*two;</a:t>
            </a:r>
          </a:p>
          <a:p>
            <a:pPr marL="274320" lvl="1" indent="0">
              <a:lnSpc>
                <a:spcPct val="100000"/>
              </a:lnSpc>
              <a:spcBef>
                <a:spcPts val="0"/>
              </a:spcBef>
              <a:spcAft>
                <a:spcPts val="0"/>
              </a:spcAft>
              <a:buNone/>
            </a:pPr>
            <a:r>
              <a:rPr lang="en-US" sz="2600" dirty="0">
                <a:solidFill>
                  <a:srgbClr val="000000"/>
                </a:solidFill>
                <a:highlight>
                  <a:srgbClr val="FFFFFF"/>
                </a:highlight>
                <a:latin typeface="Consolas" panose="020B0609020204030204" pitchFamily="49" charset="0"/>
              </a:rPr>
              <a:t>l = k;</a:t>
            </a:r>
          </a:p>
          <a:p>
            <a:pPr marL="0" indent="0">
              <a:lnSpc>
                <a:spcPct val="100000"/>
              </a:lnSpc>
              <a:spcBef>
                <a:spcPts val="0"/>
              </a:spcBef>
              <a:spcAft>
                <a:spcPts val="0"/>
              </a:spcAft>
              <a:buNone/>
            </a:pPr>
            <a:r>
              <a:rPr lang="en-US" sz="2600" dirty="0">
                <a:solidFill>
                  <a:srgbClr val="000000"/>
                </a:solidFill>
                <a:highlight>
                  <a:srgbClr val="FFFFFF"/>
                </a:highlight>
                <a:latin typeface="Consolas" panose="020B0609020204030204" pitchFamily="49" charset="0"/>
              </a:rPr>
              <a:t>}</a:t>
            </a:r>
          </a:p>
          <a:p>
            <a:pPr marL="0" indent="0">
              <a:lnSpc>
                <a:spcPct val="100000"/>
              </a:lnSpc>
              <a:spcBef>
                <a:spcPts val="0"/>
              </a:spcBef>
              <a:spcAft>
                <a:spcPts val="0"/>
              </a:spcAft>
              <a:buNone/>
            </a:pPr>
            <a:r>
              <a:rPr lang="en-US" sz="2600" dirty="0">
                <a:solidFill>
                  <a:srgbClr val="000000"/>
                </a:solidFill>
                <a:highlight>
                  <a:srgbClr val="FFFFFF"/>
                </a:highlight>
                <a:latin typeface="Consolas" panose="020B0609020204030204" pitchFamily="49" charset="0"/>
              </a:rPr>
              <a:t>jmp l;</a:t>
            </a:r>
            <a:endParaRPr lang="en-US" sz="2600" dirty="0"/>
          </a:p>
        </p:txBody>
      </p:sp>
      <p:graphicFrame>
        <p:nvGraphicFramePr>
          <p:cNvPr id="3" name="Content Placeholder 2"/>
          <p:cNvGraphicFramePr>
            <a:graphicFrameLocks noGrp="1"/>
          </p:cNvGraphicFramePr>
          <p:nvPr>
            <p:ph sz="half" idx="2"/>
          </p:nvPr>
        </p:nvGraphicFramePr>
        <p:xfrm>
          <a:off x="4594225" y="1524000"/>
          <a:ext cx="3360738" cy="1545165"/>
        </p:xfrm>
        <a:graphic>
          <a:graphicData uri="http://schemas.openxmlformats.org/drawingml/2006/table">
            <a:tbl>
              <a:tblPr firstRow="1" bandRow="1">
                <a:tableStyleId>{5C22544A-7EE6-4342-B048-85BDC9FD1C3A}</a:tableStyleId>
              </a:tblPr>
              <a:tblGrid>
                <a:gridCol w="1011047">
                  <a:extLst>
                    <a:ext uri="{9D8B030D-6E8A-4147-A177-3AD203B41FA5}">
                      <a16:colId xmlns:a16="http://schemas.microsoft.com/office/drawing/2014/main" val="20000"/>
                    </a:ext>
                  </a:extLst>
                </a:gridCol>
                <a:gridCol w="713232">
                  <a:extLst>
                    <a:ext uri="{9D8B030D-6E8A-4147-A177-3AD203B41FA5}">
                      <a16:colId xmlns:a16="http://schemas.microsoft.com/office/drawing/2014/main" val="20001"/>
                    </a:ext>
                  </a:extLst>
                </a:gridCol>
                <a:gridCol w="1636459">
                  <a:extLst>
                    <a:ext uri="{9D8B030D-6E8A-4147-A177-3AD203B41FA5}">
                      <a16:colId xmlns:a16="http://schemas.microsoft.com/office/drawing/2014/main" val="20002"/>
                    </a:ext>
                  </a:extLst>
                </a:gridCol>
              </a:tblGrid>
              <a:tr h="309033">
                <a:tc>
                  <a:txBody>
                    <a:bodyPr/>
                    <a:lstStyle/>
                    <a:p>
                      <a:pPr algn="ctr"/>
                      <a:r>
                        <a:rPr lang="en-US" sz="1200" dirty="0"/>
                        <a:t>Variable</a:t>
                      </a:r>
                    </a:p>
                  </a:txBody>
                  <a:tcPr marT="38100" marB="38100"/>
                </a:tc>
                <a:tc>
                  <a:txBody>
                    <a:bodyPr/>
                    <a:lstStyle/>
                    <a:p>
                      <a:pPr algn="ctr"/>
                      <a:r>
                        <a:rPr lang="en-US" sz="1200" dirty="0"/>
                        <a:t>Value</a:t>
                      </a:r>
                    </a:p>
                  </a:txBody>
                  <a:tcPr marT="38100" marB="38100"/>
                </a:tc>
                <a:tc>
                  <a:txBody>
                    <a:bodyPr/>
                    <a:lstStyle/>
                    <a:p>
                      <a:pPr algn="ctr"/>
                      <a:r>
                        <a:rPr lang="en-US" sz="1200" dirty="0"/>
                        <a:t>Taint Status</a:t>
                      </a:r>
                    </a:p>
                  </a:txBody>
                  <a:tcPr marT="38100" marB="38100"/>
                </a:tc>
                <a:extLst>
                  <a:ext uri="{0D108BD9-81ED-4DB2-BD59-A6C34878D82A}">
                    <a16:rowId xmlns:a16="http://schemas.microsoft.com/office/drawing/2014/main" val="10000"/>
                  </a:ext>
                </a:extLst>
              </a:tr>
              <a:tr h="309033">
                <a:tc>
                  <a:txBody>
                    <a:bodyPr/>
                    <a:lstStyle/>
                    <a:p>
                      <a:pPr algn="ctr"/>
                      <a:r>
                        <a:rPr lang="en-US" sz="1500" dirty="0"/>
                        <a:t>i</a:t>
                      </a:r>
                    </a:p>
                  </a:txBody>
                  <a:tcPr marT="38100" marB="38100"/>
                </a:tc>
                <a:tc>
                  <a:txBody>
                    <a:bodyPr/>
                    <a:lstStyle/>
                    <a:p>
                      <a:pPr algn="ctr"/>
                      <a:r>
                        <a:rPr lang="en-US" sz="1500" dirty="0"/>
                        <a:t>6</a:t>
                      </a:r>
                    </a:p>
                  </a:txBody>
                  <a:tcPr marT="38100" marB="38100"/>
                </a:tc>
                <a:tc>
                  <a:txBody>
                    <a:bodyPr/>
                    <a:lstStyle/>
                    <a:p>
                      <a:pPr algn="ctr"/>
                      <a:r>
                        <a:rPr lang="en-US" sz="1500" dirty="0"/>
                        <a:t>true</a:t>
                      </a:r>
                    </a:p>
                  </a:txBody>
                  <a:tcPr marT="38100" marB="38100"/>
                </a:tc>
                <a:extLst>
                  <a:ext uri="{0D108BD9-81ED-4DB2-BD59-A6C34878D82A}">
                    <a16:rowId xmlns:a16="http://schemas.microsoft.com/office/drawing/2014/main" val="10001"/>
                  </a:ext>
                </a:extLst>
              </a:tr>
              <a:tr h="309033">
                <a:tc>
                  <a:txBody>
                    <a:bodyPr/>
                    <a:lstStyle/>
                    <a:p>
                      <a:pPr algn="ctr"/>
                      <a:r>
                        <a:rPr lang="en-US" sz="1500" dirty="0"/>
                        <a:t>two</a:t>
                      </a:r>
                    </a:p>
                  </a:txBody>
                  <a:tcPr marT="38100" marB="38100"/>
                </a:tc>
                <a:tc>
                  <a:txBody>
                    <a:bodyPr/>
                    <a:lstStyle/>
                    <a:p>
                      <a:pPr algn="ctr"/>
                      <a:r>
                        <a:rPr lang="en-US" sz="1500" dirty="0"/>
                        <a:t>2</a:t>
                      </a:r>
                    </a:p>
                  </a:txBody>
                  <a:tcPr marT="38100" marB="38100"/>
                </a:tc>
                <a:tc>
                  <a:txBody>
                    <a:bodyPr/>
                    <a:lstStyle/>
                    <a:p>
                      <a:pPr algn="ctr"/>
                      <a:r>
                        <a:rPr lang="en-US" sz="1500" dirty="0"/>
                        <a:t>false</a:t>
                      </a:r>
                    </a:p>
                  </a:txBody>
                  <a:tcPr marT="38100" marB="38100"/>
                </a:tc>
                <a:extLst>
                  <a:ext uri="{0D108BD9-81ED-4DB2-BD59-A6C34878D82A}">
                    <a16:rowId xmlns:a16="http://schemas.microsoft.com/office/drawing/2014/main" val="10002"/>
                  </a:ext>
                </a:extLst>
              </a:tr>
              <a:tr h="309033">
                <a:tc>
                  <a:txBody>
                    <a:bodyPr/>
                    <a:lstStyle/>
                    <a:p>
                      <a:pPr algn="ctr"/>
                      <a:r>
                        <a:rPr lang="en-US" sz="1500" dirty="0"/>
                        <a:t>j</a:t>
                      </a:r>
                    </a:p>
                  </a:txBody>
                  <a:tcPr marT="38100" marB="38100"/>
                </a:tc>
                <a:tc>
                  <a:txBody>
                    <a:bodyPr/>
                    <a:lstStyle/>
                    <a:p>
                      <a:pPr algn="ctr"/>
                      <a:r>
                        <a:rPr lang="en-US" sz="1500" dirty="0"/>
                        <a:t>8</a:t>
                      </a:r>
                    </a:p>
                  </a:txBody>
                  <a:tcPr marT="38100" marB="38100"/>
                </a:tc>
                <a:tc>
                  <a:txBody>
                    <a:bodyPr/>
                    <a:lstStyle/>
                    <a:p>
                      <a:pPr algn="ctr"/>
                      <a:r>
                        <a:rPr lang="en-US" sz="1500" dirty="0"/>
                        <a:t>true</a:t>
                      </a:r>
                    </a:p>
                  </a:txBody>
                  <a:tcPr marT="38100" marB="38100"/>
                </a:tc>
                <a:extLst>
                  <a:ext uri="{0D108BD9-81ED-4DB2-BD59-A6C34878D82A}">
                    <a16:rowId xmlns:a16="http://schemas.microsoft.com/office/drawing/2014/main" val="10003"/>
                  </a:ext>
                </a:extLst>
              </a:tr>
              <a:tr h="309033">
                <a:tc>
                  <a:txBody>
                    <a:bodyPr/>
                    <a:lstStyle/>
                    <a:p>
                      <a:pPr algn="ctr"/>
                      <a:r>
                        <a:rPr lang="en-US" sz="1500" dirty="0"/>
                        <a:t>l</a:t>
                      </a:r>
                    </a:p>
                  </a:txBody>
                  <a:tcPr marT="38100" marB="38100"/>
                </a:tc>
                <a:tc>
                  <a:txBody>
                    <a:bodyPr/>
                    <a:lstStyle/>
                    <a:p>
                      <a:pPr algn="ctr"/>
                      <a:r>
                        <a:rPr lang="en-US" sz="1500" dirty="0"/>
                        <a:t>8</a:t>
                      </a:r>
                    </a:p>
                  </a:txBody>
                  <a:tcPr marT="38100" marB="38100"/>
                </a:tc>
                <a:tc>
                  <a:txBody>
                    <a:bodyPr/>
                    <a:lstStyle/>
                    <a:p>
                      <a:pPr algn="ctr"/>
                      <a:r>
                        <a:rPr lang="en-US" sz="1500" dirty="0"/>
                        <a:t>true</a:t>
                      </a:r>
                    </a:p>
                  </a:txBody>
                  <a:tcPr marT="38100" marB="38100"/>
                </a:tc>
                <a:extLst>
                  <a:ext uri="{0D108BD9-81ED-4DB2-BD59-A6C34878D82A}">
                    <a16:rowId xmlns:a16="http://schemas.microsoft.com/office/drawing/2014/main" val="10004"/>
                  </a:ext>
                </a:extLst>
              </a:tr>
            </a:tbl>
          </a:graphicData>
        </a:graphic>
      </p:graphicFrame>
      <p:sp>
        <p:nvSpPr>
          <p:cNvPr id="4" name="Slide Number Placeholder 3"/>
          <p:cNvSpPr>
            <a:spLocks noGrp="1"/>
          </p:cNvSpPr>
          <p:nvPr>
            <p:ph type="sldNum" sz="quarter" idx="12"/>
          </p:nvPr>
        </p:nvSpPr>
        <p:spPr/>
        <p:txBody>
          <a:bodyPr/>
          <a:lstStyle/>
          <a:p>
            <a:fld id="{4FAB73BC-B049-4115-A692-8D63A059BFB8}" type="slidenum">
              <a:rPr lang="en-US" smtClean="0"/>
              <a:t>36</a:t>
            </a:fld>
            <a:endParaRPr lang="en-US" dirty="0"/>
          </a:p>
        </p:txBody>
      </p:sp>
    </p:spTree>
    <p:extLst>
      <p:ext uri="{BB962C8B-B14F-4D97-AF65-F5344CB8AC3E}">
        <p14:creationId xmlns:p14="http://schemas.microsoft.com/office/powerpoint/2010/main" val="8485979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1"/>
          </p:nvPr>
        </p:nvSpPr>
        <p:spPr/>
        <p:txBody>
          <a:bodyPr>
            <a:noAutofit/>
          </a:bodyPr>
          <a:lstStyle/>
          <a:p>
            <a:pPr marL="0" indent="0">
              <a:lnSpc>
                <a:spcPct val="100000"/>
              </a:lnSpc>
              <a:spcBef>
                <a:spcPts val="0"/>
              </a:spcBef>
              <a:spcAft>
                <a:spcPts val="0"/>
              </a:spcAft>
              <a:buNone/>
            </a:pPr>
            <a:r>
              <a:rPr lang="en-US" sz="2600" dirty="0">
                <a:solidFill>
                  <a:srgbClr val="000000"/>
                </a:solidFill>
                <a:highlight>
                  <a:srgbClr val="FFFFFF"/>
                </a:highlight>
                <a:latin typeface="Consolas" panose="020B0609020204030204" pitchFamily="49" charset="0"/>
              </a:rPr>
              <a:t>i = get_input();</a:t>
            </a:r>
          </a:p>
          <a:p>
            <a:pPr marL="0" indent="0">
              <a:lnSpc>
                <a:spcPct val="100000"/>
              </a:lnSpc>
              <a:spcBef>
                <a:spcPts val="0"/>
              </a:spcBef>
              <a:spcAft>
                <a:spcPts val="0"/>
              </a:spcAft>
              <a:buNone/>
            </a:pPr>
            <a:r>
              <a:rPr lang="en-US" sz="2600" dirty="0">
                <a:solidFill>
                  <a:srgbClr val="000000"/>
                </a:solidFill>
                <a:highlight>
                  <a:srgbClr val="FFFFFF"/>
                </a:highlight>
                <a:latin typeface="Consolas" panose="020B0609020204030204" pitchFamily="49" charset="0"/>
              </a:rPr>
              <a:t>two = 2;</a:t>
            </a:r>
          </a:p>
          <a:p>
            <a:pPr marL="0" indent="0">
              <a:lnSpc>
                <a:spcPct val="100000"/>
              </a:lnSpc>
              <a:spcBef>
                <a:spcPts val="0"/>
              </a:spcBef>
              <a:spcAft>
                <a:spcPts val="0"/>
              </a:spcAft>
              <a:buNone/>
            </a:pPr>
            <a:r>
              <a:rPr lang="en-US" sz="2600" dirty="0">
                <a:solidFill>
                  <a:srgbClr val="0000FF"/>
                </a:solidFill>
                <a:highlight>
                  <a:srgbClr val="FFFFFF"/>
                </a:highlight>
                <a:latin typeface="Consolas" panose="020B0609020204030204" pitchFamily="49" charset="0"/>
              </a:rPr>
              <a:t>if</a:t>
            </a:r>
            <a:r>
              <a:rPr lang="en-US" sz="2600" dirty="0">
                <a:solidFill>
                  <a:srgbClr val="000000"/>
                </a:solidFill>
                <a:highlight>
                  <a:srgbClr val="FFFFFF"/>
                </a:highlight>
                <a:latin typeface="Consolas" panose="020B0609020204030204" pitchFamily="49" charset="0"/>
              </a:rPr>
              <a:t>(i%2 == 0){</a:t>
            </a:r>
          </a:p>
          <a:p>
            <a:pPr marL="274320" lvl="1" indent="0">
              <a:lnSpc>
                <a:spcPct val="100000"/>
              </a:lnSpc>
              <a:spcBef>
                <a:spcPts val="0"/>
              </a:spcBef>
              <a:spcAft>
                <a:spcPts val="0"/>
              </a:spcAft>
              <a:buNone/>
            </a:pPr>
            <a:r>
              <a:rPr lang="en-US" sz="2600" dirty="0">
                <a:solidFill>
                  <a:srgbClr val="000000"/>
                </a:solidFill>
                <a:highlight>
                  <a:srgbClr val="FFFFFF"/>
                </a:highlight>
                <a:latin typeface="Consolas" panose="020B0609020204030204" pitchFamily="49" charset="0"/>
              </a:rPr>
              <a:t>j = i+two;</a:t>
            </a:r>
          </a:p>
          <a:p>
            <a:pPr marL="274320" lvl="1" indent="0">
              <a:lnSpc>
                <a:spcPct val="100000"/>
              </a:lnSpc>
              <a:spcBef>
                <a:spcPts val="0"/>
              </a:spcBef>
              <a:spcAft>
                <a:spcPts val="0"/>
              </a:spcAft>
              <a:buNone/>
            </a:pPr>
            <a:r>
              <a:rPr lang="en-US" sz="2600" dirty="0">
                <a:solidFill>
                  <a:srgbClr val="000000"/>
                </a:solidFill>
                <a:highlight>
                  <a:srgbClr val="FFFFFF"/>
                </a:highlight>
                <a:latin typeface="Consolas" panose="020B0609020204030204" pitchFamily="49" charset="0"/>
              </a:rPr>
              <a:t>l = j;</a:t>
            </a:r>
          </a:p>
          <a:p>
            <a:pPr marL="0" indent="0">
              <a:lnSpc>
                <a:spcPct val="100000"/>
              </a:lnSpc>
              <a:spcBef>
                <a:spcPts val="0"/>
              </a:spcBef>
              <a:spcAft>
                <a:spcPts val="0"/>
              </a:spcAft>
              <a:buNone/>
            </a:pPr>
            <a:r>
              <a:rPr lang="en-US" sz="2600" dirty="0">
                <a:solidFill>
                  <a:srgbClr val="000000"/>
                </a:solidFill>
                <a:highlight>
                  <a:srgbClr val="FFFFFF"/>
                </a:highlight>
                <a:latin typeface="Consolas" panose="020B0609020204030204" pitchFamily="49" charset="0"/>
              </a:rPr>
              <a:t>} </a:t>
            </a:r>
            <a:r>
              <a:rPr lang="en-US" sz="2600" dirty="0">
                <a:solidFill>
                  <a:srgbClr val="0000FF"/>
                </a:solidFill>
                <a:highlight>
                  <a:srgbClr val="FFFFFF"/>
                </a:highlight>
                <a:latin typeface="Consolas" panose="020B0609020204030204" pitchFamily="49" charset="0"/>
              </a:rPr>
              <a:t>else</a:t>
            </a:r>
            <a:r>
              <a:rPr lang="en-US" sz="2600" dirty="0">
                <a:solidFill>
                  <a:srgbClr val="000000"/>
                </a:solidFill>
                <a:highlight>
                  <a:srgbClr val="FFFFFF"/>
                </a:highlight>
                <a:latin typeface="Consolas" panose="020B0609020204030204" pitchFamily="49" charset="0"/>
              </a:rPr>
              <a:t> {</a:t>
            </a:r>
          </a:p>
          <a:p>
            <a:pPr marL="274320" lvl="1" indent="0">
              <a:lnSpc>
                <a:spcPct val="100000"/>
              </a:lnSpc>
              <a:spcBef>
                <a:spcPts val="0"/>
              </a:spcBef>
              <a:spcAft>
                <a:spcPts val="0"/>
              </a:spcAft>
              <a:buNone/>
            </a:pPr>
            <a:r>
              <a:rPr lang="en-US" sz="2600" dirty="0">
                <a:solidFill>
                  <a:srgbClr val="000000"/>
                </a:solidFill>
                <a:highlight>
                  <a:srgbClr val="FFFFFF"/>
                </a:highlight>
                <a:latin typeface="Consolas" panose="020B0609020204030204" pitchFamily="49" charset="0"/>
              </a:rPr>
              <a:t>k = two*two;</a:t>
            </a:r>
          </a:p>
          <a:p>
            <a:pPr marL="274320" lvl="1" indent="0">
              <a:lnSpc>
                <a:spcPct val="100000"/>
              </a:lnSpc>
              <a:spcBef>
                <a:spcPts val="0"/>
              </a:spcBef>
              <a:spcAft>
                <a:spcPts val="0"/>
              </a:spcAft>
              <a:buNone/>
            </a:pPr>
            <a:r>
              <a:rPr lang="en-US" sz="2600" dirty="0">
                <a:solidFill>
                  <a:srgbClr val="000000"/>
                </a:solidFill>
                <a:highlight>
                  <a:srgbClr val="FFFFFF"/>
                </a:highlight>
                <a:latin typeface="Consolas" panose="020B0609020204030204" pitchFamily="49" charset="0"/>
              </a:rPr>
              <a:t>l = k;</a:t>
            </a:r>
          </a:p>
          <a:p>
            <a:pPr marL="0" indent="0">
              <a:lnSpc>
                <a:spcPct val="100000"/>
              </a:lnSpc>
              <a:spcBef>
                <a:spcPts val="0"/>
              </a:spcBef>
              <a:spcAft>
                <a:spcPts val="0"/>
              </a:spcAft>
              <a:buNone/>
            </a:pPr>
            <a:r>
              <a:rPr lang="en-US" sz="2600" dirty="0">
                <a:solidFill>
                  <a:srgbClr val="000000"/>
                </a:solidFill>
                <a:highlight>
                  <a:srgbClr val="FFFFFF"/>
                </a:highlight>
                <a:latin typeface="Consolas" panose="020B0609020204030204" pitchFamily="49" charset="0"/>
              </a:rPr>
              <a:t>}</a:t>
            </a:r>
          </a:p>
          <a:p>
            <a:pPr marL="0" indent="0">
              <a:lnSpc>
                <a:spcPct val="100000"/>
              </a:lnSpc>
              <a:spcBef>
                <a:spcPts val="0"/>
              </a:spcBef>
              <a:spcAft>
                <a:spcPts val="0"/>
              </a:spcAft>
              <a:buNone/>
            </a:pPr>
            <a:r>
              <a:rPr lang="en-US" sz="2600" dirty="0">
                <a:solidFill>
                  <a:srgbClr val="000000"/>
                </a:solidFill>
                <a:highlight>
                  <a:srgbClr val="FFFFFF"/>
                </a:highlight>
                <a:latin typeface="Consolas" panose="020B0609020204030204" pitchFamily="49" charset="0"/>
              </a:rPr>
              <a:t>jmp l;</a:t>
            </a:r>
            <a:endParaRPr lang="en-US" sz="2600" dirty="0"/>
          </a:p>
        </p:txBody>
      </p:sp>
      <p:graphicFrame>
        <p:nvGraphicFramePr>
          <p:cNvPr id="3" name="Content Placeholder 2"/>
          <p:cNvGraphicFramePr>
            <a:graphicFrameLocks noGrp="1"/>
          </p:cNvGraphicFramePr>
          <p:nvPr>
            <p:ph sz="half" idx="2"/>
          </p:nvPr>
        </p:nvGraphicFramePr>
        <p:xfrm>
          <a:off x="4594225" y="1524000"/>
          <a:ext cx="3360738" cy="1545165"/>
        </p:xfrm>
        <a:graphic>
          <a:graphicData uri="http://schemas.openxmlformats.org/drawingml/2006/table">
            <a:tbl>
              <a:tblPr firstRow="1" bandRow="1">
                <a:tableStyleId>{5C22544A-7EE6-4342-B048-85BDC9FD1C3A}</a:tableStyleId>
              </a:tblPr>
              <a:tblGrid>
                <a:gridCol w="1011047">
                  <a:extLst>
                    <a:ext uri="{9D8B030D-6E8A-4147-A177-3AD203B41FA5}">
                      <a16:colId xmlns:a16="http://schemas.microsoft.com/office/drawing/2014/main" val="20000"/>
                    </a:ext>
                  </a:extLst>
                </a:gridCol>
                <a:gridCol w="713232">
                  <a:extLst>
                    <a:ext uri="{9D8B030D-6E8A-4147-A177-3AD203B41FA5}">
                      <a16:colId xmlns:a16="http://schemas.microsoft.com/office/drawing/2014/main" val="20001"/>
                    </a:ext>
                  </a:extLst>
                </a:gridCol>
                <a:gridCol w="1636459">
                  <a:extLst>
                    <a:ext uri="{9D8B030D-6E8A-4147-A177-3AD203B41FA5}">
                      <a16:colId xmlns:a16="http://schemas.microsoft.com/office/drawing/2014/main" val="20002"/>
                    </a:ext>
                  </a:extLst>
                </a:gridCol>
              </a:tblGrid>
              <a:tr h="309033">
                <a:tc>
                  <a:txBody>
                    <a:bodyPr/>
                    <a:lstStyle/>
                    <a:p>
                      <a:pPr algn="ctr"/>
                      <a:r>
                        <a:rPr lang="en-US" sz="1200" dirty="0"/>
                        <a:t>Variable</a:t>
                      </a:r>
                    </a:p>
                  </a:txBody>
                  <a:tcPr marT="38100" marB="38100"/>
                </a:tc>
                <a:tc>
                  <a:txBody>
                    <a:bodyPr/>
                    <a:lstStyle/>
                    <a:p>
                      <a:pPr algn="ctr"/>
                      <a:r>
                        <a:rPr lang="en-US" sz="1200" dirty="0"/>
                        <a:t>Value</a:t>
                      </a:r>
                    </a:p>
                  </a:txBody>
                  <a:tcPr marT="38100" marB="38100"/>
                </a:tc>
                <a:tc>
                  <a:txBody>
                    <a:bodyPr/>
                    <a:lstStyle/>
                    <a:p>
                      <a:pPr algn="ctr"/>
                      <a:r>
                        <a:rPr lang="en-US" sz="1200" dirty="0"/>
                        <a:t>Taint Status</a:t>
                      </a:r>
                    </a:p>
                  </a:txBody>
                  <a:tcPr marT="38100" marB="38100"/>
                </a:tc>
                <a:extLst>
                  <a:ext uri="{0D108BD9-81ED-4DB2-BD59-A6C34878D82A}">
                    <a16:rowId xmlns:a16="http://schemas.microsoft.com/office/drawing/2014/main" val="10000"/>
                  </a:ext>
                </a:extLst>
              </a:tr>
              <a:tr h="309033">
                <a:tc>
                  <a:txBody>
                    <a:bodyPr/>
                    <a:lstStyle/>
                    <a:p>
                      <a:pPr algn="ctr"/>
                      <a:endParaRPr lang="en-US" sz="1500" dirty="0"/>
                    </a:p>
                  </a:txBody>
                  <a:tcPr marT="38100" marB="38100"/>
                </a:tc>
                <a:tc>
                  <a:txBody>
                    <a:bodyPr/>
                    <a:lstStyle/>
                    <a:p>
                      <a:pPr algn="ctr"/>
                      <a:endParaRPr lang="en-US" sz="1500" dirty="0"/>
                    </a:p>
                  </a:txBody>
                  <a:tcPr marT="38100" marB="38100"/>
                </a:tc>
                <a:tc>
                  <a:txBody>
                    <a:bodyPr/>
                    <a:lstStyle/>
                    <a:p>
                      <a:pPr algn="ctr"/>
                      <a:endParaRPr lang="en-US" sz="1500" dirty="0"/>
                    </a:p>
                  </a:txBody>
                  <a:tcPr marT="38100" marB="38100"/>
                </a:tc>
                <a:extLst>
                  <a:ext uri="{0D108BD9-81ED-4DB2-BD59-A6C34878D82A}">
                    <a16:rowId xmlns:a16="http://schemas.microsoft.com/office/drawing/2014/main" val="10001"/>
                  </a:ext>
                </a:extLst>
              </a:tr>
              <a:tr h="309033">
                <a:tc>
                  <a:txBody>
                    <a:bodyPr/>
                    <a:lstStyle/>
                    <a:p>
                      <a:pPr algn="ctr"/>
                      <a:endParaRPr lang="en-US" sz="1500" dirty="0"/>
                    </a:p>
                  </a:txBody>
                  <a:tcPr marT="38100" marB="38100"/>
                </a:tc>
                <a:tc>
                  <a:txBody>
                    <a:bodyPr/>
                    <a:lstStyle/>
                    <a:p>
                      <a:pPr algn="ctr"/>
                      <a:endParaRPr lang="en-US" sz="1500" dirty="0"/>
                    </a:p>
                  </a:txBody>
                  <a:tcPr marT="38100" marB="38100"/>
                </a:tc>
                <a:tc>
                  <a:txBody>
                    <a:bodyPr/>
                    <a:lstStyle/>
                    <a:p>
                      <a:pPr algn="ctr"/>
                      <a:endParaRPr lang="en-US" sz="1500" dirty="0"/>
                    </a:p>
                  </a:txBody>
                  <a:tcPr marT="38100" marB="38100"/>
                </a:tc>
                <a:extLst>
                  <a:ext uri="{0D108BD9-81ED-4DB2-BD59-A6C34878D82A}">
                    <a16:rowId xmlns:a16="http://schemas.microsoft.com/office/drawing/2014/main" val="10002"/>
                  </a:ext>
                </a:extLst>
              </a:tr>
              <a:tr h="309033">
                <a:tc>
                  <a:txBody>
                    <a:bodyPr/>
                    <a:lstStyle/>
                    <a:p>
                      <a:pPr algn="ctr"/>
                      <a:endParaRPr lang="en-US" sz="1500" dirty="0"/>
                    </a:p>
                  </a:txBody>
                  <a:tcPr marT="38100" marB="38100"/>
                </a:tc>
                <a:tc>
                  <a:txBody>
                    <a:bodyPr/>
                    <a:lstStyle/>
                    <a:p>
                      <a:pPr algn="ctr"/>
                      <a:endParaRPr lang="en-US" sz="1500" dirty="0"/>
                    </a:p>
                  </a:txBody>
                  <a:tcPr marT="38100" marB="38100"/>
                </a:tc>
                <a:tc>
                  <a:txBody>
                    <a:bodyPr/>
                    <a:lstStyle/>
                    <a:p>
                      <a:pPr algn="ctr"/>
                      <a:endParaRPr lang="en-US" sz="1500" dirty="0"/>
                    </a:p>
                  </a:txBody>
                  <a:tcPr marT="38100" marB="38100"/>
                </a:tc>
                <a:extLst>
                  <a:ext uri="{0D108BD9-81ED-4DB2-BD59-A6C34878D82A}">
                    <a16:rowId xmlns:a16="http://schemas.microsoft.com/office/drawing/2014/main" val="10003"/>
                  </a:ext>
                </a:extLst>
              </a:tr>
              <a:tr h="309033">
                <a:tc>
                  <a:txBody>
                    <a:bodyPr/>
                    <a:lstStyle/>
                    <a:p>
                      <a:pPr algn="ctr"/>
                      <a:endParaRPr lang="en-US" sz="1500" dirty="0"/>
                    </a:p>
                  </a:txBody>
                  <a:tcPr marT="38100" marB="38100"/>
                </a:tc>
                <a:tc>
                  <a:txBody>
                    <a:bodyPr/>
                    <a:lstStyle/>
                    <a:p>
                      <a:pPr algn="ctr"/>
                      <a:endParaRPr lang="en-US" sz="1500" dirty="0"/>
                    </a:p>
                  </a:txBody>
                  <a:tcPr marT="38100" marB="38100"/>
                </a:tc>
                <a:tc>
                  <a:txBody>
                    <a:bodyPr/>
                    <a:lstStyle/>
                    <a:p>
                      <a:pPr algn="ctr"/>
                      <a:endParaRPr lang="en-US" sz="1500" dirty="0"/>
                    </a:p>
                  </a:txBody>
                  <a:tcPr marT="38100" marB="38100"/>
                </a:tc>
                <a:extLst>
                  <a:ext uri="{0D108BD9-81ED-4DB2-BD59-A6C34878D82A}">
                    <a16:rowId xmlns:a16="http://schemas.microsoft.com/office/drawing/2014/main" val="10004"/>
                  </a:ext>
                </a:extLst>
              </a:tr>
            </a:tbl>
          </a:graphicData>
        </a:graphic>
      </p:graphicFrame>
      <p:sp>
        <p:nvSpPr>
          <p:cNvPr id="4" name="Slide Number Placeholder 3"/>
          <p:cNvSpPr>
            <a:spLocks noGrp="1"/>
          </p:cNvSpPr>
          <p:nvPr>
            <p:ph type="sldNum" sz="quarter" idx="12"/>
          </p:nvPr>
        </p:nvSpPr>
        <p:spPr/>
        <p:txBody>
          <a:bodyPr/>
          <a:lstStyle/>
          <a:p>
            <a:fld id="{4FAB73BC-B049-4115-A692-8D63A059BFB8}" type="slidenum">
              <a:rPr lang="en-US" smtClean="0"/>
              <a:t>37</a:t>
            </a:fld>
            <a:endParaRPr lang="en-US" dirty="0"/>
          </a:p>
        </p:txBody>
      </p:sp>
      <p:sp>
        <p:nvSpPr>
          <p:cNvPr id="8" name="Title 4"/>
          <p:cNvSpPr>
            <a:spLocks noGrp="1"/>
          </p:cNvSpPr>
          <p:nvPr>
            <p:ph type="title"/>
          </p:nvPr>
        </p:nvSpPr>
        <p:spPr>
          <a:xfrm>
            <a:off x="457200" y="228866"/>
            <a:ext cx="8229600" cy="952500"/>
          </a:xfrm>
        </p:spPr>
        <p:txBody>
          <a:bodyPr/>
          <a:lstStyle/>
          <a:p>
            <a:r>
              <a:rPr lang="en-US" dirty="0"/>
              <a:t>Dynamic Taint Analysis</a:t>
            </a:r>
          </a:p>
        </p:txBody>
      </p:sp>
    </p:spTree>
    <p:extLst>
      <p:ext uri="{BB962C8B-B14F-4D97-AF65-F5344CB8AC3E}">
        <p14:creationId xmlns:p14="http://schemas.microsoft.com/office/powerpoint/2010/main" val="1330637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1"/>
          </p:nvPr>
        </p:nvSpPr>
        <p:spPr/>
        <p:txBody>
          <a:bodyPr>
            <a:noAutofit/>
          </a:bodyPr>
          <a:lstStyle/>
          <a:p>
            <a:pPr marL="0" indent="0">
              <a:lnSpc>
                <a:spcPct val="100000"/>
              </a:lnSpc>
              <a:spcBef>
                <a:spcPts val="0"/>
              </a:spcBef>
              <a:spcAft>
                <a:spcPts val="0"/>
              </a:spcAft>
              <a:buNone/>
            </a:pPr>
            <a:r>
              <a:rPr lang="en-US" sz="2600" dirty="0">
                <a:solidFill>
                  <a:srgbClr val="FF0000"/>
                </a:solidFill>
                <a:highlight>
                  <a:srgbClr val="FFFFFF"/>
                </a:highlight>
                <a:latin typeface="Consolas" panose="020B0609020204030204" pitchFamily="49" charset="0"/>
              </a:rPr>
              <a:t>i = get_input();</a:t>
            </a:r>
          </a:p>
          <a:p>
            <a:pPr marL="0" indent="0">
              <a:lnSpc>
                <a:spcPct val="100000"/>
              </a:lnSpc>
              <a:spcBef>
                <a:spcPts val="0"/>
              </a:spcBef>
              <a:spcAft>
                <a:spcPts val="0"/>
              </a:spcAft>
              <a:buNone/>
            </a:pPr>
            <a:r>
              <a:rPr lang="en-US" sz="2600" dirty="0">
                <a:solidFill>
                  <a:srgbClr val="000000"/>
                </a:solidFill>
                <a:highlight>
                  <a:srgbClr val="FFFFFF"/>
                </a:highlight>
                <a:latin typeface="Consolas" panose="020B0609020204030204" pitchFamily="49" charset="0"/>
              </a:rPr>
              <a:t>two = 2;</a:t>
            </a:r>
          </a:p>
          <a:p>
            <a:pPr marL="0" indent="0">
              <a:lnSpc>
                <a:spcPct val="100000"/>
              </a:lnSpc>
              <a:spcBef>
                <a:spcPts val="0"/>
              </a:spcBef>
              <a:spcAft>
                <a:spcPts val="0"/>
              </a:spcAft>
              <a:buNone/>
            </a:pPr>
            <a:r>
              <a:rPr lang="en-US" sz="2600" dirty="0">
                <a:solidFill>
                  <a:srgbClr val="0000FF"/>
                </a:solidFill>
                <a:highlight>
                  <a:srgbClr val="FFFFFF"/>
                </a:highlight>
                <a:latin typeface="Consolas" panose="020B0609020204030204" pitchFamily="49" charset="0"/>
              </a:rPr>
              <a:t>if</a:t>
            </a:r>
            <a:r>
              <a:rPr lang="en-US" sz="2600" dirty="0">
                <a:solidFill>
                  <a:srgbClr val="000000"/>
                </a:solidFill>
                <a:highlight>
                  <a:srgbClr val="FFFFFF"/>
                </a:highlight>
                <a:latin typeface="Consolas" panose="020B0609020204030204" pitchFamily="49" charset="0"/>
              </a:rPr>
              <a:t>(i%2 == 0){</a:t>
            </a:r>
          </a:p>
          <a:p>
            <a:pPr marL="274320" lvl="1" indent="0">
              <a:lnSpc>
                <a:spcPct val="100000"/>
              </a:lnSpc>
              <a:spcBef>
                <a:spcPts val="0"/>
              </a:spcBef>
              <a:spcAft>
                <a:spcPts val="0"/>
              </a:spcAft>
              <a:buNone/>
            </a:pPr>
            <a:r>
              <a:rPr lang="en-US" sz="2600" dirty="0">
                <a:solidFill>
                  <a:srgbClr val="000000"/>
                </a:solidFill>
                <a:highlight>
                  <a:srgbClr val="FFFFFF"/>
                </a:highlight>
                <a:latin typeface="Consolas" panose="020B0609020204030204" pitchFamily="49" charset="0"/>
              </a:rPr>
              <a:t>j = i+two;</a:t>
            </a:r>
          </a:p>
          <a:p>
            <a:pPr marL="274320" lvl="1" indent="0">
              <a:lnSpc>
                <a:spcPct val="100000"/>
              </a:lnSpc>
              <a:spcBef>
                <a:spcPts val="0"/>
              </a:spcBef>
              <a:spcAft>
                <a:spcPts val="0"/>
              </a:spcAft>
              <a:buNone/>
            </a:pPr>
            <a:r>
              <a:rPr lang="en-US" sz="2600" dirty="0">
                <a:solidFill>
                  <a:srgbClr val="000000"/>
                </a:solidFill>
                <a:highlight>
                  <a:srgbClr val="FFFFFF"/>
                </a:highlight>
                <a:latin typeface="Consolas" panose="020B0609020204030204" pitchFamily="49" charset="0"/>
              </a:rPr>
              <a:t>l = j;</a:t>
            </a:r>
          </a:p>
          <a:p>
            <a:pPr marL="0" indent="0">
              <a:lnSpc>
                <a:spcPct val="100000"/>
              </a:lnSpc>
              <a:spcBef>
                <a:spcPts val="0"/>
              </a:spcBef>
              <a:spcAft>
                <a:spcPts val="0"/>
              </a:spcAft>
              <a:buNone/>
            </a:pPr>
            <a:r>
              <a:rPr lang="en-US" sz="2600" dirty="0">
                <a:solidFill>
                  <a:srgbClr val="000000"/>
                </a:solidFill>
                <a:highlight>
                  <a:srgbClr val="FFFFFF"/>
                </a:highlight>
                <a:latin typeface="Consolas" panose="020B0609020204030204" pitchFamily="49" charset="0"/>
              </a:rPr>
              <a:t>} </a:t>
            </a:r>
            <a:r>
              <a:rPr lang="en-US" sz="2600" dirty="0">
                <a:solidFill>
                  <a:srgbClr val="0000FF"/>
                </a:solidFill>
                <a:highlight>
                  <a:srgbClr val="FFFFFF"/>
                </a:highlight>
                <a:latin typeface="Consolas" panose="020B0609020204030204" pitchFamily="49" charset="0"/>
              </a:rPr>
              <a:t>else</a:t>
            </a:r>
            <a:r>
              <a:rPr lang="en-US" sz="2600" dirty="0">
                <a:solidFill>
                  <a:srgbClr val="000000"/>
                </a:solidFill>
                <a:highlight>
                  <a:srgbClr val="FFFFFF"/>
                </a:highlight>
                <a:latin typeface="Consolas" panose="020B0609020204030204" pitchFamily="49" charset="0"/>
              </a:rPr>
              <a:t> {</a:t>
            </a:r>
          </a:p>
          <a:p>
            <a:pPr marL="274320" lvl="1" indent="0">
              <a:lnSpc>
                <a:spcPct val="100000"/>
              </a:lnSpc>
              <a:spcBef>
                <a:spcPts val="0"/>
              </a:spcBef>
              <a:spcAft>
                <a:spcPts val="0"/>
              </a:spcAft>
              <a:buNone/>
            </a:pPr>
            <a:r>
              <a:rPr lang="en-US" sz="2600" dirty="0">
                <a:solidFill>
                  <a:srgbClr val="000000"/>
                </a:solidFill>
                <a:highlight>
                  <a:srgbClr val="FFFFFF"/>
                </a:highlight>
                <a:latin typeface="Consolas" panose="020B0609020204030204" pitchFamily="49" charset="0"/>
              </a:rPr>
              <a:t>k = two*two;</a:t>
            </a:r>
          </a:p>
          <a:p>
            <a:pPr marL="274320" lvl="1" indent="0">
              <a:lnSpc>
                <a:spcPct val="100000"/>
              </a:lnSpc>
              <a:spcBef>
                <a:spcPts val="0"/>
              </a:spcBef>
              <a:spcAft>
                <a:spcPts val="0"/>
              </a:spcAft>
              <a:buNone/>
            </a:pPr>
            <a:r>
              <a:rPr lang="en-US" sz="2600" dirty="0">
                <a:solidFill>
                  <a:srgbClr val="000000"/>
                </a:solidFill>
                <a:highlight>
                  <a:srgbClr val="FFFFFF"/>
                </a:highlight>
                <a:latin typeface="Consolas" panose="020B0609020204030204" pitchFamily="49" charset="0"/>
              </a:rPr>
              <a:t>l = k;</a:t>
            </a:r>
          </a:p>
          <a:p>
            <a:pPr marL="0" indent="0">
              <a:lnSpc>
                <a:spcPct val="100000"/>
              </a:lnSpc>
              <a:spcBef>
                <a:spcPts val="0"/>
              </a:spcBef>
              <a:spcAft>
                <a:spcPts val="0"/>
              </a:spcAft>
              <a:buNone/>
            </a:pPr>
            <a:r>
              <a:rPr lang="en-US" sz="2600" dirty="0">
                <a:solidFill>
                  <a:srgbClr val="000000"/>
                </a:solidFill>
                <a:highlight>
                  <a:srgbClr val="FFFFFF"/>
                </a:highlight>
                <a:latin typeface="Consolas" panose="020B0609020204030204" pitchFamily="49" charset="0"/>
              </a:rPr>
              <a:t>}</a:t>
            </a:r>
          </a:p>
          <a:p>
            <a:pPr marL="0" indent="0">
              <a:lnSpc>
                <a:spcPct val="100000"/>
              </a:lnSpc>
              <a:spcBef>
                <a:spcPts val="0"/>
              </a:spcBef>
              <a:spcAft>
                <a:spcPts val="0"/>
              </a:spcAft>
              <a:buNone/>
            </a:pPr>
            <a:r>
              <a:rPr lang="en-US" sz="2600" dirty="0">
                <a:solidFill>
                  <a:srgbClr val="000000"/>
                </a:solidFill>
                <a:highlight>
                  <a:srgbClr val="FFFFFF"/>
                </a:highlight>
                <a:latin typeface="Consolas" panose="020B0609020204030204" pitchFamily="49" charset="0"/>
              </a:rPr>
              <a:t>jmp l;</a:t>
            </a:r>
            <a:endParaRPr lang="en-US" sz="2600" dirty="0"/>
          </a:p>
        </p:txBody>
      </p:sp>
      <p:graphicFrame>
        <p:nvGraphicFramePr>
          <p:cNvPr id="3" name="Content Placeholder 2"/>
          <p:cNvGraphicFramePr>
            <a:graphicFrameLocks noGrp="1"/>
          </p:cNvGraphicFramePr>
          <p:nvPr>
            <p:ph sz="half" idx="2"/>
          </p:nvPr>
        </p:nvGraphicFramePr>
        <p:xfrm>
          <a:off x="4594225" y="1524000"/>
          <a:ext cx="3360738" cy="1545165"/>
        </p:xfrm>
        <a:graphic>
          <a:graphicData uri="http://schemas.openxmlformats.org/drawingml/2006/table">
            <a:tbl>
              <a:tblPr firstRow="1" bandRow="1">
                <a:tableStyleId>{5C22544A-7EE6-4342-B048-85BDC9FD1C3A}</a:tableStyleId>
              </a:tblPr>
              <a:tblGrid>
                <a:gridCol w="1011047">
                  <a:extLst>
                    <a:ext uri="{9D8B030D-6E8A-4147-A177-3AD203B41FA5}">
                      <a16:colId xmlns:a16="http://schemas.microsoft.com/office/drawing/2014/main" val="20000"/>
                    </a:ext>
                  </a:extLst>
                </a:gridCol>
                <a:gridCol w="713232">
                  <a:extLst>
                    <a:ext uri="{9D8B030D-6E8A-4147-A177-3AD203B41FA5}">
                      <a16:colId xmlns:a16="http://schemas.microsoft.com/office/drawing/2014/main" val="20001"/>
                    </a:ext>
                  </a:extLst>
                </a:gridCol>
                <a:gridCol w="1636459">
                  <a:extLst>
                    <a:ext uri="{9D8B030D-6E8A-4147-A177-3AD203B41FA5}">
                      <a16:colId xmlns:a16="http://schemas.microsoft.com/office/drawing/2014/main" val="20002"/>
                    </a:ext>
                  </a:extLst>
                </a:gridCol>
              </a:tblGrid>
              <a:tr h="309033">
                <a:tc>
                  <a:txBody>
                    <a:bodyPr/>
                    <a:lstStyle/>
                    <a:p>
                      <a:pPr algn="ctr"/>
                      <a:r>
                        <a:rPr lang="en-US" sz="1200" dirty="0"/>
                        <a:t>Variable</a:t>
                      </a:r>
                    </a:p>
                  </a:txBody>
                  <a:tcPr marT="38100" marB="38100"/>
                </a:tc>
                <a:tc>
                  <a:txBody>
                    <a:bodyPr/>
                    <a:lstStyle/>
                    <a:p>
                      <a:pPr algn="ctr"/>
                      <a:r>
                        <a:rPr lang="en-US" sz="1200" dirty="0"/>
                        <a:t>Value</a:t>
                      </a:r>
                    </a:p>
                  </a:txBody>
                  <a:tcPr marT="38100" marB="38100"/>
                </a:tc>
                <a:tc>
                  <a:txBody>
                    <a:bodyPr/>
                    <a:lstStyle/>
                    <a:p>
                      <a:pPr algn="ctr"/>
                      <a:r>
                        <a:rPr lang="en-US" sz="1200" dirty="0"/>
                        <a:t>Taint Status</a:t>
                      </a:r>
                    </a:p>
                  </a:txBody>
                  <a:tcPr marT="38100" marB="38100"/>
                </a:tc>
                <a:extLst>
                  <a:ext uri="{0D108BD9-81ED-4DB2-BD59-A6C34878D82A}">
                    <a16:rowId xmlns:a16="http://schemas.microsoft.com/office/drawing/2014/main" val="10000"/>
                  </a:ext>
                </a:extLst>
              </a:tr>
              <a:tr h="309033">
                <a:tc>
                  <a:txBody>
                    <a:bodyPr/>
                    <a:lstStyle/>
                    <a:p>
                      <a:pPr algn="ctr"/>
                      <a:r>
                        <a:rPr lang="en-US" sz="1500" dirty="0"/>
                        <a:t>i</a:t>
                      </a:r>
                    </a:p>
                  </a:txBody>
                  <a:tcPr marT="38100" marB="38100"/>
                </a:tc>
                <a:tc>
                  <a:txBody>
                    <a:bodyPr/>
                    <a:lstStyle/>
                    <a:p>
                      <a:pPr algn="ctr"/>
                      <a:r>
                        <a:rPr lang="en-US" sz="1500" dirty="0"/>
                        <a:t>7</a:t>
                      </a:r>
                    </a:p>
                  </a:txBody>
                  <a:tcPr marT="38100" marB="38100"/>
                </a:tc>
                <a:tc>
                  <a:txBody>
                    <a:bodyPr/>
                    <a:lstStyle/>
                    <a:p>
                      <a:pPr algn="ctr"/>
                      <a:r>
                        <a:rPr lang="en-US" sz="1500" dirty="0"/>
                        <a:t>true</a:t>
                      </a:r>
                    </a:p>
                  </a:txBody>
                  <a:tcPr marT="38100" marB="38100"/>
                </a:tc>
                <a:extLst>
                  <a:ext uri="{0D108BD9-81ED-4DB2-BD59-A6C34878D82A}">
                    <a16:rowId xmlns:a16="http://schemas.microsoft.com/office/drawing/2014/main" val="10001"/>
                  </a:ext>
                </a:extLst>
              </a:tr>
              <a:tr h="309033">
                <a:tc>
                  <a:txBody>
                    <a:bodyPr/>
                    <a:lstStyle/>
                    <a:p>
                      <a:pPr algn="ctr"/>
                      <a:endParaRPr lang="en-US" sz="1500" dirty="0"/>
                    </a:p>
                  </a:txBody>
                  <a:tcPr marT="38100" marB="38100"/>
                </a:tc>
                <a:tc>
                  <a:txBody>
                    <a:bodyPr/>
                    <a:lstStyle/>
                    <a:p>
                      <a:pPr algn="ctr"/>
                      <a:endParaRPr lang="en-US" sz="1500" dirty="0"/>
                    </a:p>
                  </a:txBody>
                  <a:tcPr marT="38100" marB="38100"/>
                </a:tc>
                <a:tc>
                  <a:txBody>
                    <a:bodyPr/>
                    <a:lstStyle/>
                    <a:p>
                      <a:pPr algn="ctr"/>
                      <a:endParaRPr lang="en-US" sz="1500" dirty="0"/>
                    </a:p>
                  </a:txBody>
                  <a:tcPr marT="38100" marB="38100"/>
                </a:tc>
                <a:extLst>
                  <a:ext uri="{0D108BD9-81ED-4DB2-BD59-A6C34878D82A}">
                    <a16:rowId xmlns:a16="http://schemas.microsoft.com/office/drawing/2014/main" val="10002"/>
                  </a:ext>
                </a:extLst>
              </a:tr>
              <a:tr h="309033">
                <a:tc>
                  <a:txBody>
                    <a:bodyPr/>
                    <a:lstStyle/>
                    <a:p>
                      <a:pPr algn="ctr"/>
                      <a:endParaRPr lang="en-US" sz="1500" dirty="0"/>
                    </a:p>
                  </a:txBody>
                  <a:tcPr marT="38100" marB="38100"/>
                </a:tc>
                <a:tc>
                  <a:txBody>
                    <a:bodyPr/>
                    <a:lstStyle/>
                    <a:p>
                      <a:pPr algn="ctr"/>
                      <a:endParaRPr lang="en-US" sz="1500" dirty="0"/>
                    </a:p>
                  </a:txBody>
                  <a:tcPr marT="38100" marB="38100"/>
                </a:tc>
                <a:tc>
                  <a:txBody>
                    <a:bodyPr/>
                    <a:lstStyle/>
                    <a:p>
                      <a:pPr algn="ctr"/>
                      <a:endParaRPr lang="en-US" sz="1500" dirty="0"/>
                    </a:p>
                  </a:txBody>
                  <a:tcPr marT="38100" marB="38100"/>
                </a:tc>
                <a:extLst>
                  <a:ext uri="{0D108BD9-81ED-4DB2-BD59-A6C34878D82A}">
                    <a16:rowId xmlns:a16="http://schemas.microsoft.com/office/drawing/2014/main" val="10003"/>
                  </a:ext>
                </a:extLst>
              </a:tr>
              <a:tr h="309033">
                <a:tc>
                  <a:txBody>
                    <a:bodyPr/>
                    <a:lstStyle/>
                    <a:p>
                      <a:pPr algn="ctr"/>
                      <a:endParaRPr lang="en-US" sz="1500" dirty="0"/>
                    </a:p>
                  </a:txBody>
                  <a:tcPr marT="38100" marB="38100"/>
                </a:tc>
                <a:tc>
                  <a:txBody>
                    <a:bodyPr/>
                    <a:lstStyle/>
                    <a:p>
                      <a:pPr algn="ctr"/>
                      <a:endParaRPr lang="en-US" sz="1500" dirty="0"/>
                    </a:p>
                  </a:txBody>
                  <a:tcPr marT="38100" marB="38100"/>
                </a:tc>
                <a:tc>
                  <a:txBody>
                    <a:bodyPr/>
                    <a:lstStyle/>
                    <a:p>
                      <a:pPr algn="ctr"/>
                      <a:endParaRPr lang="en-US" sz="1500" dirty="0"/>
                    </a:p>
                  </a:txBody>
                  <a:tcPr marT="38100" marB="38100"/>
                </a:tc>
                <a:extLst>
                  <a:ext uri="{0D108BD9-81ED-4DB2-BD59-A6C34878D82A}">
                    <a16:rowId xmlns:a16="http://schemas.microsoft.com/office/drawing/2014/main" val="10004"/>
                  </a:ext>
                </a:extLst>
              </a:tr>
            </a:tbl>
          </a:graphicData>
        </a:graphic>
      </p:graphicFrame>
      <p:sp>
        <p:nvSpPr>
          <p:cNvPr id="4" name="Slide Number Placeholder 3"/>
          <p:cNvSpPr>
            <a:spLocks noGrp="1"/>
          </p:cNvSpPr>
          <p:nvPr>
            <p:ph type="sldNum" sz="quarter" idx="12"/>
          </p:nvPr>
        </p:nvSpPr>
        <p:spPr/>
        <p:txBody>
          <a:bodyPr/>
          <a:lstStyle/>
          <a:p>
            <a:fld id="{4FAB73BC-B049-4115-A692-8D63A059BFB8}" type="slidenum">
              <a:rPr lang="en-US" smtClean="0"/>
              <a:t>38</a:t>
            </a:fld>
            <a:endParaRPr lang="en-US" dirty="0"/>
          </a:p>
        </p:txBody>
      </p:sp>
      <p:sp>
        <p:nvSpPr>
          <p:cNvPr id="7" name="Title 4"/>
          <p:cNvSpPr>
            <a:spLocks noGrp="1"/>
          </p:cNvSpPr>
          <p:nvPr>
            <p:ph type="title"/>
          </p:nvPr>
        </p:nvSpPr>
        <p:spPr>
          <a:xfrm>
            <a:off x="457200" y="228866"/>
            <a:ext cx="8229600" cy="952500"/>
          </a:xfrm>
        </p:spPr>
        <p:txBody>
          <a:bodyPr/>
          <a:lstStyle/>
          <a:p>
            <a:r>
              <a:rPr lang="en-US" dirty="0"/>
              <a:t>Dynamic Taint Analysis</a:t>
            </a:r>
          </a:p>
        </p:txBody>
      </p:sp>
    </p:spTree>
    <p:extLst>
      <p:ext uri="{BB962C8B-B14F-4D97-AF65-F5344CB8AC3E}">
        <p14:creationId xmlns:p14="http://schemas.microsoft.com/office/powerpoint/2010/main" val="30639834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1"/>
          </p:nvPr>
        </p:nvSpPr>
        <p:spPr/>
        <p:txBody>
          <a:bodyPr>
            <a:noAutofit/>
          </a:bodyPr>
          <a:lstStyle/>
          <a:p>
            <a:pPr marL="0" indent="0">
              <a:lnSpc>
                <a:spcPct val="100000"/>
              </a:lnSpc>
              <a:spcBef>
                <a:spcPts val="0"/>
              </a:spcBef>
              <a:spcAft>
                <a:spcPts val="0"/>
              </a:spcAft>
              <a:buNone/>
            </a:pPr>
            <a:r>
              <a:rPr lang="en-US" sz="2600" dirty="0">
                <a:solidFill>
                  <a:srgbClr val="000000"/>
                </a:solidFill>
                <a:highlight>
                  <a:srgbClr val="FFFFFF"/>
                </a:highlight>
                <a:latin typeface="Consolas" panose="020B0609020204030204" pitchFamily="49" charset="0"/>
              </a:rPr>
              <a:t>i = get_input();</a:t>
            </a:r>
          </a:p>
          <a:p>
            <a:pPr marL="0" indent="0">
              <a:lnSpc>
                <a:spcPct val="100000"/>
              </a:lnSpc>
              <a:spcBef>
                <a:spcPts val="0"/>
              </a:spcBef>
              <a:spcAft>
                <a:spcPts val="0"/>
              </a:spcAft>
              <a:buNone/>
            </a:pPr>
            <a:r>
              <a:rPr lang="en-US" sz="2600" dirty="0">
                <a:solidFill>
                  <a:srgbClr val="FF0000"/>
                </a:solidFill>
                <a:highlight>
                  <a:srgbClr val="FFFFFF"/>
                </a:highlight>
                <a:latin typeface="Consolas" panose="020B0609020204030204" pitchFamily="49" charset="0"/>
              </a:rPr>
              <a:t>two = 2;</a:t>
            </a:r>
          </a:p>
          <a:p>
            <a:pPr marL="0" indent="0">
              <a:lnSpc>
                <a:spcPct val="100000"/>
              </a:lnSpc>
              <a:spcBef>
                <a:spcPts val="0"/>
              </a:spcBef>
              <a:spcAft>
                <a:spcPts val="0"/>
              </a:spcAft>
              <a:buNone/>
            </a:pPr>
            <a:r>
              <a:rPr lang="en-US" sz="2600" dirty="0">
                <a:solidFill>
                  <a:srgbClr val="0000FF"/>
                </a:solidFill>
                <a:highlight>
                  <a:srgbClr val="FFFFFF"/>
                </a:highlight>
                <a:latin typeface="Consolas" panose="020B0609020204030204" pitchFamily="49" charset="0"/>
              </a:rPr>
              <a:t>if</a:t>
            </a:r>
            <a:r>
              <a:rPr lang="en-US" sz="2600" dirty="0">
                <a:solidFill>
                  <a:srgbClr val="000000"/>
                </a:solidFill>
                <a:highlight>
                  <a:srgbClr val="FFFFFF"/>
                </a:highlight>
                <a:latin typeface="Consolas" panose="020B0609020204030204" pitchFamily="49" charset="0"/>
              </a:rPr>
              <a:t>(i%2 == 0){</a:t>
            </a:r>
          </a:p>
          <a:p>
            <a:pPr marL="274320" lvl="1" indent="0">
              <a:lnSpc>
                <a:spcPct val="100000"/>
              </a:lnSpc>
              <a:spcBef>
                <a:spcPts val="0"/>
              </a:spcBef>
              <a:spcAft>
                <a:spcPts val="0"/>
              </a:spcAft>
              <a:buNone/>
            </a:pPr>
            <a:r>
              <a:rPr lang="en-US" sz="2600" dirty="0">
                <a:solidFill>
                  <a:srgbClr val="000000"/>
                </a:solidFill>
                <a:highlight>
                  <a:srgbClr val="FFFFFF"/>
                </a:highlight>
                <a:latin typeface="Consolas" panose="020B0609020204030204" pitchFamily="49" charset="0"/>
              </a:rPr>
              <a:t>j = i+two;</a:t>
            </a:r>
          </a:p>
          <a:p>
            <a:pPr marL="274320" lvl="1" indent="0">
              <a:lnSpc>
                <a:spcPct val="100000"/>
              </a:lnSpc>
              <a:spcBef>
                <a:spcPts val="0"/>
              </a:spcBef>
              <a:spcAft>
                <a:spcPts val="0"/>
              </a:spcAft>
              <a:buNone/>
            </a:pPr>
            <a:r>
              <a:rPr lang="en-US" sz="2600" dirty="0">
                <a:solidFill>
                  <a:srgbClr val="000000"/>
                </a:solidFill>
                <a:highlight>
                  <a:srgbClr val="FFFFFF"/>
                </a:highlight>
                <a:latin typeface="Consolas" panose="020B0609020204030204" pitchFamily="49" charset="0"/>
              </a:rPr>
              <a:t>l = j;</a:t>
            </a:r>
          </a:p>
          <a:p>
            <a:pPr marL="0" indent="0">
              <a:lnSpc>
                <a:spcPct val="100000"/>
              </a:lnSpc>
              <a:spcBef>
                <a:spcPts val="0"/>
              </a:spcBef>
              <a:spcAft>
                <a:spcPts val="0"/>
              </a:spcAft>
              <a:buNone/>
            </a:pPr>
            <a:r>
              <a:rPr lang="en-US" sz="2600" dirty="0">
                <a:solidFill>
                  <a:srgbClr val="000000"/>
                </a:solidFill>
                <a:highlight>
                  <a:srgbClr val="FFFFFF"/>
                </a:highlight>
                <a:latin typeface="Consolas" panose="020B0609020204030204" pitchFamily="49" charset="0"/>
              </a:rPr>
              <a:t>} </a:t>
            </a:r>
            <a:r>
              <a:rPr lang="en-US" sz="2600" dirty="0">
                <a:solidFill>
                  <a:srgbClr val="0000FF"/>
                </a:solidFill>
                <a:highlight>
                  <a:srgbClr val="FFFFFF"/>
                </a:highlight>
                <a:latin typeface="Consolas" panose="020B0609020204030204" pitchFamily="49" charset="0"/>
              </a:rPr>
              <a:t>else</a:t>
            </a:r>
            <a:r>
              <a:rPr lang="en-US" sz="2600" dirty="0">
                <a:solidFill>
                  <a:srgbClr val="000000"/>
                </a:solidFill>
                <a:highlight>
                  <a:srgbClr val="FFFFFF"/>
                </a:highlight>
                <a:latin typeface="Consolas" panose="020B0609020204030204" pitchFamily="49" charset="0"/>
              </a:rPr>
              <a:t> {</a:t>
            </a:r>
          </a:p>
          <a:p>
            <a:pPr marL="274320" lvl="1" indent="0">
              <a:lnSpc>
                <a:spcPct val="100000"/>
              </a:lnSpc>
              <a:spcBef>
                <a:spcPts val="0"/>
              </a:spcBef>
              <a:spcAft>
                <a:spcPts val="0"/>
              </a:spcAft>
              <a:buNone/>
            </a:pPr>
            <a:r>
              <a:rPr lang="en-US" sz="2600" dirty="0">
                <a:solidFill>
                  <a:srgbClr val="000000"/>
                </a:solidFill>
                <a:highlight>
                  <a:srgbClr val="FFFFFF"/>
                </a:highlight>
                <a:latin typeface="Consolas" panose="020B0609020204030204" pitchFamily="49" charset="0"/>
              </a:rPr>
              <a:t>k = two*two;</a:t>
            </a:r>
          </a:p>
          <a:p>
            <a:pPr marL="274320" lvl="1" indent="0">
              <a:lnSpc>
                <a:spcPct val="100000"/>
              </a:lnSpc>
              <a:spcBef>
                <a:spcPts val="0"/>
              </a:spcBef>
              <a:spcAft>
                <a:spcPts val="0"/>
              </a:spcAft>
              <a:buNone/>
            </a:pPr>
            <a:r>
              <a:rPr lang="en-US" sz="2600" dirty="0">
                <a:solidFill>
                  <a:srgbClr val="000000"/>
                </a:solidFill>
                <a:highlight>
                  <a:srgbClr val="FFFFFF"/>
                </a:highlight>
                <a:latin typeface="Consolas" panose="020B0609020204030204" pitchFamily="49" charset="0"/>
              </a:rPr>
              <a:t>l = k;</a:t>
            </a:r>
          </a:p>
          <a:p>
            <a:pPr marL="0" indent="0">
              <a:lnSpc>
                <a:spcPct val="100000"/>
              </a:lnSpc>
              <a:spcBef>
                <a:spcPts val="0"/>
              </a:spcBef>
              <a:spcAft>
                <a:spcPts val="0"/>
              </a:spcAft>
              <a:buNone/>
            </a:pPr>
            <a:r>
              <a:rPr lang="en-US" sz="2600" dirty="0">
                <a:solidFill>
                  <a:srgbClr val="000000"/>
                </a:solidFill>
                <a:highlight>
                  <a:srgbClr val="FFFFFF"/>
                </a:highlight>
                <a:latin typeface="Consolas" panose="020B0609020204030204" pitchFamily="49" charset="0"/>
              </a:rPr>
              <a:t>}</a:t>
            </a:r>
          </a:p>
          <a:p>
            <a:pPr marL="0" indent="0">
              <a:lnSpc>
                <a:spcPct val="100000"/>
              </a:lnSpc>
              <a:spcBef>
                <a:spcPts val="0"/>
              </a:spcBef>
              <a:spcAft>
                <a:spcPts val="0"/>
              </a:spcAft>
              <a:buNone/>
            </a:pPr>
            <a:r>
              <a:rPr lang="en-US" sz="2600" dirty="0">
                <a:solidFill>
                  <a:srgbClr val="000000"/>
                </a:solidFill>
                <a:highlight>
                  <a:srgbClr val="FFFFFF"/>
                </a:highlight>
                <a:latin typeface="Consolas" panose="020B0609020204030204" pitchFamily="49" charset="0"/>
              </a:rPr>
              <a:t>jmp l;</a:t>
            </a:r>
            <a:endParaRPr lang="en-US" sz="2600" dirty="0"/>
          </a:p>
        </p:txBody>
      </p:sp>
      <p:graphicFrame>
        <p:nvGraphicFramePr>
          <p:cNvPr id="3" name="Content Placeholder 2"/>
          <p:cNvGraphicFramePr>
            <a:graphicFrameLocks noGrp="1"/>
          </p:cNvGraphicFramePr>
          <p:nvPr>
            <p:ph sz="half" idx="2"/>
          </p:nvPr>
        </p:nvGraphicFramePr>
        <p:xfrm>
          <a:off x="4594225" y="1524000"/>
          <a:ext cx="3360738" cy="1545165"/>
        </p:xfrm>
        <a:graphic>
          <a:graphicData uri="http://schemas.openxmlformats.org/drawingml/2006/table">
            <a:tbl>
              <a:tblPr firstRow="1" bandRow="1">
                <a:tableStyleId>{5C22544A-7EE6-4342-B048-85BDC9FD1C3A}</a:tableStyleId>
              </a:tblPr>
              <a:tblGrid>
                <a:gridCol w="1011047">
                  <a:extLst>
                    <a:ext uri="{9D8B030D-6E8A-4147-A177-3AD203B41FA5}">
                      <a16:colId xmlns:a16="http://schemas.microsoft.com/office/drawing/2014/main" val="20000"/>
                    </a:ext>
                  </a:extLst>
                </a:gridCol>
                <a:gridCol w="713232">
                  <a:extLst>
                    <a:ext uri="{9D8B030D-6E8A-4147-A177-3AD203B41FA5}">
                      <a16:colId xmlns:a16="http://schemas.microsoft.com/office/drawing/2014/main" val="20001"/>
                    </a:ext>
                  </a:extLst>
                </a:gridCol>
                <a:gridCol w="1636459">
                  <a:extLst>
                    <a:ext uri="{9D8B030D-6E8A-4147-A177-3AD203B41FA5}">
                      <a16:colId xmlns:a16="http://schemas.microsoft.com/office/drawing/2014/main" val="20002"/>
                    </a:ext>
                  </a:extLst>
                </a:gridCol>
              </a:tblGrid>
              <a:tr h="309033">
                <a:tc>
                  <a:txBody>
                    <a:bodyPr/>
                    <a:lstStyle/>
                    <a:p>
                      <a:pPr algn="ctr"/>
                      <a:r>
                        <a:rPr lang="en-US" sz="1200" dirty="0"/>
                        <a:t>Variable</a:t>
                      </a:r>
                    </a:p>
                  </a:txBody>
                  <a:tcPr marT="38100" marB="38100"/>
                </a:tc>
                <a:tc>
                  <a:txBody>
                    <a:bodyPr/>
                    <a:lstStyle/>
                    <a:p>
                      <a:pPr algn="ctr"/>
                      <a:r>
                        <a:rPr lang="en-US" sz="1200" dirty="0"/>
                        <a:t>Value</a:t>
                      </a:r>
                    </a:p>
                  </a:txBody>
                  <a:tcPr marT="38100" marB="38100"/>
                </a:tc>
                <a:tc>
                  <a:txBody>
                    <a:bodyPr/>
                    <a:lstStyle/>
                    <a:p>
                      <a:pPr algn="ctr"/>
                      <a:r>
                        <a:rPr lang="en-US" sz="1200" dirty="0"/>
                        <a:t>Taint Status</a:t>
                      </a:r>
                    </a:p>
                  </a:txBody>
                  <a:tcPr marT="38100" marB="38100"/>
                </a:tc>
                <a:extLst>
                  <a:ext uri="{0D108BD9-81ED-4DB2-BD59-A6C34878D82A}">
                    <a16:rowId xmlns:a16="http://schemas.microsoft.com/office/drawing/2014/main" val="10000"/>
                  </a:ext>
                </a:extLst>
              </a:tr>
              <a:tr h="309033">
                <a:tc>
                  <a:txBody>
                    <a:bodyPr/>
                    <a:lstStyle/>
                    <a:p>
                      <a:pPr algn="ctr"/>
                      <a:r>
                        <a:rPr lang="en-US" sz="1500" dirty="0"/>
                        <a:t>i</a:t>
                      </a:r>
                    </a:p>
                  </a:txBody>
                  <a:tcPr marT="38100" marB="38100"/>
                </a:tc>
                <a:tc>
                  <a:txBody>
                    <a:bodyPr/>
                    <a:lstStyle/>
                    <a:p>
                      <a:pPr algn="ctr"/>
                      <a:r>
                        <a:rPr lang="en-US" sz="1500" dirty="0"/>
                        <a:t>7</a:t>
                      </a:r>
                    </a:p>
                  </a:txBody>
                  <a:tcPr marT="38100" marB="38100"/>
                </a:tc>
                <a:tc>
                  <a:txBody>
                    <a:bodyPr/>
                    <a:lstStyle/>
                    <a:p>
                      <a:pPr algn="ctr"/>
                      <a:r>
                        <a:rPr lang="en-US" sz="1500" dirty="0"/>
                        <a:t>true</a:t>
                      </a:r>
                    </a:p>
                  </a:txBody>
                  <a:tcPr marT="38100" marB="38100"/>
                </a:tc>
                <a:extLst>
                  <a:ext uri="{0D108BD9-81ED-4DB2-BD59-A6C34878D82A}">
                    <a16:rowId xmlns:a16="http://schemas.microsoft.com/office/drawing/2014/main" val="10001"/>
                  </a:ext>
                </a:extLst>
              </a:tr>
              <a:tr h="309033">
                <a:tc>
                  <a:txBody>
                    <a:bodyPr/>
                    <a:lstStyle/>
                    <a:p>
                      <a:pPr algn="ctr"/>
                      <a:r>
                        <a:rPr lang="en-US" sz="1500" dirty="0"/>
                        <a:t>two</a:t>
                      </a:r>
                    </a:p>
                  </a:txBody>
                  <a:tcPr marT="38100" marB="38100"/>
                </a:tc>
                <a:tc>
                  <a:txBody>
                    <a:bodyPr/>
                    <a:lstStyle/>
                    <a:p>
                      <a:pPr algn="ctr"/>
                      <a:r>
                        <a:rPr lang="en-US" sz="1500" dirty="0"/>
                        <a:t>2</a:t>
                      </a:r>
                    </a:p>
                  </a:txBody>
                  <a:tcPr marT="38100" marB="38100"/>
                </a:tc>
                <a:tc>
                  <a:txBody>
                    <a:bodyPr/>
                    <a:lstStyle/>
                    <a:p>
                      <a:pPr algn="ctr"/>
                      <a:r>
                        <a:rPr lang="en-US" sz="1500" dirty="0"/>
                        <a:t>false</a:t>
                      </a:r>
                    </a:p>
                  </a:txBody>
                  <a:tcPr marT="38100" marB="38100"/>
                </a:tc>
                <a:extLst>
                  <a:ext uri="{0D108BD9-81ED-4DB2-BD59-A6C34878D82A}">
                    <a16:rowId xmlns:a16="http://schemas.microsoft.com/office/drawing/2014/main" val="10002"/>
                  </a:ext>
                </a:extLst>
              </a:tr>
              <a:tr h="309033">
                <a:tc>
                  <a:txBody>
                    <a:bodyPr/>
                    <a:lstStyle/>
                    <a:p>
                      <a:pPr algn="ctr"/>
                      <a:endParaRPr lang="en-US" sz="1500" dirty="0"/>
                    </a:p>
                  </a:txBody>
                  <a:tcPr marT="38100" marB="38100"/>
                </a:tc>
                <a:tc>
                  <a:txBody>
                    <a:bodyPr/>
                    <a:lstStyle/>
                    <a:p>
                      <a:pPr algn="ctr"/>
                      <a:endParaRPr lang="en-US" sz="1500" dirty="0"/>
                    </a:p>
                  </a:txBody>
                  <a:tcPr marT="38100" marB="38100"/>
                </a:tc>
                <a:tc>
                  <a:txBody>
                    <a:bodyPr/>
                    <a:lstStyle/>
                    <a:p>
                      <a:pPr algn="ctr"/>
                      <a:endParaRPr lang="en-US" sz="1500" dirty="0"/>
                    </a:p>
                  </a:txBody>
                  <a:tcPr marT="38100" marB="38100"/>
                </a:tc>
                <a:extLst>
                  <a:ext uri="{0D108BD9-81ED-4DB2-BD59-A6C34878D82A}">
                    <a16:rowId xmlns:a16="http://schemas.microsoft.com/office/drawing/2014/main" val="10003"/>
                  </a:ext>
                </a:extLst>
              </a:tr>
              <a:tr h="309033">
                <a:tc>
                  <a:txBody>
                    <a:bodyPr/>
                    <a:lstStyle/>
                    <a:p>
                      <a:pPr algn="ctr"/>
                      <a:endParaRPr lang="en-US" sz="1500" dirty="0"/>
                    </a:p>
                  </a:txBody>
                  <a:tcPr marT="38100" marB="38100"/>
                </a:tc>
                <a:tc>
                  <a:txBody>
                    <a:bodyPr/>
                    <a:lstStyle/>
                    <a:p>
                      <a:pPr algn="ctr"/>
                      <a:endParaRPr lang="en-US" sz="1500" dirty="0"/>
                    </a:p>
                  </a:txBody>
                  <a:tcPr marT="38100" marB="38100"/>
                </a:tc>
                <a:tc>
                  <a:txBody>
                    <a:bodyPr/>
                    <a:lstStyle/>
                    <a:p>
                      <a:pPr algn="ctr"/>
                      <a:endParaRPr lang="en-US" sz="1500" dirty="0"/>
                    </a:p>
                  </a:txBody>
                  <a:tcPr marT="38100" marB="38100"/>
                </a:tc>
                <a:extLst>
                  <a:ext uri="{0D108BD9-81ED-4DB2-BD59-A6C34878D82A}">
                    <a16:rowId xmlns:a16="http://schemas.microsoft.com/office/drawing/2014/main" val="10004"/>
                  </a:ext>
                </a:extLst>
              </a:tr>
            </a:tbl>
          </a:graphicData>
        </a:graphic>
      </p:graphicFrame>
      <p:sp>
        <p:nvSpPr>
          <p:cNvPr id="4" name="Slide Number Placeholder 3"/>
          <p:cNvSpPr>
            <a:spLocks noGrp="1"/>
          </p:cNvSpPr>
          <p:nvPr>
            <p:ph type="sldNum" sz="quarter" idx="12"/>
          </p:nvPr>
        </p:nvSpPr>
        <p:spPr/>
        <p:txBody>
          <a:bodyPr/>
          <a:lstStyle/>
          <a:p>
            <a:fld id="{4FAB73BC-B049-4115-A692-8D63A059BFB8}" type="slidenum">
              <a:rPr lang="en-US" smtClean="0"/>
              <a:t>39</a:t>
            </a:fld>
            <a:endParaRPr lang="en-US" dirty="0"/>
          </a:p>
        </p:txBody>
      </p:sp>
      <p:sp>
        <p:nvSpPr>
          <p:cNvPr id="7" name="Title 4"/>
          <p:cNvSpPr>
            <a:spLocks noGrp="1"/>
          </p:cNvSpPr>
          <p:nvPr>
            <p:ph type="title"/>
          </p:nvPr>
        </p:nvSpPr>
        <p:spPr>
          <a:xfrm>
            <a:off x="457200" y="228866"/>
            <a:ext cx="8229600" cy="952500"/>
          </a:xfrm>
        </p:spPr>
        <p:txBody>
          <a:bodyPr/>
          <a:lstStyle/>
          <a:p>
            <a:r>
              <a:rPr lang="en-US" dirty="0"/>
              <a:t>Dynamic Taint Analysis</a:t>
            </a:r>
          </a:p>
        </p:txBody>
      </p:sp>
    </p:spTree>
    <p:extLst>
      <p:ext uri="{BB962C8B-B14F-4D97-AF65-F5344CB8AC3E}">
        <p14:creationId xmlns:p14="http://schemas.microsoft.com/office/powerpoint/2010/main" val="1029711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Review:</a:t>
            </a:r>
            <a:r>
              <a:rPr kumimoji="1" lang="zh-CN" altLang="en-US" dirty="0"/>
              <a:t> </a:t>
            </a:r>
            <a:r>
              <a:rPr kumimoji="1" lang="en-US" altLang="zh-CN" dirty="0"/>
              <a:t>Security</a:t>
            </a:r>
            <a:r>
              <a:rPr kumimoji="1" lang="zh-CN" altLang="en-US" dirty="0"/>
              <a:t> </a:t>
            </a:r>
            <a:r>
              <a:rPr kumimoji="1" lang="en-US" altLang="zh-CN" dirty="0"/>
              <a:t>Goals</a:t>
            </a:r>
            <a:endParaRPr kumimoji="1" lang="zh-CN" altLang="en-US" dirty="0"/>
          </a:p>
        </p:txBody>
      </p:sp>
      <p:sp>
        <p:nvSpPr>
          <p:cNvPr id="3" name="内容占位符 2"/>
          <p:cNvSpPr>
            <a:spLocks noGrp="1"/>
          </p:cNvSpPr>
          <p:nvPr>
            <p:ph idx="1"/>
          </p:nvPr>
        </p:nvSpPr>
        <p:spPr>
          <a:xfrm>
            <a:off x="457200" y="3649587"/>
            <a:ext cx="8229600" cy="1455549"/>
          </a:xfrm>
        </p:spPr>
        <p:txBody>
          <a:bodyPr>
            <a:normAutofit fontScale="92500" lnSpcReduction="20000"/>
          </a:bodyPr>
          <a:lstStyle/>
          <a:p>
            <a:r>
              <a:rPr kumimoji="1" lang="en-US" altLang="zh-CN" b="1" dirty="0"/>
              <a:t>Confidentiality</a:t>
            </a:r>
            <a:r>
              <a:rPr kumimoji="1" lang="en-US" altLang="zh-CN" dirty="0"/>
              <a:t>:</a:t>
            </a:r>
            <a:r>
              <a:rPr kumimoji="1" lang="zh-CN" altLang="en-US" dirty="0"/>
              <a:t> </a:t>
            </a:r>
            <a:r>
              <a:rPr kumimoji="1" lang="en-US" altLang="zh-CN" dirty="0"/>
              <a:t>adversary cannot learn message contents </a:t>
            </a:r>
            <a:endParaRPr kumimoji="1" lang="zh-CN" altLang="en-US" dirty="0"/>
          </a:p>
          <a:p>
            <a:r>
              <a:rPr kumimoji="1" lang="en-US" altLang="zh-CN" b="1" dirty="0"/>
              <a:t>Integrity</a:t>
            </a:r>
            <a:r>
              <a:rPr kumimoji="1" lang="en-US" altLang="zh-CN" dirty="0"/>
              <a:t>:</a:t>
            </a:r>
            <a:r>
              <a:rPr kumimoji="1" lang="zh-CN" altLang="en-US" dirty="0"/>
              <a:t> </a:t>
            </a:r>
            <a:r>
              <a:rPr kumimoji="1" lang="en-US" altLang="zh-CN" dirty="0"/>
              <a:t>adversary cannot tamper with message contents </a:t>
            </a:r>
          </a:p>
          <a:p>
            <a:pPr lvl="1"/>
            <a:r>
              <a:rPr kumimoji="1" lang="en-US" altLang="zh-CN" dirty="0"/>
              <a:t>(if they do, client and/or server will detect it) </a:t>
            </a:r>
          </a:p>
          <a:p>
            <a:endParaRPr kumimoji="1" lang="zh-CN" altLang="en-US" dirty="0"/>
          </a:p>
        </p:txBody>
      </p:sp>
      <p:pic>
        <p:nvPicPr>
          <p:cNvPr id="4" name="图片 3"/>
          <p:cNvPicPr>
            <a:picLocks noChangeAspect="1"/>
          </p:cNvPicPr>
          <p:nvPr/>
        </p:nvPicPr>
        <p:blipFill>
          <a:blip r:embed="rId2"/>
          <a:stretch>
            <a:fillRect/>
          </a:stretch>
        </p:blipFill>
        <p:spPr>
          <a:xfrm>
            <a:off x="1403648" y="1057300"/>
            <a:ext cx="6252376" cy="2376264"/>
          </a:xfrm>
          <a:prstGeom prst="rect">
            <a:avLst/>
          </a:prstGeom>
        </p:spPr>
      </p:pic>
    </p:spTree>
    <p:extLst>
      <p:ext uri="{BB962C8B-B14F-4D97-AF65-F5344CB8AC3E}">
        <p14:creationId xmlns:p14="http://schemas.microsoft.com/office/powerpoint/2010/main" val="36224601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1"/>
          </p:nvPr>
        </p:nvSpPr>
        <p:spPr/>
        <p:txBody>
          <a:bodyPr>
            <a:noAutofit/>
          </a:bodyPr>
          <a:lstStyle/>
          <a:p>
            <a:pPr marL="0" indent="0">
              <a:lnSpc>
                <a:spcPct val="100000"/>
              </a:lnSpc>
              <a:spcBef>
                <a:spcPts val="0"/>
              </a:spcBef>
              <a:spcAft>
                <a:spcPts val="0"/>
              </a:spcAft>
              <a:buNone/>
            </a:pPr>
            <a:r>
              <a:rPr lang="en-US" sz="2600" dirty="0">
                <a:solidFill>
                  <a:srgbClr val="000000"/>
                </a:solidFill>
                <a:highlight>
                  <a:srgbClr val="FFFFFF"/>
                </a:highlight>
                <a:latin typeface="Consolas" panose="020B0609020204030204" pitchFamily="49" charset="0"/>
              </a:rPr>
              <a:t>i = get_input();</a:t>
            </a:r>
          </a:p>
          <a:p>
            <a:pPr marL="0" indent="0">
              <a:lnSpc>
                <a:spcPct val="100000"/>
              </a:lnSpc>
              <a:spcBef>
                <a:spcPts val="0"/>
              </a:spcBef>
              <a:spcAft>
                <a:spcPts val="0"/>
              </a:spcAft>
              <a:buNone/>
            </a:pPr>
            <a:r>
              <a:rPr lang="en-US" sz="2600" dirty="0">
                <a:solidFill>
                  <a:srgbClr val="000000"/>
                </a:solidFill>
                <a:highlight>
                  <a:srgbClr val="FFFFFF"/>
                </a:highlight>
                <a:latin typeface="Consolas" panose="020B0609020204030204" pitchFamily="49" charset="0"/>
              </a:rPr>
              <a:t>two = 2;</a:t>
            </a:r>
          </a:p>
          <a:p>
            <a:pPr marL="0" indent="0">
              <a:lnSpc>
                <a:spcPct val="100000"/>
              </a:lnSpc>
              <a:spcBef>
                <a:spcPts val="0"/>
              </a:spcBef>
              <a:spcAft>
                <a:spcPts val="0"/>
              </a:spcAft>
              <a:buNone/>
            </a:pPr>
            <a:r>
              <a:rPr lang="en-US" sz="2600" dirty="0">
                <a:solidFill>
                  <a:srgbClr val="0000FF"/>
                </a:solidFill>
                <a:highlight>
                  <a:srgbClr val="FFFFFF"/>
                </a:highlight>
                <a:latin typeface="Consolas" panose="020B0609020204030204" pitchFamily="49" charset="0"/>
              </a:rPr>
              <a:t>if</a:t>
            </a:r>
            <a:r>
              <a:rPr lang="en-US" sz="2600" dirty="0">
                <a:solidFill>
                  <a:srgbClr val="000000"/>
                </a:solidFill>
                <a:highlight>
                  <a:srgbClr val="FFFFFF"/>
                </a:highlight>
                <a:latin typeface="Consolas" panose="020B0609020204030204" pitchFamily="49" charset="0"/>
              </a:rPr>
              <a:t>(i%2 == 0){</a:t>
            </a:r>
          </a:p>
          <a:p>
            <a:pPr marL="274320" lvl="1" indent="0">
              <a:lnSpc>
                <a:spcPct val="100000"/>
              </a:lnSpc>
              <a:spcBef>
                <a:spcPts val="0"/>
              </a:spcBef>
              <a:spcAft>
                <a:spcPts val="0"/>
              </a:spcAft>
              <a:buNone/>
            </a:pPr>
            <a:r>
              <a:rPr lang="en-US" sz="2600" dirty="0">
                <a:solidFill>
                  <a:srgbClr val="000000"/>
                </a:solidFill>
                <a:highlight>
                  <a:srgbClr val="FFFFFF"/>
                </a:highlight>
                <a:latin typeface="Consolas" panose="020B0609020204030204" pitchFamily="49" charset="0"/>
              </a:rPr>
              <a:t>j = i+two;</a:t>
            </a:r>
          </a:p>
          <a:p>
            <a:pPr marL="274320" lvl="1" indent="0">
              <a:lnSpc>
                <a:spcPct val="100000"/>
              </a:lnSpc>
              <a:spcBef>
                <a:spcPts val="0"/>
              </a:spcBef>
              <a:spcAft>
                <a:spcPts val="0"/>
              </a:spcAft>
              <a:buNone/>
            </a:pPr>
            <a:r>
              <a:rPr lang="en-US" sz="2600" dirty="0">
                <a:solidFill>
                  <a:srgbClr val="000000"/>
                </a:solidFill>
                <a:highlight>
                  <a:srgbClr val="FFFFFF"/>
                </a:highlight>
                <a:latin typeface="Consolas" panose="020B0609020204030204" pitchFamily="49" charset="0"/>
              </a:rPr>
              <a:t>l = j;</a:t>
            </a:r>
          </a:p>
          <a:p>
            <a:pPr marL="0" indent="0">
              <a:lnSpc>
                <a:spcPct val="100000"/>
              </a:lnSpc>
              <a:spcBef>
                <a:spcPts val="0"/>
              </a:spcBef>
              <a:spcAft>
                <a:spcPts val="0"/>
              </a:spcAft>
              <a:buNone/>
            </a:pPr>
            <a:r>
              <a:rPr lang="en-US" sz="2600" dirty="0">
                <a:solidFill>
                  <a:srgbClr val="000000"/>
                </a:solidFill>
                <a:highlight>
                  <a:srgbClr val="FFFFFF"/>
                </a:highlight>
                <a:latin typeface="Consolas" panose="020B0609020204030204" pitchFamily="49" charset="0"/>
              </a:rPr>
              <a:t>} </a:t>
            </a:r>
            <a:r>
              <a:rPr lang="en-US" sz="2600" dirty="0">
                <a:solidFill>
                  <a:srgbClr val="0000FF"/>
                </a:solidFill>
                <a:highlight>
                  <a:srgbClr val="FFFFFF"/>
                </a:highlight>
                <a:latin typeface="Consolas" panose="020B0609020204030204" pitchFamily="49" charset="0"/>
              </a:rPr>
              <a:t>else</a:t>
            </a:r>
            <a:r>
              <a:rPr lang="en-US" sz="2600" dirty="0">
                <a:solidFill>
                  <a:srgbClr val="000000"/>
                </a:solidFill>
                <a:highlight>
                  <a:srgbClr val="FFFFFF"/>
                </a:highlight>
                <a:latin typeface="Consolas" panose="020B0609020204030204" pitchFamily="49" charset="0"/>
              </a:rPr>
              <a:t> {</a:t>
            </a:r>
          </a:p>
          <a:p>
            <a:pPr marL="274320" lvl="1" indent="0">
              <a:lnSpc>
                <a:spcPct val="100000"/>
              </a:lnSpc>
              <a:spcBef>
                <a:spcPts val="0"/>
              </a:spcBef>
              <a:spcAft>
                <a:spcPts val="0"/>
              </a:spcAft>
              <a:buNone/>
            </a:pPr>
            <a:r>
              <a:rPr lang="en-US" sz="2600" dirty="0">
                <a:solidFill>
                  <a:srgbClr val="FF0000"/>
                </a:solidFill>
                <a:highlight>
                  <a:srgbClr val="FFFFFF"/>
                </a:highlight>
                <a:latin typeface="Consolas" panose="020B0609020204030204" pitchFamily="49" charset="0"/>
              </a:rPr>
              <a:t>k = two*two;</a:t>
            </a:r>
          </a:p>
          <a:p>
            <a:pPr marL="274320" lvl="1" indent="0">
              <a:lnSpc>
                <a:spcPct val="100000"/>
              </a:lnSpc>
              <a:spcBef>
                <a:spcPts val="0"/>
              </a:spcBef>
              <a:spcAft>
                <a:spcPts val="0"/>
              </a:spcAft>
              <a:buNone/>
            </a:pPr>
            <a:r>
              <a:rPr lang="en-US" sz="2600" dirty="0">
                <a:solidFill>
                  <a:srgbClr val="000000"/>
                </a:solidFill>
                <a:highlight>
                  <a:srgbClr val="FFFFFF"/>
                </a:highlight>
                <a:latin typeface="Consolas" panose="020B0609020204030204" pitchFamily="49" charset="0"/>
              </a:rPr>
              <a:t>l = k;</a:t>
            </a:r>
          </a:p>
          <a:p>
            <a:pPr marL="0" indent="0">
              <a:lnSpc>
                <a:spcPct val="100000"/>
              </a:lnSpc>
              <a:spcBef>
                <a:spcPts val="0"/>
              </a:spcBef>
              <a:spcAft>
                <a:spcPts val="0"/>
              </a:spcAft>
              <a:buNone/>
            </a:pPr>
            <a:r>
              <a:rPr lang="en-US" sz="2600" dirty="0">
                <a:solidFill>
                  <a:srgbClr val="000000"/>
                </a:solidFill>
                <a:highlight>
                  <a:srgbClr val="FFFFFF"/>
                </a:highlight>
                <a:latin typeface="Consolas" panose="020B0609020204030204" pitchFamily="49" charset="0"/>
              </a:rPr>
              <a:t>}</a:t>
            </a:r>
          </a:p>
          <a:p>
            <a:pPr marL="0" indent="0">
              <a:lnSpc>
                <a:spcPct val="100000"/>
              </a:lnSpc>
              <a:spcBef>
                <a:spcPts val="0"/>
              </a:spcBef>
              <a:spcAft>
                <a:spcPts val="0"/>
              </a:spcAft>
              <a:buNone/>
            </a:pPr>
            <a:r>
              <a:rPr lang="en-US" sz="2600" dirty="0">
                <a:solidFill>
                  <a:srgbClr val="000000"/>
                </a:solidFill>
                <a:highlight>
                  <a:srgbClr val="FFFFFF"/>
                </a:highlight>
                <a:latin typeface="Consolas" panose="020B0609020204030204" pitchFamily="49" charset="0"/>
              </a:rPr>
              <a:t>jmp l;</a:t>
            </a:r>
            <a:endParaRPr lang="en-US" sz="2600" dirty="0"/>
          </a:p>
        </p:txBody>
      </p:sp>
      <p:graphicFrame>
        <p:nvGraphicFramePr>
          <p:cNvPr id="3" name="Content Placeholder 2"/>
          <p:cNvGraphicFramePr>
            <a:graphicFrameLocks noGrp="1"/>
          </p:cNvGraphicFramePr>
          <p:nvPr>
            <p:ph sz="half" idx="2"/>
          </p:nvPr>
        </p:nvGraphicFramePr>
        <p:xfrm>
          <a:off x="4594225" y="1524000"/>
          <a:ext cx="3360738" cy="1545165"/>
        </p:xfrm>
        <a:graphic>
          <a:graphicData uri="http://schemas.openxmlformats.org/drawingml/2006/table">
            <a:tbl>
              <a:tblPr firstRow="1" bandRow="1">
                <a:tableStyleId>{5C22544A-7EE6-4342-B048-85BDC9FD1C3A}</a:tableStyleId>
              </a:tblPr>
              <a:tblGrid>
                <a:gridCol w="1011047">
                  <a:extLst>
                    <a:ext uri="{9D8B030D-6E8A-4147-A177-3AD203B41FA5}">
                      <a16:colId xmlns:a16="http://schemas.microsoft.com/office/drawing/2014/main" val="20000"/>
                    </a:ext>
                  </a:extLst>
                </a:gridCol>
                <a:gridCol w="713232">
                  <a:extLst>
                    <a:ext uri="{9D8B030D-6E8A-4147-A177-3AD203B41FA5}">
                      <a16:colId xmlns:a16="http://schemas.microsoft.com/office/drawing/2014/main" val="20001"/>
                    </a:ext>
                  </a:extLst>
                </a:gridCol>
                <a:gridCol w="1636459">
                  <a:extLst>
                    <a:ext uri="{9D8B030D-6E8A-4147-A177-3AD203B41FA5}">
                      <a16:colId xmlns:a16="http://schemas.microsoft.com/office/drawing/2014/main" val="20002"/>
                    </a:ext>
                  </a:extLst>
                </a:gridCol>
              </a:tblGrid>
              <a:tr h="309033">
                <a:tc>
                  <a:txBody>
                    <a:bodyPr/>
                    <a:lstStyle/>
                    <a:p>
                      <a:pPr algn="ctr"/>
                      <a:r>
                        <a:rPr lang="en-US" sz="1200" dirty="0"/>
                        <a:t>Variable</a:t>
                      </a:r>
                    </a:p>
                  </a:txBody>
                  <a:tcPr marT="38100" marB="38100"/>
                </a:tc>
                <a:tc>
                  <a:txBody>
                    <a:bodyPr/>
                    <a:lstStyle/>
                    <a:p>
                      <a:pPr algn="ctr"/>
                      <a:r>
                        <a:rPr lang="en-US" sz="1200" dirty="0"/>
                        <a:t>Value</a:t>
                      </a:r>
                    </a:p>
                  </a:txBody>
                  <a:tcPr marT="38100" marB="38100"/>
                </a:tc>
                <a:tc>
                  <a:txBody>
                    <a:bodyPr/>
                    <a:lstStyle/>
                    <a:p>
                      <a:pPr algn="ctr"/>
                      <a:r>
                        <a:rPr lang="en-US" sz="1200" dirty="0"/>
                        <a:t>Taint Status</a:t>
                      </a:r>
                    </a:p>
                  </a:txBody>
                  <a:tcPr marT="38100" marB="38100"/>
                </a:tc>
                <a:extLst>
                  <a:ext uri="{0D108BD9-81ED-4DB2-BD59-A6C34878D82A}">
                    <a16:rowId xmlns:a16="http://schemas.microsoft.com/office/drawing/2014/main" val="10000"/>
                  </a:ext>
                </a:extLst>
              </a:tr>
              <a:tr h="309033">
                <a:tc>
                  <a:txBody>
                    <a:bodyPr/>
                    <a:lstStyle/>
                    <a:p>
                      <a:pPr algn="ctr"/>
                      <a:r>
                        <a:rPr lang="en-US" sz="1500" dirty="0"/>
                        <a:t>i</a:t>
                      </a:r>
                    </a:p>
                  </a:txBody>
                  <a:tcPr marT="38100" marB="38100"/>
                </a:tc>
                <a:tc>
                  <a:txBody>
                    <a:bodyPr/>
                    <a:lstStyle/>
                    <a:p>
                      <a:pPr algn="ctr"/>
                      <a:r>
                        <a:rPr lang="en-US" sz="1500" dirty="0"/>
                        <a:t>7</a:t>
                      </a:r>
                    </a:p>
                  </a:txBody>
                  <a:tcPr marT="38100" marB="38100"/>
                </a:tc>
                <a:tc>
                  <a:txBody>
                    <a:bodyPr/>
                    <a:lstStyle/>
                    <a:p>
                      <a:pPr algn="ctr"/>
                      <a:r>
                        <a:rPr lang="en-US" sz="1500" dirty="0"/>
                        <a:t>true</a:t>
                      </a:r>
                    </a:p>
                  </a:txBody>
                  <a:tcPr marT="38100" marB="38100"/>
                </a:tc>
                <a:extLst>
                  <a:ext uri="{0D108BD9-81ED-4DB2-BD59-A6C34878D82A}">
                    <a16:rowId xmlns:a16="http://schemas.microsoft.com/office/drawing/2014/main" val="10001"/>
                  </a:ext>
                </a:extLst>
              </a:tr>
              <a:tr h="309033">
                <a:tc>
                  <a:txBody>
                    <a:bodyPr/>
                    <a:lstStyle/>
                    <a:p>
                      <a:pPr algn="ctr"/>
                      <a:r>
                        <a:rPr lang="en-US" sz="1500" dirty="0"/>
                        <a:t>two</a:t>
                      </a:r>
                    </a:p>
                  </a:txBody>
                  <a:tcPr marT="38100" marB="38100"/>
                </a:tc>
                <a:tc>
                  <a:txBody>
                    <a:bodyPr/>
                    <a:lstStyle/>
                    <a:p>
                      <a:pPr algn="ctr"/>
                      <a:r>
                        <a:rPr lang="en-US" sz="1500" dirty="0"/>
                        <a:t>2</a:t>
                      </a:r>
                    </a:p>
                  </a:txBody>
                  <a:tcPr marT="38100" marB="38100"/>
                </a:tc>
                <a:tc>
                  <a:txBody>
                    <a:bodyPr/>
                    <a:lstStyle/>
                    <a:p>
                      <a:pPr algn="ctr"/>
                      <a:r>
                        <a:rPr lang="en-US" sz="1500" dirty="0"/>
                        <a:t>false</a:t>
                      </a:r>
                    </a:p>
                  </a:txBody>
                  <a:tcPr marT="38100" marB="38100"/>
                </a:tc>
                <a:extLst>
                  <a:ext uri="{0D108BD9-81ED-4DB2-BD59-A6C34878D82A}">
                    <a16:rowId xmlns:a16="http://schemas.microsoft.com/office/drawing/2014/main" val="10002"/>
                  </a:ext>
                </a:extLst>
              </a:tr>
              <a:tr h="309033">
                <a:tc>
                  <a:txBody>
                    <a:bodyPr/>
                    <a:lstStyle/>
                    <a:p>
                      <a:pPr algn="ctr"/>
                      <a:r>
                        <a:rPr lang="en-US" sz="1500" dirty="0"/>
                        <a:t>k</a:t>
                      </a:r>
                    </a:p>
                  </a:txBody>
                  <a:tcPr marT="38100" marB="38100"/>
                </a:tc>
                <a:tc>
                  <a:txBody>
                    <a:bodyPr/>
                    <a:lstStyle/>
                    <a:p>
                      <a:pPr algn="ctr"/>
                      <a:r>
                        <a:rPr lang="en-US" sz="1500" dirty="0"/>
                        <a:t>4</a:t>
                      </a:r>
                    </a:p>
                  </a:txBody>
                  <a:tcPr marT="38100" marB="38100"/>
                </a:tc>
                <a:tc>
                  <a:txBody>
                    <a:bodyPr/>
                    <a:lstStyle/>
                    <a:p>
                      <a:pPr algn="ctr"/>
                      <a:r>
                        <a:rPr lang="en-US" sz="1500" dirty="0"/>
                        <a:t>false</a:t>
                      </a:r>
                    </a:p>
                  </a:txBody>
                  <a:tcPr marT="38100" marB="38100"/>
                </a:tc>
                <a:extLst>
                  <a:ext uri="{0D108BD9-81ED-4DB2-BD59-A6C34878D82A}">
                    <a16:rowId xmlns:a16="http://schemas.microsoft.com/office/drawing/2014/main" val="10003"/>
                  </a:ext>
                </a:extLst>
              </a:tr>
              <a:tr h="309033">
                <a:tc>
                  <a:txBody>
                    <a:bodyPr/>
                    <a:lstStyle/>
                    <a:p>
                      <a:pPr algn="ctr"/>
                      <a:endParaRPr lang="en-US" sz="1500" dirty="0"/>
                    </a:p>
                  </a:txBody>
                  <a:tcPr marT="38100" marB="38100"/>
                </a:tc>
                <a:tc>
                  <a:txBody>
                    <a:bodyPr/>
                    <a:lstStyle/>
                    <a:p>
                      <a:pPr algn="ctr"/>
                      <a:endParaRPr lang="en-US" sz="1500" dirty="0"/>
                    </a:p>
                  </a:txBody>
                  <a:tcPr marT="38100" marB="38100"/>
                </a:tc>
                <a:tc>
                  <a:txBody>
                    <a:bodyPr/>
                    <a:lstStyle/>
                    <a:p>
                      <a:pPr algn="ctr"/>
                      <a:endParaRPr lang="en-US" sz="1500" dirty="0"/>
                    </a:p>
                  </a:txBody>
                  <a:tcPr marT="38100" marB="38100"/>
                </a:tc>
                <a:extLst>
                  <a:ext uri="{0D108BD9-81ED-4DB2-BD59-A6C34878D82A}">
                    <a16:rowId xmlns:a16="http://schemas.microsoft.com/office/drawing/2014/main" val="10004"/>
                  </a:ext>
                </a:extLst>
              </a:tr>
            </a:tbl>
          </a:graphicData>
        </a:graphic>
      </p:graphicFrame>
      <p:sp>
        <p:nvSpPr>
          <p:cNvPr id="4" name="Slide Number Placeholder 3"/>
          <p:cNvSpPr>
            <a:spLocks noGrp="1"/>
          </p:cNvSpPr>
          <p:nvPr>
            <p:ph type="sldNum" sz="quarter" idx="12"/>
          </p:nvPr>
        </p:nvSpPr>
        <p:spPr/>
        <p:txBody>
          <a:bodyPr/>
          <a:lstStyle/>
          <a:p>
            <a:fld id="{4FAB73BC-B049-4115-A692-8D63A059BFB8}" type="slidenum">
              <a:rPr lang="en-US" smtClean="0"/>
              <a:t>40</a:t>
            </a:fld>
            <a:endParaRPr lang="en-US" dirty="0"/>
          </a:p>
        </p:txBody>
      </p:sp>
      <p:sp>
        <p:nvSpPr>
          <p:cNvPr id="7" name="Title 4"/>
          <p:cNvSpPr>
            <a:spLocks noGrp="1"/>
          </p:cNvSpPr>
          <p:nvPr>
            <p:ph type="title"/>
          </p:nvPr>
        </p:nvSpPr>
        <p:spPr>
          <a:xfrm>
            <a:off x="457200" y="228866"/>
            <a:ext cx="8229600" cy="952500"/>
          </a:xfrm>
        </p:spPr>
        <p:txBody>
          <a:bodyPr/>
          <a:lstStyle/>
          <a:p>
            <a:r>
              <a:rPr lang="en-US" dirty="0"/>
              <a:t>Dynamic Taint Analysis</a:t>
            </a:r>
          </a:p>
        </p:txBody>
      </p:sp>
    </p:spTree>
    <p:extLst>
      <p:ext uri="{BB962C8B-B14F-4D97-AF65-F5344CB8AC3E}">
        <p14:creationId xmlns:p14="http://schemas.microsoft.com/office/powerpoint/2010/main" val="5585744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1"/>
          </p:nvPr>
        </p:nvSpPr>
        <p:spPr/>
        <p:txBody>
          <a:bodyPr>
            <a:noAutofit/>
          </a:bodyPr>
          <a:lstStyle/>
          <a:p>
            <a:pPr marL="0" indent="0">
              <a:lnSpc>
                <a:spcPct val="100000"/>
              </a:lnSpc>
              <a:spcBef>
                <a:spcPts val="0"/>
              </a:spcBef>
              <a:spcAft>
                <a:spcPts val="0"/>
              </a:spcAft>
              <a:buNone/>
            </a:pPr>
            <a:r>
              <a:rPr lang="en-US" sz="2600" dirty="0">
                <a:solidFill>
                  <a:srgbClr val="000000"/>
                </a:solidFill>
                <a:highlight>
                  <a:srgbClr val="FFFFFF"/>
                </a:highlight>
                <a:latin typeface="Consolas" panose="020B0609020204030204" pitchFamily="49" charset="0"/>
              </a:rPr>
              <a:t>i = get_input();</a:t>
            </a:r>
          </a:p>
          <a:p>
            <a:pPr marL="0" indent="0">
              <a:lnSpc>
                <a:spcPct val="100000"/>
              </a:lnSpc>
              <a:spcBef>
                <a:spcPts val="0"/>
              </a:spcBef>
              <a:spcAft>
                <a:spcPts val="0"/>
              </a:spcAft>
              <a:buNone/>
            </a:pPr>
            <a:r>
              <a:rPr lang="en-US" sz="2600" dirty="0">
                <a:solidFill>
                  <a:srgbClr val="000000"/>
                </a:solidFill>
                <a:highlight>
                  <a:srgbClr val="FFFFFF"/>
                </a:highlight>
                <a:latin typeface="Consolas" panose="020B0609020204030204" pitchFamily="49" charset="0"/>
              </a:rPr>
              <a:t>two = 2;</a:t>
            </a:r>
          </a:p>
          <a:p>
            <a:pPr marL="0" indent="0">
              <a:lnSpc>
                <a:spcPct val="100000"/>
              </a:lnSpc>
              <a:spcBef>
                <a:spcPts val="0"/>
              </a:spcBef>
              <a:spcAft>
                <a:spcPts val="0"/>
              </a:spcAft>
              <a:buNone/>
            </a:pPr>
            <a:r>
              <a:rPr lang="en-US" sz="2600" dirty="0">
                <a:solidFill>
                  <a:srgbClr val="0000FF"/>
                </a:solidFill>
                <a:highlight>
                  <a:srgbClr val="FFFFFF"/>
                </a:highlight>
                <a:latin typeface="Consolas" panose="020B0609020204030204" pitchFamily="49" charset="0"/>
              </a:rPr>
              <a:t>if</a:t>
            </a:r>
            <a:r>
              <a:rPr lang="en-US" sz="2600" dirty="0">
                <a:solidFill>
                  <a:srgbClr val="000000"/>
                </a:solidFill>
                <a:highlight>
                  <a:srgbClr val="FFFFFF"/>
                </a:highlight>
                <a:latin typeface="Consolas" panose="020B0609020204030204" pitchFamily="49" charset="0"/>
              </a:rPr>
              <a:t>(i%2 == 0){</a:t>
            </a:r>
          </a:p>
          <a:p>
            <a:pPr marL="274320" lvl="1" indent="0">
              <a:lnSpc>
                <a:spcPct val="100000"/>
              </a:lnSpc>
              <a:spcBef>
                <a:spcPts val="0"/>
              </a:spcBef>
              <a:spcAft>
                <a:spcPts val="0"/>
              </a:spcAft>
              <a:buNone/>
            </a:pPr>
            <a:r>
              <a:rPr lang="en-US" sz="2600" dirty="0">
                <a:solidFill>
                  <a:srgbClr val="000000"/>
                </a:solidFill>
                <a:highlight>
                  <a:srgbClr val="FFFFFF"/>
                </a:highlight>
                <a:latin typeface="Consolas" panose="020B0609020204030204" pitchFamily="49" charset="0"/>
              </a:rPr>
              <a:t>j = i+two;</a:t>
            </a:r>
          </a:p>
          <a:p>
            <a:pPr marL="274320" lvl="1" indent="0">
              <a:lnSpc>
                <a:spcPct val="100000"/>
              </a:lnSpc>
              <a:spcBef>
                <a:spcPts val="0"/>
              </a:spcBef>
              <a:spcAft>
                <a:spcPts val="0"/>
              </a:spcAft>
              <a:buNone/>
            </a:pPr>
            <a:r>
              <a:rPr lang="en-US" sz="2600" dirty="0">
                <a:solidFill>
                  <a:srgbClr val="000000"/>
                </a:solidFill>
                <a:highlight>
                  <a:srgbClr val="FFFFFF"/>
                </a:highlight>
                <a:latin typeface="Consolas" panose="020B0609020204030204" pitchFamily="49" charset="0"/>
              </a:rPr>
              <a:t>l = j;</a:t>
            </a:r>
          </a:p>
          <a:p>
            <a:pPr marL="0" indent="0">
              <a:lnSpc>
                <a:spcPct val="100000"/>
              </a:lnSpc>
              <a:spcBef>
                <a:spcPts val="0"/>
              </a:spcBef>
              <a:spcAft>
                <a:spcPts val="0"/>
              </a:spcAft>
              <a:buNone/>
            </a:pPr>
            <a:r>
              <a:rPr lang="en-US" sz="2600" dirty="0">
                <a:solidFill>
                  <a:srgbClr val="000000"/>
                </a:solidFill>
                <a:highlight>
                  <a:srgbClr val="FFFFFF"/>
                </a:highlight>
                <a:latin typeface="Consolas" panose="020B0609020204030204" pitchFamily="49" charset="0"/>
              </a:rPr>
              <a:t>} </a:t>
            </a:r>
            <a:r>
              <a:rPr lang="en-US" sz="2600" dirty="0">
                <a:solidFill>
                  <a:srgbClr val="0000FF"/>
                </a:solidFill>
                <a:highlight>
                  <a:srgbClr val="FFFFFF"/>
                </a:highlight>
                <a:latin typeface="Consolas" panose="020B0609020204030204" pitchFamily="49" charset="0"/>
              </a:rPr>
              <a:t>else</a:t>
            </a:r>
            <a:r>
              <a:rPr lang="en-US" sz="2600" dirty="0">
                <a:solidFill>
                  <a:srgbClr val="000000"/>
                </a:solidFill>
                <a:highlight>
                  <a:srgbClr val="FFFFFF"/>
                </a:highlight>
                <a:latin typeface="Consolas" panose="020B0609020204030204" pitchFamily="49" charset="0"/>
              </a:rPr>
              <a:t> {</a:t>
            </a:r>
          </a:p>
          <a:p>
            <a:pPr marL="274320" lvl="1" indent="0">
              <a:lnSpc>
                <a:spcPct val="100000"/>
              </a:lnSpc>
              <a:spcBef>
                <a:spcPts val="0"/>
              </a:spcBef>
              <a:spcAft>
                <a:spcPts val="0"/>
              </a:spcAft>
              <a:buNone/>
            </a:pPr>
            <a:r>
              <a:rPr lang="en-US" sz="2600" dirty="0">
                <a:solidFill>
                  <a:srgbClr val="000000"/>
                </a:solidFill>
                <a:highlight>
                  <a:srgbClr val="FFFFFF"/>
                </a:highlight>
                <a:latin typeface="Consolas" panose="020B0609020204030204" pitchFamily="49" charset="0"/>
              </a:rPr>
              <a:t>k = two*two;</a:t>
            </a:r>
          </a:p>
          <a:p>
            <a:pPr marL="274320" lvl="1" indent="0">
              <a:lnSpc>
                <a:spcPct val="100000"/>
              </a:lnSpc>
              <a:spcBef>
                <a:spcPts val="0"/>
              </a:spcBef>
              <a:spcAft>
                <a:spcPts val="0"/>
              </a:spcAft>
              <a:buNone/>
            </a:pPr>
            <a:r>
              <a:rPr lang="en-US" sz="2600" dirty="0">
                <a:solidFill>
                  <a:srgbClr val="FF0000"/>
                </a:solidFill>
                <a:highlight>
                  <a:srgbClr val="FFFFFF"/>
                </a:highlight>
                <a:latin typeface="Consolas" panose="020B0609020204030204" pitchFamily="49" charset="0"/>
              </a:rPr>
              <a:t>l = k;</a:t>
            </a:r>
          </a:p>
          <a:p>
            <a:pPr marL="0" indent="0">
              <a:lnSpc>
                <a:spcPct val="100000"/>
              </a:lnSpc>
              <a:spcBef>
                <a:spcPts val="0"/>
              </a:spcBef>
              <a:spcAft>
                <a:spcPts val="0"/>
              </a:spcAft>
              <a:buNone/>
            </a:pPr>
            <a:r>
              <a:rPr lang="en-US" sz="2600" dirty="0">
                <a:solidFill>
                  <a:srgbClr val="000000"/>
                </a:solidFill>
                <a:highlight>
                  <a:srgbClr val="FFFFFF"/>
                </a:highlight>
                <a:latin typeface="Consolas" panose="020B0609020204030204" pitchFamily="49" charset="0"/>
              </a:rPr>
              <a:t>}</a:t>
            </a:r>
          </a:p>
          <a:p>
            <a:pPr marL="0" indent="0">
              <a:lnSpc>
                <a:spcPct val="100000"/>
              </a:lnSpc>
              <a:spcBef>
                <a:spcPts val="0"/>
              </a:spcBef>
              <a:spcAft>
                <a:spcPts val="0"/>
              </a:spcAft>
              <a:buNone/>
            </a:pPr>
            <a:r>
              <a:rPr lang="en-US" sz="2600" dirty="0">
                <a:solidFill>
                  <a:srgbClr val="000000"/>
                </a:solidFill>
                <a:highlight>
                  <a:srgbClr val="FFFFFF"/>
                </a:highlight>
                <a:latin typeface="Consolas" panose="020B0609020204030204" pitchFamily="49" charset="0"/>
              </a:rPr>
              <a:t>jmp l;</a:t>
            </a:r>
            <a:endParaRPr lang="en-US" sz="2600" dirty="0"/>
          </a:p>
        </p:txBody>
      </p:sp>
      <p:graphicFrame>
        <p:nvGraphicFramePr>
          <p:cNvPr id="3" name="Content Placeholder 2"/>
          <p:cNvGraphicFramePr>
            <a:graphicFrameLocks noGrp="1"/>
          </p:cNvGraphicFramePr>
          <p:nvPr>
            <p:ph sz="half" idx="2"/>
          </p:nvPr>
        </p:nvGraphicFramePr>
        <p:xfrm>
          <a:off x="4594225" y="1524000"/>
          <a:ext cx="3360738" cy="1545165"/>
        </p:xfrm>
        <a:graphic>
          <a:graphicData uri="http://schemas.openxmlformats.org/drawingml/2006/table">
            <a:tbl>
              <a:tblPr firstRow="1" bandRow="1">
                <a:tableStyleId>{5C22544A-7EE6-4342-B048-85BDC9FD1C3A}</a:tableStyleId>
              </a:tblPr>
              <a:tblGrid>
                <a:gridCol w="1011047">
                  <a:extLst>
                    <a:ext uri="{9D8B030D-6E8A-4147-A177-3AD203B41FA5}">
                      <a16:colId xmlns:a16="http://schemas.microsoft.com/office/drawing/2014/main" val="20000"/>
                    </a:ext>
                  </a:extLst>
                </a:gridCol>
                <a:gridCol w="713232">
                  <a:extLst>
                    <a:ext uri="{9D8B030D-6E8A-4147-A177-3AD203B41FA5}">
                      <a16:colId xmlns:a16="http://schemas.microsoft.com/office/drawing/2014/main" val="20001"/>
                    </a:ext>
                  </a:extLst>
                </a:gridCol>
                <a:gridCol w="1636459">
                  <a:extLst>
                    <a:ext uri="{9D8B030D-6E8A-4147-A177-3AD203B41FA5}">
                      <a16:colId xmlns:a16="http://schemas.microsoft.com/office/drawing/2014/main" val="20002"/>
                    </a:ext>
                  </a:extLst>
                </a:gridCol>
              </a:tblGrid>
              <a:tr h="309033">
                <a:tc>
                  <a:txBody>
                    <a:bodyPr/>
                    <a:lstStyle/>
                    <a:p>
                      <a:pPr algn="ctr"/>
                      <a:r>
                        <a:rPr lang="en-US" sz="1200" dirty="0"/>
                        <a:t>Variable</a:t>
                      </a:r>
                    </a:p>
                  </a:txBody>
                  <a:tcPr marT="38100" marB="38100"/>
                </a:tc>
                <a:tc>
                  <a:txBody>
                    <a:bodyPr/>
                    <a:lstStyle/>
                    <a:p>
                      <a:pPr algn="ctr"/>
                      <a:r>
                        <a:rPr lang="en-US" sz="1200" dirty="0"/>
                        <a:t>Value</a:t>
                      </a:r>
                    </a:p>
                  </a:txBody>
                  <a:tcPr marT="38100" marB="38100"/>
                </a:tc>
                <a:tc>
                  <a:txBody>
                    <a:bodyPr/>
                    <a:lstStyle/>
                    <a:p>
                      <a:pPr algn="ctr"/>
                      <a:r>
                        <a:rPr lang="en-US" sz="1200" dirty="0"/>
                        <a:t>Taint Status</a:t>
                      </a:r>
                    </a:p>
                  </a:txBody>
                  <a:tcPr marT="38100" marB="38100"/>
                </a:tc>
                <a:extLst>
                  <a:ext uri="{0D108BD9-81ED-4DB2-BD59-A6C34878D82A}">
                    <a16:rowId xmlns:a16="http://schemas.microsoft.com/office/drawing/2014/main" val="10000"/>
                  </a:ext>
                </a:extLst>
              </a:tr>
              <a:tr h="309033">
                <a:tc>
                  <a:txBody>
                    <a:bodyPr/>
                    <a:lstStyle/>
                    <a:p>
                      <a:pPr algn="ctr"/>
                      <a:r>
                        <a:rPr lang="en-US" sz="1500" dirty="0"/>
                        <a:t>i</a:t>
                      </a:r>
                    </a:p>
                  </a:txBody>
                  <a:tcPr marT="38100" marB="38100"/>
                </a:tc>
                <a:tc>
                  <a:txBody>
                    <a:bodyPr/>
                    <a:lstStyle/>
                    <a:p>
                      <a:pPr algn="ctr"/>
                      <a:r>
                        <a:rPr lang="en-US" sz="1500" dirty="0"/>
                        <a:t>7</a:t>
                      </a:r>
                    </a:p>
                  </a:txBody>
                  <a:tcPr marT="38100" marB="38100"/>
                </a:tc>
                <a:tc>
                  <a:txBody>
                    <a:bodyPr/>
                    <a:lstStyle/>
                    <a:p>
                      <a:pPr algn="ctr"/>
                      <a:r>
                        <a:rPr lang="en-US" sz="1500" dirty="0"/>
                        <a:t>true</a:t>
                      </a:r>
                    </a:p>
                  </a:txBody>
                  <a:tcPr marT="38100" marB="38100"/>
                </a:tc>
                <a:extLst>
                  <a:ext uri="{0D108BD9-81ED-4DB2-BD59-A6C34878D82A}">
                    <a16:rowId xmlns:a16="http://schemas.microsoft.com/office/drawing/2014/main" val="10001"/>
                  </a:ext>
                </a:extLst>
              </a:tr>
              <a:tr h="309033">
                <a:tc>
                  <a:txBody>
                    <a:bodyPr/>
                    <a:lstStyle/>
                    <a:p>
                      <a:pPr algn="ctr"/>
                      <a:r>
                        <a:rPr lang="en-US" sz="1500" dirty="0"/>
                        <a:t>two</a:t>
                      </a:r>
                    </a:p>
                  </a:txBody>
                  <a:tcPr marT="38100" marB="38100"/>
                </a:tc>
                <a:tc>
                  <a:txBody>
                    <a:bodyPr/>
                    <a:lstStyle/>
                    <a:p>
                      <a:pPr algn="ctr"/>
                      <a:r>
                        <a:rPr lang="en-US" sz="1500" dirty="0"/>
                        <a:t>2</a:t>
                      </a:r>
                    </a:p>
                  </a:txBody>
                  <a:tcPr marT="38100" marB="38100"/>
                </a:tc>
                <a:tc>
                  <a:txBody>
                    <a:bodyPr/>
                    <a:lstStyle/>
                    <a:p>
                      <a:pPr algn="ctr"/>
                      <a:r>
                        <a:rPr lang="en-US" sz="1500" dirty="0"/>
                        <a:t>false</a:t>
                      </a:r>
                    </a:p>
                  </a:txBody>
                  <a:tcPr marT="38100" marB="38100"/>
                </a:tc>
                <a:extLst>
                  <a:ext uri="{0D108BD9-81ED-4DB2-BD59-A6C34878D82A}">
                    <a16:rowId xmlns:a16="http://schemas.microsoft.com/office/drawing/2014/main" val="10002"/>
                  </a:ext>
                </a:extLst>
              </a:tr>
              <a:tr h="309033">
                <a:tc>
                  <a:txBody>
                    <a:bodyPr/>
                    <a:lstStyle/>
                    <a:p>
                      <a:pPr algn="ctr"/>
                      <a:r>
                        <a:rPr lang="en-US" sz="1500" dirty="0"/>
                        <a:t>k</a:t>
                      </a:r>
                    </a:p>
                  </a:txBody>
                  <a:tcPr marT="38100" marB="38100"/>
                </a:tc>
                <a:tc>
                  <a:txBody>
                    <a:bodyPr/>
                    <a:lstStyle/>
                    <a:p>
                      <a:pPr algn="ctr"/>
                      <a:r>
                        <a:rPr lang="en-US" sz="1500" dirty="0"/>
                        <a:t>4</a:t>
                      </a:r>
                    </a:p>
                  </a:txBody>
                  <a:tcPr marT="38100" marB="38100"/>
                </a:tc>
                <a:tc>
                  <a:txBody>
                    <a:bodyPr/>
                    <a:lstStyle/>
                    <a:p>
                      <a:pPr algn="ctr"/>
                      <a:r>
                        <a:rPr lang="en-US" sz="1500" dirty="0"/>
                        <a:t>false</a:t>
                      </a:r>
                    </a:p>
                  </a:txBody>
                  <a:tcPr marT="38100" marB="38100"/>
                </a:tc>
                <a:extLst>
                  <a:ext uri="{0D108BD9-81ED-4DB2-BD59-A6C34878D82A}">
                    <a16:rowId xmlns:a16="http://schemas.microsoft.com/office/drawing/2014/main" val="10003"/>
                  </a:ext>
                </a:extLst>
              </a:tr>
              <a:tr h="309033">
                <a:tc>
                  <a:txBody>
                    <a:bodyPr/>
                    <a:lstStyle/>
                    <a:p>
                      <a:pPr algn="ctr"/>
                      <a:r>
                        <a:rPr lang="en-US" sz="1500" dirty="0"/>
                        <a:t>l</a:t>
                      </a:r>
                    </a:p>
                  </a:txBody>
                  <a:tcPr marT="38100" marB="38100"/>
                </a:tc>
                <a:tc>
                  <a:txBody>
                    <a:bodyPr/>
                    <a:lstStyle/>
                    <a:p>
                      <a:pPr algn="ctr"/>
                      <a:r>
                        <a:rPr lang="en-US" sz="1500" dirty="0"/>
                        <a:t>4</a:t>
                      </a:r>
                    </a:p>
                  </a:txBody>
                  <a:tcPr marT="38100" marB="38100"/>
                </a:tc>
                <a:tc>
                  <a:txBody>
                    <a:bodyPr/>
                    <a:lstStyle/>
                    <a:p>
                      <a:pPr algn="ctr"/>
                      <a:r>
                        <a:rPr lang="en-US" sz="1500" dirty="0"/>
                        <a:t>false</a:t>
                      </a:r>
                    </a:p>
                  </a:txBody>
                  <a:tcPr marT="38100" marB="38100"/>
                </a:tc>
                <a:extLst>
                  <a:ext uri="{0D108BD9-81ED-4DB2-BD59-A6C34878D82A}">
                    <a16:rowId xmlns:a16="http://schemas.microsoft.com/office/drawing/2014/main" val="10004"/>
                  </a:ext>
                </a:extLst>
              </a:tr>
            </a:tbl>
          </a:graphicData>
        </a:graphic>
      </p:graphicFrame>
      <p:sp>
        <p:nvSpPr>
          <p:cNvPr id="4" name="Slide Number Placeholder 3"/>
          <p:cNvSpPr>
            <a:spLocks noGrp="1"/>
          </p:cNvSpPr>
          <p:nvPr>
            <p:ph type="sldNum" sz="quarter" idx="12"/>
          </p:nvPr>
        </p:nvSpPr>
        <p:spPr/>
        <p:txBody>
          <a:bodyPr/>
          <a:lstStyle/>
          <a:p>
            <a:fld id="{4FAB73BC-B049-4115-A692-8D63A059BFB8}" type="slidenum">
              <a:rPr lang="en-US" smtClean="0"/>
              <a:t>41</a:t>
            </a:fld>
            <a:endParaRPr lang="en-US" dirty="0"/>
          </a:p>
        </p:txBody>
      </p:sp>
      <p:sp>
        <p:nvSpPr>
          <p:cNvPr id="7" name="Title 4"/>
          <p:cNvSpPr>
            <a:spLocks noGrp="1"/>
          </p:cNvSpPr>
          <p:nvPr>
            <p:ph type="title"/>
          </p:nvPr>
        </p:nvSpPr>
        <p:spPr>
          <a:xfrm>
            <a:off x="457200" y="228866"/>
            <a:ext cx="8229600" cy="952500"/>
          </a:xfrm>
        </p:spPr>
        <p:txBody>
          <a:bodyPr/>
          <a:lstStyle/>
          <a:p>
            <a:r>
              <a:rPr lang="en-US" dirty="0"/>
              <a:t>Dynamic Taint Analysis</a:t>
            </a:r>
          </a:p>
        </p:txBody>
      </p:sp>
    </p:spTree>
    <p:extLst>
      <p:ext uri="{BB962C8B-B14F-4D97-AF65-F5344CB8AC3E}">
        <p14:creationId xmlns:p14="http://schemas.microsoft.com/office/powerpoint/2010/main" val="27606393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TaintDroid</a:t>
            </a:r>
            <a:endParaRPr lang="en-US" dirty="0"/>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27584" y="1489348"/>
            <a:ext cx="7396117" cy="3528392"/>
          </a:xfrm>
        </p:spPr>
      </p:pic>
      <p:sp>
        <p:nvSpPr>
          <p:cNvPr id="3" name="Slide Number Placeholder 2"/>
          <p:cNvSpPr>
            <a:spLocks noGrp="1"/>
          </p:cNvSpPr>
          <p:nvPr>
            <p:ph type="sldNum" sz="quarter" idx="12"/>
          </p:nvPr>
        </p:nvSpPr>
        <p:spPr/>
        <p:txBody>
          <a:bodyPr/>
          <a:lstStyle/>
          <a:p>
            <a:fld id="{4FAB73BC-B049-4115-A692-8D63A059BFB8}" type="slidenum">
              <a:rPr lang="en-US" smtClean="0"/>
              <a:t>42</a:t>
            </a:fld>
            <a:endParaRPr lang="en-US" dirty="0"/>
          </a:p>
        </p:txBody>
      </p:sp>
    </p:spTree>
    <p:extLst>
      <p:ext uri="{BB962C8B-B14F-4D97-AF65-F5344CB8AC3E}">
        <p14:creationId xmlns:p14="http://schemas.microsoft.com/office/powerpoint/2010/main" val="34771846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TaintDroid</a:t>
            </a:r>
            <a:r>
              <a:rPr lang="en-US" dirty="0"/>
              <a:t> Data Flow</a:t>
            </a:r>
          </a:p>
        </p:txBody>
      </p:sp>
      <p:pic>
        <p:nvPicPr>
          <p:cNvPr id="1026" name="Picture 2"/>
          <p:cNvPicPr>
            <a:picLocks noChangeAspect="1" noChangeArrowheads="1"/>
          </p:cNvPicPr>
          <p:nvPr/>
        </p:nvPicPr>
        <p:blipFill>
          <a:blip r:embed="rId3" cstate="print"/>
          <a:srcRect/>
          <a:stretch>
            <a:fillRect/>
          </a:stretch>
        </p:blipFill>
        <p:spPr bwMode="auto">
          <a:xfrm>
            <a:off x="1270000" y="1143000"/>
            <a:ext cx="6379303" cy="4262437"/>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normAutofit/>
          </a:bodyPr>
          <a:lstStyle/>
          <a:p>
            <a:fld id="{B6F15528-21DE-4FAA-801E-634DDDAF4B2B}" type="slidenum">
              <a:rPr lang="en-US" smtClean="0">
                <a:solidFill>
                  <a:srgbClr val="464653"/>
                </a:solidFill>
              </a:rPr>
              <a:pPr/>
              <a:t>43</a:t>
            </a:fld>
            <a:endParaRPr lang="en-US">
              <a:solidFill>
                <a:srgbClr val="464653"/>
              </a:solidFill>
            </a:endParaRPr>
          </a:p>
        </p:txBody>
      </p:sp>
      <p:cxnSp>
        <p:nvCxnSpPr>
          <p:cNvPr id="19" name="Elbow Connector 18"/>
          <p:cNvCxnSpPr/>
          <p:nvPr/>
        </p:nvCxnSpPr>
        <p:spPr>
          <a:xfrm rot="16200000" flipH="1">
            <a:off x="2635250" y="2317750"/>
            <a:ext cx="762000" cy="698500"/>
          </a:xfrm>
          <a:prstGeom prst="bentConnector3">
            <a:avLst>
              <a:gd name="adj1" fmla="val 100000"/>
            </a:avLst>
          </a:prstGeom>
          <a:ln w="57150">
            <a:solidFill>
              <a:srgbClr val="FF0000"/>
            </a:solidFill>
            <a:headEnd type="none" w="med" len="med"/>
            <a:tailEnd type="triangle" w="med" len="med"/>
          </a:ln>
          <a:effectLst/>
        </p:spPr>
        <p:style>
          <a:lnRef idx="1">
            <a:schemeClr val="accent1"/>
          </a:lnRef>
          <a:fillRef idx="0">
            <a:schemeClr val="accent1"/>
          </a:fillRef>
          <a:effectRef idx="0">
            <a:schemeClr val="accent1"/>
          </a:effectRef>
          <a:fontRef idx="minor">
            <a:schemeClr val="tx1"/>
          </a:fontRef>
        </p:style>
      </p:cxnSp>
      <p:cxnSp>
        <p:nvCxnSpPr>
          <p:cNvPr id="29" name="Elbow Connector 28"/>
          <p:cNvCxnSpPr/>
          <p:nvPr/>
        </p:nvCxnSpPr>
        <p:spPr>
          <a:xfrm rot="16200000" flipH="1">
            <a:off x="3492500" y="3556000"/>
            <a:ext cx="1270000" cy="254000"/>
          </a:xfrm>
          <a:prstGeom prst="bentConnector3">
            <a:avLst>
              <a:gd name="adj1" fmla="val -1724"/>
            </a:avLst>
          </a:prstGeom>
          <a:ln w="57150">
            <a:solidFill>
              <a:srgbClr val="FF0000"/>
            </a:solidFill>
            <a:headEnd type="none" w="med" len="med"/>
            <a:tailEnd type="triangle" w="med" len="med"/>
          </a:ln>
          <a:effectLst/>
        </p:spPr>
        <p:style>
          <a:lnRef idx="1">
            <a:schemeClr val="accent1"/>
          </a:lnRef>
          <a:fillRef idx="0">
            <a:schemeClr val="accent1"/>
          </a:fillRef>
          <a:effectRef idx="0">
            <a:schemeClr val="accent1"/>
          </a:effectRef>
          <a:fontRef idx="minor">
            <a:schemeClr val="tx1"/>
          </a:fontRef>
        </p:style>
      </p:cxnSp>
      <p:cxnSp>
        <p:nvCxnSpPr>
          <p:cNvPr id="37" name="Elbow Connector 36"/>
          <p:cNvCxnSpPr/>
          <p:nvPr/>
        </p:nvCxnSpPr>
        <p:spPr>
          <a:xfrm rot="5400000" flipH="1" flipV="1">
            <a:off x="4508500" y="3556000"/>
            <a:ext cx="1270000" cy="254000"/>
          </a:xfrm>
          <a:prstGeom prst="bentConnector3">
            <a:avLst>
              <a:gd name="adj1" fmla="val 99655"/>
            </a:avLst>
          </a:prstGeom>
          <a:ln w="57150">
            <a:solidFill>
              <a:srgbClr val="FF0000"/>
            </a:solidFill>
            <a:headEnd type="none" w="med" len="med"/>
            <a:tailEnd type="triangle" w="med" len="med"/>
          </a:ln>
          <a:effectLst/>
        </p:spPr>
        <p:style>
          <a:lnRef idx="1">
            <a:schemeClr val="accent1"/>
          </a:lnRef>
          <a:fillRef idx="0">
            <a:schemeClr val="accent1"/>
          </a:fillRef>
          <a:effectRef idx="0">
            <a:schemeClr val="accent1"/>
          </a:effectRef>
          <a:fontRef idx="minor">
            <a:schemeClr val="tx1"/>
          </a:fontRef>
        </p:style>
      </p:cxnSp>
      <p:cxnSp>
        <p:nvCxnSpPr>
          <p:cNvPr id="46" name="Elbow Connector 45"/>
          <p:cNvCxnSpPr/>
          <p:nvPr/>
        </p:nvCxnSpPr>
        <p:spPr>
          <a:xfrm flipV="1">
            <a:off x="5969000" y="2476500"/>
            <a:ext cx="635000" cy="571500"/>
          </a:xfrm>
          <a:prstGeom prst="bentConnector3">
            <a:avLst>
              <a:gd name="adj1" fmla="val 101724"/>
            </a:avLst>
          </a:prstGeom>
          <a:ln w="57150">
            <a:solidFill>
              <a:srgbClr val="FF0000"/>
            </a:solidFill>
            <a:headEnd type="none" w="med" len="med"/>
            <a:tailEnd type="triangle" w="med" len="med"/>
          </a:ln>
          <a:effectLst/>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rot="5400000">
            <a:off x="6508088" y="2000250"/>
            <a:ext cx="445162" cy="662"/>
          </a:xfrm>
          <a:prstGeom prst="straightConnector1">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71" name="Group 70"/>
          <p:cNvGrpSpPr/>
          <p:nvPr/>
        </p:nvGrpSpPr>
        <p:grpSpPr>
          <a:xfrm>
            <a:off x="4000500" y="4572000"/>
            <a:ext cx="1206500" cy="254000"/>
            <a:chOff x="3886200" y="5486400"/>
            <a:chExt cx="1447800" cy="304800"/>
          </a:xfrm>
        </p:grpSpPr>
        <p:cxnSp>
          <p:nvCxnSpPr>
            <p:cNvPr id="61" name="Straight Connector 60"/>
            <p:cNvCxnSpPr/>
            <p:nvPr/>
          </p:nvCxnSpPr>
          <p:spPr>
            <a:xfrm rot="5400000">
              <a:off x="3733800" y="5638800"/>
              <a:ext cx="3048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Elbow Connector 62"/>
            <p:cNvCxnSpPr/>
            <p:nvPr/>
          </p:nvCxnSpPr>
          <p:spPr>
            <a:xfrm flipV="1">
              <a:off x="3886200" y="5486400"/>
              <a:ext cx="1447800" cy="304800"/>
            </a:xfrm>
            <a:prstGeom prst="bentConnector3">
              <a:avLst>
                <a:gd name="adj1" fmla="val 101180"/>
              </a:avLst>
            </a:prstGeom>
            <a:ln w="57150">
              <a:solidFill>
                <a:srgbClr val="FF0000"/>
              </a:solidFill>
              <a:headEnd type="none" w="med" len="med"/>
              <a:tailEnd type="triangle" w="med" len="med"/>
            </a:ln>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35283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9"/>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1"/>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2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71"/>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2"/>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37"/>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0"/>
                                          </p:stCondLst>
                                        </p:cTn>
                                        <p:tgtEl>
                                          <p:spTgt spid="5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Taint Propagation</a:t>
            </a:r>
            <a:endParaRPr kumimoji="1" lang="zh-CN" altLang="en-US" dirty="0"/>
          </a:p>
        </p:txBody>
      </p:sp>
      <p:pic>
        <p:nvPicPr>
          <p:cNvPr id="4" name="图片 3"/>
          <p:cNvPicPr>
            <a:picLocks noChangeAspect="1"/>
          </p:cNvPicPr>
          <p:nvPr/>
        </p:nvPicPr>
        <p:blipFill>
          <a:blip r:embed="rId2"/>
          <a:stretch>
            <a:fillRect/>
          </a:stretch>
        </p:blipFill>
        <p:spPr>
          <a:xfrm>
            <a:off x="107504" y="1489348"/>
            <a:ext cx="8890000" cy="3454400"/>
          </a:xfrm>
          <a:prstGeom prst="rect">
            <a:avLst/>
          </a:prstGeom>
        </p:spPr>
      </p:pic>
    </p:spTree>
    <p:extLst>
      <p:ext uri="{BB962C8B-B14F-4D97-AF65-F5344CB8AC3E}">
        <p14:creationId xmlns:p14="http://schemas.microsoft.com/office/powerpoint/2010/main" val="13528372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en-US" altLang="zh-CN" dirty="0"/>
              <a:t>Bug</a:t>
            </a:r>
            <a:r>
              <a:rPr kumimoji="1" lang="zh-CN" altLang="en-US" dirty="0"/>
              <a:t> </a:t>
            </a:r>
            <a:r>
              <a:rPr kumimoji="1" lang="en-US" altLang="zh-CN" dirty="0"/>
              <a:t>from</a:t>
            </a:r>
            <a:r>
              <a:rPr kumimoji="1" lang="zh-CN" altLang="en-US" dirty="0"/>
              <a:t> </a:t>
            </a:r>
            <a:r>
              <a:rPr kumimoji="1" lang="en-US" altLang="zh-CN" dirty="0"/>
              <a:t>Input</a:t>
            </a:r>
            <a:endParaRPr kumimoji="1" lang="zh-CN" altLang="en-US" dirty="0"/>
          </a:p>
        </p:txBody>
      </p:sp>
      <p:sp>
        <p:nvSpPr>
          <p:cNvPr id="5" name="文本占位符 4"/>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19789434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How</a:t>
            </a:r>
            <a:r>
              <a:rPr kumimoji="1" lang="zh-CN" altLang="en-US" dirty="0"/>
              <a:t> </a:t>
            </a:r>
            <a:r>
              <a:rPr kumimoji="1" lang="en-US" altLang="zh-CN" dirty="0"/>
              <a:t>does</a:t>
            </a:r>
            <a:r>
              <a:rPr kumimoji="1" lang="zh-CN" altLang="en-US" dirty="0"/>
              <a:t> </a:t>
            </a:r>
            <a:r>
              <a:rPr kumimoji="1" lang="en-US" altLang="zh-CN" dirty="0"/>
              <a:t>a</a:t>
            </a:r>
            <a:r>
              <a:rPr kumimoji="1" lang="zh-CN" altLang="en-US" dirty="0"/>
              <a:t> </a:t>
            </a:r>
            <a:r>
              <a:rPr kumimoji="1" lang="en-US" altLang="zh-CN" dirty="0"/>
              <a:t>Hacker</a:t>
            </a:r>
            <a:r>
              <a:rPr kumimoji="1" lang="zh-CN" altLang="en-US" dirty="0"/>
              <a:t> </a:t>
            </a:r>
            <a:r>
              <a:rPr kumimoji="1" lang="en-US" altLang="zh-CN" dirty="0"/>
              <a:t>Search</a:t>
            </a:r>
            <a:r>
              <a:rPr kumimoji="1" lang="zh-CN" altLang="en-US" dirty="0"/>
              <a:t> </a:t>
            </a:r>
            <a:r>
              <a:rPr kumimoji="1" lang="en-US" altLang="zh-CN" dirty="0"/>
              <a:t>a</a:t>
            </a:r>
            <a:r>
              <a:rPr kumimoji="1" lang="zh-CN" altLang="en-US" dirty="0"/>
              <a:t> </a:t>
            </a:r>
            <a:r>
              <a:rPr kumimoji="1" lang="en-US" altLang="zh-CN" dirty="0"/>
              <a:t>Bug?</a:t>
            </a:r>
            <a:endParaRPr kumimoji="1" lang="zh-CN" altLang="en-US" dirty="0"/>
          </a:p>
        </p:txBody>
      </p:sp>
      <p:sp>
        <p:nvSpPr>
          <p:cNvPr id="3" name="内容占位符 2"/>
          <p:cNvSpPr>
            <a:spLocks noGrp="1"/>
          </p:cNvSpPr>
          <p:nvPr>
            <p:ph idx="1"/>
          </p:nvPr>
        </p:nvSpPr>
        <p:spPr/>
        <p:txBody>
          <a:bodyPr>
            <a:normAutofit fontScale="92500"/>
          </a:bodyPr>
          <a:lstStyle/>
          <a:p>
            <a:r>
              <a:rPr kumimoji="1" lang="en-US" altLang="zh-CN" dirty="0"/>
              <a:t>Step-0:</a:t>
            </a:r>
            <a:r>
              <a:rPr kumimoji="1" lang="zh-CN" altLang="en-US" dirty="0"/>
              <a:t> </a:t>
            </a:r>
            <a:r>
              <a:rPr kumimoji="1" lang="en-US" altLang="zh-CN" dirty="0"/>
              <a:t>Chose</a:t>
            </a:r>
            <a:r>
              <a:rPr kumimoji="1" lang="zh-CN" altLang="en-US" dirty="0"/>
              <a:t> </a:t>
            </a:r>
            <a:r>
              <a:rPr kumimoji="1" lang="en-US" altLang="zh-CN" dirty="0"/>
              <a:t>a</a:t>
            </a:r>
            <a:r>
              <a:rPr kumimoji="1" lang="zh-CN" altLang="en-US" dirty="0"/>
              <a:t> </a:t>
            </a:r>
            <a:r>
              <a:rPr kumimoji="1" lang="en-US" altLang="zh-CN" dirty="0"/>
              <a:t>library</a:t>
            </a:r>
            <a:r>
              <a:rPr kumimoji="1" lang="zh-CN" altLang="en-US" dirty="0"/>
              <a:t> </a:t>
            </a:r>
            <a:r>
              <a:rPr kumimoji="1" lang="en-US" altLang="zh-CN" dirty="0"/>
              <a:t>(open-source,</a:t>
            </a:r>
            <a:r>
              <a:rPr kumimoji="1" lang="zh-CN" altLang="en-US" dirty="0"/>
              <a:t> </a:t>
            </a:r>
            <a:r>
              <a:rPr kumimoji="1" lang="en-US" altLang="zh-CN" dirty="0"/>
              <a:t>of</a:t>
            </a:r>
            <a:r>
              <a:rPr kumimoji="1" lang="zh-CN" altLang="en-US" dirty="0"/>
              <a:t> </a:t>
            </a:r>
            <a:r>
              <a:rPr kumimoji="1" lang="en-US" altLang="zh-CN" dirty="0"/>
              <a:t>course)</a:t>
            </a:r>
          </a:p>
          <a:p>
            <a:pPr lvl="1"/>
            <a:r>
              <a:rPr kumimoji="1" lang="en-US" altLang="zh-CN" dirty="0"/>
              <a:t>Let's</a:t>
            </a:r>
            <a:r>
              <a:rPr kumimoji="1" lang="zh-CN" altLang="en-US" dirty="0"/>
              <a:t> </a:t>
            </a:r>
            <a:r>
              <a:rPr kumimoji="1" lang="en-US" altLang="zh-CN" dirty="0"/>
              <a:t>try</a:t>
            </a:r>
            <a:r>
              <a:rPr kumimoji="1" lang="zh-CN" altLang="en-US" dirty="0"/>
              <a:t> </a:t>
            </a:r>
            <a:r>
              <a:rPr kumimoji="1" lang="en-US" altLang="zh-CN" dirty="0" err="1"/>
              <a:t>ffmpeg</a:t>
            </a:r>
            <a:r>
              <a:rPr kumimoji="1" lang="en-US" altLang="zh-CN" dirty="0"/>
              <a:t>,</a:t>
            </a:r>
            <a:r>
              <a:rPr kumimoji="1" lang="zh-CN" altLang="en-US" dirty="0"/>
              <a:t> </a:t>
            </a:r>
            <a:r>
              <a:rPr kumimoji="1" lang="en-US" altLang="zh-CN" dirty="0"/>
              <a:t>which</a:t>
            </a:r>
            <a:r>
              <a:rPr kumimoji="1" lang="zh-CN" altLang="en-US" dirty="0"/>
              <a:t> </a:t>
            </a:r>
            <a:r>
              <a:rPr kumimoji="1" lang="en-US" altLang="zh-CN" dirty="0"/>
              <a:t>is</a:t>
            </a:r>
            <a:r>
              <a:rPr kumimoji="1" lang="zh-CN" altLang="en-US" dirty="0"/>
              <a:t> </a:t>
            </a:r>
            <a:r>
              <a:rPr kumimoji="1" lang="en-US" altLang="zh-CN" dirty="0"/>
              <a:t>used</a:t>
            </a:r>
            <a:r>
              <a:rPr kumimoji="1" lang="zh-CN" altLang="en-US" dirty="0"/>
              <a:t> </a:t>
            </a:r>
            <a:r>
              <a:rPr kumimoji="1" lang="en-US" altLang="zh-CN" dirty="0"/>
              <a:t>in</a:t>
            </a:r>
            <a:r>
              <a:rPr kumimoji="1" lang="zh-CN" altLang="en-US" dirty="0"/>
              <a:t> </a:t>
            </a:r>
            <a:r>
              <a:rPr kumimoji="1" lang="en-US" altLang="zh-CN" dirty="0"/>
              <a:t>Chrome,</a:t>
            </a:r>
            <a:r>
              <a:rPr kumimoji="1" lang="zh-CN" altLang="en-US" dirty="0"/>
              <a:t> </a:t>
            </a:r>
            <a:r>
              <a:rPr kumimoji="1" lang="en-US" altLang="zh-CN" dirty="0"/>
              <a:t>VLC,</a:t>
            </a:r>
            <a:r>
              <a:rPr kumimoji="1" lang="zh-CN" altLang="en-US" dirty="0"/>
              <a:t> </a:t>
            </a:r>
            <a:r>
              <a:rPr kumimoji="1" lang="en-US" altLang="zh-CN" dirty="0" err="1"/>
              <a:t>Mplayer</a:t>
            </a:r>
            <a:r>
              <a:rPr kumimoji="1" lang="en-US" altLang="zh-CN" dirty="0"/>
              <a:t>...</a:t>
            </a:r>
          </a:p>
          <a:p>
            <a:pPr lvl="1"/>
            <a:r>
              <a:rPr kumimoji="1" lang="en-US" altLang="zh-CN" dirty="0"/>
              <a:t>There</a:t>
            </a:r>
            <a:r>
              <a:rPr kumimoji="1" lang="zh-CN" altLang="en-US" dirty="0"/>
              <a:t> </a:t>
            </a:r>
            <a:r>
              <a:rPr kumimoji="1" lang="en-US" altLang="zh-CN" dirty="0"/>
              <a:t>are</a:t>
            </a:r>
            <a:r>
              <a:rPr kumimoji="1" lang="zh-CN" altLang="en-US" dirty="0"/>
              <a:t> </a:t>
            </a:r>
            <a:r>
              <a:rPr kumimoji="1" lang="en-US" altLang="zh-CN" dirty="0"/>
              <a:t>also</a:t>
            </a:r>
            <a:r>
              <a:rPr kumimoji="1" lang="zh-CN" altLang="en-US" dirty="0"/>
              <a:t> </a:t>
            </a:r>
            <a:r>
              <a:rPr kumimoji="1" lang="en-US" altLang="zh-CN" dirty="0"/>
              <a:t>rumors</a:t>
            </a:r>
            <a:r>
              <a:rPr kumimoji="1" lang="zh-CN" altLang="en-US" dirty="0"/>
              <a:t> </a:t>
            </a:r>
            <a:r>
              <a:rPr kumimoji="1" lang="en-US" altLang="zh-CN" dirty="0"/>
              <a:t>that</a:t>
            </a:r>
            <a:r>
              <a:rPr kumimoji="1" lang="zh-CN" altLang="en-US" dirty="0"/>
              <a:t> </a:t>
            </a:r>
            <a:r>
              <a:rPr kumimoji="1" lang="en-US" altLang="zh-CN" dirty="0"/>
              <a:t>YouTube</a:t>
            </a:r>
            <a:r>
              <a:rPr kumimoji="1" lang="zh-CN" altLang="en-US" dirty="0"/>
              <a:t> </a:t>
            </a:r>
            <a:r>
              <a:rPr kumimoji="1" lang="en-US" altLang="zh-CN" dirty="0"/>
              <a:t>uses</a:t>
            </a:r>
            <a:r>
              <a:rPr kumimoji="1" lang="zh-CN" altLang="en-US" dirty="0"/>
              <a:t> </a:t>
            </a:r>
            <a:r>
              <a:rPr kumimoji="1" lang="en-US" altLang="zh-CN" dirty="0"/>
              <a:t>it</a:t>
            </a:r>
            <a:r>
              <a:rPr kumimoji="1" lang="zh-CN" altLang="en-US" dirty="0"/>
              <a:t> </a:t>
            </a:r>
            <a:r>
              <a:rPr kumimoji="1" lang="en-US" altLang="zh-CN" dirty="0"/>
              <a:t>for</a:t>
            </a:r>
            <a:r>
              <a:rPr kumimoji="1" lang="zh-CN" altLang="en-US" dirty="0"/>
              <a:t> </a:t>
            </a:r>
            <a:r>
              <a:rPr kumimoji="1" lang="en-US" altLang="zh-CN" dirty="0"/>
              <a:t>conversion</a:t>
            </a:r>
          </a:p>
          <a:p>
            <a:r>
              <a:rPr kumimoji="1" lang="en-US" altLang="zh-CN" dirty="0"/>
              <a:t>Step-1:</a:t>
            </a:r>
            <a:r>
              <a:rPr kumimoji="1" lang="zh-CN" altLang="en-US" dirty="0"/>
              <a:t> </a:t>
            </a:r>
            <a:r>
              <a:rPr kumimoji="1" lang="en-US" altLang="zh-CN" dirty="0"/>
              <a:t>List</a:t>
            </a:r>
            <a:r>
              <a:rPr kumimoji="1" lang="zh-CN" altLang="en-US" dirty="0"/>
              <a:t> </a:t>
            </a:r>
            <a:r>
              <a:rPr kumimoji="1" lang="en-US" altLang="zh-CN" dirty="0"/>
              <a:t>the</a:t>
            </a:r>
            <a:r>
              <a:rPr kumimoji="1" lang="zh-CN" altLang="en-US" dirty="0"/>
              <a:t> </a:t>
            </a:r>
            <a:r>
              <a:rPr kumimoji="1" lang="en-US" altLang="zh-CN" dirty="0" err="1"/>
              <a:t>demuxers</a:t>
            </a:r>
            <a:r>
              <a:rPr kumimoji="1" lang="zh-CN" altLang="en-US" dirty="0"/>
              <a:t> </a:t>
            </a:r>
            <a:r>
              <a:rPr kumimoji="1" lang="en-US" altLang="zh-CN" dirty="0"/>
              <a:t>of</a:t>
            </a:r>
            <a:r>
              <a:rPr kumimoji="1" lang="zh-CN" altLang="en-US" dirty="0"/>
              <a:t> </a:t>
            </a:r>
            <a:r>
              <a:rPr kumimoji="1" lang="en-US" altLang="zh-CN" dirty="0" err="1"/>
              <a:t>ffmpeg</a:t>
            </a:r>
            <a:endParaRPr kumimoji="1" lang="en-US" altLang="zh-CN" dirty="0"/>
          </a:p>
          <a:p>
            <a:r>
              <a:rPr kumimoji="1" lang="en-US" altLang="zh-CN" dirty="0"/>
              <a:t>Step-2:</a:t>
            </a:r>
            <a:r>
              <a:rPr kumimoji="1" lang="zh-CN" altLang="en-US" dirty="0"/>
              <a:t> </a:t>
            </a:r>
            <a:r>
              <a:rPr kumimoji="1" lang="en-US" altLang="zh-CN" dirty="0"/>
              <a:t>Identify</a:t>
            </a:r>
            <a:r>
              <a:rPr kumimoji="1" lang="zh-CN" altLang="en-US" dirty="0"/>
              <a:t> </a:t>
            </a:r>
            <a:r>
              <a:rPr kumimoji="1" lang="en-US" altLang="zh-CN" dirty="0"/>
              <a:t>the</a:t>
            </a:r>
            <a:r>
              <a:rPr kumimoji="1" lang="zh-CN" altLang="en-US" dirty="0"/>
              <a:t> </a:t>
            </a:r>
            <a:r>
              <a:rPr kumimoji="1" lang="en-US" altLang="zh-CN" dirty="0"/>
              <a:t>input</a:t>
            </a:r>
            <a:r>
              <a:rPr kumimoji="1" lang="zh-CN" altLang="en-US" dirty="0"/>
              <a:t> </a:t>
            </a:r>
            <a:r>
              <a:rPr kumimoji="1" lang="en-US" altLang="zh-CN" dirty="0"/>
              <a:t>data</a:t>
            </a:r>
          </a:p>
          <a:p>
            <a:r>
              <a:rPr kumimoji="1" lang="en-US" altLang="zh-CN" dirty="0"/>
              <a:t>Step-3:</a:t>
            </a:r>
            <a:r>
              <a:rPr kumimoji="1" lang="zh-CN" altLang="en-US" dirty="0"/>
              <a:t> </a:t>
            </a:r>
            <a:r>
              <a:rPr kumimoji="1" lang="en-US" altLang="zh-CN" dirty="0"/>
              <a:t>Trace</a:t>
            </a:r>
            <a:r>
              <a:rPr kumimoji="1" lang="zh-CN" altLang="en-US" dirty="0"/>
              <a:t> </a:t>
            </a:r>
            <a:r>
              <a:rPr kumimoji="1" lang="en-US" altLang="zh-CN" dirty="0"/>
              <a:t>the</a:t>
            </a:r>
            <a:r>
              <a:rPr kumimoji="1" lang="zh-CN" altLang="en-US" dirty="0"/>
              <a:t> </a:t>
            </a:r>
            <a:r>
              <a:rPr kumimoji="1" lang="en-US" altLang="zh-CN" dirty="0"/>
              <a:t>input</a:t>
            </a:r>
            <a:r>
              <a:rPr kumimoji="1" lang="zh-CN" altLang="en-US" dirty="0"/>
              <a:t> </a:t>
            </a:r>
            <a:r>
              <a:rPr kumimoji="1" lang="en-US" altLang="zh-CN" dirty="0"/>
              <a:t>data</a:t>
            </a:r>
            <a:endParaRPr kumimoji="1" lang="zh-CN" altLang="en-US" dirty="0"/>
          </a:p>
        </p:txBody>
      </p:sp>
    </p:spTree>
    <p:extLst>
      <p:ext uri="{BB962C8B-B14F-4D97-AF65-F5344CB8AC3E}">
        <p14:creationId xmlns:p14="http://schemas.microsoft.com/office/powerpoint/2010/main" val="14352100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Step-1: List the </a:t>
            </a:r>
            <a:r>
              <a:rPr kumimoji="1" lang="en-US" altLang="zh-CN" dirty="0" err="1"/>
              <a:t>Demuxers</a:t>
            </a:r>
            <a:r>
              <a:rPr kumimoji="1" lang="en-US" altLang="zh-CN" dirty="0"/>
              <a:t> of </a:t>
            </a:r>
            <a:r>
              <a:rPr kumimoji="1" lang="en-US" altLang="zh-CN" dirty="0" err="1"/>
              <a:t>FFmpeg</a:t>
            </a:r>
            <a:endParaRPr kumimoji="1" lang="zh-CN" altLang="en-US" dirty="0"/>
          </a:p>
        </p:txBody>
      </p:sp>
      <p:pic>
        <p:nvPicPr>
          <p:cNvPr id="4" name="图片 3"/>
          <p:cNvPicPr>
            <a:picLocks noChangeAspect="1"/>
          </p:cNvPicPr>
          <p:nvPr/>
        </p:nvPicPr>
        <p:blipFill>
          <a:blip r:embed="rId3"/>
          <a:stretch>
            <a:fillRect/>
          </a:stretch>
        </p:blipFill>
        <p:spPr>
          <a:xfrm>
            <a:off x="539551" y="1273324"/>
            <a:ext cx="8064897" cy="4012968"/>
          </a:xfrm>
          <a:prstGeom prst="rect">
            <a:avLst/>
          </a:prstGeom>
        </p:spPr>
      </p:pic>
    </p:spTree>
    <p:extLst>
      <p:ext uri="{BB962C8B-B14F-4D97-AF65-F5344CB8AC3E}">
        <p14:creationId xmlns:p14="http://schemas.microsoft.com/office/powerpoint/2010/main" val="35996816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Step-2: Identify the Input Data</a:t>
            </a:r>
            <a:endParaRPr kumimoji="1" lang="zh-CN" altLang="en-US" dirty="0"/>
          </a:p>
        </p:txBody>
      </p:sp>
      <p:sp>
        <p:nvSpPr>
          <p:cNvPr id="3" name="内容占位符 2"/>
          <p:cNvSpPr>
            <a:spLocks noGrp="1"/>
          </p:cNvSpPr>
          <p:nvPr>
            <p:ph idx="1"/>
          </p:nvPr>
        </p:nvSpPr>
        <p:spPr>
          <a:xfrm>
            <a:off x="457200" y="1333500"/>
            <a:ext cx="8229600" cy="4116287"/>
          </a:xfrm>
        </p:spPr>
        <p:txBody>
          <a:bodyPr>
            <a:normAutofit fontScale="92500" lnSpcReduction="20000"/>
          </a:bodyPr>
          <a:lstStyle/>
          <a:p>
            <a:r>
              <a:rPr kumimoji="1" lang="en-US" altLang="zh-CN" i="1" dirty="0" err="1"/>
              <a:t>demuxername_read_header</a:t>
            </a:r>
            <a:r>
              <a:rPr kumimoji="1" lang="en-US" altLang="zh-CN" dirty="0"/>
              <a:t>()</a:t>
            </a:r>
          </a:p>
          <a:p>
            <a:pPr lvl="1"/>
            <a:r>
              <a:rPr kumimoji="1" lang="en-US" altLang="zh-CN" dirty="0"/>
              <a:t>Most </a:t>
            </a:r>
            <a:r>
              <a:rPr kumimoji="1" lang="en-US" altLang="zh-CN" dirty="0" err="1"/>
              <a:t>demuxers</a:t>
            </a:r>
            <a:r>
              <a:rPr kumimoji="1" lang="en-US" altLang="zh-CN" dirty="0"/>
              <a:t> </a:t>
            </a:r>
            <a:r>
              <a:rPr kumimoji="1" lang="en-US" altLang="zh-CN" dirty="0" err="1"/>
              <a:t>declear</a:t>
            </a:r>
            <a:r>
              <a:rPr kumimoji="1" lang="en-US" altLang="zh-CN" dirty="0"/>
              <a:t> a function called it</a:t>
            </a:r>
          </a:p>
          <a:p>
            <a:pPr lvl="1"/>
            <a:r>
              <a:rPr kumimoji="1" lang="en-US" altLang="zh-CN" dirty="0"/>
              <a:t>Takes a parameter of type </a:t>
            </a:r>
            <a:r>
              <a:rPr kumimoji="1" lang="en-US" altLang="zh-CN" dirty="0" err="1"/>
              <a:t>AVFormatContext</a:t>
            </a:r>
            <a:endParaRPr kumimoji="1" lang="en-US" altLang="zh-CN" dirty="0"/>
          </a:p>
          <a:p>
            <a:pPr lvl="1"/>
            <a:r>
              <a:rPr kumimoji="1" lang="en-US" altLang="zh-CN" dirty="0"/>
              <a:t>This function initializes a pointer:</a:t>
            </a:r>
          </a:p>
          <a:p>
            <a:pPr lvl="1"/>
            <a:endParaRPr kumimoji="1" lang="en-US" altLang="zh-CN" dirty="0"/>
          </a:p>
          <a:p>
            <a:pPr lvl="1"/>
            <a:endParaRPr kumimoji="1" lang="en-US" altLang="zh-CN" dirty="0"/>
          </a:p>
          <a:p>
            <a:pPr lvl="1"/>
            <a:endParaRPr kumimoji="1" lang="en-US" altLang="zh-CN" dirty="0"/>
          </a:p>
          <a:p>
            <a:pPr lvl="1"/>
            <a:r>
              <a:rPr kumimoji="1" lang="en-US" altLang="zh-CN" dirty="0"/>
              <a:t>Many different </a:t>
            </a:r>
            <a:r>
              <a:rPr kumimoji="1" lang="en-US" altLang="zh-CN" dirty="0" err="1"/>
              <a:t>get_something</a:t>
            </a:r>
            <a:r>
              <a:rPr kumimoji="1" lang="en-US" altLang="zh-CN" dirty="0"/>
              <a:t>() are used to extract </a:t>
            </a:r>
            <a:r>
              <a:rPr kumimoji="1" lang="en-US" altLang="zh-CN" dirty="0" err="1"/>
              <a:t>pb</a:t>
            </a:r>
            <a:r>
              <a:rPr kumimoji="1" lang="en-US" altLang="zh-CN" dirty="0"/>
              <a:t> data</a:t>
            </a:r>
          </a:p>
          <a:p>
            <a:pPr lvl="2"/>
            <a:r>
              <a:rPr kumimoji="1" lang="en-US" altLang="zh-CN" dirty="0"/>
              <a:t>E.g., get_le32(), </a:t>
            </a:r>
            <a:r>
              <a:rPr kumimoji="1" lang="en-US" altLang="zh-CN" dirty="0" err="1"/>
              <a:t>get_buffer</a:t>
            </a:r>
            <a:r>
              <a:rPr kumimoji="1" lang="en-US" altLang="zh-CN" dirty="0"/>
              <a:t>()</a:t>
            </a:r>
          </a:p>
          <a:p>
            <a:pPr lvl="1"/>
            <a:r>
              <a:rPr kumimoji="1" lang="en-US" altLang="zh-CN" dirty="0">
                <a:solidFill>
                  <a:srgbClr val="FF0000"/>
                </a:solidFill>
              </a:rPr>
              <a:t>Conclusion: </a:t>
            </a:r>
            <a:r>
              <a:rPr kumimoji="1" lang="en-US" altLang="en-US" dirty="0" err="1">
                <a:solidFill>
                  <a:srgbClr val="FF0000"/>
                </a:solidFill>
              </a:rPr>
              <a:t>pb</a:t>
            </a:r>
            <a:r>
              <a:rPr kumimoji="1" lang="en-US" altLang="en-US" dirty="0">
                <a:solidFill>
                  <a:srgbClr val="FF0000"/>
                </a:solidFill>
              </a:rPr>
              <a:t> is a pointer to the input data of media files</a:t>
            </a:r>
            <a:endParaRPr kumimoji="1" lang="en-US" altLang="zh-CN" dirty="0">
              <a:solidFill>
                <a:srgbClr val="FF0000"/>
              </a:solidFill>
            </a:endParaRPr>
          </a:p>
          <a:p>
            <a:endParaRPr kumimoji="1" lang="zh-CN" altLang="en-US" dirty="0"/>
          </a:p>
        </p:txBody>
      </p:sp>
      <p:pic>
        <p:nvPicPr>
          <p:cNvPr id="4" name="图片 3"/>
          <p:cNvPicPr>
            <a:picLocks noChangeAspect="1"/>
          </p:cNvPicPr>
          <p:nvPr/>
        </p:nvPicPr>
        <p:blipFill>
          <a:blip r:embed="rId2"/>
          <a:stretch>
            <a:fillRect/>
          </a:stretch>
        </p:blipFill>
        <p:spPr>
          <a:xfrm>
            <a:off x="1763688" y="2929508"/>
            <a:ext cx="3822700" cy="1104900"/>
          </a:xfrm>
          <a:prstGeom prst="rect">
            <a:avLst/>
          </a:prstGeom>
        </p:spPr>
      </p:pic>
    </p:spTree>
    <p:extLst>
      <p:ext uri="{BB962C8B-B14F-4D97-AF65-F5344CB8AC3E}">
        <p14:creationId xmlns:p14="http://schemas.microsoft.com/office/powerpoint/2010/main" val="12098134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Step-3: Trace the Input Data</a:t>
            </a:r>
            <a:endParaRPr kumimoji="1" lang="zh-CN" altLang="en-US" dirty="0"/>
          </a:p>
        </p:txBody>
      </p:sp>
      <p:sp>
        <p:nvSpPr>
          <p:cNvPr id="3" name="内容占位符 2"/>
          <p:cNvSpPr>
            <a:spLocks noGrp="1"/>
          </p:cNvSpPr>
          <p:nvPr>
            <p:ph idx="1"/>
          </p:nvPr>
        </p:nvSpPr>
        <p:spPr/>
        <p:txBody>
          <a:bodyPr/>
          <a:lstStyle/>
          <a:p>
            <a:r>
              <a:rPr kumimoji="1" lang="en-US" altLang="zh-CN" dirty="0"/>
              <a:t>Start to read the first </a:t>
            </a:r>
            <a:r>
              <a:rPr kumimoji="1" lang="en-US" altLang="zh-CN" dirty="0" err="1"/>
              <a:t>demuxer</a:t>
            </a:r>
            <a:r>
              <a:rPr kumimoji="1" lang="en-US" altLang="zh-CN" dirty="0"/>
              <a:t>: </a:t>
            </a:r>
            <a:r>
              <a:rPr kumimoji="1" lang="en-US" altLang="zh-CN" dirty="0" err="1"/>
              <a:t>libavformat</a:t>
            </a:r>
            <a:r>
              <a:rPr kumimoji="1" lang="en-US" altLang="zh-CN" dirty="0"/>
              <a:t>/4xm.c</a:t>
            </a:r>
            <a:endParaRPr kumimoji="1" lang="zh-CN" altLang="en-US" dirty="0"/>
          </a:p>
        </p:txBody>
      </p:sp>
      <p:pic>
        <p:nvPicPr>
          <p:cNvPr id="4" name="图片 3"/>
          <p:cNvPicPr>
            <a:picLocks noChangeAspect="1"/>
          </p:cNvPicPr>
          <p:nvPr/>
        </p:nvPicPr>
        <p:blipFill>
          <a:blip r:embed="rId2"/>
          <a:stretch>
            <a:fillRect/>
          </a:stretch>
        </p:blipFill>
        <p:spPr>
          <a:xfrm>
            <a:off x="1331640" y="1921396"/>
            <a:ext cx="7225680" cy="3701228"/>
          </a:xfrm>
          <a:prstGeom prst="rect">
            <a:avLst/>
          </a:prstGeom>
        </p:spPr>
      </p:pic>
    </p:spTree>
    <p:extLst>
      <p:ext uri="{BB962C8B-B14F-4D97-AF65-F5344CB8AC3E}">
        <p14:creationId xmlns:p14="http://schemas.microsoft.com/office/powerpoint/2010/main" val="2329639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en-US" altLang="zh-CN" dirty="0"/>
              <a:t>Secure</a:t>
            </a:r>
            <a:r>
              <a:rPr kumimoji="1" lang="zh-CN" altLang="en-US" dirty="0"/>
              <a:t> </a:t>
            </a:r>
            <a:r>
              <a:rPr kumimoji="1" lang="en-US" altLang="zh-CN" dirty="0"/>
              <a:t>Channel</a:t>
            </a:r>
            <a:endParaRPr kumimoji="1" lang="zh-CN" altLang="en-US" dirty="0"/>
          </a:p>
        </p:txBody>
      </p:sp>
      <p:sp>
        <p:nvSpPr>
          <p:cNvPr id="5" name="文本占位符 4"/>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21006346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pic>
        <p:nvPicPr>
          <p:cNvPr id="4" name="图片 3"/>
          <p:cNvPicPr>
            <a:picLocks noChangeAspect="1"/>
          </p:cNvPicPr>
          <p:nvPr/>
        </p:nvPicPr>
        <p:blipFill>
          <a:blip r:embed="rId2"/>
          <a:stretch>
            <a:fillRect/>
          </a:stretch>
        </p:blipFill>
        <p:spPr>
          <a:xfrm>
            <a:off x="0" y="0"/>
            <a:ext cx="9144000" cy="2359742"/>
          </a:xfrm>
          <a:prstGeom prst="rect">
            <a:avLst/>
          </a:prstGeom>
        </p:spPr>
      </p:pic>
      <p:pic>
        <p:nvPicPr>
          <p:cNvPr id="5" name="图片 4"/>
          <p:cNvPicPr>
            <a:picLocks noChangeAspect="1"/>
          </p:cNvPicPr>
          <p:nvPr/>
        </p:nvPicPr>
        <p:blipFill>
          <a:blip r:embed="rId3"/>
          <a:stretch>
            <a:fillRect/>
          </a:stretch>
        </p:blipFill>
        <p:spPr>
          <a:xfrm>
            <a:off x="35497" y="2065412"/>
            <a:ext cx="7272807" cy="2593885"/>
          </a:xfrm>
          <a:prstGeom prst="rect">
            <a:avLst/>
          </a:prstGeom>
        </p:spPr>
      </p:pic>
      <p:sp>
        <p:nvSpPr>
          <p:cNvPr id="6" name="文本框 5"/>
          <p:cNvSpPr txBox="1"/>
          <p:nvPr/>
        </p:nvSpPr>
        <p:spPr>
          <a:xfrm>
            <a:off x="1800199" y="4585692"/>
            <a:ext cx="1152128" cy="523220"/>
          </a:xfrm>
          <a:prstGeom prst="rect">
            <a:avLst/>
          </a:prstGeom>
          <a:noFill/>
        </p:spPr>
        <p:txBody>
          <a:bodyPr wrap="square" rtlCol="0">
            <a:spAutoFit/>
          </a:bodyPr>
          <a:lstStyle/>
          <a:p>
            <a:pPr algn="ctr"/>
            <a:r>
              <a:rPr kumimoji="1" lang="en-US" altLang="zh-CN" sz="2800" dirty="0" err="1">
                <a:solidFill>
                  <a:srgbClr val="FF0000"/>
                </a:solidFill>
              </a:rPr>
              <a:t>int</a:t>
            </a:r>
            <a:endParaRPr kumimoji="1" lang="zh-CN" altLang="en-US" sz="2800" dirty="0">
              <a:solidFill>
                <a:srgbClr val="FF0000"/>
              </a:solidFill>
            </a:endParaRPr>
          </a:p>
        </p:txBody>
      </p:sp>
      <p:sp>
        <p:nvSpPr>
          <p:cNvPr id="7" name="文本框 6"/>
          <p:cNvSpPr txBox="1"/>
          <p:nvPr/>
        </p:nvSpPr>
        <p:spPr>
          <a:xfrm>
            <a:off x="3888431" y="4585692"/>
            <a:ext cx="2664296" cy="523220"/>
          </a:xfrm>
          <a:prstGeom prst="rect">
            <a:avLst/>
          </a:prstGeom>
          <a:noFill/>
        </p:spPr>
        <p:txBody>
          <a:bodyPr wrap="square" rtlCol="0">
            <a:spAutoFit/>
          </a:bodyPr>
          <a:lstStyle/>
          <a:p>
            <a:pPr algn="ctr"/>
            <a:r>
              <a:rPr kumimoji="1" lang="en-US" altLang="zh-CN" sz="2800" dirty="0">
                <a:solidFill>
                  <a:srgbClr val="FF0000"/>
                </a:solidFill>
              </a:rPr>
              <a:t>unsigned </a:t>
            </a:r>
            <a:r>
              <a:rPr kumimoji="1" lang="en-US" altLang="zh-CN" sz="2800" dirty="0" err="1">
                <a:solidFill>
                  <a:srgbClr val="FF0000"/>
                </a:solidFill>
              </a:rPr>
              <a:t>int</a:t>
            </a:r>
            <a:endParaRPr kumimoji="1" lang="zh-CN" altLang="en-US" sz="2800" dirty="0">
              <a:solidFill>
                <a:srgbClr val="FF0000"/>
              </a:solidFill>
            </a:endParaRPr>
          </a:p>
        </p:txBody>
      </p:sp>
    </p:spTree>
    <p:extLst>
      <p:ext uri="{BB962C8B-B14F-4D97-AF65-F5344CB8AC3E}">
        <p14:creationId xmlns:p14="http://schemas.microsoft.com/office/powerpoint/2010/main" val="16101797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Step-3: Trace the Input Data</a:t>
            </a:r>
            <a:endParaRPr kumimoji="1" lang="zh-CN" altLang="en-US" dirty="0"/>
          </a:p>
        </p:txBody>
      </p:sp>
      <p:sp>
        <p:nvSpPr>
          <p:cNvPr id="3" name="内容占位符 2"/>
          <p:cNvSpPr>
            <a:spLocks noGrp="1"/>
          </p:cNvSpPr>
          <p:nvPr>
            <p:ph idx="1"/>
          </p:nvPr>
        </p:nvSpPr>
        <p:spPr/>
        <p:txBody>
          <a:bodyPr/>
          <a:lstStyle/>
          <a:p>
            <a:r>
              <a:rPr kumimoji="1" lang="en-US" altLang="zh-CN" dirty="0"/>
              <a:t>Supplying a value &gt;= 0x80000000 for </a:t>
            </a:r>
            <a:r>
              <a:rPr kumimoji="1" lang="en-US" altLang="zh-CN" dirty="0" err="1">
                <a:solidFill>
                  <a:srgbClr val="FF0000"/>
                </a:solidFill>
              </a:rPr>
              <a:t>current_track</a:t>
            </a:r>
            <a:r>
              <a:rPr kumimoji="1" lang="en-US" altLang="zh-CN" dirty="0">
                <a:solidFill>
                  <a:srgbClr val="FF0000"/>
                </a:solidFill>
              </a:rPr>
              <a:t> </a:t>
            </a:r>
            <a:r>
              <a:rPr kumimoji="1" lang="en-US" altLang="zh-CN" dirty="0"/>
              <a:t>causes a change in sign that results in </a:t>
            </a:r>
            <a:r>
              <a:rPr kumimoji="1" lang="en-US" altLang="zh-CN" dirty="0" err="1">
                <a:solidFill>
                  <a:srgbClr val="FF0000"/>
                </a:solidFill>
              </a:rPr>
              <a:t>current_track</a:t>
            </a:r>
            <a:r>
              <a:rPr kumimoji="1" lang="en-US" altLang="zh-CN" dirty="0">
                <a:solidFill>
                  <a:srgbClr val="FF0000"/>
                </a:solidFill>
              </a:rPr>
              <a:t> </a:t>
            </a:r>
            <a:r>
              <a:rPr kumimoji="1" lang="en-US" altLang="zh-CN" dirty="0"/>
              <a:t>being interpreted as negative</a:t>
            </a:r>
          </a:p>
          <a:p>
            <a:r>
              <a:rPr kumimoji="1" lang="en-US" altLang="zh-CN" dirty="0"/>
              <a:t>The</a:t>
            </a:r>
            <a:r>
              <a:rPr kumimoji="1" lang="zh-CN" altLang="en-US" dirty="0"/>
              <a:t> </a:t>
            </a:r>
            <a:r>
              <a:rPr kumimoji="1" lang="en-US" altLang="zh-CN" dirty="0"/>
              <a:t>if statement in line 167 will always return FALSE</a:t>
            </a:r>
          </a:p>
          <a:p>
            <a:r>
              <a:rPr kumimoji="1" lang="en-US" altLang="zh-CN" dirty="0"/>
              <a:t>Thus,</a:t>
            </a:r>
            <a:r>
              <a:rPr kumimoji="1" lang="zh-CN" altLang="en-US" dirty="0"/>
              <a:t> </a:t>
            </a:r>
            <a:r>
              <a:rPr kumimoji="1" lang="en-US" altLang="zh-CN" dirty="0"/>
              <a:t>the buffer allocation in line 171 will never be reached</a:t>
            </a:r>
            <a:endParaRPr kumimoji="1" lang="zh-CN" altLang="en-US" dirty="0"/>
          </a:p>
        </p:txBody>
      </p:sp>
    </p:spTree>
    <p:extLst>
      <p:ext uri="{BB962C8B-B14F-4D97-AF65-F5344CB8AC3E}">
        <p14:creationId xmlns:p14="http://schemas.microsoft.com/office/powerpoint/2010/main" val="5643342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Step-3: Trace the Input Data</a:t>
            </a:r>
            <a:endParaRPr kumimoji="1" lang="zh-CN" altLang="en-US" dirty="0"/>
          </a:p>
        </p:txBody>
      </p:sp>
      <p:pic>
        <p:nvPicPr>
          <p:cNvPr id="4" name="图片 3"/>
          <p:cNvPicPr>
            <a:picLocks noChangeAspect="1"/>
          </p:cNvPicPr>
          <p:nvPr/>
        </p:nvPicPr>
        <p:blipFill>
          <a:blip r:embed="rId2"/>
          <a:stretch>
            <a:fillRect/>
          </a:stretch>
        </p:blipFill>
        <p:spPr>
          <a:xfrm>
            <a:off x="0" y="1223228"/>
            <a:ext cx="9144000" cy="4226560"/>
          </a:xfrm>
          <a:prstGeom prst="rect">
            <a:avLst/>
          </a:prstGeom>
        </p:spPr>
      </p:pic>
      <p:sp>
        <p:nvSpPr>
          <p:cNvPr id="5" name="矩形 4"/>
          <p:cNvSpPr/>
          <p:nvPr/>
        </p:nvSpPr>
        <p:spPr>
          <a:xfrm>
            <a:off x="1691680" y="1296626"/>
            <a:ext cx="1512168" cy="288032"/>
          </a:xfrm>
          <a:prstGeom prst="rect">
            <a:avLst/>
          </a:prstGeom>
          <a:solidFill>
            <a:srgbClr val="800000">
              <a:alpha val="16000"/>
            </a:srgbClr>
          </a:solidFill>
          <a:ln>
            <a:solidFill>
              <a:srgbClr val="8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6" name="矩形 5"/>
          <p:cNvSpPr/>
          <p:nvPr/>
        </p:nvSpPr>
        <p:spPr>
          <a:xfrm>
            <a:off x="2892512" y="4104938"/>
            <a:ext cx="1584176" cy="1080120"/>
          </a:xfrm>
          <a:prstGeom prst="rect">
            <a:avLst/>
          </a:prstGeom>
          <a:solidFill>
            <a:srgbClr val="800000">
              <a:alpha val="16000"/>
            </a:srgbClr>
          </a:solidFill>
          <a:ln>
            <a:solidFill>
              <a:srgbClr val="8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7" name="矩形 6"/>
          <p:cNvSpPr/>
          <p:nvPr/>
        </p:nvSpPr>
        <p:spPr>
          <a:xfrm>
            <a:off x="4067944" y="1561356"/>
            <a:ext cx="1512168" cy="288032"/>
          </a:xfrm>
          <a:prstGeom prst="rect">
            <a:avLst/>
          </a:prstGeom>
          <a:solidFill>
            <a:srgbClr val="800000">
              <a:alpha val="16000"/>
            </a:srgbClr>
          </a:solidFill>
          <a:ln>
            <a:solidFill>
              <a:srgbClr val="8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 name="矩形 10"/>
          <p:cNvSpPr/>
          <p:nvPr/>
        </p:nvSpPr>
        <p:spPr>
          <a:xfrm>
            <a:off x="2470020" y="2316389"/>
            <a:ext cx="733828" cy="288032"/>
          </a:xfrm>
          <a:prstGeom prst="rect">
            <a:avLst/>
          </a:prstGeom>
          <a:solidFill>
            <a:schemeClr val="accent6">
              <a:alpha val="16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2" name="矩形 11"/>
          <p:cNvSpPr/>
          <p:nvPr/>
        </p:nvSpPr>
        <p:spPr>
          <a:xfrm>
            <a:off x="2123728" y="4093287"/>
            <a:ext cx="733828" cy="1080120"/>
          </a:xfrm>
          <a:prstGeom prst="rect">
            <a:avLst/>
          </a:prstGeom>
          <a:solidFill>
            <a:schemeClr val="accent6">
              <a:alpha val="16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3011128" y="2808794"/>
            <a:ext cx="733828" cy="288032"/>
          </a:xfrm>
          <a:prstGeom prst="rect">
            <a:avLst/>
          </a:prstGeom>
          <a:solidFill>
            <a:schemeClr val="accent6">
              <a:alpha val="16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2908944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Step-3: Trace the Input Data</a:t>
            </a:r>
            <a:endParaRPr kumimoji="1" lang="zh-CN" altLang="en-US" dirty="0"/>
          </a:p>
        </p:txBody>
      </p:sp>
      <p:pic>
        <p:nvPicPr>
          <p:cNvPr id="4" name="图片 3"/>
          <p:cNvPicPr>
            <a:picLocks noChangeAspect="1"/>
          </p:cNvPicPr>
          <p:nvPr/>
        </p:nvPicPr>
        <p:blipFill>
          <a:blip r:embed="rId3"/>
          <a:stretch>
            <a:fillRect/>
          </a:stretch>
        </p:blipFill>
        <p:spPr>
          <a:xfrm>
            <a:off x="-36512" y="1201316"/>
            <a:ext cx="9144000" cy="4316711"/>
          </a:xfrm>
          <a:prstGeom prst="rect">
            <a:avLst/>
          </a:prstGeom>
        </p:spPr>
      </p:pic>
    </p:spTree>
    <p:extLst>
      <p:ext uri="{BB962C8B-B14F-4D97-AF65-F5344CB8AC3E}">
        <p14:creationId xmlns:p14="http://schemas.microsoft.com/office/powerpoint/2010/main" val="16781678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Step-3: Trace the Input Data</a:t>
            </a:r>
            <a:endParaRPr kumimoji="1" lang="zh-CN" altLang="en-US" dirty="0"/>
          </a:p>
        </p:txBody>
      </p:sp>
      <p:pic>
        <p:nvPicPr>
          <p:cNvPr id="4" name="图片 3"/>
          <p:cNvPicPr>
            <a:picLocks noChangeAspect="1"/>
          </p:cNvPicPr>
          <p:nvPr/>
        </p:nvPicPr>
        <p:blipFill>
          <a:blip r:embed="rId3"/>
          <a:stretch>
            <a:fillRect/>
          </a:stretch>
        </p:blipFill>
        <p:spPr>
          <a:xfrm>
            <a:off x="0" y="1273324"/>
            <a:ext cx="9144000" cy="4160613"/>
          </a:xfrm>
          <a:prstGeom prst="rect">
            <a:avLst/>
          </a:prstGeom>
        </p:spPr>
      </p:pic>
    </p:spTree>
    <p:extLst>
      <p:ext uri="{BB962C8B-B14F-4D97-AF65-F5344CB8AC3E}">
        <p14:creationId xmlns:p14="http://schemas.microsoft.com/office/powerpoint/2010/main" val="32483885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Question</a:t>
            </a:r>
            <a:endParaRPr kumimoji="1" lang="zh-CN" altLang="en-US" dirty="0"/>
          </a:p>
        </p:txBody>
      </p:sp>
      <p:sp>
        <p:nvSpPr>
          <p:cNvPr id="3" name="内容占位符 2"/>
          <p:cNvSpPr>
            <a:spLocks noGrp="1"/>
          </p:cNvSpPr>
          <p:nvPr>
            <p:ph idx="1"/>
          </p:nvPr>
        </p:nvSpPr>
        <p:spPr/>
        <p:txBody>
          <a:bodyPr/>
          <a:lstStyle/>
          <a:p>
            <a:r>
              <a:rPr kumimoji="1" lang="en-US" altLang="zh-CN" dirty="0"/>
              <a:t>How</a:t>
            </a:r>
            <a:r>
              <a:rPr kumimoji="1" lang="zh-CN" altLang="en-US" dirty="0"/>
              <a:t> </a:t>
            </a:r>
            <a:r>
              <a:rPr kumimoji="1" lang="en-US" altLang="zh-CN" dirty="0"/>
              <a:t>can</a:t>
            </a:r>
            <a:r>
              <a:rPr kumimoji="1" lang="zh-CN" altLang="en-US" dirty="0"/>
              <a:t> </a:t>
            </a:r>
            <a:r>
              <a:rPr kumimoji="1" lang="en-US" altLang="zh-CN" dirty="0"/>
              <a:t>we</a:t>
            </a:r>
            <a:r>
              <a:rPr kumimoji="1" lang="zh-CN" altLang="en-US" dirty="0"/>
              <a:t> </a:t>
            </a:r>
            <a:r>
              <a:rPr kumimoji="1" lang="en-US" altLang="zh-CN" dirty="0"/>
              <a:t>use</a:t>
            </a:r>
            <a:r>
              <a:rPr kumimoji="1" lang="zh-CN" altLang="en-US" dirty="0"/>
              <a:t> </a:t>
            </a:r>
            <a:r>
              <a:rPr kumimoji="1" lang="en-US" altLang="zh-CN" dirty="0"/>
              <a:t>taint</a:t>
            </a:r>
            <a:r>
              <a:rPr kumimoji="1" lang="zh-CN" altLang="en-US" dirty="0"/>
              <a:t> </a:t>
            </a:r>
            <a:r>
              <a:rPr kumimoji="1" lang="en-US" altLang="zh-CN" dirty="0"/>
              <a:t>tracking</a:t>
            </a:r>
            <a:r>
              <a:rPr kumimoji="1" lang="zh-CN" altLang="en-US" dirty="0"/>
              <a:t> </a:t>
            </a:r>
            <a:r>
              <a:rPr kumimoji="1" lang="en-US" altLang="zh-CN" dirty="0"/>
              <a:t>to</a:t>
            </a:r>
            <a:r>
              <a:rPr kumimoji="1" lang="zh-CN" altLang="en-US" dirty="0"/>
              <a:t> </a:t>
            </a:r>
            <a:r>
              <a:rPr kumimoji="1" lang="en-US" altLang="zh-CN" dirty="0"/>
              <a:t>find</a:t>
            </a:r>
            <a:r>
              <a:rPr kumimoji="1" lang="zh-CN" altLang="en-US" dirty="0"/>
              <a:t> </a:t>
            </a:r>
            <a:r>
              <a:rPr kumimoji="1" lang="en-US" altLang="zh-CN" dirty="0"/>
              <a:t>such</a:t>
            </a:r>
            <a:r>
              <a:rPr kumimoji="1" lang="zh-CN" altLang="en-US" dirty="0"/>
              <a:t> </a:t>
            </a:r>
            <a:r>
              <a:rPr kumimoji="1" lang="en-US" altLang="zh-CN" dirty="0"/>
              <a:t>bugs?</a:t>
            </a:r>
            <a:endParaRPr kumimoji="1" lang="zh-CN" altLang="en-US" dirty="0"/>
          </a:p>
        </p:txBody>
      </p:sp>
    </p:spTree>
    <p:extLst>
      <p:ext uri="{BB962C8B-B14F-4D97-AF65-F5344CB8AC3E}">
        <p14:creationId xmlns:p14="http://schemas.microsoft.com/office/powerpoint/2010/main" val="39789286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p:txBody>
          <a:bodyPr/>
          <a:lstStyle/>
          <a:p>
            <a:r>
              <a:rPr lang="en-US" dirty="0" err="1"/>
              <a:t>TaintCheck</a:t>
            </a:r>
            <a:r>
              <a:rPr lang="en-US" dirty="0"/>
              <a:t>: Basic Ideas</a:t>
            </a:r>
          </a:p>
        </p:txBody>
      </p:sp>
      <p:sp>
        <p:nvSpPr>
          <p:cNvPr id="252931" name="Rectangle 3"/>
          <p:cNvSpPr>
            <a:spLocks noGrp="1" noChangeArrowheads="1"/>
          </p:cNvSpPr>
          <p:nvPr>
            <p:ph type="body" idx="1"/>
          </p:nvPr>
        </p:nvSpPr>
        <p:spPr/>
        <p:txBody>
          <a:bodyPr>
            <a:noAutofit/>
          </a:bodyPr>
          <a:lstStyle/>
          <a:p>
            <a:pPr marL="476231" indent="-476231">
              <a:buFont typeface="Wingdings" pitchFamily="2" charset="2"/>
              <a:buAutoNum type="arabicPeriod"/>
            </a:pPr>
            <a:r>
              <a:rPr lang="en-US" sz="2400" dirty="0"/>
              <a:t>Program execution normally derived </a:t>
            </a:r>
            <a:br>
              <a:rPr lang="zh-CN" altLang="en-US" sz="2400" dirty="0"/>
            </a:br>
            <a:r>
              <a:rPr lang="en-US" sz="2400" dirty="0"/>
              <a:t>from trusted sources, not attacker input</a:t>
            </a:r>
          </a:p>
          <a:p>
            <a:pPr marL="476231" indent="-476231">
              <a:buFont typeface="Wingdings" pitchFamily="2" charset="2"/>
              <a:buAutoNum type="arabicPeriod"/>
            </a:pPr>
            <a:r>
              <a:rPr lang="en-US" sz="2400" dirty="0"/>
              <a:t>Mark all input data to the computer as "tainted" (e.g., network, stdin, etc.)</a:t>
            </a:r>
          </a:p>
          <a:p>
            <a:pPr marL="476231" indent="-476231">
              <a:buFont typeface="Wingdings" pitchFamily="2" charset="2"/>
              <a:buAutoNum type="arabicPeriod"/>
            </a:pPr>
            <a:r>
              <a:rPr lang="en-US" sz="2400" dirty="0"/>
              <a:t>Monitor program execution and track how tainted data propagates (follow bytes, arithmetic operations, jump addresses, etc.)</a:t>
            </a:r>
          </a:p>
          <a:p>
            <a:pPr marL="476231" indent="-476231">
              <a:buFont typeface="Wingdings" pitchFamily="2" charset="2"/>
              <a:buAutoNum type="arabicPeriod"/>
            </a:pPr>
            <a:r>
              <a:rPr lang="en-US" sz="2400" dirty="0"/>
              <a:t>Detect when tainted data is used in dangerous ways</a:t>
            </a:r>
          </a:p>
        </p:txBody>
      </p:sp>
      <p:pic>
        <p:nvPicPr>
          <p:cNvPr id="4" name="图片 3"/>
          <p:cNvPicPr>
            <a:picLocks noChangeAspect="1"/>
          </p:cNvPicPr>
          <p:nvPr/>
        </p:nvPicPr>
        <p:blipFill>
          <a:blip r:embed="rId2"/>
          <a:stretch>
            <a:fillRect/>
          </a:stretch>
        </p:blipFill>
        <p:spPr>
          <a:xfrm>
            <a:off x="6186731" y="121196"/>
            <a:ext cx="2708081" cy="1800200"/>
          </a:xfrm>
          <a:prstGeom prst="rect">
            <a:avLst/>
          </a:prstGeom>
        </p:spPr>
      </p:pic>
    </p:spTree>
    <p:extLst>
      <p:ext uri="{BB962C8B-B14F-4D97-AF65-F5344CB8AC3E}">
        <p14:creationId xmlns:p14="http://schemas.microsoft.com/office/powerpoint/2010/main" val="5364372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lstStyle/>
          <a:p>
            <a:r>
              <a:rPr lang="en-US" dirty="0"/>
              <a:t>Add Taint Checking code</a:t>
            </a:r>
          </a:p>
        </p:txBody>
      </p:sp>
      <p:sp>
        <p:nvSpPr>
          <p:cNvPr id="253955" name="Rectangle 3"/>
          <p:cNvSpPr>
            <a:spLocks noGrp="1" noChangeArrowheads="1"/>
          </p:cNvSpPr>
          <p:nvPr>
            <p:ph type="body" idx="1"/>
          </p:nvPr>
        </p:nvSpPr>
        <p:spPr/>
        <p:txBody>
          <a:bodyPr>
            <a:normAutofit/>
          </a:bodyPr>
          <a:lstStyle/>
          <a:p>
            <a:r>
              <a:rPr lang="en-US" sz="2000" dirty="0" err="1"/>
              <a:t>TaintCheck</a:t>
            </a:r>
            <a:r>
              <a:rPr lang="en-US" sz="2000" dirty="0"/>
              <a:t> first runs the code through an emulation environment (</a:t>
            </a:r>
            <a:r>
              <a:rPr lang="en-US" sz="2000" dirty="0" err="1"/>
              <a:t>Valgrind</a:t>
            </a:r>
            <a:r>
              <a:rPr lang="en-US" sz="2000" dirty="0"/>
              <a:t>) and adds instructions to monitor tainted memory</a:t>
            </a:r>
          </a:p>
          <a:p>
            <a:endParaRPr lang="en-US" sz="2000" dirty="0"/>
          </a:p>
        </p:txBody>
      </p:sp>
      <p:sp>
        <p:nvSpPr>
          <p:cNvPr id="253957" name="Rectangle 5"/>
          <p:cNvSpPr>
            <a:spLocks noChangeArrowheads="1"/>
          </p:cNvSpPr>
          <p:nvPr/>
        </p:nvSpPr>
        <p:spPr bwMode="auto">
          <a:xfrm>
            <a:off x="2667000" y="3149614"/>
            <a:ext cx="1333500" cy="1079500"/>
          </a:xfrm>
          <a:prstGeom prst="rect">
            <a:avLst/>
          </a:prstGeom>
          <a:solidFill>
            <a:schemeClr val="bg1"/>
          </a:solidFill>
          <a:ln w="9525">
            <a:solidFill>
              <a:schemeClr val="tx1"/>
            </a:solidFill>
            <a:miter lim="800000"/>
            <a:headEnd/>
            <a:tailEnd/>
          </a:ln>
          <a:effectLst/>
        </p:spPr>
        <p:txBody>
          <a:bodyPr wrap="none" anchor="ctr"/>
          <a:lstStyle/>
          <a:p>
            <a:pPr algn="ctr"/>
            <a:r>
              <a:rPr lang="en-US" sz="1500" b="1" dirty="0">
                <a:latin typeface="等线" panose="02010600030101010101" pitchFamily="2" charset="-122"/>
                <a:cs typeface="Myriad Pro Light SemiCond"/>
              </a:rPr>
              <a:t>Binary re-writer</a:t>
            </a:r>
          </a:p>
        </p:txBody>
      </p:sp>
      <p:sp>
        <p:nvSpPr>
          <p:cNvPr id="253958" name="Rectangle 6"/>
          <p:cNvSpPr>
            <a:spLocks noChangeArrowheads="1"/>
          </p:cNvSpPr>
          <p:nvPr/>
        </p:nvSpPr>
        <p:spPr bwMode="auto">
          <a:xfrm>
            <a:off x="5143500" y="3530614"/>
            <a:ext cx="1143000" cy="762000"/>
          </a:xfrm>
          <a:prstGeom prst="rect">
            <a:avLst/>
          </a:prstGeom>
          <a:solidFill>
            <a:schemeClr val="bg1"/>
          </a:solidFill>
          <a:ln w="9525">
            <a:solidFill>
              <a:schemeClr val="tx1"/>
            </a:solidFill>
            <a:miter lim="800000"/>
            <a:headEnd/>
            <a:tailEnd/>
          </a:ln>
          <a:effectLst/>
        </p:spPr>
        <p:txBody>
          <a:bodyPr wrap="none" anchor="ctr"/>
          <a:lstStyle/>
          <a:p>
            <a:pPr algn="ctr"/>
            <a:r>
              <a:rPr lang="en-US" sz="1500" b="1" dirty="0">
                <a:latin typeface="等线" panose="02010600030101010101" pitchFamily="2" charset="-122"/>
                <a:cs typeface="Myriad Pro Light SemiCond"/>
              </a:rPr>
              <a:t>Taint Check</a:t>
            </a:r>
          </a:p>
        </p:txBody>
      </p:sp>
      <p:sp>
        <p:nvSpPr>
          <p:cNvPr id="253961" name="AutoShape 9"/>
          <p:cNvSpPr>
            <a:spLocks noChangeArrowheads="1"/>
          </p:cNvSpPr>
          <p:nvPr/>
        </p:nvSpPr>
        <p:spPr bwMode="auto">
          <a:xfrm>
            <a:off x="4127500" y="2832114"/>
            <a:ext cx="1460500" cy="611188"/>
          </a:xfrm>
          <a:prstGeom prst="curvedDownArrow">
            <a:avLst>
              <a:gd name="adj1" fmla="val 47792"/>
              <a:gd name="adj2" fmla="val 95584"/>
              <a:gd name="adj3" fmla="val 33333"/>
            </a:avLst>
          </a:prstGeom>
          <a:solidFill>
            <a:schemeClr val="accent1"/>
          </a:solidFill>
          <a:ln w="9525">
            <a:solidFill>
              <a:schemeClr val="tx1"/>
            </a:solidFill>
            <a:miter lim="800000"/>
            <a:headEnd/>
            <a:tailEnd/>
          </a:ln>
          <a:effectLst/>
        </p:spPr>
        <p:txBody>
          <a:bodyPr wrap="none" anchor="ctr"/>
          <a:lstStyle/>
          <a:p>
            <a:endParaRPr lang="en-US" sz="1500" b="1" dirty="0">
              <a:latin typeface="等线" panose="02010600030101010101" pitchFamily="2" charset="-122"/>
              <a:cs typeface="Myriad Pro Light SemiCond"/>
            </a:endParaRPr>
          </a:p>
        </p:txBody>
      </p:sp>
      <p:sp>
        <p:nvSpPr>
          <p:cNvPr id="253963" name="AutoShape 11"/>
          <p:cNvSpPr>
            <a:spLocks noChangeArrowheads="1"/>
          </p:cNvSpPr>
          <p:nvPr/>
        </p:nvSpPr>
        <p:spPr bwMode="auto">
          <a:xfrm rot="10800000">
            <a:off x="3873500" y="4356114"/>
            <a:ext cx="1460500" cy="611188"/>
          </a:xfrm>
          <a:prstGeom prst="curvedDownArrow">
            <a:avLst>
              <a:gd name="adj1" fmla="val 47792"/>
              <a:gd name="adj2" fmla="val 95584"/>
              <a:gd name="adj3" fmla="val 33333"/>
            </a:avLst>
          </a:prstGeom>
          <a:solidFill>
            <a:schemeClr val="accent1"/>
          </a:solidFill>
          <a:ln w="9525">
            <a:solidFill>
              <a:schemeClr val="tx1"/>
            </a:solidFill>
            <a:miter lim="800000"/>
            <a:headEnd/>
            <a:tailEnd/>
          </a:ln>
          <a:effectLst/>
        </p:spPr>
        <p:txBody>
          <a:bodyPr wrap="none" anchor="ctr"/>
          <a:lstStyle/>
          <a:p>
            <a:endParaRPr lang="en-US" sz="1500" b="1" dirty="0">
              <a:latin typeface="等线" panose="02010600030101010101" pitchFamily="2" charset="-122"/>
              <a:cs typeface="Myriad Pro Light SemiCond"/>
            </a:endParaRPr>
          </a:p>
        </p:txBody>
      </p:sp>
      <p:sp>
        <p:nvSpPr>
          <p:cNvPr id="253972" name="Line 20"/>
          <p:cNvSpPr>
            <a:spLocks noChangeShapeType="1"/>
          </p:cNvSpPr>
          <p:nvPr/>
        </p:nvSpPr>
        <p:spPr bwMode="auto">
          <a:xfrm>
            <a:off x="2095500" y="2768614"/>
            <a:ext cx="0" cy="571500"/>
          </a:xfrm>
          <a:prstGeom prst="line">
            <a:avLst/>
          </a:prstGeom>
          <a:noFill/>
          <a:ln w="9525">
            <a:solidFill>
              <a:schemeClr val="tx1"/>
            </a:solidFill>
            <a:round/>
            <a:headEnd/>
            <a:tailEnd/>
          </a:ln>
          <a:effectLst/>
        </p:spPr>
        <p:txBody>
          <a:bodyPr/>
          <a:lstStyle/>
          <a:p>
            <a:endParaRPr lang="en-US" sz="1500" b="1" dirty="0">
              <a:latin typeface="等线" panose="02010600030101010101" pitchFamily="2" charset="-122"/>
              <a:cs typeface="Myriad Pro Light SemiCond"/>
            </a:endParaRPr>
          </a:p>
        </p:txBody>
      </p:sp>
      <p:sp>
        <p:nvSpPr>
          <p:cNvPr id="253973" name="Line 21"/>
          <p:cNvSpPr>
            <a:spLocks noChangeShapeType="1"/>
          </p:cNvSpPr>
          <p:nvPr/>
        </p:nvSpPr>
        <p:spPr bwMode="auto">
          <a:xfrm>
            <a:off x="2095500" y="3340114"/>
            <a:ext cx="571500" cy="0"/>
          </a:xfrm>
          <a:prstGeom prst="line">
            <a:avLst/>
          </a:prstGeom>
          <a:noFill/>
          <a:ln w="9525">
            <a:solidFill>
              <a:schemeClr val="tx1"/>
            </a:solidFill>
            <a:round/>
            <a:headEnd/>
            <a:tailEnd type="triangle" w="med" len="med"/>
          </a:ln>
          <a:effectLst/>
        </p:spPr>
        <p:txBody>
          <a:bodyPr/>
          <a:lstStyle/>
          <a:p>
            <a:endParaRPr lang="en-US" sz="1500" b="1" dirty="0">
              <a:latin typeface="等线" panose="02010600030101010101" pitchFamily="2" charset="-122"/>
              <a:cs typeface="Myriad Pro Light SemiCond"/>
            </a:endParaRPr>
          </a:p>
        </p:txBody>
      </p:sp>
      <p:sp>
        <p:nvSpPr>
          <p:cNvPr id="253974" name="Line 22"/>
          <p:cNvSpPr>
            <a:spLocks noChangeShapeType="1"/>
          </p:cNvSpPr>
          <p:nvPr/>
        </p:nvSpPr>
        <p:spPr bwMode="auto">
          <a:xfrm flipH="1">
            <a:off x="2095500" y="3975114"/>
            <a:ext cx="571500" cy="0"/>
          </a:xfrm>
          <a:prstGeom prst="line">
            <a:avLst/>
          </a:prstGeom>
          <a:noFill/>
          <a:ln w="9525">
            <a:solidFill>
              <a:schemeClr val="tx1"/>
            </a:solidFill>
            <a:round/>
            <a:headEnd/>
            <a:tailEnd/>
          </a:ln>
          <a:effectLst/>
        </p:spPr>
        <p:txBody>
          <a:bodyPr/>
          <a:lstStyle/>
          <a:p>
            <a:endParaRPr lang="en-US" sz="1500" b="1" dirty="0">
              <a:latin typeface="等线" panose="02010600030101010101" pitchFamily="2" charset="-122"/>
              <a:cs typeface="Myriad Pro Light SemiCond"/>
            </a:endParaRPr>
          </a:p>
        </p:txBody>
      </p:sp>
      <p:sp>
        <p:nvSpPr>
          <p:cNvPr id="253975" name="Line 23"/>
          <p:cNvSpPr>
            <a:spLocks noChangeShapeType="1"/>
          </p:cNvSpPr>
          <p:nvPr/>
        </p:nvSpPr>
        <p:spPr bwMode="auto">
          <a:xfrm>
            <a:off x="2095500" y="3975114"/>
            <a:ext cx="0" cy="381000"/>
          </a:xfrm>
          <a:prstGeom prst="line">
            <a:avLst/>
          </a:prstGeom>
          <a:noFill/>
          <a:ln w="9525">
            <a:solidFill>
              <a:schemeClr val="tx1"/>
            </a:solidFill>
            <a:round/>
            <a:headEnd/>
            <a:tailEnd type="triangle" w="med" len="med"/>
          </a:ln>
          <a:effectLst/>
        </p:spPr>
        <p:txBody>
          <a:bodyPr/>
          <a:lstStyle/>
          <a:p>
            <a:endParaRPr lang="en-US" sz="1500" b="1" dirty="0">
              <a:latin typeface="等线" panose="02010600030101010101" pitchFamily="2" charset="-122"/>
              <a:cs typeface="Myriad Pro Light SemiCond"/>
            </a:endParaRPr>
          </a:p>
        </p:txBody>
      </p:sp>
      <p:sp>
        <p:nvSpPr>
          <p:cNvPr id="253978" name="Text Box 26"/>
          <p:cNvSpPr txBox="1">
            <a:spLocks noChangeArrowheads="1"/>
          </p:cNvSpPr>
          <p:nvPr/>
        </p:nvSpPr>
        <p:spPr bwMode="auto">
          <a:xfrm>
            <a:off x="1891771" y="2418042"/>
            <a:ext cx="1587294" cy="323165"/>
          </a:xfrm>
          <a:prstGeom prst="rect">
            <a:avLst/>
          </a:prstGeom>
          <a:noFill/>
          <a:ln w="9525">
            <a:noFill/>
            <a:miter lim="800000"/>
            <a:headEnd/>
            <a:tailEnd/>
          </a:ln>
          <a:effectLst/>
        </p:spPr>
        <p:txBody>
          <a:bodyPr wrap="none">
            <a:spAutoFit/>
          </a:bodyPr>
          <a:lstStyle/>
          <a:p>
            <a:r>
              <a:rPr lang="en-US" sz="1500" b="1" dirty="0">
                <a:latin typeface="等线" panose="02010600030101010101" pitchFamily="2" charset="-122"/>
                <a:cs typeface="Myriad Pro Light SemiCond"/>
              </a:rPr>
              <a:t>X86 instructions</a:t>
            </a:r>
          </a:p>
        </p:txBody>
      </p:sp>
      <p:sp>
        <p:nvSpPr>
          <p:cNvPr id="253979" name="Text Box 27"/>
          <p:cNvSpPr txBox="1">
            <a:spLocks noChangeArrowheads="1"/>
          </p:cNvSpPr>
          <p:nvPr/>
        </p:nvSpPr>
        <p:spPr bwMode="auto">
          <a:xfrm>
            <a:off x="4381500" y="2514615"/>
            <a:ext cx="772969" cy="323165"/>
          </a:xfrm>
          <a:prstGeom prst="rect">
            <a:avLst/>
          </a:prstGeom>
          <a:noFill/>
          <a:ln w="9525">
            <a:noFill/>
            <a:miter lim="800000"/>
            <a:headEnd/>
            <a:tailEnd/>
          </a:ln>
          <a:effectLst/>
        </p:spPr>
        <p:txBody>
          <a:bodyPr wrap="none">
            <a:spAutoFit/>
          </a:bodyPr>
          <a:lstStyle/>
          <a:p>
            <a:r>
              <a:rPr lang="en-US" sz="1500" b="1" dirty="0" err="1">
                <a:latin typeface="等线" panose="02010600030101010101" pitchFamily="2" charset="-122"/>
                <a:cs typeface="Myriad Pro Light SemiCond"/>
              </a:rPr>
              <a:t>UCode</a:t>
            </a:r>
            <a:endParaRPr lang="en-US" sz="1500" b="1" dirty="0">
              <a:latin typeface="等线" panose="02010600030101010101" pitchFamily="2" charset="-122"/>
              <a:cs typeface="Myriad Pro Light SemiCond"/>
            </a:endParaRPr>
          </a:p>
        </p:txBody>
      </p:sp>
      <p:sp>
        <p:nvSpPr>
          <p:cNvPr id="253980" name="Text Box 28"/>
          <p:cNvSpPr txBox="1">
            <a:spLocks noChangeArrowheads="1"/>
          </p:cNvSpPr>
          <p:nvPr/>
        </p:nvSpPr>
        <p:spPr bwMode="auto">
          <a:xfrm>
            <a:off x="4495271" y="4958042"/>
            <a:ext cx="772969" cy="323165"/>
          </a:xfrm>
          <a:prstGeom prst="rect">
            <a:avLst/>
          </a:prstGeom>
          <a:noFill/>
          <a:ln w="9525">
            <a:noFill/>
            <a:miter lim="800000"/>
            <a:headEnd/>
            <a:tailEnd/>
          </a:ln>
          <a:effectLst/>
        </p:spPr>
        <p:txBody>
          <a:bodyPr wrap="none">
            <a:spAutoFit/>
          </a:bodyPr>
          <a:lstStyle/>
          <a:p>
            <a:r>
              <a:rPr lang="en-US" sz="1500" b="1" dirty="0" err="1">
                <a:latin typeface="等线" panose="02010600030101010101" pitchFamily="2" charset="-122"/>
                <a:cs typeface="Myriad Pro Light SemiCond"/>
              </a:rPr>
              <a:t>UCode</a:t>
            </a:r>
            <a:endParaRPr lang="en-US" sz="1500" b="1" dirty="0">
              <a:latin typeface="等线" panose="02010600030101010101" pitchFamily="2" charset="-122"/>
              <a:cs typeface="Myriad Pro Light SemiCond"/>
            </a:endParaRPr>
          </a:p>
        </p:txBody>
      </p:sp>
      <p:sp>
        <p:nvSpPr>
          <p:cNvPr id="253981" name="Text Box 29"/>
          <p:cNvSpPr txBox="1">
            <a:spLocks noChangeArrowheads="1"/>
          </p:cNvSpPr>
          <p:nvPr/>
        </p:nvSpPr>
        <p:spPr bwMode="auto">
          <a:xfrm>
            <a:off x="1841500" y="4356114"/>
            <a:ext cx="1587294" cy="553998"/>
          </a:xfrm>
          <a:prstGeom prst="rect">
            <a:avLst/>
          </a:prstGeom>
          <a:noFill/>
          <a:ln w="9525">
            <a:noFill/>
            <a:miter lim="800000"/>
            <a:headEnd/>
            <a:tailEnd/>
          </a:ln>
          <a:effectLst/>
        </p:spPr>
        <p:txBody>
          <a:bodyPr wrap="none">
            <a:spAutoFit/>
          </a:bodyPr>
          <a:lstStyle/>
          <a:p>
            <a:r>
              <a:rPr lang="en-US" sz="1500" b="1" dirty="0">
                <a:latin typeface="等线" panose="02010600030101010101" pitchFamily="2" charset="-122"/>
                <a:cs typeface="Myriad Pro Light SemiCond"/>
              </a:rPr>
              <a:t>X86 instructions</a:t>
            </a:r>
          </a:p>
          <a:p>
            <a:endParaRPr lang="en-US" sz="1500" b="1" dirty="0">
              <a:latin typeface="等线" panose="02010600030101010101" pitchFamily="2" charset="-122"/>
              <a:cs typeface="Myriad Pro Light SemiCond"/>
            </a:endParaRPr>
          </a:p>
        </p:txBody>
      </p:sp>
      <p:sp>
        <p:nvSpPr>
          <p:cNvPr id="253982" name="Text Box 30"/>
          <p:cNvSpPr txBox="1">
            <a:spLocks noChangeArrowheads="1"/>
          </p:cNvSpPr>
          <p:nvPr/>
        </p:nvSpPr>
        <p:spPr bwMode="auto">
          <a:xfrm>
            <a:off x="5651500" y="5054615"/>
            <a:ext cx="2127505" cy="323165"/>
          </a:xfrm>
          <a:prstGeom prst="rect">
            <a:avLst/>
          </a:prstGeom>
          <a:noFill/>
          <a:ln w="9525">
            <a:noFill/>
            <a:miter lim="800000"/>
            <a:headEnd/>
            <a:tailEnd/>
          </a:ln>
          <a:effectLst/>
        </p:spPr>
        <p:txBody>
          <a:bodyPr wrap="none">
            <a:spAutoFit/>
          </a:bodyPr>
          <a:lstStyle/>
          <a:p>
            <a:r>
              <a:rPr lang="en-US" sz="1500" b="1" dirty="0">
                <a:latin typeface="等线" panose="02010600030101010101" pitchFamily="2" charset="-122"/>
                <a:cs typeface="Myriad Pro Light SemiCond"/>
              </a:rPr>
              <a:t>Dynamic taint analysis</a:t>
            </a:r>
          </a:p>
        </p:txBody>
      </p:sp>
    </p:spTree>
    <p:extLst>
      <p:ext uri="{BB962C8B-B14F-4D97-AF65-F5344CB8AC3E}">
        <p14:creationId xmlns:p14="http://schemas.microsoft.com/office/powerpoint/2010/main" val="26960921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a:t>TaintCheck</a:t>
            </a:r>
            <a:r>
              <a:rPr lang="en-US" altLang="zh-CN" dirty="0"/>
              <a:t> Detection Modules</a:t>
            </a:r>
            <a:endParaRPr kumimoji="1" lang="zh-CN" altLang="en-US" dirty="0"/>
          </a:p>
        </p:txBody>
      </p:sp>
      <p:sp>
        <p:nvSpPr>
          <p:cNvPr id="4" name="内容占位符 3"/>
          <p:cNvSpPr>
            <a:spLocks noGrp="1"/>
          </p:cNvSpPr>
          <p:nvPr>
            <p:ph idx="1"/>
          </p:nvPr>
        </p:nvSpPr>
        <p:spPr/>
        <p:txBody>
          <a:bodyPr>
            <a:normAutofit/>
          </a:bodyPr>
          <a:lstStyle/>
          <a:p>
            <a:r>
              <a:rPr kumimoji="1" lang="en-US" altLang="zh-CN" sz="2000" dirty="0" err="1"/>
              <a:t>TaintSeed</a:t>
            </a:r>
            <a:r>
              <a:rPr kumimoji="1" lang="en-US" altLang="zh-CN" sz="2000" dirty="0"/>
              <a:t>: Mark untrusted data as tainted</a:t>
            </a:r>
          </a:p>
          <a:p>
            <a:r>
              <a:rPr kumimoji="1" lang="en-US" altLang="zh-CN" sz="2000" dirty="0" err="1"/>
              <a:t>TaintTracker</a:t>
            </a:r>
            <a:r>
              <a:rPr kumimoji="1" lang="en-US" altLang="zh-CN" sz="2000" dirty="0"/>
              <a:t>: Track each instruction, determine if result is tainted</a:t>
            </a:r>
          </a:p>
          <a:p>
            <a:r>
              <a:rPr kumimoji="1" lang="en-US" altLang="zh-CN" sz="2000" dirty="0" err="1"/>
              <a:t>TaintAssert</a:t>
            </a:r>
            <a:r>
              <a:rPr kumimoji="1" lang="en-US" altLang="zh-CN" sz="2000" dirty="0"/>
              <a:t>: Check is tainted data is used dangerously</a:t>
            </a:r>
          </a:p>
          <a:p>
            <a:endParaRPr kumimoji="1" lang="en-US" altLang="zh-CN" sz="2000" dirty="0"/>
          </a:p>
          <a:p>
            <a:endParaRPr kumimoji="1" lang="zh-CN" altLang="en-US" sz="2000" dirty="0"/>
          </a:p>
        </p:txBody>
      </p:sp>
      <p:pic>
        <p:nvPicPr>
          <p:cNvPr id="5" name="Picture 3" descr="fig1.png"/>
          <p:cNvPicPr>
            <a:picLocks noChangeAspect="1"/>
          </p:cNvPicPr>
          <p:nvPr/>
        </p:nvPicPr>
        <p:blipFill>
          <a:blip r:embed="rId2"/>
          <a:srcRect l="15481" t="42222" r="15481" b="42223"/>
          <a:stretch>
            <a:fillRect/>
          </a:stretch>
        </p:blipFill>
        <p:spPr>
          <a:xfrm>
            <a:off x="683568" y="3001516"/>
            <a:ext cx="7900307" cy="2304256"/>
          </a:xfrm>
          <a:prstGeom prst="rect">
            <a:avLst/>
          </a:prstGeom>
        </p:spPr>
      </p:pic>
    </p:spTree>
    <p:extLst>
      <p:ext uri="{BB962C8B-B14F-4D97-AF65-F5344CB8AC3E}">
        <p14:creationId xmlns:p14="http://schemas.microsoft.com/office/powerpoint/2010/main" val="8864412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p:txBody>
          <a:bodyPr>
            <a:normAutofit fontScale="90000"/>
          </a:bodyPr>
          <a:lstStyle/>
          <a:p>
            <a:r>
              <a:rPr lang="en-US" dirty="0"/>
              <a:t>Performance Evaluation – CPU Bound Process</a:t>
            </a:r>
          </a:p>
        </p:txBody>
      </p:sp>
      <p:sp>
        <p:nvSpPr>
          <p:cNvPr id="268292" name="Rectangle 4"/>
          <p:cNvSpPr>
            <a:spLocks noGrp="1" noChangeArrowheads="1"/>
          </p:cNvSpPr>
          <p:nvPr>
            <p:ph type="body" idx="1"/>
          </p:nvPr>
        </p:nvSpPr>
        <p:spPr/>
        <p:txBody>
          <a:bodyPr>
            <a:normAutofit/>
          </a:bodyPr>
          <a:lstStyle/>
          <a:p>
            <a:r>
              <a:rPr lang="en-US" sz="2400" dirty="0"/>
              <a:t>Hardware: 2.00 GHz Pentium 4, 512 MB RAM, </a:t>
            </a:r>
            <a:r>
              <a:rPr lang="en-US" sz="2400" dirty="0" err="1"/>
              <a:t>RedHat</a:t>
            </a:r>
            <a:r>
              <a:rPr lang="en-US" sz="2400" dirty="0"/>
              <a:t> 8.0</a:t>
            </a:r>
          </a:p>
          <a:p>
            <a:r>
              <a:rPr lang="en-US" sz="2400" dirty="0"/>
              <a:t>Application: bzip2(15mb)</a:t>
            </a:r>
          </a:p>
          <a:p>
            <a:pPr lvl="1"/>
            <a:r>
              <a:rPr lang="en-US" sz="2000" dirty="0"/>
              <a:t>Normal runtime 8.2s</a:t>
            </a:r>
          </a:p>
          <a:p>
            <a:pPr lvl="1"/>
            <a:r>
              <a:rPr lang="en-US" sz="2000" dirty="0" err="1"/>
              <a:t>Valgrind</a:t>
            </a:r>
            <a:r>
              <a:rPr lang="en-US" sz="2000" dirty="0"/>
              <a:t> </a:t>
            </a:r>
            <a:r>
              <a:rPr lang="en-US" sz="2000" dirty="0" err="1"/>
              <a:t>nullgrind</a:t>
            </a:r>
            <a:r>
              <a:rPr lang="en-US" sz="2000" dirty="0"/>
              <a:t> skin runtime: 25.6s (3.1x)</a:t>
            </a:r>
          </a:p>
          <a:p>
            <a:pPr lvl="1"/>
            <a:r>
              <a:rPr lang="en-US" sz="2000" dirty="0" err="1"/>
              <a:t>Memcheck</a:t>
            </a:r>
            <a:r>
              <a:rPr lang="en-US" sz="2000" dirty="0"/>
              <a:t> runtime: 109s (13.3x)</a:t>
            </a:r>
          </a:p>
          <a:p>
            <a:pPr lvl="1"/>
            <a:r>
              <a:rPr lang="en-US" sz="2000" dirty="0" err="1">
                <a:solidFill>
                  <a:schemeClr val="accent2"/>
                </a:solidFill>
              </a:rPr>
              <a:t>TaintCheck</a:t>
            </a:r>
            <a:r>
              <a:rPr lang="en-US" sz="2000" dirty="0">
                <a:solidFill>
                  <a:schemeClr val="accent2"/>
                </a:solidFill>
              </a:rPr>
              <a:t> runtime: 305s </a:t>
            </a:r>
            <a:r>
              <a:rPr lang="en-US" sz="2000" b="1" dirty="0">
                <a:solidFill>
                  <a:schemeClr val="accent2"/>
                </a:solidFill>
              </a:rPr>
              <a:t>(37.2x)</a:t>
            </a:r>
          </a:p>
        </p:txBody>
      </p:sp>
    </p:spTree>
    <p:extLst>
      <p:ext uri="{BB962C8B-B14F-4D97-AF65-F5344CB8AC3E}">
        <p14:creationId xmlns:p14="http://schemas.microsoft.com/office/powerpoint/2010/main" val="297489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079612" y="1181366"/>
            <a:ext cx="6984776" cy="4380556"/>
          </a:xfrm>
          <a:prstGeom prst="rect">
            <a:avLst/>
          </a:prstGeom>
        </p:spPr>
      </p:pic>
      <p:sp>
        <p:nvSpPr>
          <p:cNvPr id="7" name="标题 1"/>
          <p:cNvSpPr>
            <a:spLocks noGrp="1"/>
          </p:cNvSpPr>
          <p:nvPr>
            <p:ph type="title"/>
          </p:nvPr>
        </p:nvSpPr>
        <p:spPr>
          <a:xfrm>
            <a:off x="457200" y="228866"/>
            <a:ext cx="8229600" cy="952500"/>
          </a:xfrm>
        </p:spPr>
        <p:txBody>
          <a:bodyPr/>
          <a:lstStyle/>
          <a:p>
            <a:r>
              <a:rPr kumimoji="1" lang="en-US" altLang="zh-CN" dirty="0"/>
              <a:t>Encryption</a:t>
            </a:r>
            <a:r>
              <a:rPr kumimoji="1" lang="zh-CN" altLang="en-US" dirty="0"/>
              <a:t> </a:t>
            </a:r>
            <a:r>
              <a:rPr kumimoji="1" lang="en-US" altLang="zh-CN" dirty="0"/>
              <a:t>Properties</a:t>
            </a:r>
            <a:endParaRPr kumimoji="1" lang="zh-CN" altLang="en-US" dirty="0"/>
          </a:p>
        </p:txBody>
      </p:sp>
    </p:spTree>
    <p:extLst>
      <p:ext uri="{BB962C8B-B14F-4D97-AF65-F5344CB8AC3E}">
        <p14:creationId xmlns:p14="http://schemas.microsoft.com/office/powerpoint/2010/main" val="33802884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p:txBody>
          <a:bodyPr/>
          <a:lstStyle/>
          <a:p>
            <a:r>
              <a:rPr lang="en-US" dirty="0"/>
              <a:t>Performance Overhead of Apache</a:t>
            </a:r>
          </a:p>
        </p:txBody>
      </p:sp>
      <p:sp>
        <p:nvSpPr>
          <p:cNvPr id="271363" name="Rectangle 3"/>
          <p:cNvSpPr>
            <a:spLocks noGrp="1" noChangeArrowheads="1"/>
          </p:cNvSpPr>
          <p:nvPr>
            <p:ph type="body" idx="1"/>
          </p:nvPr>
        </p:nvSpPr>
        <p:spPr/>
        <p:txBody>
          <a:bodyPr/>
          <a:lstStyle/>
          <a:p>
            <a:r>
              <a:rPr lang="en-US" dirty="0"/>
              <a:t>A more representative case, network and I/O</a:t>
            </a:r>
          </a:p>
          <a:p>
            <a:endParaRPr lang="en-US" dirty="0"/>
          </a:p>
        </p:txBody>
      </p:sp>
      <p:pic>
        <p:nvPicPr>
          <p:cNvPr id="271364" name="Picture 4"/>
          <p:cNvPicPr>
            <a:picLocks noChangeAspect="1" noChangeArrowheads="1"/>
          </p:cNvPicPr>
          <p:nvPr/>
        </p:nvPicPr>
        <p:blipFill>
          <a:blip r:embed="rId2"/>
          <a:srcRect/>
          <a:stretch>
            <a:fillRect/>
          </a:stretch>
        </p:blipFill>
        <p:spPr bwMode="auto">
          <a:xfrm>
            <a:off x="1403648" y="1849388"/>
            <a:ext cx="5790952" cy="3793604"/>
          </a:xfrm>
          <a:prstGeom prst="rect">
            <a:avLst/>
          </a:prstGeom>
          <a:noFill/>
          <a:ln w="9525">
            <a:noFill/>
            <a:miter lim="800000"/>
            <a:headEnd/>
            <a:tailEnd/>
          </a:ln>
          <a:effectLst/>
        </p:spPr>
      </p:pic>
    </p:spTree>
    <p:extLst>
      <p:ext uri="{BB962C8B-B14F-4D97-AF65-F5344CB8AC3E}">
        <p14:creationId xmlns:p14="http://schemas.microsoft.com/office/powerpoint/2010/main" val="377108928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2395D74-B988-D746-8456-3A3CF7C0EFC6}"/>
              </a:ext>
            </a:extLst>
          </p:cNvPr>
          <p:cNvSpPr>
            <a:spLocks noGrp="1"/>
          </p:cNvSpPr>
          <p:nvPr>
            <p:ph type="title"/>
          </p:nvPr>
        </p:nvSpPr>
        <p:spPr/>
        <p:txBody>
          <a:bodyPr/>
          <a:lstStyle/>
          <a:p>
            <a:r>
              <a:rPr kumimoji="1" lang="en-US" altLang="zh-CN" dirty="0"/>
              <a:t>Related</a:t>
            </a:r>
            <a:r>
              <a:rPr kumimoji="1" lang="zh-CN" altLang="en-US" dirty="0"/>
              <a:t> </a:t>
            </a:r>
            <a:r>
              <a:rPr kumimoji="1" lang="en-US" altLang="zh-CN" dirty="0"/>
              <a:t>Research</a:t>
            </a:r>
            <a:r>
              <a:rPr kumimoji="1" lang="zh-CN" altLang="en-US" dirty="0"/>
              <a:t> </a:t>
            </a:r>
            <a:r>
              <a:rPr kumimoji="1" lang="en-US" altLang="zh-CN" dirty="0"/>
              <a:t>Projects</a:t>
            </a:r>
            <a:endParaRPr kumimoji="1" lang="zh-CN" altLang="en-US" dirty="0"/>
          </a:p>
        </p:txBody>
      </p:sp>
      <p:sp>
        <p:nvSpPr>
          <p:cNvPr id="5" name="文本占位符 4">
            <a:extLst>
              <a:ext uri="{FF2B5EF4-FFF2-40B4-BE49-F238E27FC236}">
                <a16:creationId xmlns:a16="http://schemas.microsoft.com/office/drawing/2014/main" id="{AACED9F8-9D3F-A241-9001-959F61FB852F}"/>
              </a:ext>
            </a:extLst>
          </p:cNvPr>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30863068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CleanOS</a:t>
            </a:r>
            <a:r>
              <a:rPr lang="en-US" dirty="0"/>
              <a:t>: Add New Abstraction </a:t>
            </a:r>
            <a:r>
              <a:rPr lang="en-US" i="1" dirty="0"/>
              <a:t>SDO</a:t>
            </a:r>
          </a:p>
        </p:txBody>
      </p:sp>
      <p:sp>
        <p:nvSpPr>
          <p:cNvPr id="3" name="Content Placeholder 2"/>
          <p:cNvSpPr>
            <a:spLocks noGrp="1"/>
          </p:cNvSpPr>
          <p:nvPr>
            <p:ph idx="1"/>
          </p:nvPr>
        </p:nvSpPr>
        <p:spPr>
          <a:xfrm>
            <a:off x="457199" y="1333500"/>
            <a:ext cx="8454573" cy="4064000"/>
          </a:xfrm>
        </p:spPr>
        <p:txBody>
          <a:bodyPr>
            <a:normAutofit/>
          </a:bodyPr>
          <a:lstStyle/>
          <a:p>
            <a:r>
              <a:rPr lang="en-US" sz="2000" dirty="0"/>
              <a:t>Applications </a:t>
            </a:r>
            <a:r>
              <a:rPr lang="en-US" sz="2000" dirty="0">
                <a:solidFill>
                  <a:srgbClr val="0070C0"/>
                </a:solidFill>
              </a:rPr>
              <a:t>create SDOs </a:t>
            </a:r>
            <a:r>
              <a:rPr lang="en-US" sz="2000" dirty="0"/>
              <a:t>and </a:t>
            </a:r>
            <a:r>
              <a:rPr lang="en-US" sz="2000" dirty="0">
                <a:solidFill>
                  <a:srgbClr val="0070C0"/>
                </a:solidFill>
              </a:rPr>
              <a:t>add sensitive data </a:t>
            </a:r>
            <a:r>
              <a:rPr lang="en-US" sz="2000" dirty="0"/>
              <a:t>to them</a:t>
            </a:r>
            <a:endParaRPr lang="en-US" sz="200" dirty="0"/>
          </a:p>
          <a:p>
            <a:r>
              <a:rPr lang="en-US" sz="2000" dirty="0" err="1"/>
              <a:t>CleanOS</a:t>
            </a:r>
            <a:r>
              <a:rPr lang="en-US" sz="2000" dirty="0"/>
              <a:t> implements three </a:t>
            </a:r>
            <a:r>
              <a:rPr lang="en-US" sz="2000" dirty="0">
                <a:solidFill>
                  <a:srgbClr val="0070C0"/>
                </a:solidFill>
              </a:rPr>
              <a:t>functions</a:t>
            </a:r>
            <a:r>
              <a:rPr lang="en-US" sz="2000" dirty="0"/>
              <a:t> for SDOs:</a:t>
            </a:r>
          </a:p>
          <a:p>
            <a:pPr marL="731520" lvl="1" indent="-457200">
              <a:buFont typeface="+mj-lt"/>
              <a:buAutoNum type="arabicPeriod"/>
            </a:pPr>
            <a:r>
              <a:rPr lang="en-US" sz="1800" dirty="0">
                <a:solidFill>
                  <a:srgbClr val="FF0000"/>
                </a:solidFill>
              </a:rPr>
              <a:t>Tracks </a:t>
            </a:r>
            <a:r>
              <a:rPr lang="en-US" sz="1800" dirty="0"/>
              <a:t>data in SDOs using taint tracking </a:t>
            </a:r>
          </a:p>
          <a:p>
            <a:pPr marL="731520" lvl="1" indent="-457200">
              <a:buFont typeface="+mj-lt"/>
              <a:buAutoNum type="arabicPeriod"/>
            </a:pPr>
            <a:r>
              <a:rPr lang="en-US" sz="1800" dirty="0">
                <a:solidFill>
                  <a:srgbClr val="FF0000"/>
                </a:solidFill>
              </a:rPr>
              <a:t>Evicts </a:t>
            </a:r>
            <a:r>
              <a:rPr lang="en-US" sz="1800" dirty="0"/>
              <a:t>SDOs to a trusted cloud whenever </a:t>
            </a:r>
            <a:r>
              <a:rPr lang="en-US" sz="1800" dirty="0">
                <a:solidFill>
                  <a:srgbClr val="FF0000"/>
                </a:solidFill>
              </a:rPr>
              <a:t>idle</a:t>
            </a:r>
            <a:endParaRPr lang="en-US" sz="1800" dirty="0"/>
          </a:p>
          <a:p>
            <a:pPr marL="731520" lvl="1" indent="-457200">
              <a:buFont typeface="+mj-lt"/>
              <a:buAutoNum type="arabicPeriod"/>
            </a:pPr>
            <a:r>
              <a:rPr lang="en-US" sz="1800" dirty="0">
                <a:solidFill>
                  <a:srgbClr val="FF0000"/>
                </a:solidFill>
              </a:rPr>
              <a:t>Decrypts</a:t>
            </a:r>
            <a:r>
              <a:rPr lang="en-US" sz="1800" dirty="0"/>
              <a:t> SDO data when it is accessed again</a:t>
            </a:r>
          </a:p>
          <a:p>
            <a:endParaRPr lang="en-US" sz="2000" dirty="0"/>
          </a:p>
          <a:p>
            <a:pPr lvl="2"/>
            <a:endParaRPr lang="en-US" sz="1600" dirty="0"/>
          </a:p>
        </p:txBody>
      </p:sp>
      <p:grpSp>
        <p:nvGrpSpPr>
          <p:cNvPr id="38" name="Group 37"/>
          <p:cNvGrpSpPr/>
          <p:nvPr/>
        </p:nvGrpSpPr>
        <p:grpSpPr>
          <a:xfrm>
            <a:off x="823261" y="3649588"/>
            <a:ext cx="2587780" cy="1803249"/>
            <a:chOff x="926778" y="4719859"/>
            <a:chExt cx="2587780" cy="2163899"/>
          </a:xfrm>
        </p:grpSpPr>
        <p:sp>
          <p:nvSpPr>
            <p:cNvPr id="9" name="Oval 8"/>
            <p:cNvSpPr/>
            <p:nvPr/>
          </p:nvSpPr>
          <p:spPr>
            <a:xfrm>
              <a:off x="2512256" y="5710836"/>
              <a:ext cx="561940" cy="561940"/>
            </a:xfrm>
            <a:prstGeom prst="ellipse">
              <a:avLst/>
            </a:prstGeom>
            <a:solidFill>
              <a:schemeClr val="accent5">
                <a:lumMod val="20000"/>
                <a:lumOff val="80000"/>
              </a:schemeClr>
            </a:solidFill>
            <a:ln w="28575" cmpd="sng">
              <a:prstDash val="dash"/>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0" name="Oval 9"/>
            <p:cNvSpPr/>
            <p:nvPr/>
          </p:nvSpPr>
          <p:spPr>
            <a:xfrm>
              <a:off x="1500856" y="5710836"/>
              <a:ext cx="561940" cy="561940"/>
            </a:xfrm>
            <a:prstGeom prst="ellipse">
              <a:avLst/>
            </a:prstGeom>
            <a:solidFill>
              <a:schemeClr val="accent5">
                <a:lumMod val="60000"/>
                <a:lumOff val="40000"/>
              </a:schemeClr>
            </a:solidFill>
            <a:ln w="28575" cmpd="sng"/>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1" name="TextShape 90"/>
            <p:cNvSpPr txBox="1"/>
            <p:nvPr/>
          </p:nvSpPr>
          <p:spPr>
            <a:xfrm>
              <a:off x="1320754" y="5118948"/>
              <a:ext cx="958386" cy="597091"/>
            </a:xfrm>
            <a:prstGeom prst="rect">
              <a:avLst/>
            </a:prstGeom>
          </p:spPr>
          <p:txBody>
            <a:bodyPr wrap="square" lIns="90000" tIns="45000" rIns="90000" bIns="45000"/>
            <a:lstStyle/>
            <a:p>
              <a:pPr algn="ctr"/>
              <a:r>
                <a:rPr lang="en-US" sz="1600" i="1" dirty="0"/>
                <a:t>Content SDO</a:t>
              </a:r>
              <a:endParaRPr sz="2000" dirty="0"/>
            </a:p>
          </p:txBody>
        </p:sp>
        <p:sp>
          <p:nvSpPr>
            <p:cNvPr id="12" name="TextShape 101"/>
            <p:cNvSpPr txBox="1"/>
            <p:nvPr/>
          </p:nvSpPr>
          <p:spPr>
            <a:xfrm>
              <a:off x="2279140" y="5105269"/>
              <a:ext cx="1073660" cy="588080"/>
            </a:xfrm>
            <a:prstGeom prst="rect">
              <a:avLst/>
            </a:prstGeom>
          </p:spPr>
          <p:txBody>
            <a:bodyPr wrap="none" lIns="90000" tIns="45000" rIns="90000" bIns="45000"/>
            <a:lstStyle/>
            <a:p>
              <a:pPr algn="ctr"/>
              <a:r>
                <a:rPr lang="en-US" sz="1600" i="1" dirty="0"/>
                <a:t>Password</a:t>
              </a:r>
            </a:p>
            <a:p>
              <a:pPr algn="ctr"/>
              <a:r>
                <a:rPr lang="en-US" sz="1600" i="1" dirty="0"/>
                <a:t>SDO</a:t>
              </a:r>
              <a:endParaRPr sz="2000" dirty="0"/>
            </a:p>
          </p:txBody>
        </p:sp>
        <p:sp>
          <p:nvSpPr>
            <p:cNvPr id="13" name="Oval 12"/>
            <p:cNvSpPr>
              <a:spLocks noChangeAspect="1"/>
            </p:cNvSpPr>
            <p:nvPr/>
          </p:nvSpPr>
          <p:spPr>
            <a:xfrm>
              <a:off x="1601459" y="5874001"/>
              <a:ext cx="108000" cy="108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14" name="Oval 13"/>
            <p:cNvSpPr>
              <a:spLocks noChangeAspect="1"/>
            </p:cNvSpPr>
            <p:nvPr/>
          </p:nvSpPr>
          <p:spPr>
            <a:xfrm>
              <a:off x="1853626" y="5861115"/>
              <a:ext cx="108000" cy="108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15" name="Oval 14"/>
            <p:cNvSpPr>
              <a:spLocks noChangeAspect="1"/>
            </p:cNvSpPr>
            <p:nvPr/>
          </p:nvSpPr>
          <p:spPr>
            <a:xfrm>
              <a:off x="1712126" y="6063361"/>
              <a:ext cx="108000" cy="108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16" name="Oval 15"/>
            <p:cNvSpPr>
              <a:spLocks noChangeAspect="1"/>
            </p:cNvSpPr>
            <p:nvPr/>
          </p:nvSpPr>
          <p:spPr>
            <a:xfrm>
              <a:off x="2725876" y="5808421"/>
              <a:ext cx="108000" cy="1080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17" name="Oval 16"/>
            <p:cNvSpPr>
              <a:spLocks noChangeAspect="1"/>
            </p:cNvSpPr>
            <p:nvPr/>
          </p:nvSpPr>
          <p:spPr>
            <a:xfrm>
              <a:off x="2573236" y="5983681"/>
              <a:ext cx="108000" cy="1080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18" name="Oval 17"/>
            <p:cNvSpPr>
              <a:spLocks noChangeAspect="1"/>
            </p:cNvSpPr>
            <p:nvPr/>
          </p:nvSpPr>
          <p:spPr>
            <a:xfrm>
              <a:off x="2930396" y="5918581"/>
              <a:ext cx="108000" cy="1080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19" name="Oval 18"/>
            <p:cNvSpPr>
              <a:spLocks noChangeAspect="1"/>
            </p:cNvSpPr>
            <p:nvPr/>
          </p:nvSpPr>
          <p:spPr>
            <a:xfrm>
              <a:off x="2758096" y="6035721"/>
              <a:ext cx="108000" cy="1080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20" name="Rectangle 19"/>
            <p:cNvSpPr/>
            <p:nvPr/>
          </p:nvSpPr>
          <p:spPr>
            <a:xfrm>
              <a:off x="1176016" y="4719859"/>
              <a:ext cx="2269958" cy="167314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TextBox 20"/>
            <p:cNvSpPr txBox="1"/>
            <p:nvPr/>
          </p:nvSpPr>
          <p:spPr>
            <a:xfrm>
              <a:off x="1731792" y="4719859"/>
              <a:ext cx="1126593" cy="443198"/>
            </a:xfrm>
            <a:prstGeom prst="rect">
              <a:avLst/>
            </a:prstGeom>
            <a:noFill/>
          </p:spPr>
          <p:txBody>
            <a:bodyPr wrap="none" rtlCol="0">
              <a:spAutoFit/>
            </a:bodyPr>
            <a:lstStyle/>
            <a:p>
              <a:r>
                <a:rPr lang="en-US" dirty="0"/>
                <a:t>Email App</a:t>
              </a:r>
            </a:p>
          </p:txBody>
        </p:sp>
        <p:cxnSp>
          <p:nvCxnSpPr>
            <p:cNvPr id="22" name="Straight Connector 21"/>
            <p:cNvCxnSpPr/>
            <p:nvPr/>
          </p:nvCxnSpPr>
          <p:spPr>
            <a:xfrm>
              <a:off x="1176016" y="5089191"/>
              <a:ext cx="2269958" cy="0"/>
            </a:xfrm>
            <a:prstGeom prst="line">
              <a:avLst/>
            </a:prstGeom>
          </p:spPr>
          <p:style>
            <a:lnRef idx="2">
              <a:schemeClr val="dk1"/>
            </a:lnRef>
            <a:fillRef idx="0">
              <a:schemeClr val="dk1"/>
            </a:fillRef>
            <a:effectRef idx="1">
              <a:schemeClr val="dk1"/>
            </a:effectRef>
            <a:fontRef idx="minor">
              <a:schemeClr val="tx1"/>
            </a:fontRef>
          </p:style>
        </p:cxnSp>
        <p:sp>
          <p:nvSpPr>
            <p:cNvPr id="36" name="TextBox 35"/>
            <p:cNvSpPr txBox="1"/>
            <p:nvPr/>
          </p:nvSpPr>
          <p:spPr>
            <a:xfrm>
              <a:off x="926778" y="6440560"/>
              <a:ext cx="2587780" cy="443198"/>
            </a:xfrm>
            <a:prstGeom prst="rect">
              <a:avLst/>
            </a:prstGeom>
            <a:noFill/>
          </p:spPr>
          <p:txBody>
            <a:bodyPr wrap="none" rtlCol="0">
              <a:spAutoFit/>
            </a:bodyPr>
            <a:lstStyle/>
            <a:p>
              <a:r>
                <a:rPr lang="en-US" dirty="0"/>
                <a:t>when user reads an email</a:t>
              </a:r>
            </a:p>
          </p:txBody>
        </p:sp>
      </p:grpSp>
      <p:grpSp>
        <p:nvGrpSpPr>
          <p:cNvPr id="39" name="Group 38"/>
          <p:cNvGrpSpPr/>
          <p:nvPr/>
        </p:nvGrpSpPr>
        <p:grpSpPr>
          <a:xfrm>
            <a:off x="4467590" y="3649588"/>
            <a:ext cx="3743859" cy="1779059"/>
            <a:chOff x="4277806" y="4719859"/>
            <a:chExt cx="3743859" cy="2134871"/>
          </a:xfrm>
        </p:grpSpPr>
        <p:sp>
          <p:nvSpPr>
            <p:cNvPr id="8" name="Oval 7"/>
            <p:cNvSpPr/>
            <p:nvPr/>
          </p:nvSpPr>
          <p:spPr>
            <a:xfrm>
              <a:off x="5529742" y="5725350"/>
              <a:ext cx="561940" cy="561940"/>
            </a:xfrm>
            <a:prstGeom prst="ellipse">
              <a:avLst/>
            </a:prstGeom>
            <a:solidFill>
              <a:schemeClr val="accent5">
                <a:lumMod val="20000"/>
                <a:lumOff val="80000"/>
              </a:schemeClr>
            </a:solidFill>
            <a:ln w="28575" cmpd="sng">
              <a:prstDash val="dash"/>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3" name="Oval 22"/>
            <p:cNvSpPr/>
            <p:nvPr/>
          </p:nvSpPr>
          <p:spPr>
            <a:xfrm>
              <a:off x="6541142" y="5710836"/>
              <a:ext cx="561940" cy="561940"/>
            </a:xfrm>
            <a:prstGeom prst="ellipse">
              <a:avLst/>
            </a:prstGeom>
            <a:solidFill>
              <a:schemeClr val="accent5">
                <a:lumMod val="20000"/>
                <a:lumOff val="80000"/>
              </a:schemeClr>
            </a:solidFill>
            <a:ln w="28575" cmpd="sng">
              <a:prstDash val="dash"/>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4" name="TextShape 90"/>
            <p:cNvSpPr txBox="1"/>
            <p:nvPr/>
          </p:nvSpPr>
          <p:spPr>
            <a:xfrm>
              <a:off x="5349640" y="5118948"/>
              <a:ext cx="828000" cy="437481"/>
            </a:xfrm>
            <a:prstGeom prst="rect">
              <a:avLst/>
            </a:prstGeom>
          </p:spPr>
          <p:txBody>
            <a:bodyPr wrap="none" lIns="90000" tIns="45000" rIns="90000" bIns="45000"/>
            <a:lstStyle/>
            <a:p>
              <a:pPr algn="ctr"/>
              <a:r>
                <a:rPr lang="en-US" sz="1600" i="1" dirty="0"/>
                <a:t>Content</a:t>
              </a:r>
            </a:p>
            <a:p>
              <a:pPr algn="ctr"/>
              <a:r>
                <a:rPr lang="en-US" sz="1600" i="1" dirty="0"/>
                <a:t>SDO</a:t>
              </a:r>
              <a:endParaRPr sz="2000" dirty="0"/>
            </a:p>
          </p:txBody>
        </p:sp>
        <p:sp>
          <p:nvSpPr>
            <p:cNvPr id="25" name="TextShape 101"/>
            <p:cNvSpPr txBox="1"/>
            <p:nvPr/>
          </p:nvSpPr>
          <p:spPr>
            <a:xfrm>
              <a:off x="6308026" y="5105268"/>
              <a:ext cx="1021688" cy="451161"/>
            </a:xfrm>
            <a:prstGeom prst="rect">
              <a:avLst/>
            </a:prstGeom>
          </p:spPr>
          <p:txBody>
            <a:bodyPr wrap="none" lIns="90000" tIns="45000" rIns="90000" bIns="45000"/>
            <a:lstStyle/>
            <a:p>
              <a:pPr algn="ctr"/>
              <a:r>
                <a:rPr lang="en-US" sz="1600" i="1" dirty="0"/>
                <a:t>Password</a:t>
              </a:r>
            </a:p>
            <a:p>
              <a:pPr algn="ctr"/>
              <a:r>
                <a:rPr lang="en-US" sz="1600" i="1" dirty="0"/>
                <a:t>SDO</a:t>
              </a:r>
              <a:endParaRPr sz="2000" dirty="0"/>
            </a:p>
          </p:txBody>
        </p:sp>
        <p:sp>
          <p:nvSpPr>
            <p:cNvPr id="26" name="Oval 25"/>
            <p:cNvSpPr>
              <a:spLocks noChangeAspect="1"/>
            </p:cNvSpPr>
            <p:nvPr/>
          </p:nvSpPr>
          <p:spPr>
            <a:xfrm>
              <a:off x="5630345" y="5888515"/>
              <a:ext cx="108000" cy="1080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27" name="Oval 26"/>
            <p:cNvSpPr>
              <a:spLocks noChangeAspect="1"/>
            </p:cNvSpPr>
            <p:nvPr/>
          </p:nvSpPr>
          <p:spPr>
            <a:xfrm>
              <a:off x="5882512" y="5875629"/>
              <a:ext cx="108000" cy="1080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28" name="Oval 27"/>
            <p:cNvSpPr>
              <a:spLocks noChangeAspect="1"/>
            </p:cNvSpPr>
            <p:nvPr/>
          </p:nvSpPr>
          <p:spPr>
            <a:xfrm>
              <a:off x="5741012" y="6077875"/>
              <a:ext cx="108000" cy="1080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29" name="Oval 28"/>
            <p:cNvSpPr>
              <a:spLocks noChangeAspect="1"/>
            </p:cNvSpPr>
            <p:nvPr/>
          </p:nvSpPr>
          <p:spPr>
            <a:xfrm>
              <a:off x="6754762" y="5808421"/>
              <a:ext cx="108000" cy="1080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30" name="Oval 29"/>
            <p:cNvSpPr>
              <a:spLocks noChangeAspect="1"/>
            </p:cNvSpPr>
            <p:nvPr/>
          </p:nvSpPr>
          <p:spPr>
            <a:xfrm>
              <a:off x="6602122" y="5983681"/>
              <a:ext cx="108000" cy="1080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31" name="Oval 30"/>
            <p:cNvSpPr>
              <a:spLocks noChangeAspect="1"/>
            </p:cNvSpPr>
            <p:nvPr/>
          </p:nvSpPr>
          <p:spPr>
            <a:xfrm>
              <a:off x="6959282" y="5918581"/>
              <a:ext cx="108000" cy="1080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32" name="Oval 31"/>
            <p:cNvSpPr>
              <a:spLocks noChangeAspect="1"/>
            </p:cNvSpPr>
            <p:nvPr/>
          </p:nvSpPr>
          <p:spPr>
            <a:xfrm>
              <a:off x="6786982" y="6035721"/>
              <a:ext cx="108000" cy="1080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33" name="Rectangle 32"/>
            <p:cNvSpPr/>
            <p:nvPr/>
          </p:nvSpPr>
          <p:spPr>
            <a:xfrm>
              <a:off x="5204902" y="4719859"/>
              <a:ext cx="2269958" cy="167314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 name="TextBox 33"/>
            <p:cNvSpPr txBox="1"/>
            <p:nvPr/>
          </p:nvSpPr>
          <p:spPr>
            <a:xfrm>
              <a:off x="5775192" y="4719859"/>
              <a:ext cx="1126593" cy="443198"/>
            </a:xfrm>
            <a:prstGeom prst="rect">
              <a:avLst/>
            </a:prstGeom>
            <a:noFill/>
          </p:spPr>
          <p:txBody>
            <a:bodyPr wrap="none" rtlCol="0">
              <a:spAutoFit/>
            </a:bodyPr>
            <a:lstStyle/>
            <a:p>
              <a:r>
                <a:rPr lang="en-US" dirty="0"/>
                <a:t>Email App</a:t>
              </a:r>
            </a:p>
          </p:txBody>
        </p:sp>
        <p:cxnSp>
          <p:nvCxnSpPr>
            <p:cNvPr id="35" name="Straight Connector 34"/>
            <p:cNvCxnSpPr/>
            <p:nvPr/>
          </p:nvCxnSpPr>
          <p:spPr>
            <a:xfrm>
              <a:off x="5204902" y="5089191"/>
              <a:ext cx="2269958" cy="0"/>
            </a:xfrm>
            <a:prstGeom prst="line">
              <a:avLst/>
            </a:prstGeom>
          </p:spPr>
          <p:style>
            <a:lnRef idx="2">
              <a:schemeClr val="dk1"/>
            </a:lnRef>
            <a:fillRef idx="0">
              <a:schemeClr val="dk1"/>
            </a:fillRef>
            <a:effectRef idx="1">
              <a:schemeClr val="dk1"/>
            </a:effectRef>
            <a:fontRef idx="minor">
              <a:schemeClr val="tx1"/>
            </a:fontRef>
          </p:style>
        </p:cxnSp>
        <p:sp>
          <p:nvSpPr>
            <p:cNvPr id="37" name="TextBox 36"/>
            <p:cNvSpPr txBox="1"/>
            <p:nvPr/>
          </p:nvSpPr>
          <p:spPr>
            <a:xfrm>
              <a:off x="4277806" y="6411532"/>
              <a:ext cx="3743859" cy="443198"/>
            </a:xfrm>
            <a:prstGeom prst="rect">
              <a:avLst/>
            </a:prstGeom>
            <a:noFill/>
          </p:spPr>
          <p:txBody>
            <a:bodyPr wrap="none" rtlCol="0">
              <a:spAutoFit/>
            </a:bodyPr>
            <a:lstStyle/>
            <a:p>
              <a:r>
                <a:rPr lang="en-US" dirty="0"/>
                <a:t>when the app goes to the background</a:t>
              </a:r>
            </a:p>
          </p:txBody>
        </p:sp>
      </p:grpSp>
      <p:cxnSp>
        <p:nvCxnSpPr>
          <p:cNvPr id="40" name="Straight Connector 39"/>
          <p:cNvCxnSpPr>
            <a:stCxn id="9" idx="6"/>
          </p:cNvCxnSpPr>
          <p:nvPr/>
        </p:nvCxnSpPr>
        <p:spPr>
          <a:xfrm flipV="1">
            <a:off x="2970679" y="4556723"/>
            <a:ext cx="678997" cy="152821"/>
          </a:xfrm>
          <a:prstGeom prst="line">
            <a:avLst/>
          </a:prstGeom>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3611576" y="4375764"/>
            <a:ext cx="1085507" cy="369332"/>
          </a:xfrm>
          <a:prstGeom prst="rect">
            <a:avLst/>
          </a:prstGeom>
          <a:noFill/>
        </p:spPr>
        <p:txBody>
          <a:bodyPr wrap="square" rtlCol="0">
            <a:spAutoFit/>
          </a:bodyPr>
          <a:lstStyle/>
          <a:p>
            <a:r>
              <a:rPr lang="en-US" dirty="0"/>
              <a:t>evicted</a:t>
            </a:r>
          </a:p>
        </p:txBody>
      </p:sp>
    </p:spTree>
    <p:extLst>
      <p:ext uri="{BB962C8B-B14F-4D97-AF65-F5344CB8AC3E}">
        <p14:creationId xmlns:p14="http://schemas.microsoft.com/office/powerpoint/2010/main" val="25615595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SDO Abstraction</a:t>
            </a:r>
          </a:p>
        </p:txBody>
      </p:sp>
      <p:sp>
        <p:nvSpPr>
          <p:cNvPr id="6" name="Content Placeholder 5"/>
          <p:cNvSpPr>
            <a:spLocks noGrp="1"/>
          </p:cNvSpPr>
          <p:nvPr>
            <p:ph idx="1"/>
          </p:nvPr>
        </p:nvSpPr>
        <p:spPr>
          <a:xfrm>
            <a:off x="457200" y="1333500"/>
            <a:ext cx="8556171" cy="4064000"/>
          </a:xfrm>
        </p:spPr>
        <p:txBody>
          <a:bodyPr>
            <a:normAutofit/>
          </a:bodyPr>
          <a:lstStyle/>
          <a:p>
            <a:r>
              <a:rPr lang="en-US" sz="1800" dirty="0"/>
              <a:t>An SDO is a logical collection of Java objects that contain sensitive data and that are related somehow</a:t>
            </a:r>
          </a:p>
          <a:p>
            <a:pPr lvl="1"/>
            <a:r>
              <a:rPr lang="en-US" sz="1600" dirty="0"/>
              <a:t>Email-password SDO: password string + all objects computed from it</a:t>
            </a:r>
          </a:p>
          <a:p>
            <a:pPr lvl="1"/>
            <a:r>
              <a:rPr lang="en-US" sz="1600" dirty="0"/>
              <a:t>Email-contents SDO: all emails in a thread</a:t>
            </a:r>
          </a:p>
          <a:p>
            <a:pPr lvl="1"/>
            <a:r>
              <a:rPr lang="en-US" sz="1600" dirty="0"/>
              <a:t>Bank-account SDO: all transactions in an account</a:t>
            </a:r>
          </a:p>
          <a:p>
            <a:pPr lvl="1"/>
            <a:endParaRPr lang="en-US" sz="1600" dirty="0"/>
          </a:p>
          <a:p>
            <a:endParaRPr lang="en-US" sz="1800" dirty="0"/>
          </a:p>
        </p:txBody>
      </p:sp>
      <p:sp>
        <p:nvSpPr>
          <p:cNvPr id="73" name="TextBox 72"/>
          <p:cNvSpPr txBox="1"/>
          <p:nvPr/>
        </p:nvSpPr>
        <p:spPr>
          <a:xfrm>
            <a:off x="457200" y="3384646"/>
            <a:ext cx="8229601" cy="2031325"/>
          </a:xfrm>
          <a:prstGeom prst="rect">
            <a:avLst/>
          </a:prstGeom>
          <a:solidFill>
            <a:srgbClr val="DFFDD3"/>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latin typeface="Consolas" panose="020B0609020204030204" pitchFamily="49" charset="0"/>
                <a:cs typeface="Anonymous Pro"/>
              </a:rPr>
              <a:t>class SDO {</a:t>
            </a:r>
          </a:p>
          <a:p>
            <a:r>
              <a:rPr lang="en-US" dirty="0">
                <a:latin typeface="Consolas" panose="020B0609020204030204" pitchFamily="49" charset="0"/>
                <a:cs typeface="Anonymous Pro"/>
              </a:rPr>
              <a:t>    SDO(String </a:t>
            </a:r>
            <a:r>
              <a:rPr lang="en-US" b="1" dirty="0">
                <a:solidFill>
                  <a:srgbClr val="FF0000"/>
                </a:solidFill>
                <a:latin typeface="Consolas" panose="020B0609020204030204" pitchFamily="49" charset="0"/>
                <a:cs typeface="Anonymous Pro"/>
              </a:rPr>
              <a:t>description</a:t>
            </a:r>
            <a:r>
              <a:rPr lang="en-US" dirty="0">
                <a:latin typeface="Consolas" panose="020B0609020204030204" pitchFamily="49" charset="0"/>
                <a:cs typeface="Anonymous Pro"/>
              </a:rPr>
              <a:t>, ...);    // create SDO</a:t>
            </a:r>
          </a:p>
          <a:p>
            <a:r>
              <a:rPr lang="en-US" dirty="0">
                <a:latin typeface="Consolas" panose="020B0609020204030204" pitchFamily="49" charset="0"/>
                <a:cs typeface="Anonymous Pro"/>
              </a:rPr>
              <a:t>    void add(Object o);              // adds object to SDO</a:t>
            </a:r>
          </a:p>
          <a:p>
            <a:r>
              <a:rPr lang="en-US" dirty="0">
                <a:latin typeface="Consolas" panose="020B0609020204030204" pitchFamily="49" charset="0"/>
                <a:cs typeface="Anonymous Pro"/>
              </a:rPr>
              <a:t>    void remove(Object o);           // removes object from SDO</a:t>
            </a:r>
          </a:p>
          <a:p>
            <a:r>
              <a:rPr lang="en-US" dirty="0">
                <a:latin typeface="Consolas" panose="020B0609020204030204" pitchFamily="49" charset="0"/>
                <a:cs typeface="Anonymous Pro"/>
              </a:rPr>
              <a:t>    …</a:t>
            </a:r>
          </a:p>
          <a:p>
            <a:r>
              <a:rPr lang="en-US" dirty="0">
                <a:latin typeface="Consolas" panose="020B0609020204030204" pitchFamily="49" charset="0"/>
                <a:cs typeface="Anonymous Pro"/>
              </a:rPr>
              <a:t>    private </a:t>
            </a:r>
            <a:r>
              <a:rPr lang="en-US" dirty="0" err="1">
                <a:latin typeface="Consolas" panose="020B0609020204030204" pitchFamily="49" charset="0"/>
                <a:cs typeface="Anonymous Pro"/>
              </a:rPr>
              <a:t>int</a:t>
            </a:r>
            <a:r>
              <a:rPr lang="en-US" dirty="0">
                <a:latin typeface="Consolas" panose="020B0609020204030204" pitchFamily="49" charset="0"/>
                <a:cs typeface="Anonymous Pro"/>
              </a:rPr>
              <a:t> </a:t>
            </a:r>
            <a:r>
              <a:rPr lang="en-US" b="1" dirty="0" err="1">
                <a:solidFill>
                  <a:srgbClr val="0070C0"/>
                </a:solidFill>
                <a:latin typeface="Consolas" panose="020B0609020204030204" pitchFamily="49" charset="0"/>
                <a:cs typeface="Anonymous Pro"/>
              </a:rPr>
              <a:t>sdoID</a:t>
            </a:r>
            <a:r>
              <a:rPr lang="en-US" dirty="0">
                <a:latin typeface="Consolas" panose="020B0609020204030204" pitchFamily="49" charset="0"/>
                <a:cs typeface="Anonymous Pro"/>
              </a:rPr>
              <a:t>;               // unique ID for SDO</a:t>
            </a:r>
          </a:p>
          <a:p>
            <a:r>
              <a:rPr lang="en-US" dirty="0">
                <a:latin typeface="Consolas" panose="020B0609020204030204" pitchFamily="49" charset="0"/>
                <a:cs typeface="Anonymous Pro"/>
              </a:rPr>
              <a:t>}</a:t>
            </a:r>
          </a:p>
        </p:txBody>
      </p:sp>
      <p:cxnSp>
        <p:nvCxnSpPr>
          <p:cNvPr id="9" name="Straight Connector 8"/>
          <p:cNvCxnSpPr/>
          <p:nvPr/>
        </p:nvCxnSpPr>
        <p:spPr>
          <a:xfrm flipV="1">
            <a:off x="3850559" y="3217540"/>
            <a:ext cx="877939" cy="491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4185343" y="2937889"/>
            <a:ext cx="4151338" cy="369332"/>
          </a:xfrm>
          <a:prstGeom prst="rect">
            <a:avLst/>
          </a:prstGeom>
          <a:noFill/>
        </p:spPr>
        <p:txBody>
          <a:bodyPr wrap="square" rtlCol="0">
            <a:spAutoFit/>
          </a:bodyPr>
          <a:lstStyle/>
          <a:p>
            <a:r>
              <a:rPr lang="en-US" dirty="0">
                <a:solidFill>
                  <a:srgbClr val="FF0000"/>
                </a:solidFill>
              </a:rPr>
              <a:t>human-readable and used for auditing</a:t>
            </a:r>
          </a:p>
        </p:txBody>
      </p:sp>
      <p:cxnSp>
        <p:nvCxnSpPr>
          <p:cNvPr id="76" name="Straight Connector 75"/>
          <p:cNvCxnSpPr/>
          <p:nvPr/>
        </p:nvCxnSpPr>
        <p:spPr>
          <a:xfrm>
            <a:off x="2627784" y="4989614"/>
            <a:ext cx="1241527" cy="5634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300163" y="5647652"/>
            <a:ext cx="184666" cy="369332"/>
          </a:xfrm>
          <a:prstGeom prst="rect">
            <a:avLst/>
          </a:prstGeom>
          <a:noFill/>
        </p:spPr>
        <p:txBody>
          <a:bodyPr wrap="none" rtlCol="0">
            <a:spAutoFit/>
          </a:bodyPr>
          <a:lstStyle/>
          <a:p>
            <a:endParaRPr kumimoji="1" lang="zh-CN" altLang="en-US" dirty="0"/>
          </a:p>
        </p:txBody>
      </p:sp>
      <p:sp>
        <p:nvSpPr>
          <p:cNvPr id="11" name="TextBox 73"/>
          <p:cNvSpPr txBox="1"/>
          <p:nvPr/>
        </p:nvSpPr>
        <p:spPr>
          <a:xfrm>
            <a:off x="3851920" y="5345668"/>
            <a:ext cx="4151338" cy="369332"/>
          </a:xfrm>
          <a:prstGeom prst="rect">
            <a:avLst/>
          </a:prstGeom>
          <a:noFill/>
        </p:spPr>
        <p:txBody>
          <a:bodyPr wrap="square" rtlCol="0">
            <a:spAutoFit/>
          </a:bodyPr>
          <a:lstStyle/>
          <a:p>
            <a:r>
              <a:rPr lang="en-US" dirty="0">
                <a:solidFill>
                  <a:schemeClr val="accent1"/>
                </a:solidFill>
              </a:rPr>
              <a:t>human-readable and used for auditing</a:t>
            </a:r>
          </a:p>
        </p:txBody>
      </p:sp>
    </p:spTree>
    <p:extLst>
      <p:ext uri="{BB962C8B-B14F-4D97-AF65-F5344CB8AC3E}">
        <p14:creationId xmlns:p14="http://schemas.microsoft.com/office/powerpoint/2010/main" val="226448748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dalolly.com/wp-content/uploads/2014/01/1618_TinMan75yrs_34-400x426.jpg"/>
          <p:cNvPicPr>
            <a:picLocks noChangeAspect="1" noChangeArrowheads="1"/>
          </p:cNvPicPr>
          <p:nvPr/>
        </p:nvPicPr>
        <p:blipFill rotWithShape="1">
          <a:blip r:embed="rId2">
            <a:extLst>
              <a:ext uri="{28A0092B-C50C-407E-A947-70E740481C1C}">
                <a14:useLocalDpi xmlns:a14="http://schemas.microsoft.com/office/drawing/2010/main" val="0"/>
              </a:ext>
            </a:extLst>
          </a:blip>
          <a:srcRect l="25643" r="27108"/>
          <a:stretch/>
        </p:blipFill>
        <p:spPr bwMode="auto">
          <a:xfrm>
            <a:off x="251520" y="1536154"/>
            <a:ext cx="1800200" cy="4057650"/>
          </a:xfrm>
          <a:prstGeom prst="rect">
            <a:avLst/>
          </a:prstGeom>
          <a:noFill/>
          <a:extLst>
            <a:ext uri="{909E8E84-426E-40dd-AFC4-6F175D3DCCD1}">
              <a14:hiddenFill xmlns="" xmlns:a14="http://schemas.microsoft.com/office/drawing/2010/main">
                <a:solidFill>
                  <a:srgbClr val="FFFFFF"/>
                </a:solidFill>
              </a14:hiddenFill>
            </a:ext>
          </a:extLst>
        </p:spPr>
      </p:pic>
      <p:sp>
        <p:nvSpPr>
          <p:cNvPr id="4" name="矩形 3"/>
          <p:cNvSpPr/>
          <p:nvPr/>
        </p:nvSpPr>
        <p:spPr>
          <a:xfrm>
            <a:off x="395536" y="5089748"/>
            <a:ext cx="576064"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370890" y="2700081"/>
            <a:ext cx="5657494" cy="584775"/>
          </a:xfrm>
          <a:prstGeom prst="rect">
            <a:avLst/>
          </a:prstGeom>
        </p:spPr>
        <p:txBody>
          <a:bodyPr wrap="square">
            <a:spAutoFit/>
          </a:bodyPr>
          <a:lstStyle/>
          <a:p>
            <a:r>
              <a:rPr lang="en-US" altLang="zh-CN" sz="3200" b="1" dirty="0" err="1">
                <a:latin typeface="等线" panose="02010600030101010101" pitchFamily="2" charset="-122"/>
              </a:rPr>
              <a:t>TinMan</a:t>
            </a:r>
            <a:r>
              <a:rPr lang="en-US" altLang="zh-CN" sz="3200" dirty="0">
                <a:latin typeface="等线" panose="02010600030101010101" pitchFamily="2" charset="-122"/>
              </a:rPr>
              <a:t>: Android without a </a:t>
            </a:r>
            <a:r>
              <a:rPr lang="en-US" altLang="zh-CN" sz="3200" b="1" i="1" dirty="0" err="1">
                <a:solidFill>
                  <a:srgbClr val="FF0000"/>
                </a:solidFill>
                <a:latin typeface="等线" panose="02010600030101010101" pitchFamily="2" charset="-122"/>
              </a:rPr>
              <a:t>cor</a:t>
            </a:r>
            <a:endParaRPr lang="en-US" altLang="zh-CN" sz="3200" b="1" i="1" dirty="0">
              <a:solidFill>
                <a:srgbClr val="FF0000"/>
              </a:solidFill>
              <a:latin typeface="等线" panose="02010600030101010101" pitchFamily="2" charset="-122"/>
            </a:endParaRPr>
          </a:p>
        </p:txBody>
      </p:sp>
      <p:pic>
        <p:nvPicPr>
          <p:cNvPr id="1032" name="Picture 8" descr="http://upload.wikimedia.org/wikipedia/commons/thumb/f/f1/Heart_coraz%C3%B3n.svg/2000px-Heart_coraz%C3%B3n.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28384" y="2827810"/>
            <a:ext cx="454669" cy="454669"/>
          </a:xfrm>
          <a:prstGeom prst="rect">
            <a:avLst/>
          </a:prstGeom>
          <a:noFill/>
          <a:extLst>
            <a:ext uri="{909E8E84-426E-40dd-AFC4-6F175D3DCCD1}">
              <a14:hiddenFill xmlns="" xmlns:a14="http://schemas.microsoft.com/office/drawing/2010/main">
                <a:solidFill>
                  <a:srgbClr val="FFFFFF"/>
                </a:solidFill>
              </a14:hiddenFill>
            </a:ext>
          </a:extLst>
        </p:spPr>
      </p:pic>
      <p:sp>
        <p:nvSpPr>
          <p:cNvPr id="6" name="标题 1"/>
          <p:cNvSpPr>
            <a:spLocks noGrp="1"/>
          </p:cNvSpPr>
          <p:nvPr>
            <p:ph type="title"/>
          </p:nvPr>
        </p:nvSpPr>
        <p:spPr>
          <a:xfrm>
            <a:off x="457200" y="228866"/>
            <a:ext cx="8229600" cy="900442"/>
          </a:xfrm>
        </p:spPr>
        <p:txBody>
          <a:bodyPr>
            <a:normAutofit/>
          </a:bodyPr>
          <a:lstStyle/>
          <a:p>
            <a:r>
              <a:rPr lang="en-US" altLang="zh-CN" sz="2800" dirty="0" err="1"/>
              <a:t>TinMan's</a:t>
            </a:r>
            <a:r>
              <a:rPr lang="en-US" altLang="zh-CN" sz="2800" dirty="0"/>
              <a:t> Idea: How about no secret on a phone?</a:t>
            </a:r>
            <a:endParaRPr lang="zh-CN" altLang="en-US" sz="2800" dirty="0"/>
          </a:p>
        </p:txBody>
      </p:sp>
      <p:sp>
        <p:nvSpPr>
          <p:cNvPr id="2" name="矩形 1"/>
          <p:cNvSpPr/>
          <p:nvPr/>
        </p:nvSpPr>
        <p:spPr>
          <a:xfrm>
            <a:off x="5728021" y="4719371"/>
            <a:ext cx="3171061" cy="523220"/>
          </a:xfrm>
          <a:prstGeom prst="rect">
            <a:avLst/>
          </a:prstGeom>
        </p:spPr>
        <p:txBody>
          <a:bodyPr wrap="none">
            <a:spAutoFit/>
          </a:bodyPr>
          <a:lstStyle/>
          <a:p>
            <a:r>
              <a:rPr lang="en-US" altLang="zh-CN" sz="2800" i="1" dirty="0">
                <a:latin typeface="等线" panose="02010600030101010101" pitchFamily="2" charset="-122"/>
              </a:rPr>
              <a:t>Nothing to protect!</a:t>
            </a:r>
            <a:endParaRPr lang="zh-CN" altLang="en-US" sz="2800" i="1" dirty="0"/>
          </a:p>
        </p:txBody>
      </p:sp>
    </p:spTree>
    <p:extLst>
      <p:ext uri="{BB962C8B-B14F-4D97-AF65-F5344CB8AC3E}">
        <p14:creationId xmlns:p14="http://schemas.microsoft.com/office/powerpoint/2010/main" val="19145369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dirty="0"/>
              <a:t>Migrate </a:t>
            </a:r>
            <a:r>
              <a:rPr lang="en-US" altLang="zh-CN" sz="2800" i="1" dirty="0"/>
              <a:t>Confidential Data </a:t>
            </a:r>
            <a:r>
              <a:rPr lang="en-US" altLang="zh-CN" sz="2800" dirty="0"/>
              <a:t>Access to a Trusted Node</a:t>
            </a:r>
            <a:endParaRPr lang="zh-CN" altLang="en-US" sz="2800" dirty="0"/>
          </a:p>
        </p:txBody>
      </p:sp>
      <p:sp>
        <p:nvSpPr>
          <p:cNvPr id="3" name="内容占位符 2"/>
          <p:cNvSpPr>
            <a:spLocks noGrp="1"/>
          </p:cNvSpPr>
          <p:nvPr>
            <p:ph idx="1"/>
          </p:nvPr>
        </p:nvSpPr>
        <p:spPr>
          <a:xfrm>
            <a:off x="457200" y="1326830"/>
            <a:ext cx="8229600" cy="3646121"/>
          </a:xfrm>
        </p:spPr>
        <p:txBody>
          <a:bodyPr>
            <a:normAutofit/>
          </a:bodyPr>
          <a:lstStyle/>
          <a:p>
            <a:r>
              <a:rPr lang="en-US" altLang="zh-CN" sz="2400" b="1" dirty="0"/>
              <a:t>Security-oriented offloading</a:t>
            </a:r>
          </a:p>
          <a:p>
            <a:pPr lvl="1"/>
            <a:r>
              <a:rPr lang="en-US" altLang="zh-CN" sz="2000" dirty="0"/>
              <a:t>An app is migrated to the trusted node when accesses </a:t>
            </a:r>
            <a:r>
              <a:rPr lang="en-US" altLang="zh-CN" sz="2000" i="1" dirty="0" err="1"/>
              <a:t>cor</a:t>
            </a:r>
            <a:endParaRPr lang="en-US" altLang="zh-CN" sz="2000" i="1" dirty="0"/>
          </a:p>
          <a:p>
            <a:pPr lvl="1"/>
            <a:r>
              <a:rPr lang="en-US" altLang="zh-CN" sz="2000" dirty="0"/>
              <a:t>The</a:t>
            </a:r>
            <a:r>
              <a:rPr lang="zh-CN" altLang="en-US" sz="2000" dirty="0"/>
              <a:t> </a:t>
            </a:r>
            <a:r>
              <a:rPr lang="en-US" altLang="zh-CN" sz="2000" dirty="0"/>
              <a:t>offloading engine is based on COMET </a:t>
            </a:r>
            <a:r>
              <a:rPr lang="en-US" altLang="zh-CN" sz="2000" baseline="30000" dirty="0"/>
              <a:t>[OSDI'12]</a:t>
            </a:r>
            <a:endParaRPr lang="zh-CN" altLang="en-US" sz="2000" baseline="30000" dirty="0"/>
          </a:p>
        </p:txBody>
      </p:sp>
      <p:cxnSp>
        <p:nvCxnSpPr>
          <p:cNvPr id="7" name="直接箭头连接符 6"/>
          <p:cNvCxnSpPr/>
          <p:nvPr/>
        </p:nvCxnSpPr>
        <p:spPr>
          <a:xfrm>
            <a:off x="3923929" y="3912138"/>
            <a:ext cx="144015" cy="369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V="1">
            <a:off x="5508104" y="3898258"/>
            <a:ext cx="144016" cy="359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402163" y="3591228"/>
            <a:ext cx="776175" cy="338554"/>
          </a:xfrm>
          <a:prstGeom prst="rect">
            <a:avLst/>
          </a:prstGeom>
        </p:spPr>
        <p:txBody>
          <a:bodyPr wrap="none">
            <a:spAutoFit/>
          </a:bodyPr>
          <a:lstStyle/>
          <a:p>
            <a:r>
              <a:rPr lang="en-US" altLang="zh-CN" sz="1600" b="1" dirty="0">
                <a:solidFill>
                  <a:srgbClr val="C00000"/>
                </a:solidFill>
                <a:latin typeface="等线" panose="02010600030101010101" pitchFamily="2" charset="-122"/>
              </a:rPr>
              <a:t>Phone</a:t>
            </a:r>
            <a:endParaRPr lang="zh-CN" altLang="en-US" sz="1600" b="1" dirty="0">
              <a:solidFill>
                <a:srgbClr val="C00000"/>
              </a:solidFill>
              <a:latin typeface="等线" panose="02010600030101010101" pitchFamily="2" charset="-122"/>
            </a:endParaRPr>
          </a:p>
        </p:txBody>
      </p:sp>
      <p:sp>
        <p:nvSpPr>
          <p:cNvPr id="15" name="矩形 14"/>
          <p:cNvSpPr/>
          <p:nvPr/>
        </p:nvSpPr>
        <p:spPr>
          <a:xfrm>
            <a:off x="643708" y="4202712"/>
            <a:ext cx="1552028" cy="338554"/>
          </a:xfrm>
          <a:prstGeom prst="rect">
            <a:avLst/>
          </a:prstGeom>
        </p:spPr>
        <p:txBody>
          <a:bodyPr wrap="none">
            <a:spAutoFit/>
          </a:bodyPr>
          <a:lstStyle/>
          <a:p>
            <a:r>
              <a:rPr lang="en-US" altLang="zh-CN" sz="1600" b="1" dirty="0">
                <a:solidFill>
                  <a:schemeClr val="tx2"/>
                </a:solidFill>
                <a:latin typeface="等线" panose="02010600030101010101" pitchFamily="2" charset="-122"/>
              </a:rPr>
              <a:t>Trusted-server</a:t>
            </a:r>
            <a:endParaRPr lang="zh-CN" altLang="en-US" sz="1600" b="1" dirty="0">
              <a:solidFill>
                <a:schemeClr val="tx2"/>
              </a:solidFill>
              <a:latin typeface="等线" panose="02010600030101010101" pitchFamily="2" charset="-122"/>
            </a:endParaRPr>
          </a:p>
        </p:txBody>
      </p:sp>
      <p:cxnSp>
        <p:nvCxnSpPr>
          <p:cNvPr id="16" name="直接箭头连接符 15"/>
          <p:cNvCxnSpPr/>
          <p:nvPr/>
        </p:nvCxnSpPr>
        <p:spPr>
          <a:xfrm>
            <a:off x="2181544" y="3793686"/>
            <a:ext cx="5630816" cy="0"/>
          </a:xfrm>
          <a:prstGeom prst="straightConnector1">
            <a:avLst/>
          </a:prstGeom>
          <a:ln w="28575">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2483768" y="3665884"/>
            <a:ext cx="1440160" cy="2323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 name="矩形 5"/>
          <p:cNvSpPr/>
          <p:nvPr/>
        </p:nvSpPr>
        <p:spPr>
          <a:xfrm>
            <a:off x="5652120" y="3665884"/>
            <a:ext cx="1440160" cy="2323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cxnSp>
        <p:nvCxnSpPr>
          <p:cNvPr id="21" name="直接箭头连接符 20"/>
          <p:cNvCxnSpPr/>
          <p:nvPr/>
        </p:nvCxnSpPr>
        <p:spPr>
          <a:xfrm>
            <a:off x="2181544" y="4397579"/>
            <a:ext cx="5630816" cy="0"/>
          </a:xfrm>
          <a:prstGeom prst="straightConnector1">
            <a:avLst/>
          </a:prstGeom>
          <a:ln w="28575">
            <a:solidFill>
              <a:schemeClr val="accent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4067944" y="4281392"/>
            <a:ext cx="1440160" cy="23237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等线" panose="02010600030101010101" pitchFamily="2" charset="-122"/>
              </a:rPr>
              <a:t>access </a:t>
            </a:r>
            <a:r>
              <a:rPr lang="en-US" altLang="zh-CN" sz="1600" b="1" i="1" dirty="0" err="1">
                <a:latin typeface="等线" panose="02010600030101010101" pitchFamily="2" charset="-122"/>
              </a:rPr>
              <a:t>cor</a:t>
            </a:r>
            <a:endParaRPr lang="zh-CN" altLang="en-US" sz="1600" b="1" i="1" dirty="0">
              <a:latin typeface="等线" panose="02010600030101010101" pitchFamily="2" charset="-122"/>
            </a:endParaRPr>
          </a:p>
        </p:txBody>
      </p:sp>
      <p:sp>
        <p:nvSpPr>
          <p:cNvPr id="22" name="矩形 21"/>
          <p:cNvSpPr/>
          <p:nvPr/>
        </p:nvSpPr>
        <p:spPr>
          <a:xfrm>
            <a:off x="3059832" y="3909357"/>
            <a:ext cx="907621" cy="338554"/>
          </a:xfrm>
          <a:prstGeom prst="rect">
            <a:avLst/>
          </a:prstGeom>
        </p:spPr>
        <p:txBody>
          <a:bodyPr wrap="none">
            <a:spAutoFit/>
          </a:bodyPr>
          <a:lstStyle/>
          <a:p>
            <a:r>
              <a:rPr lang="en-US" altLang="zh-CN" sz="1600" b="1" dirty="0">
                <a:solidFill>
                  <a:schemeClr val="tx2"/>
                </a:solidFill>
                <a:latin typeface="等线" panose="02010600030101010101" pitchFamily="2" charset="-122"/>
              </a:rPr>
              <a:t>migrate</a:t>
            </a:r>
            <a:endParaRPr lang="zh-CN" altLang="en-US" sz="1600" b="1" dirty="0">
              <a:solidFill>
                <a:schemeClr val="tx2"/>
              </a:solidFill>
              <a:latin typeface="等线" panose="02010600030101010101" pitchFamily="2" charset="-122"/>
            </a:endParaRPr>
          </a:p>
        </p:txBody>
      </p:sp>
      <p:sp>
        <p:nvSpPr>
          <p:cNvPr id="23" name="矩形 22"/>
          <p:cNvSpPr/>
          <p:nvPr/>
        </p:nvSpPr>
        <p:spPr>
          <a:xfrm>
            <a:off x="5607312" y="3909357"/>
            <a:ext cx="1398140" cy="338554"/>
          </a:xfrm>
          <a:prstGeom prst="rect">
            <a:avLst/>
          </a:prstGeom>
        </p:spPr>
        <p:txBody>
          <a:bodyPr wrap="none">
            <a:spAutoFit/>
          </a:bodyPr>
          <a:lstStyle/>
          <a:p>
            <a:r>
              <a:rPr lang="en-US" altLang="zh-CN" sz="1600" b="1" dirty="0">
                <a:solidFill>
                  <a:schemeClr val="tx2"/>
                </a:solidFill>
                <a:latin typeface="等线" panose="02010600030101010101" pitchFamily="2" charset="-122"/>
              </a:rPr>
              <a:t>migrate back</a:t>
            </a:r>
            <a:endParaRPr lang="zh-CN" altLang="en-US" sz="1600" b="1" dirty="0">
              <a:solidFill>
                <a:schemeClr val="tx2"/>
              </a:solidFill>
              <a:latin typeface="等线" panose="02010600030101010101" pitchFamily="2" charset="-122"/>
            </a:endParaRPr>
          </a:p>
        </p:txBody>
      </p:sp>
      <p:sp>
        <p:nvSpPr>
          <p:cNvPr id="17" name="矩形 16"/>
          <p:cNvSpPr/>
          <p:nvPr/>
        </p:nvSpPr>
        <p:spPr>
          <a:xfrm>
            <a:off x="3074721" y="2918261"/>
            <a:ext cx="1680268" cy="338554"/>
          </a:xfrm>
          <a:prstGeom prst="rect">
            <a:avLst/>
          </a:prstGeom>
        </p:spPr>
        <p:txBody>
          <a:bodyPr wrap="none">
            <a:spAutoFit/>
          </a:bodyPr>
          <a:lstStyle/>
          <a:p>
            <a:pPr algn="ctr"/>
            <a:r>
              <a:rPr lang="en-US" altLang="zh-CN" sz="1600" b="1" dirty="0">
                <a:solidFill>
                  <a:srgbClr val="C00000"/>
                </a:solidFill>
                <a:latin typeface="等线" panose="02010600030101010101" pitchFamily="2" charset="-122"/>
              </a:rPr>
              <a:t>try to access </a:t>
            </a:r>
            <a:r>
              <a:rPr lang="en-US" altLang="zh-CN" sz="1600" b="1" i="1" dirty="0" err="1">
                <a:solidFill>
                  <a:srgbClr val="C00000"/>
                </a:solidFill>
                <a:latin typeface="等线" panose="02010600030101010101" pitchFamily="2" charset="-122"/>
              </a:rPr>
              <a:t>cor</a:t>
            </a:r>
            <a:endParaRPr lang="zh-CN" altLang="en-US" sz="1600" b="1" i="1" dirty="0">
              <a:solidFill>
                <a:srgbClr val="C00000"/>
              </a:solidFill>
              <a:latin typeface="等线" panose="02010600030101010101" pitchFamily="2" charset="-122"/>
            </a:endParaRPr>
          </a:p>
        </p:txBody>
      </p:sp>
      <p:cxnSp>
        <p:nvCxnSpPr>
          <p:cNvPr id="18" name="直接箭头连接符 17"/>
          <p:cNvCxnSpPr/>
          <p:nvPr/>
        </p:nvCxnSpPr>
        <p:spPr>
          <a:xfrm flipH="1">
            <a:off x="3923927" y="3239337"/>
            <a:ext cx="1" cy="37196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4842699" y="4945732"/>
            <a:ext cx="1330813" cy="338554"/>
          </a:xfrm>
          <a:prstGeom prst="rect">
            <a:avLst/>
          </a:prstGeom>
        </p:spPr>
        <p:txBody>
          <a:bodyPr wrap="none">
            <a:spAutoFit/>
          </a:bodyPr>
          <a:lstStyle/>
          <a:p>
            <a:pPr algn="ctr"/>
            <a:r>
              <a:rPr lang="en-US" altLang="zh-CN" sz="1600" b="1" dirty="0">
                <a:solidFill>
                  <a:schemeClr val="accent1">
                    <a:lumMod val="75000"/>
                  </a:schemeClr>
                </a:solidFill>
                <a:latin typeface="等线" panose="02010600030101010101" pitchFamily="2" charset="-122"/>
              </a:rPr>
              <a:t>finish access</a:t>
            </a:r>
            <a:endParaRPr lang="zh-CN" altLang="en-US" sz="1600" b="1" dirty="0">
              <a:solidFill>
                <a:schemeClr val="accent1">
                  <a:lumMod val="75000"/>
                </a:schemeClr>
              </a:solidFill>
              <a:latin typeface="等线" panose="02010600030101010101" pitchFamily="2" charset="-122"/>
            </a:endParaRPr>
          </a:p>
        </p:txBody>
      </p:sp>
      <p:cxnSp>
        <p:nvCxnSpPr>
          <p:cNvPr id="20" name="直接箭头连接符 19"/>
          <p:cNvCxnSpPr/>
          <p:nvPr/>
        </p:nvCxnSpPr>
        <p:spPr>
          <a:xfrm flipV="1">
            <a:off x="5501526" y="4563805"/>
            <a:ext cx="0" cy="400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2698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线连接符 4"/>
          <p:cNvCxnSpPr/>
          <p:nvPr/>
        </p:nvCxnSpPr>
        <p:spPr>
          <a:xfrm>
            <a:off x="1763688" y="1057300"/>
            <a:ext cx="0" cy="3816424"/>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269925" y="481236"/>
            <a:ext cx="1071127" cy="507831"/>
          </a:xfrm>
          <a:prstGeom prst="rect">
            <a:avLst/>
          </a:prstGeom>
        </p:spPr>
        <p:txBody>
          <a:bodyPr wrap="none">
            <a:spAutoFit/>
          </a:bodyPr>
          <a:lstStyle/>
          <a:p>
            <a:pPr algn="ctr"/>
            <a:r>
              <a:rPr kumimoji="1" lang="en-US" altLang="zh-CN" sz="2700" b="1" dirty="0">
                <a:latin typeface="等线" panose="02010600030101010101" pitchFamily="2" charset="-122"/>
                <a:ea typeface="楷体"/>
                <a:cs typeface="Myriad Pro Light SemiCond"/>
              </a:rPr>
              <a:t>Alice</a:t>
            </a:r>
            <a:r>
              <a:rPr lang="en-US" altLang="zh-CN" b="1" dirty="0">
                <a:latin typeface="Consolas" charset="0"/>
              </a:rPr>
              <a:t> </a:t>
            </a:r>
            <a:endParaRPr lang="en-US" altLang="zh-CN" dirty="0">
              <a:effectLst/>
            </a:endParaRPr>
          </a:p>
        </p:txBody>
      </p:sp>
      <p:cxnSp>
        <p:nvCxnSpPr>
          <p:cNvPr id="10" name="直线连接符 9"/>
          <p:cNvCxnSpPr/>
          <p:nvPr/>
        </p:nvCxnSpPr>
        <p:spPr>
          <a:xfrm>
            <a:off x="7236296" y="1053999"/>
            <a:ext cx="0" cy="3747717"/>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6873977" y="477935"/>
            <a:ext cx="808235" cy="507831"/>
          </a:xfrm>
          <a:prstGeom prst="rect">
            <a:avLst/>
          </a:prstGeom>
        </p:spPr>
        <p:txBody>
          <a:bodyPr wrap="none">
            <a:spAutoFit/>
          </a:bodyPr>
          <a:lstStyle/>
          <a:p>
            <a:pPr algn="ctr"/>
            <a:r>
              <a:rPr kumimoji="1" lang="en-US" altLang="zh-CN" sz="2700" b="1" dirty="0">
                <a:latin typeface="等线" panose="02010600030101010101" pitchFamily="2" charset="-122"/>
                <a:ea typeface="楷体"/>
                <a:cs typeface="Myriad Pro Light SemiCond"/>
              </a:rPr>
              <a:t>Bob</a:t>
            </a:r>
            <a:endParaRPr lang="en-US" altLang="zh-CN" dirty="0">
              <a:effectLst/>
            </a:endParaRPr>
          </a:p>
        </p:txBody>
      </p:sp>
      <p:sp>
        <p:nvSpPr>
          <p:cNvPr id="12" name="矩形 11"/>
          <p:cNvSpPr/>
          <p:nvPr/>
        </p:nvSpPr>
        <p:spPr>
          <a:xfrm>
            <a:off x="755576" y="1345332"/>
            <a:ext cx="2060179" cy="923330"/>
          </a:xfrm>
          <a:prstGeom prst="rect">
            <a:avLst/>
          </a:prstGeom>
          <a:solidFill>
            <a:schemeClr val="bg1"/>
          </a:solidFill>
        </p:spPr>
        <p:txBody>
          <a:bodyPr wrap="none">
            <a:spAutoFit/>
          </a:bodyPr>
          <a:lstStyle/>
          <a:p>
            <a:pPr>
              <a:lnSpc>
                <a:spcPct val="150000"/>
              </a:lnSpc>
            </a:pPr>
            <a:r>
              <a:rPr lang="mr-IN" altLang="zh-CN" b="1" dirty="0" err="1">
                <a:solidFill>
                  <a:srgbClr val="0093FF"/>
                </a:solidFill>
                <a:latin typeface="Consolas" charset="0"/>
              </a:rPr>
              <a:t>c</a:t>
            </a:r>
            <a:r>
              <a:rPr lang="mr-IN" altLang="zh-CN" b="1" dirty="0">
                <a:solidFill>
                  <a:srgbClr val="0093FF"/>
                </a:solidFill>
                <a:latin typeface="Consolas" charset="0"/>
              </a:rPr>
              <a:t> </a:t>
            </a:r>
            <a:r>
              <a:rPr lang="mr-IN" altLang="zh-CN" b="1" dirty="0">
                <a:latin typeface="Consolas" charset="0"/>
              </a:rPr>
              <a:t>= </a:t>
            </a:r>
            <a:r>
              <a:rPr lang="mr-IN" altLang="zh-CN" b="1" dirty="0" err="1">
                <a:latin typeface="Consolas" charset="0"/>
              </a:rPr>
              <a:t>encrypt</a:t>
            </a:r>
            <a:r>
              <a:rPr lang="mr-IN" altLang="zh-CN" b="1" dirty="0">
                <a:latin typeface="Consolas" charset="0"/>
              </a:rPr>
              <a:t>(</a:t>
            </a:r>
            <a:r>
              <a:rPr lang="mr-IN" altLang="zh-CN" b="1" dirty="0" err="1">
                <a:solidFill>
                  <a:srgbClr val="4C8E00"/>
                </a:solidFill>
                <a:latin typeface="Consolas" charset="0"/>
              </a:rPr>
              <a:t>k</a:t>
            </a:r>
            <a:r>
              <a:rPr lang="mr-IN" altLang="zh-CN" b="1" dirty="0">
                <a:latin typeface="Consolas" charset="0"/>
              </a:rPr>
              <a:t>, </a:t>
            </a:r>
            <a:r>
              <a:rPr lang="mr-IN" altLang="zh-CN" b="1" dirty="0" err="1">
                <a:solidFill>
                  <a:srgbClr val="FF7C77"/>
                </a:solidFill>
                <a:latin typeface="Consolas" charset="0"/>
              </a:rPr>
              <a:t>m</a:t>
            </a:r>
            <a:r>
              <a:rPr lang="mr-IN" altLang="zh-CN" b="1" dirty="0">
                <a:latin typeface="Consolas" charset="0"/>
              </a:rPr>
              <a:t>) </a:t>
            </a:r>
            <a:endParaRPr lang="zh-CN" altLang="en-US" b="1" dirty="0">
              <a:latin typeface="Consolas" charset="0"/>
            </a:endParaRPr>
          </a:p>
          <a:p>
            <a:pPr>
              <a:lnSpc>
                <a:spcPct val="150000"/>
              </a:lnSpc>
            </a:pPr>
            <a:r>
              <a:rPr lang="mr-IN" altLang="zh-CN" b="1" dirty="0" err="1">
                <a:solidFill>
                  <a:srgbClr val="9335FF"/>
                </a:solidFill>
                <a:latin typeface="Consolas" charset="0"/>
              </a:rPr>
              <a:t>h</a:t>
            </a:r>
            <a:r>
              <a:rPr lang="mr-IN" altLang="zh-CN" b="1" dirty="0">
                <a:solidFill>
                  <a:srgbClr val="9335FF"/>
                </a:solidFill>
                <a:latin typeface="Consolas" charset="0"/>
              </a:rPr>
              <a:t> </a:t>
            </a:r>
            <a:r>
              <a:rPr lang="mr-IN" altLang="zh-CN" b="1" dirty="0">
                <a:latin typeface="Consolas" charset="0"/>
              </a:rPr>
              <a:t>= MAC(</a:t>
            </a:r>
            <a:r>
              <a:rPr lang="mr-IN" altLang="zh-CN" b="1" dirty="0" err="1">
                <a:solidFill>
                  <a:srgbClr val="4C8E00"/>
                </a:solidFill>
                <a:latin typeface="Consolas" charset="0"/>
              </a:rPr>
              <a:t>k</a:t>
            </a:r>
            <a:r>
              <a:rPr lang="mr-IN" altLang="zh-CN" b="1" dirty="0">
                <a:latin typeface="Consolas" charset="0"/>
              </a:rPr>
              <a:t>, </a:t>
            </a:r>
            <a:r>
              <a:rPr lang="mr-IN" altLang="zh-CN" b="1" dirty="0" err="1">
                <a:solidFill>
                  <a:srgbClr val="FF7C77"/>
                </a:solidFill>
                <a:latin typeface="Consolas" charset="0"/>
              </a:rPr>
              <a:t>m</a:t>
            </a:r>
            <a:r>
              <a:rPr lang="mr-IN" altLang="zh-CN" b="1" dirty="0">
                <a:latin typeface="Consolas" charset="0"/>
              </a:rPr>
              <a:t>) </a:t>
            </a:r>
            <a:endParaRPr lang="mr-IN" altLang="zh-CN" dirty="0">
              <a:effectLst/>
            </a:endParaRPr>
          </a:p>
        </p:txBody>
      </p:sp>
      <p:cxnSp>
        <p:nvCxnSpPr>
          <p:cNvPr id="16" name="直线箭头连接符 15"/>
          <p:cNvCxnSpPr/>
          <p:nvPr/>
        </p:nvCxnSpPr>
        <p:spPr>
          <a:xfrm>
            <a:off x="1805487" y="2425452"/>
            <a:ext cx="5358801"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4049870" y="2137420"/>
            <a:ext cx="755335" cy="507831"/>
          </a:xfrm>
          <a:prstGeom prst="rect">
            <a:avLst/>
          </a:prstGeom>
          <a:solidFill>
            <a:schemeClr val="bg1"/>
          </a:solidFill>
          <a:ln w="28575">
            <a:solidFill>
              <a:schemeClr val="tx1"/>
            </a:solidFill>
          </a:ln>
        </p:spPr>
        <p:txBody>
          <a:bodyPr wrap="none">
            <a:spAutoFit/>
          </a:bodyPr>
          <a:lstStyle/>
          <a:p>
            <a:pPr>
              <a:lnSpc>
                <a:spcPct val="150000"/>
              </a:lnSpc>
            </a:pPr>
            <a:r>
              <a:rPr lang="mr-IN" altLang="zh-CN" b="1" dirty="0" err="1">
                <a:solidFill>
                  <a:srgbClr val="0093FF"/>
                </a:solidFill>
                <a:latin typeface="Consolas" charset="0"/>
              </a:rPr>
              <a:t>c</a:t>
            </a:r>
            <a:r>
              <a:rPr lang="mr-IN" altLang="zh-CN" b="1" dirty="0">
                <a:solidFill>
                  <a:srgbClr val="0093FF"/>
                </a:solidFill>
                <a:latin typeface="Consolas" charset="0"/>
              </a:rPr>
              <a:t> </a:t>
            </a:r>
            <a:r>
              <a:rPr lang="en-US" altLang="zh-CN" b="1" dirty="0">
                <a:latin typeface="Consolas" charset="0"/>
              </a:rPr>
              <a:t>|</a:t>
            </a:r>
            <a:r>
              <a:rPr lang="zh-CN" altLang="en-US" b="1" dirty="0">
                <a:latin typeface="Consolas" charset="0"/>
              </a:rPr>
              <a:t> </a:t>
            </a:r>
            <a:r>
              <a:rPr lang="mr-IN" altLang="zh-CN" b="1" dirty="0" err="1">
                <a:solidFill>
                  <a:srgbClr val="9335FF"/>
                </a:solidFill>
                <a:latin typeface="Consolas" charset="0"/>
              </a:rPr>
              <a:t>h</a:t>
            </a:r>
            <a:endParaRPr lang="mr-IN" altLang="zh-CN" dirty="0">
              <a:effectLst/>
            </a:endParaRPr>
          </a:p>
        </p:txBody>
      </p:sp>
      <p:sp>
        <p:nvSpPr>
          <p:cNvPr id="19" name="矩形 18"/>
          <p:cNvSpPr/>
          <p:nvPr/>
        </p:nvSpPr>
        <p:spPr>
          <a:xfrm>
            <a:off x="6228184" y="2857500"/>
            <a:ext cx="2387192" cy="923330"/>
          </a:xfrm>
          <a:prstGeom prst="rect">
            <a:avLst/>
          </a:prstGeom>
          <a:solidFill>
            <a:schemeClr val="bg1"/>
          </a:solidFill>
        </p:spPr>
        <p:txBody>
          <a:bodyPr wrap="none">
            <a:spAutoFit/>
          </a:bodyPr>
          <a:lstStyle/>
          <a:p>
            <a:pPr>
              <a:lnSpc>
                <a:spcPct val="150000"/>
              </a:lnSpc>
            </a:pPr>
            <a:r>
              <a:rPr lang="mr-IN" altLang="zh-CN" b="1" dirty="0" err="1">
                <a:solidFill>
                  <a:srgbClr val="FF7C77"/>
                </a:solidFill>
                <a:latin typeface="Consolas" charset="0"/>
              </a:rPr>
              <a:t>m</a:t>
            </a:r>
            <a:r>
              <a:rPr lang="mr-IN" altLang="zh-CN" b="1" dirty="0">
                <a:solidFill>
                  <a:srgbClr val="FF7C77"/>
                </a:solidFill>
                <a:latin typeface="Consolas" charset="0"/>
              </a:rPr>
              <a:t> </a:t>
            </a:r>
            <a:r>
              <a:rPr lang="mr-IN" altLang="zh-CN" b="1" dirty="0">
                <a:latin typeface="Consolas" charset="0"/>
              </a:rPr>
              <a:t>= </a:t>
            </a:r>
            <a:r>
              <a:rPr lang="mr-IN" altLang="zh-CN" b="1" dirty="0" err="1">
                <a:latin typeface="Consolas" charset="0"/>
              </a:rPr>
              <a:t>decrypt</a:t>
            </a:r>
            <a:r>
              <a:rPr lang="mr-IN" altLang="zh-CN" b="1" dirty="0">
                <a:latin typeface="Consolas" charset="0"/>
              </a:rPr>
              <a:t>(</a:t>
            </a:r>
            <a:r>
              <a:rPr lang="mr-IN" altLang="zh-CN" b="1" dirty="0" err="1">
                <a:solidFill>
                  <a:srgbClr val="008E4F"/>
                </a:solidFill>
                <a:latin typeface="Consolas" charset="0"/>
              </a:rPr>
              <a:t>k</a:t>
            </a:r>
            <a:r>
              <a:rPr lang="mr-IN" altLang="zh-CN" b="1" dirty="0">
                <a:latin typeface="Consolas" charset="0"/>
              </a:rPr>
              <a:t>, </a:t>
            </a:r>
            <a:r>
              <a:rPr lang="mr-IN" altLang="zh-CN" b="1" dirty="0" err="1">
                <a:solidFill>
                  <a:srgbClr val="0093FF"/>
                </a:solidFill>
                <a:latin typeface="Consolas" charset="0"/>
              </a:rPr>
              <a:t>c</a:t>
            </a:r>
            <a:r>
              <a:rPr lang="mr-IN" altLang="zh-CN" b="1" dirty="0">
                <a:latin typeface="Consolas" charset="0"/>
              </a:rPr>
              <a:t>) </a:t>
            </a:r>
            <a:endParaRPr lang="zh-CN" altLang="en-US" b="1" dirty="0">
              <a:latin typeface="Consolas" charset="0"/>
            </a:endParaRPr>
          </a:p>
          <a:p>
            <a:pPr>
              <a:lnSpc>
                <a:spcPct val="150000"/>
              </a:lnSpc>
            </a:pPr>
            <a:r>
              <a:rPr lang="mr-IN" altLang="zh-CN" b="1" dirty="0">
                <a:latin typeface="Consolas" charset="0"/>
              </a:rPr>
              <a:t>MAC(</a:t>
            </a:r>
            <a:r>
              <a:rPr lang="mr-IN" altLang="zh-CN" b="1" dirty="0">
                <a:solidFill>
                  <a:srgbClr val="008E00"/>
                </a:solidFill>
                <a:latin typeface="Consolas" charset="0"/>
              </a:rPr>
              <a:t>k</a:t>
            </a:r>
            <a:r>
              <a:rPr lang="mr-IN" altLang="zh-CN" b="1" dirty="0">
                <a:latin typeface="Consolas" charset="0"/>
              </a:rPr>
              <a:t>, </a:t>
            </a:r>
            <a:r>
              <a:rPr lang="mr-IN" altLang="zh-CN" b="1" dirty="0">
                <a:solidFill>
                  <a:srgbClr val="FF7C77"/>
                </a:solidFill>
                <a:latin typeface="Consolas" charset="0"/>
              </a:rPr>
              <a:t>m</a:t>
            </a:r>
            <a:r>
              <a:rPr lang="mr-IN" altLang="zh-CN" b="1" dirty="0">
                <a:latin typeface="Consolas" charset="0"/>
              </a:rPr>
              <a:t>) == </a:t>
            </a:r>
            <a:r>
              <a:rPr lang="mr-IN" altLang="zh-CN" b="1" dirty="0">
                <a:solidFill>
                  <a:srgbClr val="9335FF"/>
                </a:solidFill>
                <a:latin typeface="Consolas" charset="0"/>
              </a:rPr>
              <a:t>h</a:t>
            </a:r>
            <a:r>
              <a:rPr lang="en-US" altLang="zh-CN" b="1" dirty="0">
                <a:solidFill>
                  <a:srgbClr val="9335FF"/>
                </a:solidFill>
                <a:latin typeface="Consolas" charset="0"/>
              </a:rPr>
              <a:t> </a:t>
            </a:r>
            <a:r>
              <a:rPr lang="en-US" altLang="zh-CN" b="1" dirty="0">
                <a:latin typeface="Consolas" charset="0"/>
              </a:rPr>
              <a:t>?</a:t>
            </a:r>
            <a:endParaRPr lang="mr-IN" altLang="zh-CN" dirty="0">
              <a:effectLst/>
            </a:endParaRPr>
          </a:p>
        </p:txBody>
      </p:sp>
      <p:sp>
        <p:nvSpPr>
          <p:cNvPr id="2" name="矩形 1"/>
          <p:cNvSpPr/>
          <p:nvPr/>
        </p:nvSpPr>
        <p:spPr>
          <a:xfrm>
            <a:off x="3822686" y="339435"/>
            <a:ext cx="1324402" cy="646331"/>
          </a:xfrm>
          <a:prstGeom prst="rect">
            <a:avLst/>
          </a:prstGeom>
        </p:spPr>
        <p:txBody>
          <a:bodyPr wrap="none">
            <a:spAutoFit/>
          </a:bodyPr>
          <a:lstStyle/>
          <a:p>
            <a:r>
              <a:rPr lang="en-US" altLang="zh-CN" b="1" dirty="0">
                <a:solidFill>
                  <a:srgbClr val="4C8E00"/>
                </a:solidFill>
                <a:latin typeface="Consolas" charset="0"/>
              </a:rPr>
              <a:t>k=key</a:t>
            </a:r>
            <a:endParaRPr lang="zh-CN" altLang="en-US" b="1" dirty="0">
              <a:solidFill>
                <a:srgbClr val="4C8E00"/>
              </a:solidFill>
              <a:latin typeface="Consolas" charset="0"/>
            </a:endParaRPr>
          </a:p>
          <a:p>
            <a:r>
              <a:rPr lang="mr-IN" altLang="zh-CN" b="1" dirty="0" err="1">
                <a:solidFill>
                  <a:srgbClr val="FF7C77"/>
                </a:solidFill>
                <a:latin typeface="Consolas" charset="0"/>
              </a:rPr>
              <a:t>m</a:t>
            </a:r>
            <a:r>
              <a:rPr lang="en-US" altLang="zh-CN" b="1" dirty="0">
                <a:solidFill>
                  <a:srgbClr val="FF7C77"/>
                </a:solidFill>
                <a:latin typeface="Consolas" charset="0"/>
              </a:rPr>
              <a:t>=message</a:t>
            </a:r>
            <a:endParaRPr lang="zh-CN" altLang="en-US" dirty="0"/>
          </a:p>
        </p:txBody>
      </p:sp>
    </p:spTree>
    <p:extLst>
      <p:ext uri="{BB962C8B-B14F-4D97-AF65-F5344CB8AC3E}">
        <p14:creationId xmlns:p14="http://schemas.microsoft.com/office/powerpoint/2010/main" val="36537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线连接符 13"/>
          <p:cNvCxnSpPr/>
          <p:nvPr/>
        </p:nvCxnSpPr>
        <p:spPr>
          <a:xfrm>
            <a:off x="4446216" y="1057300"/>
            <a:ext cx="0" cy="3816424"/>
          </a:xfrm>
          <a:prstGeom prst="line">
            <a:avLst/>
          </a:prstGeom>
          <a:ln w="28575">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5" name="直线连接符 4"/>
          <p:cNvCxnSpPr/>
          <p:nvPr/>
        </p:nvCxnSpPr>
        <p:spPr>
          <a:xfrm>
            <a:off x="1763688" y="1057300"/>
            <a:ext cx="0" cy="3308593"/>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269925" y="481236"/>
            <a:ext cx="1071127" cy="507831"/>
          </a:xfrm>
          <a:prstGeom prst="rect">
            <a:avLst/>
          </a:prstGeom>
        </p:spPr>
        <p:txBody>
          <a:bodyPr wrap="none">
            <a:spAutoFit/>
          </a:bodyPr>
          <a:lstStyle/>
          <a:p>
            <a:pPr algn="ctr"/>
            <a:r>
              <a:rPr kumimoji="1" lang="en-US" altLang="zh-CN" sz="2700" b="1" dirty="0">
                <a:latin typeface="等线" panose="02010600030101010101" pitchFamily="2" charset="-122"/>
                <a:ea typeface="楷体"/>
                <a:cs typeface="Myriad Pro Light SemiCond"/>
              </a:rPr>
              <a:t>Alice</a:t>
            </a:r>
            <a:r>
              <a:rPr lang="en-US" altLang="zh-CN" b="1" dirty="0">
                <a:latin typeface="Consolas" charset="0"/>
              </a:rPr>
              <a:t> </a:t>
            </a:r>
            <a:endParaRPr lang="en-US" altLang="zh-CN" dirty="0">
              <a:effectLst/>
            </a:endParaRPr>
          </a:p>
        </p:txBody>
      </p:sp>
      <p:cxnSp>
        <p:nvCxnSpPr>
          <p:cNvPr id="10" name="直线连接符 9"/>
          <p:cNvCxnSpPr/>
          <p:nvPr/>
        </p:nvCxnSpPr>
        <p:spPr>
          <a:xfrm>
            <a:off x="7236296" y="1053999"/>
            <a:ext cx="0" cy="3747717"/>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6873977" y="477935"/>
            <a:ext cx="808235" cy="507831"/>
          </a:xfrm>
          <a:prstGeom prst="rect">
            <a:avLst/>
          </a:prstGeom>
        </p:spPr>
        <p:txBody>
          <a:bodyPr wrap="none">
            <a:spAutoFit/>
          </a:bodyPr>
          <a:lstStyle/>
          <a:p>
            <a:pPr algn="ctr"/>
            <a:r>
              <a:rPr kumimoji="1" lang="en-US" altLang="zh-CN" sz="2700" b="1" dirty="0">
                <a:latin typeface="等线" panose="02010600030101010101" pitchFamily="2" charset="-122"/>
                <a:ea typeface="楷体"/>
                <a:cs typeface="Myriad Pro Light SemiCond"/>
              </a:rPr>
              <a:t>Bob</a:t>
            </a:r>
            <a:endParaRPr lang="en-US" altLang="zh-CN" dirty="0">
              <a:effectLst/>
            </a:endParaRPr>
          </a:p>
        </p:txBody>
      </p:sp>
      <p:sp>
        <p:nvSpPr>
          <p:cNvPr id="12" name="矩形 11"/>
          <p:cNvSpPr/>
          <p:nvPr/>
        </p:nvSpPr>
        <p:spPr>
          <a:xfrm>
            <a:off x="755576" y="1345332"/>
            <a:ext cx="2060179" cy="923330"/>
          </a:xfrm>
          <a:prstGeom prst="rect">
            <a:avLst/>
          </a:prstGeom>
          <a:solidFill>
            <a:schemeClr val="bg1"/>
          </a:solidFill>
        </p:spPr>
        <p:txBody>
          <a:bodyPr wrap="none">
            <a:spAutoFit/>
          </a:bodyPr>
          <a:lstStyle/>
          <a:p>
            <a:pPr>
              <a:lnSpc>
                <a:spcPct val="150000"/>
              </a:lnSpc>
            </a:pPr>
            <a:r>
              <a:rPr lang="mr-IN" altLang="zh-CN" b="1" dirty="0" err="1">
                <a:solidFill>
                  <a:srgbClr val="0093FF"/>
                </a:solidFill>
                <a:latin typeface="Consolas" charset="0"/>
              </a:rPr>
              <a:t>c</a:t>
            </a:r>
            <a:r>
              <a:rPr lang="mr-IN" altLang="zh-CN" b="1" dirty="0">
                <a:solidFill>
                  <a:srgbClr val="0093FF"/>
                </a:solidFill>
                <a:latin typeface="Consolas" charset="0"/>
              </a:rPr>
              <a:t> </a:t>
            </a:r>
            <a:r>
              <a:rPr lang="mr-IN" altLang="zh-CN" b="1" dirty="0">
                <a:latin typeface="Consolas" charset="0"/>
              </a:rPr>
              <a:t>= </a:t>
            </a:r>
            <a:r>
              <a:rPr lang="mr-IN" altLang="zh-CN" b="1" dirty="0" err="1">
                <a:latin typeface="Consolas" charset="0"/>
              </a:rPr>
              <a:t>encrypt</a:t>
            </a:r>
            <a:r>
              <a:rPr lang="mr-IN" altLang="zh-CN" b="1" dirty="0">
                <a:latin typeface="Consolas" charset="0"/>
              </a:rPr>
              <a:t>(</a:t>
            </a:r>
            <a:r>
              <a:rPr lang="mr-IN" altLang="zh-CN" b="1" dirty="0" err="1">
                <a:solidFill>
                  <a:srgbClr val="4C8E00"/>
                </a:solidFill>
                <a:latin typeface="Consolas" charset="0"/>
              </a:rPr>
              <a:t>k</a:t>
            </a:r>
            <a:r>
              <a:rPr lang="mr-IN" altLang="zh-CN" b="1" dirty="0">
                <a:latin typeface="Consolas" charset="0"/>
              </a:rPr>
              <a:t>, </a:t>
            </a:r>
            <a:r>
              <a:rPr lang="mr-IN" altLang="zh-CN" b="1" dirty="0" err="1">
                <a:solidFill>
                  <a:srgbClr val="FF7C77"/>
                </a:solidFill>
                <a:latin typeface="Consolas" charset="0"/>
              </a:rPr>
              <a:t>m</a:t>
            </a:r>
            <a:r>
              <a:rPr lang="mr-IN" altLang="zh-CN" b="1" dirty="0">
                <a:latin typeface="Consolas" charset="0"/>
              </a:rPr>
              <a:t>) </a:t>
            </a:r>
            <a:endParaRPr lang="zh-CN" altLang="en-US" b="1" dirty="0">
              <a:latin typeface="Consolas" charset="0"/>
            </a:endParaRPr>
          </a:p>
          <a:p>
            <a:pPr>
              <a:lnSpc>
                <a:spcPct val="150000"/>
              </a:lnSpc>
            </a:pPr>
            <a:r>
              <a:rPr lang="mr-IN" altLang="zh-CN" b="1" dirty="0" err="1">
                <a:solidFill>
                  <a:srgbClr val="9335FF"/>
                </a:solidFill>
                <a:latin typeface="Consolas" charset="0"/>
              </a:rPr>
              <a:t>h</a:t>
            </a:r>
            <a:r>
              <a:rPr lang="mr-IN" altLang="zh-CN" b="1" dirty="0">
                <a:solidFill>
                  <a:srgbClr val="9335FF"/>
                </a:solidFill>
                <a:latin typeface="Consolas" charset="0"/>
              </a:rPr>
              <a:t> </a:t>
            </a:r>
            <a:r>
              <a:rPr lang="mr-IN" altLang="zh-CN" b="1" dirty="0">
                <a:latin typeface="Consolas" charset="0"/>
              </a:rPr>
              <a:t>= MAC(</a:t>
            </a:r>
            <a:r>
              <a:rPr lang="mr-IN" altLang="zh-CN" b="1" dirty="0" err="1">
                <a:solidFill>
                  <a:srgbClr val="4C8E00"/>
                </a:solidFill>
                <a:latin typeface="Consolas" charset="0"/>
              </a:rPr>
              <a:t>k</a:t>
            </a:r>
            <a:r>
              <a:rPr lang="mr-IN" altLang="zh-CN" b="1" dirty="0">
                <a:latin typeface="Consolas" charset="0"/>
              </a:rPr>
              <a:t>, </a:t>
            </a:r>
            <a:r>
              <a:rPr lang="mr-IN" altLang="zh-CN" b="1" dirty="0" err="1">
                <a:solidFill>
                  <a:srgbClr val="FF7C77"/>
                </a:solidFill>
                <a:latin typeface="Consolas" charset="0"/>
              </a:rPr>
              <a:t>m</a:t>
            </a:r>
            <a:r>
              <a:rPr lang="mr-IN" altLang="zh-CN" b="1" dirty="0">
                <a:latin typeface="Consolas" charset="0"/>
              </a:rPr>
              <a:t>) </a:t>
            </a:r>
            <a:endParaRPr lang="mr-IN" altLang="zh-CN" dirty="0">
              <a:effectLst/>
            </a:endParaRPr>
          </a:p>
        </p:txBody>
      </p:sp>
      <p:cxnSp>
        <p:nvCxnSpPr>
          <p:cNvPr id="16" name="直线箭头连接符 15"/>
          <p:cNvCxnSpPr/>
          <p:nvPr/>
        </p:nvCxnSpPr>
        <p:spPr>
          <a:xfrm>
            <a:off x="1805487" y="2425452"/>
            <a:ext cx="5358801"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4049870" y="2137420"/>
            <a:ext cx="755335" cy="507831"/>
          </a:xfrm>
          <a:prstGeom prst="rect">
            <a:avLst/>
          </a:prstGeom>
          <a:solidFill>
            <a:schemeClr val="bg1"/>
          </a:solidFill>
          <a:ln w="28575">
            <a:solidFill>
              <a:schemeClr val="tx1"/>
            </a:solidFill>
          </a:ln>
        </p:spPr>
        <p:txBody>
          <a:bodyPr wrap="none">
            <a:spAutoFit/>
          </a:bodyPr>
          <a:lstStyle/>
          <a:p>
            <a:pPr>
              <a:lnSpc>
                <a:spcPct val="150000"/>
              </a:lnSpc>
            </a:pPr>
            <a:r>
              <a:rPr lang="mr-IN" altLang="zh-CN" b="1" dirty="0" err="1">
                <a:solidFill>
                  <a:srgbClr val="0093FF"/>
                </a:solidFill>
                <a:latin typeface="Consolas" charset="0"/>
              </a:rPr>
              <a:t>c</a:t>
            </a:r>
            <a:r>
              <a:rPr lang="mr-IN" altLang="zh-CN" b="1" dirty="0">
                <a:solidFill>
                  <a:srgbClr val="0093FF"/>
                </a:solidFill>
                <a:latin typeface="Consolas" charset="0"/>
              </a:rPr>
              <a:t> </a:t>
            </a:r>
            <a:r>
              <a:rPr lang="en-US" altLang="zh-CN" b="1" dirty="0">
                <a:latin typeface="Consolas" charset="0"/>
              </a:rPr>
              <a:t>|</a:t>
            </a:r>
            <a:r>
              <a:rPr lang="zh-CN" altLang="en-US" b="1" dirty="0">
                <a:latin typeface="Consolas" charset="0"/>
              </a:rPr>
              <a:t> </a:t>
            </a:r>
            <a:r>
              <a:rPr lang="mr-IN" altLang="zh-CN" b="1" dirty="0" err="1">
                <a:solidFill>
                  <a:srgbClr val="9335FF"/>
                </a:solidFill>
                <a:latin typeface="Consolas" charset="0"/>
              </a:rPr>
              <a:t>h</a:t>
            </a:r>
            <a:endParaRPr lang="mr-IN" altLang="zh-CN" dirty="0">
              <a:effectLst/>
            </a:endParaRPr>
          </a:p>
        </p:txBody>
      </p:sp>
      <p:sp>
        <p:nvSpPr>
          <p:cNvPr id="19" name="矩形 18"/>
          <p:cNvSpPr/>
          <p:nvPr/>
        </p:nvSpPr>
        <p:spPr>
          <a:xfrm>
            <a:off x="6228184" y="2870274"/>
            <a:ext cx="2387192" cy="923330"/>
          </a:xfrm>
          <a:prstGeom prst="rect">
            <a:avLst/>
          </a:prstGeom>
          <a:solidFill>
            <a:schemeClr val="bg1"/>
          </a:solidFill>
        </p:spPr>
        <p:txBody>
          <a:bodyPr wrap="none">
            <a:spAutoFit/>
          </a:bodyPr>
          <a:lstStyle/>
          <a:p>
            <a:pPr>
              <a:lnSpc>
                <a:spcPct val="150000"/>
              </a:lnSpc>
            </a:pPr>
            <a:r>
              <a:rPr lang="mr-IN" altLang="zh-CN" b="1" dirty="0" err="1">
                <a:solidFill>
                  <a:srgbClr val="FF7C77"/>
                </a:solidFill>
                <a:latin typeface="Consolas" charset="0"/>
              </a:rPr>
              <a:t>m</a:t>
            </a:r>
            <a:r>
              <a:rPr lang="mr-IN" altLang="zh-CN" b="1" dirty="0">
                <a:solidFill>
                  <a:srgbClr val="FF7C77"/>
                </a:solidFill>
                <a:latin typeface="Consolas" charset="0"/>
              </a:rPr>
              <a:t> </a:t>
            </a:r>
            <a:r>
              <a:rPr lang="mr-IN" altLang="zh-CN" b="1" dirty="0">
                <a:latin typeface="Consolas" charset="0"/>
              </a:rPr>
              <a:t>= </a:t>
            </a:r>
            <a:r>
              <a:rPr lang="mr-IN" altLang="zh-CN" b="1" dirty="0" err="1">
                <a:latin typeface="Consolas" charset="0"/>
              </a:rPr>
              <a:t>decrypt</a:t>
            </a:r>
            <a:r>
              <a:rPr lang="mr-IN" altLang="zh-CN" b="1" dirty="0">
                <a:latin typeface="Consolas" charset="0"/>
              </a:rPr>
              <a:t>(</a:t>
            </a:r>
            <a:r>
              <a:rPr lang="mr-IN" altLang="zh-CN" b="1" dirty="0" err="1">
                <a:solidFill>
                  <a:srgbClr val="008E4F"/>
                </a:solidFill>
                <a:latin typeface="Consolas" charset="0"/>
              </a:rPr>
              <a:t>k</a:t>
            </a:r>
            <a:r>
              <a:rPr lang="mr-IN" altLang="zh-CN" b="1" dirty="0">
                <a:latin typeface="Consolas" charset="0"/>
              </a:rPr>
              <a:t>, </a:t>
            </a:r>
            <a:r>
              <a:rPr lang="mr-IN" altLang="zh-CN" b="1" dirty="0" err="1">
                <a:solidFill>
                  <a:srgbClr val="0093FF"/>
                </a:solidFill>
                <a:latin typeface="Consolas" charset="0"/>
              </a:rPr>
              <a:t>c</a:t>
            </a:r>
            <a:r>
              <a:rPr lang="mr-IN" altLang="zh-CN" b="1" dirty="0">
                <a:latin typeface="Consolas" charset="0"/>
              </a:rPr>
              <a:t>) </a:t>
            </a:r>
            <a:endParaRPr lang="zh-CN" altLang="en-US" b="1" dirty="0">
              <a:latin typeface="Consolas" charset="0"/>
            </a:endParaRPr>
          </a:p>
          <a:p>
            <a:pPr>
              <a:lnSpc>
                <a:spcPct val="150000"/>
              </a:lnSpc>
            </a:pPr>
            <a:r>
              <a:rPr lang="mr-IN" altLang="zh-CN" b="1" dirty="0">
                <a:latin typeface="Consolas" charset="0"/>
              </a:rPr>
              <a:t>MAC(</a:t>
            </a:r>
            <a:r>
              <a:rPr lang="mr-IN" altLang="zh-CN" b="1" dirty="0">
                <a:solidFill>
                  <a:srgbClr val="008E00"/>
                </a:solidFill>
                <a:latin typeface="Consolas" charset="0"/>
              </a:rPr>
              <a:t>k</a:t>
            </a:r>
            <a:r>
              <a:rPr lang="mr-IN" altLang="zh-CN" b="1" dirty="0">
                <a:latin typeface="Consolas" charset="0"/>
              </a:rPr>
              <a:t>, </a:t>
            </a:r>
            <a:r>
              <a:rPr lang="mr-IN" altLang="zh-CN" b="1" dirty="0">
                <a:solidFill>
                  <a:srgbClr val="FF7C77"/>
                </a:solidFill>
                <a:latin typeface="Consolas" charset="0"/>
              </a:rPr>
              <a:t>m</a:t>
            </a:r>
            <a:r>
              <a:rPr lang="mr-IN" altLang="zh-CN" b="1" dirty="0">
                <a:latin typeface="Consolas" charset="0"/>
              </a:rPr>
              <a:t>) == </a:t>
            </a:r>
            <a:r>
              <a:rPr lang="mr-IN" altLang="zh-CN" b="1" dirty="0">
                <a:solidFill>
                  <a:srgbClr val="9335FF"/>
                </a:solidFill>
                <a:latin typeface="Consolas" charset="0"/>
              </a:rPr>
              <a:t>h </a:t>
            </a:r>
            <a:r>
              <a:rPr lang="en-US" altLang="zh-CN" b="1" dirty="0">
                <a:latin typeface="Consolas" charset="0"/>
              </a:rPr>
              <a:t>?</a:t>
            </a:r>
            <a:r>
              <a:rPr lang="mr-IN" altLang="zh-CN" b="1" dirty="0">
                <a:latin typeface="Consolas" charset="0"/>
              </a:rPr>
              <a:t> </a:t>
            </a:r>
            <a:endParaRPr lang="mr-IN" altLang="zh-CN" dirty="0">
              <a:effectLst/>
            </a:endParaRPr>
          </a:p>
        </p:txBody>
      </p:sp>
      <p:cxnSp>
        <p:nvCxnSpPr>
          <p:cNvPr id="13" name="直线箭头连接符 12"/>
          <p:cNvCxnSpPr/>
          <p:nvPr/>
        </p:nvCxnSpPr>
        <p:spPr>
          <a:xfrm>
            <a:off x="4572000" y="4009628"/>
            <a:ext cx="2592288"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4125577" y="481236"/>
            <a:ext cx="724878" cy="507831"/>
          </a:xfrm>
          <a:prstGeom prst="rect">
            <a:avLst/>
          </a:prstGeom>
        </p:spPr>
        <p:txBody>
          <a:bodyPr wrap="none">
            <a:spAutoFit/>
          </a:bodyPr>
          <a:lstStyle/>
          <a:p>
            <a:pPr algn="ctr"/>
            <a:r>
              <a:rPr kumimoji="1" lang="en-US" altLang="zh-CN" sz="2700" b="1" dirty="0">
                <a:solidFill>
                  <a:schemeClr val="accent2"/>
                </a:solidFill>
                <a:latin typeface="等线" panose="02010600030101010101" pitchFamily="2" charset="-122"/>
                <a:ea typeface="楷体"/>
                <a:cs typeface="Myriad Pro Light SemiCond"/>
              </a:rPr>
              <a:t>Eve</a:t>
            </a:r>
            <a:endParaRPr lang="en-US" altLang="zh-CN" dirty="0">
              <a:solidFill>
                <a:schemeClr val="accent2"/>
              </a:solidFill>
              <a:effectLst/>
            </a:endParaRPr>
          </a:p>
        </p:txBody>
      </p:sp>
      <p:sp>
        <p:nvSpPr>
          <p:cNvPr id="17" name="矩形 16"/>
          <p:cNvSpPr/>
          <p:nvPr/>
        </p:nvSpPr>
        <p:spPr>
          <a:xfrm>
            <a:off x="5371724" y="3755712"/>
            <a:ext cx="755335" cy="507831"/>
          </a:xfrm>
          <a:prstGeom prst="rect">
            <a:avLst/>
          </a:prstGeom>
          <a:solidFill>
            <a:schemeClr val="bg1"/>
          </a:solidFill>
          <a:ln w="28575">
            <a:solidFill>
              <a:schemeClr val="tx1"/>
            </a:solidFill>
          </a:ln>
        </p:spPr>
        <p:txBody>
          <a:bodyPr wrap="none">
            <a:spAutoFit/>
          </a:bodyPr>
          <a:lstStyle/>
          <a:p>
            <a:pPr>
              <a:lnSpc>
                <a:spcPct val="150000"/>
              </a:lnSpc>
            </a:pPr>
            <a:r>
              <a:rPr lang="mr-IN" altLang="zh-CN" b="1" dirty="0" err="1">
                <a:solidFill>
                  <a:srgbClr val="0093FF"/>
                </a:solidFill>
                <a:latin typeface="Consolas" charset="0"/>
              </a:rPr>
              <a:t>c</a:t>
            </a:r>
            <a:r>
              <a:rPr lang="mr-IN" altLang="zh-CN" b="1" dirty="0">
                <a:solidFill>
                  <a:srgbClr val="0093FF"/>
                </a:solidFill>
                <a:latin typeface="Consolas" charset="0"/>
              </a:rPr>
              <a:t> </a:t>
            </a:r>
            <a:r>
              <a:rPr lang="en-US" altLang="zh-CN" b="1" dirty="0">
                <a:latin typeface="Consolas" charset="0"/>
              </a:rPr>
              <a:t>|</a:t>
            </a:r>
            <a:r>
              <a:rPr lang="zh-CN" altLang="en-US" b="1" dirty="0">
                <a:latin typeface="Consolas" charset="0"/>
              </a:rPr>
              <a:t> </a:t>
            </a:r>
            <a:r>
              <a:rPr lang="mr-IN" altLang="zh-CN" b="1" dirty="0" err="1">
                <a:solidFill>
                  <a:srgbClr val="9335FF"/>
                </a:solidFill>
                <a:latin typeface="Consolas" charset="0"/>
              </a:rPr>
              <a:t>h</a:t>
            </a:r>
            <a:endParaRPr lang="mr-IN" altLang="zh-CN" dirty="0">
              <a:effectLst/>
            </a:endParaRPr>
          </a:p>
        </p:txBody>
      </p:sp>
      <p:cxnSp>
        <p:nvCxnSpPr>
          <p:cNvPr id="20" name="直线箭头连接符 19"/>
          <p:cNvCxnSpPr/>
          <p:nvPr/>
        </p:nvCxnSpPr>
        <p:spPr>
          <a:xfrm>
            <a:off x="4572000" y="4619809"/>
            <a:ext cx="2592288"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5371724" y="4365893"/>
            <a:ext cx="755335" cy="507831"/>
          </a:xfrm>
          <a:prstGeom prst="rect">
            <a:avLst/>
          </a:prstGeom>
          <a:solidFill>
            <a:schemeClr val="bg1"/>
          </a:solidFill>
          <a:ln w="28575">
            <a:solidFill>
              <a:schemeClr val="tx1"/>
            </a:solidFill>
          </a:ln>
        </p:spPr>
        <p:txBody>
          <a:bodyPr wrap="none">
            <a:spAutoFit/>
          </a:bodyPr>
          <a:lstStyle/>
          <a:p>
            <a:pPr>
              <a:lnSpc>
                <a:spcPct val="150000"/>
              </a:lnSpc>
            </a:pPr>
            <a:r>
              <a:rPr lang="mr-IN" altLang="zh-CN" b="1" dirty="0" err="1">
                <a:solidFill>
                  <a:srgbClr val="0093FF"/>
                </a:solidFill>
                <a:latin typeface="Consolas" charset="0"/>
              </a:rPr>
              <a:t>c</a:t>
            </a:r>
            <a:r>
              <a:rPr lang="mr-IN" altLang="zh-CN" b="1" dirty="0">
                <a:solidFill>
                  <a:srgbClr val="0093FF"/>
                </a:solidFill>
                <a:latin typeface="Consolas" charset="0"/>
              </a:rPr>
              <a:t> </a:t>
            </a:r>
            <a:r>
              <a:rPr lang="en-US" altLang="zh-CN" b="1" dirty="0">
                <a:latin typeface="Consolas" charset="0"/>
              </a:rPr>
              <a:t>|</a:t>
            </a:r>
            <a:r>
              <a:rPr lang="zh-CN" altLang="en-US" b="1" dirty="0">
                <a:latin typeface="Consolas" charset="0"/>
              </a:rPr>
              <a:t> </a:t>
            </a:r>
            <a:r>
              <a:rPr lang="mr-IN" altLang="zh-CN" b="1" dirty="0" err="1">
                <a:solidFill>
                  <a:srgbClr val="9335FF"/>
                </a:solidFill>
                <a:latin typeface="Consolas" charset="0"/>
              </a:rPr>
              <a:t>h</a:t>
            </a:r>
            <a:endParaRPr lang="mr-IN" altLang="zh-CN" dirty="0">
              <a:effectLst/>
            </a:endParaRPr>
          </a:p>
        </p:txBody>
      </p:sp>
      <p:sp>
        <p:nvSpPr>
          <p:cNvPr id="6" name="矩形 5"/>
          <p:cNvSpPr/>
          <p:nvPr/>
        </p:nvSpPr>
        <p:spPr>
          <a:xfrm>
            <a:off x="323528" y="4226410"/>
            <a:ext cx="8136904" cy="1200329"/>
          </a:xfrm>
          <a:prstGeom prst="rect">
            <a:avLst/>
          </a:prstGeom>
        </p:spPr>
        <p:txBody>
          <a:bodyPr wrap="square">
            <a:spAutoFit/>
          </a:bodyPr>
          <a:lstStyle/>
          <a:p>
            <a:pPr>
              <a:lnSpc>
                <a:spcPct val="150000"/>
              </a:lnSpc>
            </a:pPr>
            <a:r>
              <a:rPr lang="en-US" altLang="zh-CN" sz="2800" b="1" dirty="0">
                <a:latin typeface="Helvetica" charset="0"/>
              </a:rPr>
              <a:t>Problem: </a:t>
            </a:r>
            <a:r>
              <a:rPr lang="en-US" altLang="zh-CN" sz="2800" dirty="0">
                <a:latin typeface="Helvetica" charset="0"/>
              </a:rPr>
              <a:t>replay attacks</a:t>
            </a:r>
            <a:br>
              <a:rPr lang="en-US" altLang="zh-CN" sz="2800" dirty="0">
                <a:latin typeface="Helvetica" charset="0"/>
              </a:rPr>
            </a:br>
            <a:r>
              <a:rPr lang="en-US" altLang="zh-CN" sz="2000" dirty="0">
                <a:latin typeface="Helvetica" charset="0"/>
              </a:rPr>
              <a:t>(adversary could intercept a message, re-send it at a later time) </a:t>
            </a:r>
            <a:endParaRPr lang="en-US" altLang="zh-CN" sz="2000" dirty="0">
              <a:effectLst/>
            </a:endParaRPr>
          </a:p>
        </p:txBody>
      </p:sp>
    </p:spTree>
    <p:extLst>
      <p:ext uri="{BB962C8B-B14F-4D97-AF65-F5344CB8AC3E}">
        <p14:creationId xmlns:p14="http://schemas.microsoft.com/office/powerpoint/2010/main" val="165470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线连接符 4"/>
          <p:cNvCxnSpPr/>
          <p:nvPr/>
        </p:nvCxnSpPr>
        <p:spPr>
          <a:xfrm>
            <a:off x="1763688" y="1057300"/>
            <a:ext cx="0" cy="3816424"/>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269925" y="481236"/>
            <a:ext cx="1071127" cy="507831"/>
          </a:xfrm>
          <a:prstGeom prst="rect">
            <a:avLst/>
          </a:prstGeom>
        </p:spPr>
        <p:txBody>
          <a:bodyPr wrap="none">
            <a:spAutoFit/>
          </a:bodyPr>
          <a:lstStyle/>
          <a:p>
            <a:pPr algn="ctr"/>
            <a:r>
              <a:rPr kumimoji="1" lang="en-US" altLang="zh-CN" sz="2700" b="1" dirty="0">
                <a:latin typeface="等线" panose="02010600030101010101" pitchFamily="2" charset="-122"/>
                <a:ea typeface="楷体"/>
                <a:cs typeface="Myriad Pro Light SemiCond"/>
              </a:rPr>
              <a:t>Alice</a:t>
            </a:r>
            <a:r>
              <a:rPr lang="en-US" altLang="zh-CN" b="1" dirty="0">
                <a:latin typeface="Consolas" charset="0"/>
              </a:rPr>
              <a:t> </a:t>
            </a:r>
            <a:endParaRPr lang="en-US" altLang="zh-CN" dirty="0">
              <a:effectLst/>
            </a:endParaRPr>
          </a:p>
        </p:txBody>
      </p:sp>
      <p:cxnSp>
        <p:nvCxnSpPr>
          <p:cNvPr id="10" name="直线连接符 9"/>
          <p:cNvCxnSpPr/>
          <p:nvPr/>
        </p:nvCxnSpPr>
        <p:spPr>
          <a:xfrm>
            <a:off x="7236296" y="1053999"/>
            <a:ext cx="0" cy="3747717"/>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6873977" y="477935"/>
            <a:ext cx="808235" cy="507831"/>
          </a:xfrm>
          <a:prstGeom prst="rect">
            <a:avLst/>
          </a:prstGeom>
        </p:spPr>
        <p:txBody>
          <a:bodyPr wrap="none">
            <a:spAutoFit/>
          </a:bodyPr>
          <a:lstStyle/>
          <a:p>
            <a:pPr algn="ctr"/>
            <a:r>
              <a:rPr kumimoji="1" lang="en-US" altLang="zh-CN" sz="2700" b="1" dirty="0">
                <a:latin typeface="等线" panose="02010600030101010101" pitchFamily="2" charset="-122"/>
                <a:ea typeface="楷体"/>
                <a:cs typeface="Myriad Pro Light SemiCond"/>
              </a:rPr>
              <a:t>Bob</a:t>
            </a:r>
            <a:endParaRPr lang="en-US" altLang="zh-CN" dirty="0">
              <a:effectLst/>
            </a:endParaRPr>
          </a:p>
        </p:txBody>
      </p:sp>
      <p:sp>
        <p:nvSpPr>
          <p:cNvPr id="12" name="矩形 11"/>
          <p:cNvSpPr/>
          <p:nvPr/>
        </p:nvSpPr>
        <p:spPr>
          <a:xfrm>
            <a:off x="755576" y="1345332"/>
            <a:ext cx="2820003" cy="923330"/>
          </a:xfrm>
          <a:prstGeom prst="rect">
            <a:avLst/>
          </a:prstGeom>
          <a:solidFill>
            <a:schemeClr val="bg1"/>
          </a:solidFill>
        </p:spPr>
        <p:txBody>
          <a:bodyPr wrap="none">
            <a:spAutoFit/>
          </a:bodyPr>
          <a:lstStyle/>
          <a:p>
            <a:pPr>
              <a:lnSpc>
                <a:spcPct val="150000"/>
              </a:lnSpc>
            </a:pPr>
            <a:r>
              <a:rPr lang="mr-IN" altLang="zh-CN" b="1" dirty="0" err="1">
                <a:solidFill>
                  <a:srgbClr val="0093FF"/>
                </a:solidFill>
                <a:latin typeface="Consolas" charset="0"/>
              </a:rPr>
              <a:t>c</a:t>
            </a:r>
            <a:r>
              <a:rPr lang="mr-IN" altLang="zh-CN" b="1" dirty="0">
                <a:solidFill>
                  <a:srgbClr val="0093FF"/>
                </a:solidFill>
                <a:latin typeface="Consolas" charset="0"/>
              </a:rPr>
              <a:t> </a:t>
            </a:r>
            <a:r>
              <a:rPr lang="mr-IN" altLang="zh-CN" b="1" dirty="0">
                <a:latin typeface="Consolas" charset="0"/>
              </a:rPr>
              <a:t>= </a:t>
            </a:r>
            <a:r>
              <a:rPr lang="mr-IN" altLang="zh-CN" b="1" dirty="0" err="1">
                <a:latin typeface="Consolas" charset="0"/>
              </a:rPr>
              <a:t>encrypt</a:t>
            </a:r>
            <a:r>
              <a:rPr lang="mr-IN" altLang="zh-CN" b="1" dirty="0">
                <a:latin typeface="Consolas" charset="0"/>
              </a:rPr>
              <a:t>(</a:t>
            </a:r>
            <a:r>
              <a:rPr lang="mr-IN" altLang="zh-CN" b="1" dirty="0" err="1">
                <a:solidFill>
                  <a:srgbClr val="4C8E00"/>
                </a:solidFill>
                <a:latin typeface="Consolas" charset="0"/>
              </a:rPr>
              <a:t>k</a:t>
            </a:r>
            <a:r>
              <a:rPr lang="mr-IN" altLang="zh-CN" b="1" dirty="0">
                <a:latin typeface="Consolas" charset="0"/>
              </a:rPr>
              <a:t>, </a:t>
            </a:r>
            <a:r>
              <a:rPr lang="mr-IN" altLang="zh-CN" b="1" dirty="0" err="1">
                <a:solidFill>
                  <a:srgbClr val="FF7C77"/>
                </a:solidFill>
                <a:latin typeface="Consolas" charset="0"/>
              </a:rPr>
              <a:t>m</a:t>
            </a:r>
            <a:r>
              <a:rPr lang="zh-CN" altLang="en-US" b="1" dirty="0">
                <a:solidFill>
                  <a:srgbClr val="FF7C77"/>
                </a:solidFill>
                <a:latin typeface="Consolas" charset="0"/>
              </a:rPr>
              <a:t> </a:t>
            </a:r>
            <a:r>
              <a:rPr lang="en-US" altLang="zh-CN" b="1" dirty="0">
                <a:latin typeface="Consolas" charset="0"/>
              </a:rPr>
              <a:t>|</a:t>
            </a:r>
            <a:r>
              <a:rPr lang="zh-CN" altLang="en-US" b="1" dirty="0">
                <a:solidFill>
                  <a:srgbClr val="FF7C77"/>
                </a:solidFill>
                <a:latin typeface="Consolas" charset="0"/>
              </a:rPr>
              <a:t> </a:t>
            </a:r>
            <a:r>
              <a:rPr lang="en-US" altLang="zh-CN" b="1" dirty="0" err="1">
                <a:solidFill>
                  <a:schemeClr val="accent1"/>
                </a:solidFill>
                <a:latin typeface="Consolas" charset="0"/>
              </a:rPr>
              <a:t>seq</a:t>
            </a:r>
            <a:r>
              <a:rPr lang="mr-IN" altLang="zh-CN" b="1" dirty="0">
                <a:latin typeface="Consolas" charset="0"/>
              </a:rPr>
              <a:t>) </a:t>
            </a:r>
            <a:endParaRPr lang="zh-CN" altLang="en-US" b="1" dirty="0">
              <a:latin typeface="Consolas" charset="0"/>
            </a:endParaRPr>
          </a:p>
          <a:p>
            <a:pPr>
              <a:lnSpc>
                <a:spcPct val="150000"/>
              </a:lnSpc>
            </a:pPr>
            <a:r>
              <a:rPr lang="mr-IN" altLang="zh-CN" b="1" dirty="0" err="1">
                <a:solidFill>
                  <a:srgbClr val="9335FF"/>
                </a:solidFill>
                <a:latin typeface="Consolas" charset="0"/>
              </a:rPr>
              <a:t>h</a:t>
            </a:r>
            <a:r>
              <a:rPr lang="mr-IN" altLang="zh-CN" b="1" dirty="0">
                <a:solidFill>
                  <a:srgbClr val="9335FF"/>
                </a:solidFill>
                <a:latin typeface="Consolas" charset="0"/>
              </a:rPr>
              <a:t> </a:t>
            </a:r>
            <a:r>
              <a:rPr lang="mr-IN" altLang="zh-CN" b="1" dirty="0">
                <a:latin typeface="Consolas" charset="0"/>
              </a:rPr>
              <a:t>= MAC(</a:t>
            </a:r>
            <a:r>
              <a:rPr lang="mr-IN" altLang="zh-CN" b="1" dirty="0" err="1">
                <a:solidFill>
                  <a:srgbClr val="4C8E00"/>
                </a:solidFill>
                <a:latin typeface="Consolas" charset="0"/>
              </a:rPr>
              <a:t>k</a:t>
            </a:r>
            <a:r>
              <a:rPr lang="mr-IN" altLang="zh-CN" b="1" dirty="0">
                <a:latin typeface="Consolas" charset="0"/>
              </a:rPr>
              <a:t>, </a:t>
            </a:r>
            <a:r>
              <a:rPr lang="mr-IN" altLang="zh-CN" b="1" dirty="0" err="1">
                <a:solidFill>
                  <a:srgbClr val="FF7C77"/>
                </a:solidFill>
                <a:latin typeface="Consolas" charset="0"/>
              </a:rPr>
              <a:t>m</a:t>
            </a:r>
            <a:r>
              <a:rPr lang="zh-CN" altLang="en-US" b="1" dirty="0">
                <a:solidFill>
                  <a:srgbClr val="FF7C77"/>
                </a:solidFill>
                <a:latin typeface="Consolas" charset="0"/>
              </a:rPr>
              <a:t> </a:t>
            </a:r>
            <a:r>
              <a:rPr lang="en-US" altLang="zh-CN" b="1" dirty="0">
                <a:latin typeface="Consolas" charset="0"/>
              </a:rPr>
              <a:t>|</a:t>
            </a:r>
            <a:r>
              <a:rPr lang="zh-CN" altLang="en-US" b="1" dirty="0">
                <a:solidFill>
                  <a:srgbClr val="FF7C77"/>
                </a:solidFill>
                <a:latin typeface="Consolas" charset="0"/>
              </a:rPr>
              <a:t> </a:t>
            </a:r>
            <a:r>
              <a:rPr lang="en-US" altLang="zh-CN" b="1" dirty="0" err="1">
                <a:solidFill>
                  <a:schemeClr val="accent1"/>
                </a:solidFill>
                <a:latin typeface="Consolas" charset="0"/>
              </a:rPr>
              <a:t>seq</a:t>
            </a:r>
            <a:r>
              <a:rPr lang="mr-IN" altLang="zh-CN" b="1" dirty="0">
                <a:latin typeface="Consolas" charset="0"/>
              </a:rPr>
              <a:t>) </a:t>
            </a:r>
            <a:endParaRPr lang="mr-IN" altLang="zh-CN" dirty="0">
              <a:effectLst/>
            </a:endParaRPr>
          </a:p>
        </p:txBody>
      </p:sp>
      <p:cxnSp>
        <p:nvCxnSpPr>
          <p:cNvPr id="16" name="直线箭头连接符 15"/>
          <p:cNvCxnSpPr/>
          <p:nvPr/>
        </p:nvCxnSpPr>
        <p:spPr>
          <a:xfrm>
            <a:off x="1805487" y="2425452"/>
            <a:ext cx="5358801"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4049870" y="2137420"/>
            <a:ext cx="755335" cy="507831"/>
          </a:xfrm>
          <a:prstGeom prst="rect">
            <a:avLst/>
          </a:prstGeom>
          <a:solidFill>
            <a:schemeClr val="bg1"/>
          </a:solidFill>
          <a:ln w="28575">
            <a:solidFill>
              <a:schemeClr val="tx1"/>
            </a:solidFill>
          </a:ln>
        </p:spPr>
        <p:txBody>
          <a:bodyPr wrap="none">
            <a:spAutoFit/>
          </a:bodyPr>
          <a:lstStyle/>
          <a:p>
            <a:pPr>
              <a:lnSpc>
                <a:spcPct val="150000"/>
              </a:lnSpc>
            </a:pPr>
            <a:r>
              <a:rPr lang="mr-IN" altLang="zh-CN" b="1" dirty="0" err="1">
                <a:solidFill>
                  <a:srgbClr val="0093FF"/>
                </a:solidFill>
                <a:latin typeface="Consolas" charset="0"/>
              </a:rPr>
              <a:t>c</a:t>
            </a:r>
            <a:r>
              <a:rPr lang="mr-IN" altLang="zh-CN" b="1" dirty="0">
                <a:solidFill>
                  <a:srgbClr val="0093FF"/>
                </a:solidFill>
                <a:latin typeface="Consolas" charset="0"/>
              </a:rPr>
              <a:t> </a:t>
            </a:r>
            <a:r>
              <a:rPr lang="en-US" altLang="zh-CN" b="1" dirty="0">
                <a:latin typeface="Consolas" charset="0"/>
              </a:rPr>
              <a:t>|</a:t>
            </a:r>
            <a:r>
              <a:rPr lang="zh-CN" altLang="en-US" b="1" dirty="0">
                <a:latin typeface="Consolas" charset="0"/>
              </a:rPr>
              <a:t> </a:t>
            </a:r>
            <a:r>
              <a:rPr lang="mr-IN" altLang="zh-CN" b="1" dirty="0" err="1">
                <a:solidFill>
                  <a:srgbClr val="9335FF"/>
                </a:solidFill>
                <a:latin typeface="Consolas" charset="0"/>
              </a:rPr>
              <a:t>h</a:t>
            </a:r>
            <a:endParaRPr lang="mr-IN" altLang="zh-CN" dirty="0">
              <a:effectLst/>
            </a:endParaRPr>
          </a:p>
        </p:txBody>
      </p:sp>
      <p:sp>
        <p:nvSpPr>
          <p:cNvPr id="19" name="矩形 18"/>
          <p:cNvSpPr/>
          <p:nvPr/>
        </p:nvSpPr>
        <p:spPr>
          <a:xfrm>
            <a:off x="6228184" y="2857500"/>
            <a:ext cx="3147015" cy="923330"/>
          </a:xfrm>
          <a:prstGeom prst="rect">
            <a:avLst/>
          </a:prstGeom>
          <a:solidFill>
            <a:schemeClr val="bg1"/>
          </a:solidFill>
        </p:spPr>
        <p:txBody>
          <a:bodyPr wrap="none">
            <a:spAutoFit/>
          </a:bodyPr>
          <a:lstStyle/>
          <a:p>
            <a:pPr>
              <a:lnSpc>
                <a:spcPct val="150000"/>
              </a:lnSpc>
            </a:pPr>
            <a:r>
              <a:rPr lang="mr-IN" altLang="zh-CN" b="1" dirty="0" err="1">
                <a:solidFill>
                  <a:srgbClr val="FF7C77"/>
                </a:solidFill>
                <a:latin typeface="Consolas" charset="0"/>
              </a:rPr>
              <a:t>m</a:t>
            </a:r>
            <a:r>
              <a:rPr lang="zh-CN" altLang="en-US" b="1" dirty="0">
                <a:solidFill>
                  <a:srgbClr val="FF7C77"/>
                </a:solidFill>
                <a:latin typeface="Consolas" charset="0"/>
              </a:rPr>
              <a:t> </a:t>
            </a:r>
            <a:r>
              <a:rPr lang="en-US" altLang="zh-CN" b="1" dirty="0">
                <a:latin typeface="Consolas" charset="0"/>
              </a:rPr>
              <a:t>|</a:t>
            </a:r>
            <a:r>
              <a:rPr lang="zh-CN" altLang="en-US" b="1" dirty="0">
                <a:solidFill>
                  <a:srgbClr val="FF7C77"/>
                </a:solidFill>
                <a:latin typeface="Consolas" charset="0"/>
              </a:rPr>
              <a:t> </a:t>
            </a:r>
            <a:r>
              <a:rPr lang="en-US" altLang="zh-CN" b="1" dirty="0" err="1">
                <a:solidFill>
                  <a:schemeClr val="accent1"/>
                </a:solidFill>
                <a:latin typeface="Consolas" charset="0"/>
              </a:rPr>
              <a:t>seq</a:t>
            </a:r>
            <a:r>
              <a:rPr lang="mr-IN" altLang="zh-CN" b="1" dirty="0">
                <a:solidFill>
                  <a:srgbClr val="FF7C77"/>
                </a:solidFill>
                <a:latin typeface="Consolas" charset="0"/>
              </a:rPr>
              <a:t> </a:t>
            </a:r>
            <a:r>
              <a:rPr lang="mr-IN" altLang="zh-CN" b="1" dirty="0">
                <a:latin typeface="Consolas" charset="0"/>
              </a:rPr>
              <a:t>= </a:t>
            </a:r>
            <a:r>
              <a:rPr lang="mr-IN" altLang="zh-CN" b="1" dirty="0" err="1">
                <a:latin typeface="Consolas" charset="0"/>
              </a:rPr>
              <a:t>decrypt</a:t>
            </a:r>
            <a:r>
              <a:rPr lang="mr-IN" altLang="zh-CN" b="1" dirty="0">
                <a:latin typeface="Consolas" charset="0"/>
              </a:rPr>
              <a:t>(</a:t>
            </a:r>
            <a:r>
              <a:rPr lang="mr-IN" altLang="zh-CN" b="1" dirty="0" err="1">
                <a:solidFill>
                  <a:srgbClr val="008E4F"/>
                </a:solidFill>
                <a:latin typeface="Consolas" charset="0"/>
              </a:rPr>
              <a:t>k</a:t>
            </a:r>
            <a:r>
              <a:rPr lang="mr-IN" altLang="zh-CN" b="1" dirty="0">
                <a:latin typeface="Consolas" charset="0"/>
              </a:rPr>
              <a:t>, </a:t>
            </a:r>
            <a:r>
              <a:rPr lang="mr-IN" altLang="zh-CN" b="1" dirty="0" err="1">
                <a:solidFill>
                  <a:srgbClr val="0093FF"/>
                </a:solidFill>
                <a:latin typeface="Consolas" charset="0"/>
              </a:rPr>
              <a:t>c</a:t>
            </a:r>
            <a:r>
              <a:rPr lang="mr-IN" altLang="zh-CN" b="1" dirty="0">
                <a:latin typeface="Consolas" charset="0"/>
              </a:rPr>
              <a:t>) </a:t>
            </a:r>
            <a:endParaRPr lang="zh-CN" altLang="en-US" b="1" dirty="0">
              <a:latin typeface="Consolas" charset="0"/>
            </a:endParaRPr>
          </a:p>
          <a:p>
            <a:pPr>
              <a:lnSpc>
                <a:spcPct val="150000"/>
              </a:lnSpc>
            </a:pPr>
            <a:r>
              <a:rPr lang="mr-IN" altLang="zh-CN" b="1" dirty="0">
                <a:latin typeface="Consolas" charset="0"/>
              </a:rPr>
              <a:t>MAC(</a:t>
            </a:r>
            <a:r>
              <a:rPr lang="mr-IN" altLang="zh-CN" b="1" dirty="0" err="1">
                <a:solidFill>
                  <a:srgbClr val="008E00"/>
                </a:solidFill>
                <a:latin typeface="Consolas" charset="0"/>
              </a:rPr>
              <a:t>k</a:t>
            </a:r>
            <a:r>
              <a:rPr lang="mr-IN" altLang="zh-CN" b="1" dirty="0">
                <a:latin typeface="Consolas" charset="0"/>
              </a:rPr>
              <a:t>, </a:t>
            </a:r>
            <a:r>
              <a:rPr lang="mr-IN" altLang="zh-CN" b="1" dirty="0" err="1">
                <a:solidFill>
                  <a:srgbClr val="FF7C77"/>
                </a:solidFill>
                <a:latin typeface="Consolas" charset="0"/>
              </a:rPr>
              <a:t>m</a:t>
            </a:r>
            <a:r>
              <a:rPr lang="en-US" altLang="zh-CN" b="1" dirty="0">
                <a:latin typeface="Consolas" charset="0"/>
              </a:rPr>
              <a:t> |</a:t>
            </a:r>
            <a:r>
              <a:rPr lang="zh-CN" altLang="en-US" b="1" dirty="0">
                <a:solidFill>
                  <a:srgbClr val="FF7C77"/>
                </a:solidFill>
                <a:latin typeface="Consolas" charset="0"/>
              </a:rPr>
              <a:t> </a:t>
            </a:r>
            <a:r>
              <a:rPr lang="en-US" altLang="zh-CN" b="1" dirty="0" err="1">
                <a:solidFill>
                  <a:schemeClr val="accent1"/>
                </a:solidFill>
                <a:latin typeface="Consolas" charset="0"/>
              </a:rPr>
              <a:t>seq</a:t>
            </a:r>
            <a:r>
              <a:rPr lang="mr-IN" altLang="zh-CN" b="1" dirty="0">
                <a:latin typeface="Consolas" charset="0"/>
              </a:rPr>
              <a:t>) == </a:t>
            </a:r>
            <a:r>
              <a:rPr lang="mr-IN" altLang="zh-CN" b="1" dirty="0" err="1">
                <a:solidFill>
                  <a:srgbClr val="9335FF"/>
                </a:solidFill>
                <a:latin typeface="Consolas" charset="0"/>
              </a:rPr>
              <a:t>h</a:t>
            </a:r>
            <a:r>
              <a:rPr lang="mr-IN" altLang="zh-CN" b="1" dirty="0">
                <a:solidFill>
                  <a:srgbClr val="9335FF"/>
                </a:solidFill>
                <a:latin typeface="Consolas" charset="0"/>
              </a:rPr>
              <a:t> </a:t>
            </a:r>
            <a:r>
              <a:rPr lang="en-US" altLang="zh-CN" b="1" dirty="0">
                <a:latin typeface="Consolas" charset="0"/>
              </a:rPr>
              <a:t>?</a:t>
            </a:r>
            <a:r>
              <a:rPr lang="mr-IN" altLang="zh-CN" b="1" dirty="0">
                <a:latin typeface="Consolas" charset="0"/>
              </a:rPr>
              <a:t> </a:t>
            </a:r>
            <a:endParaRPr lang="mr-IN" altLang="zh-CN" dirty="0">
              <a:effectLst/>
            </a:endParaRPr>
          </a:p>
        </p:txBody>
      </p:sp>
    </p:spTree>
    <p:extLst>
      <p:ext uri="{BB962C8B-B14F-4D97-AF65-F5344CB8AC3E}">
        <p14:creationId xmlns:p14="http://schemas.microsoft.com/office/powerpoint/2010/main" val="246676270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hqeupfn">
      <a:majorFont>
        <a:latin typeface="等线"/>
        <a:ea typeface="微软雅黑"/>
        <a:cs typeface=""/>
      </a:majorFont>
      <a:minorFont>
        <a:latin typeface="等线"/>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plate" id="{85B1D284-D5D3-E84D-BD28-707B0D140669}" vid="{EAB3F4BA-066D-9146-B9C6-197746E0B32B}"/>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Template for CSE</Template>
  <TotalTime>10501</TotalTime>
  <Words>3600</Words>
  <Application>Microsoft Macintosh PowerPoint</Application>
  <PresentationFormat>全屏显示(16:10)</PresentationFormat>
  <Paragraphs>572</Paragraphs>
  <Slides>65</Slides>
  <Notes>23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65</vt:i4>
      </vt:variant>
    </vt:vector>
  </HeadingPairs>
  <TitlesOfParts>
    <vt:vector size="73" baseType="lpstr">
      <vt:lpstr>DengXian</vt:lpstr>
      <vt:lpstr>DengXian</vt:lpstr>
      <vt:lpstr>Arial</vt:lpstr>
      <vt:lpstr>Calibri</vt:lpstr>
      <vt:lpstr>Consolas</vt:lpstr>
      <vt:lpstr>Helvetica</vt:lpstr>
      <vt:lpstr>Wingdings</vt:lpstr>
      <vt:lpstr>Office 主题​​</vt:lpstr>
      <vt:lpstr>Security</vt:lpstr>
      <vt:lpstr>Review: Key Problem of Password</vt:lpstr>
      <vt:lpstr>Adversary in the Network</vt:lpstr>
      <vt:lpstr>Review: Security Goals</vt:lpstr>
      <vt:lpstr>Secure Channel</vt:lpstr>
      <vt:lpstr>Encryption Properties</vt:lpstr>
      <vt:lpstr>PowerPoint 演示文稿</vt:lpstr>
      <vt:lpstr>PowerPoint 演示文稿</vt:lpstr>
      <vt:lpstr>PowerPoint 演示文稿</vt:lpstr>
      <vt:lpstr>PowerPoint 演示文稿</vt:lpstr>
      <vt:lpstr>PowerPoint 演示文稿</vt:lpstr>
      <vt:lpstr>PowerPoint 演示文稿</vt:lpstr>
      <vt:lpstr>Diffie-Hellman Key Exchange</vt:lpstr>
      <vt:lpstr>RSA Algorithm</vt:lpstr>
      <vt:lpstr>Public Key Distribution</vt:lpstr>
      <vt:lpstr>Public Key Distribution</vt:lpstr>
      <vt:lpstr>Two Types of Encryption</vt:lpstr>
      <vt:lpstr>Questions on Certificate Authorities</vt:lpstr>
      <vt:lpstr>PowerPoint 演示文稿</vt:lpstr>
      <vt:lpstr>Local Security</vt:lpstr>
      <vt:lpstr>Ways an Attacker Can Steal Your Secrets</vt:lpstr>
      <vt:lpstr>Ways an Attacker Can Steal Your Secrets</vt:lpstr>
      <vt:lpstr>Ways an Attacker Can Steal Your Secrets</vt:lpstr>
      <vt:lpstr>The "Data Residue" Problem</vt:lpstr>
      <vt:lpstr>Ways an Attacker Can Steal Your Secrets</vt:lpstr>
      <vt:lpstr>Ways an Attacker Can Steal Your Secrets</vt:lpstr>
      <vt:lpstr>Ways an Attacker Can Steal Your Secrets</vt:lpstr>
      <vt:lpstr>Taint Tracking</vt:lpstr>
      <vt:lpstr>Data Lifetime</vt:lpstr>
      <vt:lpstr>Tainting: Data Flow Tracking</vt:lpstr>
      <vt:lpstr>Dynamic Taint Analysis</vt:lpstr>
      <vt:lpstr>Dynamic Taint Analysis</vt:lpstr>
      <vt:lpstr>Dynamic Taint Analysis</vt:lpstr>
      <vt:lpstr>Dynamic Taint Analysis</vt:lpstr>
      <vt:lpstr>Dynamic Taint Analysis</vt:lpstr>
      <vt:lpstr>Dynamic Taint Analysis</vt:lpstr>
      <vt:lpstr>Dynamic Taint Analysis</vt:lpstr>
      <vt:lpstr>Dynamic Taint Analysis</vt:lpstr>
      <vt:lpstr>Dynamic Taint Analysis</vt:lpstr>
      <vt:lpstr>Dynamic Taint Analysis</vt:lpstr>
      <vt:lpstr>Dynamic Taint Analysis</vt:lpstr>
      <vt:lpstr>TaintDroid</vt:lpstr>
      <vt:lpstr>TaintDroid Data Flow</vt:lpstr>
      <vt:lpstr>Taint Propagation</vt:lpstr>
      <vt:lpstr>Bug from Input</vt:lpstr>
      <vt:lpstr>How does a Hacker Search a Bug?</vt:lpstr>
      <vt:lpstr>Step-1: List the Demuxers of FFmpeg</vt:lpstr>
      <vt:lpstr>Step-2: Identify the Input Data</vt:lpstr>
      <vt:lpstr>Step-3: Trace the Input Data</vt:lpstr>
      <vt:lpstr>PowerPoint 演示文稿</vt:lpstr>
      <vt:lpstr>Step-3: Trace the Input Data</vt:lpstr>
      <vt:lpstr>Step-3: Trace the Input Data</vt:lpstr>
      <vt:lpstr>Step-3: Trace the Input Data</vt:lpstr>
      <vt:lpstr>Step-3: Trace the Input Data</vt:lpstr>
      <vt:lpstr>Question</vt:lpstr>
      <vt:lpstr>TaintCheck: Basic Ideas</vt:lpstr>
      <vt:lpstr>Add Taint Checking code</vt:lpstr>
      <vt:lpstr>TaintCheck Detection Modules</vt:lpstr>
      <vt:lpstr>Performance Evaluation – CPU Bound Process</vt:lpstr>
      <vt:lpstr>Performance Overhead of Apache</vt:lpstr>
      <vt:lpstr>Related Research Projects</vt:lpstr>
      <vt:lpstr>CleanOS: Add New Abstraction SDO</vt:lpstr>
      <vt:lpstr>The SDO Abstraction</vt:lpstr>
      <vt:lpstr>TinMan's Idea: How about no secret on a phone?</vt:lpstr>
      <vt:lpstr>Migrate Confidential Data Access to a Trusted Node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Xia Yubin</dc:creator>
  <cp:lastModifiedBy>Yubin Xia</cp:lastModifiedBy>
  <cp:revision>276</cp:revision>
  <cp:lastPrinted>2016-06-13T07:55:34Z</cp:lastPrinted>
  <dcterms:created xsi:type="dcterms:W3CDTF">2017-05-12T06:55:38Z</dcterms:created>
  <dcterms:modified xsi:type="dcterms:W3CDTF">2019-12-12T01:31:02Z</dcterms:modified>
</cp:coreProperties>
</file>