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0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0" r:id="rId28"/>
    <p:sldId id="307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260" r:id="rId48"/>
    <p:sldId id="261" r:id="rId49"/>
    <p:sldId id="262" r:id="rId50"/>
    <p:sldId id="263" r:id="rId51"/>
    <p:sldId id="344" r:id="rId52"/>
    <p:sldId id="345" r:id="rId53"/>
    <p:sldId id="346" r:id="rId54"/>
    <p:sldId id="347" r:id="rId55"/>
    <p:sldId id="348" r:id="rId56"/>
    <p:sldId id="349" r:id="rId5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 autoAdjust="0"/>
    <p:restoredTop sz="79327" autoAdjust="0"/>
  </p:normalViewPr>
  <p:slideViewPr>
    <p:cSldViewPr>
      <p:cViewPr varScale="1">
        <p:scale>
          <a:sx n="119" d="100"/>
          <a:sy n="119" d="100"/>
        </p:scale>
        <p:origin x="1320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0"/>
              </a:rPr>
              <a:t>When Bob is PREPARED, what if Alice crash? Bob may wait indefinitely. Here, the coordinator is a single point of failure.</a:t>
            </a:r>
          </a:p>
          <a:p>
            <a:r>
              <a:rPr lang="en-US" altLang="zh-CN" dirty="0">
                <a:latin typeface="Times New Roman" charset="0"/>
                <a:ea typeface="宋体" charset="0"/>
              </a:rPr>
              <a:t>Alice collects PREPARED responses.</a:t>
            </a:r>
          </a:p>
          <a:p>
            <a:r>
              <a:rPr lang="en-US" altLang="zh-CN" dirty="0">
                <a:latin typeface="Times New Roman" charset="0"/>
                <a:ea typeface="宋体" charset="0"/>
              </a:rPr>
              <a:t>After </a:t>
            </a:r>
            <a:r>
              <a:rPr lang="en-US" dirty="0">
                <a:latin typeface="Times New Roman" charset="0"/>
                <a:ea typeface="宋体" charset="0"/>
              </a:rPr>
              <a:t>"</a:t>
            </a:r>
            <a:r>
              <a:rPr lang="en-US" altLang="zh-CN" dirty="0">
                <a:latin typeface="Times New Roman" charset="0"/>
                <a:ea typeface="宋体" charset="0"/>
              </a:rPr>
              <a:t>thanks</a:t>
            </a:r>
            <a:r>
              <a:rPr lang="en-US" dirty="0">
                <a:latin typeface="Times New Roman" charset="0"/>
                <a:ea typeface="宋体" charset="0"/>
              </a:rPr>
              <a:t>"</a:t>
            </a:r>
            <a:r>
              <a:rPr lang="en-US" altLang="zh-CN" dirty="0">
                <a:latin typeface="Times New Roman" charset="0"/>
                <a:ea typeface="宋体" charset="0"/>
              </a:rPr>
              <a:t> from Alice, B,C,D will change from PREPARED to COMMITTED, perform post-commit actions and exit.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995D682-782A-7747-915B-E818D6FEF11F}" type="slidenum">
              <a:rPr lang="zh-CN" altLang="en-US" sz="1200" b="0">
                <a:latin typeface="Times New Roman" charset="0"/>
              </a:rPr>
              <a:pPr/>
              <a:t>13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9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59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+mn-lt"/>
              </a:rPr>
              <a:t>    [ demo: date +%s shows number of seconds after the Unix epoch ]</a:t>
            </a:r>
          </a:p>
          <a:p>
            <a:endParaRPr kumimoji="1" lang="zh-CN" altLang="en-US" dirty="0">
              <a:latin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63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ntpdate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 203.17.251.1</a:t>
            </a:r>
          </a:p>
          <a:p>
            <a:r>
              <a:rPr lang="cs-CZ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cs-CZ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ntpdc</a:t>
            </a:r>
            <a:r>
              <a:rPr lang="cs-CZ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203.17.251.1</a:t>
            </a:r>
          </a:p>
          <a:p>
            <a:r>
              <a:rPr lang="cs-CZ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cs-CZ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ntpdc</a:t>
            </a:r>
            <a:r>
              <a:rPr lang="cs-CZ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cs-CZ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peers</a:t>
            </a:r>
            <a:endParaRPr lang="cs-CZ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cs-CZ" altLang="zh-CN" dirty="0" err="1"/>
              <a:t>ntpdate</a:t>
            </a:r>
            <a:r>
              <a:rPr kumimoji="1" lang="cs-CZ" altLang="zh-CN" dirty="0"/>
              <a:t> -d </a:t>
            </a:r>
            <a:r>
              <a:rPr kumimoji="1" lang="cs-CZ" altLang="zh-CN" dirty="0" err="1"/>
              <a:t>ntp.sjtu.edu.cn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2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89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ntpdate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 203.17.251.1</a:t>
            </a:r>
          </a:p>
          <a:p>
            <a:r>
              <a:rPr lang="cs-CZ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cs-CZ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ntpdc</a:t>
            </a:r>
            <a:r>
              <a:rPr lang="cs-CZ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203.17.251.1</a:t>
            </a:r>
          </a:p>
          <a:p>
            <a:r>
              <a:rPr lang="cs-CZ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cs-CZ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ntpdc</a:t>
            </a:r>
            <a:r>
              <a:rPr lang="cs-CZ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cs-CZ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peers</a:t>
            </a:r>
            <a:endParaRPr lang="cs-CZ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9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H1: a=1  -&gt;H2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H2:            R(a)  a=3  -&gt;H1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H1:            a=1   -&gt;H2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H2: R(a)  a=2             -&gt;H1</a:t>
            </a:r>
          </a:p>
          <a:p>
            <a:endParaRPr kumimoji="1" lang="zh-CN" altLang="en-US" dirty="0"/>
          </a:p>
          <a:p>
            <a:endParaRPr kumimoji="1" lang="zh-CN" altLang="en-US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20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H1: a=1  -&gt;H2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H2:            R(a)  a=2  -&gt;H1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H3:                            R(a)  a=3  -&gt;H1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4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8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6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2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7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2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3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2019/11/19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Distributed Transaction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Atomicity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across multiple sites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Two-phase Commit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ea typeface="MS PGothic" charset="0"/>
              </a:rPr>
              <a:t>Phase-1: preparation / voting</a:t>
            </a:r>
          </a:p>
          <a:p>
            <a:pPr lvl="1"/>
            <a:r>
              <a:rPr lang="en-US" altLang="zh-CN" sz="2000" dirty="0">
                <a:ea typeface="MS PGothic" charset="0"/>
              </a:rPr>
              <a:t>Lower-layer transactions either aborts or </a:t>
            </a:r>
            <a:r>
              <a:rPr lang="en-US" altLang="zh-CN" sz="2000" i="1" dirty="0">
                <a:ea typeface="MS PGothic" charset="0"/>
              </a:rPr>
              <a:t>tentatively</a:t>
            </a:r>
            <a:r>
              <a:rPr lang="en-US" altLang="zh-CN" sz="2000" dirty="0">
                <a:ea typeface="MS PGothic" charset="0"/>
              </a:rPr>
              <a:t> committed</a:t>
            </a:r>
          </a:p>
          <a:p>
            <a:pPr lvl="1"/>
            <a:r>
              <a:rPr lang="en-US" altLang="zh-CN" sz="2000" dirty="0">
                <a:ea typeface="MS PGothic" charset="0"/>
              </a:rPr>
              <a:t>Higher-layer transaction evaluate lower situation</a:t>
            </a:r>
          </a:p>
          <a:p>
            <a:r>
              <a:rPr lang="en-US" altLang="zh-CN" sz="2400" b="1" dirty="0">
                <a:ea typeface="MS PGothic" charset="0"/>
              </a:rPr>
              <a:t>Phase-2: commitment</a:t>
            </a:r>
          </a:p>
          <a:p>
            <a:pPr lvl="1"/>
            <a:r>
              <a:rPr lang="en-US" altLang="zh-CN" sz="2000" dirty="0">
                <a:ea typeface="MS PGothic" charset="0"/>
              </a:rPr>
              <a:t>If top-layer, then COMMIT or ABORT</a:t>
            </a:r>
          </a:p>
          <a:p>
            <a:pPr lvl="1"/>
            <a:r>
              <a:rPr lang="en-US" altLang="zh-CN" sz="2000" dirty="0">
                <a:ea typeface="MS PGothic" charset="0"/>
              </a:rPr>
              <a:t>If nested itself, then become tentatively committed</a:t>
            </a:r>
          </a:p>
          <a:p>
            <a:pPr lvl="1"/>
            <a:endParaRPr lang="zh-CN" altLang="en-US" sz="2000" dirty="0">
              <a:ea typeface="MS PGothic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6B9DA79-1C44-8E47-8ACE-C12C881E8267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406009"/>
            <a:ext cx="8229600" cy="1239525"/>
          </a:xfrm>
        </p:spPr>
        <p:txBody>
          <a:bodyPr/>
          <a:lstStyle/>
          <a:p>
            <a:r>
              <a:rPr lang="en-US" altLang="zh-CN" b="1" dirty="0"/>
              <a:t>two-phase commit: </a:t>
            </a:r>
            <a:r>
              <a:rPr lang="en-US" altLang="zh-CN" dirty="0"/>
              <a:t>nodes agree that they are </a:t>
            </a:r>
            <a:r>
              <a:rPr lang="en-US" altLang="zh-CN" b="1" dirty="0"/>
              <a:t>ready</a:t>
            </a:r>
            <a:r>
              <a:rPr lang="en-US" altLang="zh-CN" dirty="0"/>
              <a:t> to commit before committing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80" y="337220"/>
            <a:ext cx="7524328" cy="39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1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Multiple-site Atomicity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MS PGothic" charset="0"/>
              </a:rPr>
              <a:t>Worker</a:t>
            </a:r>
            <a:r>
              <a:rPr lang="en-US" altLang="zh-CN" dirty="0">
                <a:ea typeface="MS PGothic" charset="0"/>
              </a:rPr>
              <a:t>: Bob, Charles, Dawn</a:t>
            </a:r>
          </a:p>
          <a:p>
            <a:pPr lvl="1"/>
            <a:r>
              <a:rPr lang="en-US" altLang="zh-CN" dirty="0">
                <a:ea typeface="MS PGothic" charset="0"/>
              </a:rPr>
              <a:t>Does three transactions: X, Y, Z</a:t>
            </a:r>
          </a:p>
          <a:p>
            <a:r>
              <a:rPr lang="en-US" altLang="zh-CN" b="1" dirty="0">
                <a:ea typeface="MS PGothic" charset="0"/>
              </a:rPr>
              <a:t>Coordinator</a:t>
            </a:r>
            <a:r>
              <a:rPr lang="en-US" altLang="zh-CN" dirty="0">
                <a:ea typeface="MS PGothic" charset="0"/>
              </a:rPr>
              <a:t>: Alice </a:t>
            </a:r>
          </a:p>
          <a:p>
            <a:pPr lvl="1"/>
            <a:r>
              <a:rPr lang="en-US" altLang="zh-CN" dirty="0">
                <a:ea typeface="MS PGothic" charset="0"/>
              </a:rPr>
              <a:t>Create a higher-layer transaction</a:t>
            </a:r>
          </a:p>
          <a:p>
            <a:pPr lvl="1"/>
            <a:r>
              <a:rPr lang="en-US" altLang="zh-CN" dirty="0">
                <a:ea typeface="MS PGothic" charset="0"/>
              </a:rPr>
              <a:t>Send three messages to the three workers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MS PGothic" charset="0"/>
              </a:rPr>
              <a:t>Challenge</a:t>
            </a:r>
            <a:r>
              <a:rPr lang="en-US" altLang="zh-CN" dirty="0">
                <a:solidFill>
                  <a:schemeClr val="accent2"/>
                </a:solidFill>
                <a:ea typeface="MS PGothic" charset="0"/>
              </a:rPr>
              <a:t>: un-reliable communication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32F1615-51AD-F149-9F32-CCAD431BE2B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1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0972"/>
            <a:ext cx="4572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4" y="659740"/>
            <a:ext cx="3581400" cy="94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7784"/>
            <a:ext cx="8686800" cy="105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290493"/>
            <a:ext cx="5370513" cy="99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1906597"/>
            <a:ext cx="18867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Commit Phase-1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1" y="4271972"/>
            <a:ext cx="18867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Commit Phase-2</a:t>
            </a:r>
          </a:p>
        </p:txBody>
      </p:sp>
      <p:cxnSp>
        <p:nvCxnSpPr>
          <p:cNvPr id="37895" name="Straight Connector 14"/>
          <p:cNvCxnSpPr>
            <a:cxnSpLocks noChangeShapeType="1"/>
          </p:cNvCxnSpPr>
          <p:nvPr/>
        </p:nvCxnSpPr>
        <p:spPr bwMode="auto">
          <a:xfrm>
            <a:off x="0" y="420847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01638" y="3509972"/>
            <a:ext cx="3048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+mn-lt"/>
              </a:rPr>
              <a:t>Bob: tentative committed</a:t>
            </a:r>
          </a:p>
          <a:p>
            <a:pPr>
              <a:defRPr/>
            </a:pPr>
            <a:r>
              <a:rPr lang="en-US" sz="1600" b="0" dirty="0">
                <a:latin typeface="+mn-lt"/>
              </a:rPr>
              <a:t>State: PREPARED</a:t>
            </a:r>
          </a:p>
        </p:txBody>
      </p:sp>
      <p:pic>
        <p:nvPicPr>
          <p:cNvPr id="3789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22472"/>
            <a:ext cx="25146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898" name="Straight Connector 16"/>
          <p:cNvCxnSpPr>
            <a:cxnSpLocks noChangeShapeType="1"/>
          </p:cNvCxnSpPr>
          <p:nvPr/>
        </p:nvCxnSpPr>
        <p:spPr bwMode="auto">
          <a:xfrm>
            <a:off x="0" y="179547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81000" y="5018097"/>
            <a:ext cx="3048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+mn-lt"/>
              </a:rPr>
              <a:t>Bob: COMMITTED</a:t>
            </a:r>
          </a:p>
        </p:txBody>
      </p:sp>
      <p:cxnSp>
        <p:nvCxnSpPr>
          <p:cNvPr id="37900" name="Straight Arrow Connector 19"/>
          <p:cNvCxnSpPr>
            <a:cxnSpLocks noChangeShapeType="1"/>
          </p:cNvCxnSpPr>
          <p:nvPr/>
        </p:nvCxnSpPr>
        <p:spPr bwMode="auto">
          <a:xfrm flipH="1">
            <a:off x="3276600" y="6524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Arrow Connector 20"/>
          <p:cNvCxnSpPr>
            <a:cxnSpLocks noChangeShapeType="1"/>
          </p:cNvCxnSpPr>
          <p:nvPr/>
        </p:nvCxnSpPr>
        <p:spPr bwMode="auto">
          <a:xfrm>
            <a:off x="3276600" y="1668472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Arrow Connector 25"/>
          <p:cNvCxnSpPr>
            <a:cxnSpLocks noChangeShapeType="1"/>
          </p:cNvCxnSpPr>
          <p:nvPr/>
        </p:nvCxnSpPr>
        <p:spPr bwMode="auto">
          <a:xfrm flipH="1">
            <a:off x="3276600" y="26209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traight Arrow Connector 27"/>
          <p:cNvCxnSpPr>
            <a:cxnSpLocks noChangeShapeType="1"/>
          </p:cNvCxnSpPr>
          <p:nvPr/>
        </p:nvCxnSpPr>
        <p:spPr bwMode="auto">
          <a:xfrm>
            <a:off x="3276600" y="4017972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Arrow Connector 28"/>
          <p:cNvCxnSpPr>
            <a:cxnSpLocks noChangeShapeType="1"/>
          </p:cNvCxnSpPr>
          <p:nvPr/>
        </p:nvCxnSpPr>
        <p:spPr bwMode="auto">
          <a:xfrm flipH="1">
            <a:off x="3276600" y="48434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81000" y="5224472"/>
            <a:ext cx="3124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+mn-lt"/>
              </a:rPr>
              <a:t>Bob will perform post-commit</a:t>
            </a:r>
          </a:p>
        </p:txBody>
      </p:sp>
    </p:spTree>
    <p:extLst>
      <p:ext uri="{BB962C8B-B14F-4D97-AF65-F5344CB8AC3E}">
        <p14:creationId xmlns:p14="http://schemas.microsoft.com/office/powerpoint/2010/main" val="171711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B4B3117-BE29-6644-8A1F-F72D31B874FC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000"/>
            <a:ext cx="82296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1400" y="1079500"/>
            <a:ext cx="1676400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solidFill>
                  <a:srgbClr val="800000"/>
                </a:solidFill>
                <a:latin typeface="+mn-lt"/>
              </a:rPr>
              <a:t>3N messages</a:t>
            </a:r>
          </a:p>
        </p:txBody>
      </p:sp>
    </p:spTree>
    <p:extLst>
      <p:ext uri="{BB962C8B-B14F-4D97-AF65-F5344CB8AC3E}">
        <p14:creationId xmlns:p14="http://schemas.microsoft.com/office/powerpoint/2010/main" val="221076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Multiple-site Atomicity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ea typeface="MS PGothic" charset="0"/>
              </a:rPr>
              <a:t>Coordinator</a:t>
            </a:r>
          </a:p>
          <a:p>
            <a:pPr lvl="1"/>
            <a:r>
              <a:rPr lang="en-US" altLang="zh-CN" sz="2400" dirty="0">
                <a:ea typeface="MS PGothic" charset="0"/>
              </a:rPr>
              <a:t>Collect some </a:t>
            </a:r>
            <a:r>
              <a:rPr lang="en-US" altLang="zh-CN" sz="2400" b="1" dirty="0">
                <a:ea typeface="MS PGothic" charset="0"/>
              </a:rPr>
              <a:t>ABORT</a:t>
            </a:r>
            <a:r>
              <a:rPr lang="en-US" altLang="zh-CN" sz="2400" dirty="0">
                <a:ea typeface="MS PGothic" charset="0"/>
              </a:rPr>
              <a:t> or nothing: </a:t>
            </a:r>
            <a:r>
              <a:rPr lang="en-US" altLang="zh-CN" sz="2400" b="1" dirty="0">
                <a:ea typeface="MS PGothic" charset="0"/>
              </a:rPr>
              <a:t>ABORT</a:t>
            </a:r>
            <a:r>
              <a:rPr lang="en-US" altLang="zh-CN" sz="2400" dirty="0">
                <a:ea typeface="MS PGothic" charset="0"/>
              </a:rPr>
              <a:t> or assign the work to another worker</a:t>
            </a:r>
          </a:p>
          <a:p>
            <a:pPr lvl="1"/>
            <a:r>
              <a:rPr lang="en-US" altLang="zh-CN" sz="2400" dirty="0">
                <a:ea typeface="MS PGothic" charset="0"/>
              </a:rPr>
              <a:t>Collect all </a:t>
            </a:r>
            <a:r>
              <a:rPr lang="en-US" altLang="zh-CN" sz="2400" b="1" dirty="0">
                <a:ea typeface="MS PGothic" charset="0"/>
              </a:rPr>
              <a:t>COMMIT</a:t>
            </a:r>
            <a:r>
              <a:rPr lang="en-US" altLang="zh-CN" sz="2400" dirty="0">
                <a:ea typeface="MS PGothic" charset="0"/>
              </a:rPr>
              <a:t>: then </a:t>
            </a:r>
            <a:r>
              <a:rPr lang="en-US" altLang="zh-CN" sz="2400" b="1" dirty="0">
                <a:ea typeface="MS PGothic" charset="0"/>
              </a:rPr>
              <a:t>COMMIT</a:t>
            </a:r>
          </a:p>
          <a:p>
            <a:r>
              <a:rPr lang="en-US" altLang="zh-CN" sz="2800" dirty="0">
                <a:ea typeface="MS PGothic" charset="0"/>
              </a:rPr>
              <a:t>Worker</a:t>
            </a:r>
          </a:p>
          <a:p>
            <a:pPr lvl="1"/>
            <a:r>
              <a:rPr lang="en-US" altLang="zh-CN" sz="2400" dirty="0">
                <a:ea typeface="MS PGothic" charset="0"/>
              </a:rPr>
              <a:t>When receive nothing: resend </a:t>
            </a:r>
            <a:r>
              <a:rPr lang="en-US" altLang="zh-CN" sz="2400" b="1" dirty="0">
                <a:ea typeface="MS PGothic" charset="0"/>
              </a:rPr>
              <a:t>PREPARED</a:t>
            </a:r>
          </a:p>
          <a:p>
            <a:pPr lvl="2"/>
            <a:r>
              <a:rPr lang="en-US" altLang="zh-CN" sz="2000" dirty="0">
                <a:ea typeface="MS PGothic" charset="0"/>
              </a:rPr>
              <a:t>Coordinator will send current state if it receives duplicate message</a:t>
            </a:r>
          </a:p>
          <a:p>
            <a:pPr lvl="1"/>
            <a:r>
              <a:rPr lang="en-US" altLang="zh-CN" sz="2400" dirty="0">
                <a:ea typeface="MS PGothic" charset="0"/>
              </a:rPr>
              <a:t>When receive </a:t>
            </a:r>
            <a:r>
              <a:rPr lang="en-US" altLang="zh-CN" sz="2400" b="1" dirty="0">
                <a:ea typeface="MS PGothic" charset="0"/>
              </a:rPr>
              <a:t>COMMIT</a:t>
            </a:r>
            <a:r>
              <a:rPr lang="en-US" altLang="zh-CN" sz="2400" dirty="0">
                <a:ea typeface="MS PGothic" charset="0"/>
              </a:rPr>
              <a:t>: then </a:t>
            </a:r>
            <a:r>
              <a:rPr lang="en-US" altLang="zh-CN" sz="2400" b="1" dirty="0">
                <a:ea typeface="MS PGothic" charset="0"/>
              </a:rPr>
              <a:t>COMMIT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0F630D0-117A-A542-BA23-996E4DBA4F5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79613" y="1296550"/>
            <a:ext cx="2196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assume all parts of the transactions prior to </a:t>
            </a:r>
          </a:p>
          <a:p>
            <a:r>
              <a:rPr lang="en-US" altLang="zh-CN" sz="1400" dirty="0"/>
              <a:t>commit have happened </a:t>
            </a:r>
            <a:endParaRPr lang="en-US" altLang="zh-CN" sz="1400" dirty="0">
              <a:effectLst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1536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522067"/>
            <a:ext cx="8229600" cy="1071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two-phase commit: </a:t>
            </a:r>
            <a:r>
              <a:rPr lang="en-US" altLang="zh-CN" dirty="0"/>
              <a:t>nodes agree that they're </a:t>
            </a:r>
            <a:br>
              <a:rPr lang="zh-CN" altLang="en-US" dirty="0"/>
            </a:br>
            <a:r>
              <a:rPr lang="en-US" altLang="zh-CN" dirty="0"/>
              <a:t>ready to commit before committing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84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6724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6724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1800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4251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5775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00962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36128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51368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81060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638540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317776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26416" y="379360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412911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16202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968226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 </a:t>
            </a:r>
            <a:r>
              <a:rPr lang="en-US" altLang="zh-CN" dirty="0"/>
              <a:t>lost</a:t>
            </a:r>
            <a:r>
              <a:rPr lang="en-US" altLang="zh-CN" b="1" dirty="0"/>
              <a:t> prepare </a:t>
            </a:r>
          </a:p>
        </p:txBody>
      </p:sp>
      <p:sp>
        <p:nvSpPr>
          <p:cNvPr id="2" name="矩形 1"/>
          <p:cNvSpPr/>
          <p:nvPr/>
        </p:nvSpPr>
        <p:spPr>
          <a:xfrm>
            <a:off x="5105430" y="2425452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b="1" dirty="0">
                <a:latin typeface="Helvetica" charset="0"/>
              </a:rPr>
              <a:t>X </a:t>
            </a:r>
            <a:endParaRPr lang="da-DK" altLang="zh-CN" sz="3200" dirty="0">
              <a:effectLst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3419872" y="3001516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3419872" y="314553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995936" y="276096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95936" y="252794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6810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4" grpId="0" animBg="1"/>
      <p:bldP spid="45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713212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865612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4098632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928328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346580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851920" y="2865884"/>
            <a:ext cx="1656184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/>
          <p:cNvSpPr txBox="1">
            <a:spLocks/>
          </p:cNvSpPr>
          <p:nvPr/>
        </p:nvSpPr>
        <p:spPr>
          <a:xfrm>
            <a:off x="457200" y="4772389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failure: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ACK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prepare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39367" y="2632765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316077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995936" y="292950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419872" y="331317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7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20" y="2424942"/>
            <a:ext cx="892696" cy="785572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4962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88260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763688" y="3712304"/>
            <a:ext cx="754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28025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6486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522067"/>
            <a:ext cx="8229600" cy="1071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</a:t>
            </a:r>
            <a:r>
              <a:rPr lang="en-US" altLang="zh-CN" dirty="0"/>
              <a:t> worker failure during prepare </a:t>
            </a:r>
          </a:p>
        </p:txBody>
      </p:sp>
    </p:spTree>
    <p:extLst>
      <p:ext uri="{BB962C8B-B14F-4D97-AF65-F5344CB8AC3E}">
        <p14:creationId xmlns:p14="http://schemas.microsoft.com/office/powerpoint/2010/main" val="22309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Goal: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Build Reliable Systems from Unreliable Components</a:t>
            </a:r>
            <a:endParaRPr kumimoji="1"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47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The abstraction that makes that easier is 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transactions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, which provide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atomicity 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and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isolation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, while not hindering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performance </a:t>
            </a:r>
            <a:endParaRPr lang="en-US" altLang="zh-CN" sz="2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2425452"/>
            <a:ext cx="12698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cs typeface="+mn-ea"/>
                <a:sym typeface="+mn-lt"/>
              </a:rPr>
              <a:t>all-or-</a:t>
            </a:r>
          </a:p>
          <a:p>
            <a:r>
              <a:rPr lang="en-US" altLang="zh-CN" sz="2200" b="1" dirty="0">
                <a:cs typeface="+mn-ea"/>
                <a:sym typeface="+mn-lt"/>
              </a:rPr>
              <a:t>nothing 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2051720" y="2800301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824" y="2497460"/>
            <a:ext cx="59046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cs typeface="+mn-ea"/>
                <a:sym typeface="+mn-lt"/>
              </a:rPr>
              <a:t>shadow copies </a:t>
            </a:r>
            <a:r>
              <a:rPr lang="en-US" altLang="zh-CN" sz="2200" dirty="0">
                <a:cs typeface="+mn-ea"/>
                <a:sym typeface="+mn-lt"/>
              </a:rPr>
              <a:t>(simple, poor</a:t>
            </a:r>
            <a:r>
              <a:rPr lang="zh-CN" altLang="en-US" sz="2200" dirty="0">
                <a:cs typeface="+mn-ea"/>
                <a:sym typeface="+mn-lt"/>
              </a:rPr>
              <a:t> </a:t>
            </a:r>
            <a:r>
              <a:rPr lang="en-US" altLang="zh-CN" sz="2200" dirty="0">
                <a:cs typeface="+mn-ea"/>
                <a:sym typeface="+mn-lt"/>
              </a:rPr>
              <a:t>performance) or </a:t>
            </a:r>
            <a:r>
              <a:rPr lang="en-US" altLang="zh-CN" sz="2200" b="1" dirty="0">
                <a:cs typeface="+mn-ea"/>
                <a:sym typeface="+mn-lt"/>
              </a:rPr>
              <a:t>logs</a:t>
            </a:r>
            <a:r>
              <a:rPr lang="en-US" altLang="zh-CN" sz="2200" dirty="0">
                <a:cs typeface="+mn-ea"/>
                <a:sym typeface="+mn-lt"/>
              </a:rPr>
              <a:t> (better performance, a bit more complex)</a:t>
            </a:r>
          </a:p>
          <a:p>
            <a:endParaRPr lang="zh-CN" altLang="en-US" sz="2200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3394948"/>
            <a:ext cx="14398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cs typeface="+mn-ea"/>
                <a:sym typeface="+mn-lt"/>
              </a:rPr>
              <a:t>before-or</a:t>
            </a:r>
            <a:br>
              <a:rPr lang="en-US" altLang="zh-CN" sz="2200" b="1" dirty="0">
                <a:cs typeface="+mn-ea"/>
                <a:sym typeface="+mn-lt"/>
              </a:rPr>
            </a:br>
            <a:r>
              <a:rPr lang="en-US" altLang="zh-CN" sz="2200" b="1" dirty="0">
                <a:cs typeface="+mn-ea"/>
                <a:sym typeface="+mn-lt"/>
              </a:rPr>
              <a:t>after</a:t>
            </a:r>
          </a:p>
        </p:txBody>
      </p:sp>
      <p:cxnSp>
        <p:nvCxnSpPr>
          <p:cNvPr id="9" name="直线箭头连接符 8"/>
          <p:cNvCxnSpPr/>
          <p:nvPr/>
        </p:nvCxnSpPr>
        <p:spPr>
          <a:xfrm>
            <a:off x="2051720" y="376979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57200" y="4573861"/>
            <a:ext cx="8229600" cy="94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eventually, we also want transaction-based systems to be </a:t>
            </a:r>
            <a:r>
              <a:rPr lang="en-US" altLang="zh-CN" sz="2200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distributed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: to run across multiple machines</a:t>
            </a:r>
          </a:p>
        </p:txBody>
      </p:sp>
      <p:sp>
        <p:nvSpPr>
          <p:cNvPr id="12" name="矩形 11"/>
          <p:cNvSpPr/>
          <p:nvPr/>
        </p:nvSpPr>
        <p:spPr>
          <a:xfrm>
            <a:off x="2987824" y="3388679"/>
            <a:ext cx="5698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2PL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 (Two-phase locking) ,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 </a:t>
            </a:r>
          </a:p>
          <a:p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or 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OCC 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(Optimistic Concurrency Control)</a:t>
            </a:r>
          </a:p>
        </p:txBody>
      </p:sp>
    </p:spTree>
    <p:extLst>
      <p:ext uri="{BB962C8B-B14F-4D97-AF65-F5344CB8AC3E}">
        <p14:creationId xmlns:p14="http://schemas.microsoft.com/office/powerpoint/2010/main" val="368440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172819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6561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40234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 </a:t>
            </a:r>
            <a:r>
              <a:rPr lang="en-US" altLang="zh-CN" dirty="0"/>
              <a:t>lost </a:t>
            </a:r>
            <a:r>
              <a:rPr lang="en-US" altLang="zh-CN" b="1" dirty="0"/>
              <a:t>commit</a:t>
            </a:r>
            <a:r>
              <a:rPr lang="en-US" altLang="zh-CN" dirty="0"/>
              <a:t> message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33294" y="3403947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257680" y="3712304"/>
            <a:ext cx="458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21014" y="3529876"/>
            <a:ext cx="20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Why?</a:t>
            </a:r>
            <a:r>
              <a:rPr lang="zh-CN" altLang="en-US" b="1" dirty="0"/>
              <a:t> </a:t>
            </a:r>
            <a:r>
              <a:rPr lang="en-US" altLang="zh-CN" b="1" dirty="0"/>
              <a:t>Just</a:t>
            </a:r>
            <a:r>
              <a:rPr lang="zh-CN" altLang="en-US" b="1" dirty="0"/>
              <a:t> </a:t>
            </a:r>
            <a:r>
              <a:rPr lang="en-US" altLang="zh-CN" b="1" dirty="0"/>
              <a:t>wait..</a:t>
            </a:r>
            <a:endParaRPr lang="en-US" altLang="zh-C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072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851920" y="3865612"/>
            <a:ext cx="1656184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40234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 </a:t>
            </a:r>
            <a:r>
              <a:rPr lang="en-US" altLang="zh-CN" dirty="0"/>
              <a:t>lost </a:t>
            </a:r>
            <a:r>
              <a:rPr lang="en-US" altLang="zh-CN" b="1" dirty="0"/>
              <a:t>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commit</a:t>
            </a:r>
            <a:r>
              <a:rPr lang="en-US" altLang="zh-CN" dirty="0"/>
              <a:t> message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35896" y="3649588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40254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2721"/>
            <a:ext cx="8229600" cy="5110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b="1" dirty="0"/>
              <a:t>failure:</a:t>
            </a:r>
            <a:r>
              <a:rPr lang="en-US" altLang="zh-CN" dirty="0"/>
              <a:t> worker failure during commit 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146617"/>
            <a:ext cx="590363" cy="5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/>
              <a:t>Worker Failure During Commit 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If workers fail after the commit point</a:t>
            </a:r>
            <a:endParaRPr lang="zh-CN" altLang="en-US" dirty="0"/>
          </a:p>
          <a:p>
            <a:pPr lvl="1"/>
            <a:r>
              <a:rPr lang="en-US" altLang="zh-CN" dirty="0"/>
              <a:t>We </a:t>
            </a:r>
            <a:r>
              <a:rPr lang="en-US" altLang="zh-CN" b="1" dirty="0"/>
              <a:t>cannot abort </a:t>
            </a:r>
            <a:r>
              <a:rPr lang="en-US" altLang="zh-CN" dirty="0"/>
              <a:t>the transaction</a:t>
            </a:r>
            <a:endParaRPr lang="zh-CN" altLang="en-US" dirty="0"/>
          </a:p>
          <a:p>
            <a:pPr lvl="1"/>
            <a:r>
              <a:rPr lang="en-US" altLang="zh-CN" dirty="0"/>
              <a:t>Workers must be able to recover into a prepared state </a:t>
            </a:r>
          </a:p>
          <a:p>
            <a:pPr lvl="1"/>
            <a:r>
              <a:rPr lang="en-US" altLang="zh-CN" dirty="0"/>
              <a:t>Workers write </a:t>
            </a:r>
            <a:r>
              <a:rPr lang="en-US" altLang="zh-CN" b="1" dirty="0"/>
              <a:t>PREPARE </a:t>
            </a:r>
            <a:r>
              <a:rPr lang="en-US" altLang="zh-CN" dirty="0"/>
              <a:t>records to </a:t>
            </a:r>
            <a:r>
              <a:rPr lang="en-US" altLang="zh-CN" dirty="0">
                <a:solidFill>
                  <a:srgbClr val="0096FF"/>
                </a:solidFill>
              </a:rPr>
              <a:t>log</a:t>
            </a:r>
            <a:r>
              <a:rPr lang="en-US" altLang="zh-CN" dirty="0"/>
              <a:t> once prepared </a:t>
            </a:r>
            <a:endParaRPr lang="zh-CN" altLang="en-US" dirty="0"/>
          </a:p>
          <a:p>
            <a:r>
              <a:rPr lang="en-US" altLang="zh-CN" dirty="0"/>
              <a:t>The recovery process will:</a:t>
            </a:r>
            <a:endParaRPr lang="zh-CN" altLang="en-US" dirty="0"/>
          </a:p>
          <a:p>
            <a:pPr lvl="1"/>
            <a:r>
              <a:rPr lang="en-US" altLang="zh-CN" dirty="0"/>
              <a:t>Read through the </a:t>
            </a:r>
            <a:r>
              <a:rPr lang="en-US" altLang="zh-CN" dirty="0">
                <a:solidFill>
                  <a:srgbClr val="0096FF"/>
                </a:solidFill>
              </a:rPr>
              <a:t>log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endParaRPr lang="zh-CN" altLang="en-US" dirty="0"/>
          </a:p>
          <a:p>
            <a:pPr lvl="1"/>
            <a:r>
              <a:rPr lang="en-US" altLang="zh-CN" dirty="0"/>
              <a:t>Indicate which transactions are prepared but not committed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16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</a:t>
            </a:r>
            <a:r>
              <a:rPr lang="en-US" altLang="zh-CN" dirty="0"/>
              <a:t> worker failure during commit 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8908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4148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11176" y="445691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444167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244618" y="420807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4368" y="413840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restart</a:t>
            </a:r>
            <a:endParaRPr lang="zh-CN" altLang="en-US" b="1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8" y="3834032"/>
            <a:ext cx="358431" cy="3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93762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67944" y="3721596"/>
            <a:ext cx="75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09002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</a:t>
            </a:r>
            <a:r>
              <a:rPr lang="en-US" altLang="zh-CN" dirty="0"/>
              <a:t>: coordinator failure during prepare 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47306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62546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67944" y="4240892"/>
            <a:ext cx="735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328954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389392" y="3115052"/>
            <a:ext cx="21242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2881997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线箭头连接符 36"/>
          <p:cNvCxnSpPr/>
          <p:nvPr/>
        </p:nvCxnSpPr>
        <p:spPr>
          <a:xfrm>
            <a:off x="3419872" y="35775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36966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504" y="4153644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52206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</a:t>
            </a:r>
            <a:r>
              <a:rPr lang="en-US" altLang="zh-CN" dirty="0"/>
              <a:t>: coordinator failure during commit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983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507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976504" y="4466208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404010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347864" y="3835132"/>
            <a:ext cx="2196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6504" y="3361556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419872" y="37299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313714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419872" y="328954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11176" y="28897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1085136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79888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3680209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2-phase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Two-phase commit </a:t>
            </a:r>
            <a:r>
              <a:rPr lang="en-US" altLang="zh-CN" sz="2000" dirty="0"/>
              <a:t>allows us to achieve </a:t>
            </a:r>
            <a:r>
              <a:rPr lang="en-US" altLang="zh-CN" sz="2000" b="1" dirty="0"/>
              <a:t>multi-site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atomicity:</a:t>
            </a:r>
            <a:r>
              <a:rPr lang="zh-CN" altLang="en-US" sz="2000" b="1" dirty="0"/>
              <a:t> </a:t>
            </a:r>
            <a:r>
              <a:rPr lang="en-US" altLang="zh-CN" sz="2000" dirty="0"/>
              <a:t>transaction</a:t>
            </a:r>
            <a:r>
              <a:rPr lang="zh-CN" altLang="en-US" sz="2000" dirty="0"/>
              <a:t> </a:t>
            </a:r>
            <a:r>
              <a:rPr lang="en-US" altLang="zh-CN" sz="2000" dirty="0"/>
              <a:t>remains</a:t>
            </a:r>
            <a:r>
              <a:rPr lang="en-US" altLang="zh-CN" sz="2000" b="1" dirty="0"/>
              <a:t> </a:t>
            </a:r>
            <a:r>
              <a:rPr lang="en-US" altLang="zh-CN" sz="2000" dirty="0"/>
              <a:t>atomic</a:t>
            </a:r>
            <a:r>
              <a:rPr lang="zh-CN" altLang="en-US" sz="2000" dirty="0"/>
              <a:t> </a:t>
            </a:r>
            <a:r>
              <a:rPr lang="en-US" altLang="zh-CN" sz="2000" dirty="0"/>
              <a:t>even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they</a:t>
            </a:r>
            <a:r>
              <a:rPr lang="zh-CN" altLang="en-US" sz="2000" dirty="0"/>
              <a:t> </a:t>
            </a:r>
            <a:r>
              <a:rPr lang="en-US" altLang="zh-CN" sz="2000" dirty="0"/>
              <a:t>require communication with multiple machines </a:t>
            </a:r>
            <a:endParaRPr lang="zh-CN" altLang="en-US" sz="2000" dirty="0"/>
          </a:p>
          <a:p>
            <a:r>
              <a:rPr lang="en-US" altLang="zh-CN" sz="2000" dirty="0"/>
              <a:t>In two-phase commit, failures prior to the commit point can be aborted. If workers (or the coordinator) fail after the commit point, they </a:t>
            </a:r>
            <a:r>
              <a:rPr lang="en-US" altLang="zh-CN" sz="2000" b="1" dirty="0"/>
              <a:t>recover into the </a:t>
            </a:r>
            <a:r>
              <a:rPr lang="en-US" altLang="zh-CN" sz="2000" b="1" dirty="0">
                <a:solidFill>
                  <a:schemeClr val="accent2"/>
                </a:solidFill>
              </a:rPr>
              <a:t>PREPARED </a:t>
            </a:r>
            <a:r>
              <a:rPr lang="en-US" altLang="zh-CN" sz="2000" b="1" dirty="0"/>
              <a:t>state</a:t>
            </a:r>
            <a:r>
              <a:rPr lang="en-US" altLang="zh-CN" sz="2000" dirty="0"/>
              <a:t>, and complete the transaction</a:t>
            </a:r>
          </a:p>
          <a:p>
            <a:r>
              <a:rPr lang="en-US" altLang="zh-CN" sz="2000" dirty="0"/>
              <a:t>Our remaining issue deals with availability and replication: we will replicate data across sites to improve availability, but must deal with keeping multiple copies of the data </a:t>
            </a:r>
            <a:r>
              <a:rPr lang="en-US" altLang="zh-CN" sz="2000" b="1" dirty="0"/>
              <a:t>consistent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24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434CB1C-9547-084D-9191-93E1D0C7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 Consistency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FBDC14-FF05-7948-8C33-998F9F1E3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953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 Consistency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Optimistic</a:t>
            </a:r>
            <a:r>
              <a:rPr lang="en-US" altLang="zh-CN" dirty="0"/>
              <a:t> Replication</a:t>
            </a:r>
          </a:p>
          <a:p>
            <a:pPr lvl="1"/>
            <a:r>
              <a:rPr lang="en-US" altLang="zh-CN" dirty="0"/>
              <a:t>Tolerate inconsistency, and fix things up later</a:t>
            </a:r>
          </a:p>
          <a:p>
            <a:pPr lvl="1"/>
            <a:r>
              <a:rPr lang="en-US" altLang="zh-CN" dirty="0"/>
              <a:t>Works well when out-of-sync replicas are acceptable</a:t>
            </a:r>
          </a:p>
          <a:p>
            <a:r>
              <a:rPr lang="en-US" altLang="zh-CN" b="1" dirty="0"/>
              <a:t>Pessimistic</a:t>
            </a:r>
            <a:r>
              <a:rPr lang="en-US" altLang="zh-CN" dirty="0"/>
              <a:t> Replication</a:t>
            </a:r>
          </a:p>
          <a:p>
            <a:pPr lvl="1"/>
            <a:r>
              <a:rPr lang="en-US" altLang="zh-CN" dirty="0"/>
              <a:t>Ensure strong consistency between replicas</a:t>
            </a:r>
          </a:p>
          <a:p>
            <a:pPr lvl="1"/>
            <a:r>
              <a:rPr lang="en-US" altLang="zh-CN" dirty="0"/>
              <a:t>Needed when out-of-sync replicas can cause serious problems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multi-site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65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Optimistic Replication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5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Consistency of Distributed Files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Resolving Inconsistencies</a:t>
            </a:r>
          </a:p>
          <a:p>
            <a:pPr lvl="1"/>
            <a:r>
              <a:rPr lang="en-US" altLang="zh-CN" dirty="0"/>
              <a:t>Suppose we have two computers: laptop and desktop</a:t>
            </a:r>
          </a:p>
          <a:p>
            <a:pPr lvl="1"/>
            <a:r>
              <a:rPr lang="en-US" altLang="zh-CN" dirty="0"/>
              <a:t>File could have been modified on either system</a:t>
            </a:r>
          </a:p>
          <a:p>
            <a:r>
              <a:rPr lang="en-US" altLang="zh-CN" dirty="0"/>
              <a:t>How to figure out which one was updated?</a:t>
            </a:r>
          </a:p>
          <a:p>
            <a:pPr lvl="1"/>
            <a:r>
              <a:rPr lang="en-US" altLang="zh-CN" dirty="0"/>
              <a:t>One approach: use timestamps to figure out which was updated recently</a:t>
            </a:r>
          </a:p>
          <a:p>
            <a:pPr lvl="1"/>
            <a:r>
              <a:rPr lang="en-US" altLang="zh-CN" dirty="0"/>
              <a:t>Many file synchronization tools use this approach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of Time in Computer Systems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96FF"/>
                </a:solidFill>
              </a:rPr>
              <a:t>Time</a:t>
            </a:r>
            <a:r>
              <a:rPr lang="en-US" altLang="zh-CN" sz="2800" dirty="0"/>
              <a:t> is used by many distributed systems</a:t>
            </a:r>
          </a:p>
          <a:p>
            <a:pPr lvl="1"/>
            <a:r>
              <a:rPr lang="en-US" altLang="zh-CN" sz="2400" dirty="0"/>
              <a:t>E.g., cache expiration (DNS, HTTP), file synchronizers, Kerberos, ..</a:t>
            </a:r>
          </a:p>
          <a:p>
            <a:pPr lvl="1"/>
            <a:r>
              <a:rPr lang="en-US" altLang="zh-CN" sz="2400" dirty="0"/>
              <a:t>Time intervals: how long did some operation take?</a:t>
            </a:r>
          </a:p>
          <a:p>
            <a:pPr lvl="1"/>
            <a:r>
              <a:rPr lang="en-US" altLang="zh-CN" sz="2400" dirty="0"/>
              <a:t>Calendar time: what time/date did some event happen at?</a:t>
            </a:r>
          </a:p>
          <a:p>
            <a:pPr lvl="1"/>
            <a:r>
              <a:rPr lang="en-US" altLang="zh-CN" sz="2400" dirty="0"/>
              <a:t>Ordering of events: in what order did some events happen?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63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Time Measuring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Measuring </a:t>
            </a:r>
            <a:r>
              <a:rPr lang="en-US" altLang="zh-CN" b="1" dirty="0">
                <a:solidFill>
                  <a:srgbClr val="0096FF"/>
                </a:solidFill>
              </a:rPr>
              <a:t>time intervals</a:t>
            </a:r>
          </a:p>
          <a:p>
            <a:pPr lvl="1"/>
            <a:r>
              <a:rPr lang="en-US" altLang="zh-CN" dirty="0"/>
              <a:t>Computer has a reasonably-fixed-frequency oscillator (e.g., quartz crystal)</a:t>
            </a:r>
          </a:p>
          <a:p>
            <a:pPr lvl="1"/>
            <a:r>
              <a:rPr lang="en-US" altLang="zh-CN" dirty="0"/>
              <a:t>Represent time interval as a count of oscillator's cycles</a:t>
            </a:r>
          </a:p>
          <a:p>
            <a:pPr lvl="2"/>
            <a:r>
              <a:rPr lang="en-US" altLang="zh-CN" dirty="0"/>
              <a:t>time period = count / frequency</a:t>
            </a:r>
          </a:p>
          <a:p>
            <a:pPr lvl="2"/>
            <a:r>
              <a:rPr lang="en-US" altLang="zh-CN" dirty="0"/>
              <a:t>e.g., with a 1MHz oscillator, 1000 cycles means 1msec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96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 Measuring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Keeping track of calendar time</a:t>
            </a:r>
          </a:p>
          <a:p>
            <a:pPr lvl="1"/>
            <a:r>
              <a:rPr lang="en-US" altLang="zh-CN" sz="2400" dirty="0"/>
              <a:t>Typically, calendar time is represented using a counter from some fixed epoch</a:t>
            </a:r>
          </a:p>
          <a:p>
            <a:pPr lvl="1"/>
            <a:r>
              <a:rPr lang="en-US" altLang="zh-CN" sz="2400" dirty="0"/>
              <a:t>For example, Unix time is #seconds since midnight UTC at start of </a:t>
            </a:r>
            <a:r>
              <a:rPr lang="en-US" altLang="zh-CN" sz="2400" i="1" dirty="0"/>
              <a:t>Jan 1, 1970</a:t>
            </a:r>
          </a:p>
          <a:p>
            <a:pPr lvl="1"/>
            <a:r>
              <a:rPr lang="en-US" altLang="zh-CN" sz="2400" dirty="0"/>
              <a:t>Can convert this counter value into human-readable date/time, and vice-versa</a:t>
            </a:r>
          </a:p>
          <a:p>
            <a:pPr lvl="2"/>
            <a:r>
              <a:rPr lang="en-US" altLang="zh-CN" sz="2000" dirty="0"/>
              <a:t>Conversion requires two more inputs: time zone, data on leap seconds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8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 Measuring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What happens when turn off the computer?</a:t>
            </a:r>
          </a:p>
          <a:p>
            <a:pPr lvl="1"/>
            <a:r>
              <a:rPr lang="en-US" altLang="zh-CN" sz="2000" dirty="0"/>
              <a:t>"Real-Time Clock" (RTC) chip remains powered, with battery / capacitor</a:t>
            </a:r>
          </a:p>
          <a:p>
            <a:pPr lvl="1"/>
            <a:r>
              <a:rPr lang="en-US" altLang="zh-CN" sz="2000" dirty="0"/>
              <a:t>Stores current calendar time, has an oscillator that increments periodically</a:t>
            </a:r>
          </a:p>
          <a:p>
            <a:r>
              <a:rPr lang="en-US" altLang="zh-CN" sz="2400" dirty="0"/>
              <a:t>Maintaining accurate time</a:t>
            </a:r>
          </a:p>
          <a:p>
            <a:pPr lvl="1"/>
            <a:r>
              <a:rPr lang="en-US" altLang="zh-CN" sz="2000" dirty="0"/>
              <a:t>Accuracy: for calendar time, need to set the clock correctly at some point</a:t>
            </a:r>
          </a:p>
          <a:p>
            <a:pPr lvl="1"/>
            <a:r>
              <a:rPr lang="en-US" altLang="zh-CN" sz="2000" dirty="0"/>
              <a:t>Precision: need to know oscillator frequency (drift due to age, temp, etc.)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55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Clock Synchronizing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1380153"/>
          </a:xfrm>
        </p:spPr>
        <p:txBody>
          <a:bodyPr>
            <a:normAutofit/>
          </a:bodyPr>
          <a:lstStyle/>
          <a:p>
            <a:r>
              <a:rPr lang="en-US" altLang="zh-CN" dirty="0"/>
              <a:t>Synchronizing a clock over the internet: NTP</a:t>
            </a:r>
          </a:p>
          <a:p>
            <a:pPr lvl="1"/>
            <a:r>
              <a:rPr lang="en-US" altLang="zh-CN" dirty="0"/>
              <a:t>Query server's time, adjust local time accordingly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7" y="2497460"/>
            <a:ext cx="578798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2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Clock Synchronizing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4044279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Need to take into account network latency</a:t>
            </a:r>
          </a:p>
          <a:p>
            <a:pPr lvl="1"/>
            <a:r>
              <a:rPr lang="en-US" altLang="zh-CN" sz="2400" dirty="0"/>
              <a:t>Simple estimate: RTT/2</a:t>
            </a:r>
          </a:p>
          <a:p>
            <a:pPr lvl="1"/>
            <a:r>
              <a:rPr lang="en-US" altLang="zh-CN" sz="2400" dirty="0"/>
              <a:t>When does this fail to work well?</a:t>
            </a:r>
          </a:p>
          <a:p>
            <a:pPr lvl="2"/>
            <a:r>
              <a:rPr lang="en-US" altLang="zh-CN" sz="2000" dirty="0"/>
              <a:t>Asymmetric routes, with different latency in each direction</a:t>
            </a:r>
          </a:p>
          <a:p>
            <a:pPr lvl="2"/>
            <a:r>
              <a:rPr lang="en-US" altLang="zh-CN" sz="2000" dirty="0"/>
              <a:t>Queuing delay, unlikely to be symmetric even for symmetric routes</a:t>
            </a:r>
          </a:p>
          <a:p>
            <a:pPr lvl="2"/>
            <a:r>
              <a:rPr lang="en-US" altLang="zh-CN" sz="2000" dirty="0"/>
              <a:t>Busy server might take a long time to process client's request</a:t>
            </a:r>
          </a:p>
          <a:p>
            <a:pPr lvl="1"/>
            <a:r>
              <a:rPr lang="en-US" altLang="zh-CN" sz="2400" dirty="0"/>
              <a:t>Can use repeated queries to average out (or estimate variance) for second two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05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Estimating Network Latency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b="0" dirty="0">
                <a:latin typeface="Consolas" charset="0"/>
                <a:ea typeface="Consolas" charset="0"/>
                <a:cs typeface="Consolas" charset="0"/>
              </a:rPr>
              <a:t>sync(server):</a:t>
            </a:r>
          </a:p>
          <a:p>
            <a:pPr marL="0" indent="0">
              <a:buNone/>
            </a:pP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24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t_begin</a:t>
            </a: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zh-CN" sz="24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local_time</a:t>
            </a:r>
            <a:endParaRPr kumimoji="1" lang="en-US" altLang="zh-CN" sz="2400" b="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4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2400" b="0" dirty="0" err="1">
                <a:latin typeface="Consolas" charset="0"/>
                <a:ea typeface="Consolas" charset="0"/>
                <a:cs typeface="Consolas" charset="0"/>
              </a:rPr>
              <a:t>tsrv</a:t>
            </a:r>
            <a:r>
              <a:rPr kumimoji="1" lang="en-US" altLang="zh-CN" sz="24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zh-CN" sz="2400" b="0" dirty="0" err="1">
                <a:latin typeface="Consolas" charset="0"/>
                <a:ea typeface="Consolas" charset="0"/>
                <a:cs typeface="Consolas" charset="0"/>
              </a:rPr>
              <a:t>getTime</a:t>
            </a:r>
            <a:r>
              <a:rPr kumimoji="1" lang="en-US" altLang="zh-CN" sz="2400" b="0" dirty="0">
                <a:latin typeface="Consolas" charset="0"/>
                <a:ea typeface="Consolas" charset="0"/>
                <a:cs typeface="Consolas" charset="0"/>
              </a:rPr>
              <a:t>(server)</a:t>
            </a:r>
          </a:p>
          <a:p>
            <a:pPr marL="0" indent="0">
              <a:buNone/>
            </a:pPr>
            <a:r>
              <a:rPr kumimoji="1" lang="en-US" altLang="zh-CN" sz="24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24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t_end</a:t>
            </a: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zh-CN" sz="24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local_time</a:t>
            </a:r>
            <a:endParaRPr kumimoji="1" lang="en-US" altLang="zh-CN" sz="2400" b="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delay = (</a:t>
            </a:r>
            <a:r>
              <a:rPr kumimoji="1" lang="en-US" altLang="zh-CN" sz="24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t_end-t_begin</a:t>
            </a: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) / 2</a:t>
            </a:r>
          </a:p>
          <a:p>
            <a:pPr marL="0" indent="0">
              <a:buNone/>
            </a:pP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offset = (</a:t>
            </a:r>
            <a:r>
              <a:rPr kumimoji="1" lang="en-US" altLang="zh-CN" sz="24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t_end</a:t>
            </a: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-delay) - </a:t>
            </a:r>
            <a:r>
              <a:rPr kumimoji="1" lang="en-US" altLang="zh-CN" sz="24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tsrv</a:t>
            </a:r>
            <a:endParaRPr kumimoji="1" lang="en-US" altLang="zh-CN" sz="2400" b="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24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local_time</a:t>
            </a: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zh-CN" sz="24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local_time</a:t>
            </a:r>
            <a:r>
              <a:rPr kumimoji="1" lang="en-US" altLang="zh-CN" sz="24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- offset</a:t>
            </a:r>
            <a:endParaRPr kumimoji="1" lang="zh-CN" altLang="en-US" sz="2400" b="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18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Clock Synchronizing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What if a computer's clock is too fast</a:t>
            </a:r>
          </a:p>
          <a:p>
            <a:pPr lvl="1"/>
            <a:r>
              <a:rPr lang="en-US" altLang="zh-CN" sz="1800" dirty="0"/>
              <a:t>E.g., 5 seconds ahead</a:t>
            </a:r>
          </a:p>
          <a:p>
            <a:pPr lvl="1"/>
            <a:r>
              <a:rPr lang="en-US" altLang="zh-CN" sz="1800" dirty="0"/>
              <a:t>Naive plan: reset it to the correct time</a:t>
            </a:r>
          </a:p>
          <a:p>
            <a:pPr lvl="2"/>
            <a:r>
              <a:rPr lang="en-US" altLang="zh-CN" sz="1600" dirty="0"/>
              <a:t>Can break time intervals being measured (e.g., negative interval)</a:t>
            </a:r>
          </a:p>
          <a:p>
            <a:pPr lvl="2"/>
            <a:r>
              <a:rPr lang="en-US" altLang="zh-CN" sz="1600" dirty="0"/>
              <a:t>Can break ordering (e.g., older files were created in the future)</a:t>
            </a:r>
          </a:p>
          <a:p>
            <a:pPr lvl="1"/>
            <a:r>
              <a:rPr lang="en-US" altLang="zh-CN" sz="1800" dirty="0"/>
              <a:t>"make" is particularly prone to these errors</a:t>
            </a:r>
          </a:p>
          <a:p>
            <a:r>
              <a:rPr lang="en-US" altLang="zh-CN" sz="2000" dirty="0"/>
              <a:t>Principle: time never goes backwards</a:t>
            </a:r>
          </a:p>
          <a:p>
            <a:pPr lvl="1"/>
            <a:r>
              <a:rPr lang="en-US" altLang="zh-CN" sz="1800" dirty="0"/>
              <a:t>Idea: temporarily slow down or speed up the clock</a:t>
            </a:r>
          </a:p>
          <a:p>
            <a:pPr lvl="1"/>
            <a:r>
              <a:rPr lang="en-US" altLang="zh-CN" sz="1800" dirty="0"/>
              <a:t>Typically cannot adjust oscillator (fixed hardware)</a:t>
            </a:r>
          </a:p>
          <a:p>
            <a:pPr lvl="1"/>
            <a:r>
              <a:rPr lang="en-US" altLang="zh-CN" sz="1800" dirty="0"/>
              <a:t>Adjust oscillator frequency estimate, so counter advances faster / slower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2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Sites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A-M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N-Z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658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Slew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3317"/>
            <a:ext cx="8229600" cy="43804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sync(server):</a:t>
            </a: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1800" b="0" dirty="0" err="1">
                <a:latin typeface="Consolas" charset="0"/>
                <a:ea typeface="Consolas" charset="0"/>
                <a:cs typeface="Consolas" charset="0"/>
              </a:rPr>
              <a:t>t_begin</a:t>
            </a: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zh-CN" sz="1800" b="0" dirty="0" err="1">
                <a:latin typeface="Consolas" charset="0"/>
                <a:ea typeface="Consolas" charset="0"/>
                <a:cs typeface="Consolas" charset="0"/>
              </a:rPr>
              <a:t>local_time</a:t>
            </a:r>
            <a:endParaRPr kumimoji="1" lang="en-US" altLang="zh-CN" sz="18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1800" b="0" dirty="0" err="1">
                <a:latin typeface="Consolas" charset="0"/>
                <a:ea typeface="Consolas" charset="0"/>
                <a:cs typeface="Consolas" charset="0"/>
              </a:rPr>
              <a:t>tsrv</a:t>
            </a: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zh-CN" sz="1800" b="0" dirty="0" err="1">
                <a:latin typeface="Consolas" charset="0"/>
                <a:ea typeface="Consolas" charset="0"/>
                <a:cs typeface="Consolas" charset="0"/>
              </a:rPr>
              <a:t>getTime</a:t>
            </a: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(server)</a:t>
            </a: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1800" b="0" dirty="0" err="1">
                <a:latin typeface="Consolas" charset="0"/>
                <a:ea typeface="Consolas" charset="0"/>
                <a:cs typeface="Consolas" charset="0"/>
              </a:rPr>
              <a:t>t_end</a:t>
            </a: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zh-CN" sz="1800" b="0" dirty="0" err="1">
                <a:latin typeface="Consolas" charset="0"/>
                <a:ea typeface="Consolas" charset="0"/>
                <a:cs typeface="Consolas" charset="0"/>
              </a:rPr>
              <a:t>local_time</a:t>
            </a:r>
            <a:endParaRPr kumimoji="1" lang="en-US" altLang="zh-CN" sz="18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	delay = (</a:t>
            </a:r>
            <a:r>
              <a:rPr kumimoji="1" lang="en-US" altLang="zh-CN" sz="1800" b="0" dirty="0" err="1">
                <a:latin typeface="Consolas" charset="0"/>
                <a:ea typeface="Consolas" charset="0"/>
                <a:cs typeface="Consolas" charset="0"/>
              </a:rPr>
              <a:t>t_end-t_begin</a:t>
            </a: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) / 2</a:t>
            </a: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	offset = (</a:t>
            </a:r>
            <a:r>
              <a:rPr kumimoji="1" lang="en-US" altLang="zh-CN" sz="1800" b="0" dirty="0" err="1">
                <a:latin typeface="Consolas" charset="0"/>
                <a:ea typeface="Consolas" charset="0"/>
                <a:cs typeface="Consolas" charset="0"/>
              </a:rPr>
              <a:t>t_end</a:t>
            </a: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-delay) - </a:t>
            </a:r>
            <a:r>
              <a:rPr kumimoji="1" lang="en-US" altLang="zh-CN" sz="1800" b="0" dirty="0" err="1">
                <a:latin typeface="Consolas" charset="0"/>
                <a:ea typeface="Consolas" charset="0"/>
                <a:cs typeface="Consolas" charset="0"/>
              </a:rPr>
              <a:t>tsrv</a:t>
            </a:r>
            <a:endParaRPr kumimoji="1" lang="en-US" altLang="zh-CN" sz="18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18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freq</a:t>
            </a: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= base + </a:t>
            </a:r>
            <a:r>
              <a:rPr kumimoji="1" lang="en-US" altLang="zh-CN" sz="18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ε</a:t>
            </a: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* sign(offset)</a:t>
            </a: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sleep(</a:t>
            </a:r>
            <a:r>
              <a:rPr kumimoji="1" lang="en-US" altLang="zh-CN" sz="18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freq</a:t>
            </a: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* abs(offset) / </a:t>
            </a:r>
            <a:r>
              <a:rPr kumimoji="1" lang="en-US" altLang="zh-CN" sz="18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ε</a:t>
            </a: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18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freq</a:t>
            </a: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= base</a:t>
            </a: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endParaRPr kumimoji="1" lang="en-US" altLang="zh-CN" sz="1800" b="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timer_intr</a:t>
            </a: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():      # on every oscillator tick</a:t>
            </a:r>
          </a:p>
          <a:p>
            <a:pPr marL="0" indent="0">
              <a:lnSpc>
                <a:spcPct val="120000"/>
              </a:lnSpc>
              <a:spcBef>
                <a:spcPts val="168"/>
              </a:spcBef>
              <a:buNone/>
            </a:pP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zh-CN" sz="18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local_time</a:t>
            </a: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zh-CN" sz="18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local_time</a:t>
            </a:r>
            <a:r>
              <a:rPr kumimoji="1" lang="en-US" altLang="zh-CN" sz="1800" b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+ 1/</a:t>
            </a:r>
            <a:r>
              <a:rPr kumimoji="1" lang="en-US" altLang="zh-CN" sz="1800" b="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freq</a:t>
            </a:r>
            <a:endParaRPr kumimoji="1" lang="zh-CN" altLang="en-US" sz="1800" b="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6300192" y="3469568"/>
            <a:ext cx="288032" cy="900100"/>
          </a:xfrm>
          <a:prstGeom prst="rightBrace">
            <a:avLst>
              <a:gd name="adj1" fmla="val 459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3313356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等线" panose="02010600030101010101" pitchFamily="2" charset="-122"/>
                <a:cs typeface="Myriad Pro Light SemiCond"/>
              </a:rPr>
              <a:t>temporarily speed up / slow down local clock</a:t>
            </a:r>
            <a:endParaRPr lang="zh-CN" altLang="en-US" sz="2400" dirty="0">
              <a:latin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94221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Improving Time Precision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If only adjust our time once</a:t>
            </a:r>
          </a:p>
          <a:p>
            <a:pPr lvl="1"/>
            <a:r>
              <a:rPr lang="en-US" altLang="zh-CN" sz="2000" dirty="0"/>
              <a:t>An inaccurate clock will lose accuracy</a:t>
            </a:r>
          </a:p>
          <a:p>
            <a:pPr lvl="1"/>
            <a:r>
              <a:rPr lang="en-US" altLang="zh-CN" sz="2000" dirty="0"/>
              <a:t>Need to also improve precision, so we don't need to slew as often</a:t>
            </a:r>
          </a:p>
          <a:p>
            <a:r>
              <a:rPr lang="en-US" altLang="zh-CN" sz="2400" dirty="0"/>
              <a:t>Assumption: poor precision caused by poor estimate of oscillator frequency</a:t>
            </a:r>
          </a:p>
          <a:p>
            <a:pPr lvl="1"/>
            <a:r>
              <a:rPr lang="en-US" altLang="zh-CN" sz="2000" dirty="0"/>
              <a:t>Can measure difference between local and remote clock "speeds" over time</a:t>
            </a:r>
          </a:p>
          <a:p>
            <a:pPr lvl="1"/>
            <a:r>
              <a:rPr lang="en-US" altLang="zh-CN" sz="2000" dirty="0"/>
              <a:t>Adjust local frequency estimate based on that information</a:t>
            </a:r>
          </a:p>
          <a:p>
            <a:pPr lvl="1"/>
            <a:r>
              <a:rPr lang="en-US" altLang="zh-CN" sz="2000" dirty="0"/>
              <a:t>In practice, may want more stable feedback loop (PLL): look at control theory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82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Reconciliation with Timestamps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Key Problem</a:t>
            </a:r>
          </a:p>
          <a:p>
            <a:pPr lvl="1"/>
            <a:r>
              <a:rPr kumimoji="1" lang="en-US" altLang="zh-CN" sz="2400" dirty="0">
                <a:solidFill>
                  <a:schemeClr val="accent2"/>
                </a:solidFill>
              </a:rPr>
              <a:t>Determine which machine has the newer version of file</a:t>
            </a:r>
          </a:p>
          <a:p>
            <a:r>
              <a:rPr kumimoji="1" lang="en-US" altLang="zh-CN" sz="2800" dirty="0" err="1"/>
              <a:t>Strawman</a:t>
            </a:r>
            <a:endParaRPr kumimoji="1" lang="en-US" altLang="zh-CN" sz="2800" dirty="0"/>
          </a:p>
          <a:p>
            <a:pPr lvl="1"/>
            <a:r>
              <a:rPr kumimoji="1" lang="en-US" altLang="zh-CN" sz="2600" dirty="0"/>
              <a:t>Use the file with the highest </a:t>
            </a:r>
            <a:r>
              <a:rPr kumimoji="1" lang="en-US" altLang="zh-CN" sz="2600" i="1" dirty="0" err="1"/>
              <a:t>mtime</a:t>
            </a:r>
            <a:r>
              <a:rPr kumimoji="1" lang="en-US" altLang="zh-CN" sz="2600" dirty="0"/>
              <a:t> timestamp</a:t>
            </a:r>
          </a:p>
          <a:p>
            <a:pPr lvl="1"/>
            <a:r>
              <a:rPr lang="en-US" altLang="zh-CN" sz="2600" dirty="0"/>
              <a:t>Works when only one side updates the file per reconciliation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37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Reconciliation with Timestamps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317"/>
            <a:ext cx="8229600" cy="396043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Better plan</a:t>
            </a:r>
          </a:p>
          <a:p>
            <a:pPr lvl="1"/>
            <a:r>
              <a:rPr lang="en-US" altLang="zh-CN" sz="2000" dirty="0"/>
              <a:t>Track last reconcile time on each machine</a:t>
            </a:r>
          </a:p>
          <a:p>
            <a:pPr lvl="1"/>
            <a:r>
              <a:rPr lang="en-US" altLang="zh-CN" sz="2000" dirty="0"/>
              <a:t>Send file if changed since then, and update last reconcile time</a:t>
            </a:r>
          </a:p>
          <a:p>
            <a:pPr lvl="1"/>
            <a:r>
              <a:rPr lang="en-US" altLang="zh-CN" sz="2000" dirty="0"/>
              <a:t>When receiving, check if local file also changed since last reconcile</a:t>
            </a:r>
            <a:endParaRPr kumimoji="1" lang="en-US" altLang="zh-CN" sz="2000" dirty="0"/>
          </a:p>
          <a:p>
            <a:r>
              <a:rPr kumimoji="1" lang="en-US" altLang="zh-CN" sz="2400" dirty="0"/>
              <a:t>New</a:t>
            </a:r>
            <a:r>
              <a:rPr kumimoji="1" lang="en-US" altLang="zh-CN" sz="2800" dirty="0"/>
              <a:t> </a:t>
            </a:r>
            <a:r>
              <a:rPr kumimoji="1" lang="en-US" altLang="zh-CN" sz="2400" dirty="0"/>
              <a:t>Outcome</a:t>
            </a:r>
          </a:p>
          <a:p>
            <a:pPr lvl="1"/>
            <a:r>
              <a:rPr kumimoji="1" lang="en-US" altLang="zh-CN" sz="2000" dirty="0"/>
              <a:t>Timestamps on two versions of a file could be concurrent</a:t>
            </a:r>
          </a:p>
          <a:p>
            <a:pPr lvl="1"/>
            <a:r>
              <a:rPr kumimoji="1" lang="en-US" altLang="zh-CN" sz="2000" dirty="0"/>
              <a:t>Key issue with optimistic concurrency control: </a:t>
            </a:r>
            <a:r>
              <a:rPr kumimoji="1" lang="en-US" altLang="zh-CN" sz="2000" u="sng" dirty="0"/>
              <a:t>optimism was unwarranted</a:t>
            </a:r>
          </a:p>
          <a:p>
            <a:pPr lvl="1"/>
            <a:r>
              <a:rPr kumimoji="1" lang="en-US" altLang="zh-CN" sz="2000" dirty="0"/>
              <a:t>Generally, try various heuristics to merge changes (text diff/merge, </a:t>
            </a:r>
            <a:r>
              <a:rPr kumimoji="1" lang="en-US" altLang="zh-CN" sz="2000" dirty="0" err="1"/>
              <a:t>etc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/>
              <a:t>Worst case, ask the user (e.g., if edited same line of code in C file)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7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Reconciliation with Timestamps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Goal: </a:t>
            </a:r>
            <a:r>
              <a:rPr kumimoji="1" lang="en-US" altLang="zh-CN" sz="2800" b="1" dirty="0"/>
              <a:t>No Lost Updates</a:t>
            </a:r>
          </a:p>
          <a:p>
            <a:pPr lvl="1"/>
            <a:r>
              <a:rPr kumimoji="1" lang="en-US" altLang="zh-CN" dirty="0"/>
              <a:t>V2 should overwrite V1 if V2 contains all updates that V1 contained</a:t>
            </a:r>
          </a:p>
          <a:p>
            <a:pPr lvl="1"/>
            <a:r>
              <a:rPr kumimoji="1" lang="en-US" altLang="zh-CN" dirty="0"/>
              <a:t> Simple timestamps can't help us determine this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25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Vector Timestamps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Idea: </a:t>
            </a:r>
            <a:r>
              <a:rPr lang="en-US" altLang="zh-CN" sz="2400" b="1" dirty="0"/>
              <a:t>vector timestamps</a:t>
            </a:r>
          </a:p>
          <a:p>
            <a:pPr lvl="1"/>
            <a:r>
              <a:rPr lang="en-US" altLang="zh-CN" sz="2000" dirty="0"/>
              <a:t>Store a vector of timestamps from each machine</a:t>
            </a:r>
          </a:p>
          <a:p>
            <a:pPr lvl="1"/>
            <a:r>
              <a:rPr lang="en-US" altLang="zh-CN" sz="2000" dirty="0"/>
              <a:t>Entry in vector keeps track of the last </a:t>
            </a:r>
            <a:r>
              <a:rPr lang="en-US" altLang="zh-CN" sz="2000" i="1" dirty="0" err="1"/>
              <a:t>mtime</a:t>
            </a:r>
            <a:endParaRPr lang="en-US" altLang="zh-CN" sz="2000" i="1" dirty="0"/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V1 is newer than V2 if all of V1's timestamps are &gt;= V2’s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V1 is older than V2 if all of V1's timestamps are &lt;= V2’s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Otherwise, V1 and V2 were modified concurrently, so conflict</a:t>
            </a:r>
          </a:p>
          <a:p>
            <a:pPr lvl="1"/>
            <a:r>
              <a:rPr lang="en-US" altLang="zh-CN" sz="2000" dirty="0"/>
              <a:t>If two vectors are concurrent, one computer modified file </a:t>
            </a:r>
            <a:r>
              <a:rPr lang="en-US" altLang="zh-CN" sz="2200" dirty="0"/>
              <a:t>without seeing the latest version from another computer</a:t>
            </a:r>
          </a:p>
          <a:p>
            <a:pPr lvl="1"/>
            <a:r>
              <a:rPr lang="en-US" altLang="zh-CN" sz="2000" dirty="0"/>
              <a:t>If vectors are ordered, everything is OK as before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15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Vector Timestamps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/>
              <a:t>Cool property of </a:t>
            </a:r>
            <a:r>
              <a:rPr lang="en-US" altLang="zh-CN" sz="2400" b="1" dirty="0"/>
              <a:t>version vectors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A node's timestamps are only compared to other timestamps from same node</a:t>
            </a:r>
          </a:p>
          <a:p>
            <a:pPr lvl="1"/>
            <a:r>
              <a:rPr lang="en-US" altLang="zh-CN" sz="2000" dirty="0"/>
              <a:t>Time synchronization not necessary for reconciliation w/ vector timestamps</a:t>
            </a:r>
          </a:p>
          <a:p>
            <a:pPr lvl="1"/>
            <a:r>
              <a:rPr lang="en-US" altLang="zh-CN" sz="2000" dirty="0"/>
              <a:t>Can use a monotonic counter on each machine</a:t>
            </a:r>
          </a:p>
          <a:p>
            <a:r>
              <a:rPr lang="en-US" altLang="zh-CN" sz="2400" dirty="0"/>
              <a:t>Does calendar time still matter?</a:t>
            </a:r>
          </a:p>
          <a:p>
            <a:pPr lvl="1"/>
            <a:r>
              <a:rPr lang="en-US" altLang="zh-CN" sz="2000" dirty="0"/>
              <a:t>More compact than vector timestamps</a:t>
            </a:r>
          </a:p>
          <a:p>
            <a:pPr lvl="1"/>
            <a:r>
              <a:rPr lang="en-US" altLang="zh-CN" sz="2000" dirty="0"/>
              <a:t>Can help synchronize two systems that don't share vector timestamps</a:t>
            </a:r>
          </a:p>
          <a:p>
            <a:pPr lvl="1"/>
            <a:endParaRPr lang="en-US" altLang="zh-CN" sz="20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06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Pessimistic replication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RSM &amp; </a:t>
            </a:r>
            <a:r>
              <a:rPr kumimoji="1" lang="en-US" altLang="zh-CN" dirty="0" err="1"/>
              <a:t>Paxos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98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Pessimistic Replication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Some applications may prefer not to tolerate inconsistency</a:t>
            </a:r>
          </a:p>
          <a:p>
            <a:pPr lvl="1"/>
            <a:r>
              <a:rPr lang="en-US" altLang="zh-CN" dirty="0"/>
              <a:t>E.g., a replicated lock server, or replicated coordinator for 2PC</a:t>
            </a:r>
          </a:p>
          <a:p>
            <a:pPr lvl="1"/>
            <a:r>
              <a:rPr lang="en-US" altLang="zh-CN" dirty="0"/>
              <a:t>E.g., Better not give out the same lock twice</a:t>
            </a:r>
          </a:p>
          <a:p>
            <a:pPr lvl="1"/>
            <a:r>
              <a:rPr lang="en-US" altLang="zh-CN" dirty="0"/>
              <a:t>E.g., Better have a consistent decision about whether transaction commits</a:t>
            </a:r>
          </a:p>
          <a:p>
            <a:r>
              <a:rPr lang="en-US" altLang="zh-CN" dirty="0"/>
              <a:t>Trade-off: stronger consistency with pessimistic replication means:</a:t>
            </a:r>
          </a:p>
          <a:p>
            <a:pPr lvl="1"/>
            <a:r>
              <a:rPr lang="en-US" altLang="zh-CN" dirty="0"/>
              <a:t>Lower availability than what you might get with optimistic replication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05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Single-copy Consistency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Problem of optimistic way: replicas get out of sync</a:t>
            </a:r>
          </a:p>
          <a:p>
            <a:pPr lvl="1"/>
            <a:r>
              <a:rPr lang="en-US" altLang="zh-CN" sz="1800" dirty="0"/>
              <a:t>One replica writes data, another doesn't see the changes</a:t>
            </a:r>
          </a:p>
          <a:p>
            <a:pPr lvl="1"/>
            <a:r>
              <a:rPr lang="en-US" altLang="zh-CN" sz="1800" dirty="0"/>
              <a:t>This behavior was impossible with a single server</a:t>
            </a:r>
          </a:p>
          <a:p>
            <a:r>
              <a:rPr lang="en-US" altLang="zh-CN" sz="2000" dirty="0"/>
              <a:t>Ideal goal: single-copy consistency</a:t>
            </a:r>
          </a:p>
          <a:p>
            <a:pPr lvl="1"/>
            <a:r>
              <a:rPr lang="en-US" altLang="zh-CN" sz="1800" dirty="0"/>
              <a:t>Property of the externally-visible behavior of a replicated system</a:t>
            </a:r>
          </a:p>
          <a:p>
            <a:pPr lvl="1"/>
            <a:r>
              <a:rPr lang="en-US" altLang="zh-CN" sz="1800" dirty="0"/>
              <a:t>Operations appear to execute as if there's only a single copy of the data</a:t>
            </a:r>
          </a:p>
          <a:p>
            <a:pPr lvl="2"/>
            <a:r>
              <a:rPr lang="en-US" altLang="zh-CN" sz="1600" dirty="0"/>
              <a:t>Internally, there may be failures or disagreement, which we have to mask</a:t>
            </a:r>
          </a:p>
          <a:p>
            <a:pPr lvl="1"/>
            <a:r>
              <a:rPr lang="en-US" altLang="zh-CN" sz="1800" dirty="0"/>
              <a:t>Similar to how we defined </a:t>
            </a:r>
            <a:r>
              <a:rPr lang="en-US" altLang="zh-CN" sz="1800" dirty="0" err="1"/>
              <a:t>serializability</a:t>
            </a:r>
            <a:r>
              <a:rPr lang="en-US" altLang="zh-CN" sz="1800" dirty="0"/>
              <a:t> goal ("as if executed serially")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7220"/>
            <a:ext cx="7211756" cy="528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18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Replicating a 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err="1"/>
              <a:t>Strawman</a:t>
            </a:r>
            <a:endParaRPr lang="en-US" altLang="zh-CN" sz="2800" dirty="0"/>
          </a:p>
          <a:p>
            <a:pPr lvl="1"/>
            <a:r>
              <a:rPr lang="en-US" altLang="zh-CN" sz="2400" dirty="0"/>
              <a:t>Clients send requests to both servers</a:t>
            </a:r>
          </a:p>
          <a:p>
            <a:pPr lvl="1"/>
            <a:r>
              <a:rPr lang="en-US" altLang="zh-CN" sz="2400" dirty="0"/>
              <a:t>Tolerating faults: if one server is down, clients send to the other</a:t>
            </a:r>
          </a:p>
          <a:p>
            <a:r>
              <a:rPr lang="en-US" altLang="zh-CN" sz="2800" dirty="0"/>
              <a:t>Tricky case: what if there's a network partition?</a:t>
            </a:r>
          </a:p>
          <a:p>
            <a:pPr lvl="1"/>
            <a:r>
              <a:rPr lang="en-US" altLang="zh-CN" sz="2400" dirty="0"/>
              <a:t>Each client thinks the other server is dead, keeps using its server</a:t>
            </a:r>
          </a:p>
          <a:p>
            <a:pPr lvl="1"/>
            <a:r>
              <a:rPr lang="en-US" altLang="zh-CN" sz="2400" dirty="0"/>
              <a:t>Bad situation: not single-copy consistency!</a:t>
            </a:r>
          </a:p>
          <a:p>
            <a:endParaRPr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33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Handling Network Partitions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421246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Issue:</a:t>
            </a:r>
            <a:r>
              <a:rPr lang="zh-CN" altLang="en-US" sz="2800" dirty="0"/>
              <a:t> </a:t>
            </a:r>
            <a:r>
              <a:rPr lang="en-US" altLang="zh-CN" sz="2400" dirty="0"/>
              <a:t>Clients may disagree about what servers are up</a:t>
            </a:r>
          </a:p>
          <a:p>
            <a:pPr lvl="1"/>
            <a:r>
              <a:rPr lang="en-US" altLang="zh-CN" sz="2400" dirty="0"/>
              <a:t>Hard to solve with 2 servers, but possible with 3 servers</a:t>
            </a:r>
          </a:p>
          <a:p>
            <a:r>
              <a:rPr lang="en-US" altLang="zh-CN" sz="2800" dirty="0"/>
              <a:t>Idea: require a </a:t>
            </a:r>
            <a:r>
              <a:rPr lang="en-US" altLang="zh-CN" sz="2800" dirty="0">
                <a:solidFill>
                  <a:srgbClr val="0096FF"/>
                </a:solidFill>
              </a:rPr>
              <a:t>majority</a:t>
            </a:r>
            <a:r>
              <a:rPr lang="en-US" altLang="zh-CN" sz="2800" dirty="0"/>
              <a:t> servers to perform operation</a:t>
            </a:r>
          </a:p>
          <a:p>
            <a:pPr lvl="1"/>
            <a:r>
              <a:rPr lang="en-US" altLang="zh-CN" sz="2400" dirty="0"/>
              <a:t>In case of 3 servers, 2 form a majority</a:t>
            </a:r>
          </a:p>
          <a:p>
            <a:pPr lvl="1"/>
            <a:r>
              <a:rPr lang="en-US" altLang="zh-CN" sz="2400" dirty="0"/>
              <a:t>If client can contact 2 servers, it can perform operation (otherwise, wait)</a:t>
            </a:r>
          </a:p>
          <a:p>
            <a:pPr lvl="1"/>
            <a:r>
              <a:rPr lang="en-US" altLang="zh-CN" sz="2400" dirty="0"/>
              <a:t>Thus, can handle any 1 server failure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97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Quorum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507288" cy="404783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ea typeface="MS PGothic" charset="0"/>
              </a:rPr>
              <a:t>Define separate read &amp;write quorums: </a:t>
            </a:r>
            <a:r>
              <a:rPr lang="en-US" altLang="zh-CN" sz="28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r</a:t>
            </a:r>
            <a:r>
              <a:rPr lang="en-US" altLang="zh-CN" sz="2800" dirty="0">
                <a:ea typeface="MS PGothic" charset="0"/>
              </a:rPr>
              <a:t> &amp; </a:t>
            </a:r>
            <a:r>
              <a:rPr lang="en-US" altLang="zh-CN" sz="28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w</a:t>
            </a:r>
            <a:endParaRPr lang="en-US" altLang="zh-CN" sz="2400" baseline="-25000" dirty="0">
              <a:ea typeface="MS PGothic" charset="0"/>
            </a:endParaRPr>
          </a:p>
          <a:p>
            <a:pPr lvl="1"/>
            <a:r>
              <a:rPr lang="en-US" altLang="zh-CN" sz="24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r</a:t>
            </a:r>
            <a:r>
              <a:rPr lang="en-US" altLang="zh-CN" sz="2400" dirty="0">
                <a:ea typeface="MS PGothic" charset="0"/>
              </a:rPr>
              <a:t> + </a:t>
            </a:r>
            <a:r>
              <a:rPr lang="en-US" altLang="zh-CN" sz="24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w</a:t>
            </a:r>
            <a:r>
              <a:rPr lang="en-US" altLang="zh-CN" sz="2400" dirty="0">
                <a:ea typeface="MS PGothic" charset="0"/>
              </a:rPr>
              <a:t> &gt; </a:t>
            </a:r>
            <a:r>
              <a:rPr lang="en-US" altLang="zh-CN" sz="2400" dirty="0" err="1">
                <a:ea typeface="MS PGothic" charset="0"/>
              </a:rPr>
              <a:t>N</a:t>
            </a:r>
            <a:r>
              <a:rPr lang="en-US" altLang="zh-CN" sz="2400" baseline="-25000" dirty="0" err="1">
                <a:ea typeface="MS PGothic" charset="0"/>
              </a:rPr>
              <a:t>replicas</a:t>
            </a:r>
            <a:r>
              <a:rPr lang="en-US" altLang="zh-CN" sz="2400" baseline="-25000" dirty="0">
                <a:ea typeface="MS PGothic" charset="0"/>
              </a:rPr>
              <a:t> </a:t>
            </a:r>
            <a:r>
              <a:rPr lang="en-US" altLang="zh-CN" sz="2400" dirty="0">
                <a:ea typeface="MS PGothic" charset="0"/>
              </a:rPr>
              <a:t> (Why?)</a:t>
            </a:r>
          </a:p>
          <a:p>
            <a:pPr lvl="2"/>
            <a:r>
              <a:rPr lang="en-US" altLang="zh-CN" sz="2000" dirty="0">
                <a:ea typeface="MS PGothic" charset="0"/>
              </a:rPr>
              <a:t>Confirm a write after writing to at least </a:t>
            </a:r>
            <a:r>
              <a:rPr lang="en-US" altLang="zh-CN" sz="2000" dirty="0" err="1">
                <a:ea typeface="MS PGothic" charset="0"/>
              </a:rPr>
              <a:t>Q</a:t>
            </a:r>
            <a:r>
              <a:rPr lang="en-US" altLang="zh-CN" sz="2000" baseline="-25000" dirty="0" err="1">
                <a:ea typeface="MS PGothic" charset="0"/>
              </a:rPr>
              <a:t>w</a:t>
            </a:r>
            <a:r>
              <a:rPr lang="en-US" altLang="zh-CN" sz="2000" dirty="0">
                <a:ea typeface="MS PGothic" charset="0"/>
              </a:rPr>
              <a:t> of replicas</a:t>
            </a:r>
          </a:p>
          <a:p>
            <a:pPr lvl="2"/>
            <a:r>
              <a:rPr lang="en-US" altLang="zh-CN" sz="2000" dirty="0">
                <a:ea typeface="MS PGothic" charset="0"/>
              </a:rPr>
              <a:t>Read at least </a:t>
            </a:r>
            <a:r>
              <a:rPr lang="en-US" altLang="zh-CN" sz="2000" dirty="0" err="1">
                <a:ea typeface="MS PGothic" charset="0"/>
              </a:rPr>
              <a:t>Q</a:t>
            </a:r>
            <a:r>
              <a:rPr lang="en-US" altLang="zh-CN" sz="2000" baseline="-25000" dirty="0" err="1">
                <a:ea typeface="MS PGothic" charset="0"/>
              </a:rPr>
              <a:t>r</a:t>
            </a:r>
            <a:r>
              <a:rPr lang="en-US" altLang="zh-CN" sz="2000" dirty="0">
                <a:ea typeface="MS PGothic" charset="0"/>
              </a:rPr>
              <a:t> agree on the data or witness value</a:t>
            </a:r>
          </a:p>
          <a:p>
            <a:r>
              <a:rPr lang="en-US" altLang="zh-CN" sz="2800" dirty="0">
                <a:ea typeface="MS PGothic" charset="0"/>
              </a:rPr>
              <a:t>Example</a:t>
            </a:r>
          </a:p>
          <a:p>
            <a:pPr lvl="1"/>
            <a:r>
              <a:rPr lang="en-US" altLang="zh-CN" sz="2400" dirty="0">
                <a:ea typeface="MS PGothic" charset="0"/>
              </a:rPr>
              <a:t>In favor of reading: </a:t>
            </a:r>
            <a:r>
              <a:rPr lang="en-US" altLang="zh-CN" sz="2400" dirty="0" err="1">
                <a:ea typeface="MS PGothic" charset="0"/>
              </a:rPr>
              <a:t>N</a:t>
            </a:r>
            <a:r>
              <a:rPr lang="en-US" altLang="zh-CN" sz="2400" baseline="-25000" dirty="0" err="1">
                <a:ea typeface="MS PGothic" charset="0"/>
              </a:rPr>
              <a:t>replicas</a:t>
            </a:r>
            <a:r>
              <a:rPr lang="en-US" altLang="zh-CN" sz="2400" dirty="0">
                <a:ea typeface="MS PGothic" charset="0"/>
              </a:rPr>
              <a:t> = 5, </a:t>
            </a:r>
            <a:r>
              <a:rPr lang="en-US" altLang="zh-CN" sz="24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w</a:t>
            </a:r>
            <a:r>
              <a:rPr lang="en-US" altLang="zh-CN" sz="2400" dirty="0">
                <a:ea typeface="MS PGothic" charset="0"/>
              </a:rPr>
              <a:t> = 4, </a:t>
            </a:r>
            <a:r>
              <a:rPr lang="en-US" altLang="zh-CN" sz="24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r</a:t>
            </a:r>
            <a:r>
              <a:rPr lang="en-US" altLang="zh-CN" sz="2400" dirty="0">
                <a:ea typeface="MS PGothic" charset="0"/>
              </a:rPr>
              <a:t> = 2</a:t>
            </a:r>
          </a:p>
          <a:p>
            <a:pPr lvl="1"/>
            <a:r>
              <a:rPr lang="en-US" altLang="zh-CN" sz="2400" dirty="0">
                <a:ea typeface="MS PGothic" charset="0"/>
              </a:rPr>
              <a:t>In favor or updating: </a:t>
            </a:r>
            <a:r>
              <a:rPr lang="en-US" altLang="zh-CN" sz="2400" dirty="0" err="1">
                <a:ea typeface="MS PGothic" charset="0"/>
              </a:rPr>
              <a:t>N</a:t>
            </a:r>
            <a:r>
              <a:rPr lang="en-US" altLang="zh-CN" sz="2400" baseline="-25000" dirty="0" err="1">
                <a:ea typeface="MS PGothic" charset="0"/>
              </a:rPr>
              <a:t>replicas</a:t>
            </a:r>
            <a:r>
              <a:rPr lang="en-US" altLang="zh-CN" sz="2400" dirty="0">
                <a:ea typeface="MS PGothic" charset="0"/>
              </a:rPr>
              <a:t> = 5, </a:t>
            </a:r>
            <a:r>
              <a:rPr lang="en-US" altLang="zh-CN" sz="24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w</a:t>
            </a:r>
            <a:r>
              <a:rPr lang="en-US" altLang="zh-CN" sz="2400" dirty="0">
                <a:ea typeface="MS PGothic" charset="0"/>
              </a:rPr>
              <a:t> = 2, </a:t>
            </a:r>
            <a:r>
              <a:rPr lang="en-US" altLang="zh-CN" sz="24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r</a:t>
            </a:r>
            <a:r>
              <a:rPr lang="en-US" altLang="zh-CN" sz="2400" dirty="0">
                <a:ea typeface="MS PGothic" charset="0"/>
              </a:rPr>
              <a:t> = 4</a:t>
            </a:r>
          </a:p>
          <a:p>
            <a:pPr lvl="1"/>
            <a:r>
              <a:rPr lang="en-US" altLang="zh-CN" sz="2400" dirty="0">
                <a:ea typeface="MS PGothic" charset="0"/>
              </a:rPr>
              <a:t>Enhance availability by </a:t>
            </a:r>
            <a:r>
              <a:rPr lang="en-US" altLang="zh-CN" sz="24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w</a:t>
            </a:r>
            <a:r>
              <a:rPr lang="en-US" altLang="zh-CN" sz="2400" dirty="0">
                <a:ea typeface="MS PGothic" charset="0"/>
              </a:rPr>
              <a:t> = </a:t>
            </a:r>
            <a:r>
              <a:rPr lang="en-US" altLang="zh-CN" sz="2400" dirty="0" err="1">
                <a:ea typeface="MS PGothic" charset="0"/>
              </a:rPr>
              <a:t>N</a:t>
            </a:r>
            <a:r>
              <a:rPr lang="en-US" altLang="zh-CN" sz="2400" baseline="-25000" dirty="0" err="1">
                <a:ea typeface="MS PGothic" charset="0"/>
              </a:rPr>
              <a:t>replicas</a:t>
            </a:r>
            <a:r>
              <a:rPr lang="en-US" altLang="zh-CN" sz="2400" dirty="0">
                <a:ea typeface="MS PGothic" charset="0"/>
              </a:rPr>
              <a:t> &amp; </a:t>
            </a:r>
            <a:r>
              <a:rPr lang="en-US" altLang="zh-CN" sz="2400" dirty="0" err="1">
                <a:ea typeface="MS PGothic" charset="0"/>
              </a:rPr>
              <a:t>Q</a:t>
            </a:r>
            <a:r>
              <a:rPr lang="en-US" altLang="zh-CN" sz="2400" baseline="-25000" dirty="0" err="1">
                <a:ea typeface="MS PGothic" charset="0"/>
              </a:rPr>
              <a:t>r</a:t>
            </a:r>
            <a:r>
              <a:rPr lang="en-US" altLang="zh-CN" sz="2400" dirty="0">
                <a:ea typeface="MS PGothic" charset="0"/>
              </a:rPr>
              <a:t> = 1</a:t>
            </a:r>
          </a:p>
          <a:p>
            <a:pPr lvl="2"/>
            <a:endParaRPr lang="en-US" altLang="zh-CN" sz="1800" dirty="0">
              <a:ea typeface="MS PGothic" charset="0"/>
            </a:endParaRPr>
          </a:p>
          <a:p>
            <a:pPr lvl="2"/>
            <a:endParaRPr lang="en-US" altLang="zh-CN" sz="1800" dirty="0">
              <a:ea typeface="MS PGothic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1025FD2-94AC-2C48-9407-DAD52CE32EF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60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Quorum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610600" cy="410445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MS PGothic" charset="0"/>
              </a:rPr>
              <a:t>Provide no before-or-after or all-or-nothing</a:t>
            </a:r>
          </a:p>
          <a:p>
            <a:pPr lvl="1"/>
            <a:r>
              <a:rPr lang="en-US" altLang="zh-CN" sz="2000" dirty="0">
                <a:ea typeface="MS PGothic" charset="0"/>
              </a:rPr>
              <a:t>If reading &amp; writing requests come from a site</a:t>
            </a:r>
          </a:p>
          <a:p>
            <a:pPr lvl="2"/>
            <a:r>
              <a:rPr lang="en-US" altLang="zh-CN" sz="1800" dirty="0">
                <a:ea typeface="MS PGothic" charset="0"/>
              </a:rPr>
              <a:t>Easy…</a:t>
            </a:r>
          </a:p>
          <a:p>
            <a:pPr lvl="1"/>
            <a:r>
              <a:rPr lang="en-US" altLang="zh-CN" sz="2000" dirty="0">
                <a:ea typeface="MS PGothic" charset="0"/>
              </a:rPr>
              <a:t>If reading from multiple sites, writing from one site</a:t>
            </a:r>
          </a:p>
          <a:p>
            <a:pPr lvl="2"/>
            <a:r>
              <a:rPr lang="en-US" altLang="zh-CN" sz="1800" dirty="0">
                <a:ea typeface="MS PGothic" charset="0"/>
              </a:rPr>
              <a:t>Maintain a version number at that site</a:t>
            </a:r>
          </a:p>
          <a:p>
            <a:pPr lvl="1"/>
            <a:r>
              <a:rPr lang="en-US" altLang="zh-CN" sz="2000" dirty="0">
                <a:ea typeface="MS PGothic" charset="0"/>
              </a:rPr>
              <a:t>If writing from multiple sites</a:t>
            </a:r>
          </a:p>
          <a:p>
            <a:pPr lvl="2"/>
            <a:r>
              <a:rPr lang="en-US" altLang="zh-CN" sz="1800" dirty="0">
                <a:ea typeface="MS PGothic" charset="0"/>
              </a:rPr>
              <a:t>Protocol providing a distributed sequencer</a:t>
            </a:r>
          </a:p>
          <a:p>
            <a:r>
              <a:rPr lang="en-US" altLang="zh-CN" sz="2400" dirty="0">
                <a:ea typeface="MS PGothic" charset="0"/>
              </a:rPr>
              <a:t>Another complicating consideration</a:t>
            </a:r>
          </a:p>
          <a:p>
            <a:pPr lvl="1"/>
            <a:r>
              <a:rPr lang="en-US" altLang="zh-CN" sz="2000" dirty="0">
                <a:ea typeface="MS PGothic" charset="0"/>
              </a:rPr>
              <a:t>Performance maximization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C4D5368-BA8A-5F4C-B4C6-F5DC8384E29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77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Simple Implementation: Replicated Logs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sz="2400" dirty="0"/>
              <a:t>Replicated Logs</a:t>
            </a:r>
          </a:p>
          <a:p>
            <a:pPr lvl="1"/>
            <a:r>
              <a:rPr lang="en-US" altLang="zh-CN" sz="2000" dirty="0"/>
              <a:t>Log client operations, including both R/W, and numbered</a:t>
            </a:r>
          </a:p>
          <a:p>
            <a:r>
              <a:rPr lang="en-US" altLang="zh-CN" sz="2400" dirty="0"/>
              <a:t>Key issue: agreeing on the order of operations</a:t>
            </a:r>
          </a:p>
          <a:p>
            <a:pPr lvl="1"/>
            <a:r>
              <a:rPr lang="en-US" altLang="zh-CN" sz="2000" dirty="0"/>
              <a:t>Coordinator handles one client operation at a time</a:t>
            </a:r>
          </a:p>
          <a:p>
            <a:pPr lvl="1"/>
            <a:r>
              <a:rPr lang="en-US" altLang="zh-CN" sz="2000" dirty="0"/>
              <a:t>Coordinator chooses an order for all operations (assigns log sequence number)</a:t>
            </a:r>
          </a:p>
          <a:p>
            <a:pPr lvl="1"/>
            <a:r>
              <a:rPr lang="en-US" altLang="zh-CN" sz="2000" dirty="0"/>
              <a:t>Coordinator issues the operation to each replica</a:t>
            </a:r>
          </a:p>
          <a:p>
            <a:pPr lvl="1"/>
            <a:r>
              <a:rPr lang="en-US" altLang="zh-CN" sz="2000" dirty="0"/>
              <a:t>When is it OK to reply to client?</a:t>
            </a:r>
          </a:p>
          <a:p>
            <a:pPr lvl="2"/>
            <a:r>
              <a:rPr lang="en-US" altLang="zh-CN" sz="1800" dirty="0"/>
              <a:t>Must wait for majority of replicas to reply</a:t>
            </a:r>
          </a:p>
          <a:p>
            <a:pPr lvl="2"/>
            <a:r>
              <a:rPr lang="en-US" altLang="zh-CN" sz="1800" dirty="0"/>
              <a:t>Otherwise, if a minority crashes, remaining servers may continue without op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46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Handling Network Partitions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421246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Why does the majority rule work?</a:t>
            </a:r>
          </a:p>
          <a:p>
            <a:pPr lvl="1"/>
            <a:r>
              <a:rPr lang="en-US" altLang="zh-CN" sz="2400" dirty="0"/>
              <a:t>Any two majority sets of servers overlap</a:t>
            </a:r>
          </a:p>
          <a:p>
            <a:pPr lvl="1"/>
            <a:r>
              <a:rPr lang="en-US" altLang="zh-CN" sz="2400" dirty="0"/>
              <a:t>Suppose two clients issue operations to a majority of servers</a:t>
            </a:r>
          </a:p>
          <a:p>
            <a:pPr lvl="1"/>
            <a:r>
              <a:rPr lang="en-US" altLang="zh-CN" sz="2400" dirty="0"/>
              <a:t>Must have overlapped in at least one server, will help ensure single-copy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34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Network Partitions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 replicas can become inconsistent</a:t>
            </a:r>
          </a:p>
          <a:p>
            <a:pPr lvl="1"/>
            <a:r>
              <a:rPr lang="en-US" altLang="zh-CN" dirty="0"/>
              <a:t>Issue: clients' requests to different servers can arrive in different order</a:t>
            </a:r>
          </a:p>
          <a:p>
            <a:pPr lvl="1"/>
            <a:r>
              <a:rPr lang="en-US" altLang="zh-CN" dirty="0"/>
              <a:t>How do we ensure the servers remain consistent?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7220"/>
            <a:ext cx="7371461" cy="51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Message may be lost, delayed or duplicated</a:t>
            </a:r>
          </a:p>
          <a:p>
            <a:r>
              <a:rPr lang="en-US" altLang="zh-CN" dirty="0">
                <a:ea typeface="MS PGothic" charset="0"/>
              </a:rPr>
              <a:t>Use RPC to communicate</a:t>
            </a:r>
          </a:p>
          <a:p>
            <a:pPr lvl="1"/>
            <a:r>
              <a:rPr lang="en-US" altLang="zh-CN" dirty="0">
                <a:ea typeface="MS PGothic" charset="0"/>
              </a:rPr>
              <a:t>Ensure at-least-once by persistent sender</a:t>
            </a:r>
          </a:p>
          <a:p>
            <a:pPr lvl="1"/>
            <a:r>
              <a:rPr lang="en-US" altLang="zh-CN" dirty="0">
                <a:ea typeface="MS PGothic" charset="0"/>
              </a:rPr>
              <a:t>Ensure at-most-once by duplicate suppression</a:t>
            </a:r>
          </a:p>
          <a:p>
            <a:pPr lvl="1"/>
            <a:r>
              <a:rPr lang="en-US" altLang="zh-CN" dirty="0">
                <a:ea typeface="MS PGothic" charset="0"/>
              </a:rPr>
              <a:t>However, neither is enough to ensure atomicity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53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Multiple servers can experience </a:t>
            </a:r>
            <a:r>
              <a:rPr kumimoji="1" lang="en-US" altLang="zh-CN" b="1" dirty="0"/>
              <a:t>different</a:t>
            </a:r>
            <a:r>
              <a:rPr kumimoji="1" lang="en-US" altLang="zh-CN" dirty="0"/>
              <a:t> events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One commits while the other crashes,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One commits while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 aborts, 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7221"/>
            <a:ext cx="7344816" cy="51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4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10446</TotalTime>
  <Words>2622</Words>
  <Application>Microsoft Macintosh PowerPoint</Application>
  <PresentationFormat>全屏显示(16:10)</PresentationFormat>
  <Paragraphs>482</Paragraphs>
  <Slides>56</Slides>
  <Notes>18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等线</vt:lpstr>
      <vt:lpstr>等线</vt:lpstr>
      <vt:lpstr>Myriad Pro Light SemiCond</vt:lpstr>
      <vt:lpstr>Arial</vt:lpstr>
      <vt:lpstr>Calibri</vt:lpstr>
      <vt:lpstr>Consolas</vt:lpstr>
      <vt:lpstr>Helvetica</vt:lpstr>
      <vt:lpstr>Times New Roman</vt:lpstr>
      <vt:lpstr>Office 主题​​</vt:lpstr>
      <vt:lpstr>Distributed Transaction</vt:lpstr>
      <vt:lpstr>Goal: Build Reliable Systems from Unreliable Components</vt:lpstr>
      <vt:lpstr>multi-site Transaction</vt:lpstr>
      <vt:lpstr>Transaction across Multiple Sites</vt:lpstr>
      <vt:lpstr>PowerPoint 演示文稿</vt:lpstr>
      <vt:lpstr>PowerPoint 演示文稿</vt:lpstr>
      <vt:lpstr>Deal with the Network</vt:lpstr>
      <vt:lpstr>The Main Problem</vt:lpstr>
      <vt:lpstr>PowerPoint 演示文稿</vt:lpstr>
      <vt:lpstr>Two-phase Commit</vt:lpstr>
      <vt:lpstr>PowerPoint 演示文稿</vt:lpstr>
      <vt:lpstr>Multiple-site Atomicity</vt:lpstr>
      <vt:lpstr>PowerPoint 演示文稿</vt:lpstr>
      <vt:lpstr>PowerPoint 演示文稿</vt:lpstr>
      <vt:lpstr>Multiple-site Atomicity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Worker Failure During Commit </vt:lpstr>
      <vt:lpstr>PowerPoint 演示文稿</vt:lpstr>
      <vt:lpstr>PowerPoint 演示文稿</vt:lpstr>
      <vt:lpstr>PowerPoint 演示文稿</vt:lpstr>
      <vt:lpstr>Summary of 2-phase Commit</vt:lpstr>
      <vt:lpstr>Replication Consistency</vt:lpstr>
      <vt:lpstr>Replication Consistency</vt:lpstr>
      <vt:lpstr>Optimistic Replication</vt:lpstr>
      <vt:lpstr>Consistency of Distributed Files</vt:lpstr>
      <vt:lpstr>Use of Time in Computer Systems</vt:lpstr>
      <vt:lpstr>Time Measuring</vt:lpstr>
      <vt:lpstr>Time Measuring</vt:lpstr>
      <vt:lpstr>Time Measuring</vt:lpstr>
      <vt:lpstr>Clock Synchronizing</vt:lpstr>
      <vt:lpstr>Clock Synchronizing</vt:lpstr>
      <vt:lpstr>Estimating Network Latency</vt:lpstr>
      <vt:lpstr>Clock Synchronizing</vt:lpstr>
      <vt:lpstr>Slew Time</vt:lpstr>
      <vt:lpstr>Improving Time Precision</vt:lpstr>
      <vt:lpstr>File Reconciliation with Timestamps</vt:lpstr>
      <vt:lpstr>File Reconciliation with Timestamps</vt:lpstr>
      <vt:lpstr>File Reconciliation with Timestamps</vt:lpstr>
      <vt:lpstr>Vector Timestamps</vt:lpstr>
      <vt:lpstr>Vector Timestamps</vt:lpstr>
      <vt:lpstr>Pessimistic replication</vt:lpstr>
      <vt:lpstr>Pessimistic Replication</vt:lpstr>
      <vt:lpstr>Single-copy Consistency</vt:lpstr>
      <vt:lpstr>Replicating a Server</vt:lpstr>
      <vt:lpstr>Handling Network Partitions</vt:lpstr>
      <vt:lpstr>Quorum</vt:lpstr>
      <vt:lpstr>Quorum</vt:lpstr>
      <vt:lpstr>Simple Implementation: Replicated Logs</vt:lpstr>
      <vt:lpstr>Handling Network Partitions</vt:lpstr>
      <vt:lpstr>Handling Network Partitions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264</cp:revision>
  <cp:lastPrinted>2016-06-13T07:55:34Z</cp:lastPrinted>
  <dcterms:created xsi:type="dcterms:W3CDTF">2017-05-12T06:55:38Z</dcterms:created>
  <dcterms:modified xsi:type="dcterms:W3CDTF">2019-11-19T01:46:42Z</dcterms:modified>
</cp:coreProperties>
</file>