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handoutMasterIdLst>
    <p:handoutMasterId r:id="rId60"/>
  </p:handoutMasterIdLst>
  <p:sldIdLst>
    <p:sldId id="256" r:id="rId3"/>
    <p:sldId id="385" r:id="rId4"/>
    <p:sldId id="302" r:id="rId5"/>
    <p:sldId id="303" r:id="rId6"/>
    <p:sldId id="304" r:id="rId7"/>
    <p:sldId id="354" r:id="rId8"/>
    <p:sldId id="364" r:id="rId9"/>
    <p:sldId id="365" r:id="rId10"/>
    <p:sldId id="389" r:id="rId11"/>
    <p:sldId id="390" r:id="rId12"/>
    <p:sldId id="306" r:id="rId13"/>
    <p:sldId id="309" r:id="rId14"/>
    <p:sldId id="391" r:id="rId15"/>
    <p:sldId id="308" r:id="rId16"/>
    <p:sldId id="307" r:id="rId17"/>
    <p:sldId id="317" r:id="rId18"/>
    <p:sldId id="316" r:id="rId19"/>
    <p:sldId id="318" r:id="rId20"/>
    <p:sldId id="319" r:id="rId21"/>
    <p:sldId id="320" r:id="rId22"/>
    <p:sldId id="321" r:id="rId23"/>
    <p:sldId id="392" r:id="rId24"/>
    <p:sldId id="386" r:id="rId25"/>
    <p:sldId id="363" r:id="rId26"/>
    <p:sldId id="366" r:id="rId27"/>
    <p:sldId id="367" r:id="rId28"/>
    <p:sldId id="368" r:id="rId29"/>
    <p:sldId id="369" r:id="rId30"/>
    <p:sldId id="370" r:id="rId31"/>
    <p:sldId id="372" r:id="rId32"/>
    <p:sldId id="373" r:id="rId33"/>
    <p:sldId id="311" r:id="rId34"/>
    <p:sldId id="312" r:id="rId35"/>
    <p:sldId id="313" r:id="rId36"/>
    <p:sldId id="314" r:id="rId37"/>
    <p:sldId id="315" r:id="rId38"/>
    <p:sldId id="374" r:id="rId39"/>
    <p:sldId id="375" r:id="rId40"/>
    <p:sldId id="377" r:id="rId41"/>
    <p:sldId id="378" r:id="rId42"/>
    <p:sldId id="379" r:id="rId43"/>
    <p:sldId id="380" r:id="rId44"/>
    <p:sldId id="381" r:id="rId45"/>
    <p:sldId id="322" r:id="rId46"/>
    <p:sldId id="323" r:id="rId47"/>
    <p:sldId id="324" r:id="rId48"/>
    <p:sldId id="325" r:id="rId49"/>
    <p:sldId id="326" r:id="rId50"/>
    <p:sldId id="327" r:id="rId51"/>
    <p:sldId id="328" r:id="rId52"/>
    <p:sldId id="329" r:id="rId53"/>
    <p:sldId id="382" r:id="rId54"/>
    <p:sldId id="384" r:id="rId55"/>
    <p:sldId id="383" r:id="rId56"/>
    <p:sldId id="355" r:id="rId57"/>
    <p:sldId id="388" r:id="rId5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83165" autoAdjust="0"/>
  </p:normalViewPr>
  <p:slideViewPr>
    <p:cSldViewPr>
      <p:cViewPr varScale="1">
        <p:scale>
          <a:sx n="63" d="100"/>
          <a:sy n="63" d="100"/>
        </p:scale>
        <p:origin x="176" y="1176"/>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2019/12/29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2019/12/29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How do you handle this in Lab-1?</a:t>
            </a:r>
          </a:p>
        </p:txBody>
      </p:sp>
      <p:sp>
        <p:nvSpPr>
          <p:cNvPr id="4" name="Slide Number Placeholder 3"/>
          <p:cNvSpPr>
            <a:spLocks noGrp="1"/>
          </p:cNvSpPr>
          <p:nvPr>
            <p:ph type="sldNum" sz="quarter" idx="10"/>
          </p:nvPr>
        </p:nvSpPr>
        <p:spPr/>
        <p:txBody>
          <a:bodyPr/>
          <a:lstStyle/>
          <a:p>
            <a:fld id="{CF5B8B3F-0F45-4AAD-B4A8-B1F7D58CB493}" type="slidenum">
              <a:rPr lang="zh-CN" altLang="en-US" smtClean="0"/>
              <a:t>5</a:t>
            </a:fld>
            <a:endParaRPr lang="zh-CN" altLang="en-US"/>
          </a:p>
        </p:txBody>
      </p:sp>
    </p:spTree>
    <p:extLst>
      <p:ext uri="{BB962C8B-B14F-4D97-AF65-F5344CB8AC3E}">
        <p14:creationId xmlns:p14="http://schemas.microsoft.com/office/powerpoint/2010/main" val="23406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from thread's perspective: execution order</a:t>
            </a:r>
          </a:p>
          <a:p>
            <a:pPr marL="228600" indent="-228600">
              <a:buAutoNum type="arabicPeriod"/>
            </a:pPr>
            <a:r>
              <a:rPr kumimoji="1" lang="en-US" altLang="zh-CN" dirty="0"/>
              <a:t>from program's perspective: can be any interleaving, but same for each thread (e.g., Execution-1 for any thread)</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14</a:t>
            </a:fld>
            <a:endParaRPr lang="zh-CN" altLang="en-US"/>
          </a:p>
        </p:txBody>
      </p:sp>
    </p:spTree>
    <p:extLst>
      <p:ext uri="{BB962C8B-B14F-4D97-AF65-F5344CB8AC3E}">
        <p14:creationId xmlns:p14="http://schemas.microsoft.com/office/powerpoint/2010/main" val="3555519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40</a:t>
            </a:fld>
            <a:endParaRPr lang="zh-CN" altLang="en-US"/>
          </a:p>
        </p:txBody>
      </p:sp>
    </p:spTree>
    <p:extLst>
      <p:ext uri="{BB962C8B-B14F-4D97-AF65-F5344CB8AC3E}">
        <p14:creationId xmlns:p14="http://schemas.microsoft.com/office/powerpoint/2010/main" val="380438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will first acquire the lock for M.  Concurrently, suppose B acquires</a:t>
            </a:r>
          </a:p>
          <a:p>
            <a:r>
              <a:rPr kumimoji="1" lang="en-US" altLang="zh-CN" dirty="0"/>
              <a:t>its first lock, which is for N.  Now, A needs to acquire a lock for N,</a:t>
            </a:r>
          </a:p>
          <a:p>
            <a:r>
              <a:rPr kumimoji="1" lang="en-US" altLang="zh-CN" dirty="0"/>
              <a:t>and B needs to acquire a lock for M.  But they can't!  The other CPU</a:t>
            </a:r>
          </a:p>
          <a:p>
            <a:r>
              <a:rPr kumimoji="1" lang="en-US" altLang="zh-CN" dirty="0"/>
              <a:t>holds the lock, and won't release it.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42</a:t>
            </a:fld>
            <a:endParaRPr lang="zh-CN" altLang="en-US"/>
          </a:p>
        </p:txBody>
      </p:sp>
    </p:spTree>
    <p:extLst>
      <p:ext uri="{BB962C8B-B14F-4D97-AF65-F5344CB8AC3E}">
        <p14:creationId xmlns:p14="http://schemas.microsoft.com/office/powerpoint/2010/main" val="330022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7486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534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298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398971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88891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07469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506372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49085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693587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484922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56353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2019/12/29</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2019/12/29</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452356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rPr>
              <a:t>Lock</a:t>
            </a:r>
            <a:r>
              <a:rPr kumimoji="1" lang="zh-CN" altLang="en-US" sz="4400" dirty="0">
                <a:solidFill>
                  <a:schemeClr val="bg1"/>
                </a:solidFill>
              </a:rPr>
              <a:t> </a:t>
            </a:r>
            <a:r>
              <a:rPr kumimoji="1" lang="en-US" altLang="zh-CN" sz="4400" dirty="0">
                <a:solidFill>
                  <a:schemeClr val="bg1"/>
                </a:solidFill>
              </a:rPr>
              <a:t>&amp;</a:t>
            </a:r>
            <a:r>
              <a:rPr kumimoji="1" lang="zh-CN" altLang="en-US" sz="4400" dirty="0">
                <a:solidFill>
                  <a:schemeClr val="bg1"/>
                </a:solidFill>
              </a:rPr>
              <a:t> </a:t>
            </a:r>
            <a:r>
              <a:rPr kumimoji="1" lang="en-US" altLang="zh-CN" sz="4400" dirty="0">
                <a:solidFill>
                  <a:schemeClr val="bg1"/>
                </a:solidFill>
              </a:rPr>
              <a:t>Memory</a:t>
            </a:r>
            <a:r>
              <a:rPr kumimoji="1" lang="zh-CN" altLang="en-US" sz="4400" dirty="0">
                <a:solidFill>
                  <a:schemeClr val="bg1"/>
                </a:solidFill>
              </a:rPr>
              <a:t> </a:t>
            </a:r>
            <a:r>
              <a:rPr kumimoji="1" lang="en-US" altLang="zh-CN" sz="4400" dirty="0">
                <a:solidFill>
                  <a:schemeClr val="bg1"/>
                </a:solidFill>
              </a:rPr>
              <a:t>Model</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a:solidFill>
                  <a:schemeClr val="bg1"/>
                </a:solidFill>
              </a:rPr>
              <a:t>2019.</a:t>
            </a:r>
            <a:r>
              <a:rPr lang="zh-CN" altLang="en-US" sz="1600" dirty="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latin typeface="DengXian" charset="0"/>
                <a:ea typeface="DengXian" charset="0"/>
                <a:cs typeface="DengXian" charset="0"/>
              </a:rPr>
              <a:t>Implementing</a:t>
            </a:r>
            <a:r>
              <a:rPr lang="zh-CN" altLang="en-US" sz="2800" dirty="0">
                <a:solidFill>
                  <a:schemeClr val="accent1"/>
                </a:solidFill>
                <a:latin typeface="DengXian" charset="0"/>
                <a:ea typeface="DengXian" charset="0"/>
                <a:cs typeface="DengXian" charset="0"/>
              </a:rPr>
              <a:t> </a:t>
            </a:r>
            <a:r>
              <a:rPr lang="en-US" altLang="zh-CN" sz="2800" dirty="0">
                <a:solidFill>
                  <a:schemeClr val="accent1"/>
                </a:solidFill>
                <a:latin typeface="DengXian" charset="0"/>
                <a:ea typeface="DengXian" charset="0"/>
                <a:cs typeface="DengXian" charset="0"/>
              </a:rPr>
              <a:t>the</a:t>
            </a:r>
            <a:r>
              <a:rPr lang="zh-CN" altLang="en-US" sz="2800" dirty="0">
                <a:solidFill>
                  <a:schemeClr val="accent1"/>
                </a:solidFill>
                <a:latin typeface="DengXian" charset="0"/>
                <a:ea typeface="DengXian" charset="0"/>
                <a:cs typeface="DengXian" charset="0"/>
              </a:rPr>
              <a:t> </a:t>
            </a:r>
            <a:r>
              <a:rPr lang="en-US" altLang="zh-CN" sz="2800" dirty="0">
                <a:solidFill>
                  <a:schemeClr val="accent1"/>
                </a:solidFill>
                <a:latin typeface="DengXian" charset="0"/>
                <a:ea typeface="DengXian" charset="0"/>
                <a:cs typeface="DengXian" charset="0"/>
              </a:rPr>
              <a:t>lock</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DengXian" charset="0"/>
                <a:ea typeface="DengXian" charset="0"/>
                <a:cs typeface="DengXian" charset="0"/>
              </a:rPr>
              <a:t>Yubin Xia</a:t>
            </a:r>
          </a:p>
        </p:txBody>
      </p:sp>
    </p:spTree>
    <p:extLst>
      <p:ext uri="{BB962C8B-B14F-4D97-AF65-F5344CB8AC3E}">
        <p14:creationId xmlns:p14="http://schemas.microsoft.com/office/powerpoint/2010/main" val="25884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475656" y="4735621"/>
            <a:ext cx="792088" cy="2953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32040" y="5218773"/>
            <a:ext cx="720080" cy="29537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kumimoji="1" lang="en-US" altLang="zh-CN" dirty="0"/>
              <a:t>Problem:</a:t>
            </a:r>
            <a:r>
              <a:rPr kumimoji="1" lang="zh-CN" altLang="en-US" dirty="0"/>
              <a:t> </a:t>
            </a:r>
            <a:r>
              <a:rPr kumimoji="1" lang="en-US" altLang="zh-CN" dirty="0"/>
              <a:t>Memory</a:t>
            </a:r>
            <a:r>
              <a:rPr kumimoji="1" lang="zh-CN" altLang="en-US" dirty="0"/>
              <a:t> </a:t>
            </a:r>
            <a:r>
              <a:rPr kumimoji="1" lang="en-US" altLang="zh-CN" dirty="0"/>
              <a:t>Consistency</a:t>
            </a:r>
            <a:endParaRPr kumimoji="1" lang="zh-CN" altLang="en-US" dirty="0"/>
          </a:p>
        </p:txBody>
      </p:sp>
      <p:sp>
        <p:nvSpPr>
          <p:cNvPr id="4" name="矩形 3"/>
          <p:cNvSpPr/>
          <p:nvPr/>
        </p:nvSpPr>
        <p:spPr>
          <a:xfrm>
            <a:off x="443588" y="1596537"/>
            <a:ext cx="4776484" cy="86177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true;  </a:t>
            </a:r>
            <a:r>
              <a:rPr lang="en-US" altLang="zh-CN" sz="1600" i="1" dirty="0">
                <a:solidFill>
                  <a:schemeClr val="accent3">
                    <a:lumMod val="50000"/>
                  </a:schemeClr>
                </a:solidFill>
                <a:latin typeface="Consolas"/>
                <a:cs typeface="Consolas"/>
              </a:rPr>
              <a:t>// </a:t>
            </a:r>
            <a:r>
              <a:rPr lang="en-US" altLang="zh-CN" sz="1600" i="1" dirty="0" err="1">
                <a:solidFill>
                  <a:schemeClr val="accent3">
                    <a:lumMod val="50000"/>
                  </a:schemeClr>
                </a:solidFill>
                <a:latin typeface="Consolas"/>
                <a:cs typeface="Consolas"/>
              </a:rPr>
              <a:t>i</a:t>
            </a:r>
            <a:r>
              <a:rPr lang="en-US" altLang="zh-CN" sz="1600" i="1" dirty="0">
                <a:solidFill>
                  <a:schemeClr val="accent3">
                    <a:lumMod val="50000"/>
                  </a:schemeClr>
                </a:solidFill>
                <a:latin typeface="Consolas"/>
                <a:cs typeface="Consolas"/>
              </a:rPr>
              <a:t> is the CPU ID</a:t>
            </a:r>
          </a:p>
          <a:p>
            <a:r>
              <a:rPr lang="en-US" altLang="zh-CN" sz="1600" dirty="0">
                <a:latin typeface="Consolas"/>
                <a:cs typeface="Consolas"/>
              </a:rPr>
              <a:t>turn = 1 - </a:t>
            </a:r>
            <a:r>
              <a:rPr lang="en-US" altLang="zh-CN" sz="1600" dirty="0" err="1">
                <a:latin typeface="Consolas"/>
                <a:cs typeface="Consolas"/>
              </a:rPr>
              <a:t>i</a:t>
            </a:r>
            <a:r>
              <a:rPr lang="en-US" altLang="zh-CN" sz="1600" dirty="0">
                <a:latin typeface="Consolas"/>
                <a:cs typeface="Consolas"/>
              </a:rPr>
              <a:t>;    </a:t>
            </a:r>
            <a:r>
              <a:rPr lang="en-US" altLang="zh-CN" sz="1600" i="1" dirty="0">
                <a:solidFill>
                  <a:schemeClr val="accent3">
                    <a:lumMod val="50000"/>
                  </a:schemeClr>
                </a:solidFill>
                <a:latin typeface="Consolas"/>
                <a:cs typeface="Consolas"/>
              </a:rPr>
              <a:t>// assume only 2 CPUs</a:t>
            </a:r>
            <a:endParaRPr lang="en-US" altLang="zh-CN" sz="1600" dirty="0">
              <a:latin typeface="Consolas"/>
              <a:cs typeface="Consolas"/>
            </a:endParaRPr>
          </a:p>
          <a:p>
            <a:r>
              <a:rPr lang="en-US" altLang="zh-CN" sz="1600" dirty="0">
                <a:latin typeface="Consolas"/>
                <a:cs typeface="Consolas"/>
              </a:rPr>
              <a:t>while(flag[1 - </a:t>
            </a:r>
            <a:r>
              <a:rPr lang="en-US" altLang="zh-CN" sz="1600" dirty="0" err="1">
                <a:latin typeface="Consolas"/>
                <a:cs typeface="Consolas"/>
              </a:rPr>
              <a:t>i</a:t>
            </a:r>
            <a:r>
              <a:rPr lang="en-US" altLang="zh-CN" sz="1600" dirty="0">
                <a:latin typeface="Consolas"/>
                <a:cs typeface="Consolas"/>
              </a:rPr>
              <a:t>] &amp;&amp; (turn == (1 - </a:t>
            </a:r>
            <a:r>
              <a:rPr lang="en-US" altLang="zh-CN" sz="1600" dirty="0" err="1">
                <a:latin typeface="Consolas"/>
                <a:cs typeface="Consolas"/>
              </a:rPr>
              <a:t>i</a:t>
            </a:r>
            <a:r>
              <a:rPr lang="en-US" altLang="zh-CN" sz="1600" dirty="0">
                <a:latin typeface="Consolas"/>
                <a:cs typeface="Consolas"/>
              </a:rPr>
              <a:t>)));</a:t>
            </a:r>
            <a:endParaRPr lang="zh-CN" altLang="en-US" sz="1600" dirty="0">
              <a:latin typeface="Consolas"/>
              <a:cs typeface="Consolas"/>
            </a:endParaRPr>
          </a:p>
        </p:txBody>
      </p:sp>
      <p:sp>
        <p:nvSpPr>
          <p:cNvPr id="5" name="矩形 4"/>
          <p:cNvSpPr/>
          <p:nvPr/>
        </p:nvSpPr>
        <p:spPr>
          <a:xfrm>
            <a:off x="5436096" y="1596156"/>
            <a:ext cx="3480340" cy="33855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false;</a:t>
            </a:r>
          </a:p>
        </p:txBody>
      </p:sp>
      <p:sp>
        <p:nvSpPr>
          <p:cNvPr id="6" name="矩形 5"/>
          <p:cNvSpPr/>
          <p:nvPr/>
        </p:nvSpPr>
        <p:spPr>
          <a:xfrm>
            <a:off x="414609" y="1201316"/>
            <a:ext cx="3565400" cy="400110"/>
          </a:xfrm>
          <a:prstGeom prst="rect">
            <a:avLst/>
          </a:prstGeom>
        </p:spPr>
        <p:txBody>
          <a:bodyPr wrap="none">
            <a:spAutoFit/>
          </a:bodyPr>
          <a:lstStyle/>
          <a:p>
            <a:r>
              <a:rPr kumimoji="1" lang="en-US" altLang="zh-CN" sz="2000" dirty="0">
                <a:latin typeface="等线" panose="02010600030101010101" pitchFamily="2" charset="-122"/>
              </a:rPr>
              <a:t>Before entering critical section:</a:t>
            </a:r>
            <a:endParaRPr lang="zh-CN" altLang="en-US" sz="2000" dirty="0">
              <a:latin typeface="等线" panose="02010600030101010101" pitchFamily="2" charset="-122"/>
            </a:endParaRPr>
          </a:p>
        </p:txBody>
      </p:sp>
      <p:sp>
        <p:nvSpPr>
          <p:cNvPr id="7" name="矩形 6"/>
          <p:cNvSpPr/>
          <p:nvPr/>
        </p:nvSpPr>
        <p:spPr>
          <a:xfrm>
            <a:off x="5364088" y="1217766"/>
            <a:ext cx="2400016" cy="400110"/>
          </a:xfrm>
          <a:prstGeom prst="rect">
            <a:avLst/>
          </a:prstGeom>
        </p:spPr>
        <p:txBody>
          <a:bodyPr wrap="none">
            <a:spAutoFit/>
          </a:bodyPr>
          <a:lstStyle/>
          <a:p>
            <a:r>
              <a:rPr kumimoji="1" lang="en-US" altLang="zh-CN" sz="2000" dirty="0">
                <a:latin typeface="等线" panose="02010600030101010101" pitchFamily="2" charset="-122"/>
              </a:rPr>
              <a:t>After critical section:</a:t>
            </a:r>
            <a:endParaRPr lang="zh-CN" altLang="en-US" sz="2000" dirty="0">
              <a:latin typeface="等线" panose="02010600030101010101" pitchFamily="2" charset="-122"/>
            </a:endParaRPr>
          </a:p>
        </p:txBody>
      </p:sp>
      <p:sp>
        <p:nvSpPr>
          <p:cNvPr id="9" name="内容占位符 8"/>
          <p:cNvSpPr>
            <a:spLocks noGrp="1"/>
          </p:cNvSpPr>
          <p:nvPr>
            <p:ph idx="1"/>
          </p:nvPr>
        </p:nvSpPr>
        <p:spPr>
          <a:xfrm>
            <a:off x="457200" y="2641475"/>
            <a:ext cx="8229600" cy="2463661"/>
          </a:xfrm>
        </p:spPr>
        <p:txBody>
          <a:bodyPr>
            <a:normAutofit/>
          </a:bodyPr>
          <a:lstStyle/>
          <a:p>
            <a:r>
              <a:rPr lang="en-US" altLang="zh-CN" sz="2400" dirty="0">
                <a:solidFill>
                  <a:schemeClr val="tx1">
                    <a:lumMod val="85000"/>
                    <a:lumOff val="15000"/>
                  </a:schemeClr>
                </a:solidFill>
              </a:rPr>
              <a:t>Assumption</a:t>
            </a:r>
          </a:p>
          <a:p>
            <a:pPr lvl="1"/>
            <a:r>
              <a:rPr lang="en-US" altLang="zh-CN" sz="2000" dirty="0">
                <a:solidFill>
                  <a:schemeClr val="tx1">
                    <a:lumMod val="85000"/>
                    <a:lumOff val="15000"/>
                  </a:schemeClr>
                </a:solidFill>
              </a:rPr>
              <a:t>The flag[</a:t>
            </a:r>
            <a:r>
              <a:rPr lang="en-US" altLang="zh-CN" sz="2000" dirty="0" err="1">
                <a:solidFill>
                  <a:schemeClr val="tx1">
                    <a:lumMod val="85000"/>
                    <a:lumOff val="15000"/>
                  </a:schemeClr>
                </a:solidFill>
              </a:rPr>
              <a:t>i</a:t>
            </a:r>
            <a:r>
              <a:rPr lang="en-US" altLang="zh-CN" sz="2000" dirty="0">
                <a:solidFill>
                  <a:schemeClr val="tx1">
                    <a:lumMod val="85000"/>
                    <a:lumOff val="15000"/>
                  </a:schemeClr>
                </a:solidFill>
              </a:rPr>
              <a:t>] must be set before setting </a:t>
            </a:r>
            <a:r>
              <a:rPr lang="en-US" altLang="zh-CN" sz="2000" i="1" dirty="0">
                <a:solidFill>
                  <a:schemeClr val="tx1">
                    <a:lumMod val="85000"/>
                    <a:lumOff val="15000"/>
                  </a:schemeClr>
                </a:solidFill>
              </a:rPr>
              <a:t>turn</a:t>
            </a:r>
          </a:p>
          <a:p>
            <a:pPr lvl="1"/>
            <a:r>
              <a:rPr lang="en-US" altLang="zh-CN" sz="2000" dirty="0">
                <a:solidFill>
                  <a:schemeClr val="tx1">
                    <a:lumMod val="85000"/>
                    <a:lumOff val="15000"/>
                  </a:schemeClr>
                </a:solidFill>
              </a:rPr>
              <a:t>Else, CPU[0] and CPU[1] may be both in critical section!</a:t>
            </a:r>
            <a:endParaRPr lang="zh-CN" altLang="en-US" sz="2000" dirty="0">
              <a:solidFill>
                <a:schemeClr val="tx1">
                  <a:lumMod val="85000"/>
                  <a:lumOff val="15000"/>
                </a:schemeClr>
              </a:solidFill>
            </a:endParaRPr>
          </a:p>
        </p:txBody>
      </p:sp>
      <p:sp>
        <p:nvSpPr>
          <p:cNvPr id="10" name="矩形 9"/>
          <p:cNvSpPr/>
          <p:nvPr/>
        </p:nvSpPr>
        <p:spPr>
          <a:xfrm>
            <a:off x="179512" y="4698146"/>
            <a:ext cx="9145016" cy="830997"/>
          </a:xfrm>
          <a:prstGeom prst="rect">
            <a:avLst/>
          </a:prstGeom>
        </p:spPr>
        <p:txBody>
          <a:bodyPr wrap="square">
            <a:spAutoFit/>
          </a:bodyPr>
          <a:lstStyle/>
          <a:p>
            <a:r>
              <a:rPr lang="en-US" altLang="zh-CN" sz="1600" dirty="0">
                <a:latin typeface="Consolas"/>
                <a:cs typeface="Consolas"/>
              </a:rPr>
              <a:t>CPU[0]:  W(flag[0])1;  turn=1;          R(flag[1])1 &amp;&amp; R(turn)0;  </a:t>
            </a:r>
            <a:r>
              <a:rPr lang="en-US" altLang="zh-CN" sz="1600" b="1" dirty="0">
                <a:solidFill>
                  <a:srgbClr val="FF0000"/>
                </a:solidFill>
                <a:latin typeface="Consolas"/>
                <a:cs typeface="Consolas"/>
              </a:rPr>
              <a:t>go!!</a:t>
            </a:r>
            <a:r>
              <a:rPr lang="en-US" altLang="zh-CN" sz="1600" dirty="0">
                <a:latin typeface="Consolas"/>
                <a:cs typeface="Consolas"/>
              </a:rPr>
              <a:t>;</a:t>
            </a:r>
          </a:p>
          <a:p>
            <a:r>
              <a:rPr lang="en-US" altLang="zh-CN" sz="1600" dirty="0">
                <a:latin typeface="Consolas"/>
                <a:cs typeface="Consolas"/>
              </a:rPr>
              <a:t>------------------------------------------------------------------------------</a:t>
            </a:r>
          </a:p>
          <a:p>
            <a:r>
              <a:rPr lang="en-US" altLang="zh-CN" sz="1600" dirty="0">
                <a:latin typeface="Consolas"/>
                <a:cs typeface="Consolas"/>
              </a:rPr>
              <a:t>CPU[1]:  W(flag[1])1;          turn=0;  R(flag[0])</a:t>
            </a:r>
            <a:r>
              <a:rPr lang="en-US" altLang="zh-CN" sz="1600" dirty="0">
                <a:solidFill>
                  <a:srgbClr val="FF0000"/>
                </a:solidFill>
                <a:latin typeface="Consolas"/>
                <a:cs typeface="Consolas"/>
              </a:rPr>
              <a:t>0</a:t>
            </a:r>
            <a:r>
              <a:rPr lang="en-US" altLang="zh-CN" sz="1600" dirty="0">
                <a:latin typeface="Consolas"/>
                <a:cs typeface="Consolas"/>
              </a:rPr>
              <a:t> &amp;&amp; R(turn)0;  </a:t>
            </a:r>
            <a:r>
              <a:rPr lang="en-US" altLang="zh-CN" sz="1600" b="1" dirty="0">
                <a:solidFill>
                  <a:srgbClr val="FF0000"/>
                </a:solidFill>
                <a:latin typeface="Consolas"/>
                <a:cs typeface="Consolas"/>
              </a:rPr>
              <a:t>go!!</a:t>
            </a:r>
            <a:r>
              <a:rPr lang="en-US" altLang="zh-CN" sz="1600" dirty="0">
                <a:latin typeface="Consolas"/>
                <a:cs typeface="Consolas"/>
              </a:rPr>
              <a:t>;</a:t>
            </a:r>
          </a:p>
        </p:txBody>
      </p:sp>
    </p:spTree>
    <p:extLst>
      <p:ext uri="{BB962C8B-B14F-4D97-AF65-F5344CB8AC3E}">
        <p14:creationId xmlns:p14="http://schemas.microsoft.com/office/powerpoint/2010/main" val="81174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sz="3600" dirty="0"/>
              <a:t>Memory Consistency Models</a:t>
            </a:r>
            <a:endParaRPr kumimoji="1" lang="zh-CN" altLang="en-US" sz="3600" dirty="0"/>
          </a:p>
        </p:txBody>
      </p:sp>
      <p:sp>
        <p:nvSpPr>
          <p:cNvPr id="5" name="文本占位符 4"/>
          <p:cNvSpPr>
            <a:spLocks noGrp="1"/>
          </p:cNvSpPr>
          <p:nvPr>
            <p:ph type="body" idx="1"/>
          </p:nvPr>
        </p:nvSpPr>
        <p:spPr/>
        <p:txBody>
          <a:bodyPr/>
          <a:lstStyle/>
          <a:p>
            <a:r>
              <a:rPr kumimoji="1" lang="en-US" altLang="zh-CN" dirty="0"/>
              <a:t>A Case Study on Multi-core Memory Consistency</a:t>
            </a:r>
            <a:endParaRPr kumimoji="1" lang="zh-CN" altLang="en-US" dirty="0"/>
          </a:p>
        </p:txBody>
      </p:sp>
    </p:spTree>
    <p:extLst>
      <p:ext uri="{BB962C8B-B14F-4D97-AF65-F5344CB8AC3E}">
        <p14:creationId xmlns:p14="http://schemas.microsoft.com/office/powerpoint/2010/main" val="117251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p:txBody>
          <a:bodyPr/>
          <a:lstStyle/>
          <a:p>
            <a:r>
              <a:rPr kumimoji="1" lang="en-US" altLang="zh-CN" dirty="0">
                <a:cs typeface="Verdana" charset="0"/>
              </a:rPr>
              <a:t>Memory Consistency</a:t>
            </a:r>
            <a:endParaRPr kumimoji="1" lang="zh-CN" altLang="en-US" dirty="0">
              <a:cs typeface="Verdana" charset="0"/>
            </a:endParaRPr>
          </a:p>
        </p:txBody>
      </p:sp>
      <p:sp>
        <p:nvSpPr>
          <p:cNvPr id="3074" name="内容占位符 2"/>
          <p:cNvSpPr>
            <a:spLocks noGrp="1"/>
          </p:cNvSpPr>
          <p:nvPr>
            <p:ph idx="1"/>
          </p:nvPr>
        </p:nvSpPr>
        <p:spPr/>
        <p:txBody>
          <a:bodyPr>
            <a:noAutofit/>
          </a:bodyPr>
          <a:lstStyle/>
          <a:p>
            <a:r>
              <a:rPr kumimoji="1" lang="en-US" altLang="zh-CN" sz="2400" dirty="0"/>
              <a:t>Memory consistency model</a:t>
            </a:r>
          </a:p>
          <a:p>
            <a:pPr lvl="1"/>
            <a:r>
              <a:rPr kumimoji="1" lang="en-US" altLang="zh-CN" sz="2000" dirty="0"/>
              <a:t>Define the behavior of multiple CPU read/write memory</a:t>
            </a:r>
          </a:p>
          <a:p>
            <a:r>
              <a:rPr kumimoji="1" lang="en-US" altLang="zh-CN" sz="2400" dirty="0"/>
              <a:t>Memory consistency</a:t>
            </a:r>
          </a:p>
          <a:p>
            <a:pPr lvl="1"/>
            <a:r>
              <a:rPr lang="en-US" altLang="zh-CN" sz="2000" dirty="0"/>
              <a:t>A read gets the latest write value</a:t>
            </a:r>
          </a:p>
          <a:p>
            <a:r>
              <a:rPr kumimoji="1" lang="en-US" altLang="zh-CN" sz="2400" dirty="0"/>
              <a:t>What's the Problem</a:t>
            </a:r>
            <a:r>
              <a:rPr kumimoji="1" lang="zh-CN" altLang="en-US" sz="2400" dirty="0"/>
              <a:t> </a:t>
            </a:r>
            <a:r>
              <a:rPr kumimoji="1" lang="en-US" altLang="zh-CN" sz="2400" dirty="0"/>
              <a:t>on</a:t>
            </a:r>
            <a:r>
              <a:rPr kumimoji="1" lang="zh-CN" altLang="en-US" sz="2400" dirty="0"/>
              <a:t> </a:t>
            </a:r>
            <a:r>
              <a:rPr kumimoji="1" lang="en-US" altLang="zh-CN" sz="2400" dirty="0"/>
              <a:t>multi-core?</a:t>
            </a:r>
          </a:p>
          <a:p>
            <a:pPr lvl="1"/>
            <a:r>
              <a:rPr kumimoji="1" lang="en-US" altLang="zh-CN" sz="2000" dirty="0"/>
              <a:t>Different CPUs access shared data in memory</a:t>
            </a:r>
          </a:p>
          <a:p>
            <a:pPr lvl="1"/>
            <a:r>
              <a:rPr lang="en-US" altLang="zh-CN" sz="2000" dirty="0"/>
              <a:t>Some read, some write</a:t>
            </a:r>
            <a:endParaRPr kumimoji="1" lang="en-US" altLang="zh-CN" sz="2000" dirty="0"/>
          </a:p>
        </p:txBody>
      </p:sp>
    </p:spTree>
    <p:extLst>
      <p:ext uri="{BB962C8B-B14F-4D97-AF65-F5344CB8AC3E}">
        <p14:creationId xmlns:p14="http://schemas.microsoft.com/office/powerpoint/2010/main" val="78520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Strict Consistency</a:t>
            </a:r>
            <a:endParaRPr kumimoji="1" lang="zh-CN" altLang="en-US" dirty="0"/>
          </a:p>
        </p:txBody>
      </p:sp>
      <p:sp>
        <p:nvSpPr>
          <p:cNvPr id="3" name="内容占位符 2"/>
          <p:cNvSpPr>
            <a:spLocks noGrp="1"/>
          </p:cNvSpPr>
          <p:nvPr>
            <p:ph idx="1"/>
          </p:nvPr>
        </p:nvSpPr>
        <p:spPr>
          <a:xfrm>
            <a:off x="3851920" y="1345332"/>
            <a:ext cx="4968552" cy="1368152"/>
          </a:xfrm>
        </p:spPr>
        <p:txBody>
          <a:bodyPr>
            <a:normAutofit fontScale="92500" lnSpcReduction="10000"/>
          </a:bodyPr>
          <a:lstStyle/>
          <a:p>
            <a:r>
              <a:rPr kumimoji="1" lang="en-US" altLang="zh-CN" sz="2000" dirty="0">
                <a:solidFill>
                  <a:schemeClr val="tx1">
                    <a:lumMod val="85000"/>
                    <a:lumOff val="15000"/>
                  </a:schemeClr>
                </a:solidFill>
              </a:rPr>
              <a:t>Processor P1 writes a value of 1 to variable x; at some later time processor P2 reads x and obtains a value of 1. Then P2 reads it again and should get the same value</a:t>
            </a:r>
            <a:endParaRPr kumimoji="1" lang="zh-CN" altLang="en-US" sz="2000" dirty="0">
              <a:solidFill>
                <a:schemeClr val="tx1">
                  <a:lumMod val="85000"/>
                  <a:lumOff val="15000"/>
                </a:schemeClr>
              </a:solidFill>
            </a:endParaRPr>
          </a:p>
        </p:txBody>
      </p:sp>
      <p:sp>
        <p:nvSpPr>
          <p:cNvPr id="5" name="矩形 4"/>
          <p:cNvSpPr/>
          <p:nvPr/>
        </p:nvSpPr>
        <p:spPr>
          <a:xfrm>
            <a:off x="660400" y="1417340"/>
            <a:ext cx="3191520" cy="830997"/>
          </a:xfrm>
          <a:prstGeom prst="rect">
            <a:avLst/>
          </a:prstGeom>
        </p:spPr>
        <p:txBody>
          <a:bodyPr wrap="square">
            <a:spAutoFit/>
          </a:bodyPr>
          <a:lstStyle/>
          <a:p>
            <a:r>
              <a:rPr lang="en-US" altLang="zh-CN" sz="1600" dirty="0">
                <a:solidFill>
                  <a:srgbClr val="000000"/>
                </a:solidFill>
                <a:latin typeface="Consolas"/>
                <a:cs typeface="Consolas"/>
              </a:rPr>
              <a:t>P1:  W(x)1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R(x)1  R(x)1</a:t>
            </a:r>
          </a:p>
        </p:txBody>
      </p:sp>
      <p:sp>
        <p:nvSpPr>
          <p:cNvPr id="6" name="矩形 5"/>
          <p:cNvSpPr/>
          <p:nvPr/>
        </p:nvSpPr>
        <p:spPr>
          <a:xfrm>
            <a:off x="683568" y="2818591"/>
            <a:ext cx="3191520" cy="830997"/>
          </a:xfrm>
          <a:prstGeom prst="rect">
            <a:avLst/>
          </a:prstGeom>
        </p:spPr>
        <p:txBody>
          <a:bodyPr wrap="square">
            <a:spAutoFit/>
          </a:bodyPr>
          <a:lstStyle/>
          <a:p>
            <a:r>
              <a:rPr lang="en-US" altLang="zh-CN" sz="1600" dirty="0">
                <a:solidFill>
                  <a:srgbClr val="000000"/>
                </a:solidFill>
                <a:latin typeface="Consolas"/>
                <a:cs typeface="Consolas"/>
              </a:rPr>
              <a:t>P1:         W(x)1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R(x)0         R(x)1</a:t>
            </a:r>
          </a:p>
        </p:txBody>
      </p:sp>
      <p:sp>
        <p:nvSpPr>
          <p:cNvPr id="8" name="矩形 7"/>
          <p:cNvSpPr/>
          <p:nvPr/>
        </p:nvSpPr>
        <p:spPr>
          <a:xfrm>
            <a:off x="683568" y="4258751"/>
            <a:ext cx="3191520" cy="830997"/>
          </a:xfrm>
          <a:prstGeom prst="rect">
            <a:avLst/>
          </a:prstGeom>
        </p:spPr>
        <p:txBody>
          <a:bodyPr wrap="square">
            <a:spAutoFit/>
          </a:bodyPr>
          <a:lstStyle/>
          <a:p>
            <a:r>
              <a:rPr lang="en-US" altLang="zh-CN" sz="1600" dirty="0">
                <a:solidFill>
                  <a:srgbClr val="000000"/>
                </a:solidFill>
                <a:latin typeface="Consolas"/>
                <a:cs typeface="Consolas"/>
              </a:rPr>
              <a:t>P1:  W(x)1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a:t>
            </a:r>
            <a:r>
              <a:rPr lang="en-US" altLang="zh-CN" sz="1600" dirty="0">
                <a:solidFill>
                  <a:srgbClr val="FF0000"/>
                </a:solidFill>
                <a:latin typeface="Consolas"/>
                <a:cs typeface="Consolas"/>
              </a:rPr>
              <a:t>R(x)0</a:t>
            </a:r>
            <a:r>
              <a:rPr lang="en-US" altLang="zh-CN" sz="1600" dirty="0">
                <a:solidFill>
                  <a:srgbClr val="000000"/>
                </a:solidFill>
                <a:latin typeface="Consolas"/>
                <a:cs typeface="Consolas"/>
              </a:rPr>
              <a:t>  R(x)1</a:t>
            </a:r>
          </a:p>
        </p:txBody>
      </p:sp>
      <p:sp>
        <p:nvSpPr>
          <p:cNvPr id="9" name="文本框 8"/>
          <p:cNvSpPr txBox="1"/>
          <p:nvPr/>
        </p:nvSpPr>
        <p:spPr>
          <a:xfrm>
            <a:off x="4283968" y="4473614"/>
            <a:ext cx="4608512" cy="400110"/>
          </a:xfrm>
          <a:prstGeom prst="rect">
            <a:avLst/>
          </a:prstGeom>
          <a:noFill/>
        </p:spPr>
        <p:txBody>
          <a:bodyPr wrap="square" rtlCol="0">
            <a:spAutoFit/>
          </a:bodyPr>
          <a:lstStyle/>
          <a:p>
            <a:r>
              <a:rPr kumimoji="1" lang="en-US" altLang="zh-CN" sz="2000" dirty="0">
                <a:latin typeface="等线" panose="02010600030101010101" pitchFamily="2" charset="-122"/>
                <a:cs typeface="Myriad Pro Light SemiCond"/>
              </a:rPr>
              <a:t>This</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is</a:t>
            </a:r>
            <a:r>
              <a:rPr kumimoji="1" lang="zh-CN" altLang="en-US" sz="2000" dirty="0">
                <a:latin typeface="等线" panose="02010600030101010101" pitchFamily="2" charset="-122"/>
                <a:cs typeface="Myriad Pro Light SemiCond"/>
              </a:rPr>
              <a:t> </a:t>
            </a:r>
            <a:r>
              <a:rPr kumimoji="1" lang="en-US" altLang="zh-CN" sz="2000" dirty="0">
                <a:solidFill>
                  <a:srgbClr val="FF0000"/>
                </a:solidFill>
                <a:latin typeface="等线" panose="02010600030101010101" pitchFamily="2" charset="-122"/>
                <a:cs typeface="Myriad Pro Light SemiCond"/>
              </a:rPr>
              <a:t>not</a:t>
            </a:r>
            <a:r>
              <a:rPr kumimoji="1" lang="zh-CN" altLang="en-US" sz="2000" dirty="0">
                <a:solidFill>
                  <a:srgbClr val="FF0000"/>
                </a:solidFill>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valid</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under</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strict</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consistency</a:t>
            </a:r>
          </a:p>
        </p:txBody>
      </p:sp>
    </p:spTree>
    <p:extLst>
      <p:ext uri="{BB962C8B-B14F-4D97-AF65-F5344CB8AC3E}">
        <p14:creationId xmlns:p14="http://schemas.microsoft.com/office/powerpoint/2010/main" val="252373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a:t>
            </a:r>
            <a:endParaRPr kumimoji="1" lang="zh-CN" altLang="en-US" dirty="0"/>
          </a:p>
        </p:txBody>
      </p:sp>
      <p:sp>
        <p:nvSpPr>
          <p:cNvPr id="3" name="内容占位符 2"/>
          <p:cNvSpPr>
            <a:spLocks noGrp="1"/>
          </p:cNvSpPr>
          <p:nvPr>
            <p:ph idx="1"/>
          </p:nvPr>
        </p:nvSpPr>
        <p:spPr>
          <a:xfrm>
            <a:off x="457200" y="1345332"/>
            <a:ext cx="8229600" cy="3555612"/>
          </a:xfrm>
        </p:spPr>
        <p:txBody>
          <a:bodyPr>
            <a:normAutofit/>
          </a:bodyPr>
          <a:lstStyle/>
          <a:p>
            <a:pPr>
              <a:lnSpc>
                <a:spcPct val="100000"/>
              </a:lnSpc>
            </a:pPr>
            <a:r>
              <a:rPr kumimoji="1" lang="en-US" altLang="zh-CN" sz="2400" dirty="0"/>
              <a:t>Initial: </a:t>
            </a:r>
            <a:r>
              <a:rPr kumimoji="1" lang="en-US" altLang="zh-CN" sz="2400" dirty="0">
                <a:solidFill>
                  <a:srgbClr val="FF0000"/>
                </a:solidFill>
              </a:rPr>
              <a:t>x=y=0</a:t>
            </a:r>
          </a:p>
          <a:p>
            <a:pPr>
              <a:lnSpc>
                <a:spcPct val="100000"/>
              </a:lnSpc>
            </a:pPr>
            <a:r>
              <a:rPr kumimoji="1" lang="en-US" altLang="zh-CN" sz="2400" dirty="0"/>
              <a:t>Thread-1: </a:t>
            </a:r>
            <a:r>
              <a:rPr kumimoji="1" lang="en-US" altLang="zh-CN" sz="2400" dirty="0">
                <a:solidFill>
                  <a:srgbClr val="FF0000"/>
                </a:solidFill>
              </a:rPr>
              <a:t>x=1; r1=y;</a:t>
            </a:r>
          </a:p>
          <a:p>
            <a:pPr>
              <a:lnSpc>
                <a:spcPct val="100000"/>
              </a:lnSpc>
            </a:pPr>
            <a:r>
              <a:rPr kumimoji="1" lang="en-US" altLang="zh-CN" sz="2400" dirty="0"/>
              <a:t>Thread-2: </a:t>
            </a:r>
            <a:r>
              <a:rPr kumimoji="1" lang="en-US" altLang="zh-CN" sz="2400" dirty="0">
                <a:solidFill>
                  <a:srgbClr val="FF0000"/>
                </a:solidFill>
              </a:rPr>
              <a:t>y=1; r2=x;</a:t>
            </a:r>
          </a:p>
        </p:txBody>
      </p:sp>
      <p:sp>
        <p:nvSpPr>
          <p:cNvPr id="4" name="文本框 3"/>
          <p:cNvSpPr txBox="1"/>
          <p:nvPr/>
        </p:nvSpPr>
        <p:spPr>
          <a:xfrm>
            <a:off x="251520"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x=1;</a:t>
            </a:r>
            <a:endParaRPr kumimoji="1" lang="zh-CN" altLang="en-US" sz="2000" dirty="0">
              <a:solidFill>
                <a:srgbClr val="FF0000"/>
              </a:solidFill>
              <a:latin typeface="Consolas"/>
              <a:cs typeface="Consolas"/>
            </a:endParaRPr>
          </a:p>
        </p:txBody>
      </p:sp>
      <p:sp>
        <p:nvSpPr>
          <p:cNvPr id="5" name="文本框 4"/>
          <p:cNvSpPr txBox="1"/>
          <p:nvPr/>
        </p:nvSpPr>
        <p:spPr>
          <a:xfrm>
            <a:off x="899592"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r1=y;</a:t>
            </a:r>
            <a:endParaRPr kumimoji="1" lang="zh-CN" altLang="en-US" sz="2000" dirty="0">
              <a:solidFill>
                <a:srgbClr val="FF0000"/>
              </a:solidFill>
              <a:latin typeface="Consolas"/>
              <a:cs typeface="Consolas"/>
            </a:endParaRPr>
          </a:p>
        </p:txBody>
      </p:sp>
      <p:sp>
        <p:nvSpPr>
          <p:cNvPr id="6" name="文本框 5"/>
          <p:cNvSpPr txBox="1"/>
          <p:nvPr/>
        </p:nvSpPr>
        <p:spPr>
          <a:xfrm>
            <a:off x="1475656"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y=1;</a:t>
            </a:r>
            <a:endParaRPr kumimoji="1" lang="zh-CN" altLang="en-US" sz="2000" dirty="0">
              <a:solidFill>
                <a:srgbClr val="FF0000"/>
              </a:solidFill>
              <a:latin typeface="Consolas"/>
              <a:cs typeface="Consolas"/>
            </a:endParaRPr>
          </a:p>
        </p:txBody>
      </p:sp>
      <p:sp>
        <p:nvSpPr>
          <p:cNvPr id="7" name="文本框 6"/>
          <p:cNvSpPr txBox="1"/>
          <p:nvPr/>
        </p:nvSpPr>
        <p:spPr>
          <a:xfrm>
            <a:off x="2123728"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r2=x;</a:t>
            </a:r>
            <a:endParaRPr kumimoji="1" lang="zh-CN" altLang="en-US" sz="2000" dirty="0">
              <a:solidFill>
                <a:srgbClr val="FF0000"/>
              </a:solidFill>
              <a:latin typeface="Consolas"/>
              <a:cs typeface="Consolas"/>
            </a:endParaRPr>
          </a:p>
        </p:txBody>
      </p:sp>
      <p:sp>
        <p:nvSpPr>
          <p:cNvPr id="8" name="文本框 7"/>
          <p:cNvSpPr txBox="1"/>
          <p:nvPr/>
        </p:nvSpPr>
        <p:spPr>
          <a:xfrm>
            <a:off x="971600" y="4813910"/>
            <a:ext cx="936104" cy="707886"/>
          </a:xfrm>
          <a:prstGeom prst="rect">
            <a:avLst/>
          </a:prstGeom>
          <a:noFill/>
        </p:spPr>
        <p:txBody>
          <a:bodyPr wrap="square" rtlCol="0">
            <a:spAutoFit/>
          </a:bodyPr>
          <a:lstStyle/>
          <a:p>
            <a:pPr algn="ctr"/>
            <a:r>
              <a:rPr kumimoji="1" lang="en-US" altLang="zh-CN" sz="2000" dirty="0">
                <a:latin typeface="Consolas"/>
                <a:cs typeface="Consolas"/>
              </a:rPr>
              <a:t>r1==0</a:t>
            </a:r>
          </a:p>
          <a:p>
            <a:pPr algn="ctr"/>
            <a:r>
              <a:rPr kumimoji="1" lang="en-US" altLang="zh-CN" sz="2000" dirty="0">
                <a:latin typeface="Consolas"/>
                <a:cs typeface="Consolas"/>
              </a:rPr>
              <a:t>r2==1</a:t>
            </a:r>
            <a:endParaRPr kumimoji="1" lang="zh-CN" altLang="en-US" sz="2000" dirty="0">
              <a:latin typeface="Consolas"/>
              <a:cs typeface="Consolas"/>
            </a:endParaRPr>
          </a:p>
        </p:txBody>
      </p:sp>
      <p:sp>
        <p:nvSpPr>
          <p:cNvPr id="9" name="文本框 8"/>
          <p:cNvSpPr txBox="1"/>
          <p:nvPr/>
        </p:nvSpPr>
        <p:spPr>
          <a:xfrm>
            <a:off x="4427984" y="343356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x=1;</a:t>
            </a:r>
            <a:endParaRPr kumimoji="1" lang="zh-CN" altLang="en-US" sz="2000" dirty="0">
              <a:solidFill>
                <a:srgbClr val="FF0000"/>
              </a:solidFill>
              <a:latin typeface="Consolas"/>
              <a:cs typeface="Consolas"/>
            </a:endParaRPr>
          </a:p>
        </p:txBody>
      </p:sp>
      <p:sp>
        <p:nvSpPr>
          <p:cNvPr id="10" name="文本框 9"/>
          <p:cNvSpPr txBox="1"/>
          <p:nvPr/>
        </p:nvSpPr>
        <p:spPr>
          <a:xfrm>
            <a:off x="5076056" y="343356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r1=y;</a:t>
            </a:r>
            <a:endParaRPr kumimoji="1" lang="zh-CN" altLang="en-US" sz="2000" dirty="0">
              <a:solidFill>
                <a:srgbClr val="FF0000"/>
              </a:solidFill>
              <a:latin typeface="Consolas"/>
              <a:cs typeface="Consolas"/>
            </a:endParaRPr>
          </a:p>
        </p:txBody>
      </p:sp>
      <p:sp>
        <p:nvSpPr>
          <p:cNvPr id="11" name="文本框 10"/>
          <p:cNvSpPr txBox="1"/>
          <p:nvPr/>
        </p:nvSpPr>
        <p:spPr>
          <a:xfrm>
            <a:off x="3275856" y="3937620"/>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y=1;</a:t>
            </a:r>
            <a:endParaRPr kumimoji="1" lang="zh-CN" altLang="en-US" sz="2000" dirty="0">
              <a:solidFill>
                <a:srgbClr val="FF0000"/>
              </a:solidFill>
              <a:latin typeface="Consolas"/>
              <a:cs typeface="Consolas"/>
            </a:endParaRPr>
          </a:p>
        </p:txBody>
      </p:sp>
      <p:sp>
        <p:nvSpPr>
          <p:cNvPr id="12" name="文本框 11"/>
          <p:cNvSpPr txBox="1"/>
          <p:nvPr/>
        </p:nvSpPr>
        <p:spPr>
          <a:xfrm>
            <a:off x="3923928" y="3937620"/>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r2=x;</a:t>
            </a:r>
            <a:endParaRPr kumimoji="1" lang="zh-CN" altLang="en-US" sz="2000" dirty="0">
              <a:solidFill>
                <a:srgbClr val="FF0000"/>
              </a:solidFill>
              <a:latin typeface="Consolas"/>
              <a:cs typeface="Consolas"/>
            </a:endParaRPr>
          </a:p>
        </p:txBody>
      </p:sp>
      <p:sp>
        <p:nvSpPr>
          <p:cNvPr id="13" name="文本框 12"/>
          <p:cNvSpPr txBox="1"/>
          <p:nvPr/>
        </p:nvSpPr>
        <p:spPr>
          <a:xfrm>
            <a:off x="3995936" y="4801716"/>
            <a:ext cx="936104" cy="707886"/>
          </a:xfrm>
          <a:prstGeom prst="rect">
            <a:avLst/>
          </a:prstGeom>
          <a:noFill/>
        </p:spPr>
        <p:txBody>
          <a:bodyPr wrap="square" rtlCol="0">
            <a:spAutoFit/>
          </a:bodyPr>
          <a:lstStyle/>
          <a:p>
            <a:pPr algn="ctr"/>
            <a:r>
              <a:rPr kumimoji="1" lang="en-US" altLang="zh-CN" sz="2000" dirty="0">
                <a:latin typeface="Consolas"/>
                <a:cs typeface="Consolas"/>
              </a:rPr>
              <a:t>r1==1</a:t>
            </a:r>
          </a:p>
          <a:p>
            <a:pPr algn="ctr"/>
            <a:r>
              <a:rPr kumimoji="1" lang="en-US" altLang="zh-CN" sz="2000" dirty="0">
                <a:latin typeface="Consolas"/>
                <a:cs typeface="Consolas"/>
              </a:rPr>
              <a:t>r2==0</a:t>
            </a:r>
            <a:endParaRPr kumimoji="1" lang="zh-CN" altLang="en-US" sz="2000" dirty="0">
              <a:latin typeface="Consolas"/>
              <a:cs typeface="Consolas"/>
            </a:endParaRPr>
          </a:p>
        </p:txBody>
      </p:sp>
      <p:sp>
        <p:nvSpPr>
          <p:cNvPr id="14" name="文本框 13"/>
          <p:cNvSpPr txBox="1"/>
          <p:nvPr/>
        </p:nvSpPr>
        <p:spPr>
          <a:xfrm>
            <a:off x="6228184"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x=1;</a:t>
            </a:r>
            <a:endParaRPr kumimoji="1" lang="zh-CN" altLang="en-US" sz="2000" dirty="0">
              <a:solidFill>
                <a:srgbClr val="FF0000"/>
              </a:solidFill>
              <a:latin typeface="Consolas"/>
              <a:cs typeface="Consolas"/>
            </a:endParaRPr>
          </a:p>
        </p:txBody>
      </p:sp>
      <p:sp>
        <p:nvSpPr>
          <p:cNvPr id="15" name="文本框 14"/>
          <p:cNvSpPr txBox="1"/>
          <p:nvPr/>
        </p:nvSpPr>
        <p:spPr>
          <a:xfrm>
            <a:off x="7452320" y="3445758"/>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r1=y;</a:t>
            </a:r>
            <a:endParaRPr kumimoji="1" lang="zh-CN" altLang="en-US" sz="2000" dirty="0">
              <a:solidFill>
                <a:srgbClr val="FF0000"/>
              </a:solidFill>
              <a:latin typeface="Consolas"/>
              <a:cs typeface="Consolas"/>
            </a:endParaRPr>
          </a:p>
        </p:txBody>
      </p:sp>
      <p:sp>
        <p:nvSpPr>
          <p:cNvPr id="16" name="文本框 15"/>
          <p:cNvSpPr txBox="1"/>
          <p:nvPr/>
        </p:nvSpPr>
        <p:spPr>
          <a:xfrm>
            <a:off x="6804248"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y=1;</a:t>
            </a:r>
            <a:endParaRPr kumimoji="1" lang="zh-CN" altLang="en-US" sz="2000" dirty="0">
              <a:solidFill>
                <a:srgbClr val="FF0000"/>
              </a:solidFill>
              <a:latin typeface="Consolas"/>
              <a:cs typeface="Consolas"/>
            </a:endParaRPr>
          </a:p>
        </p:txBody>
      </p:sp>
      <p:sp>
        <p:nvSpPr>
          <p:cNvPr id="17" name="文本框 16"/>
          <p:cNvSpPr txBox="1"/>
          <p:nvPr/>
        </p:nvSpPr>
        <p:spPr>
          <a:xfrm>
            <a:off x="8100392" y="3949814"/>
            <a:ext cx="936104" cy="400110"/>
          </a:xfrm>
          <a:prstGeom prst="rect">
            <a:avLst/>
          </a:prstGeom>
          <a:noFill/>
        </p:spPr>
        <p:txBody>
          <a:bodyPr wrap="square" rtlCol="0">
            <a:spAutoFit/>
          </a:bodyPr>
          <a:lstStyle/>
          <a:p>
            <a:pPr algn="ctr"/>
            <a:r>
              <a:rPr kumimoji="1" lang="en-US" altLang="zh-CN" sz="2000" dirty="0">
                <a:solidFill>
                  <a:srgbClr val="FF0000"/>
                </a:solidFill>
                <a:latin typeface="Consolas"/>
                <a:cs typeface="Consolas"/>
              </a:rPr>
              <a:t>r2=x;</a:t>
            </a:r>
            <a:endParaRPr kumimoji="1" lang="zh-CN" altLang="en-US" sz="2000" dirty="0">
              <a:solidFill>
                <a:srgbClr val="FF0000"/>
              </a:solidFill>
              <a:latin typeface="Consolas"/>
              <a:cs typeface="Consolas"/>
            </a:endParaRPr>
          </a:p>
        </p:txBody>
      </p:sp>
      <p:sp>
        <p:nvSpPr>
          <p:cNvPr id="18" name="文本框 17"/>
          <p:cNvSpPr txBox="1"/>
          <p:nvPr/>
        </p:nvSpPr>
        <p:spPr>
          <a:xfrm>
            <a:off x="6948264" y="4813910"/>
            <a:ext cx="936104" cy="707886"/>
          </a:xfrm>
          <a:prstGeom prst="rect">
            <a:avLst/>
          </a:prstGeom>
          <a:noFill/>
        </p:spPr>
        <p:txBody>
          <a:bodyPr wrap="square" rtlCol="0">
            <a:spAutoFit/>
          </a:bodyPr>
          <a:lstStyle/>
          <a:p>
            <a:pPr algn="ctr"/>
            <a:r>
              <a:rPr kumimoji="1" lang="en-US" altLang="zh-CN" sz="2000" dirty="0">
                <a:latin typeface="Consolas"/>
                <a:cs typeface="Consolas"/>
              </a:rPr>
              <a:t>r1==1</a:t>
            </a:r>
          </a:p>
          <a:p>
            <a:pPr algn="ctr"/>
            <a:r>
              <a:rPr kumimoji="1" lang="en-US" altLang="zh-CN" sz="2000" dirty="0">
                <a:latin typeface="Consolas"/>
                <a:cs typeface="Consolas"/>
              </a:rPr>
              <a:t>r2==1</a:t>
            </a:r>
            <a:endParaRPr kumimoji="1" lang="zh-CN" altLang="en-US" sz="2000" dirty="0">
              <a:latin typeface="Consolas"/>
              <a:cs typeface="Consolas"/>
            </a:endParaRPr>
          </a:p>
        </p:txBody>
      </p:sp>
      <p:cxnSp>
        <p:nvCxnSpPr>
          <p:cNvPr id="20" name="直线连接符 19"/>
          <p:cNvCxnSpPr/>
          <p:nvPr/>
        </p:nvCxnSpPr>
        <p:spPr>
          <a:xfrm>
            <a:off x="3059832" y="3361556"/>
            <a:ext cx="0" cy="2353444"/>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5940152" y="3361556"/>
            <a:ext cx="0" cy="2353444"/>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0" y="3361556"/>
            <a:ext cx="9252520" cy="0"/>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1" name="直线连接符 30"/>
          <p:cNvCxnSpPr/>
          <p:nvPr/>
        </p:nvCxnSpPr>
        <p:spPr>
          <a:xfrm>
            <a:off x="-36512" y="4657700"/>
            <a:ext cx="9252520" cy="0"/>
          </a:xfrm>
          <a:prstGeom prst="line">
            <a:avLst/>
          </a:prstGeom>
          <a:ln w="12700" cmpd="sng">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32" name="文本框 31"/>
          <p:cNvSpPr txBox="1"/>
          <p:nvPr/>
        </p:nvSpPr>
        <p:spPr>
          <a:xfrm>
            <a:off x="5436096" y="1849388"/>
            <a:ext cx="3312368" cy="400110"/>
          </a:xfrm>
          <a:prstGeom prst="rect">
            <a:avLst/>
          </a:prstGeom>
          <a:solidFill>
            <a:schemeClr val="accent6">
              <a:lumMod val="20000"/>
              <a:lumOff val="80000"/>
            </a:schemeClr>
          </a:solidFill>
        </p:spPr>
        <p:txBody>
          <a:bodyPr wrap="square" rtlCol="0">
            <a:spAutoFit/>
          </a:bodyPr>
          <a:lstStyle/>
          <a:p>
            <a:pPr algn="ctr"/>
            <a:r>
              <a:rPr kumimoji="1" lang="en-US" altLang="zh-CN" sz="2000" dirty="0"/>
              <a:t>Note:</a:t>
            </a:r>
            <a:r>
              <a:rPr kumimoji="1" lang="zh-CN" altLang="en-US" sz="2000" dirty="0"/>
              <a:t> </a:t>
            </a:r>
            <a:r>
              <a:rPr kumimoji="1" lang="en-US" altLang="zh-CN" sz="2000" dirty="0"/>
              <a:t>no</a:t>
            </a:r>
            <a:r>
              <a:rPr kumimoji="1" lang="zh-CN" altLang="en-US" sz="2000" dirty="0"/>
              <a:t> </a:t>
            </a:r>
            <a:r>
              <a:rPr kumimoji="1" lang="en-US" altLang="zh-CN" sz="2000" dirty="0"/>
              <a:t>"r1==0,</a:t>
            </a:r>
            <a:r>
              <a:rPr kumimoji="1" lang="zh-CN" altLang="en-US" sz="2000" dirty="0"/>
              <a:t> </a:t>
            </a:r>
            <a:r>
              <a:rPr kumimoji="1" lang="en-US" altLang="zh-CN" sz="2000" dirty="0"/>
              <a:t>r2==0"</a:t>
            </a:r>
            <a:endParaRPr kumimoji="1" lang="zh-CN" altLang="en-US" sz="2000" dirty="0"/>
          </a:p>
        </p:txBody>
      </p:sp>
      <p:sp>
        <p:nvSpPr>
          <p:cNvPr id="33" name="矩形 32"/>
          <p:cNvSpPr/>
          <p:nvPr/>
        </p:nvSpPr>
        <p:spPr>
          <a:xfrm>
            <a:off x="72008" y="3073524"/>
            <a:ext cx="2915816" cy="323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bg1"/>
                </a:solidFill>
                <a:cs typeface="Myriad Pro"/>
              </a:rPr>
              <a:t>Schedule-1</a:t>
            </a:r>
            <a:endParaRPr kumimoji="1" lang="zh-CN" altLang="en-US" b="1" dirty="0">
              <a:solidFill>
                <a:schemeClr val="bg1"/>
              </a:solidFill>
              <a:cs typeface="Myriad Pro"/>
            </a:endParaRPr>
          </a:p>
        </p:txBody>
      </p:sp>
      <p:sp>
        <p:nvSpPr>
          <p:cNvPr id="34" name="矩形 33"/>
          <p:cNvSpPr/>
          <p:nvPr/>
        </p:nvSpPr>
        <p:spPr>
          <a:xfrm>
            <a:off x="3140984" y="3073524"/>
            <a:ext cx="2727160" cy="323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bg1"/>
                </a:solidFill>
                <a:cs typeface="Myriad Pro"/>
              </a:rPr>
              <a:t>Schedule-2</a:t>
            </a:r>
            <a:endParaRPr kumimoji="1" lang="zh-CN" altLang="en-US" b="1" dirty="0">
              <a:solidFill>
                <a:schemeClr val="bg1"/>
              </a:solidFill>
              <a:cs typeface="Myriad Pro"/>
            </a:endParaRPr>
          </a:p>
        </p:txBody>
      </p:sp>
      <p:sp>
        <p:nvSpPr>
          <p:cNvPr id="35" name="矩形 34"/>
          <p:cNvSpPr/>
          <p:nvPr/>
        </p:nvSpPr>
        <p:spPr>
          <a:xfrm>
            <a:off x="6012160" y="3073524"/>
            <a:ext cx="3024336" cy="32352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chemeClr val="bg1"/>
                </a:solidFill>
                <a:cs typeface="Myriad Pro"/>
              </a:rPr>
              <a:t>Schedule-3</a:t>
            </a:r>
            <a:endParaRPr kumimoji="1" lang="zh-CN" altLang="en-US" b="1" dirty="0">
              <a:solidFill>
                <a:schemeClr val="bg1"/>
              </a:solidFill>
              <a:cs typeface="Myriad Pro"/>
            </a:endParaRPr>
          </a:p>
        </p:txBody>
      </p:sp>
    </p:spTree>
    <p:extLst>
      <p:ext uri="{BB962C8B-B14F-4D97-AF65-F5344CB8AC3E}">
        <p14:creationId xmlns:p14="http://schemas.microsoft.com/office/powerpoint/2010/main" val="257786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Sequential Consistency</a:t>
            </a:r>
            <a:endParaRPr kumimoji="1" lang="zh-CN" altLang="en-US" dirty="0"/>
          </a:p>
        </p:txBody>
      </p:sp>
      <p:sp>
        <p:nvSpPr>
          <p:cNvPr id="3" name="内容占位符 2"/>
          <p:cNvSpPr>
            <a:spLocks noGrp="1"/>
          </p:cNvSpPr>
          <p:nvPr>
            <p:ph idx="1"/>
          </p:nvPr>
        </p:nvSpPr>
        <p:spPr/>
        <p:txBody>
          <a:bodyPr/>
          <a:lstStyle/>
          <a:p>
            <a:r>
              <a:rPr kumimoji="1" lang="en-US" altLang="zh-CN" dirty="0"/>
              <a:t>"… the result of any execution is the same as if the operations of all the processors were executed in some sequential order, and the operations of each individual processor appear in this sequence in the order specified by its program."</a:t>
            </a:r>
            <a:endParaRPr kumimoji="1" lang="zh-CN" altLang="en-US" dirty="0"/>
          </a:p>
        </p:txBody>
      </p:sp>
    </p:spTree>
    <p:extLst>
      <p:ext uri="{BB962C8B-B14F-4D97-AF65-F5344CB8AC3E}">
        <p14:creationId xmlns:p14="http://schemas.microsoft.com/office/powerpoint/2010/main" val="274321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4501" y="220943"/>
            <a:ext cx="4355976" cy="952500"/>
          </a:xfrm>
        </p:spPr>
        <p:txBody>
          <a:bodyPr>
            <a:normAutofit fontScale="90000"/>
          </a:bodyPr>
          <a:lstStyle/>
          <a:p>
            <a:r>
              <a:rPr kumimoji="1" lang="en-US" altLang="zh-CN" dirty="0"/>
              <a:t>Sequential Consistency</a:t>
            </a:r>
            <a:endParaRPr kumimoji="1" lang="zh-CN" altLang="en-US" dirty="0"/>
          </a:p>
        </p:txBody>
      </p:sp>
      <p:sp>
        <p:nvSpPr>
          <p:cNvPr id="5" name="矩形 4"/>
          <p:cNvSpPr/>
          <p:nvPr/>
        </p:nvSpPr>
        <p:spPr>
          <a:xfrm>
            <a:off x="611560" y="121196"/>
            <a:ext cx="4572000" cy="1600438"/>
          </a:xfrm>
          <a:prstGeom prst="rect">
            <a:avLst/>
          </a:prstGeom>
        </p:spPr>
        <p:txBody>
          <a:bodyPr>
            <a:spAutoFit/>
          </a:bodyPr>
          <a:lstStyle/>
          <a:p>
            <a:r>
              <a:rPr lang="en-US" altLang="zh-CN" sz="1400" dirty="0">
                <a:latin typeface="Consolas"/>
                <a:cs typeface="Consolas"/>
              </a:rPr>
              <a:t>P1:  W(x)1</a:t>
            </a:r>
          </a:p>
          <a:p>
            <a:r>
              <a:rPr lang="en-US" altLang="zh-CN" sz="1400" dirty="0">
                <a:latin typeface="Consolas"/>
                <a:cs typeface="Consolas"/>
              </a:rPr>
              <a:t>-----------------------</a:t>
            </a:r>
          </a:p>
          <a:p>
            <a:r>
              <a:rPr lang="en-US" altLang="zh-CN" sz="1400" dirty="0">
                <a:latin typeface="Consolas"/>
                <a:cs typeface="Consolas"/>
              </a:rPr>
              <a:t>P2:        R(x)1 R(x)2</a:t>
            </a:r>
          </a:p>
          <a:p>
            <a:r>
              <a:rPr lang="en-US" altLang="zh-CN" sz="1400" dirty="0">
                <a:latin typeface="Consolas"/>
                <a:cs typeface="Consolas"/>
              </a:rPr>
              <a:t>-----------------------</a:t>
            </a:r>
          </a:p>
          <a:p>
            <a:r>
              <a:rPr lang="en-US" altLang="zh-CN" sz="1400" dirty="0">
                <a:latin typeface="Consolas"/>
                <a:cs typeface="Consolas"/>
              </a:rPr>
              <a:t>P3:        R(x)1 R(x)2</a:t>
            </a:r>
          </a:p>
          <a:p>
            <a:r>
              <a:rPr lang="en-US" altLang="zh-CN" sz="1400" dirty="0">
                <a:latin typeface="Consolas"/>
                <a:cs typeface="Consolas"/>
              </a:rPr>
              <a:t>-----------------------</a:t>
            </a:r>
          </a:p>
          <a:p>
            <a:r>
              <a:rPr lang="en-US" altLang="zh-CN" sz="1400" dirty="0">
                <a:latin typeface="Consolas"/>
                <a:cs typeface="Consolas"/>
              </a:rPr>
              <a:t>P4:  W(x)2</a:t>
            </a:r>
          </a:p>
        </p:txBody>
      </p:sp>
      <p:sp>
        <p:nvSpPr>
          <p:cNvPr id="6" name="矩形 5"/>
          <p:cNvSpPr/>
          <p:nvPr/>
        </p:nvSpPr>
        <p:spPr>
          <a:xfrm>
            <a:off x="611560" y="2065412"/>
            <a:ext cx="4572000" cy="1600438"/>
          </a:xfrm>
          <a:prstGeom prst="rect">
            <a:avLst/>
          </a:prstGeom>
        </p:spPr>
        <p:txBody>
          <a:bodyPr>
            <a:spAutoFit/>
          </a:bodyPr>
          <a:lstStyle/>
          <a:p>
            <a:r>
              <a:rPr lang="en-US" altLang="zh-CN" sz="1400" dirty="0">
                <a:latin typeface="Consolas"/>
                <a:cs typeface="Consolas"/>
              </a:rPr>
              <a:t>P1:  W(x)1</a:t>
            </a:r>
          </a:p>
          <a:p>
            <a:r>
              <a:rPr lang="en-US" altLang="zh-CN" sz="1400" dirty="0">
                <a:latin typeface="Consolas"/>
                <a:cs typeface="Consolas"/>
              </a:rPr>
              <a:t>-----------------------------</a:t>
            </a:r>
          </a:p>
          <a:p>
            <a:r>
              <a:rPr lang="en-US" altLang="zh-CN" sz="1400" dirty="0">
                <a:latin typeface="Consolas"/>
                <a:cs typeface="Consolas"/>
              </a:rPr>
              <a:t>P2:        R(x)1       R(x)2</a:t>
            </a:r>
          </a:p>
          <a:p>
            <a:r>
              <a:rPr lang="en-US" altLang="zh-CN" sz="1400" dirty="0">
                <a:latin typeface="Consolas"/>
                <a:cs typeface="Consolas"/>
              </a:rPr>
              <a:t>-----------------------------</a:t>
            </a:r>
          </a:p>
          <a:p>
            <a:r>
              <a:rPr lang="en-US" altLang="zh-CN" sz="1400" dirty="0">
                <a:latin typeface="Consolas"/>
                <a:cs typeface="Consolas"/>
              </a:rPr>
              <a:t>P3:        R(x)1       R(x)2</a:t>
            </a:r>
          </a:p>
          <a:p>
            <a:r>
              <a:rPr lang="en-US" altLang="zh-CN" sz="1400" dirty="0">
                <a:latin typeface="Consolas"/>
                <a:cs typeface="Consolas"/>
              </a:rPr>
              <a:t>-----------------------------</a:t>
            </a:r>
          </a:p>
          <a:p>
            <a:r>
              <a:rPr lang="en-US" altLang="zh-CN" sz="1400" dirty="0">
                <a:latin typeface="Consolas"/>
                <a:cs typeface="Consolas"/>
              </a:rPr>
              <a:t>P4:              W(x)2</a:t>
            </a:r>
            <a:endParaRPr lang="zh-CN" altLang="en-US" sz="1400" dirty="0">
              <a:latin typeface="Consolas"/>
              <a:cs typeface="Consolas"/>
            </a:endParaRPr>
          </a:p>
        </p:txBody>
      </p:sp>
      <p:sp>
        <p:nvSpPr>
          <p:cNvPr id="7" name="矩形 6"/>
          <p:cNvSpPr/>
          <p:nvPr/>
        </p:nvSpPr>
        <p:spPr>
          <a:xfrm>
            <a:off x="611560" y="4009628"/>
            <a:ext cx="4572000" cy="1600438"/>
          </a:xfrm>
          <a:prstGeom prst="rect">
            <a:avLst/>
          </a:prstGeom>
        </p:spPr>
        <p:txBody>
          <a:bodyPr>
            <a:spAutoFit/>
          </a:bodyPr>
          <a:lstStyle/>
          <a:p>
            <a:r>
              <a:rPr lang="en-US" altLang="zh-CN" sz="1400" dirty="0">
                <a:latin typeface="Consolas"/>
                <a:cs typeface="Consolas"/>
              </a:rPr>
              <a:t>P1:  W(x)1</a:t>
            </a:r>
          </a:p>
          <a:p>
            <a:r>
              <a:rPr lang="en-US" altLang="zh-CN" sz="1400" dirty="0">
                <a:latin typeface="Consolas"/>
                <a:cs typeface="Consolas"/>
              </a:rPr>
              <a:t>-----------------------</a:t>
            </a:r>
          </a:p>
          <a:p>
            <a:r>
              <a:rPr lang="en-US" altLang="zh-CN" sz="1400" dirty="0">
                <a:latin typeface="Consolas"/>
                <a:cs typeface="Consolas"/>
              </a:rPr>
              <a:t>P2:        R(x)</a:t>
            </a:r>
            <a:r>
              <a:rPr lang="en-US" altLang="zh-CN" sz="1400" dirty="0">
                <a:solidFill>
                  <a:srgbClr val="FF0000"/>
                </a:solidFill>
                <a:latin typeface="Consolas"/>
                <a:cs typeface="Consolas"/>
              </a:rPr>
              <a:t>1</a:t>
            </a:r>
            <a:r>
              <a:rPr lang="en-US" altLang="zh-CN" sz="1400" dirty="0">
                <a:latin typeface="Consolas"/>
                <a:cs typeface="Consolas"/>
              </a:rPr>
              <a:t> R(x)</a:t>
            </a:r>
            <a:r>
              <a:rPr lang="en-US" altLang="zh-CN" sz="1400" dirty="0">
                <a:solidFill>
                  <a:srgbClr val="FF0000"/>
                </a:solidFill>
                <a:latin typeface="Consolas"/>
                <a:cs typeface="Consolas"/>
              </a:rPr>
              <a:t>2</a:t>
            </a:r>
          </a:p>
          <a:p>
            <a:r>
              <a:rPr lang="en-US" altLang="zh-CN" sz="1400" dirty="0">
                <a:latin typeface="Consolas"/>
                <a:cs typeface="Consolas"/>
              </a:rPr>
              <a:t>-----------------------</a:t>
            </a:r>
          </a:p>
          <a:p>
            <a:r>
              <a:rPr lang="en-US" altLang="zh-CN" sz="1400" dirty="0">
                <a:latin typeface="Consolas"/>
                <a:cs typeface="Consolas"/>
              </a:rPr>
              <a:t>P3:        R(x)</a:t>
            </a:r>
            <a:r>
              <a:rPr lang="en-US" altLang="zh-CN" sz="1400" dirty="0">
                <a:solidFill>
                  <a:srgbClr val="FF0000"/>
                </a:solidFill>
                <a:latin typeface="Consolas"/>
                <a:cs typeface="Consolas"/>
              </a:rPr>
              <a:t>2</a:t>
            </a:r>
            <a:r>
              <a:rPr lang="en-US" altLang="zh-CN" sz="1400" dirty="0">
                <a:latin typeface="Consolas"/>
                <a:cs typeface="Consolas"/>
              </a:rPr>
              <a:t> R(x)</a:t>
            </a:r>
            <a:r>
              <a:rPr lang="en-US" altLang="zh-CN" sz="1400" dirty="0">
                <a:solidFill>
                  <a:srgbClr val="FF0000"/>
                </a:solidFill>
                <a:latin typeface="Consolas"/>
                <a:cs typeface="Consolas"/>
              </a:rPr>
              <a:t>1</a:t>
            </a:r>
          </a:p>
          <a:p>
            <a:r>
              <a:rPr lang="en-US" altLang="zh-CN" sz="1400" dirty="0">
                <a:latin typeface="Consolas"/>
                <a:cs typeface="Consolas"/>
              </a:rPr>
              <a:t>-----------------------</a:t>
            </a:r>
          </a:p>
          <a:p>
            <a:r>
              <a:rPr lang="en-US" altLang="zh-CN" sz="1400" dirty="0">
                <a:latin typeface="Consolas"/>
                <a:cs typeface="Consolas"/>
              </a:rPr>
              <a:t>P4:  W(x)2</a:t>
            </a:r>
            <a:endParaRPr lang="zh-CN" altLang="en-US" sz="1400" dirty="0">
              <a:latin typeface="Consolas"/>
              <a:cs typeface="Consolas"/>
            </a:endParaRPr>
          </a:p>
        </p:txBody>
      </p:sp>
      <p:sp>
        <p:nvSpPr>
          <p:cNvPr id="8" name="文本框 7"/>
          <p:cNvSpPr txBox="1"/>
          <p:nvPr/>
        </p:nvSpPr>
        <p:spPr>
          <a:xfrm>
            <a:off x="3275855" y="4545622"/>
            <a:ext cx="5374621" cy="400110"/>
          </a:xfrm>
          <a:prstGeom prst="rect">
            <a:avLst/>
          </a:prstGeom>
          <a:noFill/>
        </p:spPr>
        <p:txBody>
          <a:bodyPr wrap="square" rtlCol="0">
            <a:spAutoFit/>
          </a:bodyPr>
          <a:lstStyle/>
          <a:p>
            <a:r>
              <a:rPr kumimoji="1" lang="en-US" altLang="zh-CN" sz="2000" dirty="0">
                <a:latin typeface="等线" panose="02010600030101010101" pitchFamily="2" charset="-122"/>
                <a:cs typeface="Myriad Pro Light SemiCond"/>
              </a:rPr>
              <a:t>This</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is</a:t>
            </a:r>
            <a:r>
              <a:rPr kumimoji="1" lang="zh-CN" altLang="en-US" sz="2000" dirty="0">
                <a:latin typeface="等线" panose="02010600030101010101" pitchFamily="2" charset="-122"/>
                <a:cs typeface="Myriad Pro Light SemiCond"/>
              </a:rPr>
              <a:t> </a:t>
            </a:r>
            <a:r>
              <a:rPr kumimoji="1" lang="en-US" altLang="zh-CN" sz="2000" b="1" dirty="0">
                <a:solidFill>
                  <a:srgbClr val="FF0000"/>
                </a:solidFill>
                <a:latin typeface="等线" panose="02010600030101010101" pitchFamily="2" charset="-122"/>
                <a:cs typeface="Myriad Pro Light SemiCond"/>
              </a:rPr>
              <a:t>not</a:t>
            </a:r>
            <a:r>
              <a:rPr kumimoji="1" lang="zh-CN" altLang="en-US" sz="2000" dirty="0">
                <a:solidFill>
                  <a:srgbClr val="FF0000"/>
                </a:solidFill>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valid</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under</a:t>
            </a:r>
            <a:r>
              <a:rPr kumimoji="1" lang="zh-CN" altLang="en-US" sz="2000" dirty="0">
                <a:latin typeface="等线" panose="02010600030101010101" pitchFamily="2" charset="-122"/>
                <a:cs typeface="Myriad Pro Light SemiCond"/>
              </a:rPr>
              <a:t> </a:t>
            </a:r>
            <a:r>
              <a:rPr kumimoji="1" lang="en-US" altLang="zh-CN" sz="2000" dirty="0">
                <a:latin typeface="等线" panose="02010600030101010101" pitchFamily="2" charset="-122"/>
                <a:cs typeface="Myriad Pro Light SemiCond"/>
              </a:rPr>
              <a:t>sequential consistency.</a:t>
            </a:r>
          </a:p>
        </p:txBody>
      </p:sp>
      <p:sp>
        <p:nvSpPr>
          <p:cNvPr id="10" name="矩形 9"/>
          <p:cNvSpPr/>
          <p:nvPr/>
        </p:nvSpPr>
        <p:spPr>
          <a:xfrm>
            <a:off x="4283968" y="1345332"/>
            <a:ext cx="4572000" cy="1323439"/>
          </a:xfrm>
          <a:prstGeom prst="rect">
            <a:avLst/>
          </a:prstGeom>
        </p:spPr>
        <p:txBody>
          <a:bodyPr>
            <a:spAutoFit/>
          </a:bodyPr>
          <a:lstStyle/>
          <a:p>
            <a:r>
              <a:rPr lang="en-US" altLang="zh-CN" sz="2000" dirty="0">
                <a:latin typeface="等线" panose="02010600030101010101" pitchFamily="2" charset="-122"/>
                <a:cs typeface="Myriad Pro Light SemiCond"/>
              </a:rPr>
              <a:t>Any ordering that could have been produced by a strict ordering regardless of processor speeds is valid under sequential consistency</a:t>
            </a:r>
            <a:endParaRPr lang="zh-CN" altLang="en-US" sz="2000" dirty="0">
              <a:latin typeface="等线" panose="02010600030101010101" pitchFamily="2" charset="-122"/>
              <a:cs typeface="Myriad Pro Light SemiCond"/>
            </a:endParaRPr>
          </a:p>
        </p:txBody>
      </p:sp>
      <p:sp>
        <p:nvSpPr>
          <p:cNvPr id="11" name="矩形 10"/>
          <p:cNvSpPr/>
          <p:nvPr/>
        </p:nvSpPr>
        <p:spPr>
          <a:xfrm>
            <a:off x="4283968" y="2849949"/>
            <a:ext cx="4572000" cy="1015663"/>
          </a:xfrm>
          <a:prstGeom prst="rect">
            <a:avLst/>
          </a:prstGeom>
        </p:spPr>
        <p:txBody>
          <a:bodyPr>
            <a:spAutoFit/>
          </a:bodyPr>
          <a:lstStyle/>
          <a:p>
            <a:r>
              <a:rPr lang="en-US" altLang="zh-CN" sz="2000" dirty="0">
                <a:latin typeface="等线" panose="02010600030101010101" pitchFamily="2" charset="-122"/>
                <a:cs typeface="Myriad Pro Light SemiCond"/>
              </a:rPr>
              <a:t>We can reason about the program itself, with less interference from the details of the hardware on which it is running</a:t>
            </a:r>
            <a:endParaRPr lang="zh-CN" altLang="en-US" sz="2000" dirty="0">
              <a:latin typeface="等线" panose="02010600030101010101" pitchFamily="2" charset="-122"/>
              <a:cs typeface="Myriad Pro Light SemiCond"/>
            </a:endParaRPr>
          </a:p>
        </p:txBody>
      </p:sp>
      <p:sp>
        <p:nvSpPr>
          <p:cNvPr id="12" name="上下箭头 11"/>
          <p:cNvSpPr/>
          <p:nvPr/>
        </p:nvSpPr>
        <p:spPr>
          <a:xfrm>
            <a:off x="1907704" y="1489348"/>
            <a:ext cx="432048" cy="648072"/>
          </a:xfrm>
          <a:prstGeom prst="upDownArrow">
            <a:avLst>
              <a:gd name="adj1" fmla="val 32877"/>
              <a:gd name="adj2" fmla="val 47146"/>
            </a:avLst>
          </a:prstGeom>
          <a:no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23087" y="1624072"/>
            <a:ext cx="1240801" cy="369332"/>
          </a:xfrm>
          <a:prstGeom prst="rect">
            <a:avLst/>
          </a:prstGeom>
        </p:spPr>
        <p:txBody>
          <a:bodyPr wrap="none">
            <a:spAutoFit/>
          </a:bodyPr>
          <a:lstStyle/>
          <a:p>
            <a:r>
              <a:rPr lang="en-US" altLang="zh-CN" i="1" dirty="0">
                <a:solidFill>
                  <a:schemeClr val="accent4"/>
                </a:solidFill>
                <a:latin typeface="Candara"/>
                <a:cs typeface="Candara"/>
              </a:rPr>
              <a:t>Equivalent</a:t>
            </a:r>
            <a:endParaRPr lang="zh-CN" altLang="en-US" i="1" dirty="0">
              <a:solidFill>
                <a:schemeClr val="accent4"/>
              </a:solidFill>
              <a:latin typeface="Candara"/>
              <a:cs typeface="Candara"/>
            </a:endParaRPr>
          </a:p>
        </p:txBody>
      </p:sp>
    </p:spTree>
    <p:extLst>
      <p:ext uri="{BB962C8B-B14F-4D97-AF65-F5344CB8AC3E}">
        <p14:creationId xmlns:p14="http://schemas.microsoft.com/office/powerpoint/2010/main" val="83589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Sequential Consistency is Weaker</a:t>
            </a:r>
            <a:endParaRPr kumimoji="1" lang="zh-CN" altLang="en-US" dirty="0"/>
          </a:p>
        </p:txBody>
      </p:sp>
      <p:sp>
        <p:nvSpPr>
          <p:cNvPr id="3" name="内容占位符 2"/>
          <p:cNvSpPr>
            <a:spLocks noGrp="1"/>
          </p:cNvSpPr>
          <p:nvPr>
            <p:ph idx="1"/>
          </p:nvPr>
        </p:nvSpPr>
        <p:spPr>
          <a:xfrm>
            <a:off x="547688" y="3938835"/>
            <a:ext cx="8139112" cy="1654969"/>
          </a:xfrm>
        </p:spPr>
        <p:txBody>
          <a:bodyPr>
            <a:normAutofit fontScale="85000" lnSpcReduction="10000"/>
          </a:bodyPr>
          <a:lstStyle/>
          <a:p>
            <a:r>
              <a:rPr kumimoji="1" lang="en-US" altLang="zh-CN" sz="2800" dirty="0"/>
              <a:t>Sequential consistency is weaker than strict consistency</a:t>
            </a:r>
          </a:p>
          <a:p>
            <a:pPr lvl="1"/>
            <a:r>
              <a:rPr kumimoji="1" lang="en-US" altLang="zh-CN" sz="2400" dirty="0"/>
              <a:t>Allow "memory write lag"</a:t>
            </a:r>
          </a:p>
          <a:p>
            <a:pPr lvl="1"/>
            <a:r>
              <a:rPr kumimoji="1" lang="en-US" altLang="zh-CN" sz="2400" dirty="0"/>
              <a:t>But require write propagate at the same time</a:t>
            </a:r>
            <a:endParaRPr kumimoji="1" lang="zh-CN" altLang="en-US" sz="2400" dirty="0"/>
          </a:p>
        </p:txBody>
      </p:sp>
      <p:sp>
        <p:nvSpPr>
          <p:cNvPr id="19" name="矩形 18"/>
          <p:cNvSpPr/>
          <p:nvPr/>
        </p:nvSpPr>
        <p:spPr>
          <a:xfrm>
            <a:off x="457200" y="2998395"/>
            <a:ext cx="2608406" cy="646331"/>
          </a:xfrm>
          <a:prstGeom prst="rect">
            <a:avLst/>
          </a:prstGeom>
        </p:spPr>
        <p:txBody>
          <a:bodyPr wrap="none">
            <a:spAutoFit/>
          </a:bodyPr>
          <a:lstStyle/>
          <a:p>
            <a:r>
              <a:rPr lang="en-US" altLang="zh-CN" dirty="0"/>
              <a:t>Strict consistency: </a:t>
            </a:r>
            <a:r>
              <a:rPr lang="en-US" altLang="zh-CN" dirty="0">
                <a:solidFill>
                  <a:schemeClr val="tx2"/>
                </a:solidFill>
                <a:latin typeface="Zapf Dingbats"/>
                <a:ea typeface="Zapf Dingbats"/>
                <a:cs typeface="Zapf Dingbats"/>
                <a:sym typeface="Zapf Dingbats"/>
              </a:rPr>
              <a:t>✓</a:t>
            </a:r>
            <a:endParaRPr lang="zh-CN" altLang="en-US" dirty="0">
              <a:solidFill>
                <a:schemeClr val="tx2"/>
              </a:solidFill>
            </a:endParaRPr>
          </a:p>
          <a:p>
            <a:r>
              <a:rPr lang="en-US" altLang="zh-CN" dirty="0"/>
              <a:t>Sequential consistency: </a:t>
            </a:r>
            <a:r>
              <a:rPr lang="en-US" altLang="zh-CN" dirty="0">
                <a:solidFill>
                  <a:schemeClr val="tx2"/>
                </a:solidFill>
                <a:latin typeface="Zapf Dingbats"/>
                <a:ea typeface="Zapf Dingbats"/>
                <a:cs typeface="Zapf Dingbats"/>
                <a:sym typeface="Zapf Dingbats"/>
              </a:rPr>
              <a:t>✓</a:t>
            </a:r>
            <a:endParaRPr lang="en-US" altLang="zh-CN" dirty="0"/>
          </a:p>
        </p:txBody>
      </p:sp>
      <p:sp>
        <p:nvSpPr>
          <p:cNvPr id="20" name="矩形 19"/>
          <p:cNvSpPr/>
          <p:nvPr/>
        </p:nvSpPr>
        <p:spPr>
          <a:xfrm>
            <a:off x="3352800" y="3003257"/>
            <a:ext cx="2608406" cy="646331"/>
          </a:xfrm>
          <a:prstGeom prst="rect">
            <a:avLst/>
          </a:prstGeom>
        </p:spPr>
        <p:txBody>
          <a:bodyPr wrap="none">
            <a:spAutoFit/>
          </a:bodyPr>
          <a:lstStyle/>
          <a:p>
            <a:r>
              <a:rPr lang="en-US" altLang="zh-CN" dirty="0"/>
              <a:t>Strict consistency: </a:t>
            </a:r>
            <a:r>
              <a:rPr lang="en-US" altLang="zh-CN" dirty="0">
                <a:solidFill>
                  <a:schemeClr val="tx2"/>
                </a:solidFill>
                <a:latin typeface="Zapf Dingbats"/>
                <a:ea typeface="Zapf Dingbats"/>
                <a:cs typeface="Zapf Dingbats"/>
                <a:sym typeface="Zapf Dingbats"/>
              </a:rPr>
              <a:t>✓</a:t>
            </a:r>
            <a:endParaRPr lang="zh-CN" altLang="en-US" dirty="0">
              <a:solidFill>
                <a:schemeClr val="tx2"/>
              </a:solidFill>
            </a:endParaRPr>
          </a:p>
          <a:p>
            <a:r>
              <a:rPr lang="en-US" altLang="zh-CN" dirty="0"/>
              <a:t>Sequential consistency: </a:t>
            </a:r>
            <a:r>
              <a:rPr lang="en-US" altLang="zh-CN" dirty="0">
                <a:solidFill>
                  <a:schemeClr val="tx2"/>
                </a:solidFill>
                <a:latin typeface="Zapf Dingbats"/>
                <a:ea typeface="Zapf Dingbats"/>
                <a:cs typeface="Zapf Dingbats"/>
                <a:sym typeface="Zapf Dingbats"/>
              </a:rPr>
              <a:t>✓</a:t>
            </a:r>
            <a:endParaRPr lang="en-US" altLang="zh-CN" dirty="0"/>
          </a:p>
        </p:txBody>
      </p:sp>
      <p:sp>
        <p:nvSpPr>
          <p:cNvPr id="21" name="矩形 20"/>
          <p:cNvSpPr/>
          <p:nvPr/>
        </p:nvSpPr>
        <p:spPr>
          <a:xfrm>
            <a:off x="6250709" y="2998395"/>
            <a:ext cx="2608406" cy="646331"/>
          </a:xfrm>
          <a:prstGeom prst="rect">
            <a:avLst/>
          </a:prstGeom>
        </p:spPr>
        <p:txBody>
          <a:bodyPr wrap="none">
            <a:spAutoFit/>
          </a:bodyPr>
          <a:lstStyle/>
          <a:p>
            <a:r>
              <a:rPr lang="en-US" altLang="zh-CN" dirty="0"/>
              <a:t>Strict consistency: </a:t>
            </a:r>
            <a:r>
              <a:rPr lang="en-US" altLang="zh-CN" dirty="0">
                <a:solidFill>
                  <a:srgbClr val="FF0000"/>
                </a:solidFill>
                <a:latin typeface="Zapf Dingbats"/>
                <a:ea typeface="Zapf Dingbats"/>
                <a:cs typeface="Zapf Dingbats"/>
                <a:sym typeface="Zapf Dingbats"/>
              </a:rPr>
              <a:t>✗</a:t>
            </a:r>
            <a:endParaRPr lang="zh-CN" altLang="en-US" dirty="0">
              <a:solidFill>
                <a:schemeClr val="tx2"/>
              </a:solidFill>
            </a:endParaRPr>
          </a:p>
          <a:p>
            <a:r>
              <a:rPr lang="en-US" altLang="zh-CN" dirty="0"/>
              <a:t>Sequential consistency: </a:t>
            </a:r>
            <a:r>
              <a:rPr lang="en-US" altLang="zh-CN" dirty="0">
                <a:solidFill>
                  <a:schemeClr val="tx2"/>
                </a:solidFill>
                <a:latin typeface="Zapf Dingbats"/>
                <a:ea typeface="Zapf Dingbats"/>
                <a:cs typeface="Zapf Dingbats"/>
                <a:sym typeface="Zapf Dingbats"/>
              </a:rPr>
              <a:t>✓</a:t>
            </a:r>
            <a:endParaRPr lang="zh-CN" altLang="en-US" dirty="0">
              <a:solidFill>
                <a:srgbClr val="FF0000"/>
              </a:solidFill>
            </a:endParaRPr>
          </a:p>
        </p:txBody>
      </p:sp>
      <p:cxnSp>
        <p:nvCxnSpPr>
          <p:cNvPr id="23" name="肘形连接符 22"/>
          <p:cNvCxnSpPr/>
          <p:nvPr/>
        </p:nvCxnSpPr>
        <p:spPr>
          <a:xfrm rot="5400000" flipH="1" flipV="1">
            <a:off x="6038883" y="396859"/>
            <a:ext cx="11046" cy="2894012"/>
          </a:xfrm>
          <a:prstGeom prst="bentConnector3">
            <a:avLst>
              <a:gd name="adj1" fmla="val 2782761"/>
            </a:avLst>
          </a:prstGeom>
          <a:ln>
            <a:solidFill>
              <a:srgbClr val="604A7B"/>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5448468" y="1078611"/>
            <a:ext cx="1240801" cy="369332"/>
          </a:xfrm>
          <a:prstGeom prst="rect">
            <a:avLst/>
          </a:prstGeom>
        </p:spPr>
        <p:txBody>
          <a:bodyPr wrap="none">
            <a:spAutoFit/>
          </a:bodyPr>
          <a:lstStyle/>
          <a:p>
            <a:r>
              <a:rPr lang="en-US" altLang="zh-CN" i="1" dirty="0">
                <a:solidFill>
                  <a:schemeClr val="accent4">
                    <a:lumMod val="50000"/>
                  </a:schemeClr>
                </a:solidFill>
                <a:latin typeface="Candara"/>
                <a:cs typeface="Candara"/>
              </a:rPr>
              <a:t>Equivalent</a:t>
            </a:r>
            <a:endParaRPr lang="zh-CN" altLang="en-US" i="1" dirty="0">
              <a:solidFill>
                <a:schemeClr val="accent4">
                  <a:lumMod val="50000"/>
                </a:schemeClr>
              </a:solidFill>
              <a:latin typeface="Candara"/>
              <a:cs typeface="Candara"/>
            </a:endParaRPr>
          </a:p>
        </p:txBody>
      </p:sp>
      <p:sp>
        <p:nvSpPr>
          <p:cNvPr id="22" name="矩形 21"/>
          <p:cNvSpPr/>
          <p:nvPr/>
        </p:nvSpPr>
        <p:spPr>
          <a:xfrm>
            <a:off x="467544" y="1921396"/>
            <a:ext cx="2664296" cy="738664"/>
          </a:xfrm>
          <a:prstGeom prst="rect">
            <a:avLst/>
          </a:prstGeom>
        </p:spPr>
        <p:txBody>
          <a:bodyPr wrap="square">
            <a:spAutoFit/>
          </a:bodyPr>
          <a:lstStyle/>
          <a:p>
            <a:r>
              <a:rPr lang="en-US" altLang="zh-CN" sz="1400" dirty="0">
                <a:solidFill>
                  <a:srgbClr val="000000"/>
                </a:solidFill>
                <a:latin typeface="Consolas"/>
                <a:cs typeface="Consolas"/>
              </a:rPr>
              <a:t>P1:  W(x)1</a:t>
            </a:r>
          </a:p>
          <a:p>
            <a:r>
              <a:rPr lang="en-US" altLang="zh-CN" sz="1400" dirty="0">
                <a:solidFill>
                  <a:srgbClr val="000000"/>
                </a:solidFill>
                <a:latin typeface="Consolas"/>
                <a:cs typeface="Consolas"/>
              </a:rPr>
              <a:t>-------------------------</a:t>
            </a:r>
          </a:p>
          <a:p>
            <a:r>
              <a:rPr lang="en-US" altLang="zh-CN" sz="1400" dirty="0">
                <a:solidFill>
                  <a:srgbClr val="000000"/>
                </a:solidFill>
                <a:latin typeface="Consolas"/>
                <a:cs typeface="Consolas"/>
              </a:rPr>
              <a:t>P2:         R(x)1  R(x)1</a:t>
            </a:r>
          </a:p>
        </p:txBody>
      </p:sp>
      <p:sp>
        <p:nvSpPr>
          <p:cNvPr id="24" name="矩形 23"/>
          <p:cNvSpPr/>
          <p:nvPr/>
        </p:nvSpPr>
        <p:spPr>
          <a:xfrm>
            <a:off x="3324696" y="1921396"/>
            <a:ext cx="2687464" cy="738664"/>
          </a:xfrm>
          <a:prstGeom prst="rect">
            <a:avLst/>
          </a:prstGeom>
        </p:spPr>
        <p:txBody>
          <a:bodyPr wrap="square">
            <a:spAutoFit/>
          </a:bodyPr>
          <a:lstStyle/>
          <a:p>
            <a:r>
              <a:rPr lang="en-US" altLang="zh-CN" sz="1400" dirty="0">
                <a:solidFill>
                  <a:srgbClr val="000000"/>
                </a:solidFill>
                <a:latin typeface="Consolas"/>
                <a:cs typeface="Consolas"/>
              </a:rPr>
              <a:t>P1:         W(x)1</a:t>
            </a:r>
          </a:p>
          <a:p>
            <a:r>
              <a:rPr lang="en-US" altLang="zh-CN" sz="1400" dirty="0">
                <a:solidFill>
                  <a:srgbClr val="000000"/>
                </a:solidFill>
                <a:latin typeface="Consolas"/>
                <a:cs typeface="Consolas"/>
              </a:rPr>
              <a:t>-------------------------</a:t>
            </a:r>
          </a:p>
          <a:p>
            <a:r>
              <a:rPr lang="en-US" altLang="zh-CN" sz="1400" dirty="0">
                <a:solidFill>
                  <a:srgbClr val="000000"/>
                </a:solidFill>
                <a:latin typeface="Consolas"/>
                <a:cs typeface="Consolas"/>
              </a:rPr>
              <a:t>P2:  R(x)0         R(x)1</a:t>
            </a:r>
          </a:p>
        </p:txBody>
      </p:sp>
      <p:sp>
        <p:nvSpPr>
          <p:cNvPr id="26" name="矩形 25"/>
          <p:cNvSpPr/>
          <p:nvPr/>
        </p:nvSpPr>
        <p:spPr>
          <a:xfrm>
            <a:off x="6228184" y="1921396"/>
            <a:ext cx="2866976" cy="738664"/>
          </a:xfrm>
          <a:prstGeom prst="rect">
            <a:avLst/>
          </a:prstGeom>
        </p:spPr>
        <p:txBody>
          <a:bodyPr wrap="square">
            <a:spAutoFit/>
          </a:bodyPr>
          <a:lstStyle/>
          <a:p>
            <a:r>
              <a:rPr lang="en-US" altLang="zh-CN" sz="1400" dirty="0">
                <a:solidFill>
                  <a:srgbClr val="000000"/>
                </a:solidFill>
                <a:latin typeface="Consolas"/>
                <a:cs typeface="Consolas"/>
              </a:rPr>
              <a:t>P1:  W(x)1</a:t>
            </a:r>
          </a:p>
          <a:p>
            <a:r>
              <a:rPr lang="en-US" altLang="zh-CN" sz="1400" dirty="0">
                <a:solidFill>
                  <a:srgbClr val="000000"/>
                </a:solidFill>
                <a:latin typeface="Consolas"/>
                <a:cs typeface="Consolas"/>
              </a:rPr>
              <a:t>-------------------------</a:t>
            </a:r>
          </a:p>
          <a:p>
            <a:r>
              <a:rPr lang="en-US" altLang="zh-CN" sz="1400" dirty="0">
                <a:solidFill>
                  <a:srgbClr val="000000"/>
                </a:solidFill>
                <a:latin typeface="Consolas"/>
                <a:cs typeface="Consolas"/>
              </a:rPr>
              <a:t>P2:         </a:t>
            </a:r>
            <a:r>
              <a:rPr lang="en-US" altLang="zh-CN" sz="1400" dirty="0">
                <a:solidFill>
                  <a:srgbClr val="FF0000"/>
                </a:solidFill>
                <a:latin typeface="Consolas"/>
                <a:cs typeface="Consolas"/>
              </a:rPr>
              <a:t>R(x)0</a:t>
            </a:r>
            <a:r>
              <a:rPr lang="en-US" altLang="zh-CN" sz="1400" dirty="0">
                <a:solidFill>
                  <a:srgbClr val="000000"/>
                </a:solidFill>
                <a:latin typeface="Consolas"/>
                <a:cs typeface="Consolas"/>
              </a:rPr>
              <a:t>  R(x)1</a:t>
            </a:r>
          </a:p>
        </p:txBody>
      </p:sp>
    </p:spTree>
    <p:extLst>
      <p:ext uri="{BB962C8B-B14F-4D97-AF65-F5344CB8AC3E}">
        <p14:creationId xmlns:p14="http://schemas.microsoft.com/office/powerpoint/2010/main" val="237581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Cache Coherence != Sequential Consistency</a:t>
            </a:r>
            <a:endParaRPr kumimoji="1" lang="zh-CN" altLang="en-US" dirty="0"/>
          </a:p>
        </p:txBody>
      </p:sp>
      <p:sp>
        <p:nvSpPr>
          <p:cNvPr id="4" name="矩形 3"/>
          <p:cNvSpPr/>
          <p:nvPr/>
        </p:nvSpPr>
        <p:spPr>
          <a:xfrm>
            <a:off x="660400" y="1417340"/>
            <a:ext cx="8115300" cy="1846659"/>
          </a:xfrm>
          <a:prstGeom prst="rect">
            <a:avLst/>
          </a:prstGeom>
        </p:spPr>
        <p:txBody>
          <a:bodyPr wrap="square">
            <a:spAutoFit/>
          </a:bodyPr>
          <a:lstStyle/>
          <a:p>
            <a:r>
              <a:rPr lang="en-US" altLang="zh-CN" sz="1600" dirty="0">
                <a:solidFill>
                  <a:srgbClr val="000000"/>
                </a:solidFill>
                <a:latin typeface="Consolas"/>
                <a:cs typeface="Consolas"/>
              </a:rPr>
              <a:t>P1:  </a:t>
            </a:r>
            <a:r>
              <a:rPr lang="en-US" altLang="zh-CN" sz="1600" dirty="0">
                <a:solidFill>
                  <a:srgbClr val="FF0000"/>
                </a:solidFill>
                <a:latin typeface="Consolas"/>
                <a:cs typeface="Consolas"/>
              </a:rPr>
              <a:t>W(x)1</a:t>
            </a:r>
            <a:r>
              <a:rPr lang="en-US" altLang="zh-CN" sz="1600" dirty="0">
                <a:solidFill>
                  <a:srgbClr val="000000"/>
                </a:solidFill>
                <a:latin typeface="Consolas"/>
                <a:cs typeface="Consolas"/>
              </a:rPr>
              <a:t>  W(y)2</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P2:         R(x)0  R(x)2  R(x)1  R(y)0  R(y)1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P3:         R(y)0  R(y)1  R(x)0  R(x)1</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P4:  W(x)2  </a:t>
            </a:r>
            <a:r>
              <a:rPr lang="en-US" altLang="zh-CN" sz="1600" dirty="0">
                <a:solidFill>
                  <a:srgbClr val="FF0000"/>
                </a:solidFill>
                <a:latin typeface="Consolas"/>
                <a:cs typeface="Consolas"/>
              </a:rPr>
              <a:t>W(y)1</a:t>
            </a:r>
            <a:endParaRPr lang="zh-CN" altLang="en-US" sz="1600" dirty="0">
              <a:solidFill>
                <a:srgbClr val="FF0000"/>
              </a:solidFill>
              <a:latin typeface="Consolas"/>
              <a:cs typeface="Consolas"/>
            </a:endParaRPr>
          </a:p>
        </p:txBody>
      </p:sp>
      <p:sp>
        <p:nvSpPr>
          <p:cNvPr id="6" name="文本框 5"/>
          <p:cNvSpPr txBox="1"/>
          <p:nvPr/>
        </p:nvSpPr>
        <p:spPr>
          <a:xfrm>
            <a:off x="251520" y="3649588"/>
            <a:ext cx="3960440" cy="1067408"/>
          </a:xfrm>
          <a:prstGeom prst="rect">
            <a:avLst/>
          </a:prstGeom>
          <a:noFill/>
        </p:spPr>
        <p:txBody>
          <a:bodyPr wrap="square" rtlCol="0">
            <a:spAutoFit/>
          </a:bodyPr>
          <a:lstStyle/>
          <a:p>
            <a:pPr>
              <a:lnSpc>
                <a:spcPct val="130000"/>
              </a:lnSpc>
            </a:pPr>
            <a:r>
              <a:rPr kumimoji="1" lang="en-US" altLang="zh-CN" dirty="0">
                <a:latin typeface="等线" panose="02010600030101010101" pitchFamily="2" charset="-122"/>
                <a:cs typeface="Myriad Pro Light SemiCond"/>
              </a:rPr>
              <a:t>P2</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&amp;</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P3</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both</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think:</a:t>
            </a:r>
          </a:p>
          <a:p>
            <a:pPr marL="285750" indent="-285750">
              <a:lnSpc>
                <a:spcPct val="130000"/>
              </a:lnSpc>
              <a:buFont typeface="Arial"/>
              <a:buChar char="•"/>
            </a:pPr>
            <a:r>
              <a:rPr kumimoji="1" lang="en-US" altLang="zh-CN" sz="1600" dirty="0">
                <a:latin typeface="等线" panose="02010600030101010101" pitchFamily="2" charset="-122"/>
                <a:cs typeface="Myriad Pro Light SemiCond"/>
              </a:rPr>
              <a:t>P4's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W(x)2</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P1's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W(x)1</a:t>
            </a:r>
          </a:p>
          <a:p>
            <a:pPr marL="285750" indent="-285750">
              <a:lnSpc>
                <a:spcPct val="130000"/>
              </a:lnSpc>
              <a:buFont typeface="Arial"/>
              <a:buChar char="•"/>
            </a:pPr>
            <a:r>
              <a:rPr kumimoji="1" lang="en-US" altLang="zh-CN" sz="1600" dirty="0">
                <a:latin typeface="等线" panose="02010600030101010101" pitchFamily="2" charset="-122"/>
                <a:cs typeface="Myriad Pro Light SemiCond"/>
              </a:rPr>
              <a:t>P1's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W(y)2</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P4's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W(y)1</a:t>
            </a:r>
            <a:endParaRPr kumimoji="1" lang="zh-CN" altLang="en-US" sz="1600" dirty="0">
              <a:solidFill>
                <a:srgbClr val="FF0000"/>
              </a:solidFill>
              <a:latin typeface="等线" panose="02010600030101010101" pitchFamily="2" charset="-122"/>
              <a:cs typeface="Myriad Pro Light SemiCond"/>
            </a:endParaRPr>
          </a:p>
        </p:txBody>
      </p:sp>
      <p:sp>
        <p:nvSpPr>
          <p:cNvPr id="7" name="文本框 6"/>
          <p:cNvSpPr txBox="1"/>
          <p:nvPr/>
        </p:nvSpPr>
        <p:spPr>
          <a:xfrm>
            <a:off x="3203848" y="3649588"/>
            <a:ext cx="3960440" cy="1452705"/>
          </a:xfrm>
          <a:prstGeom prst="rect">
            <a:avLst/>
          </a:prstGeom>
          <a:noFill/>
        </p:spPr>
        <p:txBody>
          <a:bodyPr wrap="square" rtlCol="0">
            <a:spAutoFit/>
          </a:bodyPr>
          <a:lstStyle/>
          <a:p>
            <a:pPr>
              <a:lnSpc>
                <a:spcPct val="130000"/>
              </a:lnSpc>
            </a:pPr>
            <a:r>
              <a:rPr kumimoji="1" lang="en-US" altLang="zh-CN" dirty="0">
                <a:latin typeface="等线" panose="02010600030101010101" pitchFamily="2" charset="-122"/>
                <a:cs typeface="Myriad Pro Light SemiCond"/>
              </a:rPr>
              <a:t>P2</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thinks:</a:t>
            </a:r>
          </a:p>
          <a:p>
            <a:pPr marL="285750" indent="-285750">
              <a:lnSpc>
                <a:spcPct val="130000"/>
              </a:lnSpc>
              <a:buFont typeface="Arial"/>
              <a:buChar char="•"/>
            </a:pPr>
            <a:r>
              <a:rPr kumimoji="1" lang="en-US" altLang="zh-CN" sz="1600" dirty="0">
                <a:latin typeface="等线" panose="02010600030101010101" pitchFamily="2" charset="-122"/>
                <a:cs typeface="Myriad Pro Light SemiCond"/>
              </a:rPr>
              <a:t>P1's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W(x)1</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P4's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W(y)1</a:t>
            </a:r>
          </a:p>
          <a:p>
            <a:pPr>
              <a:lnSpc>
                <a:spcPct val="130000"/>
              </a:lnSpc>
            </a:pPr>
            <a:r>
              <a:rPr kumimoji="1" lang="en-US" altLang="zh-CN" dirty="0">
                <a:latin typeface="等线" panose="02010600030101010101" pitchFamily="2" charset="-122"/>
                <a:cs typeface="Myriad Pro Light SemiCond"/>
              </a:rPr>
              <a:t>P3</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thinks:</a:t>
            </a:r>
          </a:p>
          <a:p>
            <a:pPr marL="285750" indent="-285750">
              <a:lnSpc>
                <a:spcPct val="130000"/>
              </a:lnSpc>
              <a:buFont typeface="Arial"/>
              <a:buChar char="•"/>
            </a:pPr>
            <a:r>
              <a:rPr kumimoji="1" lang="en-US" altLang="zh-CN" sz="1600" dirty="0">
                <a:solidFill>
                  <a:srgbClr val="FF0000"/>
                </a:solidFill>
                <a:latin typeface="等线" panose="02010600030101010101" pitchFamily="2" charset="-122"/>
                <a:cs typeface="Myriad Pro Light SemiCond"/>
              </a:rPr>
              <a:t>P4's</a:t>
            </a:r>
            <a:r>
              <a:rPr kumimoji="1" lang="zh-CN" altLang="en-US" sz="1600" dirty="0">
                <a:solidFill>
                  <a:srgbClr val="FF0000"/>
                </a:solidFill>
                <a:latin typeface="等线" panose="02010600030101010101" pitchFamily="2" charset="-122"/>
                <a:cs typeface="Myriad Pro Light SemiCond"/>
              </a:rPr>
              <a:t> </a:t>
            </a:r>
            <a:r>
              <a:rPr kumimoji="1" lang="en-US" altLang="zh-CN" sz="1600" dirty="0">
                <a:solidFill>
                  <a:srgbClr val="FF0000"/>
                </a:solidFill>
                <a:latin typeface="等线" panose="02010600030101010101" pitchFamily="2" charset="-122"/>
                <a:cs typeface="Myriad Pro Light SemiCond"/>
              </a:rPr>
              <a:t>W(y)1</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-&gt;</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P1's</a:t>
            </a:r>
            <a:r>
              <a:rPr kumimoji="1" lang="zh-CN" altLang="en-US" sz="1600" dirty="0">
                <a:latin typeface="等线" panose="02010600030101010101" pitchFamily="2" charset="-122"/>
                <a:cs typeface="Myriad Pro Light SemiCond"/>
              </a:rPr>
              <a:t> </a:t>
            </a:r>
            <a:r>
              <a:rPr kumimoji="1" lang="en-US" altLang="zh-CN" sz="1600" dirty="0">
                <a:latin typeface="等线" panose="02010600030101010101" pitchFamily="2" charset="-122"/>
                <a:cs typeface="Myriad Pro Light SemiCond"/>
              </a:rPr>
              <a:t>W(x)1</a:t>
            </a:r>
          </a:p>
        </p:txBody>
      </p:sp>
      <p:sp>
        <p:nvSpPr>
          <p:cNvPr id="12" name="弧 11"/>
          <p:cNvSpPr/>
          <p:nvPr/>
        </p:nvSpPr>
        <p:spPr>
          <a:xfrm rot="18900000">
            <a:off x="2078216" y="1617089"/>
            <a:ext cx="2120304" cy="2143559"/>
          </a:xfrm>
          <a:prstGeom prst="arc">
            <a:avLst/>
          </a:pr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弧 12"/>
          <p:cNvSpPr/>
          <p:nvPr/>
        </p:nvSpPr>
        <p:spPr>
          <a:xfrm rot="8170784">
            <a:off x="2541443" y="1301575"/>
            <a:ext cx="1939485" cy="1947780"/>
          </a:xfrm>
          <a:prstGeom prst="arc">
            <a:avLst/>
          </a:prstGeom>
          <a:ln>
            <a:solidFill>
              <a:srgbClr val="604A7B"/>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4" name="文本框 13"/>
          <p:cNvSpPr txBox="1"/>
          <p:nvPr/>
        </p:nvSpPr>
        <p:spPr>
          <a:xfrm>
            <a:off x="6228184" y="3649588"/>
            <a:ext cx="3960440" cy="1452705"/>
          </a:xfrm>
          <a:prstGeom prst="rect">
            <a:avLst/>
          </a:prstGeom>
          <a:noFill/>
        </p:spPr>
        <p:txBody>
          <a:bodyPr wrap="square" rtlCol="0">
            <a:spAutoFit/>
          </a:bodyPr>
          <a:lstStyle/>
          <a:p>
            <a:pPr>
              <a:lnSpc>
                <a:spcPct val="130000"/>
              </a:lnSpc>
            </a:pPr>
            <a:r>
              <a:rPr kumimoji="1" lang="en-US" altLang="zh-CN" dirty="0">
                <a:latin typeface="等线" panose="02010600030101010101" pitchFamily="2" charset="-122"/>
                <a:cs typeface="Myriad Pro Light SemiCond"/>
              </a:rPr>
              <a:t>P2</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saw (</a:t>
            </a:r>
            <a:r>
              <a:rPr kumimoji="1" lang="en-US" altLang="zh-CN" dirty="0" err="1">
                <a:latin typeface="等线" panose="02010600030101010101" pitchFamily="2" charset="-122"/>
                <a:cs typeface="Myriad Pro Light SemiCond"/>
              </a:rPr>
              <a:t>x,y</a:t>
            </a:r>
            <a:r>
              <a:rPr kumimoji="1" lang="en-US" altLang="zh-CN" dirty="0">
                <a:latin typeface="等线" panose="02010600030101010101" pitchFamily="2" charset="-122"/>
                <a:cs typeface="Myriad Pro Light SemiCond"/>
              </a:rPr>
              <a:t>)=(1,0)</a:t>
            </a:r>
          </a:p>
          <a:p>
            <a:pPr marL="342900" indent="-342900">
              <a:lnSpc>
                <a:spcPct val="130000"/>
              </a:lnSpc>
              <a:buFont typeface="Arial"/>
              <a:buChar char="•"/>
            </a:pPr>
            <a:r>
              <a:rPr kumimoji="1" lang="en-US" altLang="zh-CN" sz="1600" dirty="0">
                <a:latin typeface="等线" panose="02010600030101010101" pitchFamily="2" charset="-122"/>
                <a:cs typeface="Myriad Pro Light SemiCond"/>
              </a:rPr>
              <a:t>P3 can never see it</a:t>
            </a:r>
          </a:p>
          <a:p>
            <a:pPr>
              <a:lnSpc>
                <a:spcPct val="130000"/>
              </a:lnSpc>
            </a:pPr>
            <a:r>
              <a:rPr kumimoji="1" lang="en-US" altLang="zh-CN" dirty="0">
                <a:latin typeface="等线" panose="02010600030101010101" pitchFamily="2" charset="-122"/>
                <a:cs typeface="Myriad Pro Light SemiCond"/>
              </a:rPr>
              <a:t>P3</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saw (</a:t>
            </a:r>
            <a:r>
              <a:rPr kumimoji="1" lang="en-US" altLang="zh-CN" dirty="0" err="1">
                <a:latin typeface="等线" panose="02010600030101010101" pitchFamily="2" charset="-122"/>
                <a:cs typeface="Myriad Pro Light SemiCond"/>
              </a:rPr>
              <a:t>x,y</a:t>
            </a:r>
            <a:r>
              <a:rPr kumimoji="1" lang="en-US" altLang="zh-CN" dirty="0">
                <a:latin typeface="等线" panose="02010600030101010101" pitchFamily="2" charset="-122"/>
                <a:cs typeface="Myriad Pro Light SemiCond"/>
              </a:rPr>
              <a:t>)=(0,1)</a:t>
            </a:r>
          </a:p>
          <a:p>
            <a:pPr marL="342900" indent="-342900">
              <a:lnSpc>
                <a:spcPct val="130000"/>
              </a:lnSpc>
              <a:buFont typeface="Arial"/>
              <a:buChar char="•"/>
            </a:pPr>
            <a:r>
              <a:rPr kumimoji="1" lang="en-US" altLang="zh-CN" sz="1600" dirty="0">
                <a:latin typeface="等线" panose="02010600030101010101" pitchFamily="2" charset="-122"/>
                <a:cs typeface="Myriad Pro Light SemiCond"/>
              </a:rPr>
              <a:t>P2 can never see it</a:t>
            </a:r>
          </a:p>
        </p:txBody>
      </p:sp>
      <p:cxnSp>
        <p:nvCxnSpPr>
          <p:cNvPr id="17" name="直线箭头连接符 16"/>
          <p:cNvCxnSpPr/>
          <p:nvPr/>
        </p:nvCxnSpPr>
        <p:spPr>
          <a:xfrm flipV="1">
            <a:off x="1547664" y="1777380"/>
            <a:ext cx="0" cy="1152128"/>
          </a:xfrm>
          <a:prstGeom prst="straightConnector1">
            <a:avLst/>
          </a:prstGeom>
          <a:ln>
            <a:solidFill>
              <a:srgbClr val="604A7B"/>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a:off x="2051720" y="1777380"/>
            <a:ext cx="0" cy="1152128"/>
          </a:xfrm>
          <a:prstGeom prst="straightConnector1">
            <a:avLst/>
          </a:prstGeom>
          <a:ln>
            <a:solidFill>
              <a:srgbClr val="604A7B"/>
            </a:solidFill>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6201199" y="1426573"/>
            <a:ext cx="2451867" cy="1292662"/>
          </a:xfrm>
          <a:prstGeom prst="rect">
            <a:avLst/>
          </a:prstGeom>
          <a:noFill/>
        </p:spPr>
        <p:txBody>
          <a:bodyPr wrap="square" rtlCol="0">
            <a:spAutoFit/>
          </a:bodyPr>
          <a:lstStyle/>
          <a:p>
            <a:pPr>
              <a:lnSpc>
                <a:spcPct val="130000"/>
              </a:lnSpc>
            </a:pPr>
            <a:r>
              <a:rPr kumimoji="1" lang="en-US" altLang="zh-CN" sz="2000" dirty="0">
                <a:latin typeface="等线" panose="02010600030101010101" pitchFamily="2" charset="-122"/>
                <a:cs typeface="Myriad Pro Light SemiCond"/>
              </a:rPr>
              <a:t>Constrains:</a:t>
            </a:r>
          </a:p>
          <a:p>
            <a:pPr marL="342900" indent="-342900">
              <a:lnSpc>
                <a:spcPct val="130000"/>
              </a:lnSpc>
              <a:buFont typeface="Arial" panose="020B0604020202020204" pitchFamily="34" charset="0"/>
              <a:buChar char="•"/>
            </a:pPr>
            <a:r>
              <a:rPr kumimoji="1" lang="en-US" altLang="zh-CN" sz="2000" dirty="0">
                <a:latin typeface="等线" panose="02010600030101010101" pitchFamily="2" charset="-122"/>
                <a:cs typeface="Myriad Pro Light SemiCond"/>
              </a:rPr>
              <a:t>R(x): 0 -&gt; 2 -&gt; 1</a:t>
            </a:r>
          </a:p>
          <a:p>
            <a:pPr marL="342900" indent="-342900">
              <a:lnSpc>
                <a:spcPct val="130000"/>
              </a:lnSpc>
              <a:buFont typeface="Arial" panose="020B0604020202020204" pitchFamily="34" charset="0"/>
              <a:buChar char="•"/>
            </a:pPr>
            <a:r>
              <a:rPr kumimoji="1" lang="en-US" altLang="zh-CN" sz="2000" dirty="0">
                <a:latin typeface="等线" panose="02010600030101010101" pitchFamily="2" charset="-122"/>
                <a:cs typeface="Myriad Pro Light SemiCond"/>
              </a:rPr>
              <a:t>R(y): 0 -&gt; 2 -&gt; 1</a:t>
            </a:r>
            <a:endParaRPr kumimoji="1" lang="en-US" altLang="zh-CN" dirty="0">
              <a:latin typeface="等线" panose="02010600030101010101" pitchFamily="2" charset="-122"/>
              <a:cs typeface="Myriad Pro Light SemiCond"/>
            </a:endParaRPr>
          </a:p>
        </p:txBody>
      </p:sp>
      <p:sp>
        <p:nvSpPr>
          <p:cNvPr id="19" name="弧 12"/>
          <p:cNvSpPr/>
          <p:nvPr/>
        </p:nvSpPr>
        <p:spPr>
          <a:xfrm rot="8170784">
            <a:off x="2266043" y="1816722"/>
            <a:ext cx="1068874" cy="1073445"/>
          </a:xfrm>
          <a:prstGeom prst="arc">
            <a:avLst/>
          </a:prstGeom>
          <a:ln>
            <a:solidFill>
              <a:srgbClr val="604A7B"/>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0" name="弧 12"/>
          <p:cNvSpPr/>
          <p:nvPr/>
        </p:nvSpPr>
        <p:spPr>
          <a:xfrm rot="8170784">
            <a:off x="3756258" y="1816722"/>
            <a:ext cx="1068874" cy="1073445"/>
          </a:xfrm>
          <a:prstGeom prst="arc">
            <a:avLst/>
          </a:prstGeom>
          <a:ln>
            <a:solidFill>
              <a:srgbClr val="604A7B"/>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1" name="弧 11"/>
          <p:cNvSpPr/>
          <p:nvPr/>
        </p:nvSpPr>
        <p:spPr>
          <a:xfrm rot="18900000">
            <a:off x="4504015" y="1815329"/>
            <a:ext cx="1156048" cy="1168727"/>
          </a:xfrm>
          <a:prstGeom prst="arc">
            <a:avLst/>
          </a:pr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2" name="弧 11"/>
          <p:cNvSpPr/>
          <p:nvPr/>
        </p:nvSpPr>
        <p:spPr>
          <a:xfrm rot="18900000">
            <a:off x="2640100" y="1176861"/>
            <a:ext cx="2743042" cy="2773126"/>
          </a:xfrm>
          <a:prstGeom prst="arc">
            <a:avLst>
              <a:gd name="adj1" fmla="val 16200000"/>
              <a:gd name="adj2" fmla="val 684756"/>
            </a:avLst>
          </a:pr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 name="右箭头 2"/>
          <p:cNvSpPr/>
          <p:nvPr/>
        </p:nvSpPr>
        <p:spPr>
          <a:xfrm>
            <a:off x="5903972" y="4297660"/>
            <a:ext cx="297227" cy="288032"/>
          </a:xfrm>
          <a:prstGeom prst="rightArrow">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7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507288" cy="952500"/>
          </a:xfrm>
        </p:spPr>
        <p:txBody>
          <a:bodyPr>
            <a:noAutofit/>
          </a:bodyPr>
          <a:lstStyle/>
          <a:p>
            <a:r>
              <a:rPr kumimoji="1" lang="en-US" altLang="zh-CN" sz="3200" dirty="0"/>
              <a:t>Cache Coherence VS. Sequential Consistency</a:t>
            </a:r>
            <a:endParaRPr kumimoji="1" lang="zh-CN" altLang="en-US" sz="3200" dirty="0"/>
          </a:p>
        </p:txBody>
      </p:sp>
      <p:sp>
        <p:nvSpPr>
          <p:cNvPr id="3" name="内容占位符 2"/>
          <p:cNvSpPr>
            <a:spLocks noGrp="1"/>
          </p:cNvSpPr>
          <p:nvPr>
            <p:ph idx="1"/>
          </p:nvPr>
        </p:nvSpPr>
        <p:spPr/>
        <p:txBody>
          <a:bodyPr>
            <a:normAutofit lnSpcReduction="10000"/>
          </a:bodyPr>
          <a:lstStyle/>
          <a:p>
            <a:r>
              <a:rPr kumimoji="1" lang="en-US" altLang="zh-CN" sz="2400" dirty="0"/>
              <a:t>Difference</a:t>
            </a:r>
          </a:p>
          <a:p>
            <a:pPr lvl="1"/>
            <a:r>
              <a:rPr kumimoji="1" lang="en-US" altLang="zh-CN" sz="2000" dirty="0"/>
              <a:t>Sequential consistency requires a </a:t>
            </a:r>
            <a:r>
              <a:rPr kumimoji="1" lang="en-US" altLang="zh-CN" sz="2000" dirty="0">
                <a:solidFill>
                  <a:srgbClr val="0096FF"/>
                </a:solidFill>
              </a:rPr>
              <a:t>globally</a:t>
            </a:r>
            <a:r>
              <a:rPr kumimoji="1" lang="en-US" altLang="zh-CN" sz="2000" dirty="0"/>
              <a:t> consistent view of memory operations</a:t>
            </a:r>
          </a:p>
          <a:p>
            <a:pPr lvl="1"/>
            <a:r>
              <a:rPr kumimoji="1" lang="en-US" altLang="zh-CN" sz="2000" dirty="0"/>
              <a:t>Cache coherence only requires a </a:t>
            </a:r>
            <a:r>
              <a:rPr kumimoji="1" lang="en-US" altLang="zh-CN" sz="2000" dirty="0">
                <a:solidFill>
                  <a:srgbClr val="0096FF"/>
                </a:solidFill>
              </a:rPr>
              <a:t>locally</a:t>
            </a:r>
            <a:r>
              <a:rPr kumimoji="1" lang="en-US" altLang="zh-CN" sz="2000" dirty="0"/>
              <a:t> consistent view</a:t>
            </a:r>
          </a:p>
          <a:p>
            <a:pPr lvl="1"/>
            <a:r>
              <a:rPr kumimoji="1" lang="en-US" altLang="zh-CN" sz="2000" dirty="0">
                <a:highlight>
                  <a:srgbClr val="FFFF00"/>
                </a:highlight>
              </a:rPr>
              <a:t>E.g.,</a:t>
            </a:r>
            <a:r>
              <a:rPr kumimoji="1" lang="zh-CN" altLang="en-US" sz="2000" dirty="0">
                <a:highlight>
                  <a:srgbClr val="FFFF00"/>
                </a:highlight>
              </a:rPr>
              <a:t> </a:t>
            </a:r>
            <a:r>
              <a:rPr kumimoji="1" lang="en-US" altLang="zh-CN" sz="2000" dirty="0">
                <a:highlight>
                  <a:srgbClr val="FFFF00"/>
                </a:highlight>
              </a:rPr>
              <a:t>for</a:t>
            </a:r>
            <a:r>
              <a:rPr kumimoji="1" lang="zh-CN" altLang="en-US" sz="2000" dirty="0">
                <a:highlight>
                  <a:srgbClr val="FFFF00"/>
                </a:highlight>
              </a:rPr>
              <a:t> </a:t>
            </a:r>
            <a:r>
              <a:rPr kumimoji="1" lang="en-US" altLang="zh-CN" sz="2000" dirty="0">
                <a:highlight>
                  <a:srgbClr val="FFFF00"/>
                </a:highlight>
              </a:rPr>
              <a:t>local</a:t>
            </a:r>
            <a:r>
              <a:rPr kumimoji="1" lang="zh-CN" altLang="en-US" sz="2000" dirty="0">
                <a:highlight>
                  <a:srgbClr val="FFFF00"/>
                </a:highlight>
              </a:rPr>
              <a:t> </a:t>
            </a:r>
            <a:r>
              <a:rPr kumimoji="1" lang="en-US" altLang="zh-CN" sz="2000" dirty="0">
                <a:highlight>
                  <a:srgbClr val="FFFF00"/>
                </a:highlight>
              </a:rPr>
              <a:t>variable</a:t>
            </a:r>
            <a:r>
              <a:rPr kumimoji="1" lang="zh-CN" altLang="en-US" sz="2000" dirty="0">
                <a:highlight>
                  <a:srgbClr val="FFFF00"/>
                </a:highlight>
              </a:rPr>
              <a:t> </a:t>
            </a:r>
            <a:r>
              <a:rPr kumimoji="1" lang="en-US" altLang="zh-CN" sz="2000" dirty="0">
                <a:highlight>
                  <a:srgbClr val="FFFF00"/>
                </a:highlight>
              </a:rPr>
              <a:t>x</a:t>
            </a:r>
            <a:r>
              <a:rPr kumimoji="1" lang="zh-CN" altLang="en-US" sz="2000" dirty="0">
                <a:highlight>
                  <a:srgbClr val="FFFF00"/>
                </a:highlight>
              </a:rPr>
              <a:t> </a:t>
            </a:r>
            <a:r>
              <a:rPr kumimoji="1" lang="en-US" altLang="zh-CN" sz="2000" dirty="0">
                <a:highlight>
                  <a:srgbClr val="FFFF00"/>
                </a:highlight>
              </a:rPr>
              <a:t>or</a:t>
            </a:r>
            <a:r>
              <a:rPr kumimoji="1" lang="zh-CN" altLang="en-US" sz="2000" dirty="0">
                <a:highlight>
                  <a:srgbClr val="FFFF00"/>
                </a:highlight>
              </a:rPr>
              <a:t> </a:t>
            </a:r>
            <a:r>
              <a:rPr kumimoji="1" lang="en-US" altLang="zh-CN" sz="2000" dirty="0">
                <a:highlight>
                  <a:srgbClr val="FFFF00"/>
                </a:highlight>
              </a:rPr>
              <a:t>y,</a:t>
            </a:r>
            <a:r>
              <a:rPr kumimoji="1" lang="zh-CN" altLang="en-US" sz="2000" dirty="0">
                <a:highlight>
                  <a:srgbClr val="FFFF00"/>
                </a:highlight>
              </a:rPr>
              <a:t> </a:t>
            </a:r>
            <a:r>
              <a:rPr kumimoji="1" lang="en-US" altLang="zh-CN" sz="2000" dirty="0">
                <a:highlight>
                  <a:srgbClr val="FFFF00"/>
                </a:highlight>
              </a:rPr>
              <a:t>all</a:t>
            </a:r>
            <a:r>
              <a:rPr kumimoji="1" lang="zh-CN" altLang="en-US" sz="2000" dirty="0">
                <a:highlight>
                  <a:srgbClr val="FFFF00"/>
                </a:highlight>
              </a:rPr>
              <a:t> </a:t>
            </a:r>
            <a:r>
              <a:rPr kumimoji="1" lang="en-US" altLang="zh-CN" sz="2000" dirty="0">
                <a:highlight>
                  <a:srgbClr val="FFFF00"/>
                </a:highlight>
              </a:rPr>
              <a:t>CPUs</a:t>
            </a:r>
            <a:r>
              <a:rPr kumimoji="1" lang="zh-CN" altLang="en-US" sz="2000" dirty="0">
                <a:highlight>
                  <a:srgbClr val="FFFF00"/>
                </a:highlight>
              </a:rPr>
              <a:t> </a:t>
            </a:r>
            <a:r>
              <a:rPr kumimoji="1" lang="en-US" altLang="zh-CN" sz="2000" dirty="0">
                <a:highlight>
                  <a:srgbClr val="FFFF00"/>
                </a:highlight>
              </a:rPr>
              <a:t>see</a:t>
            </a:r>
            <a:r>
              <a:rPr kumimoji="1" lang="zh-CN" altLang="en-US" sz="2000" dirty="0">
                <a:highlight>
                  <a:srgbClr val="FFFF00"/>
                </a:highlight>
              </a:rPr>
              <a:t> </a:t>
            </a:r>
            <a:r>
              <a:rPr kumimoji="1" lang="en-US" altLang="zh-CN" sz="2000" dirty="0">
                <a:highlight>
                  <a:srgbClr val="FFFF00"/>
                </a:highlight>
              </a:rPr>
              <a:t>the</a:t>
            </a:r>
            <a:r>
              <a:rPr kumimoji="1" lang="zh-CN" altLang="en-US" sz="2000" dirty="0">
                <a:highlight>
                  <a:srgbClr val="FFFF00"/>
                </a:highlight>
              </a:rPr>
              <a:t> </a:t>
            </a:r>
            <a:r>
              <a:rPr kumimoji="1" lang="en-US" altLang="zh-CN" sz="2000" dirty="0">
                <a:highlight>
                  <a:srgbClr val="FFFF00"/>
                </a:highlight>
              </a:rPr>
              <a:t>same</a:t>
            </a:r>
            <a:r>
              <a:rPr kumimoji="1" lang="zh-CN" altLang="en-US" sz="2000" dirty="0">
                <a:highlight>
                  <a:srgbClr val="FFFF00"/>
                </a:highlight>
              </a:rPr>
              <a:t> </a:t>
            </a:r>
            <a:r>
              <a:rPr kumimoji="1" lang="en-US" altLang="zh-CN" sz="2000" dirty="0">
                <a:highlight>
                  <a:srgbClr val="FFFF00"/>
                </a:highlight>
              </a:rPr>
              <a:t>order;</a:t>
            </a:r>
            <a:r>
              <a:rPr kumimoji="1" lang="zh-CN" altLang="en-US" sz="2000" dirty="0">
                <a:highlight>
                  <a:srgbClr val="FFFF00"/>
                </a:highlight>
              </a:rPr>
              <a:t> </a:t>
            </a:r>
            <a:r>
              <a:rPr kumimoji="1" lang="en-US" altLang="zh-CN" sz="2000" dirty="0">
                <a:highlight>
                  <a:srgbClr val="FFFF00"/>
                </a:highlight>
              </a:rPr>
              <a:t>but</a:t>
            </a:r>
            <a:r>
              <a:rPr kumimoji="1" lang="zh-CN" altLang="en-US" sz="2000" dirty="0">
                <a:highlight>
                  <a:srgbClr val="FFFF00"/>
                </a:highlight>
              </a:rPr>
              <a:t> </a:t>
            </a:r>
            <a:r>
              <a:rPr kumimoji="1" lang="en-US" altLang="zh-CN" sz="2000" dirty="0">
                <a:highlight>
                  <a:srgbClr val="FFFF00"/>
                </a:highlight>
              </a:rPr>
              <a:t>for</a:t>
            </a:r>
            <a:r>
              <a:rPr kumimoji="1" lang="zh-CN" altLang="en-US" sz="2000" dirty="0">
                <a:highlight>
                  <a:srgbClr val="FFFF00"/>
                </a:highlight>
              </a:rPr>
              <a:t> </a:t>
            </a:r>
            <a:r>
              <a:rPr kumimoji="1" lang="en-US" altLang="zh-CN" sz="2000" dirty="0">
                <a:highlight>
                  <a:srgbClr val="FFFF00"/>
                </a:highlight>
              </a:rPr>
              <a:t>(</a:t>
            </a:r>
            <a:r>
              <a:rPr kumimoji="1" lang="en-US" altLang="zh-CN" sz="2000" dirty="0" err="1">
                <a:highlight>
                  <a:srgbClr val="FFFF00"/>
                </a:highlight>
              </a:rPr>
              <a:t>x,y</a:t>
            </a:r>
            <a:r>
              <a:rPr kumimoji="1" lang="en-US" altLang="zh-CN" sz="2000" dirty="0">
                <a:highlight>
                  <a:srgbClr val="FFFF00"/>
                </a:highlight>
              </a:rPr>
              <a:t>),</a:t>
            </a:r>
            <a:r>
              <a:rPr kumimoji="1" lang="zh-CN" altLang="en-US" sz="2000" dirty="0">
                <a:highlight>
                  <a:srgbClr val="FFFF00"/>
                </a:highlight>
              </a:rPr>
              <a:t> </a:t>
            </a:r>
            <a:r>
              <a:rPr kumimoji="1" lang="en-US" altLang="zh-CN" sz="2000" dirty="0">
                <a:highlight>
                  <a:srgbClr val="FFFF00"/>
                </a:highlight>
              </a:rPr>
              <a:t>different</a:t>
            </a:r>
            <a:r>
              <a:rPr kumimoji="1" lang="zh-CN" altLang="en-US" sz="2000" dirty="0">
                <a:highlight>
                  <a:srgbClr val="FFFF00"/>
                </a:highlight>
              </a:rPr>
              <a:t> </a:t>
            </a:r>
            <a:r>
              <a:rPr kumimoji="1" lang="en-US" altLang="zh-CN" sz="2000" dirty="0">
                <a:highlight>
                  <a:srgbClr val="FFFF00"/>
                </a:highlight>
              </a:rPr>
              <a:t>CPUs</a:t>
            </a:r>
            <a:r>
              <a:rPr kumimoji="1" lang="zh-CN" altLang="en-US" sz="2000" dirty="0">
                <a:highlight>
                  <a:srgbClr val="FFFF00"/>
                </a:highlight>
              </a:rPr>
              <a:t> </a:t>
            </a:r>
            <a:r>
              <a:rPr kumimoji="1" lang="en-US" altLang="zh-CN" sz="2000" dirty="0">
                <a:highlight>
                  <a:srgbClr val="FFFF00"/>
                </a:highlight>
              </a:rPr>
              <a:t>may</a:t>
            </a:r>
            <a:r>
              <a:rPr kumimoji="1" lang="zh-CN" altLang="en-US" sz="2000" dirty="0">
                <a:highlight>
                  <a:srgbClr val="FFFF00"/>
                </a:highlight>
              </a:rPr>
              <a:t> </a:t>
            </a:r>
            <a:r>
              <a:rPr kumimoji="1" lang="en-US" altLang="zh-CN" sz="2000" dirty="0">
                <a:highlight>
                  <a:srgbClr val="FFFF00"/>
                </a:highlight>
              </a:rPr>
              <a:t>see</a:t>
            </a:r>
            <a:r>
              <a:rPr kumimoji="1" lang="zh-CN" altLang="en-US" sz="2000" dirty="0">
                <a:highlight>
                  <a:srgbClr val="FFFF00"/>
                </a:highlight>
              </a:rPr>
              <a:t> </a:t>
            </a:r>
            <a:r>
              <a:rPr kumimoji="1" lang="en-US" altLang="zh-CN" sz="2000" dirty="0">
                <a:highlight>
                  <a:srgbClr val="FFFF00"/>
                </a:highlight>
              </a:rPr>
              <a:t>different</a:t>
            </a:r>
            <a:r>
              <a:rPr kumimoji="1" lang="zh-CN" altLang="en-US" sz="2000" dirty="0">
                <a:highlight>
                  <a:srgbClr val="FFFF00"/>
                </a:highlight>
              </a:rPr>
              <a:t> </a:t>
            </a:r>
            <a:r>
              <a:rPr kumimoji="1" lang="en-US" altLang="zh-CN" sz="2000" dirty="0">
                <a:highlight>
                  <a:srgbClr val="FFFF00"/>
                </a:highlight>
              </a:rPr>
              <a:t>orders</a:t>
            </a:r>
          </a:p>
          <a:p>
            <a:r>
              <a:rPr kumimoji="1" lang="en-US" altLang="zh-CN" sz="2400" dirty="0"/>
              <a:t>Based</a:t>
            </a:r>
            <a:r>
              <a:rPr kumimoji="1" lang="zh-CN" altLang="en-US" sz="2400" dirty="0"/>
              <a:t> </a:t>
            </a:r>
            <a:r>
              <a:rPr kumimoji="1" lang="en-US" altLang="zh-CN" sz="2400" dirty="0"/>
              <a:t>on</a:t>
            </a:r>
            <a:r>
              <a:rPr kumimoji="1" lang="zh-CN" altLang="en-US" sz="2400" dirty="0"/>
              <a:t> </a:t>
            </a:r>
            <a:r>
              <a:rPr kumimoji="1" lang="en-US" altLang="zh-CN" sz="2400" dirty="0"/>
              <a:t>cache</a:t>
            </a:r>
            <a:r>
              <a:rPr kumimoji="1" lang="zh-CN" altLang="en-US" sz="2400" dirty="0"/>
              <a:t> </a:t>
            </a:r>
            <a:r>
              <a:rPr kumimoji="1" lang="en-US" altLang="zh-CN" sz="2400" dirty="0"/>
              <a:t>implementation</a:t>
            </a:r>
          </a:p>
          <a:p>
            <a:pPr lvl="1"/>
            <a:r>
              <a:rPr kumimoji="1" lang="en-US" altLang="zh-CN" sz="2000" dirty="0"/>
              <a:t>This </a:t>
            </a:r>
            <a:r>
              <a:rPr kumimoji="1" lang="en-US" altLang="zh-CN" sz="2000" dirty="0">
                <a:solidFill>
                  <a:srgbClr val="0096FF"/>
                </a:solidFill>
              </a:rPr>
              <a:t>couldn't</a:t>
            </a:r>
            <a:r>
              <a:rPr kumimoji="1" lang="en-US" altLang="zh-CN" sz="2000" dirty="0"/>
              <a:t> happen with a </a:t>
            </a:r>
            <a:r>
              <a:rPr kumimoji="1" lang="en-US" altLang="zh-CN" sz="2000" i="1" u="sng" dirty="0"/>
              <a:t>snoopy-cache</a:t>
            </a:r>
            <a:r>
              <a:rPr kumimoji="1" lang="en-US" altLang="zh-CN" sz="2000" dirty="0"/>
              <a:t> based scheme</a:t>
            </a:r>
          </a:p>
          <a:p>
            <a:pPr lvl="1"/>
            <a:r>
              <a:rPr kumimoji="1" lang="en-US" altLang="zh-CN" sz="2000" dirty="0"/>
              <a:t>But it </a:t>
            </a:r>
            <a:r>
              <a:rPr kumimoji="1" lang="en-US" altLang="zh-CN" sz="2000" dirty="0">
                <a:solidFill>
                  <a:srgbClr val="0096FF"/>
                </a:solidFill>
              </a:rPr>
              <a:t>could</a:t>
            </a:r>
            <a:r>
              <a:rPr kumimoji="1" lang="en-US" altLang="zh-CN" sz="2000" dirty="0"/>
              <a:t> happen with a </a:t>
            </a:r>
            <a:r>
              <a:rPr kumimoji="1" lang="en-US" altLang="zh-CN" sz="2000" i="1" u="sng" dirty="0"/>
              <a:t>directory</a:t>
            </a:r>
            <a:r>
              <a:rPr kumimoji="1" lang="en-US" altLang="zh-CN" sz="2000" i="1" dirty="0"/>
              <a:t> </a:t>
            </a:r>
            <a:r>
              <a:rPr kumimoji="1" lang="en-US" altLang="zh-CN" sz="2000" dirty="0"/>
              <a:t>based scheme</a:t>
            </a:r>
          </a:p>
        </p:txBody>
      </p:sp>
    </p:spTree>
    <p:extLst>
      <p:ext uri="{BB962C8B-B14F-4D97-AF65-F5344CB8AC3E}">
        <p14:creationId xmlns:p14="http://schemas.microsoft.com/office/powerpoint/2010/main" val="48532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800" b="1" dirty="0">
                <a:latin typeface="+mn-lt"/>
                <a:ea typeface="+mn-ea"/>
                <a:cs typeface="+mn-ea"/>
                <a:sym typeface="+mn-lt"/>
              </a:rPr>
              <a:t>Goal: </a:t>
            </a:r>
            <a:r>
              <a:rPr lang="en-US" altLang="zh-CN" sz="2800" dirty="0">
                <a:latin typeface="+mn-lt"/>
                <a:ea typeface="+mn-ea"/>
                <a:cs typeface="+mn-ea"/>
                <a:sym typeface="+mn-lt"/>
              </a:rPr>
              <a:t>Build Reliable Systems from Unreliable Components</a:t>
            </a:r>
            <a:endParaRPr kumimoji="1" lang="zh-CN" altLang="en-US" sz="2800" dirty="0">
              <a:latin typeface="+mn-lt"/>
              <a:ea typeface="+mn-ea"/>
              <a:cs typeface="+mn-ea"/>
              <a:sym typeface="+mn-lt"/>
            </a:endParaRPr>
          </a:p>
        </p:txBody>
      </p:sp>
      <p:sp>
        <p:nvSpPr>
          <p:cNvPr id="3" name="内容占位符 2"/>
          <p:cNvSpPr>
            <a:spLocks noGrp="1"/>
          </p:cNvSpPr>
          <p:nvPr>
            <p:ph idx="1"/>
          </p:nvPr>
        </p:nvSpPr>
        <p:spPr>
          <a:xfrm>
            <a:off x="457200" y="1129308"/>
            <a:ext cx="8229600" cy="947935"/>
          </a:xfrm>
        </p:spPr>
        <p:txBody>
          <a:bodyPr>
            <a:noAutofit/>
          </a:bodyPr>
          <a:lstStyle/>
          <a:p>
            <a:pPr marL="0" indent="0">
              <a:buNone/>
            </a:pPr>
            <a:r>
              <a:rPr lang="en-US" altLang="zh-CN" sz="2200" dirty="0">
                <a:latin typeface="+mn-lt"/>
                <a:ea typeface="+mn-ea"/>
                <a:cs typeface="+mn-ea"/>
                <a:sym typeface="+mn-lt"/>
              </a:rPr>
              <a:t>The abstraction that makes that easier is </a:t>
            </a:r>
            <a:r>
              <a:rPr lang="en-US" altLang="zh-CN" sz="2200" b="1" dirty="0">
                <a:solidFill>
                  <a:schemeClr val="accent2"/>
                </a:solidFill>
                <a:latin typeface="+mn-lt"/>
                <a:ea typeface="+mn-ea"/>
                <a:cs typeface="+mn-ea"/>
                <a:sym typeface="+mn-lt"/>
              </a:rPr>
              <a:t>transactions</a:t>
            </a:r>
            <a:r>
              <a:rPr lang="en-US" altLang="zh-CN" sz="2200" dirty="0">
                <a:latin typeface="+mn-lt"/>
                <a:ea typeface="+mn-ea"/>
                <a:cs typeface="+mn-ea"/>
                <a:sym typeface="+mn-lt"/>
              </a:rPr>
              <a:t>, which provide </a:t>
            </a:r>
            <a:r>
              <a:rPr lang="en-US" altLang="zh-CN" sz="2200" b="1" dirty="0">
                <a:latin typeface="+mn-lt"/>
                <a:ea typeface="+mn-ea"/>
                <a:cs typeface="+mn-ea"/>
                <a:sym typeface="+mn-lt"/>
              </a:rPr>
              <a:t>atomicity </a:t>
            </a:r>
            <a:r>
              <a:rPr lang="en-US" altLang="zh-CN" sz="2200" dirty="0">
                <a:latin typeface="+mn-lt"/>
                <a:ea typeface="+mn-ea"/>
                <a:cs typeface="+mn-ea"/>
                <a:sym typeface="+mn-lt"/>
              </a:rPr>
              <a:t>and </a:t>
            </a:r>
            <a:r>
              <a:rPr lang="en-US" altLang="zh-CN" sz="2200" b="1" dirty="0">
                <a:latin typeface="+mn-lt"/>
                <a:ea typeface="+mn-ea"/>
                <a:cs typeface="+mn-ea"/>
                <a:sym typeface="+mn-lt"/>
              </a:rPr>
              <a:t>isolation</a:t>
            </a:r>
            <a:r>
              <a:rPr lang="en-US" altLang="zh-CN" sz="2200" dirty="0">
                <a:latin typeface="+mn-lt"/>
                <a:ea typeface="+mn-ea"/>
                <a:cs typeface="+mn-ea"/>
                <a:sym typeface="+mn-lt"/>
              </a:rPr>
              <a:t>, while not hindering </a:t>
            </a:r>
            <a:r>
              <a:rPr lang="en-US" altLang="zh-CN" sz="2200" b="1" dirty="0">
                <a:latin typeface="+mn-lt"/>
                <a:ea typeface="+mn-ea"/>
                <a:cs typeface="+mn-ea"/>
                <a:sym typeface="+mn-lt"/>
              </a:rPr>
              <a:t>performance </a:t>
            </a:r>
            <a:endParaRPr lang="en-US" altLang="zh-CN" sz="2200" dirty="0">
              <a:latin typeface="+mn-lt"/>
              <a:ea typeface="+mn-ea"/>
              <a:cs typeface="+mn-ea"/>
              <a:sym typeface="+mn-lt"/>
            </a:endParaRPr>
          </a:p>
        </p:txBody>
      </p:sp>
      <p:sp>
        <p:nvSpPr>
          <p:cNvPr id="4" name="矩形 3"/>
          <p:cNvSpPr/>
          <p:nvPr/>
        </p:nvSpPr>
        <p:spPr>
          <a:xfrm>
            <a:off x="683568" y="2425452"/>
            <a:ext cx="1269899"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All-or-</a:t>
            </a:r>
            <a:b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b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nothing </a:t>
            </a:r>
          </a:p>
        </p:txBody>
      </p:sp>
      <p:cxnSp>
        <p:nvCxnSpPr>
          <p:cNvPr id="6" name="直线箭头连接符 5"/>
          <p:cNvCxnSpPr/>
          <p:nvPr/>
        </p:nvCxnSpPr>
        <p:spPr>
          <a:xfrm>
            <a:off x="2051720" y="2800301"/>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87824" y="2497460"/>
            <a:ext cx="5904656" cy="11079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shadow copies </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(simple, poor</a:t>
            </a:r>
            <a:r>
              <a:rPr kumimoji="0" lang="zh-CN" altLang="en-US" sz="2200" b="0" i="0" u="none" strike="noStrike" kern="1200" cap="none" spc="0" normalizeH="0" baseline="0" noProof="0" dirty="0">
                <a:ln>
                  <a:noFill/>
                </a:ln>
                <a:solidFill>
                  <a:prstClr val="black"/>
                </a:solidFill>
                <a:effectLst/>
                <a:uLnTx/>
                <a:uFillTx/>
                <a:latin typeface="等线"/>
                <a:ea typeface="微软雅黑"/>
                <a:cs typeface="+mn-ea"/>
                <a:sym typeface="+mn-lt"/>
              </a:rPr>
              <a:t> </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performance) or </a:t>
            </a: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logs</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 (better performance, a bit more complex)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200" b="0" i="0" u="none" strike="noStrike" kern="1200" cap="none" spc="0" normalizeH="0" baseline="0" noProof="0" dirty="0">
              <a:ln>
                <a:noFill/>
              </a:ln>
              <a:solidFill>
                <a:prstClr val="black"/>
              </a:solidFill>
              <a:effectLst/>
              <a:uLnTx/>
              <a:uFillTx/>
              <a:latin typeface="等线"/>
              <a:ea typeface="微软雅黑"/>
              <a:cs typeface="+mn-ea"/>
              <a:sym typeface="+mn-lt"/>
            </a:endParaRPr>
          </a:p>
        </p:txBody>
      </p:sp>
      <p:sp>
        <p:nvSpPr>
          <p:cNvPr id="8" name="矩形 7"/>
          <p:cNvSpPr/>
          <p:nvPr/>
        </p:nvSpPr>
        <p:spPr>
          <a:xfrm>
            <a:off x="683568" y="3384203"/>
            <a:ext cx="1200970"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Before-</a:t>
            </a:r>
            <a:b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b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or-after</a:t>
            </a:r>
          </a:p>
        </p:txBody>
      </p:sp>
      <p:cxnSp>
        <p:nvCxnSpPr>
          <p:cNvPr id="9" name="直线箭头连接符 8"/>
          <p:cNvCxnSpPr/>
          <p:nvPr/>
        </p:nvCxnSpPr>
        <p:spPr>
          <a:xfrm>
            <a:off x="2051720" y="3769796"/>
            <a:ext cx="72008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内容占位符 2"/>
          <p:cNvSpPr txBox="1">
            <a:spLocks/>
          </p:cNvSpPr>
          <p:nvPr/>
        </p:nvSpPr>
        <p:spPr>
          <a:xfrm>
            <a:off x="457200" y="4573861"/>
            <a:ext cx="8229600" cy="947935"/>
          </a:xfrm>
          <a:prstGeom prst="rect">
            <a:avLst/>
          </a:prstGeom>
        </p:spPr>
        <p:txBody>
          <a:bodyPr vert="horz" lIns="91440" tIns="45720" rIns="91440" bIns="45720" rtlCol="0">
            <a:normAutofit/>
          </a:bodyPr>
          <a:lstStyle>
            <a:lvl1pPr marL="342900" indent="-342900" algn="l" defTabSz="914400" rtl="0" eaLnBrk="1" latinLnBrk="0" hangingPunct="1">
              <a:spcBef>
                <a:spcPts val="1368"/>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368"/>
              </a:spcBef>
              <a:spcAft>
                <a:spcPts val="0"/>
              </a:spcAft>
              <a:buClrTx/>
              <a:buSzTx/>
              <a:buFont typeface="Arial" pitchFamily="34" charset="0"/>
              <a:buNone/>
              <a:tabLst/>
              <a:defRPr/>
            </a:pP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eventually, we also want transaction-based systems to be </a:t>
            </a:r>
            <a:r>
              <a:rPr kumimoji="0" lang="en-US" altLang="zh-CN" sz="2200" b="1" i="0" u="none" strike="noStrike" kern="1200" cap="none" spc="0" normalizeH="0" baseline="0" noProof="0" dirty="0">
                <a:ln>
                  <a:noFill/>
                </a:ln>
                <a:solidFill>
                  <a:prstClr val="black"/>
                </a:solidFill>
                <a:effectLst/>
                <a:uLnTx/>
                <a:uFillTx/>
                <a:latin typeface="等线"/>
                <a:ea typeface="微软雅黑"/>
                <a:cs typeface="+mn-ea"/>
                <a:sym typeface="+mn-lt"/>
              </a:rPr>
              <a:t>distributed</a:t>
            </a:r>
            <a:r>
              <a:rPr kumimoji="0" lang="en-US" altLang="zh-CN" sz="2200" b="0" i="0" u="none" strike="noStrike" kern="1200" cap="none" spc="0" normalizeH="0" baseline="0" noProof="0" dirty="0">
                <a:ln>
                  <a:noFill/>
                </a:ln>
                <a:solidFill>
                  <a:prstClr val="black"/>
                </a:solidFill>
                <a:effectLst/>
                <a:uLnTx/>
                <a:uFillTx/>
                <a:latin typeface="等线"/>
                <a:ea typeface="微软雅黑"/>
                <a:cs typeface="+mn-ea"/>
                <a:sym typeface="+mn-lt"/>
              </a:rPr>
              <a:t>: to run across multiple machines</a:t>
            </a:r>
          </a:p>
        </p:txBody>
      </p:sp>
      <p:sp>
        <p:nvSpPr>
          <p:cNvPr id="12" name="矩形 11"/>
          <p:cNvSpPr/>
          <p:nvPr/>
        </p:nvSpPr>
        <p:spPr>
          <a:xfrm>
            <a:off x="2987824" y="3388679"/>
            <a:ext cx="5698976"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srgbClr val="C0504D"/>
                </a:solidFill>
                <a:effectLst/>
                <a:uLnTx/>
                <a:uFillTx/>
                <a:latin typeface="等线"/>
                <a:ea typeface="楷体"/>
                <a:cs typeface="Myriad Pro Light SemiCond"/>
              </a:rPr>
              <a:t>2PL</a:t>
            </a:r>
            <a:r>
              <a:rPr kumimoji="0" lang="en-US" altLang="zh-CN" sz="2200" b="0" i="0" u="none" strike="noStrike" kern="1200" cap="none" spc="0" normalizeH="0" baseline="0" noProof="0" dirty="0">
                <a:ln>
                  <a:noFill/>
                </a:ln>
                <a:solidFill>
                  <a:srgbClr val="C0504D"/>
                </a:solidFill>
                <a:effectLst/>
                <a:uLnTx/>
                <a:uFillTx/>
                <a:latin typeface="等线"/>
                <a:ea typeface="楷体"/>
                <a:cs typeface="Myriad Pro Light SemiCond"/>
              </a:rPr>
              <a:t> (Two-phase locking)</a:t>
            </a:r>
            <a:r>
              <a:rPr kumimoji="0" lang="en-US" altLang="zh-CN" sz="2200" b="0" i="0" u="none" strike="noStrike" kern="1200" cap="none" spc="0" normalizeH="0" baseline="0" noProof="0" dirty="0">
                <a:ln>
                  <a:noFill/>
                </a:ln>
                <a:solidFill>
                  <a:prstClr val="black"/>
                </a:solidFill>
                <a:effectLst/>
                <a:uLnTx/>
                <a:uFillTx/>
                <a:latin typeface="等线"/>
                <a:ea typeface="楷体"/>
                <a:cs typeface="Myriad Pro Light SemiCond"/>
              </a:rPr>
              <a:t> ,</a:t>
            </a:r>
            <a:r>
              <a:rPr kumimoji="0" lang="en-US" altLang="zh-CN" sz="2200" b="1" i="0" u="none" strike="noStrike" kern="1200" cap="none" spc="0" normalizeH="0" baseline="0" noProof="0" dirty="0">
                <a:ln>
                  <a:noFill/>
                </a:ln>
                <a:solidFill>
                  <a:srgbClr val="C0504D"/>
                </a:solidFill>
                <a:effectLst/>
                <a:uLnTx/>
                <a:uFillTx/>
                <a:latin typeface="等线"/>
                <a:ea typeface="楷体"/>
                <a:cs typeface="Myriad Pro Light SemiCond"/>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等线"/>
                <a:ea typeface="楷体"/>
                <a:cs typeface="Myriad Pro Light SemiCond"/>
              </a:rPr>
              <a:t>or </a:t>
            </a:r>
            <a:r>
              <a:rPr kumimoji="0" lang="en-US" altLang="zh-CN" sz="2200" b="1" i="0" u="none" strike="noStrike" kern="1200" cap="none" spc="0" normalizeH="0" baseline="0" noProof="0" dirty="0">
                <a:ln>
                  <a:noFill/>
                </a:ln>
                <a:solidFill>
                  <a:srgbClr val="C0504D"/>
                </a:solidFill>
                <a:effectLst/>
                <a:uLnTx/>
                <a:uFillTx/>
                <a:latin typeface="等线"/>
                <a:ea typeface="楷体"/>
                <a:cs typeface="Myriad Pro Light SemiCond"/>
              </a:rPr>
              <a:t>OCC </a:t>
            </a:r>
            <a:r>
              <a:rPr kumimoji="0" lang="en-US" altLang="zh-CN" sz="2200" b="0" i="0" u="none" strike="noStrike" kern="1200" cap="none" spc="0" normalizeH="0" baseline="0" noProof="0" dirty="0">
                <a:ln>
                  <a:noFill/>
                </a:ln>
                <a:solidFill>
                  <a:srgbClr val="C0504D"/>
                </a:solidFill>
                <a:effectLst/>
                <a:uLnTx/>
                <a:uFillTx/>
                <a:latin typeface="等线"/>
                <a:ea typeface="楷体"/>
                <a:cs typeface="Myriad Pro Light SemiCond"/>
              </a:rPr>
              <a:t>(Optimistic Concurrency Control)</a:t>
            </a:r>
          </a:p>
        </p:txBody>
      </p:sp>
    </p:spTree>
    <p:extLst>
      <p:ext uri="{BB962C8B-B14F-4D97-AF65-F5344CB8AC3E}">
        <p14:creationId xmlns:p14="http://schemas.microsoft.com/office/powerpoint/2010/main" val="3340273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Processor Consistency</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Also known as PRAM consistency</a:t>
            </a:r>
          </a:p>
          <a:p>
            <a:pPr lvl="1"/>
            <a:r>
              <a:rPr kumimoji="1" lang="en-US" altLang="zh-CN" sz="1800" dirty="0"/>
              <a:t>PRAM: Pipelined Random Access Memory</a:t>
            </a:r>
          </a:p>
          <a:p>
            <a:r>
              <a:rPr kumimoji="1" lang="en-US" altLang="zh-CN" sz="2000" dirty="0"/>
              <a:t>Definition</a:t>
            </a:r>
          </a:p>
          <a:p>
            <a:pPr lvl="1"/>
            <a:r>
              <a:rPr kumimoji="1" lang="en-US" altLang="zh-CN" sz="1800" dirty="0"/>
              <a:t>Writes done by a single processor are received by all other processors in the issue order</a:t>
            </a:r>
          </a:p>
          <a:p>
            <a:pPr lvl="1"/>
            <a:r>
              <a:rPr kumimoji="1" lang="en-US" altLang="zh-CN" sz="1800" dirty="0"/>
              <a:t>But writes from different processors may be seen in a different order by different processors</a:t>
            </a:r>
          </a:p>
          <a:p>
            <a:r>
              <a:rPr kumimoji="1" lang="en-US" altLang="zh-CN" sz="2000" dirty="0"/>
              <a:t>Consider the networks (on chip) latency between different nodes</a:t>
            </a:r>
            <a:endParaRPr kumimoji="1" lang="zh-CN" altLang="en-US" sz="2000" dirty="0"/>
          </a:p>
        </p:txBody>
      </p:sp>
    </p:spTree>
    <p:extLst>
      <p:ext uri="{BB962C8B-B14F-4D97-AF65-F5344CB8AC3E}">
        <p14:creationId xmlns:p14="http://schemas.microsoft.com/office/powerpoint/2010/main" val="3067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线连接符 30">
            <a:extLst>
              <a:ext uri="{FF2B5EF4-FFF2-40B4-BE49-F238E27FC236}">
                <a16:creationId xmlns:a16="http://schemas.microsoft.com/office/drawing/2014/main" id="{CF1870F0-D596-224C-9EC0-F90C23F4FF22}"/>
              </a:ext>
            </a:extLst>
          </p:cNvPr>
          <p:cNvCxnSpPr/>
          <p:nvPr/>
        </p:nvCxnSpPr>
        <p:spPr>
          <a:xfrm>
            <a:off x="6749988" y="3555172"/>
            <a:ext cx="165014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a:bodyPr>
          <a:lstStyle/>
          <a:p>
            <a:r>
              <a:rPr kumimoji="1" lang="en-US" altLang="zh-CN" sz="3200" dirty="0"/>
              <a:t>Processor Consistency</a:t>
            </a:r>
            <a:endParaRPr kumimoji="1" lang="zh-CN" altLang="en-US" sz="3200" dirty="0"/>
          </a:p>
        </p:txBody>
      </p:sp>
      <p:sp>
        <p:nvSpPr>
          <p:cNvPr id="3" name="内容占位符 2"/>
          <p:cNvSpPr>
            <a:spLocks noGrp="1"/>
          </p:cNvSpPr>
          <p:nvPr>
            <p:ph idx="1"/>
          </p:nvPr>
        </p:nvSpPr>
        <p:spPr>
          <a:xfrm>
            <a:off x="457200" y="3361555"/>
            <a:ext cx="8229600" cy="2088233"/>
          </a:xfrm>
        </p:spPr>
        <p:txBody>
          <a:bodyPr>
            <a:normAutofit/>
          </a:bodyPr>
          <a:lstStyle/>
          <a:p>
            <a:r>
              <a:rPr kumimoji="1" lang="en-US" altLang="zh-CN" sz="1800" dirty="0"/>
              <a:t>The processors are connected in a linear array, like this:</a:t>
            </a:r>
          </a:p>
          <a:p>
            <a:r>
              <a:rPr kumimoji="1" lang="en-US" altLang="zh-CN" sz="1800" dirty="0"/>
              <a:t>Cycle-1: P1 and P4 write their values and propagate them</a:t>
            </a:r>
          </a:p>
          <a:p>
            <a:r>
              <a:rPr kumimoji="1" lang="en-US" altLang="zh-CN" sz="1800" dirty="0"/>
              <a:t>Cycle-2: the value from P1 has reached P2, the value from P4 has reached P3</a:t>
            </a:r>
          </a:p>
          <a:p>
            <a:r>
              <a:rPr kumimoji="1" lang="en-US" altLang="zh-CN" sz="1800" dirty="0"/>
              <a:t>Cycle-3: the values have made it two hops</a:t>
            </a:r>
            <a:endParaRPr kumimoji="1" lang="zh-CN" altLang="en-US" sz="1800" dirty="0"/>
          </a:p>
        </p:txBody>
      </p:sp>
      <p:sp>
        <p:nvSpPr>
          <p:cNvPr id="4" name="矩形 3"/>
          <p:cNvSpPr/>
          <p:nvPr/>
        </p:nvSpPr>
        <p:spPr>
          <a:xfrm>
            <a:off x="611560" y="1345332"/>
            <a:ext cx="4572000" cy="1846659"/>
          </a:xfrm>
          <a:prstGeom prst="rect">
            <a:avLst/>
          </a:prstGeom>
        </p:spPr>
        <p:txBody>
          <a:bodyPr>
            <a:spAutoFit/>
          </a:bodyPr>
          <a:lstStyle/>
          <a:p>
            <a:r>
              <a:rPr lang="en-US" altLang="zh-CN" sz="1600" dirty="0">
                <a:latin typeface="Consolas"/>
                <a:cs typeface="Consolas"/>
              </a:rPr>
              <a:t>P1:  W(x)1</a:t>
            </a:r>
          </a:p>
          <a:p>
            <a:r>
              <a:rPr lang="en-US" altLang="zh-CN" sz="1600" dirty="0">
                <a:latin typeface="Consolas"/>
                <a:cs typeface="Consolas"/>
              </a:rPr>
              <a:t>-----------------------</a:t>
            </a:r>
          </a:p>
          <a:p>
            <a:r>
              <a:rPr lang="en-US" altLang="zh-CN" sz="1600" dirty="0">
                <a:latin typeface="Consolas"/>
                <a:cs typeface="Consolas"/>
              </a:rPr>
              <a:t>P2:        R(</a:t>
            </a:r>
            <a:r>
              <a:rPr lang="en-US" altLang="zh-CN" sz="1600" dirty="0" err="1">
                <a:latin typeface="Consolas"/>
                <a:cs typeface="Consolas"/>
              </a:rPr>
              <a:t>x,y</a:t>
            </a:r>
            <a:r>
              <a:rPr lang="en-US" altLang="zh-CN" sz="1600" dirty="0">
                <a:latin typeface="Consolas"/>
                <a:cs typeface="Consolas"/>
              </a:rPr>
              <a:t>)1,0 R(</a:t>
            </a:r>
            <a:r>
              <a:rPr lang="en-US" altLang="zh-CN" sz="1600" dirty="0" err="1">
                <a:latin typeface="Consolas"/>
                <a:cs typeface="Consolas"/>
              </a:rPr>
              <a:t>x,y</a:t>
            </a:r>
            <a:r>
              <a:rPr lang="en-US" altLang="zh-CN" sz="1600" dirty="0">
                <a:latin typeface="Consolas"/>
                <a:cs typeface="Consolas"/>
              </a:rPr>
              <a:t>)1,1</a:t>
            </a:r>
          </a:p>
          <a:p>
            <a:r>
              <a:rPr lang="en-US" altLang="zh-CN" sz="1600" dirty="0">
                <a:latin typeface="Consolas"/>
                <a:cs typeface="Consolas"/>
              </a:rPr>
              <a:t>-----------------------</a:t>
            </a:r>
          </a:p>
          <a:p>
            <a:r>
              <a:rPr lang="en-US" altLang="zh-CN" sz="1600" dirty="0">
                <a:latin typeface="Consolas"/>
                <a:cs typeface="Consolas"/>
              </a:rPr>
              <a:t>P3:        R(</a:t>
            </a:r>
            <a:r>
              <a:rPr lang="en-US" altLang="zh-CN" sz="1600" dirty="0" err="1">
                <a:latin typeface="Consolas"/>
                <a:cs typeface="Consolas"/>
              </a:rPr>
              <a:t>x,y</a:t>
            </a:r>
            <a:r>
              <a:rPr lang="en-US" altLang="zh-CN" sz="1600" dirty="0">
                <a:latin typeface="Consolas"/>
                <a:cs typeface="Consolas"/>
              </a:rPr>
              <a:t>)0,1 R(</a:t>
            </a:r>
            <a:r>
              <a:rPr lang="en-US" altLang="zh-CN" sz="1600" dirty="0" err="1">
                <a:latin typeface="Consolas"/>
                <a:cs typeface="Consolas"/>
              </a:rPr>
              <a:t>x,y</a:t>
            </a:r>
            <a:r>
              <a:rPr lang="en-US" altLang="zh-CN" sz="1600" dirty="0">
                <a:latin typeface="Consolas"/>
                <a:cs typeface="Consolas"/>
              </a:rPr>
              <a:t>)1,1</a:t>
            </a:r>
          </a:p>
          <a:p>
            <a:r>
              <a:rPr lang="en-US" altLang="zh-CN" sz="1600" dirty="0">
                <a:latin typeface="Consolas"/>
                <a:cs typeface="Consolas"/>
              </a:rPr>
              <a:t>-----------------------</a:t>
            </a:r>
          </a:p>
          <a:p>
            <a:r>
              <a:rPr lang="en-US" altLang="zh-CN" sz="1600" dirty="0">
                <a:latin typeface="Consolas"/>
                <a:cs typeface="Consolas"/>
              </a:rPr>
              <a:t>P4:  W(y)1</a:t>
            </a:r>
            <a:endParaRPr lang="zh-CN" altLang="en-US" sz="1600" dirty="0">
              <a:latin typeface="Consolas"/>
              <a:cs typeface="Consolas"/>
            </a:endParaRPr>
          </a:p>
        </p:txBody>
      </p:sp>
      <p:sp>
        <p:nvSpPr>
          <p:cNvPr id="6" name="文本框 5"/>
          <p:cNvSpPr txBox="1"/>
          <p:nvPr/>
        </p:nvSpPr>
        <p:spPr>
          <a:xfrm>
            <a:off x="4461541" y="2149614"/>
            <a:ext cx="4824536" cy="646331"/>
          </a:xfrm>
          <a:prstGeom prst="rect">
            <a:avLst/>
          </a:prstGeom>
          <a:noFill/>
        </p:spPr>
        <p:txBody>
          <a:bodyPr wrap="square" rtlCol="0">
            <a:spAutoFit/>
          </a:bodyPr>
          <a:lstStyle/>
          <a:p>
            <a:r>
              <a:rPr kumimoji="1" lang="en-US" altLang="zh-CN" dirty="0">
                <a:latin typeface="等线" panose="02010600030101010101" pitchFamily="2" charset="-122"/>
                <a:cs typeface="Myriad Pro Light SemiCond"/>
              </a:rPr>
              <a:t>This</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is</a:t>
            </a:r>
            <a:r>
              <a:rPr kumimoji="1" lang="zh-CN" altLang="en-US" dirty="0">
                <a:latin typeface="等线" panose="02010600030101010101" pitchFamily="2" charset="-122"/>
                <a:cs typeface="Myriad Pro Light SemiCond"/>
              </a:rPr>
              <a:t> </a:t>
            </a:r>
            <a:r>
              <a:rPr kumimoji="1" lang="en-US" altLang="zh-CN" dirty="0">
                <a:solidFill>
                  <a:srgbClr val="FF0000"/>
                </a:solidFill>
                <a:latin typeface="等线" panose="02010600030101010101" pitchFamily="2" charset="-122"/>
                <a:cs typeface="Myriad Pro Light SemiCond"/>
              </a:rPr>
              <a:t>not</a:t>
            </a:r>
            <a:r>
              <a:rPr kumimoji="1" lang="zh-CN" altLang="en-US" dirty="0">
                <a:solidFill>
                  <a:srgbClr val="FF0000"/>
                </a:solidFill>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valid</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under</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sequential consistency</a:t>
            </a:r>
          </a:p>
          <a:p>
            <a:r>
              <a:rPr kumimoji="1" lang="en-US" altLang="zh-CN" dirty="0">
                <a:latin typeface="等线" panose="02010600030101010101" pitchFamily="2" charset="-122"/>
                <a:cs typeface="Myriad Pro Light SemiCond"/>
              </a:rPr>
              <a:t>But is valid under processor consistency</a:t>
            </a:r>
          </a:p>
        </p:txBody>
      </p:sp>
      <p:sp>
        <p:nvSpPr>
          <p:cNvPr id="7" name="矩形 6"/>
          <p:cNvSpPr/>
          <p:nvPr/>
        </p:nvSpPr>
        <p:spPr>
          <a:xfrm>
            <a:off x="4788024" y="409228"/>
            <a:ext cx="4032448" cy="861774"/>
          </a:xfrm>
          <a:prstGeom prst="rect">
            <a:avLst/>
          </a:prstGeom>
        </p:spPr>
        <p:txBody>
          <a:bodyPr wrap="square">
            <a:spAutoFit/>
          </a:bodyPr>
          <a:lstStyle/>
          <a:p>
            <a:r>
              <a:rPr lang="en-US" altLang="zh-CN" sz="1600" dirty="0">
                <a:latin typeface="Consolas"/>
                <a:cs typeface="Consolas"/>
              </a:rPr>
              <a:t>P1:  W(x)1 W(x)2</a:t>
            </a:r>
          </a:p>
          <a:p>
            <a:r>
              <a:rPr lang="en-US" altLang="zh-CN" sz="1600" dirty="0">
                <a:latin typeface="Consolas"/>
                <a:cs typeface="Consolas"/>
              </a:rPr>
              <a:t>----------------------------------</a:t>
            </a:r>
          </a:p>
          <a:p>
            <a:r>
              <a:rPr lang="en-US" altLang="zh-CN" sz="1600" dirty="0">
                <a:latin typeface="Consolas"/>
                <a:cs typeface="Consolas"/>
              </a:rPr>
              <a:t>P2:              R(x)2 R(x)1</a:t>
            </a:r>
          </a:p>
        </p:txBody>
      </p:sp>
      <p:sp>
        <p:nvSpPr>
          <p:cNvPr id="8" name="矩形 7"/>
          <p:cNvSpPr/>
          <p:nvPr/>
        </p:nvSpPr>
        <p:spPr>
          <a:xfrm>
            <a:off x="4461541" y="1350596"/>
            <a:ext cx="4576894" cy="369332"/>
          </a:xfrm>
          <a:prstGeom prst="rect">
            <a:avLst/>
          </a:prstGeom>
        </p:spPr>
        <p:txBody>
          <a:bodyPr wrap="none">
            <a:spAutoFit/>
          </a:bodyPr>
          <a:lstStyle/>
          <a:p>
            <a:r>
              <a:rPr kumimoji="1" lang="en-US" altLang="zh-CN" dirty="0">
                <a:latin typeface="等线" panose="02010600030101010101" pitchFamily="2" charset="-122"/>
                <a:cs typeface="Myriad Pro Light SemiCond"/>
              </a:rPr>
              <a:t>This</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is</a:t>
            </a:r>
            <a:r>
              <a:rPr kumimoji="1" lang="zh-CN" altLang="en-US" dirty="0">
                <a:latin typeface="等线" panose="02010600030101010101" pitchFamily="2" charset="-122"/>
                <a:cs typeface="Myriad Pro Light SemiCond"/>
              </a:rPr>
              <a:t> </a:t>
            </a:r>
            <a:r>
              <a:rPr kumimoji="1" lang="en-US" altLang="zh-CN" dirty="0">
                <a:solidFill>
                  <a:srgbClr val="FF0000"/>
                </a:solidFill>
                <a:latin typeface="等线" panose="02010600030101010101" pitchFamily="2" charset="-122"/>
                <a:cs typeface="Myriad Pro Light SemiCond"/>
              </a:rPr>
              <a:t>not</a:t>
            </a:r>
            <a:r>
              <a:rPr kumimoji="1" lang="zh-CN" altLang="en-US" dirty="0">
                <a:solidFill>
                  <a:srgbClr val="FF0000"/>
                </a:solidFill>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valid</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under</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processor</a:t>
            </a:r>
            <a:r>
              <a:rPr kumimoji="1" lang="zh-CN" altLang="en-US" dirty="0">
                <a:latin typeface="等线" panose="02010600030101010101" pitchFamily="2" charset="-122"/>
                <a:cs typeface="Myriad Pro Light SemiCond"/>
              </a:rPr>
              <a:t> </a:t>
            </a:r>
            <a:r>
              <a:rPr kumimoji="1" lang="en-US" altLang="zh-CN" dirty="0">
                <a:latin typeface="等线" panose="02010600030101010101" pitchFamily="2" charset="-122"/>
                <a:cs typeface="Myriad Pro Light SemiCond"/>
              </a:rPr>
              <a:t>consistency</a:t>
            </a:r>
          </a:p>
        </p:txBody>
      </p:sp>
      <p:grpSp>
        <p:nvGrpSpPr>
          <p:cNvPr id="11" name="组合 10">
            <a:extLst>
              <a:ext uri="{FF2B5EF4-FFF2-40B4-BE49-F238E27FC236}">
                <a16:creationId xmlns:a16="http://schemas.microsoft.com/office/drawing/2014/main" id="{1C41A094-68D8-8645-82DC-F29DD340CA18}"/>
              </a:ext>
            </a:extLst>
          </p:cNvPr>
          <p:cNvGrpSpPr/>
          <p:nvPr/>
        </p:nvGrpSpPr>
        <p:grpSpPr>
          <a:xfrm>
            <a:off x="6516204" y="3361544"/>
            <a:ext cx="372217" cy="360052"/>
            <a:chOff x="6516204" y="2857500"/>
            <a:chExt cx="372217" cy="360052"/>
          </a:xfrm>
        </p:grpSpPr>
        <p:sp>
          <p:nvSpPr>
            <p:cNvPr id="9" name="椭圆 8">
              <a:extLst>
                <a:ext uri="{FF2B5EF4-FFF2-40B4-BE49-F238E27FC236}">
                  <a16:creationId xmlns:a16="http://schemas.microsoft.com/office/drawing/2014/main" id="{8319CD98-C96F-FD48-9CA9-AA11485984B1}"/>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10" name="矩形 9">
              <a:extLst>
                <a:ext uri="{FF2B5EF4-FFF2-40B4-BE49-F238E27FC236}">
                  <a16:creationId xmlns:a16="http://schemas.microsoft.com/office/drawing/2014/main" id="{1C9BB79B-A661-5843-9713-47FA6B28FA57}"/>
                </a:ext>
              </a:extLst>
            </p:cNvPr>
            <p:cNvSpPr/>
            <p:nvPr/>
          </p:nvSpPr>
          <p:spPr>
            <a:xfrm>
              <a:off x="6516204" y="2912629"/>
              <a:ext cx="372217"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P1</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grpSp>
        <p:nvGrpSpPr>
          <p:cNvPr id="12" name="组合 11">
            <a:extLst>
              <a:ext uri="{FF2B5EF4-FFF2-40B4-BE49-F238E27FC236}">
                <a16:creationId xmlns:a16="http://schemas.microsoft.com/office/drawing/2014/main" id="{F2F6F66E-27DF-6F4B-ABCB-172640A07540}"/>
              </a:ext>
            </a:extLst>
          </p:cNvPr>
          <p:cNvGrpSpPr/>
          <p:nvPr/>
        </p:nvGrpSpPr>
        <p:grpSpPr>
          <a:xfrm>
            <a:off x="7092279" y="3361544"/>
            <a:ext cx="372218" cy="360052"/>
            <a:chOff x="6516203" y="2857500"/>
            <a:chExt cx="372218" cy="360052"/>
          </a:xfrm>
        </p:grpSpPr>
        <p:sp>
          <p:nvSpPr>
            <p:cNvPr id="13" name="椭圆 12">
              <a:extLst>
                <a:ext uri="{FF2B5EF4-FFF2-40B4-BE49-F238E27FC236}">
                  <a16:creationId xmlns:a16="http://schemas.microsoft.com/office/drawing/2014/main" id="{36944CC6-6FDA-C64D-B5DA-11950D72DD31}"/>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14" name="矩形 13">
              <a:extLst>
                <a:ext uri="{FF2B5EF4-FFF2-40B4-BE49-F238E27FC236}">
                  <a16:creationId xmlns:a16="http://schemas.microsoft.com/office/drawing/2014/main" id="{413EC230-8197-6C42-9478-B73264AFFB66}"/>
                </a:ext>
              </a:extLst>
            </p:cNvPr>
            <p:cNvSpPr/>
            <p:nvPr/>
          </p:nvSpPr>
          <p:spPr>
            <a:xfrm>
              <a:off x="6516203" y="2912629"/>
              <a:ext cx="372218"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P2</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grpSp>
        <p:nvGrpSpPr>
          <p:cNvPr id="15" name="组合 14">
            <a:extLst>
              <a:ext uri="{FF2B5EF4-FFF2-40B4-BE49-F238E27FC236}">
                <a16:creationId xmlns:a16="http://schemas.microsoft.com/office/drawing/2014/main" id="{4A97EC1C-0C10-E545-A8DE-9B4D231CA48A}"/>
              </a:ext>
            </a:extLst>
          </p:cNvPr>
          <p:cNvGrpSpPr/>
          <p:nvPr/>
        </p:nvGrpSpPr>
        <p:grpSpPr>
          <a:xfrm>
            <a:off x="7656190" y="3361544"/>
            <a:ext cx="372218" cy="360052"/>
            <a:chOff x="6516203" y="2857500"/>
            <a:chExt cx="372218" cy="360052"/>
          </a:xfrm>
        </p:grpSpPr>
        <p:sp>
          <p:nvSpPr>
            <p:cNvPr id="16" name="椭圆 15">
              <a:extLst>
                <a:ext uri="{FF2B5EF4-FFF2-40B4-BE49-F238E27FC236}">
                  <a16:creationId xmlns:a16="http://schemas.microsoft.com/office/drawing/2014/main" id="{5082A55F-901C-A34F-B29B-96D1DC35429A}"/>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17" name="矩形 16">
              <a:extLst>
                <a:ext uri="{FF2B5EF4-FFF2-40B4-BE49-F238E27FC236}">
                  <a16:creationId xmlns:a16="http://schemas.microsoft.com/office/drawing/2014/main" id="{54FBFAA0-6462-0D4C-9D99-115C420FA36B}"/>
                </a:ext>
              </a:extLst>
            </p:cNvPr>
            <p:cNvSpPr/>
            <p:nvPr/>
          </p:nvSpPr>
          <p:spPr>
            <a:xfrm>
              <a:off x="6516203" y="2912629"/>
              <a:ext cx="372218"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P3</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grpSp>
        <p:nvGrpSpPr>
          <p:cNvPr id="18" name="组合 17">
            <a:extLst>
              <a:ext uri="{FF2B5EF4-FFF2-40B4-BE49-F238E27FC236}">
                <a16:creationId xmlns:a16="http://schemas.microsoft.com/office/drawing/2014/main" id="{FAB2805B-620B-C146-8024-44504E9DF173}"/>
              </a:ext>
            </a:extLst>
          </p:cNvPr>
          <p:cNvGrpSpPr/>
          <p:nvPr/>
        </p:nvGrpSpPr>
        <p:grpSpPr>
          <a:xfrm>
            <a:off x="8220101" y="3361544"/>
            <a:ext cx="372218" cy="360052"/>
            <a:chOff x="6516203" y="2857500"/>
            <a:chExt cx="372218" cy="360052"/>
          </a:xfrm>
        </p:grpSpPr>
        <p:sp>
          <p:nvSpPr>
            <p:cNvPr id="19" name="椭圆 18">
              <a:extLst>
                <a:ext uri="{FF2B5EF4-FFF2-40B4-BE49-F238E27FC236}">
                  <a16:creationId xmlns:a16="http://schemas.microsoft.com/office/drawing/2014/main" id="{286F824E-A845-5848-BA33-6B1FED3A694A}"/>
                </a:ext>
              </a:extLst>
            </p:cNvPr>
            <p:cNvSpPr/>
            <p:nvPr/>
          </p:nvSpPr>
          <p:spPr>
            <a:xfrm>
              <a:off x="6516204" y="2857500"/>
              <a:ext cx="360052" cy="360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 dirty="0">
                <a:latin typeface="Arial" panose="020B0604020202020204" pitchFamily="34" charset="0"/>
                <a:ea typeface="Weibei SC" panose="03000800000000000000" pitchFamily="66" charset="-128"/>
                <a:cs typeface="Arial" panose="020B0604020202020204" pitchFamily="34" charset="0"/>
              </a:endParaRPr>
            </a:p>
          </p:txBody>
        </p:sp>
        <p:sp>
          <p:nvSpPr>
            <p:cNvPr id="20" name="矩形 19">
              <a:extLst>
                <a:ext uri="{FF2B5EF4-FFF2-40B4-BE49-F238E27FC236}">
                  <a16:creationId xmlns:a16="http://schemas.microsoft.com/office/drawing/2014/main" id="{36303751-7881-254B-A890-15886C19C428}"/>
                </a:ext>
              </a:extLst>
            </p:cNvPr>
            <p:cNvSpPr/>
            <p:nvPr/>
          </p:nvSpPr>
          <p:spPr>
            <a:xfrm>
              <a:off x="6516203" y="2912629"/>
              <a:ext cx="372218" cy="276999"/>
            </a:xfrm>
            <a:prstGeom prst="rect">
              <a:avLst/>
            </a:prstGeom>
          </p:spPr>
          <p:txBody>
            <a:bodyPr wrap="none">
              <a:spAutoFit/>
            </a:bodyPr>
            <a:lstStyle/>
            <a:p>
              <a:pPr algn="ctr"/>
              <a:r>
                <a:rPr kumimoji="1" lang="en-US" altLang="zh-CN" sz="1200" dirty="0">
                  <a:solidFill>
                    <a:schemeClr val="bg1"/>
                  </a:solidFill>
                  <a:latin typeface="Arial" panose="020B0604020202020204" pitchFamily="34" charset="0"/>
                  <a:ea typeface="Weibei SC" panose="03000800000000000000" pitchFamily="66" charset="-128"/>
                  <a:cs typeface="Arial" panose="020B0604020202020204" pitchFamily="34" charset="0"/>
                </a:rPr>
                <a:t>P4</a:t>
              </a:r>
              <a:endParaRPr kumimoji="1" lang="zh-CN" altLang="en-US" sz="1200" dirty="0">
                <a:solidFill>
                  <a:schemeClr val="bg1"/>
                </a:solidFill>
                <a:latin typeface="Arial" panose="020B0604020202020204" pitchFamily="34" charset="0"/>
                <a:ea typeface="Weibei SC" panose="03000800000000000000" pitchFamily="66" charset="-128"/>
                <a:cs typeface="Arial" panose="020B0604020202020204" pitchFamily="34" charset="0"/>
              </a:endParaRPr>
            </a:p>
          </p:txBody>
        </p:sp>
      </p:grpSp>
    </p:spTree>
    <p:extLst>
      <p:ext uri="{BB962C8B-B14F-4D97-AF65-F5344CB8AC3E}">
        <p14:creationId xmlns:p14="http://schemas.microsoft.com/office/powerpoint/2010/main" val="312484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 Memory Model</a:t>
            </a:r>
            <a:endParaRPr kumimoji="1" lang="zh-CN" altLang="en-US" dirty="0"/>
          </a:p>
        </p:txBody>
      </p:sp>
      <p:sp>
        <p:nvSpPr>
          <p:cNvPr id="3" name="内容占位符 2"/>
          <p:cNvSpPr>
            <a:spLocks noGrp="1"/>
          </p:cNvSpPr>
          <p:nvPr>
            <p:ph idx="1"/>
          </p:nvPr>
        </p:nvSpPr>
        <p:spPr>
          <a:xfrm>
            <a:off x="457200" y="1333501"/>
            <a:ext cx="7859216" cy="3771636"/>
          </a:xfrm>
        </p:spPr>
        <p:txBody>
          <a:bodyPr>
            <a:normAutofit fontScale="85000" lnSpcReduction="10000"/>
          </a:bodyPr>
          <a:lstStyle/>
          <a:p>
            <a:r>
              <a:rPr kumimoji="1" lang="en-US" altLang="zh-CN" sz="2800" dirty="0"/>
              <a:t>Let the user decide critical section</a:t>
            </a:r>
          </a:p>
          <a:p>
            <a:pPr lvl="1"/>
            <a:r>
              <a:rPr kumimoji="1" lang="en-US" altLang="zh-CN" sz="2400" dirty="0"/>
              <a:t>Only ensure sequential consistency with in the critical section</a:t>
            </a:r>
          </a:p>
          <a:p>
            <a:pPr lvl="1"/>
            <a:r>
              <a:rPr kumimoji="1" lang="en-US" altLang="zh-CN" sz="2400" dirty="0"/>
              <a:t>For non-sync multi-thread program, only provide minimal support</a:t>
            </a:r>
          </a:p>
          <a:p>
            <a:pPr lvl="2"/>
            <a:r>
              <a:rPr kumimoji="1" lang="en-US" altLang="zh-CN" sz="2000" dirty="0"/>
              <a:t>Ensure no uninitialized read by zeroing heap and free memory</a:t>
            </a:r>
          </a:p>
          <a:p>
            <a:endParaRPr kumimoji="1" lang="en-US" altLang="zh-CN" sz="2800" dirty="0"/>
          </a:p>
          <a:p>
            <a:r>
              <a:rPr kumimoji="1" lang="en-US" altLang="zh-CN" sz="2800" dirty="0"/>
              <a:t>Note: JVM is a virtual machine, so it has its own memory consistency model</a:t>
            </a:r>
          </a:p>
        </p:txBody>
      </p:sp>
    </p:spTree>
    <p:extLst>
      <p:ext uri="{BB962C8B-B14F-4D97-AF65-F5344CB8AC3E}">
        <p14:creationId xmlns:p14="http://schemas.microsoft.com/office/powerpoint/2010/main" val="408531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D29A3D-726F-5A43-B0AF-54D4B42008A6}"/>
              </a:ext>
            </a:extLst>
          </p:cNvPr>
          <p:cNvSpPr>
            <a:spLocks noGrp="1"/>
          </p:cNvSpPr>
          <p:nvPr>
            <p:ph type="title"/>
          </p:nvPr>
        </p:nvSpPr>
        <p:spPr/>
        <p:txBody>
          <a:bodyPr/>
          <a:lstStyle/>
          <a:p>
            <a:r>
              <a:rPr kumimoji="1" lang="en-US" altLang="zh-CN" dirty="0"/>
              <a:t>Atomic</a:t>
            </a:r>
            <a:r>
              <a:rPr kumimoji="1" lang="zh-CN" altLang="en-US" dirty="0"/>
              <a:t> </a:t>
            </a:r>
            <a:r>
              <a:rPr kumimoji="1" lang="en-US" altLang="zh-CN" dirty="0"/>
              <a:t>Instructions</a:t>
            </a:r>
            <a:endParaRPr kumimoji="1" lang="zh-CN" altLang="en-US" dirty="0"/>
          </a:p>
        </p:txBody>
      </p:sp>
      <p:sp>
        <p:nvSpPr>
          <p:cNvPr id="5" name="文本占位符 4">
            <a:extLst>
              <a:ext uri="{FF2B5EF4-FFF2-40B4-BE49-F238E27FC236}">
                <a16:creationId xmlns:a16="http://schemas.microsoft.com/office/drawing/2014/main" id="{30BCB13C-8628-A34C-B3C9-4C9DD6569B58}"/>
              </a:ext>
            </a:extLst>
          </p:cNvPr>
          <p:cNvSpPr>
            <a:spLocks noGrp="1"/>
          </p:cNvSpPr>
          <p:nvPr>
            <p:ph type="body" idx="1"/>
          </p:nvPr>
        </p:nvSpPr>
        <p:spPr/>
        <p:txBody>
          <a:bodyPr/>
          <a:lstStyle/>
          <a:p>
            <a:r>
              <a:rPr kumimoji="1" lang="en-US" altLang="zh-CN" dirty="0"/>
              <a:t>Atomicity</a:t>
            </a:r>
            <a:r>
              <a:rPr kumimoji="1" lang="zh-CN" altLang="en-US" dirty="0"/>
              <a:t> </a:t>
            </a:r>
            <a:r>
              <a:rPr kumimoji="1" lang="en-US" altLang="zh-CN" dirty="0"/>
              <a:t>by</a:t>
            </a:r>
            <a:r>
              <a:rPr kumimoji="1" lang="zh-CN" altLang="en-US" dirty="0"/>
              <a:t> </a:t>
            </a:r>
            <a:r>
              <a:rPr kumimoji="1" lang="en-US" altLang="zh-CN" dirty="0"/>
              <a:t>hardware</a:t>
            </a:r>
            <a:endParaRPr kumimoji="1" lang="zh-CN" altLang="en-US" dirty="0"/>
          </a:p>
        </p:txBody>
      </p:sp>
    </p:spTree>
    <p:extLst>
      <p:ext uri="{BB962C8B-B14F-4D97-AF65-F5344CB8AC3E}">
        <p14:creationId xmlns:p14="http://schemas.microsoft.com/office/powerpoint/2010/main" val="1046330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Test-and-set Instruction</a:t>
            </a:r>
            <a:endParaRPr lang="zh-CN" altLang="en-US" dirty="0"/>
          </a:p>
        </p:txBody>
      </p:sp>
      <p:sp>
        <p:nvSpPr>
          <p:cNvPr id="3" name="内容占位符 2"/>
          <p:cNvSpPr>
            <a:spLocks noGrp="1"/>
          </p:cNvSpPr>
          <p:nvPr>
            <p:ph idx="1"/>
          </p:nvPr>
        </p:nvSpPr>
        <p:spPr>
          <a:xfrm>
            <a:off x="457200" y="1273324"/>
            <a:ext cx="8229600" cy="1167517"/>
          </a:xfrm>
        </p:spPr>
        <p:txBody>
          <a:bodyPr/>
          <a:lstStyle/>
          <a:p>
            <a:r>
              <a:rPr lang="en-US" altLang="zh-CN" dirty="0"/>
              <a:t>History</a:t>
            </a:r>
          </a:p>
          <a:p>
            <a:pPr lvl="1"/>
            <a:r>
              <a:rPr lang="en-US" altLang="zh-CN" dirty="0"/>
              <a:t>Burroughs B5000 in the early 1960's</a:t>
            </a:r>
            <a:endParaRPr lang="zh-CN" altLang="en-US" dirty="0"/>
          </a:p>
        </p:txBody>
      </p:sp>
      <p:sp>
        <p:nvSpPr>
          <p:cNvPr id="4" name="矩形 3"/>
          <p:cNvSpPr/>
          <p:nvPr/>
        </p:nvSpPr>
        <p:spPr>
          <a:xfrm>
            <a:off x="827584" y="2857500"/>
            <a:ext cx="7632848" cy="2169825"/>
          </a:xfrm>
          <a:prstGeom prst="rect">
            <a:avLst/>
          </a:prstGeom>
        </p:spPr>
        <p:txBody>
          <a:bodyPr wrap="square">
            <a:spAutoFit/>
          </a:bodyPr>
          <a:lstStyle/>
          <a:p>
            <a:pPr>
              <a:lnSpc>
                <a:spcPct val="150000"/>
              </a:lnSpc>
            </a:pPr>
            <a:r>
              <a:rPr lang="en-US" altLang="zh-CN" dirty="0">
                <a:latin typeface="Consolas" panose="020B0609020204030204" pitchFamily="49" charset="0"/>
              </a:rPr>
              <a:t>1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solidFill>
                  <a:srgbClr val="FF0000"/>
                </a:solidFill>
                <a:latin typeface="Consolas" panose="020B0609020204030204" pitchFamily="49" charset="0"/>
              </a:rPr>
              <a:t>TestAndSet</a:t>
            </a:r>
            <a:r>
              <a:rPr lang="en-US" altLang="zh-CN" dirty="0">
                <a:latin typeface="Consolas" panose="020B0609020204030204" pitchFamily="49" charset="0"/>
              </a:rPr>
              <a:t>(</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old_ptr</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new) {</a:t>
            </a:r>
          </a:p>
          <a:p>
            <a:pPr>
              <a:lnSpc>
                <a:spcPct val="150000"/>
              </a:lnSpc>
            </a:pPr>
            <a:r>
              <a:rPr lang="en-US" altLang="zh-CN" dirty="0">
                <a:latin typeface="Consolas" panose="020B0609020204030204" pitchFamily="49" charset="0"/>
              </a:rPr>
              <a:t>2     </a:t>
            </a:r>
            <a:r>
              <a:rPr lang="en-US" altLang="zh-CN" dirty="0" err="1">
                <a:latin typeface="Consolas" panose="020B0609020204030204" pitchFamily="49" charset="0"/>
              </a:rPr>
              <a:t>int</a:t>
            </a:r>
            <a:r>
              <a:rPr lang="en-US" altLang="zh-CN" dirty="0">
                <a:latin typeface="Consolas" panose="020B0609020204030204" pitchFamily="49" charset="0"/>
              </a:rPr>
              <a:t> old = *</a:t>
            </a:r>
            <a:r>
              <a:rPr lang="en-US" altLang="zh-CN" dirty="0" err="1">
                <a:latin typeface="Consolas" panose="020B0609020204030204" pitchFamily="49" charset="0"/>
              </a:rPr>
              <a:t>old_ptr</a:t>
            </a:r>
            <a:r>
              <a:rPr lang="en-US" altLang="zh-CN" dirty="0">
                <a:latin typeface="Consolas" panose="020B0609020204030204" pitchFamily="49" charset="0"/>
              </a:rPr>
              <a:t>; // fetch old value at </a:t>
            </a:r>
            <a:r>
              <a:rPr lang="en-US" altLang="zh-CN" dirty="0" err="1">
                <a:latin typeface="Consolas" panose="020B0609020204030204" pitchFamily="49" charset="0"/>
              </a:rPr>
              <a:t>old_ptr</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3     *</a:t>
            </a:r>
            <a:r>
              <a:rPr lang="en-US" altLang="zh-CN" dirty="0" err="1">
                <a:latin typeface="Consolas" panose="020B0609020204030204" pitchFamily="49" charset="0"/>
              </a:rPr>
              <a:t>old_ptr</a:t>
            </a:r>
            <a:r>
              <a:rPr lang="en-US" altLang="zh-CN" dirty="0">
                <a:latin typeface="Consolas" panose="020B0609020204030204" pitchFamily="49" charset="0"/>
              </a:rPr>
              <a:t> = new; // store 'new' into </a:t>
            </a:r>
            <a:r>
              <a:rPr lang="en-US" altLang="zh-CN" dirty="0" err="1">
                <a:latin typeface="Consolas" panose="020B0609020204030204" pitchFamily="49" charset="0"/>
              </a:rPr>
              <a:t>old_ptr</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4     return old; // return the old value</a:t>
            </a:r>
          </a:p>
          <a:p>
            <a:pPr>
              <a:lnSpc>
                <a:spcPct val="150000"/>
              </a:lnSpc>
            </a:pPr>
            <a:r>
              <a:rPr lang="en-US" altLang="zh-CN" dirty="0">
                <a:latin typeface="Consolas" panose="020B0609020204030204" pitchFamily="49" charset="0"/>
              </a:rPr>
              <a:t>5 }</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156597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Spin Lock using Test-and-set</a:t>
            </a:r>
            <a:endParaRPr lang="zh-CN" altLang="en-US" dirty="0"/>
          </a:p>
        </p:txBody>
      </p:sp>
      <p:sp>
        <p:nvSpPr>
          <p:cNvPr id="4" name="矩形 3"/>
          <p:cNvSpPr/>
          <p:nvPr/>
        </p:nvSpPr>
        <p:spPr>
          <a:xfrm>
            <a:off x="457200" y="1345332"/>
            <a:ext cx="8435280" cy="4278094"/>
          </a:xfrm>
          <a:prstGeom prst="rect">
            <a:avLst/>
          </a:prstGeom>
        </p:spPr>
        <p:txBody>
          <a:bodyPr wrap="square">
            <a:spAutoFit/>
          </a:bodyPr>
          <a:lstStyle/>
          <a:p>
            <a:r>
              <a:rPr lang="en-US" altLang="zh-CN" sz="1600" dirty="0">
                <a:latin typeface="Consolas" panose="020B0609020204030204" pitchFamily="49" charset="0"/>
              </a:rPr>
              <a:t>1 </a:t>
            </a:r>
            <a:r>
              <a:rPr lang="en-US" altLang="zh-CN" sz="1600" dirty="0" err="1">
                <a:latin typeface="Consolas" panose="020B0609020204030204" pitchFamily="49" charset="0"/>
              </a:rPr>
              <a:t>typedef</a:t>
            </a:r>
            <a:r>
              <a:rPr lang="en-US" altLang="zh-CN" sz="1600" dirty="0">
                <a:latin typeface="Consolas" panose="020B0609020204030204" pitchFamily="49" charset="0"/>
              </a:rPr>
              <a:t> </a:t>
            </a:r>
            <a:r>
              <a:rPr lang="en-US" altLang="zh-CN" sz="1600" dirty="0" err="1">
                <a:latin typeface="Consolas" panose="020B0609020204030204" pitchFamily="49" charset="0"/>
              </a:rPr>
              <a:t>struct</a:t>
            </a:r>
            <a:r>
              <a:rPr lang="en-US" altLang="zh-CN" sz="1600" dirty="0">
                <a:latin typeface="Consolas" panose="020B0609020204030204" pitchFamily="49" charset="0"/>
              </a:rPr>
              <a:t> __</a:t>
            </a:r>
            <a:r>
              <a:rPr lang="en-US" altLang="zh-CN" sz="1600" dirty="0" err="1">
                <a:latin typeface="Consolas" panose="020B0609020204030204" pitchFamily="49" charset="0"/>
              </a:rPr>
              <a:t>lock_t</a:t>
            </a:r>
            <a:r>
              <a:rPr lang="en-US" altLang="zh-CN" sz="1600" dirty="0">
                <a:latin typeface="Consolas" panose="020B0609020204030204" pitchFamily="49" charset="0"/>
              </a:rPr>
              <a:t> {</a:t>
            </a:r>
          </a:p>
          <a:p>
            <a:r>
              <a:rPr lang="en-US" altLang="zh-CN" sz="1600" dirty="0">
                <a:latin typeface="Consolas" panose="020B0609020204030204" pitchFamily="49" charset="0"/>
              </a:rPr>
              <a:t>2     </a:t>
            </a:r>
            <a:r>
              <a:rPr lang="en-US" altLang="zh-CN" sz="1600" dirty="0" err="1">
                <a:latin typeface="Consolas" panose="020B0609020204030204" pitchFamily="49" charset="0"/>
              </a:rPr>
              <a:t>int</a:t>
            </a:r>
            <a:r>
              <a:rPr lang="en-US" altLang="zh-CN" sz="1600" dirty="0">
                <a:latin typeface="Consolas" panose="020B0609020204030204" pitchFamily="49" charset="0"/>
              </a:rPr>
              <a:t> flag;</a:t>
            </a:r>
          </a:p>
          <a:p>
            <a:r>
              <a:rPr lang="en-US" altLang="zh-CN" sz="1600" dirty="0">
                <a:latin typeface="Consolas" panose="020B0609020204030204" pitchFamily="49" charset="0"/>
              </a:rPr>
              <a:t>3 } </a:t>
            </a:r>
            <a:r>
              <a:rPr lang="en-US" altLang="zh-CN" sz="1600" dirty="0" err="1">
                <a:latin typeface="Consolas" panose="020B0609020204030204" pitchFamily="49" charset="0"/>
              </a:rPr>
              <a:t>lock_t</a:t>
            </a:r>
            <a:r>
              <a:rPr lang="en-US" altLang="zh-CN" sz="1600" dirty="0">
                <a:latin typeface="Consolas" panose="020B0609020204030204" pitchFamily="49" charset="0"/>
              </a:rPr>
              <a:t>;</a:t>
            </a:r>
          </a:p>
          <a:p>
            <a:r>
              <a:rPr lang="en-US" altLang="zh-CN" sz="1600" dirty="0">
                <a:latin typeface="Consolas" panose="020B0609020204030204" pitchFamily="49" charset="0"/>
              </a:rPr>
              <a:t>4</a:t>
            </a:r>
          </a:p>
          <a:p>
            <a:r>
              <a:rPr lang="en-US" altLang="zh-CN" sz="1600" dirty="0">
                <a:latin typeface="Consolas" panose="020B0609020204030204" pitchFamily="49" charset="0"/>
              </a:rPr>
              <a:t>5 void </a:t>
            </a:r>
            <a:r>
              <a:rPr lang="en-US" altLang="zh-CN" sz="1600" b="1" dirty="0" err="1">
                <a:solidFill>
                  <a:srgbClr val="0096FF"/>
                </a:solidFill>
                <a:latin typeface="Consolas" panose="020B0609020204030204" pitchFamily="49" charset="0"/>
              </a:rPr>
              <a:t>init</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6     </a:t>
            </a:r>
            <a:r>
              <a:rPr lang="en-US" altLang="zh-CN" sz="1600" dirty="0">
                <a:solidFill>
                  <a:schemeClr val="accent3">
                    <a:lumMod val="75000"/>
                  </a:schemeClr>
                </a:solidFill>
                <a:latin typeface="Consolas" panose="020B0609020204030204" pitchFamily="49" charset="0"/>
              </a:rPr>
              <a:t>// 0 indicates that lock is available, 1 that it is held</a:t>
            </a:r>
          </a:p>
          <a:p>
            <a:r>
              <a:rPr lang="en-US" altLang="zh-CN" sz="1600" dirty="0">
                <a:latin typeface="Consolas" panose="020B0609020204030204" pitchFamily="49" charset="0"/>
              </a:rPr>
              <a:t>7     lock-&gt;flag = 0;</a:t>
            </a:r>
          </a:p>
          <a:p>
            <a:r>
              <a:rPr lang="en-US" altLang="zh-CN" sz="1600" dirty="0">
                <a:latin typeface="Consolas" panose="020B0609020204030204" pitchFamily="49" charset="0"/>
              </a:rPr>
              <a:t>8 }</a:t>
            </a:r>
          </a:p>
          <a:p>
            <a:r>
              <a:rPr lang="en-US" altLang="zh-CN" sz="1600" dirty="0">
                <a:latin typeface="Consolas" panose="020B0609020204030204" pitchFamily="49" charset="0"/>
              </a:rPr>
              <a:t>9</a:t>
            </a:r>
          </a:p>
          <a:p>
            <a:r>
              <a:rPr lang="en-US" altLang="zh-CN" sz="1600" dirty="0">
                <a:latin typeface="Consolas" panose="020B0609020204030204" pitchFamily="49" charset="0"/>
              </a:rPr>
              <a:t>10 void </a:t>
            </a:r>
            <a:r>
              <a:rPr lang="en-US" altLang="zh-CN" sz="1600" b="1" dirty="0">
                <a:solidFill>
                  <a:srgbClr val="0096FF"/>
                </a:solidFill>
                <a:latin typeface="Consolas" panose="020B0609020204030204" pitchFamily="49" charset="0"/>
              </a:rPr>
              <a:t>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11     while (</a:t>
            </a:r>
            <a:r>
              <a:rPr lang="en-US" altLang="zh-CN" sz="1600" dirty="0" err="1">
                <a:solidFill>
                  <a:srgbClr val="FF2600"/>
                </a:solidFill>
                <a:latin typeface="Consolas" panose="020B0609020204030204" pitchFamily="49" charset="0"/>
              </a:rPr>
              <a:t>TestAndSet</a:t>
            </a:r>
            <a:r>
              <a:rPr lang="en-US" altLang="zh-CN" sz="1600" dirty="0">
                <a:latin typeface="Consolas" panose="020B0609020204030204" pitchFamily="49" charset="0"/>
              </a:rPr>
              <a:t>(&amp;lock-&gt;flag, 1) == 1)</a:t>
            </a:r>
          </a:p>
          <a:p>
            <a:r>
              <a:rPr lang="en-US" altLang="zh-CN" sz="1600" dirty="0">
                <a:latin typeface="Consolas" panose="020B0609020204030204" pitchFamily="49" charset="0"/>
              </a:rPr>
              <a:t>12     ; </a:t>
            </a:r>
            <a:r>
              <a:rPr lang="en-US" altLang="zh-CN" sz="1600" dirty="0">
                <a:solidFill>
                  <a:schemeClr val="accent3">
                    <a:lumMod val="75000"/>
                  </a:schemeClr>
                </a:solidFill>
                <a:latin typeface="Consolas" panose="020B0609020204030204" pitchFamily="49" charset="0"/>
              </a:rPr>
              <a:t>// spin-wait (do nothing)</a:t>
            </a:r>
          </a:p>
          <a:p>
            <a:r>
              <a:rPr lang="en-US" altLang="zh-CN" sz="1600" dirty="0">
                <a:latin typeface="Consolas" panose="020B0609020204030204" pitchFamily="49" charset="0"/>
              </a:rPr>
              <a:t>13 }</a:t>
            </a:r>
          </a:p>
          <a:p>
            <a:r>
              <a:rPr lang="en-US" altLang="zh-CN" sz="1600" dirty="0">
                <a:latin typeface="Consolas" panose="020B0609020204030204" pitchFamily="49" charset="0"/>
              </a:rPr>
              <a:t>14</a:t>
            </a:r>
          </a:p>
          <a:p>
            <a:r>
              <a:rPr lang="en-US" altLang="zh-CN" sz="1600" dirty="0">
                <a:latin typeface="Consolas" panose="020B0609020204030204" pitchFamily="49" charset="0"/>
              </a:rPr>
              <a:t>15 void </a:t>
            </a:r>
            <a:r>
              <a:rPr lang="en-US" altLang="zh-CN" sz="1600" b="1" dirty="0">
                <a:solidFill>
                  <a:srgbClr val="0096FF"/>
                </a:solidFill>
                <a:latin typeface="Consolas" panose="020B0609020204030204" pitchFamily="49" charset="0"/>
              </a:rPr>
              <a:t>unlock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16     lock-&gt;flag = 0;</a:t>
            </a:r>
          </a:p>
          <a:p>
            <a:r>
              <a:rPr lang="en-US" altLang="zh-CN" sz="1600" dirty="0">
                <a:latin typeface="Consolas" panose="020B0609020204030204" pitchFamily="49" charset="0"/>
              </a:rPr>
              <a:t>17 }</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3184358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Compare-and-swap</a:t>
            </a:r>
            <a:endParaRPr lang="zh-CN" altLang="en-US" dirty="0"/>
          </a:p>
        </p:txBody>
      </p:sp>
      <p:sp>
        <p:nvSpPr>
          <p:cNvPr id="3" name="内容占位符 2"/>
          <p:cNvSpPr>
            <a:spLocks noGrp="1"/>
          </p:cNvSpPr>
          <p:nvPr>
            <p:ph idx="1"/>
          </p:nvPr>
        </p:nvSpPr>
        <p:spPr>
          <a:xfrm>
            <a:off x="457200" y="1333501"/>
            <a:ext cx="8229600" cy="2172071"/>
          </a:xfrm>
        </p:spPr>
        <p:txBody>
          <a:bodyPr/>
          <a:lstStyle/>
          <a:p>
            <a:r>
              <a:rPr lang="en-US" altLang="zh-CN" dirty="0"/>
              <a:t>Another hardware primitive</a:t>
            </a:r>
          </a:p>
          <a:p>
            <a:pPr lvl="1"/>
            <a:r>
              <a:rPr lang="en-US" altLang="zh-CN" dirty="0"/>
              <a:t>Compare-and-swap (on SPARC)</a:t>
            </a:r>
          </a:p>
          <a:p>
            <a:pPr lvl="1"/>
            <a:r>
              <a:rPr lang="en-US" altLang="zh-CN" dirty="0"/>
              <a:t>Compare-and-exchange (on x86)</a:t>
            </a:r>
            <a:endParaRPr lang="zh-CN" altLang="en-US" dirty="0"/>
          </a:p>
        </p:txBody>
      </p:sp>
      <p:sp>
        <p:nvSpPr>
          <p:cNvPr id="4" name="矩形 3"/>
          <p:cNvSpPr/>
          <p:nvPr/>
        </p:nvSpPr>
        <p:spPr>
          <a:xfrm>
            <a:off x="467780" y="3361556"/>
            <a:ext cx="8568952" cy="1754326"/>
          </a:xfrm>
          <a:prstGeom prst="rect">
            <a:avLst/>
          </a:prstGeom>
        </p:spPr>
        <p:txBody>
          <a:bodyPr wrap="square">
            <a:spAutoFit/>
          </a:bodyPr>
          <a:lstStyle/>
          <a:p>
            <a:r>
              <a:rPr lang="en-US" altLang="zh-CN" dirty="0">
                <a:latin typeface="Consolas" panose="020B0609020204030204" pitchFamily="49" charset="0"/>
              </a:rPr>
              <a:t>1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solidFill>
                  <a:srgbClr val="FF0000"/>
                </a:solidFill>
                <a:latin typeface="Consolas" panose="020B0609020204030204" pitchFamily="49" charset="0"/>
              </a:rPr>
              <a:t>CompareAndSwap</a:t>
            </a:r>
            <a:r>
              <a:rPr lang="en-US" altLang="zh-CN" dirty="0">
                <a:latin typeface="Consolas" panose="020B0609020204030204" pitchFamily="49" charset="0"/>
              </a:rPr>
              <a:t>(</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ptr</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expected, </a:t>
            </a:r>
            <a:r>
              <a:rPr lang="en-US" altLang="zh-CN" dirty="0" err="1">
                <a:latin typeface="Consolas" panose="020B0609020204030204" pitchFamily="49" charset="0"/>
              </a:rPr>
              <a:t>int</a:t>
            </a:r>
            <a:r>
              <a:rPr lang="en-US" altLang="zh-CN" dirty="0">
                <a:latin typeface="Consolas" panose="020B0609020204030204" pitchFamily="49" charset="0"/>
              </a:rPr>
              <a:t> new) {</a:t>
            </a:r>
          </a:p>
          <a:p>
            <a:r>
              <a:rPr lang="en-US" altLang="zh-CN" dirty="0">
                <a:latin typeface="Consolas" panose="020B0609020204030204" pitchFamily="49" charset="0"/>
              </a:rPr>
              <a:t>2     </a:t>
            </a:r>
            <a:r>
              <a:rPr lang="en-US" altLang="zh-CN" dirty="0" err="1">
                <a:latin typeface="Consolas" panose="020B0609020204030204" pitchFamily="49" charset="0"/>
              </a:rPr>
              <a:t>int</a:t>
            </a:r>
            <a:r>
              <a:rPr lang="en-US" altLang="zh-CN" dirty="0">
                <a:latin typeface="Consolas" panose="020B0609020204030204" pitchFamily="49" charset="0"/>
              </a:rPr>
              <a:t> actual = *</a:t>
            </a:r>
            <a:r>
              <a:rPr lang="en-US" altLang="zh-CN" dirty="0" err="1">
                <a:latin typeface="Consolas" panose="020B0609020204030204" pitchFamily="49" charset="0"/>
              </a:rPr>
              <a:t>ptr</a:t>
            </a:r>
            <a:r>
              <a:rPr lang="en-US" altLang="zh-CN" dirty="0">
                <a:latin typeface="Consolas" panose="020B0609020204030204" pitchFamily="49" charset="0"/>
              </a:rPr>
              <a:t>;</a:t>
            </a:r>
          </a:p>
          <a:p>
            <a:r>
              <a:rPr lang="en-US" altLang="zh-CN" dirty="0">
                <a:latin typeface="Consolas" panose="020B0609020204030204" pitchFamily="49" charset="0"/>
              </a:rPr>
              <a:t>3     if (actual == expected)</a:t>
            </a:r>
          </a:p>
          <a:p>
            <a:r>
              <a:rPr lang="en-US" altLang="zh-CN" dirty="0">
                <a:latin typeface="Consolas" panose="020B0609020204030204" pitchFamily="49" charset="0"/>
              </a:rPr>
              <a:t>4         *</a:t>
            </a:r>
            <a:r>
              <a:rPr lang="en-US" altLang="zh-CN" dirty="0" err="1">
                <a:latin typeface="Consolas" panose="020B0609020204030204" pitchFamily="49" charset="0"/>
              </a:rPr>
              <a:t>ptr</a:t>
            </a:r>
            <a:r>
              <a:rPr lang="en-US" altLang="zh-CN" dirty="0">
                <a:latin typeface="Consolas" panose="020B0609020204030204" pitchFamily="49" charset="0"/>
              </a:rPr>
              <a:t> = new;</a:t>
            </a:r>
          </a:p>
          <a:p>
            <a:r>
              <a:rPr lang="en-US" altLang="zh-CN" dirty="0">
                <a:latin typeface="Consolas" panose="020B0609020204030204" pitchFamily="49" charset="0"/>
              </a:rPr>
              <a:t>5     return actual;</a:t>
            </a:r>
          </a:p>
          <a:p>
            <a:r>
              <a:rPr lang="en-US" altLang="zh-CN" dirty="0">
                <a:latin typeface="Consolas" panose="020B0609020204030204" pitchFamily="49" charset="0"/>
              </a:rPr>
              <a:t>6 }</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203535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Spin Lock using Compare-and-swap</a:t>
            </a:r>
            <a:endParaRPr lang="zh-CN" altLang="en-US" dirty="0"/>
          </a:p>
        </p:txBody>
      </p:sp>
      <p:sp>
        <p:nvSpPr>
          <p:cNvPr id="4" name="矩形 3"/>
          <p:cNvSpPr/>
          <p:nvPr/>
        </p:nvSpPr>
        <p:spPr>
          <a:xfrm>
            <a:off x="457200" y="1345332"/>
            <a:ext cx="8435280" cy="4278094"/>
          </a:xfrm>
          <a:prstGeom prst="rect">
            <a:avLst/>
          </a:prstGeom>
        </p:spPr>
        <p:txBody>
          <a:bodyPr wrap="square">
            <a:spAutoFit/>
          </a:bodyPr>
          <a:lstStyle/>
          <a:p>
            <a:r>
              <a:rPr lang="en-US" altLang="zh-CN" sz="1600" dirty="0">
                <a:latin typeface="Consolas" panose="020B0609020204030204" pitchFamily="49" charset="0"/>
              </a:rPr>
              <a:t>1 </a:t>
            </a:r>
            <a:r>
              <a:rPr lang="en-US" altLang="zh-CN" sz="1600" dirty="0" err="1">
                <a:latin typeface="Consolas" panose="020B0609020204030204" pitchFamily="49" charset="0"/>
              </a:rPr>
              <a:t>typedef</a:t>
            </a:r>
            <a:r>
              <a:rPr lang="en-US" altLang="zh-CN" sz="1600" dirty="0">
                <a:latin typeface="Consolas" panose="020B0609020204030204" pitchFamily="49" charset="0"/>
              </a:rPr>
              <a:t> </a:t>
            </a:r>
            <a:r>
              <a:rPr lang="en-US" altLang="zh-CN" sz="1600" dirty="0" err="1">
                <a:latin typeface="Consolas" panose="020B0609020204030204" pitchFamily="49" charset="0"/>
              </a:rPr>
              <a:t>struct</a:t>
            </a:r>
            <a:r>
              <a:rPr lang="en-US" altLang="zh-CN" sz="1600" dirty="0">
                <a:latin typeface="Consolas" panose="020B0609020204030204" pitchFamily="49" charset="0"/>
              </a:rPr>
              <a:t> __</a:t>
            </a:r>
            <a:r>
              <a:rPr lang="en-US" altLang="zh-CN" sz="1600" dirty="0" err="1">
                <a:latin typeface="Consolas" panose="020B0609020204030204" pitchFamily="49" charset="0"/>
              </a:rPr>
              <a:t>lock_t</a:t>
            </a:r>
            <a:r>
              <a:rPr lang="en-US" altLang="zh-CN" sz="1600" dirty="0">
                <a:latin typeface="Consolas" panose="020B0609020204030204" pitchFamily="49" charset="0"/>
              </a:rPr>
              <a:t> {</a:t>
            </a:r>
          </a:p>
          <a:p>
            <a:r>
              <a:rPr lang="en-US" altLang="zh-CN" sz="1600" dirty="0">
                <a:latin typeface="Consolas" panose="020B0609020204030204" pitchFamily="49" charset="0"/>
              </a:rPr>
              <a:t>2     </a:t>
            </a:r>
            <a:r>
              <a:rPr lang="en-US" altLang="zh-CN" sz="1600" dirty="0" err="1">
                <a:latin typeface="Consolas" panose="020B0609020204030204" pitchFamily="49" charset="0"/>
              </a:rPr>
              <a:t>int</a:t>
            </a:r>
            <a:r>
              <a:rPr lang="en-US" altLang="zh-CN" sz="1600" dirty="0">
                <a:latin typeface="Consolas" panose="020B0609020204030204" pitchFamily="49" charset="0"/>
              </a:rPr>
              <a:t> flag;</a:t>
            </a:r>
          </a:p>
          <a:p>
            <a:r>
              <a:rPr lang="en-US" altLang="zh-CN" sz="1600" dirty="0">
                <a:latin typeface="Consolas" panose="020B0609020204030204" pitchFamily="49" charset="0"/>
              </a:rPr>
              <a:t>3 } </a:t>
            </a:r>
            <a:r>
              <a:rPr lang="en-US" altLang="zh-CN" sz="1600" dirty="0" err="1">
                <a:latin typeface="Consolas" panose="020B0609020204030204" pitchFamily="49" charset="0"/>
              </a:rPr>
              <a:t>lock_t</a:t>
            </a:r>
            <a:r>
              <a:rPr lang="en-US" altLang="zh-CN" sz="1600" dirty="0">
                <a:latin typeface="Consolas" panose="020B0609020204030204" pitchFamily="49" charset="0"/>
              </a:rPr>
              <a:t>;</a:t>
            </a:r>
          </a:p>
          <a:p>
            <a:r>
              <a:rPr lang="en-US" altLang="zh-CN" sz="1600" dirty="0">
                <a:latin typeface="Consolas" panose="020B0609020204030204" pitchFamily="49" charset="0"/>
              </a:rPr>
              <a:t>4</a:t>
            </a:r>
          </a:p>
          <a:p>
            <a:r>
              <a:rPr lang="en-US" altLang="zh-CN" sz="1600" dirty="0">
                <a:latin typeface="Consolas" panose="020B0609020204030204" pitchFamily="49" charset="0"/>
              </a:rPr>
              <a:t>5 void </a:t>
            </a:r>
            <a:r>
              <a:rPr lang="en-US" altLang="zh-CN" sz="1600" b="1" dirty="0" err="1">
                <a:solidFill>
                  <a:srgbClr val="0096FF"/>
                </a:solidFill>
                <a:latin typeface="Consolas" panose="020B0609020204030204" pitchFamily="49" charset="0"/>
              </a:rPr>
              <a:t>init</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6     </a:t>
            </a:r>
            <a:r>
              <a:rPr lang="en-US" altLang="zh-CN" sz="1600" dirty="0">
                <a:solidFill>
                  <a:schemeClr val="accent3">
                    <a:lumMod val="75000"/>
                  </a:schemeClr>
                </a:solidFill>
                <a:latin typeface="Consolas" panose="020B0609020204030204" pitchFamily="49" charset="0"/>
              </a:rPr>
              <a:t>// 0 indicates that lock is available, 1 that it is held</a:t>
            </a:r>
          </a:p>
          <a:p>
            <a:r>
              <a:rPr lang="en-US" altLang="zh-CN" sz="1600" dirty="0">
                <a:latin typeface="Consolas" panose="020B0609020204030204" pitchFamily="49" charset="0"/>
              </a:rPr>
              <a:t>7     lock-&gt;flag = 0;</a:t>
            </a:r>
          </a:p>
          <a:p>
            <a:r>
              <a:rPr lang="en-US" altLang="zh-CN" sz="1600" dirty="0">
                <a:latin typeface="Consolas" panose="020B0609020204030204" pitchFamily="49" charset="0"/>
              </a:rPr>
              <a:t>8 }</a:t>
            </a:r>
          </a:p>
          <a:p>
            <a:r>
              <a:rPr lang="en-US" altLang="zh-CN" sz="1600" dirty="0">
                <a:latin typeface="Consolas" panose="020B0609020204030204" pitchFamily="49" charset="0"/>
              </a:rPr>
              <a:t>9</a:t>
            </a:r>
          </a:p>
          <a:p>
            <a:r>
              <a:rPr lang="en-US" altLang="zh-CN" sz="1600" dirty="0">
                <a:latin typeface="Consolas" panose="020B0609020204030204" pitchFamily="49" charset="0"/>
              </a:rPr>
              <a:t>10 void </a:t>
            </a:r>
            <a:r>
              <a:rPr lang="en-US" altLang="zh-CN" sz="1600" b="1" dirty="0">
                <a:solidFill>
                  <a:srgbClr val="0096FF"/>
                </a:solidFill>
                <a:latin typeface="Consolas" panose="020B0609020204030204" pitchFamily="49" charset="0"/>
              </a:rPr>
              <a:t>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11     while (</a:t>
            </a:r>
            <a:r>
              <a:rPr lang="en-US" altLang="zh-CN" sz="1600" dirty="0" err="1">
                <a:solidFill>
                  <a:srgbClr val="FF2600"/>
                </a:solidFill>
                <a:latin typeface="Consolas" panose="020B0609020204030204" pitchFamily="49" charset="0"/>
              </a:rPr>
              <a:t>CompareAndSwap</a:t>
            </a:r>
            <a:r>
              <a:rPr lang="en-US" altLang="zh-CN" sz="1600" dirty="0">
                <a:latin typeface="Consolas" panose="020B0609020204030204" pitchFamily="49" charset="0"/>
              </a:rPr>
              <a:t>(&amp;lock-&gt;flag, 0, 1) == 1)</a:t>
            </a:r>
          </a:p>
          <a:p>
            <a:r>
              <a:rPr lang="en-US" altLang="zh-CN" sz="1600" dirty="0">
                <a:latin typeface="Consolas" panose="020B0609020204030204" pitchFamily="49" charset="0"/>
              </a:rPr>
              <a:t>12     ; </a:t>
            </a:r>
            <a:r>
              <a:rPr lang="en-US" altLang="zh-CN" sz="1600" dirty="0">
                <a:solidFill>
                  <a:schemeClr val="accent3">
                    <a:lumMod val="75000"/>
                  </a:schemeClr>
                </a:solidFill>
                <a:latin typeface="Consolas" panose="020B0609020204030204" pitchFamily="49" charset="0"/>
              </a:rPr>
              <a:t>// spin-wait (do nothing)</a:t>
            </a:r>
          </a:p>
          <a:p>
            <a:r>
              <a:rPr lang="en-US" altLang="zh-CN" sz="1600" dirty="0">
                <a:latin typeface="Consolas" panose="020B0609020204030204" pitchFamily="49" charset="0"/>
              </a:rPr>
              <a:t>13 }</a:t>
            </a:r>
          </a:p>
          <a:p>
            <a:r>
              <a:rPr lang="en-US" altLang="zh-CN" sz="1600" dirty="0">
                <a:latin typeface="Consolas" panose="020B0609020204030204" pitchFamily="49" charset="0"/>
              </a:rPr>
              <a:t>14</a:t>
            </a:r>
          </a:p>
          <a:p>
            <a:r>
              <a:rPr lang="en-US" altLang="zh-CN" sz="1600" dirty="0">
                <a:latin typeface="Consolas" panose="020B0609020204030204" pitchFamily="49" charset="0"/>
              </a:rPr>
              <a:t>15 void </a:t>
            </a:r>
            <a:r>
              <a:rPr lang="en-US" altLang="zh-CN" sz="1600" b="1" dirty="0">
                <a:solidFill>
                  <a:srgbClr val="0096FF"/>
                </a:solidFill>
                <a:latin typeface="Consolas" panose="020B0609020204030204" pitchFamily="49" charset="0"/>
              </a:rPr>
              <a:t>unlock</a:t>
            </a:r>
            <a:r>
              <a:rPr lang="en-US" altLang="zh-CN" sz="1600" dirty="0">
                <a:latin typeface="Consolas" panose="020B0609020204030204" pitchFamily="49" charset="0"/>
              </a:rPr>
              <a:t>(</a:t>
            </a:r>
            <a:r>
              <a:rPr lang="en-US" altLang="zh-CN" sz="1600" dirty="0" err="1">
                <a:latin typeface="Consolas" panose="020B0609020204030204" pitchFamily="49" charset="0"/>
              </a:rPr>
              <a:t>lock_t</a:t>
            </a:r>
            <a:r>
              <a:rPr lang="en-US" altLang="zh-CN" sz="1600" dirty="0">
                <a:latin typeface="Consolas" panose="020B0609020204030204" pitchFamily="49" charset="0"/>
              </a:rPr>
              <a:t> *lock) {</a:t>
            </a:r>
          </a:p>
          <a:p>
            <a:r>
              <a:rPr lang="en-US" altLang="zh-CN" sz="1600" dirty="0">
                <a:latin typeface="Consolas" panose="020B0609020204030204" pitchFamily="49" charset="0"/>
              </a:rPr>
              <a:t>16     lock-&gt;flag = 0;</a:t>
            </a:r>
          </a:p>
          <a:p>
            <a:r>
              <a:rPr lang="en-US" altLang="zh-CN" sz="1600" dirty="0">
                <a:latin typeface="Consolas" panose="020B0609020204030204" pitchFamily="49" charset="0"/>
              </a:rPr>
              <a:t>17 }</a:t>
            </a:r>
            <a:endParaRPr lang="zh-CN" altLang="en-US" sz="4400" dirty="0">
              <a:latin typeface="Consolas" panose="020B0609020204030204" pitchFamily="49" charset="0"/>
            </a:endParaRPr>
          </a:p>
        </p:txBody>
      </p:sp>
      <p:sp>
        <p:nvSpPr>
          <p:cNvPr id="3" name="圆角矩形 2"/>
          <p:cNvSpPr/>
          <p:nvPr/>
        </p:nvSpPr>
        <p:spPr>
          <a:xfrm>
            <a:off x="323528" y="3577580"/>
            <a:ext cx="6696744" cy="1008112"/>
          </a:xfrm>
          <a:prstGeom prst="roundRect">
            <a:avLst>
              <a:gd name="adj" fmla="val 0"/>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437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solidFill>
                  <a:prstClr val="black">
                    <a:lumMod val="75000"/>
                    <a:lumOff val="25000"/>
                  </a:prstClr>
                </a:solidFill>
              </a:rPr>
              <a:t>Load-linked and Store-conditional</a:t>
            </a:r>
            <a:endParaRPr lang="zh-CN" altLang="en-US" sz="1800" dirty="0">
              <a:latin typeface="Consolas" panose="020B0609020204030204" pitchFamily="49" charset="0"/>
            </a:endParaRPr>
          </a:p>
        </p:txBody>
      </p:sp>
      <p:sp>
        <p:nvSpPr>
          <p:cNvPr id="4" name="矩形 3"/>
          <p:cNvSpPr/>
          <p:nvPr/>
        </p:nvSpPr>
        <p:spPr>
          <a:xfrm>
            <a:off x="323528" y="1273324"/>
            <a:ext cx="8568952" cy="3046988"/>
          </a:xfrm>
          <a:prstGeom prst="rect">
            <a:avLst/>
          </a:prstGeom>
        </p:spPr>
        <p:txBody>
          <a:bodyPr wrap="square">
            <a:spAutoFit/>
          </a:bodyPr>
          <a:lstStyle/>
          <a:p>
            <a:r>
              <a:rPr lang="en-US" altLang="zh-CN" sz="1600" dirty="0">
                <a:latin typeface="Consolas" panose="020B0609020204030204" pitchFamily="49" charset="0"/>
              </a:rPr>
              <a:t> 1 </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solidFill>
                  <a:srgbClr val="FF0000"/>
                </a:solidFill>
                <a:latin typeface="Consolas" panose="020B0609020204030204" pitchFamily="49" charset="0"/>
              </a:rPr>
              <a:t>LoadLinked</a:t>
            </a:r>
            <a:r>
              <a:rPr lang="en-US" altLang="zh-CN" sz="1600" dirty="0">
                <a:latin typeface="Consolas" panose="020B0609020204030204" pitchFamily="49" charset="0"/>
              </a:rPr>
              <a:t>(</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latin typeface="Consolas" panose="020B0609020204030204" pitchFamily="49" charset="0"/>
              </a:rPr>
              <a:t>ptr</a:t>
            </a:r>
            <a:r>
              <a:rPr lang="en-US" altLang="zh-CN" sz="1600" dirty="0">
                <a:latin typeface="Consolas" panose="020B0609020204030204" pitchFamily="49" charset="0"/>
              </a:rPr>
              <a:t>) {</a:t>
            </a:r>
            <a:br>
              <a:rPr lang="en-US" altLang="zh-CN" sz="1600" dirty="0">
                <a:latin typeface="Consolas" panose="020B0609020204030204" pitchFamily="49" charset="0"/>
              </a:rPr>
            </a:br>
            <a:r>
              <a:rPr lang="en-US" altLang="zh-CN" sz="1600" dirty="0">
                <a:latin typeface="Consolas" panose="020B0609020204030204" pitchFamily="49" charset="0"/>
              </a:rPr>
              <a:t> 2     return *</a:t>
            </a:r>
            <a:r>
              <a:rPr lang="en-US" altLang="zh-CN" sz="1600" dirty="0" err="1">
                <a:latin typeface="Consolas" panose="020B0609020204030204" pitchFamily="49" charset="0"/>
              </a:rPr>
              <a:t>ptr</a:t>
            </a:r>
            <a:r>
              <a:rPr lang="en-US" altLang="zh-CN" sz="1600" dirty="0">
                <a:latin typeface="Consolas" panose="020B0609020204030204" pitchFamily="49" charset="0"/>
              </a:rPr>
              <a:t>;</a:t>
            </a:r>
            <a:br>
              <a:rPr lang="en-US" altLang="zh-CN" sz="1600" dirty="0">
                <a:latin typeface="Consolas" panose="020B0609020204030204" pitchFamily="49" charset="0"/>
              </a:rPr>
            </a:br>
            <a:r>
              <a:rPr lang="en-US" altLang="zh-CN" sz="1600" dirty="0">
                <a:latin typeface="Consolas" panose="020B0609020204030204" pitchFamily="49" charset="0"/>
              </a:rPr>
              <a:t> 3 }</a:t>
            </a:r>
            <a:br>
              <a:rPr lang="en-US" altLang="zh-CN" sz="1600" dirty="0">
                <a:latin typeface="Consolas" panose="020B0609020204030204" pitchFamily="49" charset="0"/>
              </a:rPr>
            </a:br>
            <a:r>
              <a:rPr lang="en-US" altLang="zh-CN" sz="1600" dirty="0">
                <a:latin typeface="Consolas" panose="020B0609020204030204" pitchFamily="49" charset="0"/>
              </a:rPr>
              <a:t> 4</a:t>
            </a:r>
            <a:br>
              <a:rPr lang="en-US" altLang="zh-CN" sz="1600" dirty="0">
                <a:latin typeface="Consolas" panose="020B0609020204030204" pitchFamily="49" charset="0"/>
              </a:rPr>
            </a:br>
            <a:r>
              <a:rPr lang="en-US" altLang="zh-CN" sz="1600" dirty="0">
                <a:latin typeface="Consolas" panose="020B0609020204030204" pitchFamily="49" charset="0"/>
              </a:rPr>
              <a:t> 5 </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solidFill>
                  <a:srgbClr val="FF0000"/>
                </a:solidFill>
                <a:latin typeface="Consolas" panose="020B0609020204030204" pitchFamily="49" charset="0"/>
              </a:rPr>
              <a:t>StoreConditional</a:t>
            </a:r>
            <a:r>
              <a:rPr lang="en-US" altLang="zh-CN" sz="1600" dirty="0">
                <a:latin typeface="Consolas" panose="020B0609020204030204" pitchFamily="49" charset="0"/>
              </a:rPr>
              <a:t>(</a:t>
            </a:r>
            <a:r>
              <a:rPr lang="en-US" altLang="zh-CN" sz="1600" dirty="0" err="1">
                <a:latin typeface="Consolas" panose="020B0609020204030204" pitchFamily="49" charset="0"/>
              </a:rPr>
              <a:t>int</a:t>
            </a:r>
            <a:r>
              <a:rPr lang="en-US" altLang="zh-CN" sz="1600" dirty="0">
                <a:latin typeface="Consolas" panose="020B0609020204030204" pitchFamily="49" charset="0"/>
              </a:rPr>
              <a:t> *</a:t>
            </a:r>
            <a:r>
              <a:rPr lang="en-US" altLang="zh-CN" sz="1600" dirty="0" err="1">
                <a:latin typeface="Consolas" panose="020B0609020204030204" pitchFamily="49" charset="0"/>
              </a:rPr>
              <a:t>ptr</a:t>
            </a:r>
            <a:r>
              <a:rPr lang="en-US" altLang="zh-CN" sz="1600" dirty="0">
                <a:latin typeface="Consolas" panose="020B0609020204030204" pitchFamily="49" charset="0"/>
              </a:rPr>
              <a:t>, </a:t>
            </a:r>
            <a:r>
              <a:rPr lang="en-US" altLang="zh-CN" sz="1600" dirty="0" err="1">
                <a:latin typeface="Consolas" panose="020B0609020204030204" pitchFamily="49" charset="0"/>
              </a:rPr>
              <a:t>int</a:t>
            </a:r>
            <a:r>
              <a:rPr lang="en-US" altLang="zh-CN" sz="1600" dirty="0">
                <a:latin typeface="Consolas" panose="020B0609020204030204" pitchFamily="49" charset="0"/>
              </a:rPr>
              <a:t> value) {</a:t>
            </a:r>
            <a:br>
              <a:rPr lang="en-US" altLang="zh-CN" sz="1600" dirty="0">
                <a:latin typeface="Consolas" panose="020B0609020204030204" pitchFamily="49" charset="0"/>
              </a:rPr>
            </a:br>
            <a:r>
              <a:rPr lang="en-US" altLang="zh-CN" sz="1600" dirty="0">
                <a:latin typeface="Consolas" panose="020B0609020204030204" pitchFamily="49" charset="0"/>
              </a:rPr>
              <a:t> 6     if (no one has updated *</a:t>
            </a:r>
            <a:r>
              <a:rPr lang="en-US" altLang="zh-CN" sz="1600" dirty="0" err="1">
                <a:latin typeface="Consolas" panose="020B0609020204030204" pitchFamily="49" charset="0"/>
              </a:rPr>
              <a:t>ptr</a:t>
            </a:r>
            <a:r>
              <a:rPr lang="en-US" altLang="zh-CN" sz="1600" dirty="0">
                <a:latin typeface="Consolas" panose="020B0609020204030204" pitchFamily="49" charset="0"/>
              </a:rPr>
              <a:t> since the </a:t>
            </a:r>
            <a:r>
              <a:rPr lang="en-US" altLang="zh-CN" sz="1600" dirty="0" err="1">
                <a:latin typeface="Consolas" panose="020B0609020204030204" pitchFamily="49" charset="0"/>
              </a:rPr>
              <a:t>LoadLinked</a:t>
            </a:r>
            <a:r>
              <a:rPr lang="en-US" altLang="zh-CN" sz="1600" dirty="0">
                <a:latin typeface="Consolas" panose="020B0609020204030204" pitchFamily="49" charset="0"/>
              </a:rPr>
              <a:t> to this address) { </a:t>
            </a:r>
            <a:br>
              <a:rPr lang="en-US" altLang="zh-CN" sz="1600" dirty="0">
                <a:latin typeface="Consolas" panose="020B0609020204030204" pitchFamily="49" charset="0"/>
              </a:rPr>
            </a:br>
            <a:r>
              <a:rPr lang="en-US" altLang="zh-CN" sz="1600" dirty="0">
                <a:latin typeface="Consolas" panose="020B0609020204030204" pitchFamily="49" charset="0"/>
              </a:rPr>
              <a:t> 7         *</a:t>
            </a:r>
            <a:r>
              <a:rPr lang="en-US" altLang="zh-CN" sz="1600" dirty="0" err="1">
                <a:latin typeface="Consolas" panose="020B0609020204030204" pitchFamily="49" charset="0"/>
              </a:rPr>
              <a:t>ptr</a:t>
            </a:r>
            <a:r>
              <a:rPr lang="en-US" altLang="zh-CN" sz="1600" dirty="0">
                <a:latin typeface="Consolas" panose="020B0609020204030204" pitchFamily="49" charset="0"/>
              </a:rPr>
              <a:t> = value;</a:t>
            </a:r>
            <a:br>
              <a:rPr lang="en-US" altLang="zh-CN" sz="1600" dirty="0">
                <a:latin typeface="Consolas" panose="020B0609020204030204" pitchFamily="49" charset="0"/>
              </a:rPr>
            </a:br>
            <a:r>
              <a:rPr lang="en-US" altLang="zh-CN" sz="1600" dirty="0">
                <a:latin typeface="Consolas" panose="020B0609020204030204" pitchFamily="49" charset="0"/>
              </a:rPr>
              <a:t> 8         return 1; </a:t>
            </a:r>
            <a:r>
              <a:rPr lang="en-US" altLang="zh-CN" sz="1600" dirty="0">
                <a:solidFill>
                  <a:schemeClr val="accent3">
                    <a:lumMod val="75000"/>
                  </a:schemeClr>
                </a:solidFill>
                <a:latin typeface="Consolas" panose="020B0609020204030204" pitchFamily="49" charset="0"/>
              </a:rPr>
              <a:t>// success!</a:t>
            </a:r>
            <a:br>
              <a:rPr lang="en-US" altLang="zh-CN" sz="1600" dirty="0">
                <a:solidFill>
                  <a:schemeClr val="accent3">
                    <a:lumMod val="75000"/>
                  </a:schemeClr>
                </a:solidFill>
                <a:latin typeface="Consolas" panose="020B0609020204030204" pitchFamily="49" charset="0"/>
              </a:rPr>
            </a:br>
            <a:r>
              <a:rPr lang="en-US" altLang="zh-CN" sz="1600" dirty="0">
                <a:latin typeface="Consolas" panose="020B0609020204030204" pitchFamily="49" charset="0"/>
              </a:rPr>
              <a:t> 9     } else {</a:t>
            </a:r>
            <a:br>
              <a:rPr lang="en-US" altLang="zh-CN" sz="1600" dirty="0">
                <a:latin typeface="Consolas" panose="020B0609020204030204" pitchFamily="49" charset="0"/>
              </a:rPr>
            </a:br>
            <a:r>
              <a:rPr lang="en-US" altLang="zh-CN" sz="1600" dirty="0">
                <a:latin typeface="Consolas" panose="020B0609020204030204" pitchFamily="49" charset="0"/>
              </a:rPr>
              <a:t>10         return 0; </a:t>
            </a:r>
            <a:r>
              <a:rPr lang="en-US" altLang="zh-CN" sz="1600" dirty="0">
                <a:solidFill>
                  <a:schemeClr val="accent3">
                    <a:lumMod val="75000"/>
                  </a:schemeClr>
                </a:solidFill>
                <a:latin typeface="Consolas" panose="020B0609020204030204" pitchFamily="49" charset="0"/>
              </a:rPr>
              <a:t>// failed to update</a:t>
            </a:r>
            <a:br>
              <a:rPr lang="en-US" altLang="zh-CN" sz="1600" dirty="0">
                <a:solidFill>
                  <a:schemeClr val="accent3">
                    <a:lumMod val="75000"/>
                  </a:schemeClr>
                </a:solidFill>
                <a:latin typeface="Consolas" panose="020B0609020204030204" pitchFamily="49" charset="0"/>
              </a:rPr>
            </a:br>
            <a:r>
              <a:rPr lang="en-US" altLang="zh-CN" sz="1600" dirty="0">
                <a:latin typeface="Consolas" panose="020B0609020204030204" pitchFamily="49" charset="0"/>
              </a:rPr>
              <a:t>11    }</a:t>
            </a:r>
            <a:br>
              <a:rPr lang="en-US" altLang="zh-CN" sz="1600" dirty="0">
                <a:latin typeface="Consolas" panose="020B0609020204030204" pitchFamily="49" charset="0"/>
              </a:rPr>
            </a:br>
            <a:r>
              <a:rPr lang="en-US" altLang="zh-CN" sz="1600" dirty="0">
                <a:latin typeface="Consolas" panose="020B0609020204030204" pitchFamily="49" charset="0"/>
              </a:rPr>
              <a:t>12 }</a:t>
            </a:r>
            <a:endParaRPr lang="zh-CN" altLang="en-US" sz="1600" dirty="0"/>
          </a:p>
        </p:txBody>
      </p:sp>
    </p:spTree>
    <p:extLst>
      <p:ext uri="{BB962C8B-B14F-4D97-AF65-F5344CB8AC3E}">
        <p14:creationId xmlns:p14="http://schemas.microsoft.com/office/powerpoint/2010/main" val="344488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LL/SC to Build a Lock</a:t>
            </a:r>
            <a:endParaRPr lang="zh-CN" altLang="en-US" dirty="0"/>
          </a:p>
        </p:txBody>
      </p:sp>
      <p:sp>
        <p:nvSpPr>
          <p:cNvPr id="4" name="矩形 3"/>
          <p:cNvSpPr/>
          <p:nvPr/>
        </p:nvSpPr>
        <p:spPr>
          <a:xfrm>
            <a:off x="441666" y="1489348"/>
            <a:ext cx="8229600" cy="3693319"/>
          </a:xfrm>
          <a:prstGeom prst="rect">
            <a:avLst/>
          </a:prstGeom>
        </p:spPr>
        <p:txBody>
          <a:bodyPr wrap="square">
            <a:spAutoFit/>
          </a:bodyPr>
          <a:lstStyle/>
          <a:p>
            <a:r>
              <a:rPr lang="en-US" altLang="zh-CN" dirty="0">
                <a:latin typeface="Consolas" panose="020B0609020204030204" pitchFamily="49" charset="0"/>
              </a:rPr>
              <a:t>1 void </a:t>
            </a:r>
            <a:r>
              <a:rPr lang="en-US" altLang="zh-CN" b="1" dirty="0">
                <a:solidFill>
                  <a:srgbClr val="0096FF"/>
                </a:solidFill>
                <a:latin typeface="Consolas" panose="020B0609020204030204" pitchFamily="49" charset="0"/>
              </a:rPr>
              <a:t>lock</a:t>
            </a:r>
            <a:r>
              <a:rPr lang="en-US" altLang="zh-CN" dirty="0">
                <a:latin typeface="Consolas" panose="020B0609020204030204" pitchFamily="49" charset="0"/>
              </a:rPr>
              <a:t>(</a:t>
            </a:r>
            <a:r>
              <a:rPr lang="en-US" altLang="zh-CN" dirty="0" err="1">
                <a:latin typeface="Consolas" panose="020B0609020204030204" pitchFamily="49" charset="0"/>
              </a:rPr>
              <a:t>lock_t</a:t>
            </a:r>
            <a:r>
              <a:rPr lang="en-US" altLang="zh-CN" dirty="0">
                <a:latin typeface="Consolas" panose="020B0609020204030204" pitchFamily="49" charset="0"/>
              </a:rPr>
              <a:t> *lock) {</a:t>
            </a:r>
          </a:p>
          <a:p>
            <a:r>
              <a:rPr lang="en-US" altLang="zh-CN" dirty="0">
                <a:latin typeface="Consolas" panose="020B0609020204030204" pitchFamily="49" charset="0"/>
              </a:rPr>
              <a:t>2     while (1) {</a:t>
            </a:r>
          </a:p>
          <a:p>
            <a:r>
              <a:rPr lang="en-US" altLang="zh-CN" dirty="0">
                <a:latin typeface="Consolas" panose="020B0609020204030204" pitchFamily="49" charset="0"/>
              </a:rPr>
              <a:t>3         while (</a:t>
            </a:r>
            <a:r>
              <a:rPr lang="en-US" altLang="zh-CN" dirty="0" err="1">
                <a:solidFill>
                  <a:srgbClr val="FF0000"/>
                </a:solidFill>
                <a:latin typeface="Consolas" panose="020B0609020204030204" pitchFamily="49" charset="0"/>
              </a:rPr>
              <a:t>LoadLinked</a:t>
            </a:r>
            <a:r>
              <a:rPr lang="en-US" altLang="zh-CN" dirty="0">
                <a:latin typeface="Consolas" panose="020B0609020204030204" pitchFamily="49" charset="0"/>
              </a:rPr>
              <a:t>(&amp;lock-&gt;flag) == 1)</a:t>
            </a:r>
          </a:p>
          <a:p>
            <a:r>
              <a:rPr lang="en-US" altLang="zh-CN" dirty="0">
                <a:latin typeface="Consolas" panose="020B0609020204030204" pitchFamily="49" charset="0"/>
              </a:rPr>
              <a:t>4             ; </a:t>
            </a:r>
            <a:r>
              <a:rPr lang="en-US" altLang="zh-CN" dirty="0">
                <a:solidFill>
                  <a:schemeClr val="accent3">
                    <a:lumMod val="75000"/>
                  </a:schemeClr>
                </a:solidFill>
                <a:latin typeface="Consolas" panose="020B0609020204030204" pitchFamily="49" charset="0"/>
              </a:rPr>
              <a:t>// spin until it's zero</a:t>
            </a:r>
          </a:p>
          <a:p>
            <a:r>
              <a:rPr lang="en-US" altLang="zh-CN" dirty="0">
                <a:latin typeface="Consolas" panose="020B0609020204030204" pitchFamily="49" charset="0"/>
              </a:rPr>
              <a:t>5         if (</a:t>
            </a:r>
            <a:r>
              <a:rPr lang="en-US" altLang="zh-CN" dirty="0" err="1">
                <a:solidFill>
                  <a:srgbClr val="FF0000"/>
                </a:solidFill>
                <a:latin typeface="Consolas" panose="020B0609020204030204" pitchFamily="49" charset="0"/>
              </a:rPr>
              <a:t>StoreConditional</a:t>
            </a:r>
            <a:r>
              <a:rPr lang="en-US" altLang="zh-CN" dirty="0">
                <a:latin typeface="Consolas" panose="020B0609020204030204" pitchFamily="49" charset="0"/>
              </a:rPr>
              <a:t>(&amp;lock-&gt;flag, 1) == 1)</a:t>
            </a:r>
          </a:p>
          <a:p>
            <a:r>
              <a:rPr lang="en-US" altLang="zh-CN" dirty="0">
                <a:latin typeface="Consolas" panose="020B0609020204030204" pitchFamily="49" charset="0"/>
              </a:rPr>
              <a:t>6             return; </a:t>
            </a:r>
            <a:r>
              <a:rPr lang="en-US" altLang="zh-CN" dirty="0">
                <a:solidFill>
                  <a:schemeClr val="accent3">
                    <a:lumMod val="75000"/>
                  </a:schemeClr>
                </a:solidFill>
                <a:latin typeface="Consolas" panose="020B0609020204030204" pitchFamily="49" charset="0"/>
              </a:rPr>
              <a:t>// if set-it-to-1 was a success: all done</a:t>
            </a:r>
          </a:p>
          <a:p>
            <a:r>
              <a:rPr lang="en-US" altLang="zh-CN" dirty="0">
                <a:latin typeface="Consolas" panose="020B0609020204030204" pitchFamily="49" charset="0"/>
              </a:rPr>
              <a:t>7                     </a:t>
            </a:r>
            <a:r>
              <a:rPr lang="en-US" altLang="zh-CN" dirty="0">
                <a:solidFill>
                  <a:schemeClr val="accent3">
                    <a:lumMod val="75000"/>
                  </a:schemeClr>
                </a:solidFill>
                <a:latin typeface="Consolas" panose="020B0609020204030204" pitchFamily="49" charset="0"/>
              </a:rPr>
              <a:t>// otherwise: try it all over again</a:t>
            </a:r>
          </a:p>
          <a:p>
            <a:r>
              <a:rPr lang="en-US" altLang="zh-CN" dirty="0">
                <a:latin typeface="Consolas" panose="020B0609020204030204" pitchFamily="49" charset="0"/>
              </a:rPr>
              <a:t>8     }</a:t>
            </a:r>
          </a:p>
          <a:p>
            <a:r>
              <a:rPr lang="en-US" altLang="zh-CN" dirty="0">
                <a:latin typeface="Consolas" panose="020B0609020204030204" pitchFamily="49" charset="0"/>
              </a:rPr>
              <a:t>9 }</a:t>
            </a:r>
          </a:p>
          <a:p>
            <a:r>
              <a:rPr lang="en-US" altLang="zh-CN" dirty="0">
                <a:latin typeface="Consolas" panose="020B0609020204030204" pitchFamily="49" charset="0"/>
              </a:rPr>
              <a:t>10</a:t>
            </a:r>
          </a:p>
          <a:p>
            <a:r>
              <a:rPr lang="en-US" altLang="zh-CN" dirty="0">
                <a:latin typeface="Consolas" panose="020B0609020204030204" pitchFamily="49" charset="0"/>
              </a:rPr>
              <a:t>11 void </a:t>
            </a:r>
            <a:r>
              <a:rPr lang="en-US" altLang="zh-CN" b="1" dirty="0">
                <a:solidFill>
                  <a:srgbClr val="0096FF"/>
                </a:solidFill>
                <a:latin typeface="Consolas" panose="020B0609020204030204" pitchFamily="49" charset="0"/>
              </a:rPr>
              <a:t>unlock</a:t>
            </a:r>
            <a:r>
              <a:rPr lang="en-US" altLang="zh-CN" dirty="0">
                <a:latin typeface="Consolas" panose="020B0609020204030204" pitchFamily="49" charset="0"/>
              </a:rPr>
              <a:t>(</a:t>
            </a:r>
            <a:r>
              <a:rPr lang="en-US" altLang="zh-CN" dirty="0" err="1">
                <a:latin typeface="Consolas" panose="020B0609020204030204" pitchFamily="49" charset="0"/>
              </a:rPr>
              <a:t>lock_t</a:t>
            </a:r>
            <a:r>
              <a:rPr lang="en-US" altLang="zh-CN" dirty="0">
                <a:latin typeface="Consolas" panose="020B0609020204030204" pitchFamily="49" charset="0"/>
              </a:rPr>
              <a:t> *lock) {</a:t>
            </a:r>
          </a:p>
          <a:p>
            <a:r>
              <a:rPr lang="en-US" altLang="zh-CN" dirty="0">
                <a:latin typeface="Consolas" panose="020B0609020204030204" pitchFamily="49" charset="0"/>
              </a:rPr>
              <a:t>12     lock-&gt;flag = 0;</a:t>
            </a:r>
          </a:p>
          <a:p>
            <a:r>
              <a:rPr lang="en-US" altLang="zh-CN" dirty="0">
                <a:latin typeface="Consolas" panose="020B0609020204030204" pitchFamily="49" charset="0"/>
              </a:rPr>
              <a:t>13 }</a:t>
            </a:r>
          </a:p>
        </p:txBody>
      </p:sp>
    </p:spTree>
    <p:extLst>
      <p:ext uri="{BB962C8B-B14F-4D97-AF65-F5344CB8AC3E}">
        <p14:creationId xmlns:p14="http://schemas.microsoft.com/office/powerpoint/2010/main" val="1848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Implementing the Lock</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17339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Fetch-and-add Instruction</a:t>
            </a:r>
            <a:endParaRPr lang="zh-CN" altLang="en-US" dirty="0"/>
          </a:p>
        </p:txBody>
      </p:sp>
      <p:sp>
        <p:nvSpPr>
          <p:cNvPr id="4" name="矩形 3"/>
          <p:cNvSpPr/>
          <p:nvPr/>
        </p:nvSpPr>
        <p:spPr>
          <a:xfrm>
            <a:off x="473587" y="1777380"/>
            <a:ext cx="6174432" cy="1938992"/>
          </a:xfrm>
          <a:prstGeom prst="rect">
            <a:avLst/>
          </a:prstGeom>
        </p:spPr>
        <p:txBody>
          <a:bodyPr wrap="square">
            <a:spAutoFit/>
          </a:bodyPr>
          <a:lstStyle/>
          <a:p>
            <a:r>
              <a:rPr lang="en-US" altLang="zh-CN" sz="2400" dirty="0">
                <a:latin typeface="Consolas" panose="020B0609020204030204" pitchFamily="49" charset="0"/>
              </a:rPr>
              <a:t>1 </a:t>
            </a:r>
            <a:r>
              <a:rPr lang="en-US" altLang="zh-CN" sz="2400" dirty="0" err="1">
                <a:latin typeface="Consolas" panose="020B0609020204030204" pitchFamily="49" charset="0"/>
              </a:rPr>
              <a:t>int</a:t>
            </a:r>
            <a:r>
              <a:rPr lang="en-US" altLang="zh-CN" sz="2400" dirty="0">
                <a:latin typeface="Consolas" panose="020B0609020204030204" pitchFamily="49" charset="0"/>
              </a:rPr>
              <a:t> </a:t>
            </a:r>
            <a:r>
              <a:rPr lang="en-US" altLang="zh-CN" sz="2400" dirty="0" err="1">
                <a:solidFill>
                  <a:srgbClr val="FF0000"/>
                </a:solidFill>
                <a:latin typeface="Consolas" panose="020B0609020204030204" pitchFamily="49" charset="0"/>
              </a:rPr>
              <a:t>FetchAndAdd</a:t>
            </a:r>
            <a:r>
              <a:rPr lang="en-US" altLang="zh-CN" sz="2400" dirty="0">
                <a:latin typeface="Consolas" panose="020B0609020204030204" pitchFamily="49" charset="0"/>
              </a:rPr>
              <a:t>(</a:t>
            </a:r>
            <a:r>
              <a:rPr lang="en-US" altLang="zh-CN" sz="2400" dirty="0" err="1">
                <a:latin typeface="Consolas" panose="020B0609020204030204" pitchFamily="49" charset="0"/>
              </a:rPr>
              <a:t>int</a:t>
            </a:r>
            <a:r>
              <a:rPr lang="en-US" altLang="zh-CN" sz="2400" dirty="0">
                <a:latin typeface="Consolas" panose="020B0609020204030204" pitchFamily="49" charset="0"/>
              </a:rPr>
              <a:t> *</a:t>
            </a:r>
            <a:r>
              <a:rPr lang="en-US" altLang="zh-CN" sz="2400" dirty="0" err="1">
                <a:latin typeface="Consolas" panose="020B0609020204030204" pitchFamily="49" charset="0"/>
              </a:rPr>
              <a:t>ptr</a:t>
            </a:r>
            <a:r>
              <a:rPr lang="en-US" altLang="zh-CN" sz="2400" dirty="0">
                <a:latin typeface="Consolas" panose="020B0609020204030204" pitchFamily="49" charset="0"/>
              </a:rPr>
              <a:t>) {</a:t>
            </a:r>
          </a:p>
          <a:p>
            <a:r>
              <a:rPr lang="en-US" altLang="zh-CN" sz="2400" dirty="0">
                <a:latin typeface="Consolas" panose="020B0609020204030204" pitchFamily="49" charset="0"/>
              </a:rPr>
              <a:t>2     </a:t>
            </a:r>
            <a:r>
              <a:rPr lang="en-US" altLang="zh-CN" sz="2400" dirty="0" err="1">
                <a:latin typeface="Consolas" panose="020B0609020204030204" pitchFamily="49" charset="0"/>
              </a:rPr>
              <a:t>int</a:t>
            </a:r>
            <a:r>
              <a:rPr lang="en-US" altLang="zh-CN" sz="2400" dirty="0">
                <a:latin typeface="Consolas" panose="020B0609020204030204" pitchFamily="49" charset="0"/>
              </a:rPr>
              <a:t> old = *</a:t>
            </a:r>
            <a:r>
              <a:rPr lang="en-US" altLang="zh-CN" sz="2400" dirty="0" err="1">
                <a:latin typeface="Consolas" panose="020B0609020204030204" pitchFamily="49" charset="0"/>
              </a:rPr>
              <a:t>ptr</a:t>
            </a:r>
            <a:r>
              <a:rPr lang="en-US" altLang="zh-CN" sz="2400" dirty="0">
                <a:latin typeface="Consolas" panose="020B0609020204030204" pitchFamily="49" charset="0"/>
              </a:rPr>
              <a:t>;</a:t>
            </a:r>
          </a:p>
          <a:p>
            <a:r>
              <a:rPr lang="en-US" altLang="zh-CN" sz="2400" dirty="0">
                <a:latin typeface="Consolas" panose="020B0609020204030204" pitchFamily="49" charset="0"/>
              </a:rPr>
              <a:t>3     *</a:t>
            </a:r>
            <a:r>
              <a:rPr lang="en-US" altLang="zh-CN" sz="2400" dirty="0" err="1">
                <a:latin typeface="Consolas" panose="020B0609020204030204" pitchFamily="49" charset="0"/>
              </a:rPr>
              <a:t>ptr</a:t>
            </a:r>
            <a:r>
              <a:rPr lang="en-US" altLang="zh-CN" sz="2400" dirty="0">
                <a:latin typeface="Consolas" panose="020B0609020204030204" pitchFamily="49" charset="0"/>
              </a:rPr>
              <a:t> = old + 1;</a:t>
            </a:r>
          </a:p>
          <a:p>
            <a:r>
              <a:rPr lang="en-US" altLang="zh-CN" sz="2400" dirty="0">
                <a:latin typeface="Consolas" panose="020B0609020204030204" pitchFamily="49" charset="0"/>
              </a:rPr>
              <a:t>4     return old;</a:t>
            </a:r>
          </a:p>
          <a:p>
            <a:r>
              <a:rPr lang="en-US" altLang="zh-CN" sz="2400" dirty="0">
                <a:latin typeface="Consolas" panose="020B0609020204030204" pitchFamily="49" charset="0"/>
              </a:rPr>
              <a:t>5 }</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2272712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Fetch-and-add for Ticket Lock</a:t>
            </a:r>
            <a:endParaRPr lang="zh-CN" altLang="en-US" dirty="0"/>
          </a:p>
        </p:txBody>
      </p:sp>
      <p:sp>
        <p:nvSpPr>
          <p:cNvPr id="4" name="矩形 3"/>
          <p:cNvSpPr/>
          <p:nvPr/>
        </p:nvSpPr>
        <p:spPr>
          <a:xfrm>
            <a:off x="431504" y="1308013"/>
            <a:ext cx="8229600" cy="4185761"/>
          </a:xfrm>
          <a:prstGeom prst="rect">
            <a:avLst/>
          </a:prstGeom>
        </p:spPr>
        <p:txBody>
          <a:bodyPr wrap="square">
            <a:spAutoFit/>
          </a:bodyPr>
          <a:lstStyle/>
          <a:p>
            <a:r>
              <a:rPr lang="en-US" altLang="zh-CN" sz="1400" dirty="0">
                <a:latin typeface="Consolas" panose="020B0609020204030204" pitchFamily="49" charset="0"/>
              </a:rPr>
              <a:t>1 </a:t>
            </a:r>
            <a:r>
              <a:rPr lang="en-US" altLang="zh-CN" sz="1400" dirty="0" err="1">
                <a:latin typeface="Consolas" panose="020B0609020204030204" pitchFamily="49" charset="0"/>
              </a:rPr>
              <a:t>typedef</a:t>
            </a:r>
            <a:r>
              <a:rPr lang="en-US" altLang="zh-CN" sz="1400" dirty="0">
                <a:latin typeface="Consolas" panose="020B0609020204030204" pitchFamily="49" charset="0"/>
              </a:rPr>
              <a:t> </a:t>
            </a:r>
            <a:r>
              <a:rPr lang="en-US" altLang="zh-CN" sz="1400" dirty="0" err="1">
                <a:latin typeface="Consolas" panose="020B0609020204030204" pitchFamily="49" charset="0"/>
              </a:rPr>
              <a:t>struct</a:t>
            </a:r>
            <a:r>
              <a:rPr lang="en-US" altLang="zh-CN" sz="1400" dirty="0">
                <a:latin typeface="Consolas" panose="020B0609020204030204" pitchFamily="49" charset="0"/>
              </a:rPr>
              <a:t> __</a:t>
            </a:r>
            <a:r>
              <a:rPr lang="en-US" altLang="zh-CN" sz="1400" dirty="0" err="1">
                <a:latin typeface="Consolas" panose="020B0609020204030204" pitchFamily="49" charset="0"/>
              </a:rPr>
              <a:t>lock_t</a:t>
            </a:r>
            <a:r>
              <a:rPr lang="en-US" altLang="zh-CN" sz="1400" dirty="0">
                <a:latin typeface="Consolas" panose="020B0609020204030204" pitchFamily="49" charset="0"/>
              </a:rPr>
              <a:t> {</a:t>
            </a:r>
          </a:p>
          <a:p>
            <a:r>
              <a:rPr lang="en-US" altLang="zh-CN" sz="1400" dirty="0">
                <a:latin typeface="Consolas" panose="020B0609020204030204" pitchFamily="49" charset="0"/>
              </a:rPr>
              <a:t>2     </a:t>
            </a:r>
            <a:r>
              <a:rPr lang="en-US" altLang="zh-CN" sz="1400" dirty="0" err="1">
                <a:latin typeface="Consolas" panose="020B0609020204030204" pitchFamily="49" charset="0"/>
              </a:rPr>
              <a:t>int</a:t>
            </a:r>
            <a:r>
              <a:rPr lang="en-US" altLang="zh-CN" sz="1400" dirty="0">
                <a:latin typeface="Consolas" panose="020B0609020204030204" pitchFamily="49" charset="0"/>
              </a:rPr>
              <a:t> ticket;</a:t>
            </a:r>
          </a:p>
          <a:p>
            <a:r>
              <a:rPr lang="en-US" altLang="zh-CN" sz="1400" dirty="0">
                <a:latin typeface="Consolas" panose="020B0609020204030204" pitchFamily="49" charset="0"/>
              </a:rPr>
              <a:t>3     </a:t>
            </a:r>
            <a:r>
              <a:rPr lang="en-US" altLang="zh-CN" sz="1400" dirty="0" err="1">
                <a:latin typeface="Consolas" panose="020B0609020204030204" pitchFamily="49" charset="0"/>
              </a:rPr>
              <a:t>int</a:t>
            </a:r>
            <a:r>
              <a:rPr lang="en-US" altLang="zh-CN" sz="1400" dirty="0">
                <a:latin typeface="Consolas" panose="020B0609020204030204" pitchFamily="49" charset="0"/>
              </a:rPr>
              <a:t> turn;</a:t>
            </a:r>
          </a:p>
          <a:p>
            <a:r>
              <a:rPr lang="en-US" altLang="zh-CN" sz="1400" dirty="0">
                <a:latin typeface="Consolas" panose="020B0609020204030204" pitchFamily="49" charset="0"/>
              </a:rPr>
              <a:t>4 } </a:t>
            </a:r>
            <a:r>
              <a:rPr lang="en-US" altLang="zh-CN" sz="1400" dirty="0" err="1">
                <a:latin typeface="Consolas" panose="020B0609020204030204" pitchFamily="49" charset="0"/>
              </a:rPr>
              <a:t>lock_t</a:t>
            </a:r>
            <a:r>
              <a:rPr lang="en-US" altLang="zh-CN" sz="1400" dirty="0">
                <a:latin typeface="Consolas" panose="020B0609020204030204" pitchFamily="49" charset="0"/>
              </a:rPr>
              <a:t>;</a:t>
            </a:r>
          </a:p>
          <a:p>
            <a:r>
              <a:rPr lang="en-US" altLang="zh-CN" sz="1400" dirty="0">
                <a:latin typeface="Consolas" panose="020B0609020204030204" pitchFamily="49" charset="0"/>
              </a:rPr>
              <a:t>5</a:t>
            </a:r>
          </a:p>
          <a:p>
            <a:r>
              <a:rPr lang="en-US" altLang="zh-CN" sz="1400" dirty="0">
                <a:latin typeface="Consolas" panose="020B0609020204030204" pitchFamily="49" charset="0"/>
              </a:rPr>
              <a:t>6 void </a:t>
            </a:r>
            <a:r>
              <a:rPr lang="en-US" altLang="zh-CN" sz="1400" dirty="0" err="1">
                <a:solidFill>
                  <a:srgbClr val="0096FF"/>
                </a:solidFill>
                <a:latin typeface="Consolas" panose="020B0609020204030204" pitchFamily="49" charset="0"/>
              </a:rPr>
              <a:t>lock_init</a:t>
            </a:r>
            <a:r>
              <a:rPr lang="en-US" altLang="zh-CN" sz="1400" dirty="0">
                <a:latin typeface="Consolas" panose="020B0609020204030204" pitchFamily="49" charset="0"/>
              </a:rPr>
              <a:t>(</a:t>
            </a:r>
            <a:r>
              <a:rPr lang="en-US" altLang="zh-CN" sz="1400" dirty="0" err="1">
                <a:latin typeface="Consolas" panose="020B0609020204030204" pitchFamily="49" charset="0"/>
              </a:rPr>
              <a:t>lock_t</a:t>
            </a:r>
            <a:r>
              <a:rPr lang="en-US" altLang="zh-CN" sz="1400" dirty="0">
                <a:latin typeface="Consolas" panose="020B0609020204030204" pitchFamily="49" charset="0"/>
              </a:rPr>
              <a:t> *lock) {</a:t>
            </a:r>
          </a:p>
          <a:p>
            <a:r>
              <a:rPr lang="en-US" altLang="zh-CN" sz="1400" dirty="0">
                <a:latin typeface="Consolas" panose="020B0609020204030204" pitchFamily="49" charset="0"/>
              </a:rPr>
              <a:t>7     lock-&gt;ticket = 0;</a:t>
            </a:r>
          </a:p>
          <a:p>
            <a:r>
              <a:rPr lang="en-US" altLang="zh-CN" sz="1400" dirty="0">
                <a:latin typeface="Consolas" panose="020B0609020204030204" pitchFamily="49" charset="0"/>
              </a:rPr>
              <a:t>8     lock-&gt;turn = 0;</a:t>
            </a:r>
          </a:p>
          <a:p>
            <a:r>
              <a:rPr lang="en-US" altLang="zh-CN" sz="1400" dirty="0">
                <a:latin typeface="Consolas" panose="020B0609020204030204" pitchFamily="49" charset="0"/>
              </a:rPr>
              <a:t>9 }</a:t>
            </a:r>
          </a:p>
          <a:p>
            <a:r>
              <a:rPr lang="en-US" altLang="zh-CN" sz="1400" dirty="0">
                <a:latin typeface="Consolas" panose="020B0609020204030204" pitchFamily="49" charset="0"/>
              </a:rPr>
              <a:t>10</a:t>
            </a:r>
          </a:p>
          <a:p>
            <a:r>
              <a:rPr lang="en-US" altLang="zh-CN" sz="1400" dirty="0">
                <a:latin typeface="Consolas" panose="020B0609020204030204" pitchFamily="49" charset="0"/>
              </a:rPr>
              <a:t>11 void </a:t>
            </a:r>
            <a:r>
              <a:rPr lang="en-US" altLang="zh-CN" sz="1400" dirty="0">
                <a:solidFill>
                  <a:srgbClr val="0096FF"/>
                </a:solidFill>
                <a:latin typeface="Consolas" panose="020B0609020204030204" pitchFamily="49" charset="0"/>
              </a:rPr>
              <a:t>lock</a:t>
            </a:r>
            <a:r>
              <a:rPr lang="en-US" altLang="zh-CN" sz="1400" dirty="0">
                <a:latin typeface="Consolas" panose="020B0609020204030204" pitchFamily="49" charset="0"/>
              </a:rPr>
              <a:t>(</a:t>
            </a:r>
            <a:r>
              <a:rPr lang="en-US" altLang="zh-CN" sz="1400" dirty="0" err="1">
                <a:latin typeface="Consolas" panose="020B0609020204030204" pitchFamily="49" charset="0"/>
              </a:rPr>
              <a:t>lock_t</a:t>
            </a:r>
            <a:r>
              <a:rPr lang="en-US" altLang="zh-CN" sz="1400" dirty="0">
                <a:latin typeface="Consolas" panose="020B0609020204030204" pitchFamily="49" charset="0"/>
              </a:rPr>
              <a:t> *lock) {</a:t>
            </a:r>
          </a:p>
          <a:p>
            <a:r>
              <a:rPr lang="en-US" altLang="zh-CN" sz="1400" dirty="0">
                <a:latin typeface="Consolas" panose="020B0609020204030204" pitchFamily="49" charset="0"/>
              </a:rPr>
              <a:t>12     </a:t>
            </a:r>
            <a:r>
              <a:rPr lang="en-US" altLang="zh-CN" sz="1400" dirty="0" err="1">
                <a:latin typeface="Consolas" panose="020B0609020204030204" pitchFamily="49" charset="0"/>
              </a:rPr>
              <a:t>int</a:t>
            </a:r>
            <a:r>
              <a:rPr lang="en-US" altLang="zh-CN" sz="1400" dirty="0">
                <a:latin typeface="Consolas" panose="020B0609020204030204" pitchFamily="49" charset="0"/>
              </a:rPr>
              <a:t> </a:t>
            </a:r>
            <a:r>
              <a:rPr lang="en-US" altLang="zh-CN" sz="1400" dirty="0" err="1">
                <a:latin typeface="Consolas" panose="020B0609020204030204" pitchFamily="49" charset="0"/>
              </a:rPr>
              <a:t>myturn</a:t>
            </a:r>
            <a:r>
              <a:rPr lang="en-US" altLang="zh-CN" sz="1400" dirty="0">
                <a:latin typeface="Consolas" panose="020B0609020204030204" pitchFamily="49" charset="0"/>
              </a:rPr>
              <a:t> = </a:t>
            </a:r>
            <a:r>
              <a:rPr lang="en-US" altLang="zh-CN" sz="1400" dirty="0" err="1">
                <a:solidFill>
                  <a:srgbClr val="FF2600"/>
                </a:solidFill>
                <a:latin typeface="Consolas" panose="020B0609020204030204" pitchFamily="49" charset="0"/>
              </a:rPr>
              <a:t>FetchAndAdd</a:t>
            </a:r>
            <a:r>
              <a:rPr lang="en-US" altLang="zh-CN" sz="1400" dirty="0">
                <a:latin typeface="Consolas" panose="020B0609020204030204" pitchFamily="49" charset="0"/>
              </a:rPr>
              <a:t>(&amp;lock-&gt;ticket);</a:t>
            </a:r>
          </a:p>
          <a:p>
            <a:r>
              <a:rPr lang="en-US" altLang="zh-CN" sz="1400" dirty="0">
                <a:latin typeface="Consolas" panose="020B0609020204030204" pitchFamily="49" charset="0"/>
              </a:rPr>
              <a:t>13     while (lock-&gt;turn != </a:t>
            </a:r>
            <a:r>
              <a:rPr lang="en-US" altLang="zh-CN" sz="1400" dirty="0" err="1">
                <a:latin typeface="Consolas" panose="020B0609020204030204" pitchFamily="49" charset="0"/>
              </a:rPr>
              <a:t>myturn</a:t>
            </a:r>
            <a:r>
              <a:rPr lang="en-US" altLang="zh-CN" sz="1400" dirty="0">
                <a:latin typeface="Consolas" panose="020B0609020204030204" pitchFamily="49" charset="0"/>
              </a:rPr>
              <a:t>)</a:t>
            </a:r>
          </a:p>
          <a:p>
            <a:r>
              <a:rPr lang="en-US" altLang="zh-CN" sz="1400" dirty="0">
                <a:latin typeface="Consolas" panose="020B0609020204030204" pitchFamily="49" charset="0"/>
              </a:rPr>
              <a:t>14         ; </a:t>
            </a:r>
            <a:r>
              <a:rPr lang="en-US" altLang="zh-CN" sz="1400" dirty="0">
                <a:solidFill>
                  <a:schemeClr val="accent3">
                    <a:lumMod val="75000"/>
                  </a:schemeClr>
                </a:solidFill>
                <a:latin typeface="Consolas" panose="020B0609020204030204" pitchFamily="49" charset="0"/>
              </a:rPr>
              <a:t>// spin</a:t>
            </a:r>
          </a:p>
          <a:p>
            <a:r>
              <a:rPr lang="en-US" altLang="zh-CN" sz="1400" dirty="0">
                <a:latin typeface="Consolas" panose="020B0609020204030204" pitchFamily="49" charset="0"/>
              </a:rPr>
              <a:t>15 }</a:t>
            </a:r>
          </a:p>
          <a:p>
            <a:r>
              <a:rPr lang="en-US" altLang="zh-CN" sz="1400" dirty="0">
                <a:latin typeface="Consolas" panose="020B0609020204030204" pitchFamily="49" charset="0"/>
              </a:rPr>
              <a:t>16</a:t>
            </a:r>
          </a:p>
          <a:p>
            <a:r>
              <a:rPr lang="en-US" altLang="zh-CN" sz="1400" dirty="0">
                <a:latin typeface="Consolas" panose="020B0609020204030204" pitchFamily="49" charset="0"/>
              </a:rPr>
              <a:t>17 void </a:t>
            </a:r>
            <a:r>
              <a:rPr lang="en-US" altLang="zh-CN" sz="1400" dirty="0">
                <a:solidFill>
                  <a:srgbClr val="0096FF"/>
                </a:solidFill>
                <a:latin typeface="Consolas" panose="020B0609020204030204" pitchFamily="49" charset="0"/>
              </a:rPr>
              <a:t>unlock</a:t>
            </a:r>
            <a:r>
              <a:rPr lang="en-US" altLang="zh-CN" sz="1400" dirty="0">
                <a:latin typeface="Consolas" panose="020B0609020204030204" pitchFamily="49" charset="0"/>
              </a:rPr>
              <a:t>(</a:t>
            </a:r>
            <a:r>
              <a:rPr lang="en-US" altLang="zh-CN" sz="1400" dirty="0" err="1">
                <a:latin typeface="Consolas" panose="020B0609020204030204" pitchFamily="49" charset="0"/>
              </a:rPr>
              <a:t>lock_t</a:t>
            </a:r>
            <a:r>
              <a:rPr lang="en-US" altLang="zh-CN" sz="1400" dirty="0">
                <a:latin typeface="Consolas" panose="020B0609020204030204" pitchFamily="49" charset="0"/>
              </a:rPr>
              <a:t> *lock) {</a:t>
            </a:r>
          </a:p>
          <a:p>
            <a:r>
              <a:rPr lang="en-US" altLang="zh-CN" sz="1400" dirty="0">
                <a:latin typeface="Consolas" panose="020B0609020204030204" pitchFamily="49" charset="0"/>
              </a:rPr>
              <a:t>18     lock-&gt;turn = lock-&gt;turn + 1;</a:t>
            </a:r>
          </a:p>
          <a:p>
            <a:r>
              <a:rPr lang="en-US" altLang="zh-CN" sz="1400" dirty="0">
                <a:latin typeface="Consolas" panose="020B0609020204030204" pitchFamily="49" charset="0"/>
              </a:rPr>
              <a:t>19 }</a:t>
            </a:r>
            <a:endParaRPr lang="zh-CN" altLang="en-US" sz="4000" dirty="0">
              <a:latin typeface="Consolas" panose="020B0609020204030204" pitchFamily="49" charset="0"/>
            </a:endParaRPr>
          </a:p>
        </p:txBody>
      </p:sp>
      <p:sp>
        <p:nvSpPr>
          <p:cNvPr id="5" name="矩形 4"/>
          <p:cNvSpPr/>
          <p:nvPr/>
        </p:nvSpPr>
        <p:spPr>
          <a:xfrm>
            <a:off x="251520" y="1297388"/>
            <a:ext cx="3240360" cy="936104"/>
          </a:xfrm>
          <a:prstGeom prst="rect">
            <a:avLst/>
          </a:prstGeom>
          <a:noFill/>
          <a:ln>
            <a:solidFill>
              <a:srgbClr val="009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叫号”的图片搜索结果"/>
          <p:cNvPicPr>
            <a:picLocks noChangeAspect="1" noChangeArrowheads="1"/>
          </p:cNvPicPr>
          <p:nvPr/>
        </p:nvPicPr>
        <p:blipFill rotWithShape="1">
          <a:blip r:embed="rId2">
            <a:extLst>
              <a:ext uri="{28A0092B-C50C-407E-A947-70E740481C1C}">
                <a14:useLocalDpi xmlns:a14="http://schemas.microsoft.com/office/drawing/2010/main" val="0"/>
              </a:ext>
            </a:extLst>
          </a:blip>
          <a:srcRect l="6726" t="15381" b="9019"/>
          <a:stretch/>
        </p:blipFill>
        <p:spPr bwMode="auto">
          <a:xfrm>
            <a:off x="6660232" y="1201316"/>
            <a:ext cx="1954560" cy="158417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6" name="矩形 5"/>
          <p:cNvSpPr/>
          <p:nvPr/>
        </p:nvSpPr>
        <p:spPr>
          <a:xfrm>
            <a:off x="4932040" y="4513684"/>
            <a:ext cx="4032448" cy="646331"/>
          </a:xfrm>
          <a:prstGeom prst="rect">
            <a:avLst/>
          </a:prstGeom>
          <a:solidFill>
            <a:schemeClr val="bg1">
              <a:lumMod val="95000"/>
            </a:schemeClr>
          </a:solidFill>
        </p:spPr>
        <p:txBody>
          <a:bodyPr wrap="square">
            <a:spAutoFit/>
          </a:bodyPr>
          <a:lstStyle/>
          <a:p>
            <a:r>
              <a:rPr lang="en-US" altLang="zh-CN" b="1" dirty="0">
                <a:solidFill>
                  <a:srgbClr val="0096FF"/>
                </a:solidFill>
                <a:latin typeface="等线" panose="02010600030101010101" pitchFamily="2" charset="-122"/>
                <a:ea typeface="等线" panose="02010600030101010101" pitchFamily="2" charset="-122"/>
              </a:rPr>
              <a:t>One difference with previous locks: it ensures </a:t>
            </a:r>
            <a:r>
              <a:rPr lang="en-US" altLang="zh-CN" b="1" u="sng" dirty="0">
                <a:solidFill>
                  <a:srgbClr val="0096FF"/>
                </a:solidFill>
                <a:latin typeface="等线" panose="02010600030101010101" pitchFamily="2" charset="-122"/>
                <a:ea typeface="等线" panose="02010600030101010101" pitchFamily="2" charset="-122"/>
              </a:rPr>
              <a:t>progress</a:t>
            </a:r>
            <a:r>
              <a:rPr lang="en-US" altLang="zh-CN" b="1" dirty="0">
                <a:solidFill>
                  <a:srgbClr val="0096FF"/>
                </a:solidFill>
                <a:latin typeface="等线" panose="02010600030101010101" pitchFamily="2" charset="-122"/>
                <a:ea typeface="等线" panose="02010600030101010101" pitchFamily="2" charset="-122"/>
              </a:rPr>
              <a:t> for all threads</a:t>
            </a:r>
            <a:endParaRPr lang="zh-CN" altLang="en-US" b="1" dirty="0">
              <a:solidFill>
                <a:srgbClr val="0096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440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Bootstrapping</a:t>
            </a:r>
          </a:p>
        </p:txBody>
      </p:sp>
      <p:sp>
        <p:nvSpPr>
          <p:cNvPr id="50179" name="Content Placeholder 2"/>
          <p:cNvSpPr>
            <a:spLocks noGrp="1"/>
          </p:cNvSpPr>
          <p:nvPr>
            <p:ph idx="1"/>
          </p:nvPr>
        </p:nvSpPr>
        <p:spPr>
          <a:xfrm>
            <a:off x="457200" y="1206500"/>
            <a:ext cx="8305800" cy="3683000"/>
          </a:xfrm>
        </p:spPr>
        <p:txBody>
          <a:bodyPr>
            <a:normAutofit/>
          </a:bodyPr>
          <a:lstStyle/>
          <a:p>
            <a:r>
              <a:rPr lang="en-US" altLang="zh-CN" sz="2400" dirty="0">
                <a:ea typeface="MS PGothic" charset="0"/>
              </a:rPr>
              <a:t>Solve the narrow problem using some specialized method </a:t>
            </a:r>
          </a:p>
          <a:p>
            <a:pPr lvl="1"/>
            <a:r>
              <a:rPr lang="en-US" altLang="zh-CN" sz="2000" dirty="0">
                <a:ea typeface="MS PGothic" charset="0"/>
              </a:rPr>
              <a:t>Might work for only that case</a:t>
            </a:r>
          </a:p>
          <a:p>
            <a:pPr lvl="1"/>
            <a:r>
              <a:rPr lang="en-US" altLang="zh-CN" sz="2000" dirty="0">
                <a:ea typeface="MS PGothic" charset="0"/>
              </a:rPr>
              <a:t>It takes advantage of the specific situation</a:t>
            </a:r>
          </a:p>
          <a:p>
            <a:r>
              <a:rPr lang="en-US" altLang="zh-CN" sz="2400" dirty="0">
                <a:ea typeface="MS PGothic" charset="0"/>
              </a:rPr>
              <a:t>The general solution then consists of two parts: </a:t>
            </a:r>
          </a:p>
          <a:p>
            <a:pPr lvl="1"/>
            <a:r>
              <a:rPr lang="en-US" altLang="zh-CN" sz="2000" dirty="0">
                <a:ea typeface="MS PGothic" charset="0"/>
              </a:rPr>
              <a:t>a method for solving the special case </a:t>
            </a:r>
          </a:p>
          <a:p>
            <a:pPr lvl="1"/>
            <a:r>
              <a:rPr lang="en-US" altLang="zh-CN" sz="2000" dirty="0">
                <a:ea typeface="MS PGothic" charset="0"/>
              </a:rPr>
              <a:t>a method for reducing the general problem to the special case</a:t>
            </a:r>
            <a:r>
              <a:rPr lang="en-US" altLang="zh-CN" sz="1800" dirty="0">
                <a:ea typeface="MS PGothic" charset="0"/>
              </a:rPr>
              <a:t> </a:t>
            </a:r>
          </a:p>
        </p:txBody>
      </p:sp>
      <p:sp>
        <p:nvSpPr>
          <p:cNvPr id="5018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A13169E3-205F-E448-8C0C-D01823D8BBF5}" type="slidenum">
              <a:rPr lang="zh-CN" altLang="en-US" sz="1400" b="0">
                <a:latin typeface="Calibri" charset="0"/>
                <a:ea typeface="Adobe 楷体 Std R" charset="0"/>
                <a:cs typeface="Adobe 楷体 Std R" charset="0"/>
              </a:rPr>
              <a:pPr/>
              <a:t>32</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3672021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Bootstrapping (In the case of </a:t>
            </a:r>
            <a:r>
              <a:rPr lang="en-US" altLang="zh-CN" b="0" dirty="0">
                <a:ea typeface="MS PGothic" charset="0"/>
                <a:cs typeface="Times New Roman" charset="0"/>
              </a:rPr>
              <a:t>ACQUIRE</a:t>
            </a:r>
            <a:r>
              <a:rPr lang="en-US" altLang="zh-CN" dirty="0">
                <a:ea typeface="MS PGothic" charset="0"/>
              </a:rPr>
              <a:t>)</a:t>
            </a:r>
          </a:p>
        </p:txBody>
      </p:sp>
      <p:sp>
        <p:nvSpPr>
          <p:cNvPr id="51203" name="Content Placeholder 2"/>
          <p:cNvSpPr>
            <a:spLocks noGrp="1"/>
          </p:cNvSpPr>
          <p:nvPr>
            <p:ph idx="1"/>
          </p:nvPr>
        </p:nvSpPr>
        <p:spPr>
          <a:xfrm>
            <a:off x="457200" y="1206500"/>
            <a:ext cx="8305800" cy="3683000"/>
          </a:xfrm>
        </p:spPr>
        <p:txBody>
          <a:bodyPr/>
          <a:lstStyle/>
          <a:p>
            <a:r>
              <a:rPr lang="en-US" altLang="zh-CN" sz="2800" dirty="0">
                <a:ea typeface="MS PGothic" charset="0"/>
              </a:rPr>
              <a:t>The solution for the specific problem is </a:t>
            </a:r>
          </a:p>
          <a:p>
            <a:pPr lvl="1"/>
            <a:r>
              <a:rPr lang="en-US" altLang="zh-CN" sz="2400" dirty="0">
                <a:ea typeface="MS PGothic" charset="0"/>
              </a:rPr>
              <a:t>Hardware: building a special hardware instruction that is itself is a before-or-after action</a:t>
            </a:r>
          </a:p>
          <a:p>
            <a:pPr lvl="1"/>
            <a:r>
              <a:rPr lang="en-US" altLang="zh-CN" sz="2400" dirty="0">
                <a:ea typeface="MS PGothic" charset="0"/>
              </a:rPr>
              <a:t>Software: by some extremely careful programming</a:t>
            </a:r>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27F85B82-FD70-5646-B247-6B3F81B905EB}" type="slidenum">
              <a:rPr lang="zh-CN" altLang="en-US" sz="1400" b="0">
                <a:latin typeface="Calibri" charset="0"/>
                <a:ea typeface="Adobe 楷体 Std R" charset="0"/>
                <a:cs typeface="Adobe 楷体 Std R" charset="0"/>
              </a:rPr>
              <a:pPr/>
              <a:t>33</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904984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Assumptions </a:t>
            </a:r>
          </a:p>
        </p:txBody>
      </p:sp>
      <p:sp>
        <p:nvSpPr>
          <p:cNvPr id="56323" name="Content Placeholder 2"/>
          <p:cNvSpPr>
            <a:spLocks noGrp="1"/>
          </p:cNvSpPr>
          <p:nvPr>
            <p:ph idx="1"/>
          </p:nvPr>
        </p:nvSpPr>
        <p:spPr>
          <a:xfrm>
            <a:off x="457200" y="1206500"/>
            <a:ext cx="8305800" cy="3683000"/>
          </a:xfrm>
        </p:spPr>
        <p:txBody>
          <a:bodyPr>
            <a:normAutofit fontScale="92500"/>
          </a:bodyPr>
          <a:lstStyle/>
          <a:p>
            <a:r>
              <a:rPr lang="en-US" altLang="zh-CN" sz="2800" dirty="0">
                <a:ea typeface="MS PGothic" charset="0"/>
                <a:cs typeface="Times New Roman" charset="0"/>
              </a:rPr>
              <a:t>Bus arbiter </a:t>
            </a:r>
          </a:p>
          <a:p>
            <a:pPr lvl="1"/>
            <a:r>
              <a:rPr lang="en-US" altLang="zh-CN" sz="2400" dirty="0">
                <a:ea typeface="ＭＳ Ｐゴシック" charset="0"/>
                <a:cs typeface="Times New Roman" charset="0"/>
              </a:rPr>
              <a:t>Guarantees that any single LOAD or STORE is a before-or-after action with respect to every other LOAD and STORE</a:t>
            </a:r>
          </a:p>
          <a:p>
            <a:r>
              <a:rPr lang="en-US" altLang="zh-CN" sz="2800" dirty="0">
                <a:ea typeface="MS PGothic" charset="0"/>
                <a:cs typeface="Times New Roman" charset="0"/>
              </a:rPr>
              <a:t>Each entry of the shared array is:</a:t>
            </a:r>
          </a:p>
          <a:p>
            <a:pPr lvl="1"/>
            <a:r>
              <a:rPr lang="en-US" altLang="zh-CN" sz="2400" dirty="0">
                <a:ea typeface="ＭＳ Ｐゴシック" charset="0"/>
                <a:cs typeface="Times New Roman" charset="0"/>
              </a:rPr>
              <a:t>in its own memory cell</a:t>
            </a:r>
          </a:p>
          <a:p>
            <a:pPr lvl="1"/>
            <a:r>
              <a:rPr lang="en-US" altLang="zh-CN" sz="2400" dirty="0">
                <a:ea typeface="ＭＳ Ｐゴシック" charset="0"/>
                <a:cs typeface="Times New Roman" charset="0"/>
              </a:rPr>
              <a:t>the memory provides read/write coherence for memory cells </a:t>
            </a:r>
          </a:p>
          <a:p>
            <a:r>
              <a:rPr lang="en-US" altLang="zh-CN" sz="2800" dirty="0">
                <a:ea typeface="MS PGothic" charset="0"/>
                <a:cs typeface="Times New Roman" charset="0"/>
              </a:rPr>
              <a:t>The instructions execute in program order</a:t>
            </a:r>
          </a:p>
        </p:txBody>
      </p:sp>
      <p:sp>
        <p:nvSpPr>
          <p:cNvPr id="563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4CD2675A-1E7F-E648-A687-00F86ABE1048}" type="slidenum">
              <a:rPr lang="zh-CN" altLang="en-US" sz="1400" b="0">
                <a:latin typeface="Calibri" charset="0"/>
                <a:ea typeface="Adobe 楷体 Std R" charset="0"/>
                <a:cs typeface="Adobe 楷体 Std R" charset="0"/>
              </a:rPr>
              <a:pPr/>
              <a:t>34</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539832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ormAutofit/>
          </a:bodyPr>
          <a:lstStyle/>
          <a:p>
            <a:r>
              <a:rPr lang="en-US" altLang="zh-CN" dirty="0">
                <a:ea typeface="MS PGothic" charset="0"/>
              </a:rPr>
              <a:t>The Bus Arbiter Problem</a:t>
            </a:r>
            <a:endParaRPr lang="zh-CN" altLang="en-US" dirty="0">
              <a:ea typeface="MS PGothic" charset="0"/>
            </a:endParaRPr>
          </a:p>
        </p:txBody>
      </p:sp>
      <p:sp>
        <p:nvSpPr>
          <p:cNvPr id="5837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271CED0-A539-604B-9389-9B03B7247BE1}" type="slidenum">
              <a:rPr lang="zh-CN" altLang="en-US" sz="1400" b="0">
                <a:latin typeface="Calibri" charset="0"/>
                <a:ea typeface="Adobe 楷体 Std R" charset="0"/>
                <a:cs typeface="Adobe 楷体 Std R" charset="0"/>
              </a:rPr>
              <a:pPr/>
              <a:t>35</a:t>
            </a:fld>
            <a:endParaRPr lang="en-US" altLang="zh-CN" sz="1400" b="0">
              <a:latin typeface="Calibri" charset="0"/>
              <a:ea typeface="Adobe 楷体 Std R" charset="0"/>
              <a:cs typeface="Adobe 楷体 Std R" charset="0"/>
            </a:endParaRPr>
          </a:p>
        </p:txBody>
      </p:sp>
      <p:sp>
        <p:nvSpPr>
          <p:cNvPr id="5" name="Rounded Rectangle 5"/>
          <p:cNvSpPr/>
          <p:nvPr/>
        </p:nvSpPr>
        <p:spPr>
          <a:xfrm>
            <a:off x="2287590" y="1333502"/>
            <a:ext cx="1431925" cy="875771"/>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Arbiter</a:t>
            </a:r>
          </a:p>
        </p:txBody>
      </p:sp>
      <p:cxnSp>
        <p:nvCxnSpPr>
          <p:cNvPr id="6" name="Straight Arrow Connector 7"/>
          <p:cNvCxnSpPr/>
          <p:nvPr/>
        </p:nvCxnSpPr>
        <p:spPr>
          <a:xfrm>
            <a:off x="1592263"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 name="Straight Arrow Connector 8"/>
          <p:cNvCxnSpPr/>
          <p:nvPr/>
        </p:nvCxnSpPr>
        <p:spPr>
          <a:xfrm>
            <a:off x="1592263" y="1796521"/>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 name="Straight Arrow Connector 9"/>
          <p:cNvCxnSpPr/>
          <p:nvPr/>
        </p:nvCxnSpPr>
        <p:spPr>
          <a:xfrm>
            <a:off x="1592263" y="2039938"/>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10"/>
          <p:cNvCxnSpPr/>
          <p:nvPr/>
        </p:nvCxnSpPr>
        <p:spPr>
          <a:xfrm>
            <a:off x="3719518"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552748" y="1901032"/>
            <a:ext cx="850900" cy="369332"/>
          </a:xfrm>
          <a:prstGeom prst="rect">
            <a:avLst/>
          </a:prstGeom>
          <a:noFill/>
        </p:spPr>
        <p:txBody>
          <a:bodyPr>
            <a:spAutoFit/>
          </a:bodyPr>
          <a:lstStyle/>
          <a:p>
            <a:pPr>
              <a:defRPr/>
            </a:pPr>
            <a:r>
              <a:rPr lang="en-US" dirty="0">
                <a:latin typeface="+mn-lt"/>
                <a:ea typeface="宋体" pitchFamily="2" charset="-122"/>
                <a:cs typeface="+mn-cs"/>
              </a:rPr>
              <a:t>Clock:</a:t>
            </a:r>
          </a:p>
        </p:txBody>
      </p:sp>
      <p:sp>
        <p:nvSpPr>
          <p:cNvPr id="11" name="TextBox 10"/>
          <p:cNvSpPr txBox="1"/>
          <p:nvPr/>
        </p:nvSpPr>
        <p:spPr>
          <a:xfrm>
            <a:off x="908055" y="1643063"/>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12" name="TextBox 11"/>
          <p:cNvSpPr txBox="1"/>
          <p:nvPr/>
        </p:nvSpPr>
        <p:spPr>
          <a:xfrm>
            <a:off x="908055" y="1333500"/>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13" name="TextBox 12"/>
          <p:cNvSpPr txBox="1"/>
          <p:nvPr/>
        </p:nvSpPr>
        <p:spPr>
          <a:xfrm>
            <a:off x="4479929" y="1373188"/>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cxnSp>
        <p:nvCxnSpPr>
          <p:cNvPr id="14" name="Straight Connector 16"/>
          <p:cNvCxnSpPr>
            <a:cxnSpLocks noChangeShapeType="1"/>
          </p:cNvCxnSpPr>
          <p:nvPr/>
        </p:nvCxnSpPr>
        <p:spPr bwMode="auto">
          <a:xfrm>
            <a:off x="6553205" y="2510896"/>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5" name="Straight Connector 17"/>
          <p:cNvCxnSpPr>
            <a:cxnSpLocks noChangeShapeType="1"/>
          </p:cNvCxnSpPr>
          <p:nvPr/>
        </p:nvCxnSpPr>
        <p:spPr bwMode="auto">
          <a:xfrm>
            <a:off x="7364418" y="2201333"/>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6" name="Straight Connector 18"/>
          <p:cNvCxnSpPr>
            <a:cxnSpLocks noChangeShapeType="1"/>
          </p:cNvCxnSpPr>
          <p:nvPr/>
        </p:nvCxnSpPr>
        <p:spPr bwMode="auto">
          <a:xfrm>
            <a:off x="7377113" y="2201334"/>
            <a:ext cx="0" cy="3095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7" name="Straight Connector 24"/>
          <p:cNvCxnSpPr>
            <a:cxnSpLocks noChangeShapeType="1"/>
          </p:cNvCxnSpPr>
          <p:nvPr/>
        </p:nvCxnSpPr>
        <p:spPr bwMode="auto">
          <a:xfrm>
            <a:off x="7377113"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8" name="Straight Connector 25"/>
          <p:cNvCxnSpPr>
            <a:cxnSpLocks noChangeShapeType="1"/>
          </p:cNvCxnSpPr>
          <p:nvPr/>
        </p:nvCxnSpPr>
        <p:spPr bwMode="auto">
          <a:xfrm>
            <a:off x="7115175"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9" name="Straight Arrow Connector 26"/>
          <p:cNvCxnSpPr>
            <a:cxnSpLocks noChangeShapeType="1"/>
          </p:cNvCxnSpPr>
          <p:nvPr/>
        </p:nvCxnSpPr>
        <p:spPr bwMode="auto">
          <a:xfrm>
            <a:off x="6858000" y="2791354"/>
            <a:ext cx="2571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0" name="Straight Arrow Connector 28"/>
          <p:cNvCxnSpPr>
            <a:cxnSpLocks noChangeShapeType="1"/>
          </p:cNvCxnSpPr>
          <p:nvPr/>
        </p:nvCxnSpPr>
        <p:spPr bwMode="auto">
          <a:xfrm flipH="1">
            <a:off x="7377118" y="2791354"/>
            <a:ext cx="2444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1" name="Straight Connector 33"/>
          <p:cNvCxnSpPr>
            <a:cxnSpLocks noChangeShapeType="1"/>
          </p:cNvCxnSpPr>
          <p:nvPr/>
        </p:nvCxnSpPr>
        <p:spPr bwMode="auto">
          <a:xfrm>
            <a:off x="6553200" y="2055815"/>
            <a:ext cx="731838" cy="264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2" name="Straight Connector 34"/>
          <p:cNvCxnSpPr>
            <a:cxnSpLocks noChangeShapeType="1"/>
          </p:cNvCxnSpPr>
          <p:nvPr/>
        </p:nvCxnSpPr>
        <p:spPr bwMode="auto">
          <a:xfrm>
            <a:off x="7254880" y="1747573"/>
            <a:ext cx="8413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3" name="Straight Connector 35"/>
          <p:cNvCxnSpPr>
            <a:cxnSpLocks noChangeShapeType="1"/>
          </p:cNvCxnSpPr>
          <p:nvPr/>
        </p:nvCxnSpPr>
        <p:spPr bwMode="auto">
          <a:xfrm>
            <a:off x="7265988" y="1747573"/>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4" name="Straight Connector 36"/>
          <p:cNvCxnSpPr>
            <a:cxnSpLocks noChangeShapeType="1"/>
          </p:cNvCxnSpPr>
          <p:nvPr/>
        </p:nvCxnSpPr>
        <p:spPr bwMode="auto">
          <a:xfrm>
            <a:off x="6553205" y="1529292"/>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5" name="Straight Connector 37"/>
          <p:cNvCxnSpPr>
            <a:cxnSpLocks noChangeShapeType="1"/>
          </p:cNvCxnSpPr>
          <p:nvPr/>
        </p:nvCxnSpPr>
        <p:spPr bwMode="auto">
          <a:xfrm>
            <a:off x="7248526" y="1218407"/>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6" name="Straight Connector 38"/>
          <p:cNvCxnSpPr>
            <a:cxnSpLocks noChangeShapeType="1"/>
          </p:cNvCxnSpPr>
          <p:nvPr/>
        </p:nvCxnSpPr>
        <p:spPr bwMode="auto">
          <a:xfrm>
            <a:off x="7261225" y="1218408"/>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7" name="TextBox 26"/>
          <p:cNvSpPr txBox="1"/>
          <p:nvPr/>
        </p:nvSpPr>
        <p:spPr>
          <a:xfrm>
            <a:off x="5892805" y="1332178"/>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28" name="TextBox 27"/>
          <p:cNvSpPr txBox="1"/>
          <p:nvPr/>
        </p:nvSpPr>
        <p:spPr>
          <a:xfrm>
            <a:off x="5892805" y="1858698"/>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29" name="TextBox 28"/>
          <p:cNvSpPr txBox="1"/>
          <p:nvPr/>
        </p:nvSpPr>
        <p:spPr>
          <a:xfrm>
            <a:off x="5486401" y="2330979"/>
            <a:ext cx="955675" cy="369332"/>
          </a:xfrm>
          <a:prstGeom prst="rect">
            <a:avLst/>
          </a:prstGeom>
          <a:noFill/>
        </p:spPr>
        <p:txBody>
          <a:bodyPr>
            <a:spAutoFit/>
          </a:bodyPr>
          <a:lstStyle/>
          <a:p>
            <a:pPr>
              <a:defRPr/>
            </a:pPr>
            <a:r>
              <a:rPr lang="en-US" dirty="0">
                <a:latin typeface="+mn-lt"/>
                <a:ea typeface="宋体" pitchFamily="2" charset="-122"/>
                <a:cs typeface="+mn-cs"/>
              </a:rPr>
              <a:t>Clock:</a:t>
            </a:r>
          </a:p>
        </p:txBody>
      </p:sp>
      <p:cxnSp>
        <p:nvCxnSpPr>
          <p:cNvPr id="30" name="Straight Connector 45"/>
          <p:cNvCxnSpPr>
            <a:cxnSpLocks noChangeShapeType="1"/>
          </p:cNvCxnSpPr>
          <p:nvPr/>
        </p:nvCxnSpPr>
        <p:spPr bwMode="auto">
          <a:xfrm>
            <a:off x="7115175" y="1016000"/>
            <a:ext cx="0" cy="162189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1" name="Straight Connector 49"/>
          <p:cNvCxnSpPr>
            <a:cxnSpLocks noChangeShapeType="1"/>
          </p:cNvCxnSpPr>
          <p:nvPr/>
        </p:nvCxnSpPr>
        <p:spPr bwMode="auto">
          <a:xfrm>
            <a:off x="7364413" y="1016000"/>
            <a:ext cx="19050" cy="161263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8399" name="Content Placeholder 2"/>
          <p:cNvSpPr>
            <a:spLocks noGrp="1"/>
          </p:cNvSpPr>
          <p:nvPr>
            <p:ph idx="1"/>
          </p:nvPr>
        </p:nvSpPr>
        <p:spPr>
          <a:xfrm>
            <a:off x="457200" y="3335300"/>
            <a:ext cx="8229600" cy="2222500"/>
          </a:xfrm>
        </p:spPr>
        <p:txBody>
          <a:bodyPr>
            <a:normAutofit fontScale="92500" lnSpcReduction="10000"/>
          </a:bodyPr>
          <a:lstStyle/>
          <a:p>
            <a:r>
              <a:rPr lang="en-US" altLang="zh-CN" sz="2400" dirty="0">
                <a:ea typeface="MS PGothic" charset="0"/>
              </a:rPr>
              <a:t>Two </a:t>
            </a:r>
            <a:r>
              <a:rPr lang="en-US" altLang="zh-CN" sz="2400" dirty="0" err="1">
                <a:ea typeface="MS PGothic" charset="0"/>
              </a:rPr>
              <a:t>async</a:t>
            </a:r>
            <a:r>
              <a:rPr lang="en-US" altLang="zh-CN" sz="2400" dirty="0">
                <a:ea typeface="MS PGothic" charset="0"/>
              </a:rPr>
              <a:t> inputs (A, B), one sync output</a:t>
            </a:r>
          </a:p>
          <a:p>
            <a:pPr lvl="1"/>
            <a:r>
              <a:rPr lang="en-US" altLang="zh-CN" sz="2000" dirty="0">
                <a:ea typeface="MS PGothic" charset="0"/>
              </a:rPr>
              <a:t>Choose between two asynchronous input</a:t>
            </a:r>
          </a:p>
          <a:p>
            <a:r>
              <a:rPr lang="en-US" altLang="zh-CN" sz="2400" dirty="0">
                <a:ea typeface="MS PGothic" charset="0"/>
              </a:rPr>
              <a:t>If inputs are closely spaced</a:t>
            </a:r>
          </a:p>
          <a:p>
            <a:pPr lvl="1"/>
            <a:r>
              <a:rPr lang="en-US" altLang="zh-CN" sz="2000" dirty="0">
                <a:ea typeface="MS PGothic" charset="0"/>
              </a:rPr>
              <a:t>Output may be oscillating</a:t>
            </a:r>
          </a:p>
          <a:p>
            <a:pPr lvl="1"/>
            <a:r>
              <a:rPr lang="en-US" altLang="zh-CN" sz="2000" dirty="0">
                <a:ea typeface="MS PGothic" charset="0"/>
              </a:rPr>
              <a:t>Waiting longer only reduce the probability of oscillating</a:t>
            </a:r>
          </a:p>
        </p:txBody>
      </p:sp>
      <p:sp>
        <p:nvSpPr>
          <p:cNvPr id="33" name="TextBox 32"/>
          <p:cNvSpPr txBox="1"/>
          <p:nvPr/>
        </p:nvSpPr>
        <p:spPr>
          <a:xfrm>
            <a:off x="7072318" y="2640542"/>
            <a:ext cx="549275" cy="400110"/>
          </a:xfrm>
          <a:prstGeom prst="rect">
            <a:avLst/>
          </a:prstGeom>
          <a:noFill/>
        </p:spPr>
        <p:txBody>
          <a:bodyPr>
            <a:spAutoFit/>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pPr eaLnBrk="1" hangingPunct="1"/>
            <a:r>
              <a:rPr lang="en-US" altLang="zh-CN">
                <a:latin typeface="Calibri" charset="0"/>
              </a:rPr>
              <a:t>t</a:t>
            </a:r>
            <a:r>
              <a:rPr lang="en-US" altLang="zh-CN" baseline="-25000">
                <a:latin typeface="Calibri" charset="0"/>
              </a:rPr>
              <a:t>E</a:t>
            </a:r>
            <a:endParaRPr lang="en-US" altLang="zh-CN">
              <a:latin typeface="Calibri" charset="0"/>
            </a:endParaRPr>
          </a:p>
        </p:txBody>
      </p:sp>
      <p:pic>
        <p:nvPicPr>
          <p:cNvPr id="584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5" y="2286000"/>
            <a:ext cx="4314825" cy="398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4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684199"/>
            <a:ext cx="4324350" cy="423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TextBox 35"/>
          <p:cNvSpPr txBox="1"/>
          <p:nvPr/>
        </p:nvSpPr>
        <p:spPr>
          <a:xfrm>
            <a:off x="755580" y="2704145"/>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spTree>
    <p:extLst>
      <p:ext uri="{BB962C8B-B14F-4D97-AF65-F5344CB8AC3E}">
        <p14:creationId xmlns:p14="http://schemas.microsoft.com/office/powerpoint/2010/main" val="1775148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a:t>Lock Performance </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36</a:t>
            </a:fld>
            <a:endParaRPr lang="zh-CN" altLang="en-US"/>
          </a:p>
        </p:txBody>
      </p:sp>
    </p:spTree>
    <p:extLst>
      <p:ext uri="{BB962C8B-B14F-4D97-AF65-F5344CB8AC3E}">
        <p14:creationId xmlns:p14="http://schemas.microsoft.com/office/powerpoint/2010/main" val="1008638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Lock Granularity</a:t>
            </a:r>
            <a:endParaRPr lang="zh-CN" altLang="en-US" dirty="0"/>
          </a:p>
        </p:txBody>
      </p:sp>
      <p:sp>
        <p:nvSpPr>
          <p:cNvPr id="5" name="内容占位符 4"/>
          <p:cNvSpPr>
            <a:spLocks noGrp="1"/>
          </p:cNvSpPr>
          <p:nvPr>
            <p:ph idx="1"/>
          </p:nvPr>
        </p:nvSpPr>
        <p:spPr/>
        <p:txBody>
          <a:bodyPr/>
          <a:lstStyle/>
          <a:p>
            <a:r>
              <a:rPr lang="en-US" altLang="zh-CN" dirty="0"/>
              <a:t>Systems can be distinguished by number of locks and the amount of share data they protect </a:t>
            </a:r>
          </a:p>
          <a:p>
            <a:r>
              <a:rPr lang="en-US" altLang="zh-CN" dirty="0"/>
              <a:t>Developer must choose a locking scheme to provides the need amount of concurrency </a:t>
            </a:r>
          </a:p>
          <a:p>
            <a:pPr lvl="1"/>
            <a:r>
              <a:rPr lang="en-US" altLang="zh-CN" dirty="0"/>
              <a:t>Frequently concurrency leads to complexity</a:t>
            </a:r>
          </a:p>
          <a:p>
            <a:endParaRPr lang="zh-CN" altLang="en-US" dirty="0"/>
          </a:p>
        </p:txBody>
      </p:sp>
    </p:spTree>
    <p:extLst>
      <p:ext uri="{BB962C8B-B14F-4D97-AF65-F5344CB8AC3E}">
        <p14:creationId xmlns:p14="http://schemas.microsoft.com/office/powerpoint/2010/main" val="3278480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Lock Granularity</a:t>
            </a:r>
            <a:endParaRPr lang="zh-CN" altLang="en-US" dirty="0"/>
          </a:p>
        </p:txBody>
      </p:sp>
      <p:sp>
        <p:nvSpPr>
          <p:cNvPr id="3" name="内容占位符 2"/>
          <p:cNvSpPr>
            <a:spLocks noGrp="1"/>
          </p:cNvSpPr>
          <p:nvPr>
            <p:ph idx="1"/>
          </p:nvPr>
        </p:nvSpPr>
        <p:spPr/>
        <p:txBody>
          <a:bodyPr>
            <a:normAutofit fontScale="92500"/>
          </a:bodyPr>
          <a:lstStyle/>
          <a:p>
            <a:r>
              <a:rPr lang="en-US" altLang="zh-CN" dirty="0"/>
              <a:t>Course-grain – Few locks protecting more data </a:t>
            </a:r>
          </a:p>
          <a:p>
            <a:pPr lvl="1"/>
            <a:r>
              <a:rPr lang="en-US" altLang="zh-CN" dirty="0"/>
              <a:t>+ Simpler, easier to reason about </a:t>
            </a:r>
          </a:p>
          <a:p>
            <a:pPr lvl="1"/>
            <a:r>
              <a:rPr lang="en-US" altLang="zh-CN" dirty="0"/>
              <a:t>- Less concurrency </a:t>
            </a:r>
          </a:p>
          <a:p>
            <a:r>
              <a:rPr lang="en-US" altLang="zh-CN" dirty="0"/>
              <a:t>Fine-grain – Many locks protecting smaller pieces of data </a:t>
            </a:r>
          </a:p>
          <a:p>
            <a:pPr lvl="1"/>
            <a:r>
              <a:rPr lang="en-US" altLang="zh-CN" dirty="0"/>
              <a:t>+ High amount of concurrency </a:t>
            </a:r>
          </a:p>
          <a:p>
            <a:pPr lvl="1"/>
            <a:r>
              <a:rPr lang="en-US" altLang="zh-CN" dirty="0"/>
              <a:t>- More complex </a:t>
            </a:r>
          </a:p>
          <a:p>
            <a:pPr lvl="1"/>
            <a:r>
              <a:rPr lang="en-US" altLang="zh-CN" dirty="0"/>
              <a:t>- Overhead for locks </a:t>
            </a:r>
          </a:p>
          <a:p>
            <a:endParaRPr lang="zh-CN" altLang="en-US" dirty="0"/>
          </a:p>
        </p:txBody>
      </p:sp>
    </p:spTree>
    <p:extLst>
      <p:ext uri="{BB962C8B-B14F-4D97-AF65-F5344CB8AC3E}">
        <p14:creationId xmlns:p14="http://schemas.microsoft.com/office/powerpoint/2010/main" val="557258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Locks for File System</a:t>
            </a:r>
            <a:endParaRPr kumimoji="1" lang="zh-CN" altLang="en-US" dirty="0"/>
          </a:p>
        </p:txBody>
      </p:sp>
      <p:sp>
        <p:nvSpPr>
          <p:cNvPr id="3" name="内容占位符 2"/>
          <p:cNvSpPr>
            <a:spLocks noGrp="1"/>
          </p:cNvSpPr>
          <p:nvPr>
            <p:ph idx="1"/>
          </p:nvPr>
        </p:nvSpPr>
        <p:spPr>
          <a:xfrm>
            <a:off x="457200" y="1333500"/>
            <a:ext cx="8229600" cy="4188295"/>
          </a:xfrm>
        </p:spPr>
        <p:txBody>
          <a:bodyPr>
            <a:normAutofit fontScale="92500" lnSpcReduction="20000"/>
          </a:bodyPr>
          <a:lstStyle/>
          <a:p>
            <a:r>
              <a:rPr kumimoji="1" lang="en-US" altLang="zh-CN" sz="2800" dirty="0"/>
              <a:t>Consider a file system that has a move() function</a:t>
            </a:r>
          </a:p>
          <a:p>
            <a:pPr lvl="1"/>
            <a:r>
              <a:rPr kumimoji="1" lang="en-US" altLang="zh-CN" sz="2400" dirty="0"/>
              <a:t>Move a file from one directory to another</a:t>
            </a:r>
          </a:p>
          <a:p>
            <a:pPr lvl="1"/>
            <a:r>
              <a:rPr kumimoji="1" lang="en-US" altLang="zh-CN" sz="2400" b="1" dirty="0"/>
              <a:t>Step-1</a:t>
            </a:r>
            <a:r>
              <a:rPr kumimoji="1" lang="en-US" altLang="zh-CN" sz="2400" dirty="0"/>
              <a:t>: removing the file from directory 1</a:t>
            </a:r>
          </a:p>
          <a:p>
            <a:pPr lvl="2"/>
            <a:r>
              <a:rPr kumimoji="1" lang="en-US" altLang="zh-CN" sz="2000" dirty="0"/>
              <a:t>unlink from directory 1</a:t>
            </a:r>
          </a:p>
          <a:p>
            <a:pPr lvl="1"/>
            <a:r>
              <a:rPr kumimoji="1" lang="en-US" altLang="zh-CN" sz="2400" b="1" dirty="0"/>
              <a:t>Step-2</a:t>
            </a:r>
            <a:r>
              <a:rPr kumimoji="1" lang="en-US" altLang="zh-CN" sz="2400" dirty="0"/>
              <a:t>: Place the file in directory</a:t>
            </a:r>
          </a:p>
          <a:p>
            <a:pPr lvl="2"/>
            <a:r>
              <a:rPr kumimoji="1" lang="en-US" altLang="zh-CN" sz="2000" dirty="0"/>
              <a:t>link to directory 2</a:t>
            </a:r>
          </a:p>
          <a:p>
            <a:pPr lvl="2"/>
            <a:endParaRPr kumimoji="1" lang="en-US" altLang="zh-CN" sz="2000" dirty="0"/>
          </a:p>
          <a:p>
            <a:pPr marL="400050" lvl="1" indent="0">
              <a:buNone/>
            </a:pPr>
            <a:r>
              <a:rPr kumimoji="1" lang="en-US" altLang="zh-CN" sz="2600" dirty="0"/>
              <a:t>move(dir1, dir2, filename)</a:t>
            </a:r>
          </a:p>
          <a:p>
            <a:pPr marL="400050" lvl="1" indent="0">
              <a:buNone/>
            </a:pPr>
            <a:r>
              <a:rPr kumimoji="1" lang="en-US" altLang="zh-CN" sz="2600" dirty="0"/>
              <a:t>    unlink(dir1, filename)</a:t>
            </a:r>
          </a:p>
          <a:p>
            <a:pPr marL="400050" lvl="1" indent="0">
              <a:buNone/>
            </a:pPr>
            <a:r>
              <a:rPr kumimoji="1" lang="en-US" altLang="zh-CN" sz="2600" dirty="0"/>
              <a:t>    link(dir2, filename)</a:t>
            </a:r>
            <a:endParaRPr kumimoji="1" lang="zh-CN" altLang="en-US" sz="2600" dirty="0"/>
          </a:p>
        </p:txBody>
      </p:sp>
    </p:spTree>
    <p:extLst>
      <p:ext uri="{BB962C8B-B14F-4D97-AF65-F5344CB8AC3E}">
        <p14:creationId xmlns:p14="http://schemas.microsoft.com/office/powerpoint/2010/main" val="229202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Lock Implementation (Incorrect)</a:t>
            </a:r>
            <a:endParaRPr lang="zh-CN" altLang="en-US" dirty="0"/>
          </a:p>
        </p:txBody>
      </p:sp>
      <p:sp>
        <p:nvSpPr>
          <p:cNvPr id="5" name="内容占位符 4"/>
          <p:cNvSpPr>
            <a:spLocks noGrp="1"/>
          </p:cNvSpPr>
          <p:nvPr>
            <p:ph idx="1"/>
          </p:nvPr>
        </p:nvSpPr>
        <p:spPr>
          <a:xfrm>
            <a:off x="457200" y="1333500"/>
            <a:ext cx="8229600" cy="4188295"/>
          </a:xfrm>
        </p:spPr>
        <p:txBody>
          <a:bodyPr>
            <a:noAutofit/>
          </a:bodyPr>
          <a:lstStyle/>
          <a:p>
            <a:pPr marL="0" indent="0">
              <a:spcBef>
                <a:spcPts val="600"/>
              </a:spcBef>
              <a:buNone/>
            </a:pPr>
            <a:r>
              <a:rPr lang="en-US" altLang="zh-CN" sz="1800" dirty="0" err="1">
                <a:latin typeface="Consolas" panose="020B0609020204030204" pitchFamily="49" charset="0"/>
              </a:rPr>
              <a:t>struct</a:t>
            </a:r>
            <a:r>
              <a:rPr lang="en-US" altLang="zh-CN" sz="1800" dirty="0">
                <a:latin typeface="Consolas" panose="020B0609020204030204" pitchFamily="49" charset="0"/>
              </a:rPr>
              <a:t> lock { integer state; };</a:t>
            </a:r>
          </a:p>
          <a:p>
            <a:pPr marL="0" indent="0">
              <a:spcBef>
                <a:spcPts val="600"/>
              </a:spcBef>
              <a:buNone/>
            </a:pPr>
            <a:endParaRPr lang="en-US" altLang="zh-CN" sz="1800" dirty="0">
              <a:latin typeface="Consolas" panose="020B0609020204030204" pitchFamily="49" charset="0"/>
            </a:endParaRPr>
          </a:p>
          <a:p>
            <a:pPr marL="0" indent="0">
              <a:spcBef>
                <a:spcPts val="600"/>
              </a:spcBef>
              <a:buNone/>
            </a:pPr>
            <a:r>
              <a:rPr lang="en-US" altLang="zh-CN" sz="1800" dirty="0">
                <a:latin typeface="Consolas" panose="020B0609020204030204" pitchFamily="49" charset="0"/>
              </a:rPr>
              <a:t>void </a:t>
            </a:r>
            <a:r>
              <a:rPr lang="en-US" altLang="zh-CN" sz="1800" b="1" dirty="0">
                <a:solidFill>
                  <a:srgbClr val="0096FF"/>
                </a:solidFill>
                <a:latin typeface="Consolas" panose="020B0609020204030204" pitchFamily="49" charset="0"/>
              </a:rPr>
              <a:t>acquire</a:t>
            </a:r>
            <a:r>
              <a:rPr lang="en-US" altLang="zh-CN" sz="1800" dirty="0">
                <a:latin typeface="Consolas" panose="020B0609020204030204" pitchFamily="49" charset="0"/>
              </a:rPr>
              <a:t> (lock reference L) {</a:t>
            </a:r>
          </a:p>
          <a:p>
            <a:pPr marL="0" indent="0">
              <a:spcBef>
                <a:spcPts val="600"/>
              </a:spcBef>
              <a:buNone/>
            </a:pPr>
            <a:r>
              <a:rPr lang="en-US" altLang="zh-CN" sz="1800" dirty="0">
                <a:latin typeface="Consolas" panose="020B0609020204030204" pitchFamily="49" charset="0"/>
              </a:rPr>
              <a:t>    while </a:t>
            </a:r>
            <a:r>
              <a:rPr lang="en-US" altLang="zh-CN" sz="1800" dirty="0" err="1">
                <a:latin typeface="Consolas" panose="020B0609020204030204" pitchFamily="49" charset="0"/>
              </a:rPr>
              <a:t>L.state</a:t>
            </a:r>
            <a:r>
              <a:rPr lang="en-US" altLang="zh-CN" sz="1800" dirty="0">
                <a:latin typeface="Consolas" panose="020B0609020204030204" pitchFamily="49" charset="0"/>
              </a:rPr>
              <a:t> == LOCKED</a:t>
            </a:r>
          </a:p>
          <a:p>
            <a:pPr marL="0" indent="0">
              <a:spcBef>
                <a:spcPts val="600"/>
              </a:spcBef>
              <a:buNone/>
            </a:pPr>
            <a:r>
              <a:rPr lang="en-US" altLang="zh-CN" sz="1800" dirty="0">
                <a:latin typeface="Consolas" panose="020B0609020204030204" pitchFamily="49" charset="0"/>
              </a:rPr>
              <a:t>       ;               </a:t>
            </a:r>
            <a:r>
              <a:rPr lang="en-US" altLang="zh-CN" sz="1800" dirty="0">
                <a:solidFill>
                  <a:schemeClr val="accent3">
                    <a:lumMod val="75000"/>
                  </a:schemeClr>
                </a:solidFill>
                <a:latin typeface="Consolas" panose="020B0609020204030204" pitchFamily="49" charset="0"/>
              </a:rPr>
              <a:t>// spin until L is UNLOCKED</a:t>
            </a:r>
          </a:p>
          <a:p>
            <a:pPr marL="0" indent="0">
              <a:spcBef>
                <a:spcPts val="600"/>
              </a:spcBef>
              <a:buNone/>
            </a:pPr>
            <a:r>
              <a:rPr lang="en-US" altLang="zh-CN" sz="1800" dirty="0">
                <a:latin typeface="Consolas" panose="020B0609020204030204" pitchFamily="49" charset="0"/>
              </a:rPr>
              <a:t>    </a:t>
            </a:r>
            <a:r>
              <a:rPr lang="en-US" altLang="zh-CN" sz="1800" dirty="0" err="1">
                <a:latin typeface="Consolas" panose="020B0609020204030204" pitchFamily="49" charset="0"/>
              </a:rPr>
              <a:t>L.state</a:t>
            </a:r>
            <a:r>
              <a:rPr lang="en-US" altLang="zh-CN" sz="1800" dirty="0">
                <a:latin typeface="Consolas" panose="020B0609020204030204" pitchFamily="49" charset="0"/>
              </a:rPr>
              <a:t> = LOCKED;  </a:t>
            </a:r>
            <a:r>
              <a:rPr lang="en-US" altLang="zh-CN" sz="1800" dirty="0">
                <a:solidFill>
                  <a:schemeClr val="accent3">
                    <a:lumMod val="75000"/>
                  </a:schemeClr>
                </a:solidFill>
                <a:latin typeface="Consolas" panose="020B0609020204030204" pitchFamily="49" charset="0"/>
              </a:rPr>
              <a:t>// the while test failed, got the lock</a:t>
            </a:r>
          </a:p>
          <a:p>
            <a:pPr marL="0" indent="0">
              <a:spcBef>
                <a:spcPts val="600"/>
              </a:spcBef>
              <a:buNone/>
            </a:pPr>
            <a:r>
              <a:rPr lang="en-US" altLang="zh-CN" sz="1800" dirty="0">
                <a:latin typeface="Consolas" panose="020B0609020204030204" pitchFamily="49" charset="0"/>
              </a:rPr>
              <a:t>}</a:t>
            </a:r>
          </a:p>
          <a:p>
            <a:pPr marL="0" indent="0">
              <a:spcBef>
                <a:spcPts val="600"/>
              </a:spcBef>
              <a:buNone/>
            </a:pPr>
            <a:r>
              <a:rPr lang="en-US" altLang="zh-CN" sz="1800" dirty="0">
                <a:latin typeface="Consolas" panose="020B0609020204030204" pitchFamily="49" charset="0"/>
              </a:rPr>
              <a:t>void </a:t>
            </a:r>
            <a:r>
              <a:rPr lang="en-US" altLang="zh-CN" sz="1800" b="1" dirty="0">
                <a:solidFill>
                  <a:srgbClr val="0096FF"/>
                </a:solidFill>
                <a:latin typeface="Consolas" panose="020B0609020204030204" pitchFamily="49" charset="0"/>
              </a:rPr>
              <a:t>release</a:t>
            </a:r>
            <a:r>
              <a:rPr lang="en-US" altLang="zh-CN" sz="1800" dirty="0">
                <a:latin typeface="Consolas" panose="020B0609020204030204" pitchFamily="49" charset="0"/>
              </a:rPr>
              <a:t> (lock reference L) {</a:t>
            </a:r>
          </a:p>
          <a:p>
            <a:pPr marL="0" indent="0">
              <a:spcBef>
                <a:spcPts val="600"/>
              </a:spcBef>
              <a:buNone/>
            </a:pPr>
            <a:r>
              <a:rPr lang="en-US" altLang="zh-CN" sz="1800" dirty="0">
                <a:latin typeface="Consolas" panose="020B0609020204030204" pitchFamily="49" charset="0"/>
              </a:rPr>
              <a:t>    </a:t>
            </a:r>
            <a:r>
              <a:rPr lang="en-US" altLang="zh-CN" sz="1800" dirty="0" err="1">
                <a:latin typeface="Consolas" panose="020B0609020204030204" pitchFamily="49" charset="0"/>
              </a:rPr>
              <a:t>L.state</a:t>
            </a:r>
            <a:r>
              <a:rPr lang="en-US" altLang="zh-CN" sz="1800" dirty="0">
                <a:latin typeface="Consolas" panose="020B0609020204030204" pitchFamily="49" charset="0"/>
              </a:rPr>
              <a:t> = UNLOCKED;</a:t>
            </a:r>
          </a:p>
          <a:p>
            <a:pPr marL="0" indent="0">
              <a:spcBef>
                <a:spcPts val="600"/>
              </a:spcBef>
              <a:buNone/>
            </a:pPr>
            <a:r>
              <a:rPr lang="en-US" altLang="zh-CN" sz="1800" dirty="0">
                <a:latin typeface="Consolas" panose="020B0609020204030204" pitchFamily="49" charset="0"/>
              </a:rPr>
              <a:t>}</a:t>
            </a:r>
          </a:p>
        </p:txBody>
      </p:sp>
    </p:spTree>
    <p:extLst>
      <p:ext uri="{BB962C8B-B14F-4D97-AF65-F5344CB8AC3E}">
        <p14:creationId xmlns:p14="http://schemas.microsoft.com/office/powerpoint/2010/main" val="1156577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Approach 1: Coarse-grained Locking</a:t>
            </a:r>
            <a:endParaRPr kumimoji="1" lang="zh-CN" altLang="en-US"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acquire(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release(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826578" y="4520799"/>
            <a:ext cx="3384376" cy="830997"/>
          </a:xfrm>
          <a:prstGeom prst="rect">
            <a:avLst/>
          </a:prstGeom>
          <a:ln>
            <a:solidFill>
              <a:srgbClr val="4F81BD"/>
            </a:solidFill>
          </a:ln>
        </p:spPr>
        <p:txBody>
          <a:bodyPr wrap="square">
            <a:spAutoFit/>
          </a:bodyPr>
          <a:lstStyle/>
          <a:p>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move(dir1, dir2, file1.txt)</a:t>
            </a:r>
          </a:p>
          <a:p>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move(dir3, dir4, file2.txt)</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72000" y="4009628"/>
            <a:ext cx="4320480" cy="461665"/>
          </a:xfrm>
          <a:prstGeom prst="rect">
            <a:avLst/>
          </a:prstGeom>
        </p:spPr>
        <p:txBody>
          <a:bodyPr wrap="square">
            <a:spAutoFit/>
          </a:bodyPr>
          <a:lstStyle/>
          <a:p>
            <a:pPr algn="ct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Forbid</a:t>
            </a:r>
            <a:r>
              <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possible</a:t>
            </a:r>
            <a:r>
              <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concurrency:</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6" name="矩形 5"/>
          <p:cNvSpPr/>
          <p:nvPr/>
        </p:nvSpPr>
        <p:spPr>
          <a:xfrm>
            <a:off x="4716016" y="1840927"/>
            <a:ext cx="4320480" cy="461665"/>
          </a:xfrm>
          <a:prstGeom prst="rect">
            <a:avLst/>
          </a:prstGeom>
        </p:spPr>
        <p:txBody>
          <a:bodyPr wrap="square">
            <a:spAutoFit/>
          </a:bodyPr>
          <a:lstStyle/>
          <a:p>
            <a:pPr algn="ctr"/>
            <a:r>
              <a:rPr lang="en-US" altLang="zh-CN" sz="2400" dirty="0" err="1">
                <a:solidFill>
                  <a:srgbClr val="0096FF"/>
                </a:solidFill>
                <a:latin typeface="等线" panose="02010600030101010101" pitchFamily="2" charset="-122"/>
                <a:ea typeface="等线" panose="02010600030101010101" pitchFamily="2" charset="-122"/>
                <a:cs typeface="Myriad Pro Light SemiCond"/>
              </a:rPr>
              <a:t>fs_lock</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 one lock per file system</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2262274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Approach 2: Fine-grained Locking</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release(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cxnSp>
        <p:nvCxnSpPr>
          <p:cNvPr id="5" name="直线箭头连接符 4"/>
          <p:cNvCxnSpPr/>
          <p:nvPr/>
        </p:nvCxnSpPr>
        <p:spPr>
          <a:xfrm flipH="1">
            <a:off x="4788024" y="3433564"/>
            <a:ext cx="648072" cy="0"/>
          </a:xfrm>
          <a:prstGeom prst="straightConnector1">
            <a:avLst/>
          </a:prstGeom>
          <a:ln>
            <a:solidFill>
              <a:srgbClr val="0096FF"/>
            </a:solidFill>
            <a:tailEnd type="arrow"/>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508104" y="3217540"/>
            <a:ext cx="2952328" cy="461665"/>
          </a:xfrm>
          <a:prstGeom prst="rect">
            <a:avLst/>
          </a:prstGeom>
        </p:spPr>
        <p:txBody>
          <a:bodyPr wrap="square">
            <a:spAutoFit/>
          </a:bodyPr>
          <a:lstStyle/>
          <a:p>
            <a:r>
              <a:rPr lang="en-US" altLang="zh-CN" sz="2400" b="1" dirty="0">
                <a:solidFill>
                  <a:srgbClr val="0096FF"/>
                </a:solidFill>
                <a:latin typeface="等线" panose="02010600030101010101" pitchFamily="2" charset="-122"/>
                <a:ea typeface="等线" panose="02010600030101010101" pitchFamily="2" charset="-122"/>
                <a:cs typeface="Myriad Pro Light SemiCond"/>
              </a:rPr>
              <a:t>Where is the file?</a:t>
            </a:r>
            <a:endParaRPr lang="zh-CN" altLang="en-US" sz="2400" b="1" dirty="0">
              <a:solidFill>
                <a:srgbClr val="0096FF"/>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386186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3: Fine-grained Locking + Holding Both Locks</a:t>
            </a:r>
            <a:endParaRPr kumimoji="1" lang="zh-CN" altLang="en-US" sz="2400"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acquire(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acquire(</a:t>
            </a:r>
            <a:r>
              <a:rPr kumimoji="1" lang="en-US" altLang="zh-CN" sz="2000" dirty="0">
                <a:solidFill>
                  <a:srgbClr val="4F81BD"/>
                </a:solidFill>
                <a:latin typeface="Consolas" panose="020B0609020204030204" pitchFamily="49" charset="0"/>
              </a:rPr>
              <a:t>dir2.lock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release(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release(</a:t>
            </a:r>
            <a:r>
              <a:rPr kumimoji="1" lang="en-US" altLang="zh-CN" sz="2000" dirty="0">
                <a:solidFill>
                  <a:srgbClr val="0096FF"/>
                </a:solidFill>
                <a:latin typeface="Consolas" panose="020B0609020204030204" pitchFamily="49" charset="0"/>
              </a:rPr>
              <a:t>dir2.lock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386347" y="4492331"/>
            <a:ext cx="4680520" cy="646331"/>
          </a:xfrm>
          <a:prstGeom prst="rect">
            <a:avLst/>
          </a:prstGeom>
          <a:ln>
            <a:solidFill>
              <a:srgbClr val="4F81BD"/>
            </a:solidFill>
          </a:ln>
        </p:spPr>
        <p:txBody>
          <a:bodyPr wrap="square">
            <a:spAutoFit/>
          </a:bodyPr>
          <a:lstStyle/>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A: move(M, N, file1.txt)</a:t>
            </a:r>
          </a:p>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B: move(N, M, file2.txt) // M and N swapped</a:t>
            </a:r>
            <a:endParaRPr lang="zh-CN" altLang="en-US" dirty="0">
              <a:solidFill>
                <a:schemeClr val="tx1">
                  <a:lumMod val="75000"/>
                  <a:lumOff val="2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66367" y="5161756"/>
            <a:ext cx="4320480" cy="461665"/>
          </a:xfrm>
          <a:prstGeom prst="rect">
            <a:avLst/>
          </a:prstGeom>
        </p:spPr>
        <p:txBody>
          <a:bodyPr wrap="square">
            <a:spAutoFit/>
          </a:bodyPr>
          <a:lstStyle/>
          <a:p>
            <a:pPr algn="ctr"/>
            <a:r>
              <a:rPr lang="en-US" altLang="zh-CN" sz="2400" b="1" dirty="0">
                <a:solidFill>
                  <a:srgbClr val="FF0000"/>
                </a:solidFill>
                <a:latin typeface="等线" panose="02010600030101010101" pitchFamily="2" charset="-122"/>
                <a:ea typeface="等线" panose="02010600030101010101" pitchFamily="2" charset="-122"/>
                <a:cs typeface="Myriad Pro Light SemiCond"/>
              </a:rPr>
              <a:t>Deadlock!</a:t>
            </a:r>
            <a:endParaRPr lang="zh-CN" altLang="en-US" sz="2400" b="1" dirty="0">
              <a:solidFill>
                <a:srgbClr val="FF0000"/>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42809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1560" y="3722022"/>
            <a:ext cx="7772400" cy="1135063"/>
          </a:xfrm>
        </p:spPr>
        <p:txBody>
          <a:bodyPr/>
          <a:lstStyle/>
          <a:p>
            <a:r>
              <a:rPr kumimoji="1" lang="en-US" altLang="zh-CN" dirty="0"/>
              <a:t>Deadlock</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43</a:t>
            </a:fld>
            <a:endParaRPr lang="zh-CN" altLang="en-US"/>
          </a:p>
        </p:txBody>
      </p:sp>
      <p:pic>
        <p:nvPicPr>
          <p:cNvPr id="8" name="图片 7" descr="deadlock.jpg"/>
          <p:cNvPicPr>
            <a:picLocks noChangeAspect="1"/>
          </p:cNvPicPr>
          <p:nvPr/>
        </p:nvPicPr>
        <p:blipFill rotWithShape="1">
          <a:blip r:embed="rId2">
            <a:extLst>
              <a:ext uri="{28A0092B-C50C-407E-A947-70E740481C1C}">
                <a14:useLocalDpi xmlns:a14="http://schemas.microsoft.com/office/drawing/2010/main" val="0"/>
              </a:ext>
            </a:extLst>
          </a:blip>
          <a:srcRect t="19273" b="16594"/>
          <a:stretch/>
        </p:blipFill>
        <p:spPr>
          <a:xfrm>
            <a:off x="706806" y="487587"/>
            <a:ext cx="7989639" cy="3202514"/>
          </a:xfrm>
          <a:prstGeom prst="rect">
            <a:avLst/>
          </a:prstGeom>
        </p:spPr>
      </p:pic>
    </p:spTree>
    <p:extLst>
      <p:ext uri="{BB962C8B-B14F-4D97-AF65-F5344CB8AC3E}">
        <p14:creationId xmlns:p14="http://schemas.microsoft.com/office/powerpoint/2010/main" val="1052569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a:t>
            </a:r>
          </a:p>
        </p:txBody>
      </p:sp>
      <p:sp>
        <p:nvSpPr>
          <p:cNvPr id="37891" name="Content Placeholder 2"/>
          <p:cNvSpPr>
            <a:spLocks noGrp="1"/>
          </p:cNvSpPr>
          <p:nvPr>
            <p:ph idx="1"/>
          </p:nvPr>
        </p:nvSpPr>
        <p:spPr>
          <a:xfrm>
            <a:off x="457200" y="1206500"/>
            <a:ext cx="8305800" cy="3683000"/>
          </a:xfrm>
        </p:spPr>
        <p:txBody>
          <a:bodyPr/>
          <a:lstStyle/>
          <a:p>
            <a:pPr>
              <a:lnSpc>
                <a:spcPct val="120000"/>
              </a:lnSpc>
            </a:pPr>
            <a:r>
              <a:rPr lang="en-US" altLang="zh-CN" sz="2800" dirty="0">
                <a:ea typeface="MS PGothic" charset="0"/>
              </a:rPr>
              <a:t>If we had modified the code so that both threads acquire the locks in the same order </a:t>
            </a:r>
          </a:p>
          <a:p>
            <a:pPr lvl="1">
              <a:lnSpc>
                <a:spcPct val="120000"/>
              </a:lnSpc>
            </a:pPr>
            <a:r>
              <a:rPr lang="en-US" altLang="zh-CN" sz="2400" dirty="0">
                <a:ea typeface="MS PGothic" charset="0"/>
              </a:rPr>
              <a:t>(</a:t>
            </a:r>
            <a:r>
              <a:rPr lang="en-US" altLang="zh-CN" sz="2400" i="1" dirty="0">
                <a:ea typeface="MS PGothic" charset="0"/>
              </a:rPr>
              <a:t>L1 </a:t>
            </a:r>
            <a:r>
              <a:rPr lang="en-US" altLang="zh-CN" sz="2400" dirty="0">
                <a:ea typeface="MS PGothic" charset="0"/>
              </a:rPr>
              <a:t>and then </a:t>
            </a:r>
            <a:r>
              <a:rPr lang="en-US" altLang="zh-CN" sz="2400" i="1" dirty="0">
                <a:ea typeface="MS PGothic" charset="0"/>
              </a:rPr>
              <a:t>L2, or vice versa) </a:t>
            </a:r>
          </a:p>
          <a:p>
            <a:pPr lvl="1">
              <a:lnSpc>
                <a:spcPct val="120000"/>
              </a:lnSpc>
            </a:pPr>
            <a:r>
              <a:rPr lang="en-US" altLang="zh-CN" sz="2400" dirty="0">
                <a:ea typeface="MS PGothic" charset="0"/>
              </a:rPr>
              <a:t>No deadlock could have occurred</a:t>
            </a:r>
          </a:p>
          <a:p>
            <a:pPr>
              <a:lnSpc>
                <a:spcPct val="120000"/>
              </a:lnSpc>
            </a:pPr>
            <a:r>
              <a:rPr lang="en-US" altLang="zh-CN" sz="2800" dirty="0">
                <a:ea typeface="MS PGothic" charset="0"/>
              </a:rPr>
              <a:t>Again</a:t>
            </a:r>
            <a:r>
              <a:rPr lang="en-US" altLang="zh-CN" sz="2800" i="1" dirty="0">
                <a:ea typeface="MS PGothic" charset="0"/>
              </a:rPr>
              <a:t>, small changes </a:t>
            </a:r>
            <a:r>
              <a:rPr lang="en-US" altLang="zh-CN" sz="2800" dirty="0">
                <a:ea typeface="MS PGothic" charset="0"/>
              </a:rPr>
              <a:t>in the order of statements can result in good or bad behavior</a:t>
            </a:r>
            <a:endParaRPr lang="en-US" altLang="zh-CN" dirty="0">
              <a:ea typeface="MS PGothic"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3FB2F81F-A459-4941-B068-78D9D073E44A}" type="slidenum">
              <a:rPr lang="zh-CN" altLang="en-US" sz="1400" b="0">
                <a:latin typeface="Calibri" charset="0"/>
                <a:ea typeface="Adobe 楷体 Std R" charset="0"/>
                <a:cs typeface="Adobe 楷体 Std R" charset="0"/>
              </a:rPr>
              <a:pPr/>
              <a:t>44</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804244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a:t>
            </a:r>
            <a:r>
              <a:rPr lang="en-US" altLang="zh-CN" i="1" dirty="0">
                <a:ea typeface="MS PGothic" charset="0"/>
              </a:rPr>
              <a:t>wait-for</a:t>
            </a:r>
            <a:r>
              <a:rPr lang="en-US" altLang="zh-CN" dirty="0">
                <a:ea typeface="MS PGothic" charset="0"/>
              </a:rPr>
              <a:t> Graph</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121B9A1-7F52-9B4B-B9C0-94622C804C88}" type="slidenum">
              <a:rPr lang="zh-CN" altLang="en-US" sz="1400" b="0">
                <a:latin typeface="Calibri" charset="0"/>
                <a:ea typeface="Adobe 楷体 Std R" charset="0"/>
                <a:cs typeface="Adobe 楷体 Std R" charset="0"/>
              </a:rPr>
              <a:pPr/>
              <a:t>45</a:t>
            </a:fld>
            <a:endParaRPr lang="en-US" altLang="zh-CN" sz="1400" b="0">
              <a:latin typeface="Calibri" charset="0"/>
              <a:ea typeface="Adobe 楷体 Std R" charset="0"/>
              <a:cs typeface="Adobe 楷体 Std R" charset="0"/>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0313"/>
            <a:ext cx="8458200"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73480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Theory</a:t>
            </a:r>
          </a:p>
        </p:txBody>
      </p:sp>
      <p:sp>
        <p:nvSpPr>
          <p:cNvPr id="3075" name="Content Placeholder 2"/>
          <p:cNvSpPr>
            <a:spLocks noGrp="1"/>
          </p:cNvSpPr>
          <p:nvPr>
            <p:ph idx="1"/>
          </p:nvPr>
        </p:nvSpPr>
        <p:spPr>
          <a:xfrm>
            <a:off x="457200" y="1206500"/>
            <a:ext cx="8305800" cy="3683000"/>
          </a:xfrm>
        </p:spPr>
        <p:txBody>
          <a:bodyPr>
            <a:normAutofit fontScale="85000" lnSpcReduction="20000"/>
          </a:bodyPr>
          <a:lstStyle/>
          <a:p>
            <a:pPr eaLnBrk="1" hangingPunct="1">
              <a:spcBef>
                <a:spcPct val="0"/>
              </a:spcBef>
              <a:buFontTx/>
              <a:buNone/>
            </a:pPr>
            <a:r>
              <a:rPr lang="en-US" altLang="zh-CN" sz="2800" dirty="0">
                <a:ea typeface="MS PGothic" charset="0"/>
              </a:rPr>
              <a:t>Four necessary and enough conditions for deadlock</a:t>
            </a:r>
          </a:p>
          <a:p>
            <a:pPr eaLnBrk="1" hangingPunct="1">
              <a:spcBef>
                <a:spcPct val="0"/>
              </a:spcBef>
              <a:buFontTx/>
              <a:buNone/>
            </a:pPr>
            <a:endParaRPr lang="en-US" altLang="zh-CN" sz="2800" dirty="0">
              <a:ea typeface="MS PGothic" charset="0"/>
            </a:endParaRPr>
          </a:p>
          <a:p>
            <a:pPr eaLnBrk="1" hangingPunct="1">
              <a:spcBef>
                <a:spcPct val="0"/>
              </a:spcBef>
              <a:buFont typeface="Calibri" charset="0"/>
              <a:buAutoNum type="arabicPeriod"/>
            </a:pPr>
            <a:r>
              <a:rPr lang="en-US" altLang="zh-CN" sz="2800" dirty="0">
                <a:ea typeface="MS PGothic" charset="0"/>
              </a:rPr>
              <a:t>Limited access</a:t>
            </a:r>
          </a:p>
          <a:p>
            <a:pPr marL="914400" lvl="1" indent="-457200" eaLnBrk="1" hangingPunct="1">
              <a:spcBef>
                <a:spcPct val="0"/>
              </a:spcBef>
            </a:pPr>
            <a:r>
              <a:rPr lang="en-US" altLang="zh-CN" sz="2400" dirty="0">
                <a:ea typeface="MS PGothic" charset="0"/>
              </a:rPr>
              <a:t>Resource can only be shared with finite users. </a:t>
            </a:r>
          </a:p>
          <a:p>
            <a:pPr eaLnBrk="1" hangingPunct="1">
              <a:spcBef>
                <a:spcPct val="0"/>
              </a:spcBef>
              <a:buFont typeface="Calibri" charset="0"/>
              <a:buAutoNum type="arabicPeriod"/>
            </a:pPr>
            <a:r>
              <a:rPr lang="en-US" altLang="zh-CN" sz="2800" dirty="0">
                <a:ea typeface="MS PGothic" charset="0"/>
              </a:rPr>
              <a:t>No preemption </a:t>
            </a:r>
          </a:p>
          <a:p>
            <a:pPr marL="914400" lvl="1" indent="-457200" eaLnBrk="1" hangingPunct="1">
              <a:spcBef>
                <a:spcPct val="0"/>
              </a:spcBef>
            </a:pPr>
            <a:r>
              <a:rPr lang="en-US" altLang="zh-CN" sz="2400" dirty="0">
                <a:ea typeface="MS PGothic" charset="0"/>
              </a:rPr>
              <a:t>Once resource granted, cannot be taken away. </a:t>
            </a:r>
          </a:p>
          <a:p>
            <a:pPr eaLnBrk="1" hangingPunct="1">
              <a:spcBef>
                <a:spcPct val="0"/>
              </a:spcBef>
              <a:buFont typeface="Calibri" charset="0"/>
              <a:buAutoNum type="arabicPeriod"/>
            </a:pPr>
            <a:r>
              <a:rPr lang="en-US" altLang="zh-CN" sz="2800" dirty="0">
                <a:ea typeface="MS PGothic" charset="0"/>
              </a:rPr>
              <a:t>Multiple independent requests (hold and wait)</a:t>
            </a:r>
          </a:p>
          <a:p>
            <a:pPr marL="914400" lvl="1" indent="-457200" eaLnBrk="1" hangingPunct="1">
              <a:spcBef>
                <a:spcPct val="0"/>
              </a:spcBef>
            </a:pPr>
            <a:r>
              <a:rPr lang="en-US" altLang="zh-CN" sz="2400" dirty="0">
                <a:ea typeface="MS PGothic" charset="0"/>
              </a:rPr>
              <a:t>Don't ask all at once (wait for next resource while holding current one) </a:t>
            </a:r>
          </a:p>
          <a:p>
            <a:pPr eaLnBrk="1" hangingPunct="1">
              <a:spcBef>
                <a:spcPct val="0"/>
              </a:spcBef>
              <a:buFont typeface="Calibri" charset="0"/>
              <a:buAutoNum type="arabicPeriod"/>
            </a:pPr>
            <a:r>
              <a:rPr lang="en-US" altLang="zh-CN" sz="2800" dirty="0">
                <a:ea typeface="MS PGothic" charset="0"/>
              </a:rPr>
              <a:t>Cycle in wait for graph</a:t>
            </a:r>
            <a:endParaRPr lang="en-US" altLang="zh-CN" dirty="0">
              <a:ea typeface="MS PGothic"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C2A26980-9EBE-4643-BCFA-64B5729A88CA}" type="slidenum">
              <a:rPr lang="zh-CN" altLang="en-US" sz="1400" b="0">
                <a:latin typeface="Calibri" charset="0"/>
                <a:ea typeface="Adobe 楷体 Std R" charset="0"/>
                <a:cs typeface="Adobe 楷体 Std R" charset="0"/>
              </a:rPr>
              <a:pPr/>
              <a:t>46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364283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Deadlock &amp; Making Progress</a:t>
            </a:r>
            <a:endParaRPr lang="zh-CN" altLang="en-US" dirty="0">
              <a:ea typeface="MS PGothic" charset="0"/>
            </a:endParaRPr>
          </a:p>
        </p:txBody>
      </p:sp>
      <p:sp>
        <p:nvSpPr>
          <p:cNvPr id="22530" name="内容占位符 2"/>
          <p:cNvSpPr>
            <a:spLocks noGrp="1"/>
          </p:cNvSpPr>
          <p:nvPr>
            <p:ph idx="1"/>
          </p:nvPr>
        </p:nvSpPr>
        <p:spPr/>
        <p:txBody>
          <a:bodyPr>
            <a:normAutofit fontScale="92500"/>
          </a:bodyPr>
          <a:lstStyle/>
          <a:p>
            <a:r>
              <a:rPr lang="en-US" altLang="zh-CN" dirty="0">
                <a:ea typeface="MS PGothic" charset="0"/>
              </a:rPr>
              <a:t>Inevitable if using locks in concurrency</a:t>
            </a:r>
          </a:p>
          <a:p>
            <a:pPr lvl="1"/>
            <a:r>
              <a:rPr lang="en-US" altLang="zh-CN" dirty="0">
                <a:ea typeface="MS PGothic" charset="0"/>
              </a:rPr>
              <a:t>1. Waiting for one another</a:t>
            </a:r>
          </a:p>
          <a:p>
            <a:pPr lvl="1"/>
            <a:r>
              <a:rPr lang="en-US" altLang="zh-CN" dirty="0">
                <a:ea typeface="MS PGothic" charset="0"/>
              </a:rPr>
              <a:t>2. Waiting for a lock by some deadlocked one</a:t>
            </a:r>
          </a:p>
          <a:p>
            <a:pPr lvl="1"/>
            <a:r>
              <a:rPr lang="en-US" altLang="zh-CN" dirty="0">
                <a:ea typeface="MS PGothic" charset="0"/>
              </a:rPr>
              <a:t>Correctness arguments ensures correctness, but no progress</a:t>
            </a:r>
          </a:p>
          <a:p>
            <a:r>
              <a:rPr lang="en-US" altLang="zh-CN" dirty="0">
                <a:ea typeface="MS PGothic" charset="0"/>
              </a:rPr>
              <a:t>Methods</a:t>
            </a:r>
          </a:p>
          <a:p>
            <a:pPr lvl="1"/>
            <a:r>
              <a:rPr lang="en-US" altLang="zh-CN" dirty="0">
                <a:ea typeface="MS PGothic" charset="0"/>
              </a:rPr>
              <a:t>Pessimistic ones: take a priori action to prevent</a:t>
            </a:r>
          </a:p>
          <a:p>
            <a:pPr lvl="1"/>
            <a:r>
              <a:rPr lang="en-US" altLang="zh-CN" dirty="0">
                <a:ea typeface="MS PGothic" charset="0"/>
              </a:rPr>
              <a:t>Optimistic ones: detect deadlocks then fix up</a:t>
            </a:r>
          </a:p>
          <a:p>
            <a:pPr lvl="2"/>
            <a:endParaRPr lang="zh-CN" altLang="en-US" dirty="0">
              <a:ea typeface="MS PGothic" charset="0"/>
            </a:endParaRPr>
          </a:p>
        </p:txBody>
      </p:sp>
      <p:sp>
        <p:nvSpPr>
          <p:cNvPr id="2253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EAC959C-EDCE-E749-8854-62DD4CFD99BE}" type="slidenum">
              <a:rPr lang="zh-CN" altLang="en-US" sz="1167" b="0">
                <a:latin typeface="Calibri" charset="0"/>
                <a:ea typeface="Adobe 楷体 Std R" charset="0"/>
                <a:cs typeface="Adobe 楷体 Std R" charset="0"/>
              </a:rPr>
              <a:pPr/>
              <a:t>47</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52486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Lock ordering (pessimistic)</a:t>
            </a:r>
          </a:p>
          <a:p>
            <a:pPr lvl="1"/>
            <a:r>
              <a:rPr lang="en-US" altLang="zh-CN" dirty="0">
                <a:ea typeface="MS PGothic" charset="0"/>
              </a:rPr>
              <a:t>Number the locks uniquely</a:t>
            </a:r>
          </a:p>
          <a:p>
            <a:pPr lvl="1"/>
            <a:r>
              <a:rPr lang="en-US" altLang="zh-CN" dirty="0">
                <a:ea typeface="MS PGothic" charset="0"/>
              </a:rPr>
              <a:t>Require transactions acquire locks in order</a:t>
            </a:r>
          </a:p>
          <a:p>
            <a:pPr lvl="1"/>
            <a:r>
              <a:rPr lang="en-US" altLang="zh-CN" dirty="0">
                <a:ea typeface="MS PGothic" charset="0"/>
              </a:rPr>
              <a:t>Problem: some app may not predict all of the locks they need before acquiring the first one</a:t>
            </a:r>
          </a:p>
        </p:txBody>
      </p:sp>
      <p:sp>
        <p:nvSpPr>
          <p:cNvPr id="23555"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48</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3183470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Backing out (optimistic)</a:t>
            </a:r>
          </a:p>
          <a:p>
            <a:pPr lvl="1"/>
            <a:r>
              <a:rPr lang="en-US" altLang="zh-CN" dirty="0">
                <a:ea typeface="MS PGothic" charset="0"/>
              </a:rPr>
              <a:t>Allow acquire locks in any order</a:t>
            </a:r>
          </a:p>
          <a:p>
            <a:pPr lvl="1"/>
            <a:r>
              <a:rPr lang="en-US" altLang="zh-CN" dirty="0">
                <a:ea typeface="MS PGothic" charset="0"/>
              </a:rPr>
              <a:t>If it encounters an already-acquired lock with an number lower than one it has previously acquired itself, then</a:t>
            </a:r>
          </a:p>
          <a:p>
            <a:pPr lvl="2"/>
            <a:r>
              <a:rPr lang="en-US" altLang="zh-CN" sz="2000" dirty="0">
                <a:ea typeface="MS PGothic" charset="0"/>
              </a:rPr>
              <a:t>UNDO: Back up to release its higher-numbered locks</a:t>
            </a:r>
          </a:p>
          <a:p>
            <a:pPr lvl="2"/>
            <a:r>
              <a:rPr lang="en-US" altLang="zh-CN" sz="2000" dirty="0">
                <a:ea typeface="MS PGothic" charset="0"/>
              </a:rPr>
              <a:t>Wait for the lower-numbered lock and REDO</a:t>
            </a:r>
            <a:endParaRPr lang="zh-CN" altLang="en-US" sz="2000" dirty="0">
              <a:ea typeface="MS PGothic" charset="0"/>
            </a:endParaRPr>
          </a:p>
        </p:txBody>
      </p:sp>
      <p:sp>
        <p:nvSpPr>
          <p:cNvPr id="23555"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49</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64879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pPr eaLnBrk="1" hangingPunct="1">
              <a:lnSpc>
                <a:spcPct val="90000"/>
              </a:lnSpc>
              <a:spcBef>
                <a:spcPct val="10000"/>
              </a:spcBef>
            </a:pPr>
            <a:r>
              <a:rPr lang="en-US" altLang="zh-CN" dirty="0">
                <a:latin typeface="等线" panose="02010600030101010101" pitchFamily="2" charset="-122"/>
                <a:ea typeface="等线" panose="02010600030101010101" pitchFamily="2" charset="-122"/>
              </a:rPr>
              <a:t>Race Condition Still Exists!</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0F82739A-D1EA-8446-BBCB-7D794A709DDA}" type="slidenum">
              <a:rPr lang="zh-CN" altLang="en-US" sz="1400" b="0">
                <a:latin typeface="等线" panose="02010600030101010101" pitchFamily="2" charset="-122"/>
                <a:ea typeface="等线" panose="02010600030101010101" pitchFamily="2" charset="-122"/>
                <a:cs typeface="Adobe 楷体 Std R" charset="0"/>
              </a:rPr>
              <a:pPr/>
              <a:t>5</a:t>
            </a:fld>
            <a:endParaRPr lang="en-US" altLang="zh-CN" sz="1400" b="0">
              <a:latin typeface="等线" panose="02010600030101010101" pitchFamily="2" charset="-122"/>
              <a:ea typeface="等线" panose="02010600030101010101" pitchFamily="2" charset="-122"/>
              <a:cs typeface="Adobe 楷体 Std R" charset="0"/>
            </a:endParaRP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5" y="1524000"/>
            <a:ext cx="8448675" cy="241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611561" y="4009629"/>
            <a:ext cx="5846472" cy="1015663"/>
          </a:xfrm>
          <a:prstGeom prst="rect">
            <a:avLst/>
          </a:prstGeom>
        </p:spPr>
        <p:txBody>
          <a:bodyPr wrap="none">
            <a:spAutoFit/>
          </a:bodyPr>
          <a:lstStyle/>
          <a:p>
            <a:pPr>
              <a:lnSpc>
                <a:spcPct val="150000"/>
              </a:lnSpc>
            </a:pPr>
            <a:r>
              <a:rPr lang="en-US" altLang="zh-CN" sz="2000" dirty="0">
                <a:latin typeface="等线" panose="02010600030101010101" pitchFamily="2" charset="-122"/>
                <a:ea typeface="等线" panose="02010600030101010101" pitchFamily="2" charset="-122"/>
              </a:rPr>
              <a:t>Operation-1: Read L to check if its state is LOCKED</a:t>
            </a:r>
          </a:p>
          <a:p>
            <a:pPr>
              <a:lnSpc>
                <a:spcPct val="150000"/>
              </a:lnSpc>
            </a:pPr>
            <a:r>
              <a:rPr lang="en-US" altLang="zh-CN" sz="2000" dirty="0">
                <a:latin typeface="等线" panose="02010600030101010101" pitchFamily="2" charset="-122"/>
                <a:ea typeface="等线" panose="02010600030101010101" pitchFamily="2" charset="-122"/>
              </a:rPr>
              <a:t>Operation-2: Write L to change its state to LOCKED</a:t>
            </a:r>
            <a:endParaRPr lang="zh-CN" altLang="en-US" sz="2000" dirty="0">
              <a:latin typeface="等线" panose="02010600030101010101" pitchFamily="2" charset="-122"/>
              <a:ea typeface="等线" panose="02010600030101010101" pitchFamily="2" charset="-122"/>
            </a:endParaRPr>
          </a:p>
        </p:txBody>
      </p:sp>
      <p:sp>
        <p:nvSpPr>
          <p:cNvPr id="3" name="右大括号 2"/>
          <p:cNvSpPr/>
          <p:nvPr/>
        </p:nvSpPr>
        <p:spPr>
          <a:xfrm>
            <a:off x="6462100" y="4279635"/>
            <a:ext cx="144016" cy="594090"/>
          </a:xfrm>
          <a:prstGeom prst="rightBrace">
            <a:avLst>
              <a:gd name="adj1" fmla="val 47207"/>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4" name="矩形 3"/>
          <p:cNvSpPr/>
          <p:nvPr/>
        </p:nvSpPr>
        <p:spPr>
          <a:xfrm>
            <a:off x="6732240" y="4332794"/>
            <a:ext cx="1491114" cy="400110"/>
          </a:xfrm>
          <a:prstGeom prst="rect">
            <a:avLst/>
          </a:prstGeom>
        </p:spPr>
        <p:txBody>
          <a:bodyPr wrap="none">
            <a:spAutoFit/>
          </a:bodyPr>
          <a:lstStyle/>
          <a:p>
            <a:r>
              <a:rPr lang="en-US" altLang="zh-CN" sz="2000" dirty="0">
                <a:solidFill>
                  <a:srgbClr val="C00000"/>
                </a:solidFill>
                <a:latin typeface="等线" panose="02010600030101010101" pitchFamily="2" charset="-122"/>
                <a:ea typeface="等线" panose="02010600030101010101" pitchFamily="2" charset="-122"/>
              </a:rPr>
              <a:t>Not atomic!</a:t>
            </a:r>
            <a:endParaRPr lang="zh-CN" altLang="en-US" sz="2000" dirty="0">
              <a:solidFill>
                <a:srgbClr val="C00000"/>
              </a:solidFill>
              <a:latin typeface="等线" panose="02010600030101010101" pitchFamily="2" charset="-122"/>
              <a:ea typeface="等线" panose="02010600030101010101" pitchFamily="2" charset="-122"/>
            </a:endParaRPr>
          </a:p>
        </p:txBody>
      </p:sp>
      <p:cxnSp>
        <p:nvCxnSpPr>
          <p:cNvPr id="6" name="直线箭头连接符 5"/>
          <p:cNvCxnSpPr/>
          <p:nvPr/>
        </p:nvCxnSpPr>
        <p:spPr>
          <a:xfrm>
            <a:off x="6876256" y="1273326"/>
            <a:ext cx="0" cy="16561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08108" y="863230"/>
            <a:ext cx="3297698" cy="400110"/>
          </a:xfrm>
          <a:prstGeom prst="rect">
            <a:avLst/>
          </a:prstGeom>
        </p:spPr>
        <p:txBody>
          <a:bodyPr wrap="none">
            <a:spAutoFit/>
          </a:bodyPr>
          <a:lstStyle/>
          <a:p>
            <a:r>
              <a:rPr lang="en-US" altLang="zh-CN" sz="2000" dirty="0">
                <a:solidFill>
                  <a:srgbClr val="C00000"/>
                </a:solidFill>
                <a:latin typeface="等线" panose="02010600030101010101" pitchFamily="2" charset="-122"/>
                <a:ea typeface="等线" panose="02010600030101010101" pitchFamily="2" charset="-122"/>
              </a:rPr>
              <a:t>A and B both have the Lock!</a:t>
            </a:r>
            <a:endParaRPr lang="zh-CN" altLang="en-US" sz="2000" dirty="0">
              <a:solidFill>
                <a:srgbClr val="C00000"/>
              </a:solidFill>
              <a:latin typeface="等线" panose="02010600030101010101" pitchFamily="2" charset="-122"/>
              <a:ea typeface="等线" panose="02010600030101010101" pitchFamily="2" charset="-122"/>
            </a:endParaRPr>
          </a:p>
        </p:txBody>
      </p:sp>
      <p:cxnSp>
        <p:nvCxnSpPr>
          <p:cNvPr id="9" name="肘形连接符 8"/>
          <p:cNvCxnSpPr>
            <a:stCxn id="4" idx="2"/>
          </p:cNvCxnSpPr>
          <p:nvPr/>
        </p:nvCxnSpPr>
        <p:spPr>
          <a:xfrm rot="16200000" flipH="1">
            <a:off x="7215232" y="4995469"/>
            <a:ext cx="525132" cy="2"/>
          </a:xfrm>
          <a:prstGeom prst="bentConnector3">
            <a:avLst>
              <a:gd name="adj1" fmla="val 50000"/>
            </a:avLst>
          </a:prstGeom>
          <a:ln>
            <a:solidFill>
              <a:srgbClr val="0096FF"/>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84168" y="5240047"/>
            <a:ext cx="2334293" cy="400110"/>
          </a:xfrm>
          <a:prstGeom prst="rect">
            <a:avLst/>
          </a:prstGeom>
        </p:spPr>
        <p:txBody>
          <a:bodyPr wrap="none">
            <a:spAutoFit/>
          </a:bodyPr>
          <a:lstStyle/>
          <a:p>
            <a:r>
              <a:rPr lang="en-US" altLang="zh-CN" sz="2000" dirty="0">
                <a:solidFill>
                  <a:srgbClr val="0096FF"/>
                </a:solidFill>
                <a:latin typeface="等线" panose="02010600030101010101" pitchFamily="2" charset="-122"/>
                <a:ea typeface="等线" panose="02010600030101010101" pitchFamily="2" charset="-122"/>
              </a:rPr>
              <a:t>Need another lock?</a:t>
            </a:r>
            <a:endParaRPr lang="zh-CN" altLang="en-US" sz="2000" dirty="0">
              <a:solidFill>
                <a:srgbClr val="0096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607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Timer expiration (optimistic)</a:t>
            </a:r>
          </a:p>
          <a:p>
            <a:pPr lvl="1"/>
            <a:r>
              <a:rPr lang="en-US" altLang="zh-CN" dirty="0">
                <a:ea typeface="MS PGothic" charset="0"/>
              </a:rPr>
              <a:t>Set a timer at </a:t>
            </a:r>
            <a:r>
              <a:rPr lang="en-US" altLang="zh-CN" dirty="0" err="1">
                <a:ea typeface="MS PGothic" charset="0"/>
              </a:rPr>
              <a:t>begin_transaction</a:t>
            </a:r>
            <a:r>
              <a:rPr lang="en-US" altLang="zh-CN" dirty="0">
                <a:ea typeface="MS PGothic" charset="0"/>
              </a:rPr>
              <a:t>, abort if timeout</a:t>
            </a:r>
          </a:p>
          <a:p>
            <a:pPr lvl="1"/>
            <a:r>
              <a:rPr lang="en-US" altLang="zh-CN" dirty="0">
                <a:ea typeface="MS PGothic" charset="0"/>
              </a:rPr>
              <a:t>If still no progress, another one may abort</a:t>
            </a:r>
          </a:p>
          <a:p>
            <a:pPr lvl="1"/>
            <a:r>
              <a:rPr lang="en-US" altLang="zh-CN" dirty="0">
                <a:ea typeface="MS PGothic" charset="0"/>
              </a:rPr>
              <a:t>Problem: how to chose the interval?</a:t>
            </a: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50</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62175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Solving Deadlock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Cycle detection (optimistic)</a:t>
            </a:r>
          </a:p>
          <a:p>
            <a:pPr lvl="1"/>
            <a:r>
              <a:rPr lang="en-US" altLang="zh-CN" dirty="0">
                <a:ea typeface="MS PGothic" charset="0"/>
              </a:rPr>
              <a:t>Maintain a wait-for-graph in the lock manager</a:t>
            </a:r>
          </a:p>
          <a:p>
            <a:pPr lvl="2"/>
            <a:r>
              <a:rPr lang="en-US" altLang="zh-CN" sz="2000" dirty="0">
                <a:ea typeface="MS PGothic" charset="0"/>
              </a:rPr>
              <a:t>Shows owner and waiting ones</a:t>
            </a:r>
          </a:p>
          <a:p>
            <a:pPr lvl="2"/>
            <a:r>
              <a:rPr lang="en-US" altLang="zh-CN" sz="2000" dirty="0">
                <a:ea typeface="MS PGothic" charset="0"/>
              </a:rPr>
              <a:t>Check when transaction tries to acquire a lock</a:t>
            </a:r>
          </a:p>
          <a:p>
            <a:pPr lvl="1"/>
            <a:r>
              <a:rPr lang="en-US" altLang="zh-CN" dirty="0">
                <a:ea typeface="MS PGothic" charset="0"/>
              </a:rPr>
              <a:t>Prevent cycle (deadlock)</a:t>
            </a:r>
          </a:p>
          <a:p>
            <a:pPr lvl="2"/>
            <a:r>
              <a:rPr lang="en-US" altLang="zh-CN" sz="2000" dirty="0">
                <a:ea typeface="MS PGothic" charset="0"/>
              </a:rPr>
              <a:t>Select some cycle member to be a victim </a:t>
            </a:r>
            <a:endParaRPr lang="zh-CN" altLang="en-US" sz="2000" dirty="0">
              <a:ea typeface="MS PGothic" charset="0"/>
            </a:endParaRP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51</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873399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4: Fine-grained Locking + Solving Deadlock</a:t>
            </a:r>
            <a:endParaRPr kumimoji="1" lang="zh-CN" altLang="en-US" sz="2400" dirty="0"/>
          </a:p>
        </p:txBody>
      </p:sp>
      <p:sp>
        <p:nvSpPr>
          <p:cNvPr id="3" name="内容占位符 2"/>
          <p:cNvSpPr>
            <a:spLocks noGrp="1"/>
          </p:cNvSpPr>
          <p:nvPr>
            <p:ph idx="1"/>
          </p:nvPr>
        </p:nvSpPr>
        <p:spPr>
          <a:xfrm>
            <a:off x="457200" y="1333500"/>
            <a:ext cx="3754760" cy="4116287"/>
          </a:xfrm>
        </p:spPr>
        <p:txBody>
          <a:bodyPr>
            <a:normAutofit fontScale="550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if dir1.inum &lt; dir2.inum:</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else:</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acquire(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a:latin typeface="Consolas" panose="020B0609020204030204" pitchFamily="49" charset="0"/>
              </a:rPr>
              <a:t>  </a:t>
            </a: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release(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sp>
        <p:nvSpPr>
          <p:cNvPr id="5" name="内容占位符 2"/>
          <p:cNvSpPr txBox="1">
            <a:spLocks/>
          </p:cNvSpPr>
          <p:nvPr/>
        </p:nvSpPr>
        <p:spPr>
          <a:xfrm>
            <a:off x="4067944" y="1333501"/>
            <a:ext cx="4618856"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2400" dirty="0" err="1">
                <a:solidFill>
                  <a:schemeClr val="tx1">
                    <a:lumMod val="75000"/>
                    <a:lumOff val="25000"/>
                  </a:schemeClr>
                </a:solidFill>
                <a:latin typeface="等线" panose="02010600030101010101" pitchFamily="2" charset="-122"/>
                <a:ea typeface="等线" panose="02010600030101010101" pitchFamily="2" charset="-122"/>
              </a:rPr>
              <a:t>dir.inum</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 is the </a:t>
            </a:r>
            <a:r>
              <a:rPr kumimoji="1" lang="en-US" altLang="zh-CN" sz="2400" dirty="0" err="1">
                <a:solidFill>
                  <a:schemeClr val="tx1">
                    <a:lumMod val="75000"/>
                    <a:lumOff val="25000"/>
                  </a:schemeClr>
                </a:solidFill>
                <a:latin typeface="等线" panose="02010600030101010101" pitchFamily="2" charset="-122"/>
                <a:ea typeface="等线" panose="02010600030101010101" pitchFamily="2" charset="-122"/>
              </a:rPr>
              <a:t>inumber</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 of a directory</a:t>
            </a: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Requires</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rgbClr val="0096FF"/>
                </a:solidFill>
                <a:latin typeface="等线" panose="02010600030101010101" pitchFamily="2" charset="-122"/>
                <a:ea typeface="等线" panose="02010600030101010101" pitchFamily="2" charset="-122"/>
              </a:rPr>
              <a:t>global reasoning about all locks</a:t>
            </a: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Need a way to</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ensure locks are acquired in the same order</a:t>
            </a:r>
          </a:p>
          <a:p>
            <a:endParaRPr kumimoji="1" lang="en-US" altLang="zh-CN" sz="2400" dirty="0">
              <a:solidFill>
                <a:schemeClr val="tx1">
                  <a:lumMod val="75000"/>
                  <a:lumOff val="25000"/>
                </a:schemeClr>
              </a:solidFill>
              <a:latin typeface="等线" panose="02010600030101010101" pitchFamily="2" charset="-122"/>
              <a:ea typeface="等线" panose="02010600030101010101" pitchFamily="2" charset="-122"/>
            </a:endParaRPr>
          </a:p>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Aka.,</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ordered</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locking</a:t>
            </a:r>
            <a:endParaRPr kumimoji="1" lang="zh-CN" altLang="en-US" sz="2400" dirty="0">
              <a:solidFill>
                <a:schemeClr val="tx1">
                  <a:lumMod val="75000"/>
                  <a:lumOff val="25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66218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lnSpc>
                <a:spcPct val="90000"/>
              </a:lnSpc>
              <a:spcBef>
                <a:spcPct val="10000"/>
              </a:spcBef>
            </a:pPr>
            <a:r>
              <a:rPr lang="en-US" altLang="zh-CN" dirty="0" err="1">
                <a:ea typeface="MS PGothic" charset="0"/>
              </a:rPr>
              <a:t>Livelock</a:t>
            </a:r>
            <a:endParaRPr lang="en-US" altLang="zh-CN" dirty="0">
              <a:ea typeface="MS PGothic" charset="0"/>
            </a:endParaRPr>
          </a:p>
        </p:txBody>
      </p:sp>
      <p:sp>
        <p:nvSpPr>
          <p:cNvPr id="41987" name="Content Placeholder 2"/>
          <p:cNvSpPr>
            <a:spLocks noGrp="1"/>
          </p:cNvSpPr>
          <p:nvPr>
            <p:ph idx="1"/>
          </p:nvPr>
        </p:nvSpPr>
        <p:spPr>
          <a:xfrm>
            <a:off x="457200" y="1206500"/>
            <a:ext cx="8305800" cy="3683000"/>
          </a:xfrm>
        </p:spPr>
        <p:txBody>
          <a:bodyPr/>
          <a:lstStyle/>
          <a:p>
            <a:r>
              <a:rPr lang="en-US" altLang="zh-CN" sz="2800" dirty="0">
                <a:ea typeface="MS PGothic" charset="0"/>
              </a:rPr>
              <a:t>An interaction among a group of threads </a:t>
            </a:r>
          </a:p>
          <a:p>
            <a:pPr lvl="1"/>
            <a:r>
              <a:rPr lang="en-US" altLang="zh-CN" sz="2400" dirty="0">
                <a:ea typeface="MS PGothic" charset="0"/>
              </a:rPr>
              <a:t>Each thread is repeatedly performing some operations </a:t>
            </a:r>
          </a:p>
          <a:p>
            <a:pPr lvl="2"/>
            <a:r>
              <a:rPr lang="en-US" altLang="zh-CN" sz="2000" dirty="0">
                <a:ea typeface="MS PGothic" charset="0"/>
              </a:rPr>
              <a:t>E.g., context saving/restoring</a:t>
            </a:r>
          </a:p>
          <a:p>
            <a:pPr lvl="1"/>
            <a:r>
              <a:rPr lang="en-US" altLang="zh-CN" sz="2400" dirty="0">
                <a:ea typeface="MS PGothic" charset="0"/>
              </a:rPr>
              <a:t>But never able to complete the whole sequence of operations</a:t>
            </a:r>
          </a:p>
          <a:p>
            <a:pPr lvl="2"/>
            <a:r>
              <a:rPr lang="en-US" altLang="zh-CN" sz="2000" dirty="0">
                <a:ea typeface="MS PGothic" charset="0"/>
              </a:rPr>
              <a:t>E.g., process the network packets</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9D5762A-6A25-1344-8ECE-16FD4F4E8D45}" type="slidenum">
              <a:rPr lang="zh-CN" altLang="en-US" sz="1400" b="0">
                <a:latin typeface="Calibri" charset="0"/>
                <a:ea typeface="Adobe 楷体 Std R" charset="0"/>
                <a:cs typeface="Adobe 楷体 Std R" charset="0"/>
              </a:rPr>
              <a:pPr/>
              <a:t>53</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450094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One-writer Principle</a:t>
            </a:r>
            <a:endParaRPr kumimoji="1" lang="zh-CN" altLang="en-US" dirty="0"/>
          </a:p>
        </p:txBody>
      </p:sp>
      <p:sp>
        <p:nvSpPr>
          <p:cNvPr id="3" name="内容占位符 2"/>
          <p:cNvSpPr>
            <a:spLocks noGrp="1"/>
          </p:cNvSpPr>
          <p:nvPr>
            <p:ph idx="1"/>
          </p:nvPr>
        </p:nvSpPr>
        <p:spPr/>
        <p:txBody>
          <a:bodyPr>
            <a:normAutofit fontScale="85000" lnSpcReduction="10000"/>
          </a:bodyPr>
          <a:lstStyle/>
          <a:p>
            <a:r>
              <a:rPr kumimoji="1" lang="en-US" altLang="zh-CN" dirty="0"/>
              <a:t>If each variable has only one writer</a:t>
            </a:r>
          </a:p>
          <a:p>
            <a:pPr lvl="1"/>
            <a:r>
              <a:rPr kumimoji="1" lang="en-US" altLang="zh-CN" dirty="0"/>
              <a:t>Coordination becomes easier</a:t>
            </a:r>
          </a:p>
          <a:p>
            <a:pPr lvl="1"/>
            <a:r>
              <a:rPr kumimoji="1" lang="en-US" altLang="zh-CN" dirty="0"/>
              <a:t>Concurrency and read-only data is easy </a:t>
            </a:r>
          </a:p>
          <a:p>
            <a:pPr lvl="1"/>
            <a:r>
              <a:rPr kumimoji="1" lang="en-US" altLang="zh-CN" dirty="0"/>
              <a:t>Guide: Make as much data as you can have only a single writer </a:t>
            </a:r>
          </a:p>
          <a:p>
            <a:r>
              <a:rPr kumimoji="1" lang="en-US" altLang="zh-CN" dirty="0"/>
              <a:t>Privatization: Make data private to a thread </a:t>
            </a:r>
          </a:p>
          <a:p>
            <a:pPr lvl="2"/>
            <a:r>
              <a:rPr kumimoji="1" lang="en-US" altLang="zh-CN" dirty="0"/>
              <a:t>Allocate on thread stack </a:t>
            </a:r>
          </a:p>
          <a:p>
            <a:pPr lvl="2"/>
            <a:r>
              <a:rPr kumimoji="1" lang="en-US" altLang="zh-CN" dirty="0"/>
              <a:t>Array indexed by </a:t>
            </a:r>
            <a:r>
              <a:rPr kumimoji="1" lang="en-US" altLang="zh-CN" dirty="0" err="1"/>
              <a:t>thread_id</a:t>
            </a:r>
            <a:r>
              <a:rPr kumimoji="1" lang="en-US" altLang="zh-CN" dirty="0"/>
              <a:t>() </a:t>
            </a:r>
          </a:p>
          <a:p>
            <a:pPr lvl="3"/>
            <a:r>
              <a:rPr kumimoji="1" lang="en-US" altLang="zh-CN" dirty="0"/>
              <a:t>E.g. </a:t>
            </a:r>
            <a:r>
              <a:rPr kumimoji="1" lang="en-US" altLang="zh-CN" dirty="0" err="1"/>
              <a:t>privateData</a:t>
            </a:r>
            <a:r>
              <a:rPr kumimoji="1" lang="en-US" altLang="zh-CN" dirty="0"/>
              <a:t>[</a:t>
            </a:r>
            <a:r>
              <a:rPr kumimoji="1" lang="en-US" altLang="zh-CN" dirty="0" err="1"/>
              <a:t>thread_id</a:t>
            </a:r>
            <a:r>
              <a:rPr kumimoji="1" lang="en-US" altLang="zh-CN" dirty="0"/>
              <a:t>()]... </a:t>
            </a:r>
          </a:p>
          <a:p>
            <a:r>
              <a:rPr kumimoji="1" lang="en-US" altLang="zh-CN" dirty="0"/>
              <a:t>Focus locking scheme on data shared read/write </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54</a:t>
            </a:fld>
            <a:endParaRPr lang="zh-CN" altLang="en-US"/>
          </a:p>
        </p:txBody>
      </p:sp>
    </p:spTree>
    <p:extLst>
      <p:ext uri="{BB962C8B-B14F-4D97-AF65-F5344CB8AC3E}">
        <p14:creationId xmlns:p14="http://schemas.microsoft.com/office/powerpoint/2010/main" val="296553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r>
              <a:rPr lang="en-US" altLang="zh-CN" dirty="0"/>
              <a:t>Our text book: Chap-5.2</a:t>
            </a:r>
          </a:p>
          <a:p>
            <a:r>
              <a:rPr lang="en-US" altLang="zh-CN" dirty="0"/>
              <a:t>3-easy-pieces: Chap-28</a:t>
            </a:r>
            <a:endParaRPr lang="zh-CN" altLang="en-US" dirty="0"/>
          </a:p>
        </p:txBody>
      </p:sp>
    </p:spTree>
    <p:extLst>
      <p:ext uri="{BB962C8B-B14F-4D97-AF65-F5344CB8AC3E}">
        <p14:creationId xmlns:p14="http://schemas.microsoft.com/office/powerpoint/2010/main" val="1021734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600" dirty="0">
                <a:ea typeface="MS PGothic" charset="0"/>
              </a:rPr>
              <a:t>Recall the Code Snippet for Mutual Exclusive in Lec-9</a:t>
            </a:r>
            <a:endParaRPr kumimoji="1" lang="zh-CN" altLang="en-US" sz="26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56</a:t>
            </a:fld>
            <a:endParaRPr lang="zh-CN" altLang="en-US"/>
          </a:p>
        </p:txBody>
      </p:sp>
      <p:pic>
        <p:nvPicPr>
          <p:cNvPr id="5" name="图片 4"/>
          <p:cNvPicPr>
            <a:picLocks noChangeAspect="1"/>
          </p:cNvPicPr>
          <p:nvPr/>
        </p:nvPicPr>
        <p:blipFill>
          <a:blip r:embed="rId2"/>
          <a:stretch>
            <a:fillRect/>
          </a:stretch>
        </p:blipFill>
        <p:spPr>
          <a:xfrm>
            <a:off x="228600" y="1164185"/>
            <a:ext cx="8686800" cy="4169596"/>
          </a:xfrm>
          <a:prstGeom prst="rect">
            <a:avLst/>
          </a:prstGeom>
        </p:spPr>
      </p:pic>
    </p:spTree>
    <p:extLst>
      <p:ext uri="{BB962C8B-B14F-4D97-AF65-F5344CB8AC3E}">
        <p14:creationId xmlns:p14="http://schemas.microsoft.com/office/powerpoint/2010/main" val="21705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Primitives to Implement Lock</a:t>
            </a:r>
            <a:endParaRPr lang="zh-CN" altLang="en-US" dirty="0"/>
          </a:p>
        </p:txBody>
      </p:sp>
      <p:sp>
        <p:nvSpPr>
          <p:cNvPr id="3" name="内容占位符 2"/>
          <p:cNvSpPr>
            <a:spLocks noGrp="1"/>
          </p:cNvSpPr>
          <p:nvPr>
            <p:ph idx="1"/>
          </p:nvPr>
        </p:nvSpPr>
        <p:spPr/>
        <p:txBody>
          <a:bodyPr/>
          <a:lstStyle/>
          <a:p>
            <a:r>
              <a:rPr lang="en-US" altLang="zh-CN" dirty="0"/>
              <a:t>Software solution</a:t>
            </a:r>
          </a:p>
          <a:p>
            <a:pPr lvl="1"/>
            <a:r>
              <a:rPr lang="en-US" altLang="zh-CN" dirty="0"/>
              <a:t>Using load and store instructions only</a:t>
            </a:r>
          </a:p>
          <a:p>
            <a:pPr lvl="1"/>
            <a:r>
              <a:rPr lang="en-US" altLang="zh-CN" dirty="0">
                <a:ea typeface="MS PGothic" charset="0"/>
              </a:rPr>
              <a:t>Dekker's &amp; Peterson's Algorithms</a:t>
            </a:r>
            <a:endParaRPr lang="zh-CN" altLang="en-US" dirty="0"/>
          </a:p>
          <a:p>
            <a:r>
              <a:rPr lang="en-US" altLang="zh-CN" dirty="0"/>
              <a:t>Hardware atomic instruction</a:t>
            </a:r>
          </a:p>
          <a:p>
            <a:pPr lvl="1"/>
            <a:r>
              <a:rPr lang="en-US" altLang="zh-CN" dirty="0"/>
              <a:t>RSM: read-set-memory</a:t>
            </a:r>
          </a:p>
          <a:p>
            <a:pPr lvl="1"/>
            <a:r>
              <a:rPr lang="en-US" altLang="zh-CN" dirty="0"/>
              <a:t>Test-and-set, Compare-and-swap</a:t>
            </a:r>
          </a:p>
          <a:p>
            <a:pPr lvl="1"/>
            <a:r>
              <a:rPr lang="en-US" altLang="zh-CN" dirty="0"/>
              <a:t>Load-linked + Store-conditional, Fetch-and-add</a:t>
            </a:r>
          </a:p>
        </p:txBody>
      </p:sp>
    </p:spTree>
    <p:extLst>
      <p:ext uri="{BB962C8B-B14F-4D97-AF65-F5344CB8AC3E}">
        <p14:creationId xmlns:p14="http://schemas.microsoft.com/office/powerpoint/2010/main" val="28753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4" name="矩形 3"/>
          <p:cNvSpPr/>
          <p:nvPr/>
        </p:nvSpPr>
        <p:spPr>
          <a:xfrm>
            <a:off x="457200" y="1345332"/>
            <a:ext cx="8219256" cy="4247317"/>
          </a:xfrm>
          <a:prstGeom prst="rect">
            <a:avLst/>
          </a:prstGeom>
        </p:spPr>
        <p:txBody>
          <a:bodyPr wrap="square">
            <a:spAutoFit/>
          </a:bodyPr>
          <a:lstStyle/>
          <a:p>
            <a:r>
              <a:rPr lang="en-US" altLang="zh-CN" dirty="0" err="1">
                <a:latin typeface="Consolas" panose="020B0609020204030204" pitchFamily="49" charset="0"/>
              </a:rPr>
              <a:t>int</a:t>
            </a:r>
            <a:r>
              <a:rPr lang="en-US" altLang="zh-CN" dirty="0">
                <a:latin typeface="Consolas" panose="020B0609020204030204" pitchFamily="49" charset="0"/>
              </a:rPr>
              <a:t> flag[2]; </a:t>
            </a:r>
            <a:r>
              <a:rPr lang="en-US" altLang="zh-CN" dirty="0">
                <a:solidFill>
                  <a:schemeClr val="accent3">
                    <a:lumMod val="75000"/>
                  </a:schemeClr>
                </a:solidFill>
                <a:latin typeface="Consolas" panose="020B0609020204030204" pitchFamily="49" charset="0"/>
              </a:rPr>
              <a:t>// assume two threads on two CPUs</a:t>
            </a:r>
          </a:p>
          <a:p>
            <a:r>
              <a:rPr lang="en-US" altLang="zh-CN" dirty="0" err="1">
                <a:latin typeface="Consolas" panose="020B0609020204030204" pitchFamily="49" charset="0"/>
              </a:rPr>
              <a:t>int</a:t>
            </a:r>
            <a:r>
              <a:rPr lang="en-US" altLang="zh-CN" dirty="0">
                <a:latin typeface="Consolas" panose="020B0609020204030204" pitchFamily="49" charset="0"/>
              </a:rPr>
              <a:t> turn;</a:t>
            </a:r>
          </a:p>
          <a:p>
            <a:r>
              <a:rPr lang="en-US" altLang="zh-CN" dirty="0">
                <a:latin typeface="Consolas" panose="020B0609020204030204" pitchFamily="49" charset="0"/>
              </a:rPr>
              <a:t>void </a:t>
            </a:r>
            <a:r>
              <a:rPr lang="en-US" altLang="zh-CN" b="1" dirty="0" err="1">
                <a:solidFill>
                  <a:srgbClr val="0096FF"/>
                </a:solidFill>
                <a:latin typeface="Consolas" panose="020B0609020204030204" pitchFamily="49" charset="0"/>
              </a:rPr>
              <a:t>init</a:t>
            </a:r>
            <a:r>
              <a:rPr lang="en-US" altLang="zh-CN" dirty="0">
                <a:latin typeface="Consolas" panose="020B0609020204030204" pitchFamily="49" charset="0"/>
              </a:rPr>
              <a:t>() {</a:t>
            </a:r>
          </a:p>
          <a:p>
            <a:r>
              <a:rPr lang="en-US" altLang="zh-CN" dirty="0">
                <a:latin typeface="Consolas" panose="020B0609020204030204" pitchFamily="49" charset="0"/>
              </a:rPr>
              <a:t>    flag[0] = flag[1] = 0; </a:t>
            </a:r>
            <a:r>
              <a:rPr lang="en-US" altLang="zh-CN" dirty="0">
                <a:solidFill>
                  <a:schemeClr val="accent3">
                    <a:lumMod val="75000"/>
                  </a:schemeClr>
                </a:solidFill>
                <a:latin typeface="Consolas" panose="020B0609020204030204" pitchFamily="49" charset="0"/>
              </a:rPr>
              <a:t>// 1-&gt;thread wants to grab lock</a:t>
            </a:r>
          </a:p>
          <a:p>
            <a:r>
              <a:rPr lang="en-US" altLang="zh-CN" dirty="0">
                <a:latin typeface="Consolas" panose="020B0609020204030204" pitchFamily="49" charset="0"/>
              </a:rPr>
              <a:t>    turn = 0; </a:t>
            </a:r>
            <a:r>
              <a:rPr lang="en-US" altLang="zh-CN" dirty="0">
                <a:solidFill>
                  <a:schemeClr val="accent3">
                    <a:lumMod val="75000"/>
                  </a:schemeClr>
                </a:solidFill>
                <a:latin typeface="Consolas" panose="020B0609020204030204" pitchFamily="49" charset="0"/>
              </a:rPr>
              <a:t>// whose turn? (thread 0 or 1?)</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lock</a:t>
            </a:r>
            <a:r>
              <a:rPr lang="en-US" altLang="zh-CN" dirty="0">
                <a:latin typeface="Consolas" panose="020B0609020204030204" pitchFamily="49" charset="0"/>
              </a:rPr>
              <a:t>() {</a:t>
            </a:r>
          </a:p>
          <a:p>
            <a:r>
              <a:rPr lang="en-US" altLang="zh-CN" dirty="0">
                <a:latin typeface="Consolas" panose="020B0609020204030204" pitchFamily="49" charset="0"/>
              </a:rPr>
              <a:t>    flag[self] = 1; </a:t>
            </a:r>
            <a:r>
              <a:rPr lang="en-US" altLang="zh-CN" dirty="0">
                <a:solidFill>
                  <a:schemeClr val="accent3">
                    <a:lumMod val="75000"/>
                  </a:schemeClr>
                </a:solidFill>
                <a:latin typeface="Consolas" panose="020B0609020204030204" pitchFamily="49" charset="0"/>
              </a:rPr>
              <a:t>// self: thread ID of caller</a:t>
            </a:r>
          </a:p>
          <a:p>
            <a:r>
              <a:rPr lang="en-US" altLang="zh-CN" dirty="0">
                <a:latin typeface="Consolas" panose="020B0609020204030204" pitchFamily="49" charset="0"/>
              </a:rPr>
              <a:t>    turn = 1 - self; </a:t>
            </a:r>
            <a:r>
              <a:rPr lang="en-US" altLang="zh-CN" dirty="0">
                <a:solidFill>
                  <a:schemeClr val="accent3">
                    <a:lumMod val="75000"/>
                  </a:schemeClr>
                </a:solidFill>
                <a:latin typeface="Consolas" panose="020B0609020204030204" pitchFamily="49" charset="0"/>
              </a:rPr>
              <a:t>// make it other thread's turn</a:t>
            </a:r>
          </a:p>
          <a:p>
            <a:r>
              <a:rPr lang="en-US" altLang="zh-CN" dirty="0">
                <a:latin typeface="Consolas" panose="020B0609020204030204" pitchFamily="49" charset="0"/>
              </a:rPr>
              <a:t>    while ((flag[1-self] == 1) &amp;&amp; (turn == 1 - self))</a:t>
            </a:r>
          </a:p>
          <a:p>
            <a:r>
              <a:rPr lang="en-US" altLang="zh-CN" dirty="0">
                <a:latin typeface="Consolas" panose="020B0609020204030204" pitchFamily="49" charset="0"/>
              </a:rPr>
              <a:t>        ; </a:t>
            </a:r>
            <a:r>
              <a:rPr lang="en-US" altLang="zh-CN" dirty="0">
                <a:solidFill>
                  <a:schemeClr val="accent3">
                    <a:lumMod val="75000"/>
                  </a:schemeClr>
                </a:solidFill>
                <a:latin typeface="Consolas" panose="020B0609020204030204" pitchFamily="49" charset="0"/>
              </a:rPr>
              <a:t>// spin-wait</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unlock</a:t>
            </a:r>
            <a:r>
              <a:rPr lang="en-US" altLang="zh-CN" dirty="0">
                <a:latin typeface="Consolas" panose="020B0609020204030204" pitchFamily="49" charset="0"/>
              </a:rPr>
              <a:t>() {</a:t>
            </a:r>
          </a:p>
          <a:p>
            <a:r>
              <a:rPr lang="en-US" altLang="zh-CN" dirty="0">
                <a:latin typeface="Consolas" panose="020B0609020204030204" pitchFamily="49" charset="0"/>
              </a:rPr>
              <a:t>    flag[self] = 0; </a:t>
            </a:r>
            <a:r>
              <a:rPr lang="en-US" altLang="zh-CN" dirty="0">
                <a:solidFill>
                  <a:schemeClr val="accent3">
                    <a:lumMod val="75000"/>
                  </a:schemeClr>
                </a:solidFill>
                <a:latin typeface="Consolas" panose="020B0609020204030204" pitchFamily="49" charset="0"/>
              </a:rPr>
              <a:t>// simply undo your intent</a:t>
            </a:r>
          </a:p>
          <a:p>
            <a:r>
              <a:rPr lang="en-US" altLang="zh-CN" dirty="0">
                <a:latin typeface="Consolas" panose="020B0609020204030204" pitchFamily="49" charset="0"/>
              </a:rPr>
              <a:t>}</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172278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3" name="内容占位符 2"/>
          <p:cNvSpPr>
            <a:spLocks noGrp="1"/>
          </p:cNvSpPr>
          <p:nvPr>
            <p:ph idx="1"/>
          </p:nvPr>
        </p:nvSpPr>
        <p:spPr/>
        <p:txBody>
          <a:bodyPr/>
          <a:lstStyle/>
          <a:p>
            <a:r>
              <a:rPr lang="en-US" altLang="zh-CN" dirty="0"/>
              <a:t>Assumptions</a:t>
            </a:r>
          </a:p>
          <a:p>
            <a:pPr lvl="1"/>
            <a:r>
              <a:rPr lang="en-US" altLang="zh-CN" dirty="0"/>
              <a:t>Assume loads and stores are atomic with respect to each other, which was true on early hardware</a:t>
            </a:r>
          </a:p>
          <a:p>
            <a:pPr lvl="1"/>
            <a:r>
              <a:rPr lang="en-US" altLang="zh-CN" dirty="0"/>
              <a:t>Does not hold on today's hardware, which has</a:t>
            </a:r>
            <a:r>
              <a:rPr lang="en-US" altLang="zh-CN" dirty="0">
                <a:solidFill>
                  <a:srgbClr val="0096FF"/>
                </a:solidFill>
              </a:rPr>
              <a:t> relaxed memory consistency models</a:t>
            </a:r>
          </a:p>
          <a:p>
            <a:r>
              <a:rPr lang="en-US" altLang="zh-CN" dirty="0"/>
              <a:t>So, </a:t>
            </a:r>
            <a:r>
              <a:rPr lang="en-US" altLang="zh-CN" dirty="0">
                <a:solidFill>
                  <a:srgbClr val="FF0000"/>
                </a:solidFill>
              </a:rPr>
              <a:t>not used any more</a:t>
            </a:r>
          </a:p>
        </p:txBody>
      </p:sp>
    </p:spTree>
    <p:extLst>
      <p:ext uri="{BB962C8B-B14F-4D97-AF65-F5344CB8AC3E}">
        <p14:creationId xmlns:p14="http://schemas.microsoft.com/office/powerpoint/2010/main" val="214373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Problem:</a:t>
            </a:r>
            <a:r>
              <a:rPr kumimoji="1" lang="zh-CN" altLang="en-US" dirty="0"/>
              <a:t> </a:t>
            </a:r>
            <a:r>
              <a:rPr kumimoji="1" lang="en-US" altLang="zh-CN" dirty="0"/>
              <a:t>Memory</a:t>
            </a:r>
            <a:r>
              <a:rPr kumimoji="1" lang="zh-CN" altLang="en-US" dirty="0"/>
              <a:t> </a:t>
            </a:r>
            <a:r>
              <a:rPr kumimoji="1" lang="en-US" altLang="zh-CN" dirty="0"/>
              <a:t>Consistency</a:t>
            </a:r>
            <a:endParaRPr kumimoji="1" lang="zh-CN" altLang="en-US" dirty="0"/>
          </a:p>
        </p:txBody>
      </p:sp>
      <p:sp>
        <p:nvSpPr>
          <p:cNvPr id="3" name="内容占位符 2"/>
          <p:cNvSpPr>
            <a:spLocks noGrp="1"/>
          </p:cNvSpPr>
          <p:nvPr>
            <p:ph idx="1"/>
          </p:nvPr>
        </p:nvSpPr>
        <p:spPr>
          <a:xfrm>
            <a:off x="457200" y="2674335"/>
            <a:ext cx="8229600" cy="2007362"/>
          </a:xfrm>
        </p:spPr>
        <p:txBody>
          <a:bodyPr>
            <a:noAutofit/>
          </a:bodyPr>
          <a:lstStyle/>
          <a:p>
            <a:pPr>
              <a:lnSpc>
                <a:spcPct val="100000"/>
              </a:lnSpc>
            </a:pPr>
            <a:r>
              <a:rPr kumimoji="1" lang="en-US" altLang="zh-CN" sz="1800" dirty="0"/>
              <a:t>Programmer's perspective</a:t>
            </a:r>
          </a:p>
          <a:p>
            <a:pPr lvl="1">
              <a:lnSpc>
                <a:spcPct val="100000"/>
              </a:lnSpc>
            </a:pPr>
            <a:r>
              <a:rPr kumimoji="1" lang="en-US" altLang="zh-CN" sz="1600" dirty="0"/>
              <a:t>If flag[1] == false, it means that CPU[1] is not in the critical section</a:t>
            </a:r>
          </a:p>
          <a:p>
            <a:pPr lvl="1">
              <a:lnSpc>
                <a:spcPct val="100000"/>
              </a:lnSpc>
            </a:pPr>
            <a:r>
              <a:rPr kumimoji="1" lang="en-US" altLang="zh-CN" sz="1600" dirty="0"/>
              <a:t>If flag[1] == true and turn == 1 (just set to 1), it means that CPU[1] is in the critical section, so just wait</a:t>
            </a:r>
          </a:p>
          <a:p>
            <a:pPr lvl="1">
              <a:lnSpc>
                <a:spcPct val="100000"/>
              </a:lnSpc>
            </a:pPr>
            <a:r>
              <a:rPr kumimoji="1" lang="en-US" altLang="zh-CN" sz="1600" dirty="0"/>
              <a:t>If flag[1] == true and turn == 0, it means that CPU[1] just sets flag[1] to true, and sets turn to 0, so CPU[1] is waiting, thus CPU[0] can continue</a:t>
            </a:r>
          </a:p>
        </p:txBody>
      </p:sp>
      <p:sp>
        <p:nvSpPr>
          <p:cNvPr id="4" name="矩形 3"/>
          <p:cNvSpPr/>
          <p:nvPr/>
        </p:nvSpPr>
        <p:spPr>
          <a:xfrm>
            <a:off x="443588" y="1596537"/>
            <a:ext cx="4776484" cy="86177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true;  </a:t>
            </a:r>
            <a:r>
              <a:rPr lang="en-US" altLang="zh-CN" sz="1600" i="1" dirty="0">
                <a:solidFill>
                  <a:schemeClr val="accent3">
                    <a:lumMod val="50000"/>
                  </a:schemeClr>
                </a:solidFill>
                <a:latin typeface="Consolas"/>
                <a:cs typeface="Consolas"/>
              </a:rPr>
              <a:t>// </a:t>
            </a:r>
            <a:r>
              <a:rPr lang="en-US" altLang="zh-CN" sz="1600" i="1" dirty="0" err="1">
                <a:solidFill>
                  <a:schemeClr val="accent3">
                    <a:lumMod val="50000"/>
                  </a:schemeClr>
                </a:solidFill>
                <a:latin typeface="Consolas"/>
                <a:cs typeface="Consolas"/>
              </a:rPr>
              <a:t>i</a:t>
            </a:r>
            <a:r>
              <a:rPr lang="en-US" altLang="zh-CN" sz="1600" i="1" dirty="0">
                <a:solidFill>
                  <a:schemeClr val="accent3">
                    <a:lumMod val="50000"/>
                  </a:schemeClr>
                </a:solidFill>
                <a:latin typeface="Consolas"/>
                <a:cs typeface="Consolas"/>
              </a:rPr>
              <a:t> is the CPU ID</a:t>
            </a:r>
          </a:p>
          <a:p>
            <a:r>
              <a:rPr lang="en-US" altLang="zh-CN" sz="1600" dirty="0">
                <a:latin typeface="Consolas"/>
                <a:cs typeface="Consolas"/>
              </a:rPr>
              <a:t>turn = 1 - </a:t>
            </a:r>
            <a:r>
              <a:rPr lang="en-US" altLang="zh-CN" sz="1600" dirty="0" err="1">
                <a:latin typeface="Consolas"/>
                <a:cs typeface="Consolas"/>
              </a:rPr>
              <a:t>i</a:t>
            </a:r>
            <a:r>
              <a:rPr lang="en-US" altLang="zh-CN" sz="1600" dirty="0">
                <a:latin typeface="Consolas"/>
                <a:cs typeface="Consolas"/>
              </a:rPr>
              <a:t>;    </a:t>
            </a:r>
            <a:r>
              <a:rPr lang="en-US" altLang="zh-CN" sz="1600" i="1" dirty="0">
                <a:solidFill>
                  <a:schemeClr val="accent3">
                    <a:lumMod val="50000"/>
                  </a:schemeClr>
                </a:solidFill>
                <a:latin typeface="Consolas"/>
                <a:cs typeface="Consolas"/>
              </a:rPr>
              <a:t>// assume only 2 CPUs</a:t>
            </a:r>
            <a:endParaRPr lang="en-US" altLang="zh-CN" sz="1600" dirty="0">
              <a:latin typeface="Consolas"/>
              <a:cs typeface="Consolas"/>
            </a:endParaRPr>
          </a:p>
          <a:p>
            <a:r>
              <a:rPr lang="en-US" altLang="zh-CN" sz="1600" dirty="0">
                <a:latin typeface="Consolas"/>
                <a:cs typeface="Consolas"/>
              </a:rPr>
              <a:t>while(flag[1 - </a:t>
            </a:r>
            <a:r>
              <a:rPr lang="en-US" altLang="zh-CN" sz="1600" dirty="0" err="1">
                <a:latin typeface="Consolas"/>
                <a:cs typeface="Consolas"/>
              </a:rPr>
              <a:t>i</a:t>
            </a:r>
            <a:r>
              <a:rPr lang="en-US" altLang="zh-CN" sz="1600" dirty="0">
                <a:latin typeface="Consolas"/>
                <a:cs typeface="Consolas"/>
              </a:rPr>
              <a:t>] &amp;&amp; (turn == (1 - </a:t>
            </a:r>
            <a:r>
              <a:rPr lang="en-US" altLang="zh-CN" sz="1600" dirty="0" err="1">
                <a:latin typeface="Consolas"/>
                <a:cs typeface="Consolas"/>
              </a:rPr>
              <a:t>i</a:t>
            </a:r>
            <a:r>
              <a:rPr lang="en-US" altLang="zh-CN" sz="1600" dirty="0">
                <a:latin typeface="Consolas"/>
                <a:cs typeface="Consolas"/>
              </a:rPr>
              <a:t>)));</a:t>
            </a:r>
            <a:endParaRPr lang="zh-CN" altLang="en-US" sz="1600" dirty="0">
              <a:latin typeface="Consolas"/>
              <a:cs typeface="Consolas"/>
            </a:endParaRPr>
          </a:p>
        </p:txBody>
      </p:sp>
      <p:sp>
        <p:nvSpPr>
          <p:cNvPr id="5" name="矩形 4"/>
          <p:cNvSpPr/>
          <p:nvPr/>
        </p:nvSpPr>
        <p:spPr>
          <a:xfrm>
            <a:off x="5436096" y="1596156"/>
            <a:ext cx="3480340" cy="338554"/>
          </a:xfrm>
          <a:prstGeom prst="rect">
            <a:avLst/>
          </a:prstGeom>
          <a:ln>
            <a:solidFill>
              <a:schemeClr val="accent4"/>
            </a:solidFill>
          </a:ln>
        </p:spPr>
        <p:txBody>
          <a:bodyPr wrap="square">
            <a:spAutoFit/>
          </a:bodyPr>
          <a:lstStyle/>
          <a:p>
            <a:r>
              <a:rPr lang="en-US" altLang="zh-CN" sz="1600" dirty="0">
                <a:latin typeface="Consolas"/>
                <a:cs typeface="Consolas"/>
              </a:rPr>
              <a:t>flag[</a:t>
            </a:r>
            <a:r>
              <a:rPr lang="en-US" altLang="zh-CN" sz="1600" dirty="0" err="1">
                <a:latin typeface="Consolas"/>
                <a:cs typeface="Consolas"/>
              </a:rPr>
              <a:t>i</a:t>
            </a:r>
            <a:r>
              <a:rPr lang="en-US" altLang="zh-CN" sz="1600" dirty="0">
                <a:latin typeface="Consolas"/>
                <a:cs typeface="Consolas"/>
              </a:rPr>
              <a:t>] = false;</a:t>
            </a:r>
          </a:p>
        </p:txBody>
      </p:sp>
      <p:sp>
        <p:nvSpPr>
          <p:cNvPr id="6" name="矩形 5"/>
          <p:cNvSpPr/>
          <p:nvPr/>
        </p:nvSpPr>
        <p:spPr>
          <a:xfrm>
            <a:off x="414609" y="1201316"/>
            <a:ext cx="3565400" cy="400110"/>
          </a:xfrm>
          <a:prstGeom prst="rect">
            <a:avLst/>
          </a:prstGeom>
        </p:spPr>
        <p:txBody>
          <a:bodyPr wrap="none">
            <a:spAutoFit/>
          </a:bodyPr>
          <a:lstStyle/>
          <a:p>
            <a:r>
              <a:rPr kumimoji="1" lang="en-US" altLang="zh-CN" sz="2000" dirty="0">
                <a:latin typeface="等线" panose="02010600030101010101" pitchFamily="2" charset="-122"/>
              </a:rPr>
              <a:t>Before entering critical section:</a:t>
            </a:r>
            <a:endParaRPr lang="zh-CN" altLang="en-US" sz="2000" dirty="0">
              <a:latin typeface="等线" panose="02010600030101010101" pitchFamily="2" charset="-122"/>
            </a:endParaRPr>
          </a:p>
        </p:txBody>
      </p:sp>
      <p:sp>
        <p:nvSpPr>
          <p:cNvPr id="7" name="矩形 6"/>
          <p:cNvSpPr/>
          <p:nvPr/>
        </p:nvSpPr>
        <p:spPr>
          <a:xfrm>
            <a:off x="5364088" y="1217766"/>
            <a:ext cx="2400016" cy="400110"/>
          </a:xfrm>
          <a:prstGeom prst="rect">
            <a:avLst/>
          </a:prstGeom>
        </p:spPr>
        <p:txBody>
          <a:bodyPr wrap="none">
            <a:spAutoFit/>
          </a:bodyPr>
          <a:lstStyle/>
          <a:p>
            <a:r>
              <a:rPr kumimoji="1" lang="en-US" altLang="zh-CN" sz="2000" dirty="0">
                <a:latin typeface="等线" panose="02010600030101010101" pitchFamily="2" charset="-122"/>
              </a:rPr>
              <a:t>After critical section:</a:t>
            </a:r>
            <a:endParaRPr lang="zh-CN" altLang="en-US" sz="2000" dirty="0">
              <a:latin typeface="等线" panose="02010600030101010101" pitchFamily="2" charset="-122"/>
            </a:endParaRPr>
          </a:p>
        </p:txBody>
      </p:sp>
      <p:sp>
        <p:nvSpPr>
          <p:cNvPr id="8" name="矩形 7"/>
          <p:cNvSpPr/>
          <p:nvPr/>
        </p:nvSpPr>
        <p:spPr>
          <a:xfrm>
            <a:off x="179512" y="4698146"/>
            <a:ext cx="9145016" cy="830997"/>
          </a:xfrm>
          <a:prstGeom prst="rect">
            <a:avLst/>
          </a:prstGeom>
        </p:spPr>
        <p:txBody>
          <a:bodyPr wrap="square">
            <a:spAutoFit/>
          </a:bodyPr>
          <a:lstStyle/>
          <a:p>
            <a:r>
              <a:rPr lang="en-US" altLang="zh-CN" sz="1600" dirty="0">
                <a:solidFill>
                  <a:srgbClr val="000000"/>
                </a:solidFill>
                <a:latin typeface="Consolas"/>
                <a:cs typeface="Consolas"/>
              </a:rPr>
              <a:t>CPU[0]:  W(f[0])1  W(turn)1;     R(f[1])1  R(turn)0  </a:t>
            </a:r>
            <a:r>
              <a:rPr lang="en-US" altLang="zh-CN" sz="1600" b="1" dirty="0">
                <a:solidFill>
                  <a:schemeClr val="accent2"/>
                </a:solidFill>
                <a:latin typeface="Consolas"/>
                <a:cs typeface="Consolas"/>
              </a:rPr>
              <a:t>go</a:t>
            </a:r>
            <a:r>
              <a:rPr lang="en-US" altLang="zh-CN" sz="1600" dirty="0">
                <a:solidFill>
                  <a:srgbClr val="000000"/>
                </a:solidFill>
                <a:latin typeface="Consolas"/>
                <a:cs typeface="Consolas"/>
              </a:rPr>
              <a:t>;  W(f[0])0;</a:t>
            </a:r>
          </a:p>
          <a:p>
            <a:r>
              <a:rPr lang="en-US" altLang="zh-CN" sz="1600" dirty="0">
                <a:solidFill>
                  <a:srgbClr val="000000"/>
                </a:solidFill>
                <a:latin typeface="Consolas"/>
                <a:cs typeface="Consolas"/>
              </a:rPr>
              <a:t>------------------------------------------------------------------------------</a:t>
            </a:r>
          </a:p>
          <a:p>
            <a:r>
              <a:rPr lang="en-US" altLang="zh-CN" sz="1600" dirty="0">
                <a:solidFill>
                  <a:srgbClr val="000000"/>
                </a:solidFill>
                <a:latin typeface="Consolas"/>
                <a:cs typeface="Consolas"/>
              </a:rPr>
              <a:t>CPU[1]:  W(f[1])1      W(turn)0; R(f[0])1  R(turn)0  R(f[0]1)…   R(f[0])0  </a:t>
            </a:r>
            <a:r>
              <a:rPr lang="en-US" altLang="zh-CN" sz="1600" b="1" dirty="0">
                <a:solidFill>
                  <a:schemeClr val="accent2"/>
                </a:solidFill>
                <a:latin typeface="Consolas"/>
                <a:cs typeface="Consolas"/>
              </a:rPr>
              <a:t>go</a:t>
            </a:r>
            <a:endParaRPr lang="en-US" altLang="zh-CN" sz="1600" dirty="0">
              <a:solidFill>
                <a:srgbClr val="000000"/>
              </a:solidFill>
              <a:latin typeface="Consolas"/>
              <a:cs typeface="Consolas"/>
            </a:endParaRPr>
          </a:p>
        </p:txBody>
      </p:sp>
      <p:sp>
        <p:nvSpPr>
          <p:cNvPr id="9" name="文本框 8"/>
          <p:cNvSpPr txBox="1"/>
          <p:nvPr/>
        </p:nvSpPr>
        <p:spPr>
          <a:xfrm>
            <a:off x="7734328" y="4337506"/>
            <a:ext cx="1224136" cy="307777"/>
          </a:xfrm>
          <a:prstGeom prst="rect">
            <a:avLst/>
          </a:prstGeom>
          <a:solidFill>
            <a:schemeClr val="accent6">
              <a:lumMod val="20000"/>
              <a:lumOff val="80000"/>
            </a:schemeClr>
          </a:solidFill>
        </p:spPr>
        <p:txBody>
          <a:bodyPr wrap="square" rtlCol="0">
            <a:spAutoFit/>
          </a:bodyPr>
          <a:lstStyle/>
          <a:p>
            <a:pPr algn="ctr"/>
            <a:r>
              <a:rPr lang="en-US" altLang="zh-CN" sz="1400" b="1" dirty="0">
                <a:solidFill>
                  <a:schemeClr val="accent2"/>
                </a:solidFill>
              </a:rPr>
              <a:t>No problem</a:t>
            </a:r>
            <a:endParaRPr lang="zh-CN" altLang="en-US" sz="1400" b="1" dirty="0">
              <a:solidFill>
                <a:schemeClr val="accent2"/>
              </a:solidFill>
            </a:endParaRPr>
          </a:p>
        </p:txBody>
      </p:sp>
    </p:spTree>
    <p:extLst>
      <p:ext uri="{BB962C8B-B14F-4D97-AF65-F5344CB8AC3E}">
        <p14:creationId xmlns:p14="http://schemas.microsoft.com/office/powerpoint/2010/main" val="8198692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hqeupfn">
      <a:majorFont>
        <a:latin typeface="等线"/>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4563</TotalTime>
  <Words>3933</Words>
  <Application>Microsoft Macintosh PowerPoint</Application>
  <PresentationFormat>如螢幕大小 (16:10)</PresentationFormat>
  <Paragraphs>550</Paragraphs>
  <Slides>56</Slides>
  <Notes>4</Notes>
  <HiddenSlides>1</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56</vt:i4>
      </vt:variant>
    </vt:vector>
  </HeadingPairs>
  <TitlesOfParts>
    <vt:vector size="65" baseType="lpstr">
      <vt:lpstr>等线</vt:lpstr>
      <vt:lpstr>等线</vt:lpstr>
      <vt:lpstr>Zapf Dingbats</vt:lpstr>
      <vt:lpstr>Arial</vt:lpstr>
      <vt:lpstr>Calibri</vt:lpstr>
      <vt:lpstr>Candara</vt:lpstr>
      <vt:lpstr>Consolas</vt:lpstr>
      <vt:lpstr>Office 主题​​</vt:lpstr>
      <vt:lpstr>1_Office 主题​​</vt:lpstr>
      <vt:lpstr>Lock &amp; Memory Model</vt:lpstr>
      <vt:lpstr>Goal: Build Reliable Systems from Unreliable Components</vt:lpstr>
      <vt:lpstr>Implementing the Lock</vt:lpstr>
      <vt:lpstr>Lock Implementation (Incorrect)</vt:lpstr>
      <vt:lpstr>Race Condition Still Exists!</vt:lpstr>
      <vt:lpstr>Primitives to Implement Lock</vt:lpstr>
      <vt:lpstr>Peterson's Algorithms</vt:lpstr>
      <vt:lpstr>Peterson's Algorithms</vt:lpstr>
      <vt:lpstr>Problem: Memory Consistency</vt:lpstr>
      <vt:lpstr>Problem: Memory Consistency</vt:lpstr>
      <vt:lpstr>Memory Consistency Models</vt:lpstr>
      <vt:lpstr>Memory Consistency</vt:lpstr>
      <vt:lpstr>Strict Consistency</vt:lpstr>
      <vt:lpstr>Example</vt:lpstr>
      <vt:lpstr>Sequential Consistency</vt:lpstr>
      <vt:lpstr>Sequential Consistency</vt:lpstr>
      <vt:lpstr>Sequential Consistency is Weaker</vt:lpstr>
      <vt:lpstr>Cache Coherence != Sequential Consistency</vt:lpstr>
      <vt:lpstr>Cache Coherence VS. Sequential Consistency</vt:lpstr>
      <vt:lpstr>Processor Consistency</vt:lpstr>
      <vt:lpstr>Processor Consistency</vt:lpstr>
      <vt:lpstr>Java Memory Model</vt:lpstr>
      <vt:lpstr>Atomic Instructions</vt:lpstr>
      <vt:lpstr>Test-and-set Instruction</vt:lpstr>
      <vt:lpstr>Spin Lock using Test-and-set</vt:lpstr>
      <vt:lpstr>Compare-and-swap</vt:lpstr>
      <vt:lpstr>Spin Lock using Compare-and-swap</vt:lpstr>
      <vt:lpstr>Load-linked and Store-conditional</vt:lpstr>
      <vt:lpstr>Using LL/SC to Build a Lock</vt:lpstr>
      <vt:lpstr>Fetch-and-add Instruction</vt:lpstr>
      <vt:lpstr>Using Fetch-and-add for Ticket Lock</vt:lpstr>
      <vt:lpstr>Bootstrapping</vt:lpstr>
      <vt:lpstr>Bootstrapping (In the case of ACQUIRE)</vt:lpstr>
      <vt:lpstr>Assumptions </vt:lpstr>
      <vt:lpstr>The Bus Arbiter Problem</vt:lpstr>
      <vt:lpstr>Lock Performance </vt:lpstr>
      <vt:lpstr>Lock Granularity</vt:lpstr>
      <vt:lpstr>Lock Granularity</vt:lpstr>
      <vt:lpstr>Example: Locks for File System</vt:lpstr>
      <vt:lpstr>Approach 1: Coarse-grained Locking</vt:lpstr>
      <vt:lpstr>Approach 2: Fine-grained Locking</vt:lpstr>
      <vt:lpstr>Approach 3: Fine-grained Locking + Holding Both Locks</vt:lpstr>
      <vt:lpstr>Deadlock</vt:lpstr>
      <vt:lpstr>Deadlock</vt:lpstr>
      <vt:lpstr>Deadlock wait-for Graph</vt:lpstr>
      <vt:lpstr>Deadlock Theory</vt:lpstr>
      <vt:lpstr>Deadlock &amp; Making Progress</vt:lpstr>
      <vt:lpstr>Methods for Solving Deadlock</vt:lpstr>
      <vt:lpstr>Methods for Solving Deadlock</vt:lpstr>
      <vt:lpstr>Methods for Solving Deadlock</vt:lpstr>
      <vt:lpstr>Methods for Solving Deadlock</vt:lpstr>
      <vt:lpstr>Approach 4: Fine-grained Locking + Solving Deadlock</vt:lpstr>
      <vt:lpstr>Livelock</vt:lpstr>
      <vt:lpstr>One-writer Principle</vt:lpstr>
      <vt:lpstr>Reference</vt:lpstr>
      <vt:lpstr>Recall the Code Snippet for Mutual Exclusive in Lec-9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146</cp:revision>
  <cp:lastPrinted>2016-06-13T07:55:34Z</cp:lastPrinted>
  <dcterms:created xsi:type="dcterms:W3CDTF">2017-05-12T06:55:38Z</dcterms:created>
  <dcterms:modified xsi:type="dcterms:W3CDTF">2019-12-29T13:03:10Z</dcterms:modified>
</cp:coreProperties>
</file>