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69"/>
  </p:notesMasterIdLst>
  <p:handoutMasterIdLst>
    <p:handoutMasterId r:id="rId70"/>
  </p:handoutMasterIdLst>
  <p:sldIdLst>
    <p:sldId id="256" r:id="rId3"/>
    <p:sldId id="341" r:id="rId4"/>
    <p:sldId id="338" r:id="rId5"/>
    <p:sldId id="261" r:id="rId6"/>
    <p:sldId id="339" r:id="rId7"/>
    <p:sldId id="263" r:id="rId8"/>
    <p:sldId id="262" r:id="rId9"/>
    <p:sldId id="272" r:id="rId10"/>
    <p:sldId id="340" r:id="rId11"/>
    <p:sldId id="269" r:id="rId12"/>
    <p:sldId id="270" r:id="rId13"/>
    <p:sldId id="337" r:id="rId14"/>
    <p:sldId id="271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302" r:id="rId38"/>
    <p:sldId id="305" r:id="rId39"/>
    <p:sldId id="306" r:id="rId40"/>
    <p:sldId id="307" r:id="rId41"/>
    <p:sldId id="308" r:id="rId42"/>
    <p:sldId id="309" r:id="rId43"/>
    <p:sldId id="310" r:id="rId44"/>
    <p:sldId id="311" r:id="rId45"/>
    <p:sldId id="312" r:id="rId46"/>
    <p:sldId id="313" r:id="rId47"/>
    <p:sldId id="314" r:id="rId48"/>
    <p:sldId id="315" r:id="rId49"/>
    <p:sldId id="316" r:id="rId50"/>
    <p:sldId id="317" r:id="rId51"/>
    <p:sldId id="318" r:id="rId52"/>
    <p:sldId id="319" r:id="rId53"/>
    <p:sldId id="320" r:id="rId54"/>
    <p:sldId id="321" r:id="rId55"/>
    <p:sldId id="322" r:id="rId56"/>
    <p:sldId id="323" r:id="rId57"/>
    <p:sldId id="324" r:id="rId58"/>
    <p:sldId id="325" r:id="rId59"/>
    <p:sldId id="326" r:id="rId60"/>
    <p:sldId id="327" r:id="rId61"/>
    <p:sldId id="328" r:id="rId62"/>
    <p:sldId id="329" r:id="rId63"/>
    <p:sldId id="330" r:id="rId64"/>
    <p:sldId id="331" r:id="rId65"/>
    <p:sldId id="332" r:id="rId66"/>
    <p:sldId id="333" r:id="rId67"/>
    <p:sldId id="334" r:id="rId68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FF"/>
    <a:srgbClr val="FF2600"/>
    <a:srgbClr val="1F3551"/>
    <a:srgbClr val="403152"/>
    <a:srgbClr val="604A7B"/>
    <a:srgbClr val="2C4D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41" autoAdjust="0"/>
    <p:restoredTop sz="79335" autoAdjust="0"/>
  </p:normalViewPr>
  <p:slideViewPr>
    <p:cSldViewPr>
      <p:cViewPr varScale="1">
        <p:scale>
          <a:sx n="113" d="100"/>
          <a:sy n="113" d="100"/>
        </p:scale>
        <p:origin x="1296" y="168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tableStyles" Target="tableStyle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7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84E5B-0B7C-A143-A087-04B582FC4BEF}" type="datetimeFigureOut">
              <a:rPr kumimoji="1" lang="zh-CN" altLang="en-US" smtClean="0"/>
              <a:t>2019/12/22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8370ED-3FEA-E543-9D41-DF20FAD761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51917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D7DB94-E0DE-4F0F-A9B7-54654CD8C8B1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4A077-83E9-49A7-9F59-234D78BD6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265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Demo: stresses inconsistent behavior due to concurrency (i.e., audit)</a:t>
            </a:r>
            <a:endParaRPr lang="en-US" dirty="0"/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5B8B3F-0F45-4AAD-B4A8-B1F7D58CB49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24089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</a:t>
            </a:r>
            <a:r>
              <a:rPr lang="en-US" baseline="0" dirty="0"/>
              <a:t> everything can be a transaction.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5B8B3F-0F45-4AAD-B4A8-B1F7D58CB493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33067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Logging: only record the delta.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5B8B3F-0F45-4AAD-B4A8-B1F7D58CB493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43066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5B8B3F-0F45-4AAD-B4A8-B1F7D58CB493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10715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Q: Which is a commit point? </a:t>
            </a:r>
          </a:p>
          <a:p>
            <a:endParaRPr lang="en-US" dirty="0"/>
          </a:p>
          <a:p>
            <a:r>
              <a:rPr lang="en-US" dirty="0"/>
              <a:t>Assumption: writing a single disk block is atomic. A partially written record is ignored.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5D5C0-63AC-FB45-A601-92C1112B2A7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0066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Q: Which is a commit point? </a:t>
            </a:r>
          </a:p>
          <a:p>
            <a:endParaRPr lang="en-US" dirty="0"/>
          </a:p>
          <a:p>
            <a:r>
              <a:rPr lang="en-US" dirty="0"/>
              <a:t>Assumption: writing a single disk block is atomic. A partially written record is ignored.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5D5C0-63AC-FB45-A601-92C1112B2A7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7328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9395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    [ board: log, cell storage; updates going to both, read from cell storage 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5D5C0-63AC-FB45-A601-92C1112B2A7B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5750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Recovery? Crash between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logging and installing.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Write is not all-or-nothing!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install value before commit? what if crash? Need to roll back to old value (which is saved in the log)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Log still contains the same things.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 As we're running, maintain cell storage for A and B.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 Except one problem: after crash, A's value in cell storage is wrong.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 Last action aborted (due to crash), but its changes to A are visible.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 We're going to have to repair this in our recovery function.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 Good thing we have the log to provide authoritative information.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5D5C0-63AC-FB45-A601-92C1112B2A7B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7171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5D5C0-63AC-FB45-A601-92C1112B2A7B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3091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Recovery? Crash between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logging and installing.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Write is not all-or-nothing!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install value before commit? what if crash? Need to roll back to old value (which is saved in the log)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Log still contains the same things.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 As we're running, maintain cell storage for A and B.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 Except one problem: after crash, A's value in cell storage is wrong.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 Last action aborted (due to crash), but its changes to A are visible.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 We're going to have to repair this in our recovery function.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 Good thing we have the log to provide authoritative information.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5D5C0-63AC-FB45-A601-92C1112B2A7B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9878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Idea: write to a shadow copy of the file first, then rename file in one step.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 [ slide: file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xfer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with shadow ]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 Here, we assume rename() will replace existing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bankfile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with "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newfile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".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 If system crashes before rename, bank contains old balances.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 If system crashes after rename, bank contains new balances.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 Of course, we need to ensure that only one operation runs at a time,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 but we will talk about concurrency later.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 We call the rename a "commit point".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 Commit point: crash before gives old value, crash after gives new value.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 Commit point must be itself an all-or-nothing action.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 Need rename (our commit point) to have all-or-nothing atomicity..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5B8B3F-0F45-4AAD-B4A8-B1F7D58CB49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7986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Recovery? Crash between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logging and installing.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Write is not all-or-nothing!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install value before commit? what if crash? Need to roll back to old value (which is saved in the log)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Log still contains the same things.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 As we're running, maintain cell storage for A and B.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 Except one problem: after crash, A's value in cell storage is wrong.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 Last action aborted (due to crash), but its changes to A are visible.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 We're going to have to repair this in our recovery function.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 Good thing we have the log to provide authoritative information.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5D5C0-63AC-FB45-A601-92C1112B2A7B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155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5D5C0-63AC-FB45-A601-92C1112B2A7B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9195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5D5C0-63AC-FB45-A601-92C1112B2A7B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3063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24278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5D5C0-63AC-FB45-A601-92C1112B2A7B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2752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5D5C0-63AC-FB45-A601-92C1112B2A7B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227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If crash, then </a:t>
            </a:r>
            <a:r>
              <a:rPr kumimoji="1" lang="en-US" altLang="zh-CN" dirty="0" err="1"/>
              <a:t>refcount</a:t>
            </a:r>
            <a:r>
              <a:rPr kumimoji="1" lang="en-US" altLang="zh-CN" dirty="0"/>
              <a:t> is wrong.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5B8B3F-0F45-4AAD-B4A8-B1F7D58CB49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2899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If crash, then </a:t>
            </a:r>
            <a:r>
              <a:rPr kumimoji="1" lang="en-US" altLang="zh-CN" dirty="0" err="1"/>
              <a:t>refcount</a:t>
            </a:r>
            <a:r>
              <a:rPr kumimoji="1" lang="en-US" altLang="zh-CN" dirty="0"/>
              <a:t> is wrong.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5B8B3F-0F45-4AAD-B4A8-B1F7D58CB49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75046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5B8B3F-0F45-4AAD-B4A8-B1F7D58CB493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08571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 We never have too few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refcounts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but still might have too many.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5B8B3F-0F45-4AAD-B4A8-B1F7D58CB493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9910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 Q: What's the commit point?  Modifying y's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dirent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 Q: What if we crash during the commit point writing to the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dirent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?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 Assume that writing to one sector on disk is all-or-nothing.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 An ideal disk saves enough energy to complete one sector write.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 Time spent writing a sector is small (remember, high sequential speed).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 Small capacitor suffices to power disk for a few microseconds.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 If write didn't start, no need to complete it: still all-or-nothing.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5B8B3F-0F45-4AAD-B4A8-B1F7D58CB493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9794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Fixing up after a crash: salvage.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 If we crash, our commit point ensures we have all-or-nothing atomicity.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 But we still have a bit of a mess left over because of the crash.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 If we crashed before commit: extra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refcount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on inode 13.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 If we crashed after commit: extra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refcount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on inode 12.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 In both cases: directory entry for "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newfile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can be removed.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 [ slide: salvage function 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5B8B3F-0F45-4AAD-B4A8-B1F7D58CB493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85253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79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6"/>
            <a:ext cx="7772400" cy="1225021"/>
          </a:xfrm>
        </p:spPr>
        <p:txBody>
          <a:bodyPr/>
          <a:lstStyle>
            <a:lvl1pPr>
              <a:defRPr b="0" i="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66A7A40B-EA42-4A59-BDB5-85EFA65BC5FC}" type="datetimeFigureOut">
              <a:rPr lang="zh-CN" altLang="en-US" smtClean="0"/>
              <a:pPr/>
              <a:t>2019/12/22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ADE361C3-C043-4A6E-BDCE-8DA1E7D90A3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6142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66A7A40B-EA42-4A59-BDB5-85EFA65BC5FC}" type="datetimeFigureOut">
              <a:rPr lang="zh-CN" altLang="en-US" smtClean="0"/>
              <a:pPr/>
              <a:t>2019/12/22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ADE361C3-C043-4A6E-BDCE-8DA1E7D90A3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0845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867"/>
            <a:ext cx="2057400" cy="4876271"/>
          </a:xfrm>
        </p:spPr>
        <p:txBody>
          <a:bodyPr vert="eaVert"/>
          <a:lstStyle>
            <a:lvl1pPr>
              <a:defRPr b="0" i="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867"/>
            <a:ext cx="6019800" cy="4876271"/>
          </a:xfrm>
        </p:spPr>
        <p:txBody>
          <a:bodyPr vert="eaVert"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66A7A40B-EA42-4A59-BDB5-85EFA65BC5FC}" type="datetimeFigureOut">
              <a:rPr lang="zh-CN" altLang="en-US" smtClean="0"/>
              <a:pPr/>
              <a:t>2019/12/22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ADE361C3-C043-4A6E-BDCE-8DA1E7D90A3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95668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 b="0" i="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 b="0" i="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208313BE-D12C-455C-A881-17A0D46B2F62}" type="datetimeFigureOut">
              <a:rPr lang="zh-CN" altLang="en-US" smtClean="0"/>
              <a:pPr/>
              <a:t>2019/12/22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4470CA2B-2924-414E-A1C7-3FEBF700B0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54433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Baskerville" panose="02020502070401020303" pitchFamily="18" charset="0"/>
                <a:ea typeface="Microsoft YaHei UI Light" charset="0"/>
                <a:cs typeface="Baskerville" panose="02020502070401020303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5000"/>
              </a:lnSpc>
              <a:spcBef>
                <a:spcPts val="1350"/>
              </a:spcBef>
              <a:defRPr b="0" i="0">
                <a:solidFill>
                  <a:schemeClr val="tx1">
                    <a:lumMod val="75000"/>
                    <a:lumOff val="25000"/>
                  </a:schemeClr>
                </a:solidFill>
                <a:latin typeface="Baskerville" panose="02020502070401020303" pitchFamily="18" charset="0"/>
                <a:ea typeface="Microsoft YaHei" charset="0"/>
                <a:cs typeface="Baskerville" panose="02020502070401020303" pitchFamily="18" charset="0"/>
              </a:defRPr>
            </a:lvl1pPr>
            <a:lvl2pPr>
              <a:lnSpc>
                <a:spcPct val="125000"/>
              </a:lnSpc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Baskerville" panose="02020502070401020303" pitchFamily="18" charset="0"/>
                <a:ea typeface="Microsoft YaHei" charset="0"/>
                <a:cs typeface="Baskerville" panose="02020502070401020303" pitchFamily="18" charset="0"/>
              </a:defRPr>
            </a:lvl2pPr>
            <a:lvl3pPr>
              <a:lnSpc>
                <a:spcPct val="125000"/>
              </a:lnSpc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Baskerville" panose="02020502070401020303" pitchFamily="18" charset="0"/>
                <a:ea typeface="Microsoft YaHei" charset="0"/>
                <a:cs typeface="Baskerville" panose="02020502070401020303" pitchFamily="18" charset="0"/>
              </a:defRPr>
            </a:lvl3pPr>
            <a:lvl4pPr>
              <a:lnSpc>
                <a:spcPct val="125000"/>
              </a:lnSpc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Baskerville" panose="02020502070401020303" pitchFamily="18" charset="0"/>
                <a:ea typeface="Microsoft YaHei" charset="0"/>
                <a:cs typeface="Baskerville" panose="02020502070401020303" pitchFamily="18" charset="0"/>
              </a:defRPr>
            </a:lvl4pPr>
            <a:lvl5pPr>
              <a:lnSpc>
                <a:spcPct val="125000"/>
              </a:lnSpc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Baskerville" panose="02020502070401020303" pitchFamily="18" charset="0"/>
                <a:ea typeface="Microsoft YaHei" charset="0"/>
                <a:cs typeface="Baskerville" panose="02020502070401020303" pitchFamily="18" charset="0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208313BE-D12C-455C-A881-17A0D46B2F62}" type="datetimeFigureOut">
              <a:rPr lang="zh-CN" altLang="en-US" smtClean="0"/>
              <a:pPr/>
              <a:t>2019/12/22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4470CA2B-2924-414E-A1C7-3FEBF700B0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77339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 b="0" i="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 b="0" i="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208313BE-D12C-455C-A881-17A0D46B2F62}" type="datetimeFigureOut">
              <a:rPr lang="zh-CN" altLang="en-US" smtClean="0"/>
              <a:pPr/>
              <a:t>2019/12/22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4470CA2B-2924-414E-A1C7-3FEBF700B0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36726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208313BE-D12C-455C-A881-17A0D46B2F62}" type="datetimeFigureOut">
              <a:rPr lang="zh-CN" altLang="en-US" smtClean="0"/>
              <a:pPr/>
              <a:t>2019/12/22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4470CA2B-2924-414E-A1C7-3FEBF700B0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34043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>
            <a:lvl1pPr>
              <a:defRPr b="0" i="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0" i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0" i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208313BE-D12C-455C-A881-17A0D46B2F62}" type="datetimeFigureOut">
              <a:rPr lang="zh-CN" altLang="en-US" smtClean="0"/>
              <a:pPr/>
              <a:t>2019/12/22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4470CA2B-2924-414E-A1C7-3FEBF700B0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84710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208313BE-D12C-455C-A881-17A0D46B2F62}" type="datetimeFigureOut">
              <a:rPr lang="zh-CN" altLang="en-US" smtClean="0"/>
              <a:pPr/>
              <a:t>2019/12/22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4470CA2B-2924-414E-A1C7-3FEBF700B0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21227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208313BE-D12C-455C-A881-17A0D46B2F62}" type="datetimeFigureOut">
              <a:rPr lang="zh-CN" altLang="en-US" smtClean="0"/>
              <a:pPr/>
              <a:t>2019/12/22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4470CA2B-2924-414E-A1C7-3FEBF700B0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81069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 b="0" i="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 b="0" i="0"/>
            </a:lvl1pPr>
            <a:lvl2pPr>
              <a:defRPr sz="2100" b="0" i="0"/>
            </a:lvl2pPr>
            <a:lvl3pPr>
              <a:defRPr sz="1800" b="0" i="0"/>
            </a:lvl3pPr>
            <a:lvl4pPr>
              <a:defRPr sz="1500" b="0" i="0"/>
            </a:lvl4pPr>
            <a:lvl5pPr>
              <a:defRPr sz="1500" b="0" i="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 b="0" i="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208313BE-D12C-455C-A881-17A0D46B2F62}" type="datetimeFigureOut">
              <a:rPr lang="zh-CN" altLang="en-US" smtClean="0"/>
              <a:pPr/>
              <a:t>2019/12/22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4470CA2B-2924-414E-A1C7-3FEBF700B0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8673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00442"/>
          </a:xfrm>
        </p:spPr>
        <p:txBody>
          <a:bodyPr/>
          <a:lstStyle>
            <a:lvl1pPr>
              <a:defRPr b="0" i="0">
                <a:latin typeface="Baskerville" panose="02020502070401020303" pitchFamily="18" charset="0"/>
                <a:ea typeface="DengXian" charset="0"/>
                <a:cs typeface="Baskerville" panose="02020502070401020303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sz="2600" b="0" i="0">
                <a:latin typeface="Baskerville" panose="02020502070401020303" pitchFamily="18" charset="0"/>
                <a:ea typeface="DengXian" charset="0"/>
                <a:cs typeface="Baskerville" panose="02020502070401020303" pitchFamily="18" charset="0"/>
              </a:defRPr>
            </a:lvl1pPr>
            <a:lvl2pPr>
              <a:lnSpc>
                <a:spcPct val="120000"/>
              </a:lnSpc>
              <a:defRPr sz="2400" b="0" i="0">
                <a:latin typeface="Baskerville" panose="02020502070401020303" pitchFamily="18" charset="0"/>
                <a:ea typeface="DengXian" charset="0"/>
                <a:cs typeface="Baskerville" panose="02020502070401020303" pitchFamily="18" charset="0"/>
              </a:defRPr>
            </a:lvl2pPr>
            <a:lvl3pPr>
              <a:lnSpc>
                <a:spcPct val="120000"/>
              </a:lnSpc>
              <a:defRPr sz="2000" b="0" i="0">
                <a:latin typeface="Baskerville" panose="02020502070401020303" pitchFamily="18" charset="0"/>
                <a:ea typeface="DengXian" charset="0"/>
                <a:cs typeface="Baskerville" panose="02020502070401020303" pitchFamily="18" charset="0"/>
              </a:defRPr>
            </a:lvl3pPr>
            <a:lvl4pPr>
              <a:lnSpc>
                <a:spcPct val="120000"/>
              </a:lnSpc>
              <a:defRPr sz="1800" b="0" i="0">
                <a:latin typeface="Baskerville" panose="02020502070401020303" pitchFamily="18" charset="0"/>
                <a:ea typeface="DengXian" charset="0"/>
                <a:cs typeface="Baskerville" panose="02020502070401020303" pitchFamily="18" charset="0"/>
              </a:defRPr>
            </a:lvl4pPr>
            <a:lvl5pPr>
              <a:lnSpc>
                <a:spcPct val="120000"/>
              </a:lnSpc>
              <a:defRPr sz="1800" b="0" i="0">
                <a:latin typeface="Baskerville" panose="02020502070401020303" pitchFamily="18" charset="0"/>
                <a:ea typeface="DengXian" charset="0"/>
                <a:cs typeface="Baskerville" panose="02020502070401020303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66A7A40B-EA42-4A59-BDB5-85EFA65BC5FC}" type="datetimeFigureOut">
              <a:rPr lang="zh-CN" altLang="en-US" smtClean="0"/>
              <a:pPr/>
              <a:t>2019/12/22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ADE361C3-C043-4A6E-BDCE-8DA1E7D90A3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-57077" y="457235"/>
            <a:ext cx="164581" cy="4800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Baskerville" panose="0202050207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95601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 b="0" i="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 marL="0" indent="0">
              <a:buNone/>
              <a:defRPr sz="2400" b="0" i="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 b="0" i="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208313BE-D12C-455C-A881-17A0D46B2F62}" type="datetimeFigureOut">
              <a:rPr lang="zh-CN" altLang="en-US" smtClean="0"/>
              <a:pPr/>
              <a:t>2019/12/22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4470CA2B-2924-414E-A1C7-3FEBF700B0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0727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208313BE-D12C-455C-A881-17A0D46B2F62}" type="datetimeFigureOut">
              <a:rPr lang="zh-CN" altLang="en-US" smtClean="0"/>
              <a:pPr/>
              <a:t>2019/12/22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4470CA2B-2924-414E-A1C7-3FEBF700B0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80813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>
            <a:lvl1pPr>
              <a:defRPr b="0" i="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208313BE-D12C-455C-A881-17A0D46B2F62}" type="datetimeFigureOut">
              <a:rPr lang="zh-CN" altLang="en-US" smtClean="0"/>
              <a:pPr/>
              <a:t>2019/12/22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4470CA2B-2924-414E-A1C7-3FEBF700B0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8543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0" i="0" cap="all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66A7A40B-EA42-4A59-BDB5-85EFA65BC5FC}" type="datetimeFigureOut">
              <a:rPr lang="zh-CN" altLang="en-US" smtClean="0"/>
              <a:pPr/>
              <a:t>2019/12/22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ADE361C3-C043-4A6E-BDCE-8DA1E7D90A3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-36512" y="3793604"/>
            <a:ext cx="179512" cy="4800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Baskerville" panose="0202050207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694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</p:spPr>
        <p:txBody>
          <a:bodyPr/>
          <a:lstStyle>
            <a:lvl1pPr>
              <a:defRPr sz="2800" b="0" i="0"/>
            </a:lvl1pPr>
            <a:lvl2pPr>
              <a:defRPr sz="2400" b="0" i="0"/>
            </a:lvl2pPr>
            <a:lvl3pPr>
              <a:defRPr sz="2000" b="0" i="0"/>
            </a:lvl3pPr>
            <a:lvl4pPr>
              <a:defRPr sz="1800" b="0" i="0"/>
            </a:lvl4pPr>
            <a:lvl5pPr>
              <a:defRPr sz="1800" b="0" i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>
            <a:lvl1pPr>
              <a:defRPr sz="2800" b="0" i="0"/>
            </a:lvl1pPr>
            <a:lvl2pPr>
              <a:defRPr sz="2400" b="0" i="0"/>
            </a:lvl2pPr>
            <a:lvl3pPr>
              <a:defRPr sz="2000" b="0" i="0"/>
            </a:lvl3pPr>
            <a:lvl4pPr>
              <a:defRPr sz="1800" b="0" i="0"/>
            </a:lvl4pPr>
            <a:lvl5pPr>
              <a:defRPr sz="1800" b="0" i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66A7A40B-EA42-4A59-BDB5-85EFA65BC5FC}" type="datetimeFigureOut">
              <a:rPr lang="zh-CN" altLang="en-US" smtClean="0"/>
              <a:pPr/>
              <a:t>2019/12/22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ADE361C3-C043-4A6E-BDCE-8DA1E7D90A3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3714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 b="0" i="0"/>
            </a:lvl1pPr>
            <a:lvl2pPr>
              <a:defRPr sz="2000" b="0" i="0"/>
            </a:lvl2pPr>
            <a:lvl3pPr>
              <a:defRPr sz="1800" b="0" i="0"/>
            </a:lvl3pPr>
            <a:lvl4pPr>
              <a:defRPr sz="1600" b="0" i="0"/>
            </a:lvl4pPr>
            <a:lvl5pPr>
              <a:defRPr sz="1600" b="0" i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279261"/>
            <a:ext cx="4041775" cy="533136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1812396"/>
            <a:ext cx="4041775" cy="3292740"/>
          </a:xfrm>
        </p:spPr>
        <p:txBody>
          <a:bodyPr/>
          <a:lstStyle>
            <a:lvl1pPr>
              <a:defRPr sz="2400" b="0" i="0"/>
            </a:lvl1pPr>
            <a:lvl2pPr>
              <a:defRPr sz="2000" b="0" i="0"/>
            </a:lvl2pPr>
            <a:lvl3pPr>
              <a:defRPr sz="1800" b="0" i="0"/>
            </a:lvl3pPr>
            <a:lvl4pPr>
              <a:defRPr sz="1600" b="0" i="0"/>
            </a:lvl4pPr>
            <a:lvl5pPr>
              <a:defRPr sz="1600" b="0" i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66A7A40B-EA42-4A59-BDB5-85EFA65BC5FC}" type="datetimeFigureOut">
              <a:rPr lang="zh-CN" altLang="en-US" smtClean="0"/>
              <a:pPr/>
              <a:t>2019/12/22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ADE361C3-C043-4A6E-BDCE-8DA1E7D90A3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194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66A7A40B-EA42-4A59-BDB5-85EFA65BC5FC}" type="datetimeFigureOut">
              <a:rPr lang="zh-CN" altLang="en-US" smtClean="0"/>
              <a:pPr/>
              <a:t>2019/12/22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ADE361C3-C043-4A6E-BDCE-8DA1E7D90A3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0825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66A7A40B-EA42-4A59-BDB5-85EFA65BC5FC}" type="datetimeFigureOut">
              <a:rPr lang="zh-CN" altLang="en-US" smtClean="0"/>
              <a:pPr/>
              <a:t>2019/12/22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ADE361C3-C043-4A6E-BDCE-8DA1E7D90A3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3422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4" y="227541"/>
            <a:ext cx="3008313" cy="968376"/>
          </a:xfrm>
        </p:spPr>
        <p:txBody>
          <a:bodyPr anchor="b"/>
          <a:lstStyle>
            <a:lvl1pPr algn="l">
              <a:defRPr sz="2000" b="0" i="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4"/>
            <a:ext cx="5111750" cy="4877594"/>
          </a:xfrm>
        </p:spPr>
        <p:txBody>
          <a:bodyPr/>
          <a:lstStyle>
            <a:lvl1pPr>
              <a:defRPr sz="3200" b="0" i="0"/>
            </a:lvl1pPr>
            <a:lvl2pPr>
              <a:defRPr sz="2800" b="0" i="0"/>
            </a:lvl2pPr>
            <a:lvl3pPr>
              <a:defRPr sz="2400" b="0" i="0"/>
            </a:lvl3pPr>
            <a:lvl4pPr>
              <a:defRPr sz="2000" b="0" i="0"/>
            </a:lvl4pPr>
            <a:lvl5pPr>
              <a:defRPr sz="2000" b="0" i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4" y="1195919"/>
            <a:ext cx="3008313" cy="3909219"/>
          </a:xfrm>
        </p:spPr>
        <p:txBody>
          <a:bodyPr/>
          <a:lstStyle>
            <a:lvl1pPr marL="0" indent="0">
              <a:buNone/>
              <a:defRPr sz="1400" b="0" i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66A7A40B-EA42-4A59-BDB5-85EFA65BC5FC}" type="datetimeFigureOut">
              <a:rPr lang="zh-CN" altLang="en-US" smtClean="0"/>
              <a:pPr/>
              <a:t>2019/12/22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ADE361C3-C043-4A6E-BDCE-8DA1E7D90A3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6853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0" i="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 b="0" i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dirty="0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3"/>
            <a:ext cx="5486400" cy="670719"/>
          </a:xfrm>
        </p:spPr>
        <p:txBody>
          <a:bodyPr/>
          <a:lstStyle>
            <a:lvl1pPr marL="0" indent="0">
              <a:buNone/>
              <a:defRPr sz="1400" b="0" i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66A7A40B-EA42-4A59-BDB5-85EFA65BC5FC}" type="datetimeFigureOut">
              <a:rPr lang="zh-CN" altLang="en-US" smtClean="0"/>
              <a:pPr/>
              <a:t>2019/12/22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ADE361C3-C043-4A6E-BDCE-8DA1E7D90A3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0217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Baskerville" panose="02020502070401020303" pitchFamily="18" charset="0"/>
                <a:ea typeface="DengXian" charset="0"/>
                <a:cs typeface="Baskerville" panose="02020502070401020303" pitchFamily="18" charset="0"/>
              </a:defRPr>
            </a:lvl1pPr>
          </a:lstStyle>
          <a:p>
            <a:fld id="{66A7A40B-EA42-4A59-BDB5-85EFA65BC5FC}" type="datetimeFigureOut">
              <a:rPr lang="zh-CN" altLang="en-US" smtClean="0"/>
              <a:pPr/>
              <a:t>2019/12/22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6960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Baskerville" panose="02020502070401020303" pitchFamily="18" charset="0"/>
                <a:ea typeface="DengXian" charset="0"/>
                <a:cs typeface="Baskerville" panose="02020502070401020303" pitchFamily="18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Baskerville" panose="02020502070401020303" pitchFamily="18" charset="0"/>
                <a:ea typeface="DengXian" charset="0"/>
                <a:cs typeface="Baskerville" panose="02020502070401020303" pitchFamily="18" charset="0"/>
              </a:defRPr>
            </a:lvl1pPr>
          </a:lstStyle>
          <a:p>
            <a:fld id="{ADE361C3-C043-4A6E-BDCE-8DA1E7D90A3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0905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i="0" kern="1200">
          <a:solidFill>
            <a:schemeClr val="tx1">
              <a:lumMod val="75000"/>
              <a:lumOff val="25000"/>
            </a:schemeClr>
          </a:solidFill>
          <a:latin typeface="Baskerville" panose="02020502070401020303" pitchFamily="18" charset="0"/>
          <a:ea typeface="DengXian" charset="0"/>
          <a:cs typeface="Baskerville" panose="02020502070401020303" pitchFamily="18" charset="0"/>
        </a:defRPr>
      </a:lvl1pPr>
    </p:titleStyle>
    <p:bodyStyle>
      <a:lvl1pPr marL="342900" indent="-342900" algn="l" defTabSz="914400" rtl="0" eaLnBrk="1" latinLnBrk="0" hangingPunct="1">
        <a:lnSpc>
          <a:spcPct val="120000"/>
        </a:lnSpc>
        <a:spcBef>
          <a:spcPts val="1200"/>
        </a:spcBef>
        <a:buFont typeface="Arial" pitchFamily="34" charset="0"/>
        <a:buChar char="•"/>
        <a:defRPr sz="2600" b="0" i="0" kern="1200">
          <a:solidFill>
            <a:schemeClr val="tx1">
              <a:lumMod val="75000"/>
              <a:lumOff val="25000"/>
            </a:schemeClr>
          </a:solidFill>
          <a:latin typeface="Baskerville" panose="02020502070401020303" pitchFamily="18" charset="0"/>
          <a:ea typeface="DengXian" charset="0"/>
          <a:cs typeface="Baskerville" panose="02020502070401020303" pitchFamily="18" charset="0"/>
        </a:defRPr>
      </a:lvl1pPr>
      <a:lvl2pPr marL="742950" indent="-28575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2400" b="0" i="0" kern="1200">
          <a:solidFill>
            <a:schemeClr val="tx1">
              <a:lumMod val="75000"/>
              <a:lumOff val="25000"/>
            </a:schemeClr>
          </a:solidFill>
          <a:latin typeface="Baskerville" panose="02020502070401020303" pitchFamily="18" charset="0"/>
          <a:ea typeface="DengXian" charset="0"/>
          <a:cs typeface="Baskerville" panose="02020502070401020303" pitchFamily="18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•"/>
        <a:defRPr sz="2000" b="0" i="0" kern="1200">
          <a:solidFill>
            <a:schemeClr val="tx1">
              <a:lumMod val="75000"/>
              <a:lumOff val="25000"/>
            </a:schemeClr>
          </a:solidFill>
          <a:latin typeface="Baskerville" panose="02020502070401020303" pitchFamily="18" charset="0"/>
          <a:ea typeface="DengXian" charset="0"/>
          <a:cs typeface="Baskerville" panose="02020502070401020303" pitchFamily="18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1800" b="0" i="0" kern="1200">
          <a:solidFill>
            <a:schemeClr val="tx1">
              <a:lumMod val="75000"/>
              <a:lumOff val="25000"/>
            </a:schemeClr>
          </a:solidFill>
          <a:latin typeface="Baskerville" panose="02020502070401020303" pitchFamily="18" charset="0"/>
          <a:ea typeface="DengXian" charset="0"/>
          <a:cs typeface="Baskerville" panose="02020502070401020303" pitchFamily="18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»"/>
        <a:defRPr sz="1800" b="0" i="0" kern="1200">
          <a:solidFill>
            <a:schemeClr val="tx1">
              <a:lumMod val="75000"/>
              <a:lumOff val="25000"/>
            </a:schemeClr>
          </a:solidFill>
          <a:latin typeface="Baskerville" panose="02020502070401020303" pitchFamily="18" charset="0"/>
          <a:ea typeface="DengXian" charset="0"/>
          <a:cs typeface="Baskerville" panose="02020502070401020303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7168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82601" y="1264921"/>
            <a:ext cx="8032750" cy="3882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Baskerville" panose="02020502070401020303" pitchFamily="18" charset="0"/>
              </a:defRPr>
            </a:lvl1pPr>
          </a:lstStyle>
          <a:p>
            <a:fld id="{208313BE-D12C-455C-A881-17A0D46B2F62}" type="datetimeFigureOut">
              <a:rPr lang="zh-CN" altLang="en-US" smtClean="0"/>
              <a:pPr/>
              <a:t>2019/12/22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i="0">
                <a:solidFill>
                  <a:schemeClr val="tx1">
                    <a:tint val="75000"/>
                  </a:schemeClr>
                </a:solidFill>
                <a:latin typeface="Baskerville" panose="02020502070401020303" pitchFamily="18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Baskerville" panose="02020502070401020303" pitchFamily="18" charset="0"/>
              </a:defRPr>
            </a:lvl1pPr>
          </a:lstStyle>
          <a:p>
            <a:fld id="{4470CA2B-2924-414E-A1C7-3FEBF700B0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114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b="0" i="0" kern="1200">
          <a:solidFill>
            <a:schemeClr val="tx1"/>
          </a:solidFill>
          <a:latin typeface="Baskerville" panose="02020502070401020303" pitchFamily="18" charset="0"/>
          <a:ea typeface="微软雅黑 Light" panose="020B0502040204020203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5000"/>
        </a:lnSpc>
        <a:spcBef>
          <a:spcPts val="750"/>
        </a:spcBef>
        <a:buClr>
          <a:srgbClr val="F7F7F7"/>
        </a:buClr>
        <a:buFont typeface="Arial" panose="020B0604020202020204" pitchFamily="34" charset="0"/>
        <a:buChar char="•"/>
        <a:defRPr sz="2100" b="0" i="0" kern="1200">
          <a:solidFill>
            <a:schemeClr val="tx1"/>
          </a:solidFill>
          <a:latin typeface="Baskerville" panose="02020502070401020303" pitchFamily="18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25000"/>
        </a:lnSpc>
        <a:spcBef>
          <a:spcPts val="375"/>
        </a:spcBef>
        <a:buClr>
          <a:srgbClr val="F7F7F7"/>
        </a:buClr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Baskerville" panose="02020502070401020303" pitchFamily="18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5000"/>
        </a:lnSpc>
        <a:spcBef>
          <a:spcPts val="375"/>
        </a:spcBef>
        <a:buClr>
          <a:srgbClr val="F7F7F7"/>
        </a:buClr>
        <a:buFont typeface="Arial" panose="020B0604020202020204" pitchFamily="34" charset="0"/>
        <a:buChar char="•"/>
        <a:defRPr sz="1500" b="0" i="0" kern="1200">
          <a:solidFill>
            <a:schemeClr val="tx1"/>
          </a:solidFill>
          <a:latin typeface="Baskerville" panose="02020502070401020303" pitchFamily="18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5000"/>
        </a:lnSpc>
        <a:spcBef>
          <a:spcPts val="375"/>
        </a:spcBef>
        <a:buClr>
          <a:srgbClr val="F7F7F7"/>
        </a:buClr>
        <a:buFont typeface="Arial" panose="020B0604020202020204" pitchFamily="34" charset="0"/>
        <a:buChar char="•"/>
        <a:defRPr sz="1350" b="0" i="0" kern="1200">
          <a:solidFill>
            <a:schemeClr val="tx1"/>
          </a:solidFill>
          <a:latin typeface="Baskerville" panose="02020502070401020303" pitchFamily="18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5000"/>
        </a:lnSpc>
        <a:spcBef>
          <a:spcPts val="375"/>
        </a:spcBef>
        <a:buClr>
          <a:srgbClr val="F7F7F7"/>
        </a:buClr>
        <a:buFont typeface="Arial" panose="020B0604020202020204" pitchFamily="34" charset="0"/>
        <a:buChar char="•"/>
        <a:defRPr sz="1350" b="0" i="0" kern="1200">
          <a:solidFill>
            <a:schemeClr val="tx1"/>
          </a:solidFill>
          <a:latin typeface="Baskerville" panose="02020502070401020303" pitchFamily="18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6822" y="0"/>
            <a:ext cx="9162764" cy="37215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Baskerville" panose="02020502070401020303" pitchFamily="18" charset="0"/>
              <a:cs typeface="+mn-ea"/>
              <a:sym typeface="+mn-lt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683568" y="2497460"/>
            <a:ext cx="7772400" cy="1225021"/>
          </a:xfrm>
        </p:spPr>
        <p:txBody>
          <a:bodyPr>
            <a:normAutofit/>
          </a:bodyPr>
          <a:lstStyle/>
          <a:p>
            <a:r>
              <a:rPr kumimoji="1" lang="en-US" altLang="zh-CN" sz="4400" dirty="0">
                <a:solidFill>
                  <a:schemeClr val="bg1"/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Transaction</a:t>
            </a:r>
            <a:endParaRPr kumimoji="1" lang="zh-CN" altLang="en-US" sz="4400" dirty="0">
              <a:solidFill>
                <a:schemeClr val="bg1"/>
              </a:solidFill>
              <a:latin typeface="Baskerville" panose="02020502070401020303" pitchFamily="18" charset="0"/>
              <a:ea typeface="+mn-ea"/>
              <a:cs typeface="+mn-ea"/>
              <a:sym typeface="+mn-lt"/>
            </a:endParaRPr>
          </a:p>
        </p:txBody>
      </p:sp>
      <p:sp>
        <p:nvSpPr>
          <p:cNvPr id="17" name="副标题 2"/>
          <p:cNvSpPr>
            <a:spLocks noGrp="1"/>
          </p:cNvSpPr>
          <p:nvPr>
            <p:ph type="subTitle" idx="1"/>
          </p:nvPr>
        </p:nvSpPr>
        <p:spPr>
          <a:xfrm>
            <a:off x="467544" y="252559"/>
            <a:ext cx="7416824" cy="504056"/>
          </a:xfrm>
        </p:spPr>
        <p:txBody>
          <a:bodyPr>
            <a:normAutofit/>
          </a:bodyPr>
          <a:lstStyle/>
          <a:p>
            <a:pPr algn="l"/>
            <a:r>
              <a:rPr lang="en-US" altLang="zh-CN" sz="1600" dirty="0">
                <a:solidFill>
                  <a:schemeClr val="bg1"/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Computer</a:t>
            </a:r>
            <a:r>
              <a:rPr lang="zh-CN" altLang="en-US" sz="1600" dirty="0">
                <a:solidFill>
                  <a:schemeClr val="bg1"/>
                </a:solidFill>
                <a:latin typeface="Baskerville" panose="02020502070401020303" pitchFamily="18" charset="0"/>
                <a:ea typeface="+mn-ea"/>
                <a:cs typeface="+mn-ea"/>
                <a:sym typeface="+mn-lt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System</a:t>
            </a:r>
            <a:r>
              <a:rPr lang="zh-CN" altLang="en-US" sz="1600" dirty="0">
                <a:solidFill>
                  <a:schemeClr val="bg1"/>
                </a:solidFill>
                <a:latin typeface="Baskerville" panose="02020502070401020303" pitchFamily="18" charset="0"/>
                <a:ea typeface="+mn-ea"/>
                <a:cs typeface="+mn-ea"/>
                <a:sym typeface="+mn-lt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Engineering,</a:t>
            </a:r>
            <a:r>
              <a:rPr lang="zh-CN" altLang="en-US" sz="1600" dirty="0">
                <a:solidFill>
                  <a:schemeClr val="bg1"/>
                </a:solidFill>
                <a:latin typeface="Baskerville" panose="02020502070401020303" pitchFamily="18" charset="0"/>
                <a:ea typeface="+mn-ea"/>
                <a:cs typeface="+mn-ea"/>
                <a:sym typeface="+mn-lt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Fall</a:t>
            </a:r>
            <a:r>
              <a:rPr lang="zh-CN" altLang="en-US" sz="1600" dirty="0">
                <a:solidFill>
                  <a:schemeClr val="bg1"/>
                </a:solidFill>
                <a:latin typeface="Baskerville" panose="02020502070401020303" pitchFamily="18" charset="0"/>
                <a:ea typeface="+mn-ea"/>
                <a:cs typeface="+mn-ea"/>
                <a:sym typeface="+mn-lt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2019.</a:t>
            </a:r>
            <a:r>
              <a:rPr lang="zh-CN" altLang="en-US" sz="1600" dirty="0">
                <a:solidFill>
                  <a:schemeClr val="bg1"/>
                </a:solidFill>
                <a:latin typeface="Baskerville" panose="02020502070401020303" pitchFamily="18" charset="0"/>
                <a:ea typeface="+mn-ea"/>
                <a:cs typeface="+mn-ea"/>
                <a:sym typeface="+mn-lt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(IPADS,</a:t>
            </a:r>
            <a:r>
              <a:rPr lang="zh-CN" altLang="en-US" sz="1600" dirty="0">
                <a:solidFill>
                  <a:schemeClr val="bg1"/>
                </a:solidFill>
                <a:latin typeface="Baskerville" panose="02020502070401020303" pitchFamily="18" charset="0"/>
                <a:ea typeface="+mn-ea"/>
                <a:cs typeface="+mn-ea"/>
                <a:sym typeface="+mn-lt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SJTU)</a:t>
            </a:r>
            <a:endParaRPr lang="zh-CN" altLang="en-US" sz="1600" dirty="0">
              <a:solidFill>
                <a:schemeClr val="bg1"/>
              </a:solidFill>
              <a:latin typeface="Baskerville" panose="02020502070401020303" pitchFamily="18" charset="0"/>
              <a:ea typeface="+mn-ea"/>
              <a:cs typeface="+mn-ea"/>
              <a:sym typeface="+mn-lt"/>
            </a:endParaRPr>
          </a:p>
        </p:txBody>
      </p:sp>
      <p:pic>
        <p:nvPicPr>
          <p:cNvPr id="1030" name="Picture 6" descr="http://korean.onlinesjtu.com/%E6%A0%A1%E5%BE%BD%E7%B3%BB%E5%88%97/%E7%BC%A9%E5%B0%8F%E7%89%88/%E8%93%9D%E8%89%B2%E7%B3%BB%20%E5%B0%8F%E5%B0%BA%E5%AF%B8%E6%A0%A1%E5%BE%BD%E5%B1%95%E5%BC%80%E5%BC%8F%20(10mm%E4%BB%A5%E4%B8%8B%E4%BD%BF%E7%94%A8)%20%5b%E8%BD%AC%E6%8D%A2%5d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7871" y="252559"/>
            <a:ext cx="1465253" cy="38534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标题 4"/>
          <p:cNvSpPr txBox="1">
            <a:spLocks/>
          </p:cNvSpPr>
          <p:nvPr/>
        </p:nvSpPr>
        <p:spPr>
          <a:xfrm>
            <a:off x="683568" y="3720711"/>
            <a:ext cx="7772400" cy="8649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defRPr>
            </a:lvl1pPr>
          </a:lstStyle>
          <a:p>
            <a:endParaRPr kumimoji="1" lang="zh-CN" altLang="en-US" sz="2800" dirty="0">
              <a:solidFill>
                <a:schemeClr val="accent4">
                  <a:lumMod val="50000"/>
                </a:schemeClr>
              </a:solidFill>
              <a:latin typeface="Baskerville" panose="02020502070401020303" pitchFamily="18" charset="0"/>
              <a:ea typeface="+mn-ea"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83567" y="3892766"/>
            <a:ext cx="79208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accent1"/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All-or-nothing</a:t>
            </a:r>
            <a:r>
              <a:rPr lang="zh-CN" altLang="en-US" sz="2800" dirty="0">
                <a:solidFill>
                  <a:schemeClr val="accent1"/>
                </a:solidFill>
                <a:latin typeface="Baskerville" panose="02020502070401020303" pitchFamily="18" charset="0"/>
                <a:cs typeface="+mn-ea"/>
                <a:sym typeface="+mn-lt"/>
              </a:rPr>
              <a:t> </a:t>
            </a:r>
            <a:r>
              <a:rPr lang="en-US" altLang="zh-CN" sz="2800" dirty="0">
                <a:solidFill>
                  <a:schemeClr val="accent1"/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&amp;</a:t>
            </a:r>
            <a:r>
              <a:rPr lang="zh-CN" altLang="en-US" sz="2800" dirty="0">
                <a:solidFill>
                  <a:schemeClr val="accent1"/>
                </a:solidFill>
                <a:latin typeface="Baskerville" panose="02020502070401020303" pitchFamily="18" charset="0"/>
                <a:cs typeface="+mn-ea"/>
                <a:sym typeface="+mn-lt"/>
              </a:rPr>
              <a:t> </a:t>
            </a:r>
            <a:r>
              <a:rPr lang="en-US" altLang="zh-CN" sz="2800" dirty="0">
                <a:solidFill>
                  <a:schemeClr val="accent1"/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Before-or-after</a:t>
            </a:r>
          </a:p>
        </p:txBody>
      </p:sp>
      <p:sp>
        <p:nvSpPr>
          <p:cNvPr id="9" name="矩形 8"/>
          <p:cNvSpPr/>
          <p:nvPr/>
        </p:nvSpPr>
        <p:spPr>
          <a:xfrm>
            <a:off x="683567" y="4801779"/>
            <a:ext cx="792088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accent1"/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Yubin Xia</a:t>
            </a:r>
          </a:p>
        </p:txBody>
      </p:sp>
    </p:spTree>
    <p:extLst>
      <p:ext uri="{BB962C8B-B14F-4D97-AF65-F5344CB8AC3E}">
        <p14:creationId xmlns:p14="http://schemas.microsoft.com/office/powerpoint/2010/main" val="2588494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Transaction</a:t>
            </a:r>
            <a:endParaRPr kumimoji="1" lang="zh-CN" altLang="en-US" dirty="0">
              <a:latin typeface="Baskerville" panose="02020502070401020303" pitchFamily="18" charset="0"/>
              <a:ea typeface="+mn-ea"/>
              <a:cs typeface="+mn-ea"/>
              <a:sym typeface="+mn-lt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>
              <a:latin typeface="Baskerville" panose="02020502070401020303" pitchFamily="18" charset="0"/>
              <a:ea typeface="+mn-ea"/>
              <a:cs typeface="+mn-ea"/>
              <a:sym typeface="+mn-lt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>
                <a:latin typeface="Baskerville" panose="02020502070401020303" pitchFamily="18" charset="0"/>
                <a:ea typeface="+mn-ea"/>
                <a:cs typeface="+mn-ea"/>
                <a:sym typeface="+mn-lt"/>
              </a:rPr>
              <a:t>10</a:t>
            </a:fld>
            <a:endParaRPr lang="zh-CN" altLang="en-US" dirty="0">
              <a:latin typeface="Baskerville" panose="02020502070401020303" pitchFamily="18" charset="0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00820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Our</a:t>
            </a:r>
            <a:r>
              <a:rPr kumimoji="1" lang="zh-CN" altLang="en-US" dirty="0">
                <a:latin typeface="Baskerville" panose="02020502070401020303" pitchFamily="18" charset="0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Goal</a:t>
            </a:r>
            <a:endParaRPr kumimoji="1" lang="zh-CN" altLang="en-US" dirty="0">
              <a:latin typeface="Baskerville" panose="02020502070401020303" pitchFamily="18" charset="0"/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1"/>
            <a:ext cx="8363272" cy="3771636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solidFill>
                  <a:schemeClr val="accent2"/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Goal: build reliable systems from unreliable components </a:t>
            </a:r>
            <a:endParaRPr lang="zh-CN" altLang="en-US" sz="2400" dirty="0">
              <a:solidFill>
                <a:schemeClr val="accent2"/>
              </a:solidFill>
              <a:latin typeface="Baskerville" panose="02020502070401020303" pitchFamily="18" charset="0"/>
              <a:ea typeface="+mn-ea"/>
              <a:cs typeface="+mn-ea"/>
              <a:sym typeface="+mn-lt"/>
            </a:endParaRPr>
          </a:p>
          <a:p>
            <a:r>
              <a:rPr lang="en-US" altLang="zh-CN" sz="24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This is difficult because reasoning about failures is difficult</a:t>
            </a:r>
            <a:endParaRPr lang="zh-CN" altLang="en-US" sz="2400" dirty="0">
              <a:latin typeface="Baskerville" panose="02020502070401020303" pitchFamily="18" charset="0"/>
              <a:ea typeface="+mn-ea"/>
              <a:cs typeface="+mn-ea"/>
              <a:sym typeface="+mn-lt"/>
            </a:endParaRPr>
          </a:p>
          <a:p>
            <a:r>
              <a:rPr lang="en-US" altLang="zh-CN" sz="24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We need some</a:t>
            </a:r>
            <a:r>
              <a:rPr lang="zh-CN" altLang="en-US" sz="2400" dirty="0">
                <a:latin typeface="Baskerville" panose="02020502070401020303" pitchFamily="18" charset="0"/>
                <a:ea typeface="+mn-ea"/>
                <a:cs typeface="+mn-ea"/>
                <a:sym typeface="+mn-lt"/>
              </a:rPr>
              <a:t> </a:t>
            </a:r>
            <a:r>
              <a:rPr lang="en-US" altLang="zh-CN" sz="24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new </a:t>
            </a:r>
            <a:r>
              <a:rPr lang="en-US" altLang="zh-CN" sz="2400" dirty="0">
                <a:solidFill>
                  <a:srgbClr val="0096FF"/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abstractions</a:t>
            </a:r>
            <a:r>
              <a:rPr lang="en-US" altLang="zh-CN" sz="2400" dirty="0">
                <a:solidFill>
                  <a:schemeClr val="accent2"/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 </a:t>
            </a:r>
            <a:r>
              <a:rPr lang="en-US" altLang="zh-CN" sz="24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that will let us simplify</a:t>
            </a:r>
            <a:endParaRPr lang="zh-CN" altLang="en-US" sz="2400" dirty="0">
              <a:latin typeface="Baskerville" panose="02020502070401020303" pitchFamily="18" charset="0"/>
              <a:ea typeface="+mn-ea"/>
              <a:cs typeface="+mn-ea"/>
              <a:sym typeface="+mn-lt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1835696" y="3505572"/>
            <a:ext cx="1800200" cy="1800200"/>
          </a:xfrm>
          <a:prstGeom prst="ellipse">
            <a:avLst/>
          </a:prstGeom>
          <a:noFill/>
          <a:ln>
            <a:solidFill>
              <a:srgbClr val="009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900" dirty="0">
                <a:solidFill>
                  <a:srgbClr val="0096FF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All-or-nothing</a:t>
            </a:r>
            <a:endParaRPr lang="zh-CN" altLang="en-US" sz="1900" dirty="0">
              <a:solidFill>
                <a:srgbClr val="0096FF"/>
              </a:solidFill>
              <a:latin typeface="Baskerville" panose="02020502070401020303" pitchFamily="18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5148064" y="3505572"/>
            <a:ext cx="1800200" cy="1800200"/>
          </a:xfrm>
          <a:prstGeom prst="ellipse">
            <a:avLst/>
          </a:prstGeom>
          <a:noFill/>
          <a:ln>
            <a:solidFill>
              <a:srgbClr val="009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900" dirty="0">
                <a:solidFill>
                  <a:srgbClr val="0096FF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Before-or-after</a:t>
            </a:r>
            <a:endParaRPr lang="zh-CN" altLang="en-US" sz="1900" dirty="0">
              <a:solidFill>
                <a:srgbClr val="0096FF"/>
              </a:solidFill>
              <a:latin typeface="Baskerville" panose="0202050207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810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Transactions</a:t>
            </a:r>
            <a:endParaRPr kumimoji="1" lang="zh-CN" altLang="en-US" dirty="0">
              <a:latin typeface="Baskerville" panose="02020502070401020303" pitchFamily="18" charset="0"/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4040" y="3361556"/>
            <a:ext cx="8507288" cy="1800201"/>
          </a:xfrm>
        </p:spPr>
        <p:txBody>
          <a:bodyPr>
            <a:noAutofit/>
          </a:bodyPr>
          <a:lstStyle/>
          <a:p>
            <a:r>
              <a:rPr kumimoji="1" lang="en-US" altLang="zh-CN" sz="1600" dirty="0">
                <a:solidFill>
                  <a:srgbClr val="0096FF"/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All-or-nothing</a:t>
            </a:r>
            <a:r>
              <a:rPr kumimoji="1" lang="en-US" altLang="zh-CN" sz="16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:</a:t>
            </a:r>
            <a:r>
              <a:rPr kumimoji="1" lang="zh-CN" altLang="en-US" sz="1600" dirty="0">
                <a:latin typeface="Baskerville" panose="02020502070401020303" pitchFamily="18" charset="0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sz="16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T1</a:t>
            </a:r>
            <a:r>
              <a:rPr kumimoji="1" lang="zh-CN" altLang="en-US" sz="1600" dirty="0">
                <a:latin typeface="Baskerville" panose="02020502070401020303" pitchFamily="18" charset="0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sz="16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and</a:t>
            </a:r>
            <a:r>
              <a:rPr kumimoji="1" lang="zh-CN" altLang="en-US" sz="1600" dirty="0">
                <a:latin typeface="Baskerville" panose="02020502070401020303" pitchFamily="18" charset="0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sz="16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T2</a:t>
            </a:r>
            <a:r>
              <a:rPr kumimoji="1" lang="zh-CN" altLang="en-US" sz="1600" dirty="0">
                <a:latin typeface="Baskerville" panose="02020502070401020303" pitchFamily="18" charset="0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sz="16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will</a:t>
            </a:r>
            <a:r>
              <a:rPr kumimoji="1" lang="zh-CN" altLang="en-US" sz="1600" dirty="0">
                <a:latin typeface="Baskerville" panose="02020502070401020303" pitchFamily="18" charset="0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sz="16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each</a:t>
            </a:r>
            <a:r>
              <a:rPr kumimoji="1" lang="zh-CN" altLang="en-US" sz="1600" dirty="0">
                <a:latin typeface="Baskerville" panose="02020502070401020303" pitchFamily="18" charset="0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sz="16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appear</a:t>
            </a:r>
            <a:r>
              <a:rPr kumimoji="1" lang="zh-CN" altLang="en-US" sz="1600" dirty="0">
                <a:latin typeface="Baskerville" panose="02020502070401020303" pitchFamily="18" charset="0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sz="16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to</a:t>
            </a:r>
            <a:r>
              <a:rPr kumimoji="1" lang="zh-CN" altLang="en-US" sz="1600" dirty="0">
                <a:latin typeface="Baskerville" panose="02020502070401020303" pitchFamily="18" charset="0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sz="16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have</a:t>
            </a:r>
            <a:r>
              <a:rPr kumimoji="1" lang="zh-CN" altLang="en-US" sz="1600" dirty="0">
                <a:latin typeface="Baskerville" panose="02020502070401020303" pitchFamily="18" charset="0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sz="16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run</a:t>
            </a:r>
            <a:r>
              <a:rPr kumimoji="1" lang="zh-CN" altLang="en-US" sz="1600" dirty="0">
                <a:latin typeface="Baskerville" panose="02020502070401020303" pitchFamily="18" charset="0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sz="16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to</a:t>
            </a:r>
            <a:r>
              <a:rPr kumimoji="1" lang="zh-CN" altLang="en-US" sz="1600" dirty="0">
                <a:latin typeface="Baskerville" panose="02020502070401020303" pitchFamily="18" charset="0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sz="16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completion,</a:t>
            </a:r>
            <a:r>
              <a:rPr kumimoji="1" lang="zh-CN" altLang="en-US" sz="1600" dirty="0">
                <a:latin typeface="Baskerville" panose="02020502070401020303" pitchFamily="18" charset="0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sz="16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or</a:t>
            </a:r>
            <a:r>
              <a:rPr kumimoji="1" lang="zh-CN" altLang="en-US" sz="1600" dirty="0">
                <a:latin typeface="Baskerville" panose="02020502070401020303" pitchFamily="18" charset="0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sz="16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not</a:t>
            </a:r>
            <a:r>
              <a:rPr kumimoji="1" lang="zh-CN" altLang="en-US" sz="1600" dirty="0">
                <a:latin typeface="Baskerville" panose="02020502070401020303" pitchFamily="18" charset="0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sz="16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at</a:t>
            </a:r>
            <a:r>
              <a:rPr kumimoji="1" lang="zh-CN" altLang="en-US" sz="1600" dirty="0">
                <a:latin typeface="Baskerville" panose="02020502070401020303" pitchFamily="18" charset="0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sz="16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all</a:t>
            </a:r>
            <a:endParaRPr kumimoji="1" lang="zh-CN" altLang="en-US" sz="1600" dirty="0">
              <a:latin typeface="Baskerville" panose="02020502070401020303" pitchFamily="18" charset="0"/>
              <a:ea typeface="+mn-ea"/>
              <a:cs typeface="+mn-ea"/>
              <a:sym typeface="+mn-lt"/>
            </a:endParaRPr>
          </a:p>
          <a:p>
            <a:r>
              <a:rPr kumimoji="1" lang="en-US" altLang="zh-CN" sz="1600" dirty="0">
                <a:solidFill>
                  <a:srgbClr val="0096FF"/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Before-or-after</a:t>
            </a:r>
            <a:r>
              <a:rPr kumimoji="1" lang="en-US" altLang="zh-CN" sz="16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:</a:t>
            </a:r>
            <a:r>
              <a:rPr kumimoji="1" lang="zh-CN" altLang="en-US" sz="1600" dirty="0">
                <a:latin typeface="Baskerville" panose="02020502070401020303" pitchFamily="18" charset="0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sz="16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When</a:t>
            </a:r>
            <a:r>
              <a:rPr kumimoji="1" lang="zh-CN" altLang="en-US" sz="1600" dirty="0">
                <a:latin typeface="Baskerville" panose="02020502070401020303" pitchFamily="18" charset="0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sz="16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run</a:t>
            </a:r>
            <a:r>
              <a:rPr kumimoji="1" lang="zh-CN" altLang="en-US" sz="1600" dirty="0">
                <a:latin typeface="Baskerville" panose="02020502070401020303" pitchFamily="18" charset="0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sz="16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concurrently,</a:t>
            </a:r>
            <a:r>
              <a:rPr kumimoji="1" lang="zh-CN" altLang="en-US" sz="1600" dirty="0">
                <a:latin typeface="Baskerville" panose="02020502070401020303" pitchFamily="18" charset="0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sz="16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it</a:t>
            </a:r>
            <a:r>
              <a:rPr kumimoji="1" lang="zh-CN" altLang="en-US" sz="1600" dirty="0">
                <a:latin typeface="Baskerville" panose="02020502070401020303" pitchFamily="18" charset="0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sz="16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will</a:t>
            </a:r>
            <a:r>
              <a:rPr kumimoji="1" lang="zh-CN" altLang="en-US" sz="1600" dirty="0">
                <a:latin typeface="Baskerville" panose="02020502070401020303" pitchFamily="18" charset="0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sz="16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appear</a:t>
            </a:r>
            <a:r>
              <a:rPr kumimoji="1" lang="zh-CN" altLang="en-US" sz="1600" dirty="0">
                <a:latin typeface="Baskerville" panose="02020502070401020303" pitchFamily="18" charset="0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sz="16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as</a:t>
            </a:r>
            <a:r>
              <a:rPr kumimoji="1" lang="zh-CN" altLang="en-US" sz="1600" dirty="0">
                <a:latin typeface="Baskerville" panose="02020502070401020303" pitchFamily="18" charset="0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sz="16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if</a:t>
            </a:r>
            <a:r>
              <a:rPr kumimoji="1" lang="zh-CN" altLang="en-US" sz="1600" dirty="0">
                <a:latin typeface="Baskerville" panose="02020502070401020303" pitchFamily="18" charset="0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sz="16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T1</a:t>
            </a:r>
            <a:r>
              <a:rPr kumimoji="1" lang="zh-CN" altLang="en-US" sz="1600" dirty="0">
                <a:latin typeface="Baskerville" panose="02020502070401020303" pitchFamily="18" charset="0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sz="16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and</a:t>
            </a:r>
            <a:r>
              <a:rPr kumimoji="1" lang="zh-CN" altLang="en-US" sz="1600" dirty="0">
                <a:latin typeface="Baskerville" panose="02020502070401020303" pitchFamily="18" charset="0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sz="16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T2</a:t>
            </a:r>
            <a:r>
              <a:rPr kumimoji="1" lang="zh-CN" altLang="en-US" sz="1600" dirty="0">
                <a:latin typeface="Baskerville" panose="02020502070401020303" pitchFamily="18" charset="0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sz="16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were</a:t>
            </a:r>
            <a:r>
              <a:rPr kumimoji="1" lang="zh-CN" altLang="en-US" sz="1600" dirty="0">
                <a:latin typeface="Baskerville" panose="02020502070401020303" pitchFamily="18" charset="0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sz="16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run</a:t>
            </a:r>
            <a:r>
              <a:rPr kumimoji="1" lang="zh-CN" altLang="en-US" sz="1600" dirty="0">
                <a:latin typeface="Baskerville" panose="02020502070401020303" pitchFamily="18" charset="0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sz="16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sequentially</a:t>
            </a:r>
            <a:endParaRPr kumimoji="1" lang="zh-CN" altLang="en-US" sz="1600" dirty="0">
              <a:latin typeface="Baskerville" panose="02020502070401020303" pitchFamily="18" charset="0"/>
              <a:ea typeface="+mn-ea"/>
              <a:cs typeface="+mn-ea"/>
              <a:sym typeface="+mn-lt"/>
            </a:endParaRPr>
          </a:p>
          <a:p>
            <a:pPr marL="342900" lvl="1" indent="-342900">
              <a:spcBef>
                <a:spcPts val="1368"/>
              </a:spcBef>
              <a:buFont typeface="Arial" pitchFamily="34" charset="0"/>
              <a:buChar char="•"/>
            </a:pPr>
            <a:r>
              <a:rPr lang="en-US" altLang="zh-CN" sz="16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These</a:t>
            </a:r>
            <a:r>
              <a:rPr lang="zh-CN" altLang="en-US" sz="1600" dirty="0">
                <a:latin typeface="Baskerville" panose="02020502070401020303" pitchFamily="18" charset="0"/>
                <a:ea typeface="+mn-ea"/>
                <a:cs typeface="+mn-ea"/>
                <a:sym typeface="+mn-lt"/>
              </a:rPr>
              <a:t> </a:t>
            </a:r>
            <a:r>
              <a:rPr lang="en-US" altLang="zh-CN" sz="16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two</a:t>
            </a:r>
            <a:r>
              <a:rPr lang="zh-CN" altLang="en-US" sz="1600" dirty="0">
                <a:latin typeface="Baskerville" panose="02020502070401020303" pitchFamily="18" charset="0"/>
                <a:ea typeface="+mn-ea"/>
                <a:cs typeface="+mn-ea"/>
                <a:sym typeface="+mn-lt"/>
              </a:rPr>
              <a:t> </a:t>
            </a:r>
            <a:r>
              <a:rPr lang="en-US" altLang="zh-CN" sz="16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abstractions</a:t>
            </a:r>
            <a:r>
              <a:rPr lang="zh-CN" altLang="en-US" sz="1600" dirty="0">
                <a:latin typeface="Baskerville" panose="02020502070401020303" pitchFamily="18" charset="0"/>
                <a:ea typeface="+mn-ea"/>
                <a:cs typeface="+mn-ea"/>
                <a:sym typeface="+mn-lt"/>
              </a:rPr>
              <a:t> </a:t>
            </a:r>
            <a:r>
              <a:rPr lang="en-US" altLang="zh-CN" sz="16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make it easier to reason about failures (and concurrency) 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1362337"/>
            <a:ext cx="5941689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285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458200" cy="762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10000"/>
              </a:spcBef>
            </a:pPr>
            <a:r>
              <a:rPr lang="en-US" altLang="zh-CN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Atomicity:</a:t>
            </a:r>
            <a:r>
              <a:rPr lang="zh-CN" altLang="en-US" dirty="0">
                <a:latin typeface="Baskerville" panose="02020502070401020303" pitchFamily="18" charset="0"/>
                <a:ea typeface="+mn-ea"/>
                <a:cs typeface="+mn-ea"/>
                <a:sym typeface="+mn-lt"/>
              </a:rPr>
              <a:t> </a:t>
            </a:r>
            <a:r>
              <a:rPr lang="en-US" altLang="zh-CN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All-or-Nothing </a:t>
            </a:r>
          </a:p>
        </p:txBody>
      </p:sp>
      <p:sp>
        <p:nvSpPr>
          <p:cNvPr id="15362" name="Content Placeholder 2"/>
          <p:cNvSpPr>
            <a:spLocks noGrp="1"/>
          </p:cNvSpPr>
          <p:nvPr>
            <p:ph idx="1"/>
          </p:nvPr>
        </p:nvSpPr>
        <p:spPr>
          <a:xfrm>
            <a:off x="381000" y="1417340"/>
            <a:ext cx="8534400" cy="3726160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An action is </a:t>
            </a:r>
            <a:r>
              <a:rPr lang="en-US" altLang="zh-CN" dirty="0">
                <a:solidFill>
                  <a:srgbClr val="0096FF"/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atomic</a:t>
            </a:r>
            <a:r>
              <a:rPr lang="en-US" altLang="zh-CN" dirty="0">
                <a:solidFill>
                  <a:srgbClr val="FF0000"/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 </a:t>
            </a:r>
            <a:r>
              <a:rPr lang="en-US" altLang="zh-CN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if happens completely or not at all</a:t>
            </a:r>
            <a:endParaRPr lang="zh-CN" altLang="en-US" dirty="0">
              <a:latin typeface="Baskerville" panose="02020502070401020303" pitchFamily="18" charset="0"/>
              <a:ea typeface="+mn-ea"/>
              <a:cs typeface="+mn-ea"/>
              <a:sym typeface="+mn-lt"/>
            </a:endParaRPr>
          </a:p>
          <a:p>
            <a:pPr lvl="1"/>
            <a:r>
              <a:rPr lang="en-US" altLang="zh-CN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If guarantee atomicity, it will be much easier to reason about failures</a:t>
            </a:r>
            <a:endParaRPr lang="zh-CN" altLang="en-US" dirty="0">
              <a:latin typeface="Baskerville" panose="02020502070401020303" pitchFamily="18" charset="0"/>
              <a:ea typeface="+mn-ea"/>
              <a:cs typeface="+mn-ea"/>
              <a:sym typeface="+mn-lt"/>
            </a:endParaRPr>
          </a:p>
          <a:p>
            <a:pPr lvl="1"/>
            <a:r>
              <a:rPr lang="en-US" altLang="zh-CN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Need</a:t>
            </a:r>
            <a:r>
              <a:rPr lang="zh-CN" altLang="en-US" dirty="0">
                <a:latin typeface="Baskerville" panose="02020502070401020303" pitchFamily="18" charset="0"/>
                <a:ea typeface="+mn-ea"/>
                <a:cs typeface="+mn-ea"/>
                <a:sym typeface="+mn-lt"/>
              </a:rPr>
              <a:t> </a:t>
            </a:r>
            <a:r>
              <a:rPr lang="en-US" altLang="zh-CN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to think about the consequences of the action happening or not happening, but not about the action </a:t>
            </a:r>
            <a:r>
              <a:rPr lang="en-US" altLang="zh-CN" u="sng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partially</a:t>
            </a:r>
            <a:r>
              <a:rPr lang="en-US" altLang="zh-CN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 happening </a:t>
            </a:r>
          </a:p>
          <a:p>
            <a:pPr lvl="1"/>
            <a:endParaRPr lang="en-US" altLang="zh-CN" dirty="0">
              <a:latin typeface="Baskerville" panose="02020502070401020303" pitchFamily="18" charset="0"/>
              <a:ea typeface="Baskerville" panose="02020502070401020303" pitchFamily="18" charset="0"/>
              <a:cs typeface="+mn-ea"/>
              <a:sym typeface="+mn-lt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785C7B54-94D7-6342-B510-D19A8D57461B}" type="slidenum">
              <a:rPr lang="zh-CN" altLang="en-US" sz="1400" b="0">
                <a:latin typeface="Baskerville" panose="02020502070401020303" pitchFamily="18" charset="0"/>
                <a:ea typeface="+mn-ea"/>
                <a:cs typeface="+mn-ea"/>
                <a:sym typeface="+mn-lt"/>
              </a:rPr>
              <a:pPr/>
              <a:t>13</a:t>
            </a:fld>
            <a:endParaRPr lang="en-US" altLang="zh-CN" sz="1400" b="0" dirty="0">
              <a:latin typeface="Baskerville" panose="02020502070401020303" pitchFamily="18" charset="0"/>
              <a:ea typeface="Baskerville" panose="02020502070401020303" pitchFamily="18" charset="0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77938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ct val="10000"/>
              </a:spcBef>
            </a:pPr>
            <a:r>
              <a:rPr lang="en-US" altLang="zh-CN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Example: the IBM System/370</a:t>
            </a:r>
          </a:p>
        </p:txBody>
      </p:sp>
      <p:sp>
        <p:nvSpPr>
          <p:cNvPr id="49154" name="Content Placeholder 2"/>
          <p:cNvSpPr>
            <a:spLocks noGrp="1"/>
          </p:cNvSpPr>
          <p:nvPr>
            <p:ph idx="1"/>
          </p:nvPr>
        </p:nvSpPr>
        <p:spPr>
          <a:xfrm>
            <a:off x="457200" y="1201315"/>
            <a:ext cx="8229600" cy="4399917"/>
          </a:xfrm>
        </p:spPr>
        <p:txBody>
          <a:bodyPr>
            <a:noAutofit/>
          </a:bodyPr>
          <a:lstStyle/>
          <a:p>
            <a:r>
              <a:rPr lang="en-US" altLang="zh-CN" sz="24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Multi-operand character-editing instruction</a:t>
            </a:r>
          </a:p>
          <a:p>
            <a:pPr lvl="1"/>
            <a:r>
              <a:rPr lang="en-US" altLang="zh-CN" sz="20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TRANSLATE contains 3 arguments</a:t>
            </a:r>
          </a:p>
          <a:p>
            <a:pPr lvl="2"/>
            <a:r>
              <a:rPr lang="en-US" altLang="zh-CN" sz="18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Two address: string and table,</a:t>
            </a:r>
            <a:r>
              <a:rPr lang="zh-CN" altLang="en-US" sz="1800" dirty="0">
                <a:latin typeface="Baskerville" panose="02020502070401020303" pitchFamily="18" charset="0"/>
                <a:ea typeface="+mn-ea"/>
                <a:cs typeface="+mn-ea"/>
                <a:sym typeface="+mn-lt"/>
              </a:rPr>
              <a:t> </a:t>
            </a:r>
            <a:r>
              <a:rPr lang="en-US" altLang="zh-CN" sz="18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8-bit counter: length</a:t>
            </a:r>
          </a:p>
          <a:p>
            <a:pPr lvl="2"/>
            <a:r>
              <a:rPr lang="en-US" altLang="zh-CN" sz="18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Takes 1 byte at a time from string, as an offset in table, get the byte in table, then replace the byte in string</a:t>
            </a:r>
          </a:p>
          <a:p>
            <a:pPr lvl="1"/>
            <a:r>
              <a:rPr lang="en-US" altLang="zh-CN" sz="20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Problem: page fault</a:t>
            </a:r>
          </a:p>
          <a:p>
            <a:pPr lvl="1"/>
            <a:r>
              <a:rPr lang="en-US" altLang="zh-CN" sz="20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Solution: dry run</a:t>
            </a:r>
          </a:p>
          <a:p>
            <a:pPr lvl="2"/>
            <a:r>
              <a:rPr lang="en-US" altLang="zh-CN" sz="18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Hidden copy of register make no change to memory</a:t>
            </a:r>
          </a:p>
          <a:p>
            <a:pPr lvl="2"/>
            <a:r>
              <a:rPr lang="en-US" altLang="zh-CN" sz="18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Maybe several dry run for one instruction,</a:t>
            </a:r>
            <a:r>
              <a:rPr lang="zh-CN" altLang="en-US" sz="1800" dirty="0">
                <a:latin typeface="Baskerville" panose="02020502070401020303" pitchFamily="18" charset="0"/>
                <a:ea typeface="+mn-ea"/>
                <a:cs typeface="+mn-ea"/>
                <a:sym typeface="+mn-lt"/>
              </a:rPr>
              <a:t> </a:t>
            </a:r>
            <a:r>
              <a:rPr lang="en-US" altLang="zh-CN" sz="18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then run it again</a:t>
            </a:r>
          </a:p>
          <a:p>
            <a:pPr lvl="1"/>
            <a:r>
              <a:rPr lang="en-US" altLang="zh-CN" sz="20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Problem</a:t>
            </a:r>
            <a:r>
              <a:rPr lang="zh-CN" altLang="en-US" sz="2000" dirty="0">
                <a:latin typeface="Baskerville" panose="02020502070401020303" pitchFamily="18" charset="0"/>
                <a:ea typeface="+mn-ea"/>
                <a:cs typeface="+mn-ea"/>
                <a:sym typeface="+mn-lt"/>
              </a:rPr>
              <a:t> </a:t>
            </a:r>
            <a:r>
              <a:rPr lang="en-US" altLang="zh-CN" sz="20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again: what if another process snatch a page?</a:t>
            </a:r>
          </a:p>
        </p:txBody>
      </p:sp>
      <p:sp>
        <p:nvSpPr>
          <p:cNvPr id="4915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fld id="{F9BBEA2E-EF4A-B04D-B14F-D5E855FC548A}" type="slidenum">
              <a:rPr lang="zh-CN" altLang="en-US" sz="1400" b="0">
                <a:latin typeface="Baskerville" panose="02020502070401020303" pitchFamily="18" charset="0"/>
                <a:ea typeface="+mn-ea"/>
                <a:cs typeface="+mn-ea"/>
                <a:sym typeface="+mn-lt"/>
              </a:rPr>
              <a:pPr/>
              <a:t>14</a:t>
            </a:fld>
            <a:endParaRPr lang="en-US" altLang="zh-CN" sz="1400" b="0" dirty="0">
              <a:latin typeface="Baskerville" panose="02020502070401020303" pitchFamily="18" charset="0"/>
              <a:ea typeface="Baskerville" panose="02020502070401020303" pitchFamily="18" charset="0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56890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>
          <a:xfrm>
            <a:off x="539552" y="295300"/>
            <a:ext cx="8308032" cy="762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10000"/>
              </a:spcBef>
            </a:pPr>
            <a:r>
              <a:rPr lang="en-US" altLang="zh-CN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Commit Point</a:t>
            </a:r>
          </a:p>
        </p:txBody>
      </p:sp>
      <p:sp>
        <p:nvSpPr>
          <p:cNvPr id="3072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91BDCD95-87ED-304B-8143-22C004383B4C}" type="slidenum">
              <a:rPr lang="zh-CN" altLang="en-US" sz="1400" b="0">
                <a:latin typeface="Baskerville" panose="02020502070401020303" pitchFamily="18" charset="0"/>
                <a:ea typeface="+mn-ea"/>
                <a:cs typeface="+mn-ea"/>
                <a:sym typeface="+mn-lt"/>
              </a:rPr>
              <a:pPr/>
              <a:t>15</a:t>
            </a:fld>
            <a:endParaRPr lang="en-US" altLang="zh-CN" sz="1400" b="0" dirty="0">
              <a:latin typeface="Baskerville" panose="02020502070401020303" pitchFamily="18" charset="0"/>
              <a:ea typeface="Baskerville" panose="02020502070401020303" pitchFamily="18" charset="0"/>
              <a:cs typeface="+mn-ea"/>
              <a:sym typeface="+mn-lt"/>
            </a:endParaRPr>
          </a:p>
        </p:txBody>
      </p:sp>
      <p:pic>
        <p:nvPicPr>
          <p:cNvPr id="307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4701"/>
            <a:ext cx="8101013" cy="3824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2771800" y="3177129"/>
            <a:ext cx="2088232" cy="54446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Baskerville" panose="0202050207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2765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Commit Point</a:t>
            </a:r>
            <a:endParaRPr kumimoji="1" lang="zh-CN" altLang="en-US" dirty="0">
              <a:latin typeface="Baskerville" panose="02020502070401020303" pitchFamily="18" charset="0"/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1"/>
            <a:ext cx="8229600" cy="875927"/>
          </a:xfrm>
        </p:spPr>
        <p:txBody>
          <a:bodyPr/>
          <a:lstStyle/>
          <a:p>
            <a:r>
              <a:rPr kumimoji="1" lang="en-US" altLang="zh-CN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Where</a:t>
            </a:r>
            <a:r>
              <a:rPr kumimoji="1" lang="zh-CN" altLang="en-US" dirty="0">
                <a:latin typeface="Baskerville" panose="02020502070401020303" pitchFamily="18" charset="0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is</a:t>
            </a:r>
            <a:r>
              <a:rPr kumimoji="1" lang="zh-CN" altLang="en-US" dirty="0">
                <a:latin typeface="Baskerville" panose="02020502070401020303" pitchFamily="18" charset="0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the</a:t>
            </a:r>
            <a:r>
              <a:rPr kumimoji="1" lang="zh-CN" altLang="en-US" dirty="0">
                <a:latin typeface="Baskerville" panose="02020502070401020303" pitchFamily="18" charset="0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commit</a:t>
            </a:r>
            <a:r>
              <a:rPr kumimoji="1" lang="zh-CN" altLang="en-US" dirty="0">
                <a:latin typeface="Baskerville" panose="02020502070401020303" pitchFamily="18" charset="0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point?</a:t>
            </a:r>
            <a:endParaRPr kumimoji="1" lang="zh-CN" altLang="en-US" dirty="0">
              <a:latin typeface="Baskerville" panose="02020502070401020303" pitchFamily="18" charset="0"/>
              <a:ea typeface="+mn-ea"/>
              <a:cs typeface="+mn-ea"/>
              <a:sym typeface="+mn-lt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2785492"/>
            <a:ext cx="8229601" cy="162895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21232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Shadow Copy</a:t>
            </a:r>
            <a:endParaRPr kumimoji="1" lang="zh-CN" altLang="en-US" dirty="0">
              <a:latin typeface="Baskerville" panose="02020502070401020303" pitchFamily="18" charset="0"/>
              <a:ea typeface="+mn-ea"/>
              <a:cs typeface="+mn-ea"/>
              <a:sym typeface="+mn-lt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>
              <a:latin typeface="Baskerville" panose="02020502070401020303" pitchFamily="18" charset="0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107117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Bank Account Transfer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97701"/>
            <a:ext cx="8229600" cy="3852087"/>
          </a:xfrm>
        </p:spPr>
        <p:txBody>
          <a:bodyPr>
            <a:normAutofit fontScale="77500" lnSpcReduction="20000"/>
          </a:bodyPr>
          <a:lstStyle/>
          <a:p>
            <a:pPr marL="0" lvl="0" indent="0">
              <a:lnSpc>
                <a:spcPct val="100000"/>
              </a:lnSpc>
              <a:spcBef>
                <a:spcPts val="1368"/>
              </a:spcBef>
              <a:buNone/>
            </a:pPr>
            <a:r>
              <a:rPr lang="en-US" altLang="zh-CN" sz="2700" dirty="0" err="1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xfer</a:t>
            </a:r>
            <a:r>
              <a:rPr lang="en-US" altLang="zh-CN" sz="2700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(bank, a, b, </a:t>
            </a:r>
            <a:r>
              <a:rPr lang="en-US" altLang="zh-CN" sz="2700" dirty="0" err="1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amt</a:t>
            </a:r>
            <a:r>
              <a:rPr lang="en-US" altLang="zh-CN" sz="2700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):</a:t>
            </a:r>
          </a:p>
          <a:p>
            <a:pPr marL="0" lvl="0" indent="0">
              <a:lnSpc>
                <a:spcPct val="100000"/>
              </a:lnSpc>
              <a:spcBef>
                <a:spcPts val="1368"/>
              </a:spcBef>
              <a:buNone/>
            </a:pPr>
            <a:r>
              <a:rPr lang="en-US" altLang="zh-CN" sz="2700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    bank[a] = bank[a] – </a:t>
            </a:r>
            <a:r>
              <a:rPr lang="en-US" altLang="zh-CN" sz="2700" dirty="0" err="1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amt</a:t>
            </a:r>
            <a:endParaRPr lang="en-US" altLang="zh-CN" sz="2700" dirty="0">
              <a:solidFill>
                <a:prstClr val="black"/>
              </a:solidFill>
              <a:latin typeface="Consolas" panose="020B0609020204030204" pitchFamily="49" charset="0"/>
              <a:ea typeface="楷体"/>
              <a:cs typeface="Courier"/>
            </a:endParaRPr>
          </a:p>
          <a:p>
            <a:pPr marL="0" lvl="0" indent="0">
              <a:lnSpc>
                <a:spcPct val="100000"/>
              </a:lnSpc>
              <a:spcBef>
                <a:spcPts val="1368"/>
              </a:spcBef>
              <a:buNone/>
            </a:pPr>
            <a:r>
              <a:rPr lang="en-US" altLang="zh-CN" sz="2700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    bank[b] = bank[b] + </a:t>
            </a:r>
            <a:r>
              <a:rPr lang="en-US" altLang="zh-CN" sz="2700" dirty="0" err="1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amt</a:t>
            </a:r>
            <a:r>
              <a:rPr lang="en-US" altLang="zh-CN" sz="2700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 </a:t>
            </a:r>
          </a:p>
          <a:p>
            <a:pPr marL="0" lvl="0" indent="0">
              <a:lnSpc>
                <a:spcPct val="100000"/>
              </a:lnSpc>
              <a:spcBef>
                <a:spcPts val="1368"/>
              </a:spcBef>
              <a:buNone/>
            </a:pPr>
            <a:endParaRPr lang="en-US" altLang="zh-CN" sz="2700" dirty="0">
              <a:solidFill>
                <a:prstClr val="black"/>
              </a:solidFill>
              <a:latin typeface="Consolas" panose="020B0609020204030204" pitchFamily="49" charset="0"/>
              <a:ea typeface="楷体"/>
              <a:cs typeface="Courier"/>
            </a:endParaRPr>
          </a:p>
          <a:p>
            <a:pPr marL="0" lvl="0" indent="0">
              <a:lnSpc>
                <a:spcPct val="100000"/>
              </a:lnSpc>
              <a:spcBef>
                <a:spcPts val="1368"/>
              </a:spcBef>
              <a:buNone/>
            </a:pPr>
            <a:r>
              <a:rPr lang="en-US" altLang="zh-CN" sz="2700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audit(bank):</a:t>
            </a:r>
          </a:p>
          <a:p>
            <a:pPr marL="0" lvl="0" indent="0">
              <a:lnSpc>
                <a:spcPct val="100000"/>
              </a:lnSpc>
              <a:spcBef>
                <a:spcPts val="1368"/>
              </a:spcBef>
              <a:buNone/>
            </a:pPr>
            <a:r>
              <a:rPr lang="is-IS" altLang="zh-CN" sz="2700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    sum = 0</a:t>
            </a:r>
          </a:p>
          <a:p>
            <a:pPr marL="0" lvl="0" indent="0">
              <a:lnSpc>
                <a:spcPct val="100000"/>
              </a:lnSpc>
              <a:spcBef>
                <a:spcPts val="1368"/>
              </a:spcBef>
              <a:buNone/>
            </a:pPr>
            <a:r>
              <a:rPr lang="en-US" altLang="zh-CN" sz="2700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    for acct in bank:</a:t>
            </a:r>
          </a:p>
          <a:p>
            <a:pPr marL="0" lvl="0" indent="0">
              <a:lnSpc>
                <a:spcPct val="100000"/>
              </a:lnSpc>
              <a:spcBef>
                <a:spcPts val="1368"/>
              </a:spcBef>
              <a:buNone/>
            </a:pPr>
            <a:r>
              <a:rPr lang="is-IS" altLang="zh-CN" sz="2700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        sum = sum + bank[acct]</a:t>
            </a:r>
          </a:p>
          <a:p>
            <a:pPr marL="0" lvl="0" indent="0">
              <a:lnSpc>
                <a:spcPct val="100000"/>
              </a:lnSpc>
              <a:spcBef>
                <a:spcPts val="1368"/>
              </a:spcBef>
              <a:buNone/>
            </a:pPr>
            <a:r>
              <a:rPr lang="is-IS" altLang="zh-CN" sz="2700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    return sum</a:t>
            </a:r>
          </a:p>
          <a:p>
            <a:pPr marL="0" lvl="0" indent="0">
              <a:lnSpc>
                <a:spcPct val="100000"/>
              </a:lnSpc>
              <a:spcBef>
                <a:spcPts val="1368"/>
              </a:spcBef>
              <a:buNone/>
            </a:pPr>
            <a:endParaRPr lang="en-US" altLang="zh-CN" sz="2700" dirty="0">
              <a:solidFill>
                <a:prstClr val="black"/>
              </a:solidFill>
              <a:latin typeface="Consolas" panose="020B0609020204030204" pitchFamily="49" charset="0"/>
              <a:ea typeface="楷体"/>
              <a:cs typeface="Couri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>
                <a:latin typeface="Baskerville" panose="02020502070401020303" pitchFamily="18" charset="0"/>
                <a:ea typeface="+mn-ea"/>
                <a:cs typeface="+mn-ea"/>
                <a:sym typeface="+mn-lt"/>
              </a:rPr>
              <a:t>18</a:t>
            </a:fld>
            <a:endParaRPr lang="zh-CN" altLang="en-US" dirty="0">
              <a:latin typeface="Baskerville" panose="02020502070401020303" pitchFamily="18" charset="0"/>
              <a:ea typeface="+mn-ea"/>
              <a:cs typeface="+mn-ea"/>
              <a:sym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0" y="1662146"/>
            <a:ext cx="17395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96FF"/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&lt;- sum=200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8412" y="1057640"/>
            <a:ext cx="16498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audit(bank):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0" y="2202207"/>
            <a:ext cx="17395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&lt;- sum=150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0" y="2742267"/>
            <a:ext cx="17395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96FF"/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&lt;- sum=200</a:t>
            </a:r>
          </a:p>
        </p:txBody>
      </p:sp>
    </p:spTree>
    <p:extLst>
      <p:ext uri="{BB962C8B-B14F-4D97-AF65-F5344CB8AC3E}">
        <p14:creationId xmlns:p14="http://schemas.microsoft.com/office/powerpoint/2010/main" val="314913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Shadow 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xfer</a:t>
            </a:r>
            <a:r>
              <a:rPr lang="en-US" sz="2400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(bank, a, b, </a:t>
            </a:r>
            <a:r>
              <a:rPr lang="en-US" sz="2400" dirty="0" err="1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amt</a:t>
            </a:r>
            <a:r>
              <a:rPr lang="en-US" sz="2400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):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    bank[a] = </a:t>
            </a:r>
            <a:r>
              <a:rPr lang="en-US" sz="2400" dirty="0" err="1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read_accounts</a:t>
            </a:r>
            <a:r>
              <a:rPr lang="en-US" sz="2400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(</a:t>
            </a:r>
            <a:r>
              <a:rPr lang="en-US" sz="2400" dirty="0" err="1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bankfile</a:t>
            </a:r>
            <a:r>
              <a:rPr lang="en-US" sz="2400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    bank[a] = bank[a] – </a:t>
            </a:r>
            <a:r>
              <a:rPr lang="en-US" sz="2400" dirty="0" err="1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amt</a:t>
            </a:r>
            <a:endParaRPr lang="en-US" sz="2400" dirty="0">
              <a:latin typeface="Consolas" panose="020B0609020204030204" pitchFamily="49" charset="0"/>
              <a:ea typeface="Baskerville" panose="02020502070401020303" pitchFamily="18" charset="0"/>
              <a:cs typeface="+mn-ea"/>
              <a:sym typeface="+mn-lt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    bank[b] = bank[b] + </a:t>
            </a:r>
            <a:r>
              <a:rPr lang="en-US" sz="2400" dirty="0" err="1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amt</a:t>
            </a:r>
            <a:endParaRPr lang="en-US" sz="2400" dirty="0">
              <a:latin typeface="Consolas" panose="020B0609020204030204" pitchFamily="49" charset="0"/>
              <a:ea typeface="Baskerville" panose="02020502070401020303" pitchFamily="18" charset="0"/>
              <a:cs typeface="+mn-ea"/>
              <a:sym typeface="+mn-lt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    </a:t>
            </a:r>
            <a:r>
              <a:rPr lang="en-US" sz="2400" dirty="0" err="1">
                <a:solidFill>
                  <a:srgbClr val="0096FF"/>
                </a:solidFill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write_accounts</a:t>
            </a:r>
            <a:r>
              <a:rPr lang="en-US" sz="2400" dirty="0">
                <a:solidFill>
                  <a:srgbClr val="0096FF"/>
                </a:solidFill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(#</a:t>
            </a:r>
            <a:r>
              <a:rPr lang="en-US" sz="2400" dirty="0" err="1">
                <a:solidFill>
                  <a:srgbClr val="0096FF"/>
                </a:solidFill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bankfile</a:t>
            </a:r>
            <a:r>
              <a:rPr lang="en-US" sz="2400" dirty="0">
                <a:solidFill>
                  <a:srgbClr val="0096FF"/>
                </a:solidFill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)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96FF"/>
                </a:solidFill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    rename("#</a:t>
            </a:r>
            <a:r>
              <a:rPr lang="en-US" sz="2400" dirty="0" err="1">
                <a:solidFill>
                  <a:srgbClr val="0096FF"/>
                </a:solidFill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bankfile</a:t>
            </a:r>
            <a:r>
              <a:rPr lang="en-US" sz="2400" dirty="0">
                <a:solidFill>
                  <a:srgbClr val="0096FF"/>
                </a:solidFill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", </a:t>
            </a:r>
            <a:r>
              <a:rPr lang="en-US" sz="2400" dirty="0" err="1">
                <a:solidFill>
                  <a:srgbClr val="0096FF"/>
                </a:solidFill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bankfile</a:t>
            </a:r>
            <a:r>
              <a:rPr lang="en-US" sz="2400" dirty="0">
                <a:solidFill>
                  <a:srgbClr val="0096FF"/>
                </a:solidFill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)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  <a:ea typeface="Baskerville" panose="02020502070401020303" pitchFamily="18" charset="0"/>
              <a:cs typeface="+mn-ea"/>
              <a:sym typeface="+mn-lt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  <a:ea typeface="Baskerville" panose="02020502070401020303" pitchFamily="18" charset="0"/>
              <a:cs typeface="+mn-ea"/>
              <a:sym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>
                <a:latin typeface="Baskerville" panose="02020502070401020303" pitchFamily="18" charset="0"/>
                <a:ea typeface="+mn-ea"/>
                <a:cs typeface="+mn-ea"/>
                <a:sym typeface="+mn-lt"/>
              </a:rPr>
              <a:t>19</a:t>
            </a:fld>
            <a:endParaRPr lang="zh-CN" altLang="en-US" dirty="0">
              <a:latin typeface="Baskerville" panose="02020502070401020303" pitchFamily="18" charset="0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07634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034C0DDD-162B-E449-BA07-40B0B373D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ea typeface="Baskerville" panose="02020502070401020303" pitchFamily="18" charset="0"/>
              </a:rPr>
              <a:t>The</a:t>
            </a:r>
            <a:r>
              <a:rPr kumimoji="1" lang="zh-CN" altLang="en-US" dirty="0"/>
              <a:t> </a:t>
            </a:r>
            <a:r>
              <a:rPr kumimoji="1" lang="en-US" altLang="zh-CN" dirty="0">
                <a:ea typeface="Baskerville" panose="02020502070401020303" pitchFamily="18" charset="0"/>
              </a:rPr>
              <a:t>CAP</a:t>
            </a:r>
            <a:r>
              <a:rPr kumimoji="1" lang="zh-CN" altLang="en-US" dirty="0"/>
              <a:t> </a:t>
            </a:r>
            <a:r>
              <a:rPr kumimoji="1" lang="en-US" altLang="zh-CN" dirty="0">
                <a:ea typeface="Baskerville" panose="02020502070401020303" pitchFamily="18" charset="0"/>
              </a:rPr>
              <a:t>Theory</a:t>
            </a:r>
            <a:endParaRPr kumimoji="1"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0048C60-7BC1-4B44-848A-EAFBD09181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60967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rename("#bank", "bank")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1316"/>
            <a:ext cx="8229600" cy="4188295"/>
          </a:xfrm>
        </p:spPr>
        <p:txBody>
          <a:bodyPr>
            <a:noAutofit/>
          </a:bodyPr>
          <a:lstStyle/>
          <a:p>
            <a:r>
              <a:rPr lang="en-US" sz="24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Directory data blocks:</a:t>
            </a:r>
          </a:p>
          <a:p>
            <a:pPr lvl="1"/>
            <a:r>
              <a:rPr lang="en-US" sz="20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filename "bank" → </a:t>
            </a:r>
            <a:r>
              <a:rPr lang="en-US" sz="2000" dirty="0" err="1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inode</a:t>
            </a:r>
            <a:r>
              <a:rPr lang="en-US" sz="20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 12</a:t>
            </a:r>
            <a:endParaRPr lang="en-US" sz="2000" dirty="0">
              <a:solidFill>
                <a:srgbClr val="FF0000"/>
              </a:solidFill>
              <a:latin typeface="Baskerville" panose="02020502070401020303" pitchFamily="18" charset="0"/>
              <a:ea typeface="Baskerville" panose="02020502070401020303" pitchFamily="18" charset="0"/>
              <a:cs typeface="+mn-ea"/>
              <a:sym typeface="+mn-lt"/>
            </a:endParaRPr>
          </a:p>
          <a:p>
            <a:pPr lvl="1"/>
            <a:r>
              <a:rPr lang="en-US" sz="20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filename "#bank" → inode 13</a:t>
            </a:r>
          </a:p>
          <a:p>
            <a:r>
              <a:rPr lang="en-US" sz="24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inode 12:</a:t>
            </a:r>
          </a:p>
          <a:p>
            <a:pPr lvl="1"/>
            <a:r>
              <a:rPr lang="sv-SE" sz="20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data blocks: 3, 4, 5</a:t>
            </a:r>
          </a:p>
          <a:p>
            <a:pPr lvl="1"/>
            <a:r>
              <a:rPr lang="en-US" sz="2000" dirty="0" err="1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refcount</a:t>
            </a:r>
            <a:r>
              <a:rPr lang="en-US" sz="20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: 1</a:t>
            </a:r>
          </a:p>
          <a:p>
            <a:r>
              <a:rPr lang="en-US" sz="24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inode 13:</a:t>
            </a:r>
          </a:p>
          <a:p>
            <a:pPr lvl="1"/>
            <a:r>
              <a:rPr lang="sv-SE" sz="20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data blocks: 6, 7, 8</a:t>
            </a:r>
          </a:p>
          <a:p>
            <a:pPr lvl="1"/>
            <a:r>
              <a:rPr lang="en-US" sz="2000" dirty="0" err="1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refcount</a:t>
            </a:r>
            <a:r>
              <a:rPr lang="en-US" sz="20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: 1</a:t>
            </a:r>
          </a:p>
          <a:p>
            <a:endParaRPr lang="en-US" sz="2400" dirty="0">
              <a:latin typeface="Baskerville" panose="02020502070401020303" pitchFamily="18" charset="0"/>
              <a:ea typeface="Baskerville" panose="02020502070401020303" pitchFamily="18" charset="0"/>
              <a:cs typeface="+mn-ea"/>
              <a:sym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>
                <a:latin typeface="Baskerville" panose="02020502070401020303" pitchFamily="18" charset="0"/>
                <a:ea typeface="+mn-ea"/>
                <a:cs typeface="+mn-ea"/>
                <a:sym typeface="+mn-lt"/>
              </a:rPr>
              <a:t>20</a:t>
            </a:fld>
            <a:endParaRPr lang="zh-CN" altLang="en-US" dirty="0">
              <a:latin typeface="Baskerville" panose="02020502070401020303" pitchFamily="18" charset="0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19960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rename("#bank", "bank")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1316"/>
            <a:ext cx="8229600" cy="4260303"/>
          </a:xfrm>
        </p:spPr>
        <p:txBody>
          <a:bodyPr>
            <a:noAutofit/>
          </a:bodyPr>
          <a:lstStyle/>
          <a:p>
            <a:r>
              <a:rPr lang="en-US" sz="24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Directory data blocks:</a:t>
            </a:r>
          </a:p>
          <a:p>
            <a:pPr lvl="1"/>
            <a:r>
              <a:rPr lang="en-US" sz="20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filename "bank" → inode </a:t>
            </a:r>
            <a:r>
              <a:rPr lang="en-US" sz="2000" dirty="0">
                <a:solidFill>
                  <a:srgbClr val="FF0000"/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13</a:t>
            </a:r>
          </a:p>
          <a:p>
            <a:pPr lvl="1"/>
            <a:r>
              <a:rPr lang="en-US" sz="20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filename "#bank" → inode 13</a:t>
            </a:r>
          </a:p>
          <a:p>
            <a:r>
              <a:rPr lang="en-US" sz="24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inode 12:</a:t>
            </a:r>
          </a:p>
          <a:p>
            <a:pPr lvl="1"/>
            <a:r>
              <a:rPr lang="sv-SE" sz="20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data blocks: 3, 4, 5</a:t>
            </a:r>
          </a:p>
          <a:p>
            <a:pPr lvl="1"/>
            <a:r>
              <a:rPr lang="en-US" sz="2000" dirty="0" err="1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refcount</a:t>
            </a:r>
            <a:r>
              <a:rPr lang="en-US" sz="20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: 1</a:t>
            </a:r>
          </a:p>
          <a:p>
            <a:r>
              <a:rPr lang="en-US" sz="24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inode 13:</a:t>
            </a:r>
          </a:p>
          <a:p>
            <a:pPr lvl="1"/>
            <a:r>
              <a:rPr lang="sv-SE" sz="20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data blocks: 6, 7, 8</a:t>
            </a:r>
          </a:p>
          <a:p>
            <a:pPr lvl="1"/>
            <a:r>
              <a:rPr lang="en-US" sz="2000" dirty="0" err="1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refcount</a:t>
            </a:r>
            <a:r>
              <a:rPr lang="en-US" sz="20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: 1</a:t>
            </a:r>
          </a:p>
          <a:p>
            <a:endParaRPr lang="en-US" sz="2400" dirty="0">
              <a:latin typeface="Baskerville" panose="02020502070401020303" pitchFamily="18" charset="0"/>
              <a:ea typeface="Baskerville" panose="02020502070401020303" pitchFamily="18" charset="0"/>
              <a:cs typeface="+mn-ea"/>
              <a:sym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>
                <a:latin typeface="Baskerville" panose="02020502070401020303" pitchFamily="18" charset="0"/>
                <a:ea typeface="+mn-ea"/>
                <a:cs typeface="+mn-ea"/>
                <a:sym typeface="+mn-lt"/>
              </a:rPr>
              <a:t>21</a:t>
            </a:fld>
            <a:endParaRPr lang="zh-CN" altLang="en-US" dirty="0">
              <a:latin typeface="Baskerville" panose="02020502070401020303" pitchFamily="18" charset="0"/>
              <a:ea typeface="+mn-ea"/>
              <a:cs typeface="+mn-ea"/>
              <a:sym typeface="+mn-lt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flipH="1">
            <a:off x="4427984" y="1273324"/>
            <a:ext cx="432048" cy="432048"/>
          </a:xfrm>
          <a:prstGeom prst="straightConnector1">
            <a:avLst/>
          </a:prstGeom>
          <a:ln>
            <a:solidFill>
              <a:srgbClr val="FF2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31017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rename("#bank", "bank")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1316"/>
            <a:ext cx="8229600" cy="4260303"/>
          </a:xfrm>
        </p:spPr>
        <p:txBody>
          <a:bodyPr>
            <a:noAutofit/>
          </a:bodyPr>
          <a:lstStyle/>
          <a:p>
            <a:r>
              <a:rPr lang="en-US" sz="24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Directory data blocks:</a:t>
            </a:r>
          </a:p>
          <a:p>
            <a:pPr lvl="1"/>
            <a:r>
              <a:rPr lang="en-US" sz="20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filename "bank" → </a:t>
            </a:r>
            <a:r>
              <a:rPr lang="en-US" sz="2000" dirty="0" err="1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inode</a:t>
            </a:r>
            <a:r>
              <a:rPr lang="en-US" sz="20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 13</a:t>
            </a:r>
          </a:p>
          <a:p>
            <a:pPr lvl="1"/>
            <a:r>
              <a:rPr lang="en-US" sz="20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filename "#bank" → inode 13</a:t>
            </a:r>
          </a:p>
          <a:p>
            <a:r>
              <a:rPr lang="en-US" sz="24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inode 12:</a:t>
            </a:r>
          </a:p>
          <a:p>
            <a:pPr lvl="1"/>
            <a:r>
              <a:rPr lang="sv-SE" sz="20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data blocks: 3, 4, 5</a:t>
            </a:r>
          </a:p>
          <a:p>
            <a:pPr lvl="1"/>
            <a:r>
              <a:rPr lang="en-US" sz="2000" dirty="0" err="1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refcount</a:t>
            </a:r>
            <a:r>
              <a:rPr lang="en-US" sz="20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: 1</a:t>
            </a:r>
          </a:p>
          <a:p>
            <a:r>
              <a:rPr lang="en-US" sz="24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inode 13:</a:t>
            </a:r>
          </a:p>
          <a:p>
            <a:pPr lvl="1"/>
            <a:r>
              <a:rPr lang="sv-SE" sz="20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data blocks: 6, 7, 8</a:t>
            </a:r>
          </a:p>
          <a:p>
            <a:pPr lvl="1"/>
            <a:r>
              <a:rPr lang="en-US" sz="2000" dirty="0" err="1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refcount</a:t>
            </a:r>
            <a:r>
              <a:rPr lang="en-US" sz="20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: </a:t>
            </a:r>
            <a:r>
              <a:rPr lang="en-US" sz="2000" dirty="0">
                <a:solidFill>
                  <a:srgbClr val="FF0000"/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2</a:t>
            </a:r>
          </a:p>
          <a:p>
            <a:endParaRPr lang="en-US" sz="2400" dirty="0">
              <a:latin typeface="Baskerville" panose="02020502070401020303" pitchFamily="18" charset="0"/>
              <a:ea typeface="Baskerville" panose="02020502070401020303" pitchFamily="18" charset="0"/>
              <a:cs typeface="+mn-ea"/>
              <a:sym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>
                <a:latin typeface="Baskerville" panose="02020502070401020303" pitchFamily="18" charset="0"/>
                <a:ea typeface="+mn-ea"/>
                <a:cs typeface="+mn-ea"/>
                <a:sym typeface="+mn-lt"/>
              </a:rPr>
              <a:t>22</a:t>
            </a:fld>
            <a:endParaRPr lang="zh-CN" altLang="en-US" dirty="0">
              <a:latin typeface="Baskerville" panose="02020502070401020303" pitchFamily="18" charset="0"/>
              <a:ea typeface="+mn-ea"/>
              <a:cs typeface="+mn-ea"/>
              <a:sym typeface="+mn-lt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flipH="1">
            <a:off x="2627784" y="5089748"/>
            <a:ext cx="216024" cy="187638"/>
          </a:xfrm>
          <a:prstGeom prst="straightConnector1">
            <a:avLst/>
          </a:prstGeom>
          <a:ln>
            <a:solidFill>
              <a:srgbClr val="FF2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07647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rename("#bank", "bank")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1316"/>
            <a:ext cx="8229600" cy="4188295"/>
          </a:xfrm>
        </p:spPr>
        <p:txBody>
          <a:bodyPr>
            <a:noAutofit/>
          </a:bodyPr>
          <a:lstStyle/>
          <a:p>
            <a:r>
              <a:rPr lang="en-US" sz="24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Directory data blocks:</a:t>
            </a:r>
          </a:p>
          <a:p>
            <a:pPr lvl="1"/>
            <a:r>
              <a:rPr lang="en-US" sz="20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filename "bank" → inode 13</a:t>
            </a:r>
          </a:p>
          <a:p>
            <a:pPr lvl="1"/>
            <a:r>
              <a:rPr lang="en-US" sz="20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filename "#bank" → inode 13</a:t>
            </a:r>
          </a:p>
          <a:p>
            <a:r>
              <a:rPr lang="en-US" sz="24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inode 12:</a:t>
            </a:r>
          </a:p>
          <a:p>
            <a:pPr lvl="1"/>
            <a:r>
              <a:rPr lang="sv-SE" sz="20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data blocks: 3, 4, 5</a:t>
            </a:r>
          </a:p>
          <a:p>
            <a:pPr lvl="1"/>
            <a:r>
              <a:rPr lang="en-US" sz="2000" dirty="0" err="1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refcount</a:t>
            </a:r>
            <a:r>
              <a:rPr lang="en-US" sz="20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: </a:t>
            </a:r>
            <a:r>
              <a:rPr lang="en-US" sz="2000" dirty="0">
                <a:solidFill>
                  <a:srgbClr val="FF0000"/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0</a:t>
            </a:r>
          </a:p>
          <a:p>
            <a:r>
              <a:rPr lang="en-US" sz="24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inode 13:</a:t>
            </a:r>
          </a:p>
          <a:p>
            <a:pPr lvl="1"/>
            <a:r>
              <a:rPr lang="sv-SE" sz="20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data blocks: 6, 7, 8</a:t>
            </a:r>
          </a:p>
          <a:p>
            <a:pPr lvl="1"/>
            <a:r>
              <a:rPr lang="en-US" sz="2000" dirty="0" err="1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refcount</a:t>
            </a:r>
            <a:r>
              <a:rPr lang="en-US" sz="20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: 2</a:t>
            </a:r>
          </a:p>
          <a:p>
            <a:endParaRPr lang="en-US" sz="2400" dirty="0">
              <a:latin typeface="Baskerville" panose="02020502070401020303" pitchFamily="18" charset="0"/>
              <a:ea typeface="Baskerville" panose="02020502070401020303" pitchFamily="18" charset="0"/>
              <a:cs typeface="+mn-ea"/>
              <a:sym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>
                <a:latin typeface="Baskerville" panose="02020502070401020303" pitchFamily="18" charset="0"/>
                <a:ea typeface="+mn-ea"/>
                <a:cs typeface="+mn-ea"/>
                <a:sym typeface="+mn-lt"/>
              </a:rPr>
              <a:t>23</a:t>
            </a:fld>
            <a:endParaRPr lang="zh-CN" altLang="en-US" dirty="0">
              <a:latin typeface="Baskerville" panose="02020502070401020303" pitchFamily="18" charset="0"/>
              <a:ea typeface="+mn-ea"/>
              <a:cs typeface="+mn-ea"/>
              <a:sym typeface="+mn-lt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flipH="1">
            <a:off x="2555776" y="3577580"/>
            <a:ext cx="216024" cy="216024"/>
          </a:xfrm>
          <a:prstGeom prst="straightConnector1">
            <a:avLst/>
          </a:prstGeom>
          <a:ln>
            <a:solidFill>
              <a:srgbClr val="FF2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89662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rename("#bank", "bank")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1316"/>
            <a:ext cx="8229600" cy="4260303"/>
          </a:xfrm>
        </p:spPr>
        <p:txBody>
          <a:bodyPr>
            <a:noAutofit/>
          </a:bodyPr>
          <a:lstStyle/>
          <a:p>
            <a:r>
              <a:rPr lang="en-US" sz="24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Directory data blocks:</a:t>
            </a:r>
          </a:p>
          <a:p>
            <a:pPr lvl="1"/>
            <a:r>
              <a:rPr lang="en-US" sz="20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filename "bank" → inode 13</a:t>
            </a:r>
          </a:p>
          <a:p>
            <a:pPr lvl="1"/>
            <a:r>
              <a:rPr lang="en-US" sz="2000" strike="sngStrike" dirty="0">
                <a:solidFill>
                  <a:srgbClr val="FF0000"/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filename "#bank" → inode 13</a:t>
            </a:r>
          </a:p>
          <a:p>
            <a:r>
              <a:rPr lang="en-US" sz="24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inode 12:</a:t>
            </a:r>
          </a:p>
          <a:p>
            <a:pPr lvl="1"/>
            <a:r>
              <a:rPr lang="sv-SE" sz="20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data blocks: 3, 4, 5</a:t>
            </a:r>
          </a:p>
          <a:p>
            <a:pPr lvl="1"/>
            <a:r>
              <a:rPr lang="en-US" sz="2000" dirty="0" err="1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refcount</a:t>
            </a:r>
            <a:r>
              <a:rPr lang="en-US" sz="20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: 0</a:t>
            </a:r>
          </a:p>
          <a:p>
            <a:r>
              <a:rPr lang="en-US" sz="24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inode 13:</a:t>
            </a:r>
          </a:p>
          <a:p>
            <a:pPr lvl="1"/>
            <a:r>
              <a:rPr lang="sv-SE" sz="20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data blocks: 6, 7, 8</a:t>
            </a:r>
          </a:p>
          <a:p>
            <a:pPr lvl="1"/>
            <a:r>
              <a:rPr lang="en-US" sz="2000" dirty="0" err="1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refcount</a:t>
            </a:r>
            <a:r>
              <a:rPr lang="en-US" sz="20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: 2</a:t>
            </a:r>
          </a:p>
          <a:p>
            <a:endParaRPr lang="en-US" sz="2400" dirty="0">
              <a:latin typeface="Baskerville" panose="02020502070401020303" pitchFamily="18" charset="0"/>
              <a:ea typeface="Baskerville" panose="02020502070401020303" pitchFamily="18" charset="0"/>
              <a:cs typeface="+mn-ea"/>
              <a:sym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>
                <a:latin typeface="Baskerville" panose="02020502070401020303" pitchFamily="18" charset="0"/>
                <a:ea typeface="+mn-ea"/>
                <a:cs typeface="+mn-ea"/>
                <a:sym typeface="+mn-lt"/>
              </a:rPr>
              <a:t>24</a:t>
            </a:fld>
            <a:endParaRPr lang="zh-CN" altLang="en-US" dirty="0">
              <a:latin typeface="Baskerville" panose="02020502070401020303" pitchFamily="18" charset="0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114390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rename("#bank", "bank")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1316"/>
            <a:ext cx="8229600" cy="4188295"/>
          </a:xfrm>
        </p:spPr>
        <p:txBody>
          <a:bodyPr>
            <a:noAutofit/>
          </a:bodyPr>
          <a:lstStyle/>
          <a:p>
            <a:r>
              <a:rPr lang="en-US" sz="24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Directory data blocks:</a:t>
            </a:r>
          </a:p>
          <a:p>
            <a:pPr lvl="1"/>
            <a:r>
              <a:rPr lang="en-US" sz="20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filename "bank" → inode 13</a:t>
            </a:r>
          </a:p>
          <a:p>
            <a:pPr lvl="1"/>
            <a:r>
              <a:rPr lang="en-US" sz="2000" strike="sngStrike" dirty="0">
                <a:solidFill>
                  <a:srgbClr val="000000"/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filename "#bank" → inode 13</a:t>
            </a:r>
          </a:p>
          <a:p>
            <a:r>
              <a:rPr lang="en-US" sz="24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inode 12:</a:t>
            </a:r>
          </a:p>
          <a:p>
            <a:pPr lvl="1"/>
            <a:r>
              <a:rPr lang="sv-SE" sz="20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data blocks: 3, 4, 5</a:t>
            </a:r>
          </a:p>
          <a:p>
            <a:pPr lvl="1"/>
            <a:r>
              <a:rPr lang="en-US" sz="2000" dirty="0" err="1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refcount</a:t>
            </a:r>
            <a:r>
              <a:rPr lang="en-US" sz="20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: 0</a:t>
            </a:r>
          </a:p>
          <a:p>
            <a:r>
              <a:rPr lang="en-US" sz="24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inode 13:</a:t>
            </a:r>
          </a:p>
          <a:p>
            <a:pPr lvl="1"/>
            <a:r>
              <a:rPr lang="sv-SE" sz="20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data blocks: 6, 7, 8</a:t>
            </a:r>
          </a:p>
          <a:p>
            <a:pPr lvl="1"/>
            <a:r>
              <a:rPr lang="en-US" sz="2000" dirty="0" err="1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refcount</a:t>
            </a:r>
            <a:r>
              <a:rPr lang="en-US" sz="20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: </a:t>
            </a:r>
            <a:r>
              <a:rPr lang="en-US" sz="2000" dirty="0">
                <a:solidFill>
                  <a:srgbClr val="FF0000"/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1</a:t>
            </a:r>
          </a:p>
          <a:p>
            <a:endParaRPr lang="en-US" sz="2400" dirty="0">
              <a:latin typeface="Baskerville" panose="02020502070401020303" pitchFamily="18" charset="0"/>
              <a:ea typeface="Baskerville" panose="02020502070401020303" pitchFamily="18" charset="0"/>
              <a:cs typeface="+mn-ea"/>
              <a:sym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>
                <a:latin typeface="Baskerville" panose="02020502070401020303" pitchFamily="18" charset="0"/>
                <a:ea typeface="+mn-ea"/>
                <a:cs typeface="+mn-ea"/>
                <a:sym typeface="+mn-lt"/>
              </a:rPr>
              <a:t>25</a:t>
            </a:fld>
            <a:endParaRPr lang="zh-CN" altLang="en-US" dirty="0">
              <a:latin typeface="Baskerville" panose="02020502070401020303" pitchFamily="18" charset="0"/>
              <a:ea typeface="+mn-ea"/>
              <a:cs typeface="+mn-ea"/>
              <a:sym typeface="+mn-lt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flipH="1">
            <a:off x="2555776" y="5080936"/>
            <a:ext cx="216024" cy="216024"/>
          </a:xfrm>
          <a:prstGeom prst="straightConnector1">
            <a:avLst/>
          </a:prstGeom>
          <a:ln>
            <a:solidFill>
              <a:srgbClr val="FF2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7955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Problem</a:t>
            </a:r>
            <a:endParaRPr kumimoji="1" lang="zh-CN" altLang="en-US" dirty="0">
              <a:latin typeface="Baskerville" panose="02020502070401020303" pitchFamily="18" charset="0"/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2"/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Q: If crash, in what step will cause problem?</a:t>
            </a:r>
          </a:p>
          <a:p>
            <a:endParaRPr lang="en-US" altLang="zh-CN" dirty="0">
              <a:latin typeface="Baskerville" panose="02020502070401020303" pitchFamily="18" charset="0"/>
              <a:ea typeface="Baskerville" panose="02020502070401020303" pitchFamily="18" charset="0"/>
              <a:cs typeface="+mn-ea"/>
              <a:sym typeface="+mn-lt"/>
            </a:endParaRPr>
          </a:p>
          <a:p>
            <a:r>
              <a:rPr lang="en-US" altLang="zh-CN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Two names point</a:t>
            </a:r>
            <a:r>
              <a:rPr lang="zh-CN" altLang="en-US" dirty="0">
                <a:latin typeface="Baskerville" panose="02020502070401020303" pitchFamily="18" charset="0"/>
                <a:ea typeface="+mn-ea"/>
                <a:cs typeface="+mn-ea"/>
                <a:sym typeface="+mn-lt"/>
              </a:rPr>
              <a:t> </a:t>
            </a:r>
            <a:r>
              <a:rPr lang="en-US" altLang="zh-CN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to </a:t>
            </a:r>
            <a:r>
              <a:rPr lang="en-US" altLang="zh-CN" dirty="0" err="1">
                <a:solidFill>
                  <a:srgbClr val="0096FF"/>
                </a:solidFill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fnew</a:t>
            </a:r>
            <a:r>
              <a:rPr lang="en-US" altLang="zh-CN" dirty="0" err="1">
                <a:ea typeface="Baskerville" panose="02020502070401020303" pitchFamily="18" charset="0"/>
                <a:cs typeface="Arial" charset="0"/>
                <a:sym typeface="+mn-lt"/>
              </a:rPr>
              <a:t>’</a:t>
            </a:r>
            <a:r>
              <a:rPr lang="en-US" altLang="zh-CN" dirty="0" err="1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s</a:t>
            </a:r>
            <a:r>
              <a:rPr lang="en-US" altLang="zh-CN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 </a:t>
            </a:r>
            <a:r>
              <a:rPr lang="en-US" altLang="zh-CN" dirty="0" err="1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inode</a:t>
            </a:r>
            <a:r>
              <a:rPr lang="en-US" altLang="zh-CN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, but </a:t>
            </a:r>
            <a:r>
              <a:rPr lang="en-US" altLang="zh-CN" dirty="0" err="1">
                <a:solidFill>
                  <a:srgbClr val="0096FF"/>
                </a:solidFill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refcount</a:t>
            </a:r>
            <a:r>
              <a:rPr lang="en-US" altLang="zh-CN" dirty="0">
                <a:solidFill>
                  <a:srgbClr val="0096FF"/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 </a:t>
            </a:r>
            <a:r>
              <a:rPr lang="en-US" altLang="zh-CN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is 1</a:t>
            </a:r>
          </a:p>
          <a:p>
            <a:pPr lvl="1"/>
            <a:r>
              <a:rPr lang="en-US" altLang="zh-CN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Problem: </a:t>
            </a:r>
            <a:r>
              <a:rPr lang="en-US" altLang="zh-CN" dirty="0">
                <a:solidFill>
                  <a:schemeClr val="accent2"/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which reference is the correct one?</a:t>
            </a:r>
          </a:p>
          <a:p>
            <a:endParaRPr kumimoji="1" lang="zh-CN" altLang="en-US" dirty="0">
              <a:latin typeface="Baskerville" panose="02020502070401020303" pitchFamily="18" charset="0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4393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Second Try: Increase </a:t>
            </a:r>
            <a:r>
              <a:rPr lang="en-US" altLang="zh-CN" dirty="0">
                <a:solidFill>
                  <a:srgbClr val="0096FF"/>
                </a:solidFill>
                <a:latin typeface="Consolas" charset="0"/>
                <a:ea typeface="Consolas" charset="0"/>
                <a:cs typeface="Consolas" charset="0"/>
                <a:sym typeface="+mn-lt"/>
              </a:rPr>
              <a:t>ref-count</a:t>
            </a:r>
            <a:r>
              <a:rPr lang="en-US" altLang="zh-CN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 First</a:t>
            </a:r>
            <a:endParaRPr lang="en-US" dirty="0">
              <a:latin typeface="Baskerville" panose="02020502070401020303" pitchFamily="18" charset="0"/>
              <a:ea typeface="Baskerville" panose="02020502070401020303" pitchFamily="18" charset="0"/>
              <a:cs typeface="+mn-ea"/>
              <a:sym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18829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s-ES_tradnl" dirty="0" err="1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rename</a:t>
            </a:r>
            <a:r>
              <a:rPr lang="es-ES_tradnl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(x, y):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   </a:t>
            </a:r>
            <a:r>
              <a:rPr lang="en-US" dirty="0" err="1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newino</a:t>
            </a:r>
            <a:r>
              <a:rPr lang="en-US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 = lookup(x)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   </a:t>
            </a:r>
            <a:r>
              <a:rPr lang="en-US" dirty="0" err="1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oldino</a:t>
            </a:r>
            <a:r>
              <a:rPr lang="en-US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 = lookup(y)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ea typeface="Baskerville" panose="02020502070401020303" pitchFamily="18" charset="0"/>
              <a:cs typeface="+mn-ea"/>
              <a:sym typeface="+mn-lt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   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incref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newino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   change y's </a:t>
            </a:r>
            <a:r>
              <a:rPr lang="en-US" dirty="0" err="1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dirent</a:t>
            </a:r>
            <a:r>
              <a:rPr lang="en-US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 to </a:t>
            </a:r>
            <a:r>
              <a:rPr lang="en-US" dirty="0" err="1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newino</a:t>
            </a:r>
            <a:endParaRPr lang="en-US" dirty="0">
              <a:latin typeface="Consolas" panose="020B0609020204030204" pitchFamily="49" charset="0"/>
              <a:ea typeface="Baskerville" panose="02020502070401020303" pitchFamily="18" charset="0"/>
              <a:cs typeface="+mn-ea"/>
              <a:sym typeface="+mn-lt"/>
            </a:endParaRPr>
          </a:p>
          <a:p>
            <a:pPr marL="0" indent="0">
              <a:buNone/>
            </a:pPr>
            <a:r>
              <a:rPr lang="is-IS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   decref(oldino)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   remove x's </a:t>
            </a:r>
            <a:r>
              <a:rPr lang="en-US" dirty="0" err="1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dirent</a:t>
            </a:r>
            <a:endParaRPr lang="en-US" dirty="0">
              <a:latin typeface="Consolas" panose="020B0609020204030204" pitchFamily="49" charset="0"/>
              <a:ea typeface="Baskerville" panose="02020502070401020303" pitchFamily="18" charset="0"/>
              <a:cs typeface="+mn-ea"/>
              <a:sym typeface="+mn-lt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   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decref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newino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ea typeface="Baskerville" panose="02020502070401020303" pitchFamily="18" charset="0"/>
              <a:cs typeface="+mn-ea"/>
              <a:sym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>
                <a:latin typeface="Baskerville" panose="02020502070401020303" pitchFamily="18" charset="0"/>
                <a:ea typeface="+mn-ea"/>
                <a:cs typeface="+mn-ea"/>
                <a:sym typeface="+mn-lt"/>
              </a:rPr>
              <a:t>27</a:t>
            </a:fld>
            <a:endParaRPr lang="zh-CN" altLang="en-US" dirty="0">
              <a:latin typeface="Baskerville" panose="02020502070401020303" pitchFamily="18" charset="0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031649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rename("#bank", "bank")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1316"/>
            <a:ext cx="8229600" cy="4260303"/>
          </a:xfrm>
        </p:spPr>
        <p:txBody>
          <a:bodyPr>
            <a:noAutofit/>
          </a:bodyPr>
          <a:lstStyle/>
          <a:p>
            <a:r>
              <a:rPr lang="en-US" sz="24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Directory data blocks:</a:t>
            </a:r>
          </a:p>
          <a:p>
            <a:pPr lvl="1"/>
            <a:r>
              <a:rPr lang="en-US" sz="20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filename "bank" → inode 12</a:t>
            </a:r>
          </a:p>
          <a:p>
            <a:pPr lvl="1"/>
            <a:r>
              <a:rPr lang="en-US" sz="20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filename "#bank" → inode 13</a:t>
            </a:r>
          </a:p>
          <a:p>
            <a:r>
              <a:rPr lang="en-US" sz="24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inode 12:</a:t>
            </a:r>
          </a:p>
          <a:p>
            <a:pPr lvl="1"/>
            <a:r>
              <a:rPr lang="sv-SE" sz="20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data blocks: 3, 4, 5</a:t>
            </a:r>
          </a:p>
          <a:p>
            <a:pPr lvl="1"/>
            <a:r>
              <a:rPr lang="en-US" sz="2000" dirty="0" err="1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refcount</a:t>
            </a:r>
            <a:r>
              <a:rPr lang="en-US" sz="20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: 1</a:t>
            </a:r>
          </a:p>
          <a:p>
            <a:r>
              <a:rPr lang="en-US" sz="24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inode 13:</a:t>
            </a:r>
          </a:p>
          <a:p>
            <a:pPr lvl="1"/>
            <a:r>
              <a:rPr lang="sv-SE" sz="20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data blocks: 6, 7, 8</a:t>
            </a:r>
          </a:p>
          <a:p>
            <a:pPr lvl="1"/>
            <a:r>
              <a:rPr lang="en-US" sz="2000" dirty="0" err="1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refcount</a:t>
            </a:r>
            <a:r>
              <a:rPr lang="en-US" sz="20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: </a:t>
            </a:r>
            <a:r>
              <a:rPr lang="en-US" sz="2000" dirty="0">
                <a:solidFill>
                  <a:srgbClr val="FF0000"/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2</a:t>
            </a:r>
          </a:p>
          <a:p>
            <a:endParaRPr lang="en-US" sz="2400" dirty="0">
              <a:latin typeface="Baskerville" panose="02020502070401020303" pitchFamily="18" charset="0"/>
              <a:ea typeface="Baskerville" panose="02020502070401020303" pitchFamily="18" charset="0"/>
              <a:cs typeface="+mn-ea"/>
              <a:sym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>
                <a:latin typeface="Baskerville" panose="02020502070401020303" pitchFamily="18" charset="0"/>
                <a:ea typeface="+mn-ea"/>
                <a:cs typeface="+mn-ea"/>
                <a:sym typeface="+mn-lt"/>
              </a:rPr>
              <a:t>28</a:t>
            </a:fld>
            <a:endParaRPr lang="zh-CN" altLang="en-US" dirty="0">
              <a:latin typeface="Baskerville" panose="02020502070401020303" pitchFamily="18" charset="0"/>
              <a:ea typeface="+mn-ea"/>
              <a:cs typeface="+mn-ea"/>
              <a:sym typeface="+mn-lt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flipH="1">
            <a:off x="2555776" y="5089748"/>
            <a:ext cx="216024" cy="198686"/>
          </a:xfrm>
          <a:prstGeom prst="straightConnector1">
            <a:avLst/>
          </a:prstGeom>
          <a:ln>
            <a:solidFill>
              <a:srgbClr val="FF2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14971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rename("#bank", "bank")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1316"/>
            <a:ext cx="8229600" cy="4188295"/>
          </a:xfrm>
        </p:spPr>
        <p:txBody>
          <a:bodyPr>
            <a:noAutofit/>
          </a:bodyPr>
          <a:lstStyle/>
          <a:p>
            <a:r>
              <a:rPr lang="en-US" sz="24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Directory data blocks:</a:t>
            </a:r>
          </a:p>
          <a:p>
            <a:pPr lvl="1"/>
            <a:r>
              <a:rPr lang="en-US" sz="20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filename "bank" → inode </a:t>
            </a:r>
            <a:r>
              <a:rPr lang="en-US" sz="2000" dirty="0">
                <a:solidFill>
                  <a:srgbClr val="FF0000"/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13</a:t>
            </a:r>
          </a:p>
          <a:p>
            <a:pPr lvl="1"/>
            <a:r>
              <a:rPr lang="en-US" sz="20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filename "#bank" → inode 13</a:t>
            </a:r>
          </a:p>
          <a:p>
            <a:r>
              <a:rPr lang="en-US" sz="24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inode 12:</a:t>
            </a:r>
          </a:p>
          <a:p>
            <a:pPr lvl="1"/>
            <a:r>
              <a:rPr lang="sv-SE" sz="20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data blocks: 3, 4, 5</a:t>
            </a:r>
          </a:p>
          <a:p>
            <a:pPr lvl="1"/>
            <a:r>
              <a:rPr lang="en-US" sz="2000" dirty="0" err="1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refcount</a:t>
            </a:r>
            <a:r>
              <a:rPr lang="en-US" sz="20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: 1</a:t>
            </a:r>
          </a:p>
          <a:p>
            <a:r>
              <a:rPr lang="en-US" sz="24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inode 13:</a:t>
            </a:r>
          </a:p>
          <a:p>
            <a:pPr lvl="1"/>
            <a:r>
              <a:rPr lang="sv-SE" sz="20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data blocks: 6, 7, 8</a:t>
            </a:r>
          </a:p>
          <a:p>
            <a:pPr lvl="1"/>
            <a:r>
              <a:rPr lang="en-US" sz="2000" dirty="0" err="1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refcount</a:t>
            </a:r>
            <a:r>
              <a:rPr lang="en-US" sz="20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: 2</a:t>
            </a:r>
          </a:p>
          <a:p>
            <a:endParaRPr lang="en-US" sz="2400" dirty="0">
              <a:latin typeface="Baskerville" panose="02020502070401020303" pitchFamily="18" charset="0"/>
              <a:ea typeface="Baskerville" panose="02020502070401020303" pitchFamily="18" charset="0"/>
              <a:cs typeface="+mn-ea"/>
              <a:sym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>
                <a:latin typeface="Baskerville" panose="02020502070401020303" pitchFamily="18" charset="0"/>
                <a:ea typeface="+mn-ea"/>
                <a:cs typeface="+mn-ea"/>
                <a:sym typeface="+mn-lt"/>
              </a:rPr>
              <a:t>29</a:t>
            </a:fld>
            <a:endParaRPr lang="zh-CN" altLang="en-US" dirty="0">
              <a:latin typeface="Baskerville" panose="02020502070401020303" pitchFamily="18" charset="0"/>
              <a:ea typeface="+mn-ea"/>
              <a:cs typeface="+mn-ea"/>
              <a:sym typeface="+mn-lt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flipH="1">
            <a:off x="4499992" y="1489348"/>
            <a:ext cx="288032" cy="288032"/>
          </a:xfrm>
          <a:prstGeom prst="straightConnector1">
            <a:avLst/>
          </a:prstGeom>
          <a:ln>
            <a:solidFill>
              <a:srgbClr val="FF2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4730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从一则新闻说起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2601" y="1424179"/>
            <a:ext cx="8276057" cy="3494294"/>
          </a:xfrm>
        </p:spPr>
        <p:txBody>
          <a:bodyPr/>
          <a:lstStyle/>
          <a:p>
            <a:r>
              <a:rPr lang="zh-CN" altLang="en-US" dirty="0"/>
              <a:t>支付宝发生故障</a:t>
            </a:r>
            <a:endParaRPr lang="en-US" altLang="zh-CN" dirty="0">
              <a:ea typeface="Baskerville" panose="02020502070401020303" pitchFamily="18" charset="0"/>
            </a:endParaRPr>
          </a:p>
          <a:p>
            <a:pPr lvl="1"/>
            <a:r>
              <a:rPr lang="zh-CN" altLang="en-US" dirty="0">
                <a:solidFill>
                  <a:schemeClr val="accent6"/>
                </a:solidFill>
              </a:rPr>
              <a:t>断网</a:t>
            </a:r>
            <a:r>
              <a:rPr lang="zh-CN" altLang="en-US" dirty="0"/>
              <a:t>：杭州光纤被挖断</a:t>
            </a:r>
            <a:endParaRPr lang="en-US" altLang="zh-CN" dirty="0">
              <a:ea typeface="Baskerville" panose="02020502070401020303" pitchFamily="18" charset="0"/>
            </a:endParaRPr>
          </a:p>
          <a:p>
            <a:pPr lvl="1"/>
            <a:r>
              <a:rPr lang="zh-CN" altLang="en-US" dirty="0">
                <a:solidFill>
                  <a:schemeClr val="accent6"/>
                </a:solidFill>
              </a:rPr>
              <a:t>不可用</a:t>
            </a:r>
            <a:r>
              <a:rPr lang="zh-CN" altLang="en-US" dirty="0"/>
              <a:t>：</a:t>
            </a:r>
            <a:r>
              <a:rPr lang="en-US" altLang="zh-CN" dirty="0">
                <a:ea typeface="Baskerville" panose="02020502070401020303" pitchFamily="18" charset="0"/>
              </a:rPr>
              <a:t>2</a:t>
            </a:r>
            <a:r>
              <a:rPr lang="zh-CN" altLang="en-US" dirty="0"/>
              <a:t>小时内瘫痪</a:t>
            </a:r>
            <a:endParaRPr lang="en-US" altLang="zh-CN" dirty="0">
              <a:ea typeface="Baskerville" panose="02020502070401020303" pitchFamily="18" charset="0"/>
            </a:endParaRPr>
          </a:p>
          <a:p>
            <a:r>
              <a:rPr lang="zh-CN" altLang="en-US" dirty="0"/>
              <a:t>疑问：为何不启用异地备份</a:t>
            </a:r>
            <a:endParaRPr lang="en-US" altLang="zh-CN" dirty="0">
              <a:ea typeface="Baskerville" panose="02020502070401020303" pitchFamily="18" charset="0"/>
            </a:endParaRPr>
          </a:p>
          <a:p>
            <a:pPr lvl="1"/>
            <a:r>
              <a:rPr lang="zh-CN" altLang="en-US" dirty="0"/>
              <a:t>支付宝在深圳有备份系统，断网情况下为何不进行实时的切换？</a:t>
            </a:r>
            <a:endParaRPr lang="en-US" altLang="zh-CN" dirty="0">
              <a:ea typeface="Baskerville" panose="02020502070401020303" pitchFamily="18" charset="0"/>
            </a:endParaRPr>
          </a:p>
          <a:p>
            <a:pPr lvl="1"/>
            <a:r>
              <a:rPr lang="zh-CN" altLang="en-US" dirty="0">
                <a:solidFill>
                  <a:schemeClr val="accent6"/>
                </a:solidFill>
              </a:rPr>
              <a:t>数据一致性</a:t>
            </a:r>
            <a:r>
              <a:rPr lang="zh-CN" altLang="en-US" dirty="0"/>
              <a:t>很难保证</a:t>
            </a:r>
            <a:endParaRPr lang="en-US" altLang="zh-CN" dirty="0">
              <a:ea typeface="Baskerville" panose="02020502070401020303" pitchFamily="18" charset="0"/>
            </a:endParaRPr>
          </a:p>
          <a:p>
            <a:r>
              <a:rPr lang="zh-CN" altLang="en-US" dirty="0"/>
              <a:t>能否即保证网站的</a:t>
            </a:r>
            <a:r>
              <a:rPr lang="zh-CN" altLang="en-US" u="sng" dirty="0"/>
              <a:t>一致性</a:t>
            </a:r>
            <a:r>
              <a:rPr lang="zh-CN" altLang="en-US" dirty="0"/>
              <a:t>、</a:t>
            </a:r>
            <a:r>
              <a:rPr lang="zh-CN" altLang="en-US" u="sng" dirty="0"/>
              <a:t>可用性</a:t>
            </a:r>
            <a:r>
              <a:rPr lang="zh-CN" altLang="en-US" dirty="0"/>
              <a:t>，又能</a:t>
            </a:r>
            <a:r>
              <a:rPr lang="zh-CN" altLang="en-US" u="sng" dirty="0"/>
              <a:t>容忍区域性网络故障</a:t>
            </a:r>
            <a:r>
              <a:rPr lang="zh-CN" altLang="en-US" dirty="0"/>
              <a:t>？</a:t>
            </a:r>
            <a:endParaRPr lang="en-US" altLang="zh-CN" dirty="0">
              <a:ea typeface="Baskerville" panose="02020502070401020303" pitchFamily="18" charset="0"/>
            </a:endParaRPr>
          </a:p>
          <a:p>
            <a:pPr lvl="1"/>
            <a:endParaRPr lang="en-US" altLang="zh-CN" dirty="0">
              <a:ea typeface="Baskerville" panose="02020502070401020303" pitchFamily="18" charset="0"/>
            </a:endParaRPr>
          </a:p>
          <a:p>
            <a:pPr lvl="1"/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8095" y="687901"/>
            <a:ext cx="4500563" cy="2214563"/>
          </a:xfrm>
          <a:prstGeom prst="rect">
            <a:avLst/>
          </a:prstGeom>
          <a:ln w="38100"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3384785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rename("#bank", "bank")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1316"/>
            <a:ext cx="8229600" cy="4260303"/>
          </a:xfrm>
        </p:spPr>
        <p:txBody>
          <a:bodyPr>
            <a:noAutofit/>
          </a:bodyPr>
          <a:lstStyle/>
          <a:p>
            <a:r>
              <a:rPr lang="en-US" sz="24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Directory data blocks:</a:t>
            </a:r>
          </a:p>
          <a:p>
            <a:pPr lvl="1"/>
            <a:r>
              <a:rPr lang="en-US" sz="20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filename "bank" → inode 13</a:t>
            </a:r>
          </a:p>
          <a:p>
            <a:pPr lvl="1"/>
            <a:r>
              <a:rPr lang="en-US" sz="20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filename "#bank" → inode 13</a:t>
            </a:r>
          </a:p>
          <a:p>
            <a:r>
              <a:rPr lang="en-US" sz="24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inode 12:</a:t>
            </a:r>
          </a:p>
          <a:p>
            <a:pPr lvl="1"/>
            <a:r>
              <a:rPr lang="sv-SE" sz="20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data blocks: 3, 4, 5</a:t>
            </a:r>
          </a:p>
          <a:p>
            <a:pPr lvl="1"/>
            <a:r>
              <a:rPr lang="en-US" sz="2000" dirty="0" err="1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refcount</a:t>
            </a:r>
            <a:r>
              <a:rPr lang="en-US" sz="20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: </a:t>
            </a:r>
            <a:r>
              <a:rPr lang="en-US" sz="2000" dirty="0">
                <a:solidFill>
                  <a:srgbClr val="FF0000"/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0</a:t>
            </a:r>
          </a:p>
          <a:p>
            <a:r>
              <a:rPr lang="en-US" sz="24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inode 13:</a:t>
            </a:r>
          </a:p>
          <a:p>
            <a:pPr lvl="1"/>
            <a:r>
              <a:rPr lang="sv-SE" sz="20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data blocks: 6, 7, 8</a:t>
            </a:r>
          </a:p>
          <a:p>
            <a:pPr lvl="1"/>
            <a:r>
              <a:rPr lang="en-US" sz="2000" dirty="0" err="1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refcount</a:t>
            </a:r>
            <a:r>
              <a:rPr lang="en-US" sz="20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: 2</a:t>
            </a:r>
          </a:p>
          <a:p>
            <a:endParaRPr lang="en-US" sz="2400" dirty="0">
              <a:latin typeface="Baskerville" panose="02020502070401020303" pitchFamily="18" charset="0"/>
              <a:ea typeface="Baskerville" panose="02020502070401020303" pitchFamily="18" charset="0"/>
              <a:cs typeface="+mn-ea"/>
              <a:sym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>
                <a:latin typeface="Baskerville" panose="02020502070401020303" pitchFamily="18" charset="0"/>
                <a:ea typeface="+mn-ea"/>
                <a:cs typeface="+mn-ea"/>
                <a:sym typeface="+mn-lt"/>
              </a:rPr>
              <a:t>30</a:t>
            </a:fld>
            <a:endParaRPr lang="zh-CN" altLang="en-US" dirty="0">
              <a:latin typeface="Baskerville" panose="02020502070401020303" pitchFamily="18" charset="0"/>
              <a:ea typeface="+mn-ea"/>
              <a:cs typeface="+mn-ea"/>
              <a:sym typeface="+mn-lt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flipH="1">
            <a:off x="2555776" y="3505572"/>
            <a:ext cx="288032" cy="288032"/>
          </a:xfrm>
          <a:prstGeom prst="straightConnector1">
            <a:avLst/>
          </a:prstGeom>
          <a:ln>
            <a:solidFill>
              <a:srgbClr val="FF2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61610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rename("#bank", "bank")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1316"/>
            <a:ext cx="8229600" cy="4260303"/>
          </a:xfrm>
        </p:spPr>
        <p:txBody>
          <a:bodyPr>
            <a:noAutofit/>
          </a:bodyPr>
          <a:lstStyle/>
          <a:p>
            <a:r>
              <a:rPr lang="en-US" sz="24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Directory data blocks:</a:t>
            </a:r>
          </a:p>
          <a:p>
            <a:pPr lvl="1"/>
            <a:r>
              <a:rPr lang="en-US" sz="20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filename "bank" → inode 13</a:t>
            </a:r>
          </a:p>
          <a:p>
            <a:pPr lvl="1"/>
            <a:r>
              <a:rPr lang="en-US" sz="2000" strike="sngStrike" dirty="0">
                <a:solidFill>
                  <a:srgbClr val="FF0000"/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filename "#bank" → inode 13</a:t>
            </a:r>
          </a:p>
          <a:p>
            <a:r>
              <a:rPr lang="en-US" sz="24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inode 12:</a:t>
            </a:r>
          </a:p>
          <a:p>
            <a:pPr lvl="1"/>
            <a:r>
              <a:rPr lang="sv-SE" sz="20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data blocks: 3, 4, 5</a:t>
            </a:r>
          </a:p>
          <a:p>
            <a:pPr lvl="1"/>
            <a:r>
              <a:rPr lang="en-US" sz="2000" dirty="0" err="1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refcount</a:t>
            </a:r>
            <a:r>
              <a:rPr lang="en-US" sz="20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: 0</a:t>
            </a:r>
          </a:p>
          <a:p>
            <a:r>
              <a:rPr lang="en-US" sz="24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inode 13:</a:t>
            </a:r>
          </a:p>
          <a:p>
            <a:pPr lvl="1"/>
            <a:r>
              <a:rPr lang="sv-SE" sz="20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data blocks: 6, 7, 8</a:t>
            </a:r>
          </a:p>
          <a:p>
            <a:pPr lvl="1"/>
            <a:r>
              <a:rPr lang="en-US" sz="2000" dirty="0" err="1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refcount</a:t>
            </a:r>
            <a:r>
              <a:rPr lang="en-US" sz="20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: 2</a:t>
            </a:r>
          </a:p>
          <a:p>
            <a:endParaRPr lang="en-US" sz="2400" dirty="0">
              <a:latin typeface="Baskerville" panose="02020502070401020303" pitchFamily="18" charset="0"/>
              <a:ea typeface="Baskerville" panose="02020502070401020303" pitchFamily="18" charset="0"/>
              <a:cs typeface="+mn-ea"/>
              <a:sym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>
                <a:latin typeface="Baskerville" panose="02020502070401020303" pitchFamily="18" charset="0"/>
                <a:ea typeface="+mn-ea"/>
                <a:cs typeface="+mn-ea"/>
                <a:sym typeface="+mn-lt"/>
              </a:rPr>
              <a:t>31</a:t>
            </a:fld>
            <a:endParaRPr lang="zh-CN" altLang="en-US" dirty="0">
              <a:latin typeface="Baskerville" panose="02020502070401020303" pitchFamily="18" charset="0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68163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rename("#bank", "bank")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1316"/>
            <a:ext cx="8229600" cy="4381499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Directory data blocks:</a:t>
            </a:r>
          </a:p>
          <a:p>
            <a:pPr lvl="1"/>
            <a:r>
              <a:rPr lang="en-US" sz="20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filename "bank" → inode 13</a:t>
            </a:r>
          </a:p>
          <a:p>
            <a:pPr lvl="1"/>
            <a:r>
              <a:rPr lang="en-US" sz="2000" strike="sngStrike" dirty="0">
                <a:solidFill>
                  <a:srgbClr val="000000"/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filename "#bank" → inode 13</a:t>
            </a:r>
          </a:p>
          <a:p>
            <a:r>
              <a:rPr lang="en-US" sz="24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inode 12:</a:t>
            </a:r>
          </a:p>
          <a:p>
            <a:pPr lvl="1"/>
            <a:r>
              <a:rPr lang="sv-SE" sz="20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data blocks: 3, 4, 5</a:t>
            </a:r>
          </a:p>
          <a:p>
            <a:pPr lvl="1"/>
            <a:r>
              <a:rPr lang="en-US" sz="2000" dirty="0" err="1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refcount</a:t>
            </a:r>
            <a:r>
              <a:rPr lang="en-US" sz="20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: 0</a:t>
            </a:r>
          </a:p>
          <a:p>
            <a:r>
              <a:rPr lang="en-US" sz="24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inode 13:</a:t>
            </a:r>
          </a:p>
          <a:p>
            <a:pPr lvl="1"/>
            <a:r>
              <a:rPr lang="sv-SE" sz="20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data blocks: 6, 7, 8</a:t>
            </a:r>
          </a:p>
          <a:p>
            <a:pPr lvl="1"/>
            <a:r>
              <a:rPr lang="en-US" sz="2000" dirty="0" err="1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refcount</a:t>
            </a:r>
            <a:r>
              <a:rPr lang="en-US" sz="20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: </a:t>
            </a:r>
            <a:r>
              <a:rPr lang="en-US" sz="2000" dirty="0">
                <a:solidFill>
                  <a:srgbClr val="FF0000"/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1</a:t>
            </a:r>
          </a:p>
          <a:p>
            <a:endParaRPr lang="en-US" sz="2400" dirty="0">
              <a:latin typeface="Baskerville" panose="02020502070401020303" pitchFamily="18" charset="0"/>
              <a:ea typeface="Baskerville" panose="02020502070401020303" pitchFamily="18" charset="0"/>
              <a:cs typeface="+mn-ea"/>
              <a:sym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>
                <a:latin typeface="Baskerville" panose="02020502070401020303" pitchFamily="18" charset="0"/>
                <a:ea typeface="+mn-ea"/>
                <a:cs typeface="+mn-ea"/>
                <a:sym typeface="+mn-lt"/>
              </a:rPr>
              <a:t>32</a:t>
            </a:fld>
            <a:endParaRPr lang="zh-CN" altLang="en-US" dirty="0">
              <a:latin typeface="Baskerville" panose="02020502070401020303" pitchFamily="18" charset="0"/>
              <a:ea typeface="+mn-ea"/>
              <a:cs typeface="+mn-ea"/>
              <a:sym typeface="+mn-lt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flipH="1">
            <a:off x="2555776" y="4945732"/>
            <a:ext cx="288032" cy="288032"/>
          </a:xfrm>
          <a:prstGeom prst="straightConnector1">
            <a:avLst/>
          </a:prstGeom>
          <a:ln>
            <a:solidFill>
              <a:srgbClr val="FF2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4716016" y="4081636"/>
            <a:ext cx="4032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2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Q: where is the commit point?</a:t>
            </a:r>
            <a:endParaRPr lang="zh-CN" altLang="en-US" sz="2400" dirty="0">
              <a:solidFill>
                <a:schemeClr val="accent2"/>
              </a:solidFill>
              <a:latin typeface="Baskerville" panose="0202050207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849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Recovery After Crash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sz="2400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salvage(disk):</a:t>
            </a:r>
          </a:p>
          <a:p>
            <a:pPr marL="0" indent="0">
              <a:buNone/>
            </a:pPr>
            <a:r>
              <a:rPr lang="pl-PL" sz="2400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  for inode in </a:t>
            </a:r>
            <a:r>
              <a:rPr lang="pl-PL" sz="2400" dirty="0" err="1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disk.inodes</a:t>
            </a:r>
            <a:r>
              <a:rPr lang="pl-PL" sz="2400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:</a:t>
            </a:r>
          </a:p>
          <a:p>
            <a:pPr marL="0" indent="0">
              <a:buNone/>
            </a:pPr>
            <a:r>
              <a:rPr lang="fr-FR" sz="2400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    </a:t>
            </a:r>
            <a:r>
              <a:rPr lang="fr-FR" sz="2400" dirty="0" err="1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inode.refcnt</a:t>
            </a:r>
            <a:r>
              <a:rPr lang="fr-FR" sz="2400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 =</a:t>
            </a:r>
          </a:p>
          <a:p>
            <a:pPr marL="0" indent="0">
              <a:buNone/>
            </a:pPr>
            <a:r>
              <a:rPr lang="nl-NL" sz="2400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      </a:t>
            </a:r>
            <a:r>
              <a:rPr lang="nl-NL" sz="2400" dirty="0" err="1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find_all_refs</a:t>
            </a:r>
            <a:r>
              <a:rPr lang="nl-NL" sz="2400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(</a:t>
            </a:r>
            <a:r>
              <a:rPr lang="nl-NL" sz="2400" dirty="0" err="1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disk.root_dir</a:t>
            </a:r>
            <a:r>
              <a:rPr lang="nl-NL" sz="2400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, inode)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  if exists("#bank"):</a:t>
            </a:r>
          </a:p>
          <a:p>
            <a:pPr marL="0" indent="0">
              <a:buNone/>
            </a:pPr>
            <a:r>
              <a:rPr lang="tr-TR" sz="2400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    </a:t>
            </a:r>
            <a:r>
              <a:rPr lang="tr-TR" sz="2400" dirty="0" err="1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unlink</a:t>
            </a:r>
            <a:r>
              <a:rPr lang="tr-TR" sz="2400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(“#bank”)</a:t>
            </a:r>
          </a:p>
          <a:p>
            <a:endParaRPr lang="en-US" sz="2400" dirty="0">
              <a:latin typeface="Consolas" panose="020B0609020204030204" pitchFamily="49" charset="0"/>
              <a:ea typeface="Baskerville" panose="02020502070401020303" pitchFamily="18" charset="0"/>
              <a:cs typeface="+mn-ea"/>
              <a:sym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>
                <a:latin typeface="Baskerville" panose="02020502070401020303" pitchFamily="18" charset="0"/>
                <a:ea typeface="+mn-ea"/>
                <a:cs typeface="+mn-ea"/>
                <a:sym typeface="+mn-lt"/>
              </a:rPr>
              <a:t>33</a:t>
            </a:fld>
            <a:endParaRPr lang="zh-CN" altLang="en-US" dirty="0">
              <a:latin typeface="Baskerville" panose="02020502070401020303" pitchFamily="18" charset="0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476173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00442"/>
          </a:xfrm>
        </p:spPr>
        <p:txBody>
          <a:bodyPr/>
          <a:lstStyle/>
          <a:p>
            <a:r>
              <a:rPr lang="en-US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Shadow 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1"/>
            <a:ext cx="8229600" cy="3771636"/>
          </a:xfrm>
        </p:spPr>
        <p:txBody>
          <a:bodyPr>
            <a:normAutofit fontScale="85000" lnSpcReduction="10000"/>
          </a:bodyPr>
          <a:lstStyle/>
          <a:p>
            <a:r>
              <a:rPr lang="en-US" sz="28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Write to a copy of data, atomically switch to new copy</a:t>
            </a:r>
          </a:p>
          <a:p>
            <a:r>
              <a:rPr lang="en-US" sz="28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Switching can be done with one all-or-nothing operation (sector write)</a:t>
            </a:r>
          </a:p>
          <a:p>
            <a:r>
              <a:rPr lang="en-US" sz="28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Requires a small amount of all-or-nothing atomicity from lower layer (disk)</a:t>
            </a:r>
          </a:p>
          <a:p>
            <a:r>
              <a:rPr lang="en-US" sz="28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Main rule: </a:t>
            </a:r>
            <a:r>
              <a:rPr lang="en-US" sz="2800" dirty="0">
                <a:solidFill>
                  <a:srgbClr val="0096FF"/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only make one write to current/live copy of data</a:t>
            </a:r>
          </a:p>
          <a:p>
            <a:pPr lvl="1"/>
            <a:r>
              <a:rPr lang="en-US" sz="24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In our example, sector write for rename</a:t>
            </a:r>
          </a:p>
          <a:p>
            <a:pPr lvl="1"/>
            <a:r>
              <a:rPr lang="en-US" sz="24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Creates a well-defined commit point</a:t>
            </a:r>
          </a:p>
          <a:p>
            <a:endParaRPr lang="en-US" sz="2800" dirty="0">
              <a:latin typeface="Baskerville" panose="02020502070401020303" pitchFamily="18" charset="0"/>
              <a:ea typeface="Baskerville" panose="02020502070401020303" pitchFamily="18" charset="0"/>
              <a:cs typeface="+mn-ea"/>
              <a:sym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>
                <a:latin typeface="Baskerville" panose="02020502070401020303" pitchFamily="18" charset="0"/>
                <a:ea typeface="+mn-ea"/>
                <a:cs typeface="+mn-ea"/>
                <a:sym typeface="+mn-lt"/>
              </a:rPr>
              <a:t>34</a:t>
            </a:fld>
            <a:endParaRPr lang="zh-CN" altLang="en-US" dirty="0">
              <a:latin typeface="Baskerville" panose="02020502070401020303" pitchFamily="18" charset="0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028551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Shadow 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1"/>
            <a:ext cx="8435280" cy="3771636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Does the shadow copy approach work in general?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96FF"/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+</a:t>
            </a:r>
            <a:r>
              <a:rPr lang="en-US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  Works well for a single file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2600"/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-</a:t>
            </a:r>
            <a:r>
              <a:rPr lang="en-US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  Hard to generalize to multiple files or directories</a:t>
            </a:r>
          </a:p>
          <a:p>
            <a:pPr lvl="2"/>
            <a:r>
              <a:rPr lang="en-US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Might have to place all files in a single directory, or rename </a:t>
            </a:r>
            <a:r>
              <a:rPr lang="en-US" dirty="0" err="1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subdirs</a:t>
            </a:r>
            <a:endParaRPr lang="en-US" dirty="0">
              <a:latin typeface="Baskerville" panose="02020502070401020303" pitchFamily="18" charset="0"/>
              <a:ea typeface="Baskerville" panose="02020502070401020303" pitchFamily="18" charset="0"/>
              <a:cs typeface="+mn-ea"/>
              <a:sym typeface="+mn-lt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FF2600"/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-</a:t>
            </a:r>
            <a:r>
              <a:rPr lang="en-US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  Requires copying the entire file for any (small) change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2600"/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-</a:t>
            </a:r>
            <a:r>
              <a:rPr lang="en-US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  Only one operation can happen at a time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2600"/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-</a:t>
            </a:r>
            <a:r>
              <a:rPr lang="en-US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  Only works for operations that happen on a single computer, single disk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>
                <a:latin typeface="Baskerville" panose="02020502070401020303" pitchFamily="18" charset="0"/>
                <a:ea typeface="+mn-ea"/>
                <a:cs typeface="+mn-ea"/>
                <a:sym typeface="+mn-lt"/>
              </a:rPr>
              <a:t>35</a:t>
            </a:fld>
            <a:endParaRPr lang="zh-CN" altLang="en-US" dirty="0">
              <a:latin typeface="Baskerville" panose="02020502070401020303" pitchFamily="18" charset="0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753447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Logging</a:t>
            </a:r>
            <a:r>
              <a:rPr kumimoji="1" lang="zh-CN" altLang="en-US" dirty="0">
                <a:latin typeface="Baskerville" panose="02020502070401020303" pitchFamily="18" charset="0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for</a:t>
            </a:r>
            <a:r>
              <a:rPr kumimoji="1" lang="zh-CN" altLang="en-US" dirty="0">
                <a:latin typeface="Baskerville" panose="02020502070401020303" pitchFamily="18" charset="0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All-or-nothing</a:t>
            </a:r>
            <a:endParaRPr kumimoji="1" lang="zh-CN" altLang="en-US" dirty="0">
              <a:latin typeface="Baskerville" panose="02020502070401020303" pitchFamily="18" charset="0"/>
              <a:ea typeface="+mn-ea"/>
              <a:cs typeface="+mn-ea"/>
              <a:sym typeface="+mn-lt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>
              <a:latin typeface="Baskerville" panose="02020502070401020303" pitchFamily="18" charset="0"/>
              <a:ea typeface="+mn-ea"/>
              <a:cs typeface="+mn-ea"/>
              <a:sym typeface="+mn-lt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>
                <a:latin typeface="Baskerville" panose="02020502070401020303" pitchFamily="18" charset="0"/>
                <a:ea typeface="+mn-ea"/>
                <a:cs typeface="+mn-ea"/>
                <a:sym typeface="+mn-lt"/>
              </a:rPr>
              <a:t>36</a:t>
            </a:fld>
            <a:endParaRPr lang="zh-CN" altLang="en-US" dirty="0">
              <a:latin typeface="Baskerville" panose="02020502070401020303" pitchFamily="18" charset="0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063793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Example: Bank Account App (Shadow Copy)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3324"/>
            <a:ext cx="8229600" cy="37716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 err="1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xfer</a:t>
            </a: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(bank, a, b, </a:t>
            </a:r>
            <a:r>
              <a:rPr lang="en-US" altLang="zh-CN" sz="2000" dirty="0" err="1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amt</a:t>
            </a: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):</a:t>
            </a:r>
          </a:p>
          <a:p>
            <a:pPr marL="0" indent="0">
              <a:buNone/>
            </a:pPr>
            <a:r>
              <a:rPr lang="cs-CZ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	copy(bank, tmp)</a:t>
            </a:r>
          </a:p>
          <a:p>
            <a:pPr marL="0" indent="0">
              <a:buNone/>
            </a:pP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	</a:t>
            </a:r>
            <a:r>
              <a:rPr lang="en-US" altLang="zh-CN" sz="2000" dirty="0" err="1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tmp</a:t>
            </a: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[a] = </a:t>
            </a:r>
            <a:r>
              <a:rPr lang="en-US" altLang="zh-CN" sz="2000" dirty="0" err="1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tmp</a:t>
            </a: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[a] – </a:t>
            </a:r>
            <a:r>
              <a:rPr lang="en-US" altLang="zh-CN" sz="2000" dirty="0" err="1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amt</a:t>
            </a:r>
            <a:endParaRPr lang="en-US" altLang="zh-CN" sz="2000" dirty="0">
              <a:latin typeface="Consolas" panose="020B0609020204030204" pitchFamily="49" charset="0"/>
              <a:ea typeface="Baskerville" panose="02020502070401020303" pitchFamily="18" charset="0"/>
              <a:cs typeface="+mn-ea"/>
              <a:sym typeface="+mn-lt"/>
            </a:endParaRPr>
          </a:p>
          <a:p>
            <a:pPr marL="0" indent="0">
              <a:buNone/>
            </a:pP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	</a:t>
            </a:r>
            <a:r>
              <a:rPr lang="en-US" altLang="zh-CN" sz="2000" dirty="0" err="1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tmp</a:t>
            </a: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[b] = </a:t>
            </a:r>
            <a:r>
              <a:rPr lang="en-US" altLang="zh-CN" sz="2000" dirty="0" err="1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tmp</a:t>
            </a: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[b] + </a:t>
            </a:r>
            <a:r>
              <a:rPr lang="en-US" altLang="zh-CN" sz="2000" dirty="0" err="1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amt</a:t>
            </a:r>
            <a:endParaRPr lang="en-US" altLang="zh-CN" sz="2000" dirty="0">
              <a:latin typeface="Consolas" panose="020B0609020204030204" pitchFamily="49" charset="0"/>
              <a:ea typeface="Baskerville" panose="02020502070401020303" pitchFamily="18" charset="0"/>
              <a:cs typeface="+mn-ea"/>
              <a:sym typeface="+mn-lt"/>
            </a:endParaRPr>
          </a:p>
          <a:p>
            <a:pPr marL="0" indent="0">
              <a:buNone/>
            </a:pP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	rename(</a:t>
            </a:r>
            <a:r>
              <a:rPr lang="en-US" altLang="zh-CN" sz="2000" dirty="0" err="1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tmp</a:t>
            </a:r>
            <a:r>
              <a:rPr lang="en-US" altLang="zh-CN" sz="2000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, bank)</a:t>
            </a:r>
            <a:endParaRPr lang="en-US" sz="2000" dirty="0">
              <a:latin typeface="Consolas" panose="020B0609020204030204" pitchFamily="49" charset="0"/>
              <a:ea typeface="Baskerville" panose="02020502070401020303" pitchFamily="18" charset="0"/>
              <a:cs typeface="+mn-ea"/>
              <a:sym typeface="+mn-lt"/>
            </a:endParaRP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ea typeface="Baskerville" panose="02020502070401020303" pitchFamily="18" charset="0"/>
              <a:cs typeface="+mn-ea"/>
              <a:sym typeface="+mn-lt"/>
            </a:endParaRP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ea typeface="Baskerville" panose="02020502070401020303" pitchFamily="18" charset="0"/>
              <a:cs typeface="+mn-ea"/>
              <a:sym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>
                <a:latin typeface="Baskerville" panose="02020502070401020303" pitchFamily="18" charset="0"/>
                <a:ea typeface="+mn-ea"/>
                <a:cs typeface="+mn-ea"/>
                <a:sym typeface="+mn-lt"/>
              </a:rPr>
              <a:t>37</a:t>
            </a:fld>
            <a:endParaRPr lang="zh-CN" altLang="en-US" dirty="0">
              <a:latin typeface="Baskerville" panose="02020502070401020303" pitchFamily="18" charset="0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50290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Transaction Terminology</a:t>
            </a:r>
            <a:endParaRPr lang="en-US" dirty="0">
              <a:latin typeface="Baskerville" panose="02020502070401020303" pitchFamily="18" charset="0"/>
              <a:ea typeface="Baskerville" panose="02020502070401020303" pitchFamily="18" charset="0"/>
              <a:cs typeface="+mn-ea"/>
              <a:sym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333501"/>
            <a:ext cx="4139952" cy="3771636"/>
          </a:xfrm>
          <a:ln>
            <a:solidFill>
              <a:schemeClr val="accent2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err="1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xfer</a:t>
            </a:r>
            <a:r>
              <a:rPr lang="en-US" sz="1800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(bank, a, b, </a:t>
            </a:r>
            <a:r>
              <a:rPr lang="en-US" sz="1800" dirty="0" err="1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amt</a:t>
            </a:r>
            <a:r>
              <a:rPr lang="en-US" sz="1800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):</a:t>
            </a:r>
          </a:p>
          <a:p>
            <a:pPr marL="0" indent="0">
              <a:buNone/>
            </a:pPr>
            <a:r>
              <a:rPr lang="nl-NL" sz="1800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  </a:t>
            </a:r>
            <a:r>
              <a:rPr lang="nl-NL" sz="1800" dirty="0">
                <a:solidFill>
                  <a:srgbClr val="FF0000"/>
                </a:solidFill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begin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    bank[a] = bank[a] – </a:t>
            </a:r>
            <a:r>
              <a:rPr lang="en-US" sz="1800" dirty="0" err="1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amt</a:t>
            </a:r>
            <a:endParaRPr lang="en-US" sz="1800" dirty="0">
              <a:latin typeface="Consolas" panose="020B0609020204030204" pitchFamily="49" charset="0"/>
              <a:ea typeface="Baskerville" panose="02020502070401020303" pitchFamily="18" charset="0"/>
              <a:cs typeface="+mn-ea"/>
              <a:sym typeface="+mn-lt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    bank[b] = bank[b] + </a:t>
            </a:r>
            <a:r>
              <a:rPr lang="en-US" sz="1800" dirty="0" err="1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amt</a:t>
            </a:r>
            <a:endParaRPr lang="en-US" sz="1800" dirty="0">
              <a:latin typeface="Consolas" panose="020B0609020204030204" pitchFamily="49" charset="0"/>
              <a:ea typeface="Baskerville" panose="02020502070401020303" pitchFamily="18" charset="0"/>
              <a:cs typeface="+mn-ea"/>
              <a:sym typeface="+mn-lt"/>
            </a:endParaRPr>
          </a:p>
          <a:p>
            <a:pPr marL="0" indent="0">
              <a:buNone/>
            </a:pPr>
            <a:r>
              <a:rPr lang="da-DK" sz="1800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    if bank[a] &lt; 0: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      abort </a:t>
            </a:r>
            <a:r>
              <a:rPr lang="en-US" sz="1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//</a:t>
            </a:r>
            <a:r>
              <a:rPr lang="en-US" altLang="zh-CN" sz="1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Not enough funds</a:t>
            </a:r>
            <a:endParaRPr lang="en-US" sz="18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ea typeface="Baskerville" panose="02020502070401020303" pitchFamily="18" charset="0"/>
              <a:cs typeface="+mn-ea"/>
              <a:sym typeface="+mn-lt"/>
            </a:endParaRPr>
          </a:p>
          <a:p>
            <a:pPr marL="0" indent="0">
              <a:buNone/>
            </a:pPr>
            <a:r>
              <a:rPr lang="da-DK" sz="1800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    else:</a:t>
            </a:r>
          </a:p>
          <a:p>
            <a:pPr marL="0" indent="0">
              <a:buNone/>
            </a:pPr>
            <a:r>
              <a:rPr lang="fr-FR" sz="1800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      </a:t>
            </a:r>
            <a:r>
              <a:rPr lang="fr-FR" sz="1800" dirty="0">
                <a:solidFill>
                  <a:srgbClr val="FF0000"/>
                </a:solidFill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commit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ea typeface="Baskerville" panose="02020502070401020303" pitchFamily="18" charset="0"/>
              <a:cs typeface="+mn-ea"/>
              <a:sym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>
                <a:latin typeface="Baskerville" panose="02020502070401020303" pitchFamily="18" charset="0"/>
                <a:ea typeface="+mn-ea"/>
                <a:cs typeface="+mn-ea"/>
                <a:sym typeface="+mn-lt"/>
              </a:rPr>
              <a:t>38</a:t>
            </a:fld>
            <a:endParaRPr lang="zh-CN" altLang="en-US" dirty="0">
              <a:latin typeface="Baskerville" panose="02020502070401020303" pitchFamily="18" charset="0"/>
              <a:ea typeface="+mn-ea"/>
              <a:cs typeface="+mn-ea"/>
              <a:sym typeface="+mn-lt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89264" y="1333501"/>
            <a:ext cx="4139952" cy="3771636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1368"/>
              </a:spcBef>
              <a:buFont typeface="Arial" pitchFamily="34" charset="0"/>
              <a:buChar char="•"/>
              <a:defRPr sz="32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800" dirty="0" err="1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xfer</a:t>
            </a:r>
            <a:r>
              <a:rPr lang="en-US" sz="1800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(bank, a, b, </a:t>
            </a:r>
            <a:r>
              <a:rPr lang="en-US" sz="1800" dirty="0" err="1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amt</a:t>
            </a:r>
            <a:r>
              <a:rPr lang="en-US" sz="1800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):</a:t>
            </a:r>
          </a:p>
          <a:p>
            <a:pPr marL="0" indent="0">
              <a:buFont typeface="Arial" pitchFamily="34" charset="0"/>
              <a:buNone/>
            </a:pPr>
            <a:r>
              <a:rPr lang="nl-NL" sz="1800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  </a:t>
            </a:r>
            <a:r>
              <a:rPr lang="nl-NL" sz="1800" dirty="0">
                <a:solidFill>
                  <a:srgbClr val="FF0000"/>
                </a:solidFill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begin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    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write</a:t>
            </a:r>
            <a:r>
              <a:rPr lang="en-US" sz="1800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 (a, 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read</a:t>
            </a:r>
            <a:r>
              <a:rPr lang="en-US" sz="1800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(a) – </a:t>
            </a:r>
            <a:r>
              <a:rPr lang="en-US" sz="1800" dirty="0" err="1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amt</a:t>
            </a:r>
            <a:r>
              <a:rPr lang="en-US" sz="1800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    </a:t>
            </a:r>
            <a:r>
              <a:rPr lang="en-US" altLang="zh-CN" sz="1800" dirty="0">
                <a:solidFill>
                  <a:schemeClr val="accent1"/>
                </a:solidFill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write</a:t>
            </a:r>
            <a:r>
              <a:rPr lang="en-US" altLang="zh-CN" sz="1800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 (b, </a:t>
            </a:r>
            <a:r>
              <a:rPr lang="en-US" altLang="zh-CN" sz="1800" dirty="0">
                <a:solidFill>
                  <a:schemeClr val="accent1"/>
                </a:solidFill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read</a:t>
            </a:r>
            <a:r>
              <a:rPr lang="en-US" altLang="zh-CN" sz="1800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(b) + amt)</a:t>
            </a:r>
            <a:endParaRPr lang="en-US" sz="1800" dirty="0">
              <a:latin typeface="Consolas" panose="020B0609020204030204" pitchFamily="49" charset="0"/>
              <a:ea typeface="Baskerville" panose="02020502070401020303" pitchFamily="18" charset="0"/>
              <a:cs typeface="+mn-ea"/>
              <a:sym typeface="+mn-lt"/>
            </a:endParaRPr>
          </a:p>
          <a:p>
            <a:pPr marL="0" indent="0">
              <a:buFont typeface="Arial" pitchFamily="34" charset="0"/>
              <a:buNone/>
            </a:pPr>
            <a:r>
              <a:rPr lang="da-DK" sz="1800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    if </a:t>
            </a:r>
            <a:r>
              <a:rPr lang="da-DK" sz="1800" dirty="0">
                <a:solidFill>
                  <a:schemeClr val="accent1"/>
                </a:solidFill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read </a:t>
            </a:r>
            <a:r>
              <a:rPr lang="da-DK" sz="1800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(a) &lt; 0: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      abort </a:t>
            </a:r>
            <a:r>
              <a:rPr lang="en-US" sz="1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//</a:t>
            </a:r>
            <a:r>
              <a:rPr lang="en-US" altLang="zh-CN" sz="1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Not enough funds</a:t>
            </a:r>
            <a:endParaRPr lang="en-US" sz="18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ea typeface="Baskerville" panose="02020502070401020303" pitchFamily="18" charset="0"/>
              <a:cs typeface="+mn-ea"/>
              <a:sym typeface="+mn-lt"/>
            </a:endParaRPr>
          </a:p>
          <a:p>
            <a:pPr marL="0" indent="0">
              <a:buFont typeface="Arial" pitchFamily="34" charset="0"/>
              <a:buNone/>
            </a:pPr>
            <a:r>
              <a:rPr lang="da-DK" sz="1800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    else:</a:t>
            </a:r>
          </a:p>
          <a:p>
            <a:pPr marL="0" indent="0">
              <a:buFont typeface="Arial" pitchFamily="34" charset="0"/>
              <a:buNone/>
            </a:pPr>
            <a:r>
              <a:rPr lang="fr-FR" sz="1800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      </a:t>
            </a:r>
            <a:r>
              <a:rPr lang="fr-FR" sz="1800" dirty="0">
                <a:solidFill>
                  <a:srgbClr val="FF0000"/>
                </a:solidFill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commit</a:t>
            </a:r>
          </a:p>
        </p:txBody>
      </p:sp>
      <p:sp>
        <p:nvSpPr>
          <p:cNvPr id="6" name="右箭头 5"/>
          <p:cNvSpPr/>
          <p:nvPr/>
        </p:nvSpPr>
        <p:spPr>
          <a:xfrm>
            <a:off x="4355976" y="2785492"/>
            <a:ext cx="504056" cy="433827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Baskerville" panose="02020502070401020303" pitchFamily="18" charset="0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203883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Consider the Bank Account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5332"/>
            <a:ext cx="8229600" cy="4092455"/>
          </a:xfrm>
        </p:spPr>
        <p:txBody>
          <a:bodyPr>
            <a:noAutofit/>
          </a:bodyPr>
          <a:lstStyle/>
          <a:p>
            <a:r>
              <a:rPr lang="en-US" sz="20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Two accounts: A and B</a:t>
            </a:r>
          </a:p>
          <a:p>
            <a:pPr lvl="1"/>
            <a:r>
              <a:rPr lang="en-US" sz="18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Accounts start out empty</a:t>
            </a:r>
          </a:p>
          <a:p>
            <a:pPr lvl="1"/>
            <a:r>
              <a:rPr lang="en-US" sz="18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Run these all-or-nothing actions</a:t>
            </a:r>
          </a:p>
          <a:p>
            <a:r>
              <a:rPr lang="en-US" altLang="zh-CN" sz="20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Problem</a:t>
            </a:r>
          </a:p>
          <a:p>
            <a:pPr lvl="1"/>
            <a:r>
              <a:rPr lang="en-US" sz="18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After crash, </a:t>
            </a:r>
            <a:r>
              <a:rPr lang="en-US" sz="1800" dirty="0">
                <a:solidFill>
                  <a:schemeClr val="accent2"/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A=110</a:t>
            </a:r>
            <a:r>
              <a:rPr lang="en-US" sz="18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, but T3 never committed</a:t>
            </a:r>
          </a:p>
          <a:p>
            <a:r>
              <a:rPr lang="en-US" sz="20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Solution</a:t>
            </a:r>
          </a:p>
          <a:p>
            <a:pPr lvl="1"/>
            <a:r>
              <a:rPr lang="en-US" sz="18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Revert to A</a:t>
            </a:r>
            <a:r>
              <a:rPr lang="en-US" sz="1800" dirty="0">
                <a:ea typeface="Baskerville" panose="02020502070401020303" pitchFamily="18" charset="0"/>
                <a:cs typeface="Arial" charset="0"/>
                <a:sym typeface="+mn-lt"/>
              </a:rPr>
              <a:t>’</a:t>
            </a:r>
            <a:r>
              <a:rPr lang="en-US" sz="18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s previous committed value</a:t>
            </a:r>
          </a:p>
          <a:p>
            <a:pPr lvl="1"/>
            <a:r>
              <a:rPr lang="en-US" sz="18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T1 and T2: "All"</a:t>
            </a:r>
          </a:p>
          <a:p>
            <a:pPr lvl="1"/>
            <a:r>
              <a:rPr lang="en-US" sz="18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T3: "Nothing"</a:t>
            </a:r>
          </a:p>
          <a:p>
            <a:pPr marL="0" indent="0">
              <a:buNone/>
            </a:pPr>
            <a:r>
              <a:rPr lang="nl-NL" sz="20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         </a:t>
            </a:r>
            <a:endParaRPr lang="en-US" sz="2000" dirty="0">
              <a:latin typeface="Baskerville" panose="02020502070401020303" pitchFamily="18" charset="0"/>
              <a:ea typeface="Baskerville" panose="02020502070401020303" pitchFamily="18" charset="0"/>
              <a:cs typeface="+mn-ea"/>
              <a:sym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>
                <a:latin typeface="Baskerville" panose="02020502070401020303" pitchFamily="18" charset="0"/>
                <a:ea typeface="+mn-ea"/>
                <a:cs typeface="+mn-ea"/>
                <a:sym typeface="+mn-lt"/>
              </a:rPr>
              <a:t>39</a:t>
            </a:fld>
            <a:endParaRPr lang="zh-CN" altLang="en-US" dirty="0">
              <a:latin typeface="Baskerville" panose="02020502070401020303" pitchFamily="18" charset="0"/>
              <a:ea typeface="+mn-ea"/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724128" y="1396429"/>
            <a:ext cx="3240360" cy="369331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l-NL" altLang="zh-CN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 begin  </a:t>
            </a:r>
            <a:r>
              <a:rPr lang="nl-NL" altLang="zh-CN" dirty="0">
                <a:solidFill>
                  <a:schemeClr val="accent2"/>
                </a:solidFill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// T1</a:t>
            </a:r>
          </a:p>
          <a:p>
            <a:r>
              <a:rPr lang="en-US" altLang="zh-CN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 A = 100</a:t>
            </a:r>
          </a:p>
          <a:p>
            <a:r>
              <a:rPr lang="en-US" altLang="zh-CN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 B = 50</a:t>
            </a:r>
          </a:p>
          <a:p>
            <a:r>
              <a:rPr lang="fr-FR" altLang="zh-CN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"commit </a:t>
            </a:r>
            <a:r>
              <a:rPr lang="en-US" altLang="zh-CN" dirty="0">
                <a:solidFill>
                  <a:schemeClr val="accent2"/>
                </a:solidFill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// A=100; B=50</a:t>
            </a:r>
            <a:endParaRPr lang="fr-FR" altLang="zh-CN" dirty="0">
              <a:solidFill>
                <a:schemeClr val="accent2"/>
              </a:solidFill>
              <a:latin typeface="Consolas" panose="020B0609020204030204" pitchFamily="49" charset="0"/>
              <a:ea typeface="Baskerville" panose="02020502070401020303" pitchFamily="18" charset="0"/>
              <a:cs typeface="+mn-ea"/>
              <a:sym typeface="+mn-lt"/>
            </a:endParaRPr>
          </a:p>
          <a:p>
            <a:endParaRPr lang="en-US" altLang="zh-CN" dirty="0">
              <a:latin typeface="Consolas" panose="020B0609020204030204" pitchFamily="49" charset="0"/>
              <a:ea typeface="Baskerville" panose="02020502070401020303" pitchFamily="18" charset="0"/>
              <a:cs typeface="+mn-ea"/>
              <a:sym typeface="+mn-lt"/>
            </a:endParaRPr>
          </a:p>
          <a:p>
            <a:r>
              <a:rPr lang="nl-NL" altLang="zh-CN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 begin  </a:t>
            </a:r>
            <a:r>
              <a:rPr lang="nl-NL" altLang="zh-CN" dirty="0">
                <a:solidFill>
                  <a:schemeClr val="accent2"/>
                </a:solidFill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// T2</a:t>
            </a:r>
            <a:endParaRPr lang="nl-NL" altLang="zh-CN" dirty="0">
              <a:latin typeface="Consolas" panose="020B0609020204030204" pitchFamily="49" charset="0"/>
              <a:ea typeface="Baskerville" panose="02020502070401020303" pitchFamily="18" charset="0"/>
              <a:cs typeface="+mn-ea"/>
              <a:sym typeface="+mn-lt"/>
            </a:endParaRPr>
          </a:p>
          <a:p>
            <a:r>
              <a:rPr lang="en-US" altLang="zh-CN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 A = A - 20</a:t>
            </a:r>
          </a:p>
          <a:p>
            <a:r>
              <a:rPr lang="en-US" altLang="zh-CN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 B = B + 20</a:t>
            </a:r>
          </a:p>
          <a:p>
            <a:r>
              <a:rPr lang="fr-FR" altLang="zh-CN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"commit </a:t>
            </a:r>
            <a:r>
              <a:rPr lang="en-US" altLang="zh-CN" dirty="0">
                <a:solidFill>
                  <a:schemeClr val="accent2"/>
                </a:solidFill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// A=80; B=70</a:t>
            </a:r>
            <a:endParaRPr lang="fr-FR" altLang="zh-CN" dirty="0">
              <a:latin typeface="Consolas" panose="020B0609020204030204" pitchFamily="49" charset="0"/>
              <a:ea typeface="Baskerville" panose="02020502070401020303" pitchFamily="18" charset="0"/>
              <a:cs typeface="+mn-ea"/>
              <a:sym typeface="+mn-lt"/>
            </a:endParaRPr>
          </a:p>
          <a:p>
            <a:endParaRPr lang="en-US" altLang="zh-CN" dirty="0">
              <a:latin typeface="Consolas" panose="020B0609020204030204" pitchFamily="49" charset="0"/>
              <a:ea typeface="Baskerville" panose="02020502070401020303" pitchFamily="18" charset="0"/>
              <a:cs typeface="+mn-ea"/>
              <a:sym typeface="+mn-lt"/>
            </a:endParaRPr>
          </a:p>
          <a:p>
            <a:r>
              <a:rPr lang="nl-NL" altLang="zh-CN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 begin  </a:t>
            </a:r>
            <a:r>
              <a:rPr lang="nl-NL" altLang="zh-CN" dirty="0">
                <a:solidFill>
                  <a:schemeClr val="accent2"/>
                </a:solidFill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// T3</a:t>
            </a:r>
            <a:endParaRPr lang="nl-NL" altLang="zh-CN" dirty="0">
              <a:latin typeface="Consolas" panose="020B0609020204030204" pitchFamily="49" charset="0"/>
              <a:ea typeface="Baskerville" panose="02020502070401020303" pitchFamily="18" charset="0"/>
              <a:cs typeface="+mn-ea"/>
              <a:sym typeface="+mn-lt"/>
            </a:endParaRPr>
          </a:p>
          <a:p>
            <a:r>
              <a:rPr lang="en-US" altLang="zh-CN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 A = A + 30 </a:t>
            </a:r>
            <a:r>
              <a:rPr lang="en-US" altLang="zh-CN" dirty="0">
                <a:solidFill>
                  <a:schemeClr val="accent2"/>
                </a:solidFill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// A=110</a:t>
            </a:r>
            <a:endParaRPr lang="en-US" altLang="zh-CN" dirty="0">
              <a:latin typeface="Consolas" panose="020B0609020204030204" pitchFamily="49" charset="0"/>
              <a:ea typeface="Baskerville" panose="02020502070401020303" pitchFamily="18" charset="0"/>
              <a:cs typeface="+mn-ea"/>
              <a:sym typeface="+mn-lt"/>
            </a:endParaRPr>
          </a:p>
          <a:p>
            <a:r>
              <a:rPr lang="en-US" altLang="zh-CN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 --CRASH--</a:t>
            </a:r>
          </a:p>
        </p:txBody>
      </p:sp>
      <p:sp>
        <p:nvSpPr>
          <p:cNvPr id="6" name="爆炸形 1 5"/>
          <p:cNvSpPr/>
          <p:nvPr/>
        </p:nvSpPr>
        <p:spPr>
          <a:xfrm>
            <a:off x="6012160" y="4933731"/>
            <a:ext cx="792088" cy="504056"/>
          </a:xfrm>
          <a:prstGeom prst="irregularSeal1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Baskerville" panose="02020502070401020303" pitchFamily="18" charset="0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17520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6"/>
                </a:solidFill>
                <a:ea typeface="Baskerville" panose="02020502070401020303" pitchFamily="18" charset="0"/>
              </a:rPr>
              <a:t>CAP</a:t>
            </a:r>
            <a:r>
              <a:rPr lang="zh-CN" altLang="en-US" dirty="0"/>
              <a:t>理论：鱼与熊掌不可得兼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2601" y="1424178"/>
            <a:ext cx="8032750" cy="3635278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对分布式计算机系统来说，同时满足以下三点是不可能的：</a:t>
            </a:r>
            <a:endParaRPr lang="en-US" altLang="zh-CN" dirty="0">
              <a:ea typeface="Baskerville" panose="02020502070401020303" pitchFamily="18" charset="0"/>
            </a:endParaRPr>
          </a:p>
          <a:p>
            <a:pPr lvl="1"/>
            <a:r>
              <a:rPr lang="en-US" altLang="zh-CN" sz="2400" dirty="0">
                <a:solidFill>
                  <a:schemeClr val="accent6"/>
                </a:solidFill>
                <a:ea typeface="Baskerville" panose="02020502070401020303" pitchFamily="18" charset="0"/>
              </a:rPr>
              <a:t>C</a:t>
            </a:r>
            <a:r>
              <a:rPr lang="en-US" altLang="zh-CN" dirty="0">
                <a:solidFill>
                  <a:schemeClr val="accent6"/>
                </a:solidFill>
                <a:ea typeface="Baskerville" panose="02020502070401020303" pitchFamily="18" charset="0"/>
              </a:rPr>
              <a:t>onsistency</a:t>
            </a:r>
            <a:r>
              <a:rPr lang="zh-CN" altLang="en-US" dirty="0"/>
              <a:t>：所有节点在同样的时间看见同样的数据</a:t>
            </a:r>
            <a:endParaRPr lang="en-US" altLang="zh-CN" dirty="0">
              <a:ea typeface="Baskerville" panose="02020502070401020303" pitchFamily="18" charset="0"/>
            </a:endParaRPr>
          </a:p>
          <a:p>
            <a:pPr lvl="1"/>
            <a:r>
              <a:rPr lang="en-US" altLang="zh-CN" sz="2400" dirty="0">
                <a:solidFill>
                  <a:schemeClr val="accent6"/>
                </a:solidFill>
                <a:ea typeface="Baskerville" panose="02020502070401020303" pitchFamily="18" charset="0"/>
              </a:rPr>
              <a:t>A</a:t>
            </a:r>
            <a:r>
              <a:rPr lang="en-US" altLang="zh-CN" dirty="0">
                <a:solidFill>
                  <a:schemeClr val="accent6"/>
                </a:solidFill>
                <a:ea typeface="Baskerville" panose="02020502070401020303" pitchFamily="18" charset="0"/>
              </a:rPr>
              <a:t>vailability</a:t>
            </a:r>
            <a:r>
              <a:rPr lang="zh-CN" altLang="en-US" dirty="0"/>
              <a:t>：每个请求均可收到回复（成功或失败，而不是“不可用”）</a:t>
            </a:r>
            <a:endParaRPr lang="en-US" altLang="zh-CN" dirty="0">
              <a:ea typeface="Baskerville" panose="02020502070401020303" pitchFamily="18" charset="0"/>
            </a:endParaRPr>
          </a:p>
          <a:p>
            <a:pPr lvl="1"/>
            <a:r>
              <a:rPr lang="en-US" altLang="zh-CN" sz="2400" dirty="0">
                <a:solidFill>
                  <a:schemeClr val="accent6"/>
                </a:solidFill>
                <a:ea typeface="Baskerville" panose="02020502070401020303" pitchFamily="18" charset="0"/>
              </a:rPr>
              <a:t>P</a:t>
            </a:r>
            <a:r>
              <a:rPr lang="en-US" altLang="zh-CN" dirty="0">
                <a:solidFill>
                  <a:schemeClr val="accent6"/>
                </a:solidFill>
                <a:ea typeface="Baskerville" panose="02020502070401020303" pitchFamily="18" charset="0"/>
              </a:rPr>
              <a:t>artition Tolerance</a:t>
            </a:r>
            <a:r>
              <a:rPr lang="zh-CN" altLang="en-US" dirty="0"/>
              <a:t>：在任意消息丢失或一部分的系统故障情况下，系统依然可继续运行</a:t>
            </a:r>
            <a:endParaRPr lang="en-US" altLang="zh-CN" dirty="0">
              <a:ea typeface="Baskerville" panose="02020502070401020303" pitchFamily="18" charset="0"/>
            </a:endParaRPr>
          </a:p>
          <a:p>
            <a:r>
              <a:rPr lang="en-US" altLang="zh-CN" dirty="0">
                <a:ea typeface="Baskerville" panose="02020502070401020303" pitchFamily="18" charset="0"/>
              </a:rPr>
              <a:t>CAP</a:t>
            </a:r>
            <a:r>
              <a:rPr lang="zh-CN" altLang="en-US" dirty="0"/>
              <a:t>理论的历史</a:t>
            </a:r>
            <a:endParaRPr lang="en-US" altLang="zh-CN" dirty="0">
              <a:ea typeface="Baskerville" panose="02020502070401020303" pitchFamily="18" charset="0"/>
            </a:endParaRPr>
          </a:p>
          <a:p>
            <a:pPr lvl="1"/>
            <a:r>
              <a:rPr lang="en-US" altLang="zh-CN" dirty="0">
                <a:ea typeface="Baskerville" panose="02020502070401020303" pitchFamily="18" charset="0"/>
              </a:rPr>
              <a:t>2010</a:t>
            </a:r>
            <a:r>
              <a:rPr lang="zh-CN" altLang="en-US" dirty="0"/>
              <a:t>年：</a:t>
            </a:r>
            <a:r>
              <a:rPr lang="en-US" altLang="zh-CN" dirty="0">
                <a:ea typeface="Baskerville" panose="02020502070401020303" pitchFamily="18" charset="0"/>
              </a:rPr>
              <a:t>UC Berkeley</a:t>
            </a:r>
            <a:r>
              <a:rPr lang="zh-CN" altLang="en-US" dirty="0"/>
              <a:t>的</a:t>
            </a:r>
            <a:r>
              <a:rPr lang="en-US" altLang="zh-CN" dirty="0">
                <a:ea typeface="Baskerville" panose="02020502070401020303" pitchFamily="18" charset="0"/>
              </a:rPr>
              <a:t>Eric Brewer</a:t>
            </a:r>
            <a:r>
              <a:rPr lang="zh-CN" altLang="en-US" dirty="0"/>
              <a:t>教授首次提出</a:t>
            </a:r>
            <a:endParaRPr lang="en-US" altLang="zh-CN" dirty="0">
              <a:ea typeface="Baskerville" panose="02020502070401020303" pitchFamily="18" charset="0"/>
            </a:endParaRPr>
          </a:p>
          <a:p>
            <a:pPr lvl="1"/>
            <a:r>
              <a:rPr lang="en-US" altLang="zh-CN" dirty="0">
                <a:ea typeface="Baskerville" panose="02020502070401020303" pitchFamily="18" charset="0"/>
              </a:rPr>
              <a:t>2012</a:t>
            </a:r>
            <a:r>
              <a:rPr lang="zh-CN" altLang="en-US" dirty="0"/>
              <a:t>年：</a:t>
            </a:r>
            <a:r>
              <a:rPr lang="en-US" altLang="zh-CN" dirty="0">
                <a:ea typeface="Baskerville" panose="02020502070401020303" pitchFamily="18" charset="0"/>
              </a:rPr>
              <a:t>MIT</a:t>
            </a:r>
            <a:r>
              <a:rPr lang="zh-CN" altLang="en-US" dirty="0"/>
              <a:t>的</a:t>
            </a:r>
            <a:r>
              <a:rPr lang="en-US" altLang="zh-CN" dirty="0">
                <a:ea typeface="Baskerville" panose="02020502070401020303" pitchFamily="18" charset="0"/>
              </a:rPr>
              <a:t>Seth Gilbert </a:t>
            </a:r>
            <a:r>
              <a:rPr lang="zh-CN" altLang="en-US" dirty="0"/>
              <a:t>和</a:t>
            </a:r>
            <a:r>
              <a:rPr lang="en-US" altLang="zh-CN" dirty="0">
                <a:ea typeface="Baskerville" panose="02020502070401020303" pitchFamily="18" charset="0"/>
              </a:rPr>
              <a:t>Nancy lynch</a:t>
            </a:r>
            <a:r>
              <a:rPr lang="zh-CN" altLang="en-US" dirty="0">
                <a:solidFill>
                  <a:schemeClr val="accent6"/>
                </a:solidFill>
              </a:rPr>
              <a:t>证明</a:t>
            </a:r>
            <a:r>
              <a:rPr lang="zh-CN" altLang="en-US" dirty="0"/>
              <a:t>了</a:t>
            </a:r>
            <a:r>
              <a:rPr lang="en-US" altLang="zh-CN" dirty="0">
                <a:ea typeface="Baskerville" panose="02020502070401020303" pitchFamily="18" charset="0"/>
              </a:rPr>
              <a:t>CAP</a:t>
            </a:r>
            <a:r>
              <a:rPr lang="zh-CN" altLang="en-US" dirty="0"/>
              <a:t>的正确性</a:t>
            </a:r>
          </a:p>
        </p:txBody>
      </p:sp>
    </p:spTree>
    <p:extLst>
      <p:ext uri="{BB962C8B-B14F-4D97-AF65-F5344CB8AC3E}">
        <p14:creationId xmlns:p14="http://schemas.microsoft.com/office/powerpoint/2010/main" val="16230415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A Log Sample</a:t>
            </a:r>
          </a:p>
        </p:txBody>
      </p:sp>
      <p:sp>
        <p:nvSpPr>
          <p:cNvPr id="4" name="Rectangle 3"/>
          <p:cNvSpPr/>
          <p:nvPr/>
        </p:nvSpPr>
        <p:spPr>
          <a:xfrm>
            <a:off x="683568" y="1068965"/>
            <a:ext cx="8815719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    +-------+------+--------+-------+------+--------+-------+</a:t>
            </a:r>
          </a:p>
          <a:p>
            <a:r>
              <a:rPr lang="en-US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TID |  T1   |  T1  |   T1   |  T2   |  T2  |   T2   |   T3  |</a:t>
            </a:r>
          </a:p>
          <a:p>
            <a:r>
              <a:rPr lang="en-US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OLD | A=0   | B=0  |        | A=100 | B=50 |        | A=80  |</a:t>
            </a:r>
          </a:p>
          <a:p>
            <a:r>
              <a:rPr lang="pl-PL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NEW | A=100 | B=50 | COMMIT | A=80  | B=70 | COMMIT | A=110 |</a:t>
            </a:r>
          </a:p>
          <a:p>
            <a:r>
              <a:rPr lang="en-US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    +-------+------+--------+-------+------+--------+-------+</a:t>
            </a:r>
          </a:p>
          <a:p>
            <a:endParaRPr lang="en-US" dirty="0">
              <a:latin typeface="Consolas" panose="020B0609020204030204" pitchFamily="49" charset="0"/>
              <a:ea typeface="Baskerville" panose="02020502070401020303" pitchFamily="18" charset="0"/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31640" y="2713484"/>
            <a:ext cx="3240360" cy="28931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l-NL" altLang="zh-CN" sz="1400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 begin  </a:t>
            </a:r>
            <a:r>
              <a:rPr lang="nl-NL" altLang="zh-CN" sz="1400" dirty="0">
                <a:solidFill>
                  <a:schemeClr val="accent2"/>
                </a:solidFill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// T1</a:t>
            </a:r>
          </a:p>
          <a:p>
            <a:r>
              <a:rPr lang="en-US" altLang="zh-CN" sz="1400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 A = 100</a:t>
            </a:r>
          </a:p>
          <a:p>
            <a:r>
              <a:rPr lang="en-US" altLang="zh-CN" sz="1400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 B = 50</a:t>
            </a:r>
          </a:p>
          <a:p>
            <a:r>
              <a:rPr lang="fr-FR" altLang="zh-CN" sz="1400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"commit </a:t>
            </a:r>
            <a:r>
              <a:rPr lang="en-US" altLang="zh-CN" sz="1400" dirty="0">
                <a:solidFill>
                  <a:schemeClr val="accent2"/>
                </a:solidFill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// A=100; B=50</a:t>
            </a:r>
            <a:endParaRPr lang="fr-FR" altLang="zh-CN" sz="1400" dirty="0">
              <a:solidFill>
                <a:schemeClr val="accent2"/>
              </a:solidFill>
              <a:latin typeface="Consolas" panose="020B0609020204030204" pitchFamily="49" charset="0"/>
              <a:ea typeface="Baskerville" panose="02020502070401020303" pitchFamily="18" charset="0"/>
              <a:cs typeface="+mn-ea"/>
              <a:sym typeface="+mn-lt"/>
            </a:endParaRPr>
          </a:p>
          <a:p>
            <a:endParaRPr lang="en-US" altLang="zh-CN" sz="1400" dirty="0">
              <a:latin typeface="Consolas" panose="020B0609020204030204" pitchFamily="49" charset="0"/>
              <a:ea typeface="Baskerville" panose="02020502070401020303" pitchFamily="18" charset="0"/>
              <a:cs typeface="+mn-ea"/>
              <a:sym typeface="+mn-lt"/>
            </a:endParaRPr>
          </a:p>
          <a:p>
            <a:r>
              <a:rPr lang="nl-NL" altLang="zh-CN" sz="1400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 begin  </a:t>
            </a:r>
            <a:r>
              <a:rPr lang="nl-NL" altLang="zh-CN" sz="1400" dirty="0">
                <a:solidFill>
                  <a:schemeClr val="accent2"/>
                </a:solidFill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// T2</a:t>
            </a:r>
            <a:endParaRPr lang="nl-NL" altLang="zh-CN" sz="1400" dirty="0">
              <a:latin typeface="Consolas" panose="020B0609020204030204" pitchFamily="49" charset="0"/>
              <a:ea typeface="Baskerville" panose="02020502070401020303" pitchFamily="18" charset="0"/>
              <a:cs typeface="+mn-ea"/>
              <a:sym typeface="+mn-lt"/>
            </a:endParaRPr>
          </a:p>
          <a:p>
            <a:r>
              <a:rPr lang="en-US" altLang="zh-CN" sz="1400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 A = A - 20</a:t>
            </a:r>
          </a:p>
          <a:p>
            <a:r>
              <a:rPr lang="en-US" altLang="zh-CN" sz="1400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 B = B + 20</a:t>
            </a:r>
          </a:p>
          <a:p>
            <a:r>
              <a:rPr lang="fr-FR" altLang="zh-CN" sz="1400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"commit </a:t>
            </a:r>
            <a:r>
              <a:rPr lang="en-US" altLang="zh-CN" sz="1400" dirty="0">
                <a:solidFill>
                  <a:schemeClr val="accent2"/>
                </a:solidFill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// A=80; B=70</a:t>
            </a:r>
            <a:endParaRPr lang="fr-FR" altLang="zh-CN" sz="1400" dirty="0">
              <a:latin typeface="Consolas" panose="020B0609020204030204" pitchFamily="49" charset="0"/>
              <a:ea typeface="Baskerville" panose="02020502070401020303" pitchFamily="18" charset="0"/>
              <a:cs typeface="+mn-ea"/>
              <a:sym typeface="+mn-lt"/>
            </a:endParaRPr>
          </a:p>
          <a:p>
            <a:endParaRPr lang="en-US" altLang="zh-CN" sz="1400" dirty="0">
              <a:latin typeface="Consolas" panose="020B0609020204030204" pitchFamily="49" charset="0"/>
              <a:ea typeface="Baskerville" panose="02020502070401020303" pitchFamily="18" charset="0"/>
              <a:cs typeface="+mn-ea"/>
              <a:sym typeface="+mn-lt"/>
            </a:endParaRPr>
          </a:p>
          <a:p>
            <a:r>
              <a:rPr lang="nl-NL" altLang="zh-CN" sz="1400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 begin  </a:t>
            </a:r>
            <a:r>
              <a:rPr lang="nl-NL" altLang="zh-CN" sz="1400" dirty="0">
                <a:solidFill>
                  <a:schemeClr val="accent2"/>
                </a:solidFill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// T3</a:t>
            </a:r>
            <a:endParaRPr lang="nl-NL" altLang="zh-CN" sz="1400" dirty="0">
              <a:latin typeface="Consolas" panose="020B0609020204030204" pitchFamily="49" charset="0"/>
              <a:ea typeface="Baskerville" panose="02020502070401020303" pitchFamily="18" charset="0"/>
              <a:cs typeface="+mn-ea"/>
              <a:sym typeface="+mn-lt"/>
            </a:endParaRPr>
          </a:p>
          <a:p>
            <a:r>
              <a:rPr lang="en-US" altLang="zh-CN" sz="1400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 A = A + 30 </a:t>
            </a:r>
            <a:r>
              <a:rPr lang="en-US" altLang="zh-CN" sz="1400" dirty="0">
                <a:solidFill>
                  <a:schemeClr val="accent2"/>
                </a:solidFill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// A=110</a:t>
            </a:r>
            <a:endParaRPr lang="en-US" altLang="zh-CN" sz="1400" dirty="0">
              <a:latin typeface="Consolas" panose="020B0609020204030204" pitchFamily="49" charset="0"/>
              <a:ea typeface="Baskerville" panose="02020502070401020303" pitchFamily="18" charset="0"/>
              <a:cs typeface="+mn-ea"/>
              <a:sym typeface="+mn-lt"/>
            </a:endParaRPr>
          </a:p>
          <a:p>
            <a:r>
              <a:rPr lang="en-US" altLang="zh-CN" sz="1400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 --CRASH--</a:t>
            </a:r>
          </a:p>
        </p:txBody>
      </p:sp>
    </p:spTree>
    <p:extLst>
      <p:ext uri="{BB962C8B-B14F-4D97-AF65-F5344CB8AC3E}">
        <p14:creationId xmlns:p14="http://schemas.microsoft.com/office/powerpoint/2010/main" val="15219354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Five</a:t>
            </a:r>
            <a:r>
              <a:rPr kumimoji="1" lang="zh-CN" altLang="en-US" dirty="0">
                <a:latin typeface="Baskerville" panose="02020502070401020303" pitchFamily="18" charset="0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Operations</a:t>
            </a:r>
            <a:r>
              <a:rPr kumimoji="1" lang="zh-CN" altLang="en-US" dirty="0">
                <a:latin typeface="Baskerville" panose="02020502070401020303" pitchFamily="18" charset="0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Involved</a:t>
            </a:r>
            <a:endParaRPr kumimoji="1" lang="zh-CN" altLang="en-US" dirty="0">
              <a:latin typeface="Baskerville" panose="02020502070401020303" pitchFamily="18" charset="0"/>
              <a:ea typeface="+mn-ea"/>
              <a:cs typeface="+mn-ea"/>
              <a:sym typeface="+mn-lt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Begin</a:t>
            </a:r>
          </a:p>
          <a:p>
            <a:pPr>
              <a:lnSpc>
                <a:spcPct val="100000"/>
              </a:lnSpc>
            </a:pPr>
            <a:r>
              <a:rPr lang="en-US" sz="28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Write variable</a:t>
            </a:r>
          </a:p>
          <a:p>
            <a:pPr>
              <a:lnSpc>
                <a:spcPct val="100000"/>
              </a:lnSpc>
            </a:pPr>
            <a:r>
              <a:rPr lang="en-US" sz="28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Read variable</a:t>
            </a:r>
          </a:p>
          <a:p>
            <a:pPr>
              <a:lnSpc>
                <a:spcPct val="100000"/>
              </a:lnSpc>
            </a:pPr>
            <a:r>
              <a:rPr lang="en-US" sz="28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Commit</a:t>
            </a:r>
          </a:p>
          <a:p>
            <a:pPr>
              <a:lnSpc>
                <a:spcPct val="100000"/>
              </a:lnSpc>
            </a:pPr>
            <a:r>
              <a:rPr lang="en-US" sz="28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Abort</a:t>
            </a:r>
          </a:p>
          <a:p>
            <a:pPr>
              <a:lnSpc>
                <a:spcPct val="100000"/>
              </a:lnSpc>
            </a:pPr>
            <a:endParaRPr lang="en-US" sz="2800" dirty="0">
              <a:latin typeface="Baskerville" panose="02020502070401020303" pitchFamily="18" charset="0"/>
              <a:ea typeface="Baskerville" panose="02020502070401020303" pitchFamily="18" charset="0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525613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Five</a:t>
            </a:r>
            <a:r>
              <a:rPr kumimoji="1" lang="zh-CN" altLang="en-US" dirty="0">
                <a:latin typeface="Baskerville" panose="02020502070401020303" pitchFamily="18" charset="0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Operations</a:t>
            </a:r>
            <a:r>
              <a:rPr kumimoji="1" lang="zh-CN" altLang="en-US" dirty="0">
                <a:latin typeface="Baskerville" panose="02020502070401020303" pitchFamily="18" charset="0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Involved</a:t>
            </a:r>
            <a:endParaRPr lang="en-US" dirty="0">
              <a:latin typeface="Baskerville" panose="02020502070401020303" pitchFamily="18" charset="0"/>
              <a:ea typeface="Baskerville" panose="02020502070401020303" pitchFamily="18" charset="0"/>
              <a:cs typeface="+mn-ea"/>
              <a:sym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1. begin: allocate a new transaction ID</a:t>
            </a:r>
          </a:p>
          <a:p>
            <a:r>
              <a:rPr lang="en-US" sz="24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2. write variable: append an entry to the log</a:t>
            </a:r>
          </a:p>
          <a:p>
            <a:r>
              <a:rPr lang="en-US" sz="24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3. read variable: scan the log looking for last committed value</a:t>
            </a:r>
          </a:p>
          <a:p>
            <a:pPr lvl="1"/>
            <a:r>
              <a:rPr lang="en-US" sz="20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As an aside: how to see your own updates?</a:t>
            </a:r>
          </a:p>
          <a:p>
            <a:pPr lvl="1"/>
            <a:r>
              <a:rPr lang="en-US" sz="20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Read uncommitted values from your own </a:t>
            </a:r>
            <a:r>
              <a:rPr lang="en-US" altLang="zh-CN" sz="20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TID</a:t>
            </a:r>
            <a:endParaRPr lang="en-US" sz="2000" dirty="0">
              <a:latin typeface="Baskerville" panose="02020502070401020303" pitchFamily="18" charset="0"/>
              <a:ea typeface="Baskerville" panose="02020502070401020303" pitchFamily="18" charset="0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013605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1356"/>
            <a:ext cx="8229600" cy="3960440"/>
          </a:xfrm>
        </p:spPr>
        <p:txBody>
          <a:bodyPr>
            <a:noAutofit/>
          </a:bodyPr>
          <a:lstStyle/>
          <a:p>
            <a:pPr marL="0" indent="0">
              <a:spcBef>
                <a:spcPts val="268"/>
              </a:spcBef>
              <a:buNone/>
            </a:pPr>
            <a:r>
              <a:rPr lang="en-US" sz="1600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read(log, </a:t>
            </a:r>
            <a:r>
              <a:rPr lang="en-US" sz="1600" dirty="0" err="1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var</a:t>
            </a:r>
            <a:r>
              <a:rPr lang="en-US" sz="1600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): </a:t>
            </a:r>
            <a:endParaRPr lang="zh-CN" altLang="en-US" sz="1600" dirty="0">
              <a:latin typeface="Consolas" panose="020B0609020204030204" pitchFamily="49" charset="0"/>
              <a:ea typeface="+mn-ea"/>
              <a:cs typeface="+mn-ea"/>
              <a:sym typeface="+mn-lt"/>
            </a:endParaRPr>
          </a:p>
          <a:p>
            <a:pPr marL="0" indent="0">
              <a:spcBef>
                <a:spcPts val="268"/>
              </a:spcBef>
              <a:buNone/>
            </a:pPr>
            <a:r>
              <a:rPr lang="zh-CN" altLang="en-US" sz="160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  </a:t>
            </a:r>
            <a:r>
              <a:rPr lang="en-US" sz="1600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commits = {} </a:t>
            </a:r>
          </a:p>
          <a:p>
            <a:pPr marL="0" indent="0">
              <a:spcBef>
                <a:spcPts val="268"/>
              </a:spcBef>
              <a:buNone/>
            </a:pPr>
            <a:r>
              <a:rPr lang="zh-CN" altLang="en-US" sz="160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 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// scan backwards</a:t>
            </a:r>
            <a:r>
              <a:rPr lang="en-US" sz="1600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 </a:t>
            </a:r>
            <a:endParaRPr lang="zh-CN" altLang="en-US" sz="1600" dirty="0">
              <a:latin typeface="Consolas" panose="020B0609020204030204" pitchFamily="49" charset="0"/>
              <a:ea typeface="+mn-ea"/>
              <a:cs typeface="+mn-ea"/>
              <a:sym typeface="+mn-lt"/>
            </a:endParaRPr>
          </a:p>
          <a:p>
            <a:pPr marL="0" indent="0">
              <a:spcBef>
                <a:spcPts val="268"/>
              </a:spcBef>
              <a:buNone/>
            </a:pPr>
            <a:r>
              <a:rPr lang="zh-CN" altLang="en-US" sz="160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  </a:t>
            </a:r>
            <a:r>
              <a:rPr lang="en-US" sz="1600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for record r in log[</a:t>
            </a:r>
            <a:r>
              <a:rPr lang="en-US" sz="1600" dirty="0" err="1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len</a:t>
            </a:r>
            <a:r>
              <a:rPr lang="en-US" sz="1600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(log) - 1] .. log[0]:</a:t>
            </a:r>
            <a:endParaRPr lang="zh-CN" altLang="en-US" sz="1600" dirty="0">
              <a:latin typeface="Consolas" panose="020B0609020204030204" pitchFamily="49" charset="0"/>
              <a:ea typeface="+mn-ea"/>
              <a:cs typeface="+mn-ea"/>
              <a:sym typeface="+mn-lt"/>
            </a:endParaRPr>
          </a:p>
          <a:p>
            <a:pPr marL="0" indent="0">
              <a:spcBef>
                <a:spcPts val="268"/>
              </a:spcBef>
              <a:buNone/>
            </a:pPr>
            <a:r>
              <a:rPr lang="zh-CN" altLang="en-US" sz="160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   </a:t>
            </a:r>
            <a:r>
              <a:rPr lang="en-US" sz="1600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// keep track of commits</a:t>
            </a:r>
            <a:r>
              <a:rPr lang="en-US" sz="1600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 </a:t>
            </a:r>
            <a:endParaRPr lang="zh-CN" altLang="en-US" sz="1600" dirty="0">
              <a:latin typeface="Consolas" panose="020B0609020204030204" pitchFamily="49" charset="0"/>
              <a:ea typeface="+mn-ea"/>
              <a:cs typeface="+mn-ea"/>
              <a:sym typeface="+mn-lt"/>
            </a:endParaRPr>
          </a:p>
          <a:p>
            <a:pPr marL="0" indent="0">
              <a:spcBef>
                <a:spcPts val="268"/>
              </a:spcBef>
              <a:buNone/>
            </a:pPr>
            <a:r>
              <a:rPr lang="zh-CN" altLang="en-US" sz="160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    </a:t>
            </a:r>
            <a:r>
              <a:rPr lang="en-US" sz="1600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if </a:t>
            </a:r>
            <a:r>
              <a:rPr lang="en-US" sz="1600" dirty="0" err="1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r.type</a:t>
            </a:r>
            <a:r>
              <a:rPr lang="en-US" sz="1600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 == commit: </a:t>
            </a:r>
            <a:endParaRPr lang="zh-CN" altLang="en-US" sz="1600" dirty="0">
              <a:latin typeface="Consolas" panose="020B0609020204030204" pitchFamily="49" charset="0"/>
              <a:ea typeface="+mn-ea"/>
              <a:cs typeface="+mn-ea"/>
              <a:sym typeface="+mn-lt"/>
            </a:endParaRPr>
          </a:p>
          <a:p>
            <a:pPr marL="0" indent="0">
              <a:spcBef>
                <a:spcPts val="268"/>
              </a:spcBef>
              <a:buNone/>
            </a:pPr>
            <a:r>
              <a:rPr lang="zh-CN" altLang="en-US" sz="160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      </a:t>
            </a:r>
            <a:r>
              <a:rPr lang="en-US" sz="1600" dirty="0" err="1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commits.add</a:t>
            </a:r>
            <a:r>
              <a:rPr lang="en-US" sz="1600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(</a:t>
            </a:r>
            <a:r>
              <a:rPr lang="en-US" sz="1600" dirty="0" err="1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r.tid</a:t>
            </a:r>
            <a:r>
              <a:rPr lang="en-US" sz="1600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) </a:t>
            </a:r>
            <a:endParaRPr lang="zh-CN" altLang="en-US" sz="1600" dirty="0">
              <a:latin typeface="Consolas" panose="020B0609020204030204" pitchFamily="49" charset="0"/>
              <a:ea typeface="+mn-ea"/>
              <a:cs typeface="+mn-ea"/>
              <a:sym typeface="+mn-lt"/>
            </a:endParaRPr>
          </a:p>
          <a:p>
            <a:pPr marL="0" indent="0">
              <a:spcBef>
                <a:spcPts val="268"/>
              </a:spcBef>
              <a:buNone/>
            </a:pPr>
            <a:r>
              <a:rPr lang="zh-CN" altLang="en-US" sz="160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     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// find </a:t>
            </a:r>
            <a:r>
              <a:rPr lang="en-US" sz="1600" dirty="0" err="1">
                <a:solidFill>
                  <a:schemeClr val="accent1"/>
                </a:solidFill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var’s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 last committed value</a:t>
            </a:r>
            <a:r>
              <a:rPr lang="en-US" sz="1600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 </a:t>
            </a:r>
            <a:endParaRPr lang="zh-CN" altLang="en-US" sz="1600" dirty="0">
              <a:latin typeface="Consolas" panose="020B0609020204030204" pitchFamily="49" charset="0"/>
              <a:ea typeface="+mn-ea"/>
              <a:cs typeface="+mn-ea"/>
              <a:sym typeface="+mn-lt"/>
            </a:endParaRPr>
          </a:p>
          <a:p>
            <a:pPr marL="0" indent="0">
              <a:spcBef>
                <a:spcPts val="268"/>
              </a:spcBef>
              <a:buNone/>
            </a:pPr>
            <a:r>
              <a:rPr lang="zh-CN" altLang="en-US" sz="160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      </a:t>
            </a:r>
            <a:r>
              <a:rPr lang="en-US" sz="1600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if </a:t>
            </a:r>
            <a:r>
              <a:rPr lang="en-US" sz="1600" dirty="0" err="1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r.type</a:t>
            </a:r>
            <a:r>
              <a:rPr lang="en-US" sz="1600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 == update and</a:t>
            </a:r>
            <a:endParaRPr lang="zh-CN" altLang="en-US" sz="1600" dirty="0">
              <a:latin typeface="Consolas" panose="020B0609020204030204" pitchFamily="49" charset="0"/>
              <a:ea typeface="+mn-ea"/>
              <a:cs typeface="+mn-ea"/>
              <a:sym typeface="+mn-lt"/>
            </a:endParaRPr>
          </a:p>
          <a:p>
            <a:pPr marL="0" indent="0">
              <a:spcBef>
                <a:spcPts val="268"/>
              </a:spcBef>
              <a:buNone/>
            </a:pPr>
            <a:r>
              <a:rPr lang="zh-CN" altLang="en-US" sz="160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        </a:t>
            </a:r>
            <a:r>
              <a:rPr lang="en-US" sz="1600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 </a:t>
            </a:r>
            <a:r>
              <a:rPr lang="en-US" sz="1600" dirty="0" err="1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r.tid</a:t>
            </a:r>
            <a:r>
              <a:rPr lang="en-US" sz="1600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 in commits and </a:t>
            </a:r>
            <a:endParaRPr lang="zh-CN" altLang="en-US" sz="1600" dirty="0">
              <a:latin typeface="Consolas" panose="020B0609020204030204" pitchFamily="49" charset="0"/>
              <a:ea typeface="+mn-ea"/>
              <a:cs typeface="+mn-ea"/>
              <a:sym typeface="+mn-lt"/>
            </a:endParaRPr>
          </a:p>
          <a:p>
            <a:pPr marL="0" indent="0">
              <a:spcBef>
                <a:spcPts val="268"/>
              </a:spcBef>
              <a:buNone/>
            </a:pPr>
            <a:r>
              <a:rPr lang="zh-CN" altLang="en-US" sz="160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         </a:t>
            </a:r>
            <a:r>
              <a:rPr lang="en-US" sz="1600" dirty="0" err="1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r.var</a:t>
            </a:r>
            <a:r>
              <a:rPr lang="en-US" sz="1600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 == </a:t>
            </a:r>
            <a:r>
              <a:rPr lang="en-US" sz="1600" dirty="0" err="1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var</a:t>
            </a:r>
            <a:r>
              <a:rPr lang="en-US" sz="1600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: </a:t>
            </a:r>
            <a:endParaRPr lang="zh-CN" altLang="en-US" sz="1600" dirty="0">
              <a:latin typeface="Consolas" panose="020B0609020204030204" pitchFamily="49" charset="0"/>
              <a:ea typeface="+mn-ea"/>
              <a:cs typeface="+mn-ea"/>
              <a:sym typeface="+mn-lt"/>
            </a:endParaRPr>
          </a:p>
          <a:p>
            <a:pPr marL="0" indent="0">
              <a:spcBef>
                <a:spcPts val="268"/>
              </a:spcBef>
              <a:buNone/>
            </a:pPr>
            <a:r>
              <a:rPr lang="zh-CN" altLang="en-US" sz="160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           </a:t>
            </a:r>
            <a:r>
              <a:rPr lang="en-US" sz="1600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return </a:t>
            </a:r>
            <a:r>
              <a:rPr lang="en-US" sz="1600" dirty="0" err="1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r.new_value</a:t>
            </a:r>
            <a:r>
              <a:rPr lang="en-US" sz="1600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1835696" y="121196"/>
            <a:ext cx="701551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    +-------+------+--------+-------+------+--------+-------+</a:t>
            </a:r>
          </a:p>
          <a:p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TID |  T1   |  T1  |   T1   |  T2   |  T2  |   T2   |   T3  |</a:t>
            </a:r>
          </a:p>
          <a:p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OLD | A=0   | B=0  |        | A=100 | B=50 |        | A=80  |</a:t>
            </a:r>
          </a:p>
          <a:p>
            <a:r>
              <a:rPr lang="pl-PL" sz="1600" dirty="0">
                <a:solidFill>
                  <a:schemeClr val="accent2"/>
                </a:solidFill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NEW | A=100 | B=50 | COMMIT | A=80  | B=70 | COMMIT | A=110 |</a:t>
            </a:r>
          </a:p>
          <a:p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    +-------+------+--------+-------+------+--------+-------+</a:t>
            </a:r>
          </a:p>
          <a:p>
            <a:endParaRPr lang="en-US" sz="1600" dirty="0">
              <a:solidFill>
                <a:schemeClr val="accent2"/>
              </a:solidFill>
              <a:latin typeface="Consolas" panose="020B0609020204030204" pitchFamily="49" charset="0"/>
              <a:ea typeface="Baskerville" panose="02020502070401020303" pitchFamily="18" charset="0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264810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1356"/>
            <a:ext cx="8229600" cy="3960440"/>
          </a:xfrm>
        </p:spPr>
        <p:txBody>
          <a:bodyPr>
            <a:noAutofit/>
          </a:bodyPr>
          <a:lstStyle/>
          <a:p>
            <a:pPr marL="0" indent="0">
              <a:spcBef>
                <a:spcPts val="268"/>
              </a:spcBef>
              <a:buNone/>
            </a:pPr>
            <a:r>
              <a:rPr lang="en-US" sz="1600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read(log, </a:t>
            </a:r>
            <a:r>
              <a:rPr lang="en-US" sz="1600" dirty="0" err="1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var</a:t>
            </a:r>
            <a:r>
              <a:rPr lang="en-US" sz="1600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): </a:t>
            </a:r>
            <a:endParaRPr lang="zh-CN" altLang="en-US" sz="1600" dirty="0">
              <a:latin typeface="Consolas" panose="020B0609020204030204" pitchFamily="49" charset="0"/>
              <a:ea typeface="+mn-ea"/>
              <a:cs typeface="+mn-ea"/>
              <a:sym typeface="+mn-lt"/>
            </a:endParaRPr>
          </a:p>
          <a:p>
            <a:pPr marL="0" indent="0">
              <a:spcBef>
                <a:spcPts val="268"/>
              </a:spcBef>
              <a:buNone/>
            </a:pPr>
            <a:r>
              <a:rPr lang="zh-CN" altLang="en-US" sz="160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  </a:t>
            </a:r>
            <a:r>
              <a:rPr lang="en-US" sz="1600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commits = {} </a:t>
            </a:r>
          </a:p>
          <a:p>
            <a:pPr marL="0" indent="0">
              <a:spcBef>
                <a:spcPts val="268"/>
              </a:spcBef>
              <a:buNone/>
            </a:pPr>
            <a:r>
              <a:rPr lang="zh-CN" altLang="en-US" sz="160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 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// scan backwards</a:t>
            </a:r>
            <a:r>
              <a:rPr lang="en-US" sz="1600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 </a:t>
            </a:r>
            <a:endParaRPr lang="zh-CN" altLang="en-US" sz="1600" dirty="0">
              <a:latin typeface="Consolas" panose="020B0609020204030204" pitchFamily="49" charset="0"/>
              <a:ea typeface="+mn-ea"/>
              <a:cs typeface="+mn-ea"/>
              <a:sym typeface="+mn-lt"/>
            </a:endParaRPr>
          </a:p>
          <a:p>
            <a:pPr marL="0" indent="0">
              <a:spcBef>
                <a:spcPts val="268"/>
              </a:spcBef>
              <a:buNone/>
            </a:pPr>
            <a:r>
              <a:rPr lang="zh-CN" altLang="en-US" sz="160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  </a:t>
            </a:r>
            <a:r>
              <a:rPr lang="en-US" sz="1600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for record r in log[</a:t>
            </a:r>
            <a:r>
              <a:rPr lang="en-US" sz="1600" dirty="0" err="1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len</a:t>
            </a:r>
            <a:r>
              <a:rPr lang="en-US" sz="1600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(log) - 1] .. log[0]:</a:t>
            </a:r>
            <a:endParaRPr lang="zh-CN" altLang="en-US" sz="1600" dirty="0">
              <a:latin typeface="Consolas" panose="020B0609020204030204" pitchFamily="49" charset="0"/>
              <a:ea typeface="+mn-ea"/>
              <a:cs typeface="+mn-ea"/>
              <a:sym typeface="+mn-lt"/>
            </a:endParaRPr>
          </a:p>
          <a:p>
            <a:pPr marL="0" indent="0">
              <a:spcBef>
                <a:spcPts val="268"/>
              </a:spcBef>
              <a:buNone/>
            </a:pPr>
            <a:r>
              <a:rPr lang="zh-CN" altLang="en-US" sz="160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   </a:t>
            </a:r>
            <a:r>
              <a:rPr lang="en-US" sz="1600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// keep track of commits</a:t>
            </a:r>
            <a:r>
              <a:rPr lang="en-US" sz="1600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 </a:t>
            </a:r>
            <a:endParaRPr lang="zh-CN" altLang="en-US" sz="1600" dirty="0">
              <a:latin typeface="Consolas" panose="020B0609020204030204" pitchFamily="49" charset="0"/>
              <a:ea typeface="+mn-ea"/>
              <a:cs typeface="+mn-ea"/>
              <a:sym typeface="+mn-lt"/>
            </a:endParaRPr>
          </a:p>
          <a:p>
            <a:pPr marL="0" indent="0">
              <a:spcBef>
                <a:spcPts val="268"/>
              </a:spcBef>
              <a:buNone/>
            </a:pPr>
            <a:r>
              <a:rPr lang="zh-CN" altLang="en-US" sz="160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    </a:t>
            </a:r>
            <a:r>
              <a:rPr lang="en-US" sz="1600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if </a:t>
            </a:r>
            <a:r>
              <a:rPr lang="en-US" sz="1600" dirty="0" err="1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r.type</a:t>
            </a:r>
            <a:r>
              <a:rPr lang="en-US" sz="1600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 == commit: </a:t>
            </a:r>
            <a:endParaRPr lang="zh-CN" altLang="en-US" sz="1600" dirty="0">
              <a:latin typeface="Consolas" panose="020B0609020204030204" pitchFamily="49" charset="0"/>
              <a:ea typeface="+mn-ea"/>
              <a:cs typeface="+mn-ea"/>
              <a:sym typeface="+mn-lt"/>
            </a:endParaRPr>
          </a:p>
          <a:p>
            <a:pPr marL="0" indent="0">
              <a:spcBef>
                <a:spcPts val="268"/>
              </a:spcBef>
              <a:buNone/>
            </a:pPr>
            <a:r>
              <a:rPr lang="zh-CN" altLang="en-US" sz="160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      </a:t>
            </a:r>
            <a:r>
              <a:rPr lang="en-US" sz="1600" dirty="0" err="1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commits.add</a:t>
            </a:r>
            <a:r>
              <a:rPr lang="en-US" sz="1600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(</a:t>
            </a:r>
            <a:r>
              <a:rPr lang="en-US" sz="1600" dirty="0" err="1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r.tid</a:t>
            </a:r>
            <a:r>
              <a:rPr lang="en-US" sz="1600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) </a:t>
            </a:r>
            <a:endParaRPr lang="zh-CN" altLang="en-US" sz="1600" dirty="0">
              <a:latin typeface="Consolas" panose="020B0609020204030204" pitchFamily="49" charset="0"/>
              <a:ea typeface="+mn-ea"/>
              <a:cs typeface="+mn-ea"/>
              <a:sym typeface="+mn-lt"/>
            </a:endParaRPr>
          </a:p>
          <a:p>
            <a:pPr marL="0" indent="0">
              <a:spcBef>
                <a:spcPts val="268"/>
              </a:spcBef>
              <a:buNone/>
            </a:pPr>
            <a:r>
              <a:rPr lang="zh-CN" altLang="en-US" sz="160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     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// find </a:t>
            </a:r>
            <a:r>
              <a:rPr lang="en-US" sz="1600" dirty="0" err="1">
                <a:solidFill>
                  <a:schemeClr val="accent1"/>
                </a:solidFill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var’s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 last committed value</a:t>
            </a:r>
            <a:r>
              <a:rPr lang="en-US" sz="1600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 </a:t>
            </a:r>
            <a:endParaRPr lang="zh-CN" altLang="en-US" sz="1600" dirty="0">
              <a:latin typeface="Consolas" panose="020B0609020204030204" pitchFamily="49" charset="0"/>
              <a:ea typeface="+mn-ea"/>
              <a:cs typeface="+mn-ea"/>
              <a:sym typeface="+mn-lt"/>
            </a:endParaRPr>
          </a:p>
          <a:p>
            <a:pPr marL="0" indent="0">
              <a:spcBef>
                <a:spcPts val="268"/>
              </a:spcBef>
              <a:buNone/>
            </a:pPr>
            <a:r>
              <a:rPr lang="zh-CN" altLang="en-US" sz="160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      </a:t>
            </a:r>
            <a:r>
              <a:rPr lang="en-US" sz="1600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if </a:t>
            </a:r>
            <a:r>
              <a:rPr lang="en-US" sz="1600" dirty="0" err="1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r.type</a:t>
            </a:r>
            <a:r>
              <a:rPr lang="en-US" sz="1600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 == update and</a:t>
            </a:r>
            <a:endParaRPr lang="zh-CN" altLang="en-US" sz="1600" dirty="0">
              <a:latin typeface="Consolas" panose="020B0609020204030204" pitchFamily="49" charset="0"/>
              <a:ea typeface="+mn-ea"/>
              <a:cs typeface="+mn-ea"/>
              <a:sym typeface="+mn-lt"/>
            </a:endParaRPr>
          </a:p>
          <a:p>
            <a:pPr marL="0" indent="0">
              <a:spcBef>
                <a:spcPts val="268"/>
              </a:spcBef>
              <a:buNone/>
            </a:pPr>
            <a:r>
              <a:rPr lang="zh-CN" altLang="en-US" sz="160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        </a:t>
            </a:r>
            <a:r>
              <a:rPr lang="en-US" sz="1600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 </a:t>
            </a:r>
            <a:r>
              <a:rPr lang="zh-CN" altLang="en-US" sz="160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（</a:t>
            </a:r>
            <a:r>
              <a:rPr lang="en-US" sz="1600" dirty="0" err="1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r.tid</a:t>
            </a:r>
            <a:r>
              <a:rPr lang="en-US" sz="1600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 in commits</a:t>
            </a:r>
            <a:r>
              <a:rPr lang="zh-CN" altLang="en-US" sz="160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 </a:t>
            </a:r>
            <a:r>
              <a:rPr lang="en-US" altLang="zh-CN" sz="1600" dirty="0">
                <a:solidFill>
                  <a:schemeClr val="accent2"/>
                </a:solidFill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or</a:t>
            </a:r>
            <a:r>
              <a:rPr lang="zh-CN" altLang="en-US" sz="1600" dirty="0">
                <a:solidFill>
                  <a:schemeClr val="accent2"/>
                </a:solidFill>
                <a:latin typeface="Consolas" panose="020B0609020204030204" pitchFamily="49" charset="0"/>
                <a:ea typeface="+mn-ea"/>
                <a:cs typeface="+mn-ea"/>
                <a:sym typeface="+mn-lt"/>
              </a:rPr>
              <a:t> </a:t>
            </a:r>
            <a:r>
              <a:rPr lang="en-US" altLang="zh-CN" sz="1600" dirty="0" err="1">
                <a:solidFill>
                  <a:schemeClr val="accent2"/>
                </a:solidFill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r.tid</a:t>
            </a:r>
            <a:r>
              <a:rPr lang="en-US" altLang="zh-CN" sz="1600" dirty="0">
                <a:solidFill>
                  <a:schemeClr val="accent2"/>
                </a:solidFill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 == </a:t>
            </a:r>
            <a:r>
              <a:rPr lang="en-US" altLang="zh-CN" sz="1600" dirty="0" err="1">
                <a:solidFill>
                  <a:schemeClr val="accent2"/>
                </a:solidFill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current_tid</a:t>
            </a:r>
            <a:r>
              <a:rPr lang="en-US" altLang="zh-CN" sz="1600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)</a:t>
            </a:r>
            <a:r>
              <a:rPr lang="en-US" sz="1600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 and </a:t>
            </a:r>
            <a:endParaRPr lang="zh-CN" altLang="en-US" sz="1600" dirty="0">
              <a:latin typeface="Consolas" panose="020B0609020204030204" pitchFamily="49" charset="0"/>
              <a:ea typeface="+mn-ea"/>
              <a:cs typeface="+mn-ea"/>
              <a:sym typeface="+mn-lt"/>
            </a:endParaRPr>
          </a:p>
          <a:p>
            <a:pPr marL="0" indent="0">
              <a:spcBef>
                <a:spcPts val="268"/>
              </a:spcBef>
              <a:buNone/>
            </a:pPr>
            <a:r>
              <a:rPr lang="zh-CN" altLang="en-US" sz="160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         </a:t>
            </a:r>
            <a:r>
              <a:rPr lang="en-US" sz="1600" dirty="0" err="1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r.var</a:t>
            </a:r>
            <a:r>
              <a:rPr lang="en-US" sz="1600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 == </a:t>
            </a:r>
            <a:r>
              <a:rPr lang="en-US" sz="1600" dirty="0" err="1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var</a:t>
            </a:r>
            <a:r>
              <a:rPr lang="en-US" sz="1600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: </a:t>
            </a:r>
            <a:endParaRPr lang="zh-CN" altLang="en-US" sz="1600" dirty="0">
              <a:latin typeface="Consolas" panose="020B0609020204030204" pitchFamily="49" charset="0"/>
              <a:ea typeface="+mn-ea"/>
              <a:cs typeface="+mn-ea"/>
              <a:sym typeface="+mn-lt"/>
            </a:endParaRPr>
          </a:p>
          <a:p>
            <a:pPr marL="0" indent="0">
              <a:spcBef>
                <a:spcPts val="268"/>
              </a:spcBef>
              <a:buNone/>
            </a:pPr>
            <a:r>
              <a:rPr lang="zh-CN" altLang="en-US" sz="160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           </a:t>
            </a:r>
            <a:r>
              <a:rPr lang="en-US" sz="1600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return </a:t>
            </a:r>
            <a:r>
              <a:rPr lang="en-US" sz="1600" dirty="0" err="1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r.new_value</a:t>
            </a:r>
            <a:r>
              <a:rPr lang="en-US" sz="1600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1835696" y="121196"/>
            <a:ext cx="701551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    +-------+------+--------+-------+------+--------+-------+</a:t>
            </a:r>
          </a:p>
          <a:p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TID |  T1   |  T1  |   T1   |  T2   |  T2  |   T2   |   T3  |</a:t>
            </a:r>
          </a:p>
          <a:p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OLD | A=0   | B=0  |        | A=100 | B=50 |        | A=80  |</a:t>
            </a:r>
          </a:p>
          <a:p>
            <a:r>
              <a:rPr lang="pl-PL" sz="1600" dirty="0">
                <a:solidFill>
                  <a:schemeClr val="accent2"/>
                </a:solidFill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NEW | A=100 | B=50 | COMMIT | A=80  | B=70 | COMMIT | A=110 |</a:t>
            </a:r>
          </a:p>
          <a:p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    +-------+------+--------+-------+------+--------+-------+</a:t>
            </a:r>
          </a:p>
          <a:p>
            <a:endParaRPr lang="en-US" sz="1600" dirty="0">
              <a:solidFill>
                <a:schemeClr val="accent2"/>
              </a:solidFill>
              <a:latin typeface="Consolas" panose="020B0609020204030204" pitchFamily="49" charset="0"/>
              <a:ea typeface="Baskerville" panose="02020502070401020303" pitchFamily="18" charset="0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3509777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Five</a:t>
            </a:r>
            <a:r>
              <a:rPr kumimoji="1" lang="zh-CN" altLang="en-US" dirty="0">
                <a:latin typeface="Baskerville" panose="02020502070401020303" pitchFamily="18" charset="0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Operations</a:t>
            </a:r>
            <a:r>
              <a:rPr kumimoji="1" lang="zh-CN" altLang="en-US" dirty="0">
                <a:latin typeface="Baskerville" panose="02020502070401020303" pitchFamily="18" charset="0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Involved</a:t>
            </a:r>
            <a:endParaRPr lang="en-US" dirty="0">
              <a:latin typeface="Baskerville" panose="02020502070401020303" pitchFamily="18" charset="0"/>
              <a:ea typeface="Baskerville" panose="02020502070401020303" pitchFamily="18" charset="0"/>
              <a:cs typeface="+mn-ea"/>
              <a:sym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11628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4. Commit: write a commit record</a:t>
            </a:r>
          </a:p>
          <a:p>
            <a:pPr lvl="1"/>
            <a:r>
              <a:rPr lang="en-US" sz="20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Expectedly, writing a commit record is the "commit point" for action, because of the way read works (looks for commit record)</a:t>
            </a:r>
          </a:p>
          <a:p>
            <a:pPr lvl="1"/>
            <a:r>
              <a:rPr lang="en-US" sz="20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However, writing log records better be all-or-nothing</a:t>
            </a:r>
          </a:p>
          <a:p>
            <a:pPr lvl="2"/>
            <a:r>
              <a:rPr lang="en-US" sz="18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One approach, from last time: make each record fit within one sector</a:t>
            </a:r>
          </a:p>
          <a:p>
            <a:r>
              <a:rPr lang="en-US" sz="24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5. Abort: Do nothing or write a record?</a:t>
            </a:r>
          </a:p>
          <a:p>
            <a:pPr lvl="2"/>
            <a:r>
              <a:rPr lang="en-US" altLang="zh-CN" sz="18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C</a:t>
            </a:r>
            <a:r>
              <a:rPr lang="en-US" sz="18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ould write an abort record, but not strictly needed</a:t>
            </a:r>
          </a:p>
          <a:p>
            <a:r>
              <a:rPr lang="en-US" sz="2400" dirty="0">
                <a:solidFill>
                  <a:schemeClr val="accent2"/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Recover from a crash</a:t>
            </a:r>
            <a:r>
              <a:rPr lang="en-US" sz="24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: do nothing</a:t>
            </a:r>
          </a:p>
        </p:txBody>
      </p:sp>
    </p:spTree>
    <p:extLst>
      <p:ext uri="{BB962C8B-B14F-4D97-AF65-F5344CB8AC3E}">
        <p14:creationId xmlns:p14="http://schemas.microsoft.com/office/powerpoint/2010/main" val="33815383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Performance</a:t>
            </a:r>
            <a:r>
              <a:rPr lang="zh-CN" altLang="en-US" dirty="0">
                <a:latin typeface="Baskerville" panose="02020502070401020303" pitchFamily="18" charset="0"/>
                <a:ea typeface="+mn-ea"/>
                <a:cs typeface="+mn-ea"/>
                <a:sym typeface="+mn-lt"/>
              </a:rPr>
              <a:t> </a:t>
            </a:r>
            <a:r>
              <a:rPr lang="en-US" altLang="zh-CN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Problem</a:t>
            </a:r>
            <a:r>
              <a:rPr lang="zh-CN" altLang="en-US" dirty="0">
                <a:latin typeface="Baskerville" panose="02020502070401020303" pitchFamily="18" charset="0"/>
                <a:ea typeface="+mn-ea"/>
                <a:cs typeface="+mn-ea"/>
                <a:sym typeface="+mn-lt"/>
              </a:rPr>
              <a:t> </a:t>
            </a:r>
            <a:r>
              <a:rPr lang="en-US" altLang="zh-CN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of</a:t>
            </a:r>
            <a:r>
              <a:rPr lang="zh-CN" altLang="en-US" dirty="0">
                <a:latin typeface="Baskerville" panose="02020502070401020303" pitchFamily="18" charset="0"/>
                <a:ea typeface="+mn-ea"/>
                <a:cs typeface="+mn-ea"/>
                <a:sym typeface="+mn-lt"/>
              </a:rPr>
              <a:t> </a:t>
            </a:r>
            <a:r>
              <a:rPr lang="en-US" altLang="zh-CN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Log-only</a:t>
            </a:r>
            <a:r>
              <a:rPr lang="zh-CN" altLang="en-US" dirty="0">
                <a:latin typeface="Baskerville" panose="02020502070401020303" pitchFamily="18" charset="0"/>
                <a:ea typeface="+mn-ea"/>
                <a:cs typeface="+mn-ea"/>
                <a:sym typeface="+mn-lt"/>
              </a:rPr>
              <a:t> </a:t>
            </a:r>
            <a:r>
              <a:rPr lang="en-US" altLang="zh-CN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Approach</a:t>
            </a:r>
            <a:endParaRPr lang="en-US" dirty="0">
              <a:latin typeface="Baskerville" panose="02020502070401020303" pitchFamily="18" charset="0"/>
              <a:ea typeface="Baskerville" panose="02020502070401020303" pitchFamily="18" charset="0"/>
              <a:cs typeface="+mn-ea"/>
              <a:sym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Write performance is probably good</a:t>
            </a:r>
            <a:endParaRPr lang="zh-CN" altLang="en-US" sz="2400" dirty="0">
              <a:latin typeface="Baskerville" panose="02020502070401020303" pitchFamily="18" charset="0"/>
              <a:ea typeface="+mn-ea"/>
              <a:cs typeface="+mn-ea"/>
              <a:sym typeface="+mn-lt"/>
            </a:endParaRPr>
          </a:p>
          <a:p>
            <a:pPr lvl="1"/>
            <a:r>
              <a:rPr lang="en-US" altLang="zh-CN" sz="20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S</a:t>
            </a:r>
            <a:r>
              <a:rPr lang="en-US" sz="20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equential writes, instead of random</a:t>
            </a:r>
          </a:p>
          <a:p>
            <a:pPr lvl="1"/>
            <a:r>
              <a:rPr lang="en-US" altLang="zh-CN" sz="20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Need</a:t>
            </a:r>
            <a:r>
              <a:rPr lang="zh-CN" altLang="en-US" sz="2000" dirty="0">
                <a:latin typeface="Baskerville" panose="02020502070401020303" pitchFamily="18" charset="0"/>
                <a:ea typeface="+mn-ea"/>
                <a:cs typeface="+mn-ea"/>
                <a:sym typeface="+mn-lt"/>
              </a:rPr>
              <a:t> </a:t>
            </a:r>
            <a:r>
              <a:rPr lang="en-US" altLang="zh-CN" sz="20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to</a:t>
            </a:r>
            <a:r>
              <a:rPr lang="zh-CN" altLang="en-US" sz="2000" dirty="0">
                <a:latin typeface="Baskerville" panose="02020502070401020303" pitchFamily="18" charset="0"/>
                <a:ea typeface="+mn-ea"/>
                <a:cs typeface="+mn-ea"/>
                <a:sym typeface="+mn-lt"/>
              </a:rPr>
              <a:t> </a:t>
            </a:r>
            <a:r>
              <a:rPr lang="en-US" sz="20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write to disk twice instead of once</a:t>
            </a:r>
          </a:p>
          <a:p>
            <a:r>
              <a:rPr lang="en-US" sz="24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Read </a:t>
            </a:r>
            <a:r>
              <a:rPr lang="en-US" sz="2400" dirty="0">
                <a:solidFill>
                  <a:schemeClr val="accent2"/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performance is terrible!</a:t>
            </a:r>
            <a:endParaRPr lang="zh-CN" altLang="en-US" sz="2400" dirty="0">
              <a:solidFill>
                <a:schemeClr val="accent2"/>
              </a:solidFill>
              <a:latin typeface="Baskerville" panose="02020502070401020303" pitchFamily="18" charset="0"/>
              <a:ea typeface="+mn-ea"/>
              <a:cs typeface="+mn-ea"/>
              <a:sym typeface="+mn-lt"/>
            </a:endParaRPr>
          </a:p>
          <a:p>
            <a:pPr lvl="1"/>
            <a:r>
              <a:rPr lang="en-US" altLang="zh-CN" sz="20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S</a:t>
            </a:r>
            <a:r>
              <a:rPr lang="en-US" sz="20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can the log for every read!</a:t>
            </a:r>
          </a:p>
          <a:p>
            <a:r>
              <a:rPr lang="en-US" altLang="zh-CN" sz="24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R</a:t>
            </a:r>
            <a:r>
              <a:rPr lang="en-US" sz="24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ecovery is instantaneous</a:t>
            </a:r>
            <a:endParaRPr lang="zh-CN" altLang="en-US" sz="2400" dirty="0">
              <a:latin typeface="Baskerville" panose="02020502070401020303" pitchFamily="18" charset="0"/>
              <a:ea typeface="+mn-ea"/>
              <a:cs typeface="+mn-ea"/>
              <a:sym typeface="+mn-lt"/>
            </a:endParaRPr>
          </a:p>
          <a:p>
            <a:pPr lvl="1"/>
            <a:r>
              <a:rPr lang="en-US" altLang="zh-CN" sz="20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N</a:t>
            </a:r>
            <a:r>
              <a:rPr lang="en-US" sz="20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othing to do</a:t>
            </a:r>
          </a:p>
          <a:p>
            <a:endParaRPr lang="en-US" sz="2400" dirty="0">
              <a:latin typeface="Baskerville" panose="02020502070401020303" pitchFamily="18" charset="0"/>
              <a:ea typeface="Baskerville" panose="02020502070401020303" pitchFamily="18" charset="0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2327613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Performance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5312"/>
            <a:ext cx="8229600" cy="399644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4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Keep both a log and </a:t>
            </a:r>
            <a:r>
              <a:rPr lang="en-US" sz="2400" dirty="0">
                <a:solidFill>
                  <a:srgbClr val="0096FF"/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cell storage</a:t>
            </a:r>
          </a:p>
          <a:p>
            <a:pPr lvl="1">
              <a:lnSpc>
                <a:spcPct val="110000"/>
              </a:lnSpc>
            </a:pPr>
            <a:r>
              <a:rPr lang="en-US" sz="20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Log as before: authoritative, provides all-or-nothing atomicity</a:t>
            </a:r>
          </a:p>
          <a:p>
            <a:pPr lvl="1">
              <a:lnSpc>
                <a:spcPct val="110000"/>
              </a:lnSpc>
            </a:pPr>
            <a:r>
              <a:rPr lang="en-US" sz="20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Cell storage: provides fast reads, but cannot provide all-or-nothing</a:t>
            </a:r>
          </a:p>
          <a:p>
            <a:pPr lvl="1">
              <a:lnSpc>
                <a:spcPct val="110000"/>
              </a:lnSpc>
            </a:pPr>
            <a:r>
              <a:rPr lang="en-US" altLang="zh-CN" sz="20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Both are stored on disk</a:t>
            </a:r>
            <a:endParaRPr lang="en-US" sz="2000" dirty="0">
              <a:latin typeface="Baskerville" panose="02020502070401020303" pitchFamily="18" charset="0"/>
              <a:ea typeface="Baskerville" panose="02020502070401020303" pitchFamily="18" charset="0"/>
              <a:cs typeface="+mn-ea"/>
              <a:sym typeface="+mn-lt"/>
            </a:endParaRPr>
          </a:p>
          <a:p>
            <a:pPr>
              <a:lnSpc>
                <a:spcPct val="110000"/>
              </a:lnSpc>
            </a:pPr>
            <a:r>
              <a:rPr lang="en-US" sz="24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Terminology</a:t>
            </a:r>
          </a:p>
          <a:p>
            <a:pPr lvl="1">
              <a:lnSpc>
                <a:spcPct val="110000"/>
              </a:lnSpc>
            </a:pPr>
            <a:r>
              <a:rPr lang="en-US" sz="20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"</a:t>
            </a:r>
            <a:r>
              <a:rPr lang="en-US" sz="2000" dirty="0">
                <a:solidFill>
                  <a:srgbClr val="0096FF"/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log</a:t>
            </a:r>
            <a:r>
              <a:rPr lang="en-US" sz="20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" an update when it's written to the </a:t>
            </a:r>
            <a:r>
              <a:rPr lang="en-US" sz="2000" dirty="0">
                <a:solidFill>
                  <a:srgbClr val="0096FF"/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log</a:t>
            </a:r>
          </a:p>
          <a:p>
            <a:pPr lvl="1">
              <a:lnSpc>
                <a:spcPct val="110000"/>
              </a:lnSpc>
            </a:pPr>
            <a:r>
              <a:rPr lang="en-US" sz="20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"</a:t>
            </a:r>
            <a:r>
              <a:rPr lang="en-US" sz="2000" dirty="0">
                <a:solidFill>
                  <a:srgbClr val="0096FF"/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install</a:t>
            </a:r>
            <a:r>
              <a:rPr lang="en-US" sz="20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" an update when it's written to </a:t>
            </a:r>
            <a:r>
              <a:rPr lang="en-US" sz="2000" dirty="0">
                <a:solidFill>
                  <a:srgbClr val="0096FF"/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cell storage</a:t>
            </a:r>
          </a:p>
        </p:txBody>
      </p:sp>
    </p:spTree>
    <p:extLst>
      <p:ext uri="{BB962C8B-B14F-4D97-AF65-F5344CB8AC3E}">
        <p14:creationId xmlns:p14="http://schemas.microsoft.com/office/powerpoint/2010/main" val="416611123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Cell Storage (Home) + Log Storage</a:t>
            </a:r>
            <a:endParaRPr kumimoji="1" lang="zh-CN" altLang="en-US" dirty="0">
              <a:latin typeface="Baskerville" panose="02020502070401020303" pitchFamily="18" charset="0"/>
              <a:ea typeface="+mn-ea"/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561356"/>
            <a:ext cx="7368902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5008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Read / write with Cell 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Two questions we have to answer now:</a:t>
            </a:r>
          </a:p>
          <a:p>
            <a:pPr marL="914400" lvl="1" indent="-457200">
              <a:lnSpc>
                <a:spcPct val="110000"/>
              </a:lnSpc>
              <a:buFont typeface="+mj-lt"/>
              <a:buAutoNum type="arabicPeriod"/>
            </a:pPr>
            <a:r>
              <a:rPr lang="en-US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How to update both the log and cell storage when an update happens?</a:t>
            </a:r>
          </a:p>
          <a:p>
            <a:pPr marL="914400" lvl="1" indent="-457200">
              <a:lnSpc>
                <a:spcPct val="110000"/>
              </a:lnSpc>
              <a:buFont typeface="+mj-lt"/>
              <a:buAutoNum type="arabicPeriod"/>
            </a:pPr>
            <a:r>
              <a:rPr lang="en-US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How to recover cell storage from the authoritative log after crash?</a:t>
            </a:r>
          </a:p>
          <a:p>
            <a:pPr>
              <a:lnSpc>
                <a:spcPct val="110000"/>
              </a:lnSpc>
            </a:pPr>
            <a:endParaRPr lang="en-US" dirty="0">
              <a:latin typeface="Baskerville" panose="02020502070401020303" pitchFamily="18" charset="0"/>
              <a:ea typeface="Baskerville" panose="02020502070401020303" pitchFamily="18" charset="0"/>
              <a:cs typeface="+mn-ea"/>
              <a:sym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>
                <a:latin typeface="Baskerville" panose="02020502070401020303" pitchFamily="18" charset="0"/>
                <a:ea typeface="+mn-ea"/>
                <a:cs typeface="+mn-ea"/>
                <a:sym typeface="+mn-lt"/>
              </a:rPr>
              <a:t>49</a:t>
            </a:fld>
            <a:endParaRPr lang="zh-CN" altLang="en-US" dirty="0">
              <a:latin typeface="Baskerville" panose="02020502070401020303" pitchFamily="18" charset="0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5132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一致性（</a:t>
            </a:r>
            <a:r>
              <a:rPr lang="en-US" altLang="zh-CN" dirty="0">
                <a:ea typeface="Baskerville" panose="02020502070401020303" pitchFamily="18" charset="0"/>
              </a:rPr>
              <a:t>Consistency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定义：所有用户在同一时间所看到的所有数据都是相同的</a:t>
            </a:r>
            <a:endParaRPr lang="en-US" altLang="zh-CN" dirty="0">
              <a:ea typeface="Baskerville" panose="02020502070401020303" pitchFamily="18" charset="0"/>
            </a:endParaRPr>
          </a:p>
          <a:p>
            <a:pPr lvl="1"/>
            <a:r>
              <a:rPr lang="zh-CN" altLang="en-US" dirty="0"/>
              <a:t>在数据有多个备份的情况下依然要保证这一点</a:t>
            </a:r>
            <a:endParaRPr lang="en-US" altLang="zh-CN" dirty="0">
              <a:ea typeface="Baskerville" panose="02020502070401020303" pitchFamily="18" charset="0"/>
            </a:endParaRPr>
          </a:p>
          <a:p>
            <a:r>
              <a:rPr lang="zh-CN" altLang="en-US" dirty="0"/>
              <a:t>数据不一致的情况</a:t>
            </a:r>
            <a:endParaRPr lang="en-US" altLang="zh-CN" dirty="0">
              <a:ea typeface="Baskerville" panose="02020502070401020303" pitchFamily="18" charset="0"/>
            </a:endParaRPr>
          </a:p>
          <a:p>
            <a:pPr lvl="1"/>
            <a:r>
              <a:rPr lang="zh-CN" altLang="en-US" dirty="0"/>
              <a:t>例如：对于同一列火车，北京用户看到还剩</a:t>
            </a:r>
            <a:r>
              <a:rPr lang="en-US" altLang="zh-CN" dirty="0">
                <a:ea typeface="Baskerville" panose="02020502070401020303" pitchFamily="18" charset="0"/>
              </a:rPr>
              <a:t>2</a:t>
            </a:r>
            <a:r>
              <a:rPr lang="zh-CN" altLang="en-US" dirty="0"/>
              <a:t>个，上海用户看到还剩</a:t>
            </a:r>
            <a:r>
              <a:rPr lang="en-US" altLang="zh-CN" dirty="0">
                <a:ea typeface="Baskerville" panose="02020502070401020303" pitchFamily="18" charset="0"/>
              </a:rPr>
              <a:t>1</a:t>
            </a:r>
            <a:r>
              <a:rPr lang="zh-CN" altLang="en-US" dirty="0"/>
              <a:t>个</a:t>
            </a:r>
            <a:endParaRPr lang="en-US" altLang="zh-CN" dirty="0">
              <a:ea typeface="Baskerville" panose="02020502070401020303" pitchFamily="18" charset="0"/>
            </a:endParaRPr>
          </a:p>
          <a:p>
            <a:pPr lvl="1"/>
            <a:r>
              <a:rPr lang="zh-CN" altLang="en-US" dirty="0"/>
              <a:t>例如：发了一条消息朋友圈，不同朋友看到的评论顺序不同</a:t>
            </a:r>
            <a:endParaRPr lang="en-US" altLang="zh-CN" dirty="0">
              <a:ea typeface="Baskerville" panose="02020502070401020303" pitchFamily="18" charset="0"/>
            </a:endParaRPr>
          </a:p>
          <a:p>
            <a:pPr lvl="1"/>
            <a:r>
              <a:rPr lang="zh-CN" altLang="en-US" dirty="0"/>
              <a:t>例如：用户</a:t>
            </a:r>
            <a:r>
              <a:rPr lang="en-US" altLang="zh-CN" dirty="0">
                <a:ea typeface="Baskerville" panose="02020502070401020303" pitchFamily="18" charset="0"/>
              </a:rPr>
              <a:t>A</a:t>
            </a:r>
            <a:r>
              <a:rPr lang="zh-CN" altLang="en-US" dirty="0"/>
              <a:t>转账给用户</a:t>
            </a:r>
            <a:r>
              <a:rPr lang="en-US" altLang="zh-CN" dirty="0">
                <a:ea typeface="Baskerville" panose="02020502070401020303" pitchFamily="18" charset="0"/>
              </a:rPr>
              <a:t>B</a:t>
            </a:r>
            <a:r>
              <a:rPr lang="zh-CN" altLang="en-US" dirty="0"/>
              <a:t>，显示成功后，再次刷新发现转账失败</a:t>
            </a:r>
          </a:p>
        </p:txBody>
      </p:sp>
    </p:spTree>
    <p:extLst>
      <p:ext uri="{BB962C8B-B14F-4D97-AF65-F5344CB8AC3E}">
        <p14:creationId xmlns:p14="http://schemas.microsoft.com/office/powerpoint/2010/main" val="140001067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8816"/>
            <a:ext cx="8229600" cy="952500"/>
          </a:xfrm>
        </p:spPr>
        <p:txBody>
          <a:bodyPr/>
          <a:lstStyle/>
          <a:p>
            <a:r>
              <a:rPr lang="en-US" altLang="zh-CN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Read / write with Cell Storage</a:t>
            </a:r>
            <a:endParaRPr lang="en-US" dirty="0">
              <a:latin typeface="Baskerville" panose="02020502070401020303" pitchFamily="18" charset="0"/>
              <a:ea typeface="Baskerville" panose="02020502070401020303" pitchFamily="18" charset="0"/>
              <a:cs typeface="+mn-ea"/>
              <a:sym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61556"/>
            <a:ext cx="8229600" cy="2031612"/>
          </a:xfrm>
        </p:spPr>
        <p:txBody>
          <a:bodyPr>
            <a:noAutofit/>
          </a:bodyPr>
          <a:lstStyle/>
          <a:p>
            <a:pPr marL="0" indent="0">
              <a:spcBef>
                <a:spcPts val="168"/>
              </a:spcBef>
              <a:buNone/>
            </a:pPr>
            <a:r>
              <a:rPr lang="en-US" sz="1600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read(</a:t>
            </a:r>
            <a:r>
              <a:rPr lang="en-US" sz="1600" dirty="0" err="1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var</a:t>
            </a:r>
            <a:r>
              <a:rPr lang="en-US" sz="1600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):</a:t>
            </a:r>
          </a:p>
          <a:p>
            <a:pPr marL="0" indent="0">
              <a:spcBef>
                <a:spcPts val="168"/>
              </a:spcBef>
              <a:buNone/>
            </a:pPr>
            <a:r>
              <a:rPr lang="en-US" sz="1600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    return </a:t>
            </a:r>
            <a:r>
              <a:rPr lang="en-US" sz="1600" dirty="0" err="1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cell_read</a:t>
            </a:r>
            <a:r>
              <a:rPr lang="en-US" sz="1600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(</a:t>
            </a:r>
            <a:r>
              <a:rPr lang="en-US" sz="1600" dirty="0" err="1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var</a:t>
            </a:r>
            <a:r>
              <a:rPr lang="en-US" sz="1600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)</a:t>
            </a:r>
          </a:p>
          <a:p>
            <a:pPr marL="0" indent="0">
              <a:spcBef>
                <a:spcPts val="168"/>
              </a:spcBef>
              <a:buNone/>
            </a:pPr>
            <a:endParaRPr lang="en-US" sz="1600" dirty="0">
              <a:latin typeface="Consolas" panose="020B0609020204030204" pitchFamily="49" charset="0"/>
              <a:ea typeface="Baskerville" panose="02020502070401020303" pitchFamily="18" charset="0"/>
              <a:cs typeface="+mn-ea"/>
              <a:sym typeface="+mn-lt"/>
            </a:endParaRPr>
          </a:p>
          <a:p>
            <a:pPr marL="0" indent="0">
              <a:spcBef>
                <a:spcPts val="168"/>
              </a:spcBef>
              <a:buNone/>
            </a:pPr>
            <a:r>
              <a:rPr lang="en-US" sz="1600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write(</a:t>
            </a:r>
            <a:r>
              <a:rPr lang="en-US" sz="1600" dirty="0" err="1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var</a:t>
            </a:r>
            <a:r>
              <a:rPr lang="en-US" sz="1600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, value):</a:t>
            </a:r>
          </a:p>
          <a:p>
            <a:pPr marL="0" indent="0">
              <a:spcBef>
                <a:spcPts val="168"/>
              </a:spcBef>
              <a:buNone/>
            </a:pPr>
            <a:r>
              <a:rPr lang="nl-NL" sz="1600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    </a:t>
            </a:r>
            <a:r>
              <a:rPr lang="nl-NL" sz="1600" dirty="0" err="1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log.append</a:t>
            </a:r>
            <a:r>
              <a:rPr lang="nl-NL" sz="1600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(</a:t>
            </a:r>
            <a:r>
              <a:rPr lang="nl-NL" sz="1600" dirty="0" err="1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cur_tid</a:t>
            </a:r>
            <a:r>
              <a:rPr lang="nl-NL" sz="1600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, update,</a:t>
            </a:r>
          </a:p>
          <a:p>
            <a:pPr marL="0" indent="0">
              <a:spcBef>
                <a:spcPts val="168"/>
              </a:spcBef>
              <a:buNone/>
            </a:pPr>
            <a:r>
              <a:rPr lang="en-US" sz="1600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               </a:t>
            </a:r>
            <a:r>
              <a:rPr lang="en-US" sz="1600" dirty="0" err="1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var</a:t>
            </a:r>
            <a:r>
              <a:rPr lang="en-US" sz="1600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, read(</a:t>
            </a:r>
            <a:r>
              <a:rPr lang="en-US" sz="1600" dirty="0" err="1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var</a:t>
            </a:r>
            <a:r>
              <a:rPr lang="en-US" sz="1600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), value)</a:t>
            </a:r>
          </a:p>
          <a:p>
            <a:pPr marL="0" indent="0">
              <a:spcBef>
                <a:spcPts val="168"/>
              </a:spcBef>
              <a:buNone/>
            </a:pPr>
            <a:r>
              <a:rPr lang="en-US" sz="1600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cell_write</a:t>
            </a:r>
            <a:r>
              <a:rPr lang="en-US" sz="1600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(</a:t>
            </a:r>
            <a:r>
              <a:rPr lang="en-US" sz="1600" dirty="0" err="1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var</a:t>
            </a:r>
            <a:r>
              <a:rPr lang="en-US" sz="1600" dirty="0"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, value)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>
                <a:latin typeface="Baskerville" panose="02020502070401020303" pitchFamily="18" charset="0"/>
                <a:ea typeface="+mn-ea"/>
                <a:cs typeface="+mn-ea"/>
                <a:sym typeface="+mn-lt"/>
              </a:rPr>
              <a:t>50</a:t>
            </a:fld>
            <a:endParaRPr lang="zh-CN" altLang="en-US" dirty="0">
              <a:latin typeface="Baskerville" panose="02020502070401020303" pitchFamily="18" charset="0"/>
              <a:ea typeface="+mn-ea"/>
              <a:cs typeface="+mn-ea"/>
              <a:sym typeface="+mn-lt"/>
            </a:endParaRPr>
          </a:p>
        </p:txBody>
      </p:sp>
      <p:sp>
        <p:nvSpPr>
          <p:cNvPr id="5" name="Rectangle 3"/>
          <p:cNvSpPr/>
          <p:nvPr/>
        </p:nvSpPr>
        <p:spPr>
          <a:xfrm>
            <a:off x="1228889" y="1201316"/>
            <a:ext cx="701551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    +-------+------+--------+-------+------+--------+-------+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TID |  T1   |  T1  |   T1   |  T2   |  T2  |   T2   |   T3  |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OLD | A=0   | B=0  |        | A=100 | B=50 |        | A=80  |</a:t>
            </a:r>
          </a:p>
          <a:p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NEW | A=100 | B=50 | COMMIT | A=80  | B=70 | COMMIT | A=110 |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    +-------+------+--------+-------+------+--------+-------+</a:t>
            </a:r>
          </a:p>
          <a:p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Baskerville" panose="02020502070401020303" pitchFamily="18" charset="0"/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28889" y="2662033"/>
            <a:ext cx="1704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Cell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+mn-ea"/>
                <a:sym typeface="+mn-lt"/>
              </a:rPr>
              <a:t>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Storage</a:t>
            </a:r>
            <a:endParaRPr lang="zh-CN" altLang="en-US" dirty="0">
              <a:latin typeface="Consolas" panose="020B0609020204030204" pitchFamily="49" charset="0"/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131840" y="2713484"/>
            <a:ext cx="1008112" cy="260389"/>
          </a:xfrm>
          <a:prstGeom prst="rect">
            <a:avLst/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A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+mn-ea"/>
                <a:sym typeface="+mn-lt"/>
              </a:rPr>
              <a:t> </a:t>
            </a: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110</a:t>
            </a:r>
            <a:endParaRPr kumimoji="1"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+mn-ea"/>
              <a:sym typeface="+mn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355976" y="2713484"/>
            <a:ext cx="1008112" cy="260389"/>
          </a:xfrm>
          <a:prstGeom prst="rect">
            <a:avLst/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B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+mn-ea"/>
                <a:sym typeface="+mn-lt"/>
              </a:rPr>
              <a:t> </a:t>
            </a: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Baskerville" panose="02020502070401020303" pitchFamily="18" charset="0"/>
                <a:cs typeface="+mn-ea"/>
                <a:sym typeface="+mn-lt"/>
              </a:rPr>
              <a:t>70</a:t>
            </a:r>
            <a:endParaRPr kumimoji="1"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1980503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Order Matters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044279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30000"/>
              </a:lnSpc>
            </a:pPr>
            <a:r>
              <a:rPr lang="en-US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Ordering of logging and installing</a:t>
            </a:r>
          </a:p>
          <a:p>
            <a:pPr lvl="1">
              <a:lnSpc>
                <a:spcPct val="130000"/>
              </a:lnSpc>
            </a:pPr>
            <a:r>
              <a:rPr lang="en-US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The two together do not have all-or-nothing atomicity</a:t>
            </a:r>
          </a:p>
          <a:p>
            <a:pPr lvl="1">
              <a:lnSpc>
                <a:spcPct val="130000"/>
              </a:lnSpc>
            </a:pPr>
            <a:r>
              <a:rPr lang="en-US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Can crash in-between, so just one of the two might have taken place</a:t>
            </a:r>
          </a:p>
          <a:p>
            <a:pPr>
              <a:lnSpc>
                <a:spcPct val="130000"/>
              </a:lnSpc>
            </a:pPr>
            <a:r>
              <a:rPr lang="en-US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What happens if we install first and then log?</a:t>
            </a:r>
          </a:p>
          <a:p>
            <a:pPr lvl="1">
              <a:lnSpc>
                <a:spcPct val="130000"/>
              </a:lnSpc>
            </a:pPr>
            <a:r>
              <a:rPr lang="en-US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If we crash, no idea what happened to cell storage, or how to fix it</a:t>
            </a:r>
          </a:p>
          <a:p>
            <a:pPr>
              <a:lnSpc>
                <a:spcPct val="130000"/>
              </a:lnSpc>
            </a:pPr>
            <a:r>
              <a:rPr lang="en-US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The rule for logging is the "</a:t>
            </a:r>
            <a:r>
              <a:rPr lang="en-US" dirty="0">
                <a:solidFill>
                  <a:schemeClr val="accent2"/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Write-ahead-log protocol</a:t>
            </a:r>
            <a:r>
              <a:rPr lang="en-US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" (</a:t>
            </a:r>
            <a:r>
              <a:rPr lang="en-US" dirty="0">
                <a:solidFill>
                  <a:schemeClr val="accent2"/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WAL</a:t>
            </a:r>
            <a:r>
              <a:rPr lang="en-US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)</a:t>
            </a:r>
          </a:p>
          <a:p>
            <a:pPr lvl="1">
              <a:lnSpc>
                <a:spcPct val="130000"/>
              </a:lnSpc>
            </a:pPr>
            <a:r>
              <a:rPr lang="en-US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Log the update before installing it</a:t>
            </a:r>
          </a:p>
          <a:p>
            <a:pPr>
              <a:lnSpc>
                <a:spcPct val="130000"/>
              </a:lnSpc>
            </a:pPr>
            <a:r>
              <a:rPr lang="en-US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If we crash, log is authoritative and intact, can repair cell storage</a:t>
            </a:r>
          </a:p>
          <a:p>
            <a:pPr lvl="1">
              <a:lnSpc>
                <a:spcPct val="130000"/>
              </a:lnSpc>
            </a:pPr>
            <a:r>
              <a:rPr lang="en-US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Can think of it as not being the only copy, once it's in the log</a:t>
            </a:r>
          </a:p>
        </p:txBody>
      </p:sp>
    </p:spTree>
    <p:extLst>
      <p:ext uri="{BB962C8B-B14F-4D97-AF65-F5344CB8AC3E}">
        <p14:creationId xmlns:p14="http://schemas.microsoft.com/office/powerpoint/2010/main" val="115863848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Recovering Cell 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What happens if we log an update, install it, but then abort/crash?</a:t>
            </a:r>
          </a:p>
          <a:p>
            <a:pPr lvl="1"/>
            <a:r>
              <a:rPr lang="en-US" sz="18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Need to undo that installed update</a:t>
            </a:r>
          </a:p>
          <a:p>
            <a:pPr lvl="1"/>
            <a:r>
              <a:rPr lang="en-US" sz="18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Plan: scan log, determine what actions aborted ("losers"), undo them</a:t>
            </a:r>
          </a:p>
          <a:p>
            <a:r>
              <a:rPr lang="en-US" sz="20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Why do we have to scan backwards?</a:t>
            </a:r>
          </a:p>
          <a:p>
            <a:pPr lvl="1"/>
            <a:r>
              <a:rPr lang="en-US" sz="18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Need to undo newest to oldest</a:t>
            </a:r>
          </a:p>
          <a:p>
            <a:pPr lvl="1"/>
            <a:r>
              <a:rPr lang="en-US" sz="18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Also need to find outcome of action before we decide whether to undo</a:t>
            </a:r>
          </a:p>
        </p:txBody>
      </p:sp>
    </p:spTree>
    <p:extLst>
      <p:ext uri="{BB962C8B-B14F-4D97-AF65-F5344CB8AC3E}">
        <p14:creationId xmlns:p14="http://schemas.microsoft.com/office/powerpoint/2010/main" val="12356183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72008" y="1129308"/>
            <a:ext cx="9252520" cy="20162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  <a:cs typeface="+mn-ea"/>
              <a:sym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8816"/>
            <a:ext cx="8229600" cy="952500"/>
          </a:xfrm>
        </p:spPr>
        <p:txBody>
          <a:bodyPr/>
          <a:lstStyle/>
          <a:p>
            <a:r>
              <a:rPr lang="en-US" altLang="zh-CN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Recovery with Cell Storage</a:t>
            </a:r>
            <a:endParaRPr lang="en-US" dirty="0">
              <a:latin typeface="Baskerville" panose="02020502070401020303" pitchFamily="18" charset="0"/>
              <a:ea typeface="Baskerville" panose="02020502070401020303" pitchFamily="18" charset="0"/>
              <a:cs typeface="+mn-ea"/>
              <a:sym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>
                <a:latin typeface="Baskerville" panose="02020502070401020303" pitchFamily="18" charset="0"/>
                <a:ea typeface="+mn-ea"/>
                <a:cs typeface="+mn-ea"/>
                <a:sym typeface="+mn-lt"/>
              </a:rPr>
              <a:t>53</a:t>
            </a:fld>
            <a:endParaRPr lang="zh-CN" altLang="en-US" dirty="0">
              <a:latin typeface="Baskerville" panose="02020502070401020303" pitchFamily="18" charset="0"/>
              <a:ea typeface="+mn-ea"/>
              <a:cs typeface="+mn-ea"/>
              <a:sym typeface="+mn-lt"/>
            </a:endParaRPr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457200" y="3418176"/>
            <a:ext cx="8229600" cy="20316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368"/>
              </a:spcBef>
              <a:buFont typeface="Arial" pitchFamily="34" charset="0"/>
              <a:buChar char="•"/>
              <a:defRPr sz="32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68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recover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(log): 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olas" panose="020B0609020204030204" pitchFamily="49" charset="0"/>
              <a:ea typeface="楷体"/>
              <a:cs typeface="Courier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68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 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commits = {} 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olas" panose="020B0609020204030204" pitchFamily="49" charset="0"/>
              <a:ea typeface="楷体"/>
              <a:cs typeface="Courier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68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 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for record r in log[len(log)-1] .. log[0]: 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olas" panose="020B0609020204030204" pitchFamily="49" charset="0"/>
              <a:ea typeface="楷体"/>
              <a:cs typeface="Courier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68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   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if r.type == commit: 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olas" panose="020B0609020204030204" pitchFamily="49" charset="0"/>
              <a:ea typeface="楷体"/>
              <a:cs typeface="Courier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68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     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commits.add(r.tid) 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olas" panose="020B0609020204030204" pitchFamily="49" charset="0"/>
              <a:ea typeface="楷体"/>
              <a:cs typeface="Courier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68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   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if r.type == update and r.tid not in commits: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olas" panose="020B0609020204030204" pitchFamily="49" charset="0"/>
              <a:ea typeface="楷体"/>
              <a:cs typeface="Courier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68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    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 cell_write(r.var, r.old_val)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// undo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onsolas" panose="020B0609020204030204" pitchFamily="49" charset="0"/>
              <a:ea typeface="楷体"/>
              <a:cs typeface="Courier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228889" y="2662033"/>
            <a:ext cx="1704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ea typeface="宋体" panose="02010600030101010101" pitchFamily="2" charset="-122"/>
                <a:cs typeface="Consolas"/>
              </a:rPr>
              <a:t>Cell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ea typeface="宋体" panose="02010600030101010101" pitchFamily="2" charset="-122"/>
                <a:cs typeface="Consolas"/>
              </a:rPr>
              <a:t> 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ea typeface="宋体" panose="02010600030101010101" pitchFamily="2" charset="-122"/>
                <a:cs typeface="Consolas"/>
              </a:rPr>
              <a:t>Storage</a:t>
            </a:r>
            <a:endParaRPr lang="zh-CN" altLang="en-US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131840" y="2713484"/>
            <a:ext cx="1008112" cy="260389"/>
          </a:xfrm>
          <a:prstGeom prst="rect">
            <a:avLst/>
          </a:prstGeom>
          <a:noFill/>
          <a:ln w="1270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A</a:t>
            </a:r>
            <a:r>
              <a: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110</a:t>
            </a: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355976" y="2713484"/>
            <a:ext cx="1008112" cy="260389"/>
          </a:xfrm>
          <a:prstGeom prst="rect">
            <a:avLst/>
          </a:prstGeom>
          <a:noFill/>
          <a:ln w="1270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70</a:t>
            </a: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0" name="Rectangle 3"/>
          <p:cNvSpPr/>
          <p:nvPr/>
        </p:nvSpPr>
        <p:spPr>
          <a:xfrm>
            <a:off x="1228889" y="1201316"/>
            <a:ext cx="701551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ea typeface="Baskerville" panose="02020502070401020303" pitchFamily="18" charset="0"/>
                <a:cs typeface="Consolas"/>
              </a:rPr>
              <a:t>    +-------+------+--------+-------+------+--------+-------+</a:t>
            </a:r>
          </a:p>
          <a:p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ea typeface="Baskerville" panose="02020502070401020303" pitchFamily="18" charset="0"/>
                <a:cs typeface="Consolas"/>
              </a:rPr>
              <a:t>TID |  </a:t>
            </a:r>
            <a:r>
              <a:rPr lang="en-US" sz="1600" dirty="0">
                <a:solidFill>
                  <a:srgbClr val="4F81BD"/>
                </a:solidFill>
                <a:latin typeface="Consolas"/>
                <a:ea typeface="Baskerville" panose="02020502070401020303" pitchFamily="18" charset="0"/>
                <a:cs typeface="Consolas"/>
              </a:rPr>
              <a:t>T1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ea typeface="Baskerville" panose="02020502070401020303" pitchFamily="18" charset="0"/>
                <a:cs typeface="Consolas"/>
              </a:rPr>
              <a:t>   |  </a:t>
            </a:r>
            <a:r>
              <a:rPr lang="en-US" sz="1600" dirty="0">
                <a:solidFill>
                  <a:srgbClr val="4F81BD"/>
                </a:solidFill>
                <a:latin typeface="Consolas"/>
                <a:ea typeface="Baskerville" panose="02020502070401020303" pitchFamily="18" charset="0"/>
                <a:cs typeface="Consolas"/>
              </a:rPr>
              <a:t>T1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ea typeface="Baskerville" panose="02020502070401020303" pitchFamily="18" charset="0"/>
                <a:cs typeface="Consolas"/>
              </a:rPr>
              <a:t>  |   </a:t>
            </a:r>
            <a:r>
              <a:rPr lang="en-US" sz="1600" dirty="0">
                <a:solidFill>
                  <a:srgbClr val="4F81BD"/>
                </a:solidFill>
                <a:latin typeface="Consolas"/>
                <a:ea typeface="Baskerville" panose="02020502070401020303" pitchFamily="18" charset="0"/>
                <a:cs typeface="Consolas"/>
              </a:rPr>
              <a:t>T1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ea typeface="Baskerville" panose="02020502070401020303" pitchFamily="18" charset="0"/>
                <a:cs typeface="Consolas"/>
              </a:rPr>
              <a:t>   |  </a:t>
            </a:r>
            <a:r>
              <a:rPr lang="en-US" sz="1600" dirty="0">
                <a:solidFill>
                  <a:srgbClr val="F79646"/>
                </a:solidFill>
                <a:latin typeface="Consolas"/>
                <a:ea typeface="Baskerville" panose="02020502070401020303" pitchFamily="18" charset="0"/>
                <a:cs typeface="Consolas"/>
              </a:rPr>
              <a:t>T2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ea typeface="Baskerville" panose="02020502070401020303" pitchFamily="18" charset="0"/>
                <a:cs typeface="Consolas"/>
              </a:rPr>
              <a:t>   |  </a:t>
            </a:r>
            <a:r>
              <a:rPr lang="en-US" sz="1600" dirty="0">
                <a:solidFill>
                  <a:srgbClr val="F79646"/>
                </a:solidFill>
                <a:latin typeface="Consolas"/>
                <a:ea typeface="Baskerville" panose="02020502070401020303" pitchFamily="18" charset="0"/>
                <a:cs typeface="Consolas"/>
              </a:rPr>
              <a:t>T2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ea typeface="Baskerville" panose="02020502070401020303" pitchFamily="18" charset="0"/>
                <a:cs typeface="Consolas"/>
              </a:rPr>
              <a:t>  |   </a:t>
            </a:r>
            <a:r>
              <a:rPr lang="en-US" sz="1600" dirty="0">
                <a:solidFill>
                  <a:srgbClr val="F79646"/>
                </a:solidFill>
                <a:latin typeface="Consolas"/>
                <a:ea typeface="Baskerville" panose="02020502070401020303" pitchFamily="18" charset="0"/>
                <a:cs typeface="Consolas"/>
              </a:rPr>
              <a:t>T2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ea typeface="Baskerville" panose="02020502070401020303" pitchFamily="18" charset="0"/>
                <a:cs typeface="Consolas"/>
              </a:rPr>
              <a:t>   |  </a:t>
            </a:r>
            <a:r>
              <a:rPr lang="en-US" sz="1600" dirty="0">
                <a:solidFill>
                  <a:srgbClr val="8064A2"/>
                </a:solidFill>
                <a:latin typeface="Consolas"/>
                <a:ea typeface="Baskerville" panose="02020502070401020303" pitchFamily="18" charset="0"/>
                <a:cs typeface="Consolas"/>
              </a:rPr>
              <a:t>T3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ea typeface="Baskerville" panose="02020502070401020303" pitchFamily="18" charset="0"/>
                <a:cs typeface="Consolas"/>
              </a:rPr>
              <a:t> </a:t>
            </a: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ea typeface="宋体" panose="02010600030101010101" pitchFamily="2" charset="-122"/>
                <a:cs typeface="Consolas"/>
              </a:rPr>
              <a:t> 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ea typeface="Baskerville" panose="02020502070401020303" pitchFamily="18" charset="0"/>
                <a:cs typeface="Consolas"/>
              </a:rPr>
              <a:t> |</a:t>
            </a:r>
          </a:p>
          <a:p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ea typeface="Baskerville" panose="02020502070401020303" pitchFamily="18" charset="0"/>
                <a:cs typeface="Consolas"/>
              </a:rPr>
              <a:t>OLD | A=0   | B=0  |        | A=100 | B=50 |        | A=80  |</a:t>
            </a:r>
          </a:p>
          <a:p>
            <a:r>
              <a:rPr lang="pl-PL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ea typeface="Baskerville" panose="02020502070401020303" pitchFamily="18" charset="0"/>
                <a:cs typeface="Consolas"/>
              </a:rPr>
              <a:t>NEW | A=100 | B=50 | COMMIT | A=80  | B=70 | COMMIT | A=110 |</a:t>
            </a:r>
          </a:p>
          <a:p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ea typeface="Baskerville" panose="02020502070401020303" pitchFamily="18" charset="0"/>
                <a:cs typeface="Consolas"/>
              </a:rPr>
              <a:t>    +-------+------+--------+-------+------+--------+-------+</a:t>
            </a:r>
          </a:p>
          <a:p>
            <a:endParaRPr lang="en-US" sz="1600" dirty="0">
              <a:solidFill>
                <a:prstClr val="black">
                  <a:lumMod val="75000"/>
                  <a:lumOff val="25000"/>
                </a:prstClr>
              </a:solidFill>
              <a:latin typeface="Consolas"/>
              <a:ea typeface="Baskerville" panose="02020502070401020303" pitchFamily="18" charset="0"/>
              <a:cs typeface="Consolas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236296" y="1489348"/>
            <a:ext cx="720080" cy="720080"/>
          </a:xfrm>
          <a:prstGeom prst="rect">
            <a:avLst/>
          </a:prstGeom>
          <a:solidFill>
            <a:srgbClr val="FF9300">
              <a:alpha val="25098"/>
            </a:srgbClr>
          </a:solidFill>
          <a:ln w="25400" cap="flat" cmpd="sng" algn="ctr">
            <a:solidFill>
              <a:srgbClr val="F7964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043608" y="4369668"/>
            <a:ext cx="2808312" cy="288032"/>
          </a:xfrm>
          <a:prstGeom prst="rect">
            <a:avLst/>
          </a:prstGeom>
          <a:solidFill>
            <a:srgbClr val="FF9300">
              <a:alpha val="25098"/>
            </a:srgbClr>
          </a:solidFill>
          <a:ln w="25400" cap="flat" cmpd="sng" algn="ctr">
            <a:solidFill>
              <a:srgbClr val="F7964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043608" y="4945732"/>
            <a:ext cx="6192688" cy="302493"/>
          </a:xfrm>
          <a:prstGeom prst="rect">
            <a:avLst/>
          </a:prstGeom>
          <a:solidFill>
            <a:srgbClr val="FF9300">
              <a:alpha val="25098"/>
            </a:srgbClr>
          </a:solidFill>
          <a:ln w="25400" cap="flat" cmpd="sng" algn="ctr">
            <a:solidFill>
              <a:srgbClr val="F7964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259632" y="5305772"/>
            <a:ext cx="3960440" cy="230485"/>
          </a:xfrm>
          <a:prstGeom prst="rect">
            <a:avLst/>
          </a:prstGeom>
          <a:solidFill>
            <a:srgbClr val="FF9300">
              <a:alpha val="25098"/>
            </a:srgbClr>
          </a:solidFill>
          <a:ln w="25400" cap="flat" cmpd="sng" algn="ctr">
            <a:solidFill>
              <a:srgbClr val="F7964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485466" y="2632184"/>
            <a:ext cx="1830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ea typeface="宋体" panose="02010600030101010101" pitchFamily="2" charset="-122"/>
                <a:cs typeface="Consolas"/>
              </a:rPr>
              <a:t>commits = {} </a:t>
            </a:r>
          </a:p>
        </p:txBody>
      </p:sp>
    </p:spTree>
    <p:extLst>
      <p:ext uri="{BB962C8B-B14F-4D97-AF65-F5344CB8AC3E}">
        <p14:creationId xmlns:p14="http://schemas.microsoft.com/office/powerpoint/2010/main" val="407154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2" grpId="1" animBg="1"/>
      <p:bldP spid="33" grpId="0" animBg="1"/>
      <p:bldP spid="33" grpId="1" animBg="1"/>
      <p:bldP spid="34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72008" y="1129308"/>
            <a:ext cx="9252520" cy="20162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  <a:cs typeface="+mn-ea"/>
              <a:sym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8816"/>
            <a:ext cx="8229600" cy="952500"/>
          </a:xfrm>
        </p:spPr>
        <p:txBody>
          <a:bodyPr/>
          <a:lstStyle/>
          <a:p>
            <a:r>
              <a:rPr lang="en-US" altLang="zh-CN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Recovery with Cell Storage</a:t>
            </a:r>
            <a:endParaRPr lang="en-US" dirty="0">
              <a:latin typeface="Baskerville" panose="02020502070401020303" pitchFamily="18" charset="0"/>
              <a:ea typeface="Baskerville" panose="02020502070401020303" pitchFamily="18" charset="0"/>
              <a:cs typeface="+mn-ea"/>
              <a:sym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>
                <a:latin typeface="Baskerville" panose="02020502070401020303" pitchFamily="18" charset="0"/>
                <a:ea typeface="+mn-ea"/>
                <a:cs typeface="+mn-ea"/>
                <a:sym typeface="+mn-lt"/>
              </a:rPr>
              <a:t>54</a:t>
            </a:fld>
            <a:endParaRPr lang="zh-CN" altLang="en-US" dirty="0">
              <a:latin typeface="Baskerville" panose="02020502070401020303" pitchFamily="18" charset="0"/>
              <a:ea typeface="+mn-ea"/>
              <a:cs typeface="+mn-ea"/>
              <a:sym typeface="+mn-lt"/>
            </a:endParaRPr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457200" y="3418176"/>
            <a:ext cx="8229600" cy="20316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368"/>
              </a:spcBef>
              <a:buFont typeface="Arial" pitchFamily="34" charset="0"/>
              <a:buChar char="•"/>
              <a:defRPr sz="32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68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recover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(log): 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olas" panose="020B0609020204030204" pitchFamily="49" charset="0"/>
              <a:ea typeface="楷体"/>
              <a:cs typeface="Courier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68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 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commits = {} 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olas" panose="020B0609020204030204" pitchFamily="49" charset="0"/>
              <a:ea typeface="楷体"/>
              <a:cs typeface="Courier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68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 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for record r in log[len(log)-1] .. log[0]: 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olas" panose="020B0609020204030204" pitchFamily="49" charset="0"/>
              <a:ea typeface="楷体"/>
              <a:cs typeface="Courier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68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   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if r.type == commit: 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olas" panose="020B0609020204030204" pitchFamily="49" charset="0"/>
              <a:ea typeface="楷体"/>
              <a:cs typeface="Courier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68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     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commits.add(r.tid) 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olas" panose="020B0609020204030204" pitchFamily="49" charset="0"/>
              <a:ea typeface="楷体"/>
              <a:cs typeface="Courier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68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   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if r.type == update and r.tid not in commits: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olas" panose="020B0609020204030204" pitchFamily="49" charset="0"/>
              <a:ea typeface="楷体"/>
              <a:cs typeface="Courier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68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    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 cell_write(r.var, r.old_val)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// undo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onsolas" panose="020B0609020204030204" pitchFamily="49" charset="0"/>
              <a:ea typeface="楷体"/>
              <a:cs typeface="Courier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228889" y="2662033"/>
            <a:ext cx="1704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ea typeface="宋体" panose="02010600030101010101" pitchFamily="2" charset="-122"/>
                <a:cs typeface="Consolas"/>
              </a:rPr>
              <a:t>Cell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ea typeface="宋体" panose="02010600030101010101" pitchFamily="2" charset="-122"/>
                <a:cs typeface="Consolas"/>
              </a:rPr>
              <a:t> 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ea typeface="宋体" panose="02010600030101010101" pitchFamily="2" charset="-122"/>
                <a:cs typeface="Consolas"/>
              </a:rPr>
              <a:t>Storage</a:t>
            </a:r>
            <a:endParaRPr lang="zh-CN" altLang="en-US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131840" y="2713484"/>
            <a:ext cx="1008112" cy="260389"/>
          </a:xfrm>
          <a:prstGeom prst="rect">
            <a:avLst/>
          </a:prstGeom>
          <a:noFill/>
          <a:ln w="1270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A</a:t>
            </a:r>
            <a:r>
              <a: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80</a:t>
            </a: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355976" y="2713484"/>
            <a:ext cx="1008112" cy="260389"/>
          </a:xfrm>
          <a:prstGeom prst="rect">
            <a:avLst/>
          </a:prstGeom>
          <a:noFill/>
          <a:ln w="1270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70</a:t>
            </a: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5" name="Rectangle 3"/>
          <p:cNvSpPr/>
          <p:nvPr/>
        </p:nvSpPr>
        <p:spPr>
          <a:xfrm>
            <a:off x="1228889" y="1201316"/>
            <a:ext cx="701551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ea typeface="Baskerville" panose="02020502070401020303" pitchFamily="18" charset="0"/>
                <a:cs typeface="Consolas"/>
              </a:rPr>
              <a:t>    +-------+------+--------+-------+------+--------+-------+</a:t>
            </a:r>
          </a:p>
          <a:p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ea typeface="Baskerville" panose="02020502070401020303" pitchFamily="18" charset="0"/>
                <a:cs typeface="Consolas"/>
              </a:rPr>
              <a:t>TID |  </a:t>
            </a:r>
            <a:r>
              <a:rPr lang="en-US" sz="1600" dirty="0">
                <a:solidFill>
                  <a:srgbClr val="4F81BD"/>
                </a:solidFill>
                <a:latin typeface="Consolas"/>
                <a:ea typeface="Baskerville" panose="02020502070401020303" pitchFamily="18" charset="0"/>
                <a:cs typeface="Consolas"/>
              </a:rPr>
              <a:t>T1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ea typeface="Baskerville" panose="02020502070401020303" pitchFamily="18" charset="0"/>
                <a:cs typeface="Consolas"/>
              </a:rPr>
              <a:t>   |  </a:t>
            </a:r>
            <a:r>
              <a:rPr lang="en-US" sz="1600" dirty="0">
                <a:solidFill>
                  <a:srgbClr val="4F81BD"/>
                </a:solidFill>
                <a:latin typeface="Consolas"/>
                <a:ea typeface="Baskerville" panose="02020502070401020303" pitchFamily="18" charset="0"/>
                <a:cs typeface="Consolas"/>
              </a:rPr>
              <a:t>T1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ea typeface="Baskerville" panose="02020502070401020303" pitchFamily="18" charset="0"/>
                <a:cs typeface="Consolas"/>
              </a:rPr>
              <a:t>  |   </a:t>
            </a:r>
            <a:r>
              <a:rPr lang="en-US" sz="1600" dirty="0">
                <a:solidFill>
                  <a:srgbClr val="4F81BD"/>
                </a:solidFill>
                <a:latin typeface="Consolas"/>
                <a:ea typeface="Baskerville" panose="02020502070401020303" pitchFamily="18" charset="0"/>
                <a:cs typeface="Consolas"/>
              </a:rPr>
              <a:t>T1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ea typeface="Baskerville" panose="02020502070401020303" pitchFamily="18" charset="0"/>
                <a:cs typeface="Consolas"/>
              </a:rPr>
              <a:t>   |  </a:t>
            </a:r>
            <a:r>
              <a:rPr lang="en-US" sz="1600" dirty="0">
                <a:solidFill>
                  <a:srgbClr val="F79646"/>
                </a:solidFill>
                <a:latin typeface="Consolas"/>
                <a:ea typeface="Baskerville" panose="02020502070401020303" pitchFamily="18" charset="0"/>
                <a:cs typeface="Consolas"/>
              </a:rPr>
              <a:t>T2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ea typeface="Baskerville" panose="02020502070401020303" pitchFamily="18" charset="0"/>
                <a:cs typeface="Consolas"/>
              </a:rPr>
              <a:t>   |  </a:t>
            </a:r>
            <a:r>
              <a:rPr lang="en-US" sz="1600" dirty="0">
                <a:solidFill>
                  <a:srgbClr val="F79646"/>
                </a:solidFill>
                <a:latin typeface="Consolas"/>
                <a:ea typeface="Baskerville" panose="02020502070401020303" pitchFamily="18" charset="0"/>
                <a:cs typeface="Consolas"/>
              </a:rPr>
              <a:t>T2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ea typeface="Baskerville" panose="02020502070401020303" pitchFamily="18" charset="0"/>
                <a:cs typeface="Consolas"/>
              </a:rPr>
              <a:t>  |   </a:t>
            </a:r>
            <a:r>
              <a:rPr lang="en-US" sz="1600" dirty="0">
                <a:solidFill>
                  <a:srgbClr val="F79646"/>
                </a:solidFill>
                <a:latin typeface="Consolas"/>
                <a:ea typeface="Baskerville" panose="02020502070401020303" pitchFamily="18" charset="0"/>
                <a:cs typeface="Consolas"/>
              </a:rPr>
              <a:t>T2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ea typeface="Baskerville" panose="02020502070401020303" pitchFamily="18" charset="0"/>
                <a:cs typeface="Consolas"/>
              </a:rPr>
              <a:t>   |  </a:t>
            </a:r>
            <a:r>
              <a:rPr lang="en-US" sz="1600" dirty="0">
                <a:solidFill>
                  <a:srgbClr val="8064A2"/>
                </a:solidFill>
                <a:latin typeface="Consolas"/>
                <a:ea typeface="Baskerville" panose="02020502070401020303" pitchFamily="18" charset="0"/>
                <a:cs typeface="Consolas"/>
              </a:rPr>
              <a:t>T3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ea typeface="Baskerville" panose="02020502070401020303" pitchFamily="18" charset="0"/>
                <a:cs typeface="Consolas"/>
              </a:rPr>
              <a:t> </a:t>
            </a: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ea typeface="宋体" panose="02010600030101010101" pitchFamily="2" charset="-122"/>
                <a:cs typeface="Consolas"/>
              </a:rPr>
              <a:t> 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ea typeface="Baskerville" panose="02020502070401020303" pitchFamily="18" charset="0"/>
                <a:cs typeface="Consolas"/>
              </a:rPr>
              <a:t> |</a:t>
            </a:r>
          </a:p>
          <a:p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ea typeface="Baskerville" panose="02020502070401020303" pitchFamily="18" charset="0"/>
                <a:cs typeface="Consolas"/>
              </a:rPr>
              <a:t>OLD | A=0   | B=0  |        | A=100 | B=50 |        | A=80  |</a:t>
            </a:r>
          </a:p>
          <a:p>
            <a:r>
              <a:rPr lang="pl-PL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ea typeface="Baskerville" panose="02020502070401020303" pitchFamily="18" charset="0"/>
                <a:cs typeface="Consolas"/>
              </a:rPr>
              <a:t>NEW | A=100 | B=50 | COMMIT | A=80  | B=70 | COMMIT | A=110 |</a:t>
            </a:r>
          </a:p>
          <a:p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ea typeface="Baskerville" panose="02020502070401020303" pitchFamily="18" charset="0"/>
                <a:cs typeface="Consolas"/>
              </a:rPr>
              <a:t>    +-------+------+--------+-------+------+--------+-------+</a:t>
            </a:r>
          </a:p>
          <a:p>
            <a:endParaRPr lang="en-US" sz="1600" dirty="0">
              <a:solidFill>
                <a:prstClr val="black">
                  <a:lumMod val="75000"/>
                  <a:lumOff val="25000"/>
                </a:prstClr>
              </a:solidFill>
              <a:latin typeface="Consolas"/>
              <a:ea typeface="Baskerville" panose="02020502070401020303" pitchFamily="18" charset="0"/>
              <a:cs typeface="Consolas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236296" y="1489348"/>
            <a:ext cx="720080" cy="720080"/>
          </a:xfrm>
          <a:prstGeom prst="rect">
            <a:avLst/>
          </a:prstGeom>
          <a:solidFill>
            <a:srgbClr val="FF9300">
              <a:alpha val="25098"/>
            </a:srgbClr>
          </a:solidFill>
          <a:ln w="25400" cap="flat" cmpd="sng" algn="ctr">
            <a:solidFill>
              <a:srgbClr val="F7964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259632" y="5305772"/>
            <a:ext cx="3960440" cy="230485"/>
          </a:xfrm>
          <a:prstGeom prst="rect">
            <a:avLst/>
          </a:prstGeom>
          <a:solidFill>
            <a:srgbClr val="FF9300">
              <a:alpha val="25098"/>
            </a:srgbClr>
          </a:solidFill>
          <a:ln w="25400" cap="flat" cmpd="sng" algn="ctr">
            <a:solidFill>
              <a:srgbClr val="F7964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136868" y="2728872"/>
            <a:ext cx="1003083" cy="245001"/>
          </a:xfrm>
          <a:prstGeom prst="rect">
            <a:avLst/>
          </a:prstGeom>
          <a:solidFill>
            <a:srgbClr val="FF9300">
              <a:alpha val="25098"/>
            </a:srgbClr>
          </a:solidFill>
          <a:ln w="25400" cap="flat" cmpd="sng" algn="ctr">
            <a:solidFill>
              <a:srgbClr val="F7964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300192" y="1489348"/>
            <a:ext cx="720080" cy="720080"/>
          </a:xfrm>
          <a:prstGeom prst="rect">
            <a:avLst/>
          </a:prstGeom>
          <a:solidFill>
            <a:srgbClr val="FF9300">
              <a:alpha val="25098"/>
            </a:srgbClr>
          </a:solidFill>
          <a:ln w="25400" cap="flat" cmpd="sng" algn="ctr">
            <a:solidFill>
              <a:srgbClr val="F7964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043608" y="4395794"/>
            <a:ext cx="2880320" cy="261906"/>
          </a:xfrm>
          <a:prstGeom prst="rect">
            <a:avLst/>
          </a:prstGeom>
          <a:solidFill>
            <a:srgbClr val="FF9300">
              <a:alpha val="25098"/>
            </a:srgbClr>
          </a:solidFill>
          <a:ln w="25400" cap="flat" cmpd="sng" algn="ctr">
            <a:solidFill>
              <a:srgbClr val="F7964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259632" y="4696889"/>
            <a:ext cx="2880320" cy="261906"/>
          </a:xfrm>
          <a:prstGeom prst="rect">
            <a:avLst/>
          </a:prstGeom>
          <a:solidFill>
            <a:srgbClr val="FF9300">
              <a:alpha val="25098"/>
            </a:srgbClr>
          </a:solidFill>
          <a:ln w="25400" cap="flat" cmpd="sng" algn="ctr">
            <a:solidFill>
              <a:srgbClr val="F7964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485466" y="2632184"/>
            <a:ext cx="1830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ea typeface="宋体" panose="02010600030101010101" pitchFamily="2" charset="-122"/>
                <a:cs typeface="Consolas"/>
              </a:rPr>
              <a:t>commits = {} </a:t>
            </a:r>
          </a:p>
        </p:txBody>
      </p:sp>
    </p:spTree>
    <p:extLst>
      <p:ext uri="{BB962C8B-B14F-4D97-AF65-F5344CB8AC3E}">
        <p14:creationId xmlns:p14="http://schemas.microsoft.com/office/powerpoint/2010/main" val="3978829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38" grpId="1" animBg="1"/>
      <p:bldP spid="39" grpId="0" animBg="1"/>
      <p:bldP spid="40" grpId="0" animBg="1"/>
      <p:bldP spid="40" grpId="1" animBg="1"/>
      <p:bldP spid="41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72008" y="1129308"/>
            <a:ext cx="9252520" cy="20162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  <a:cs typeface="+mn-ea"/>
              <a:sym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>
                <a:latin typeface="Baskerville" panose="02020502070401020303" pitchFamily="18" charset="0"/>
                <a:ea typeface="+mn-ea"/>
                <a:cs typeface="+mn-ea"/>
                <a:sym typeface="+mn-lt"/>
              </a:rPr>
              <a:t>55</a:t>
            </a:fld>
            <a:endParaRPr lang="zh-CN" altLang="en-US" dirty="0">
              <a:latin typeface="Baskerville" panose="02020502070401020303" pitchFamily="18" charset="0"/>
              <a:ea typeface="+mn-ea"/>
              <a:cs typeface="+mn-ea"/>
              <a:sym typeface="+mn-lt"/>
            </a:endParaRPr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Baskerville" panose="02020502070401020303" pitchFamily="18" charset="0"/>
              </a:rPr>
              <a:t>Recovery with Cell Storage</a:t>
            </a:r>
            <a:endParaRPr lang="zh-CN" altLang="en-US" dirty="0"/>
          </a:p>
        </p:txBody>
      </p:sp>
      <p:sp>
        <p:nvSpPr>
          <p:cNvPr id="66" name="Content Placeholder 2"/>
          <p:cNvSpPr txBox="1">
            <a:spLocks/>
          </p:cNvSpPr>
          <p:nvPr/>
        </p:nvSpPr>
        <p:spPr>
          <a:xfrm>
            <a:off x="457200" y="3418176"/>
            <a:ext cx="8229600" cy="20316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368"/>
              </a:spcBef>
              <a:buFont typeface="Arial" pitchFamily="34" charset="0"/>
              <a:buChar char="•"/>
              <a:defRPr sz="32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68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recover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(log): 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olas" panose="020B0609020204030204" pitchFamily="49" charset="0"/>
              <a:ea typeface="楷体"/>
              <a:cs typeface="Courier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68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 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commits = {} 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olas" panose="020B0609020204030204" pitchFamily="49" charset="0"/>
              <a:ea typeface="楷体"/>
              <a:cs typeface="Courier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68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 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for record r in log[len(log)-1] .. log[0]: 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olas" panose="020B0609020204030204" pitchFamily="49" charset="0"/>
              <a:ea typeface="楷体"/>
              <a:cs typeface="Courier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68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   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if r.type == commit: 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olas" panose="020B0609020204030204" pitchFamily="49" charset="0"/>
              <a:ea typeface="楷体"/>
              <a:cs typeface="Courier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68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     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commits.add(r.tid) 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olas" panose="020B0609020204030204" pitchFamily="49" charset="0"/>
              <a:ea typeface="楷体"/>
              <a:cs typeface="Courier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68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   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if r.type == update and r.tid not in commits: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olas" panose="020B0609020204030204" pitchFamily="49" charset="0"/>
              <a:ea typeface="楷体"/>
              <a:cs typeface="Courier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68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    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 cell_write(r.var, r.old_val)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// undo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onsolas" panose="020B0609020204030204" pitchFamily="49" charset="0"/>
              <a:ea typeface="楷体"/>
              <a:cs typeface="Courier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1228889" y="2662033"/>
            <a:ext cx="1704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ea typeface="宋体" panose="02010600030101010101" pitchFamily="2" charset="-122"/>
                <a:cs typeface="Consolas"/>
              </a:rPr>
              <a:t>Cell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ea typeface="宋体" panose="02010600030101010101" pitchFamily="2" charset="-122"/>
                <a:cs typeface="Consolas"/>
              </a:rPr>
              <a:t> 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ea typeface="宋体" panose="02010600030101010101" pitchFamily="2" charset="-122"/>
                <a:cs typeface="Consolas"/>
              </a:rPr>
              <a:t>Storage</a:t>
            </a:r>
            <a:endParaRPr lang="zh-CN" altLang="en-US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3131840" y="2713484"/>
            <a:ext cx="1008112" cy="260389"/>
          </a:xfrm>
          <a:prstGeom prst="rect">
            <a:avLst/>
          </a:prstGeom>
          <a:noFill/>
          <a:ln w="1270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A</a:t>
            </a:r>
            <a:r>
              <a: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80</a:t>
            </a: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4355976" y="2713484"/>
            <a:ext cx="1008112" cy="260389"/>
          </a:xfrm>
          <a:prstGeom prst="rect">
            <a:avLst/>
          </a:prstGeom>
          <a:noFill/>
          <a:ln w="1270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70</a:t>
            </a: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70" name="Rectangle 3"/>
          <p:cNvSpPr/>
          <p:nvPr/>
        </p:nvSpPr>
        <p:spPr>
          <a:xfrm>
            <a:off x="1228889" y="1201316"/>
            <a:ext cx="701551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ea typeface="Baskerville" panose="02020502070401020303" pitchFamily="18" charset="0"/>
                <a:cs typeface="Consolas"/>
              </a:rPr>
              <a:t>    +-------+------+--------+-------+------+--------+-------+</a:t>
            </a:r>
          </a:p>
          <a:p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ea typeface="Baskerville" panose="02020502070401020303" pitchFamily="18" charset="0"/>
                <a:cs typeface="Consolas"/>
              </a:rPr>
              <a:t>TID |  </a:t>
            </a:r>
            <a:r>
              <a:rPr lang="en-US" sz="1600" dirty="0">
                <a:solidFill>
                  <a:srgbClr val="4F81BD"/>
                </a:solidFill>
                <a:latin typeface="Consolas"/>
                <a:ea typeface="Baskerville" panose="02020502070401020303" pitchFamily="18" charset="0"/>
                <a:cs typeface="Consolas"/>
              </a:rPr>
              <a:t>T1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ea typeface="Baskerville" panose="02020502070401020303" pitchFamily="18" charset="0"/>
                <a:cs typeface="Consolas"/>
              </a:rPr>
              <a:t>   |  </a:t>
            </a:r>
            <a:r>
              <a:rPr lang="en-US" sz="1600" dirty="0">
                <a:solidFill>
                  <a:srgbClr val="4F81BD"/>
                </a:solidFill>
                <a:latin typeface="Consolas"/>
                <a:ea typeface="Baskerville" panose="02020502070401020303" pitchFamily="18" charset="0"/>
                <a:cs typeface="Consolas"/>
              </a:rPr>
              <a:t>T1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ea typeface="Baskerville" panose="02020502070401020303" pitchFamily="18" charset="0"/>
                <a:cs typeface="Consolas"/>
              </a:rPr>
              <a:t>  |   </a:t>
            </a:r>
            <a:r>
              <a:rPr lang="en-US" sz="1600" dirty="0">
                <a:solidFill>
                  <a:srgbClr val="4F81BD"/>
                </a:solidFill>
                <a:latin typeface="Consolas"/>
                <a:ea typeface="Baskerville" panose="02020502070401020303" pitchFamily="18" charset="0"/>
                <a:cs typeface="Consolas"/>
              </a:rPr>
              <a:t>T1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ea typeface="Baskerville" panose="02020502070401020303" pitchFamily="18" charset="0"/>
                <a:cs typeface="Consolas"/>
              </a:rPr>
              <a:t>   |  </a:t>
            </a:r>
            <a:r>
              <a:rPr lang="en-US" sz="1600" dirty="0">
                <a:solidFill>
                  <a:srgbClr val="F79646"/>
                </a:solidFill>
                <a:latin typeface="Consolas"/>
                <a:ea typeface="Baskerville" panose="02020502070401020303" pitchFamily="18" charset="0"/>
                <a:cs typeface="Consolas"/>
              </a:rPr>
              <a:t>T2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ea typeface="Baskerville" panose="02020502070401020303" pitchFamily="18" charset="0"/>
                <a:cs typeface="Consolas"/>
              </a:rPr>
              <a:t>   |  </a:t>
            </a:r>
            <a:r>
              <a:rPr lang="en-US" sz="1600" dirty="0">
                <a:solidFill>
                  <a:srgbClr val="F79646"/>
                </a:solidFill>
                <a:latin typeface="Consolas"/>
                <a:ea typeface="Baskerville" panose="02020502070401020303" pitchFamily="18" charset="0"/>
                <a:cs typeface="Consolas"/>
              </a:rPr>
              <a:t>T2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ea typeface="Baskerville" panose="02020502070401020303" pitchFamily="18" charset="0"/>
                <a:cs typeface="Consolas"/>
              </a:rPr>
              <a:t>  |   </a:t>
            </a:r>
            <a:r>
              <a:rPr lang="en-US" sz="1600" dirty="0">
                <a:solidFill>
                  <a:srgbClr val="F79646"/>
                </a:solidFill>
                <a:latin typeface="Consolas"/>
                <a:ea typeface="Baskerville" panose="02020502070401020303" pitchFamily="18" charset="0"/>
                <a:cs typeface="Consolas"/>
              </a:rPr>
              <a:t>T2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ea typeface="Baskerville" panose="02020502070401020303" pitchFamily="18" charset="0"/>
                <a:cs typeface="Consolas"/>
              </a:rPr>
              <a:t>   |  </a:t>
            </a:r>
            <a:r>
              <a:rPr lang="en-US" sz="1600" dirty="0">
                <a:solidFill>
                  <a:srgbClr val="8064A2"/>
                </a:solidFill>
                <a:latin typeface="Consolas"/>
                <a:ea typeface="Baskerville" panose="02020502070401020303" pitchFamily="18" charset="0"/>
                <a:cs typeface="Consolas"/>
              </a:rPr>
              <a:t>T3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ea typeface="Baskerville" panose="02020502070401020303" pitchFamily="18" charset="0"/>
                <a:cs typeface="Consolas"/>
              </a:rPr>
              <a:t> </a:t>
            </a: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ea typeface="宋体" panose="02010600030101010101" pitchFamily="2" charset="-122"/>
                <a:cs typeface="Consolas"/>
              </a:rPr>
              <a:t> 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ea typeface="Baskerville" panose="02020502070401020303" pitchFamily="18" charset="0"/>
                <a:cs typeface="Consolas"/>
              </a:rPr>
              <a:t> |</a:t>
            </a:r>
          </a:p>
          <a:p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ea typeface="Baskerville" panose="02020502070401020303" pitchFamily="18" charset="0"/>
                <a:cs typeface="Consolas"/>
              </a:rPr>
              <a:t>OLD | A=0   | B=0  |        | A=100 | B=50 |        | A=80  |</a:t>
            </a:r>
          </a:p>
          <a:p>
            <a:r>
              <a:rPr lang="pl-PL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ea typeface="Baskerville" panose="02020502070401020303" pitchFamily="18" charset="0"/>
                <a:cs typeface="Consolas"/>
              </a:rPr>
              <a:t>NEW | A=100 | B=50 | COMMIT | A=80  | B=70 | COMMIT | A=110 |</a:t>
            </a:r>
          </a:p>
          <a:p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ea typeface="Baskerville" panose="02020502070401020303" pitchFamily="18" charset="0"/>
                <a:cs typeface="Consolas"/>
              </a:rPr>
              <a:t>    +-------+------+--------+-------+------+--------+-------+</a:t>
            </a:r>
          </a:p>
          <a:p>
            <a:endParaRPr lang="en-US" sz="1600" dirty="0">
              <a:solidFill>
                <a:prstClr val="black">
                  <a:lumMod val="75000"/>
                  <a:lumOff val="25000"/>
                </a:prstClr>
              </a:solidFill>
              <a:latin typeface="Consolas"/>
              <a:ea typeface="Baskerville" panose="02020502070401020303" pitchFamily="18" charset="0"/>
              <a:cs typeface="Consolas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6300192" y="1489348"/>
            <a:ext cx="720080" cy="720080"/>
          </a:xfrm>
          <a:prstGeom prst="rect">
            <a:avLst/>
          </a:prstGeom>
          <a:solidFill>
            <a:srgbClr val="FF9300">
              <a:alpha val="25098"/>
            </a:srgbClr>
          </a:solidFill>
          <a:ln w="25400" cap="flat" cmpd="sng" algn="ctr">
            <a:solidFill>
              <a:srgbClr val="F7964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1259632" y="4696889"/>
            <a:ext cx="2880320" cy="261906"/>
          </a:xfrm>
          <a:prstGeom prst="rect">
            <a:avLst/>
          </a:prstGeom>
          <a:solidFill>
            <a:srgbClr val="FF9300">
              <a:alpha val="25098"/>
            </a:srgbClr>
          </a:solidFill>
          <a:ln w="25400" cap="flat" cmpd="sng" algn="ctr">
            <a:solidFill>
              <a:srgbClr val="F7964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6232191" y="2632184"/>
            <a:ext cx="20842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ea typeface="宋体" panose="02010600030101010101" pitchFamily="2" charset="-122"/>
                <a:cs typeface="Consolas"/>
              </a:rPr>
              <a:t>commits = {</a:t>
            </a:r>
            <a:r>
              <a:rPr lang="en-US" altLang="zh-CN" b="1" dirty="0">
                <a:solidFill>
                  <a:srgbClr val="F79646"/>
                </a:solidFill>
                <a:latin typeface="Consolas"/>
                <a:ea typeface="宋体" panose="02010600030101010101" pitchFamily="2" charset="-122"/>
                <a:cs typeface="Consolas"/>
              </a:rPr>
              <a:t>T2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ea typeface="宋体" panose="02010600030101010101" pitchFamily="2" charset="-122"/>
                <a:cs typeface="Consolas"/>
              </a:rPr>
              <a:t>} </a:t>
            </a:r>
          </a:p>
        </p:txBody>
      </p:sp>
      <p:sp>
        <p:nvSpPr>
          <p:cNvPr id="74" name="矩形 73"/>
          <p:cNvSpPr/>
          <p:nvPr/>
        </p:nvSpPr>
        <p:spPr>
          <a:xfrm>
            <a:off x="6308900" y="2671325"/>
            <a:ext cx="1791491" cy="302548"/>
          </a:xfrm>
          <a:prstGeom prst="rect">
            <a:avLst/>
          </a:prstGeom>
          <a:solidFill>
            <a:srgbClr val="FF9300">
              <a:alpha val="25098"/>
            </a:srgbClr>
          </a:solidFill>
          <a:ln w="25400" cap="flat" cmpd="sng" algn="ctr">
            <a:solidFill>
              <a:srgbClr val="F7964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1043608" y="4945732"/>
            <a:ext cx="6192688" cy="302493"/>
          </a:xfrm>
          <a:prstGeom prst="rect">
            <a:avLst/>
          </a:prstGeom>
          <a:solidFill>
            <a:srgbClr val="FF9300">
              <a:alpha val="25098"/>
            </a:srgbClr>
          </a:solidFill>
          <a:ln w="25400" cap="flat" cmpd="sng" algn="ctr">
            <a:solidFill>
              <a:srgbClr val="F7964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5403277" y="1489348"/>
            <a:ext cx="720080" cy="720080"/>
          </a:xfrm>
          <a:prstGeom prst="rect">
            <a:avLst/>
          </a:prstGeom>
          <a:solidFill>
            <a:srgbClr val="FF9300">
              <a:alpha val="25098"/>
            </a:srgbClr>
          </a:solidFill>
          <a:ln w="25400" cap="flat" cmpd="sng" algn="ctr">
            <a:solidFill>
              <a:srgbClr val="F7964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1043608" y="4369668"/>
            <a:ext cx="2808312" cy="288032"/>
          </a:xfrm>
          <a:prstGeom prst="rect">
            <a:avLst/>
          </a:prstGeom>
          <a:solidFill>
            <a:srgbClr val="FF9300">
              <a:alpha val="25098"/>
            </a:srgbClr>
          </a:solidFill>
          <a:ln w="25400" cap="flat" cmpd="sng" algn="ctr">
            <a:solidFill>
              <a:srgbClr val="F7964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4572000" y="1489348"/>
            <a:ext cx="720080" cy="720080"/>
          </a:xfrm>
          <a:prstGeom prst="rect">
            <a:avLst/>
          </a:prstGeom>
          <a:solidFill>
            <a:srgbClr val="FF9300">
              <a:alpha val="25098"/>
            </a:srgbClr>
          </a:solidFill>
          <a:ln w="25400" cap="flat" cmpd="sng" algn="ctr">
            <a:solidFill>
              <a:srgbClr val="F7964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3635896" y="1489348"/>
            <a:ext cx="720080" cy="720080"/>
          </a:xfrm>
          <a:prstGeom prst="rect">
            <a:avLst/>
          </a:prstGeom>
          <a:solidFill>
            <a:srgbClr val="FF9300">
              <a:alpha val="25098"/>
            </a:srgbClr>
          </a:solidFill>
          <a:ln w="25400" cap="flat" cmpd="sng" algn="ctr">
            <a:solidFill>
              <a:srgbClr val="F7964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8844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72" grpId="1" animBg="1"/>
      <p:bldP spid="74" grpId="0" animBg="1"/>
      <p:bldP spid="74" grpId="1" animBg="1"/>
      <p:bldP spid="75" grpId="0" animBg="1"/>
      <p:bldP spid="75" grpId="1" animBg="1"/>
      <p:bldP spid="75" grpId="2" animBg="1"/>
      <p:bldP spid="75" grpId="3" animBg="1"/>
      <p:bldP spid="75" grpId="4" animBg="1"/>
      <p:bldP spid="75" grpId="5" animBg="1"/>
      <p:bldP spid="76" grpId="0" animBg="1"/>
      <p:bldP spid="76" grpId="1" animBg="1"/>
      <p:bldP spid="77" grpId="0" animBg="1"/>
      <p:bldP spid="77" grpId="1" animBg="1"/>
      <p:bldP spid="77" grpId="2" animBg="1"/>
      <p:bldP spid="77" grpId="3" animBg="1"/>
      <p:bldP spid="77" grpId="4" animBg="1"/>
      <p:bldP spid="77" grpId="5" animBg="1"/>
      <p:bldP spid="78" grpId="0" animBg="1"/>
      <p:bldP spid="78" grpId="1" animBg="1"/>
      <p:bldP spid="79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72008" y="1129308"/>
            <a:ext cx="9252520" cy="20162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  <a:cs typeface="+mn-ea"/>
              <a:sym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3632"/>
            <a:ext cx="8229600" cy="952500"/>
          </a:xfrm>
        </p:spPr>
        <p:txBody>
          <a:bodyPr/>
          <a:lstStyle/>
          <a:p>
            <a:r>
              <a:rPr lang="en-US" altLang="zh-CN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Recovery with Cell Storage</a:t>
            </a:r>
            <a:endParaRPr lang="en-US" dirty="0">
              <a:latin typeface="Baskerville" panose="02020502070401020303" pitchFamily="18" charset="0"/>
              <a:ea typeface="Baskerville" panose="02020502070401020303" pitchFamily="18" charset="0"/>
              <a:cs typeface="+mn-ea"/>
              <a:sym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>
                <a:latin typeface="Baskerville" panose="02020502070401020303" pitchFamily="18" charset="0"/>
                <a:ea typeface="+mn-ea"/>
                <a:cs typeface="+mn-ea"/>
                <a:sym typeface="+mn-lt"/>
              </a:rPr>
              <a:t>56</a:t>
            </a:fld>
            <a:endParaRPr lang="zh-CN" altLang="en-US" dirty="0">
              <a:latin typeface="Baskerville" panose="02020502070401020303" pitchFamily="18" charset="0"/>
              <a:ea typeface="+mn-ea"/>
              <a:cs typeface="+mn-ea"/>
              <a:sym typeface="+mn-lt"/>
            </a:endParaRPr>
          </a:p>
        </p:txBody>
      </p:sp>
      <p:sp>
        <p:nvSpPr>
          <p:cNvPr id="38" name="Content Placeholder 2"/>
          <p:cNvSpPr txBox="1">
            <a:spLocks/>
          </p:cNvSpPr>
          <p:nvPr/>
        </p:nvSpPr>
        <p:spPr>
          <a:xfrm>
            <a:off x="457200" y="3418176"/>
            <a:ext cx="8229600" cy="20316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368"/>
              </a:spcBef>
              <a:buFont typeface="Arial" pitchFamily="34" charset="0"/>
              <a:buChar char="•"/>
              <a:defRPr sz="32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68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recover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(log): 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olas" panose="020B0609020204030204" pitchFamily="49" charset="0"/>
              <a:ea typeface="楷体"/>
              <a:cs typeface="Courier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68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 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commits = {} 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olas" panose="020B0609020204030204" pitchFamily="49" charset="0"/>
              <a:ea typeface="楷体"/>
              <a:cs typeface="Courier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68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 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for record r in log[len(log)-1] .. log[0]: 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olas" panose="020B0609020204030204" pitchFamily="49" charset="0"/>
              <a:ea typeface="楷体"/>
              <a:cs typeface="Courier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68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   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if r.type == commit: 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olas" panose="020B0609020204030204" pitchFamily="49" charset="0"/>
              <a:ea typeface="楷体"/>
              <a:cs typeface="Courier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68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     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commits.add(r.tid) 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olas" panose="020B0609020204030204" pitchFamily="49" charset="0"/>
              <a:ea typeface="楷体"/>
              <a:cs typeface="Courier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68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   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if r.type == update and r.tid not in commits: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olas" panose="020B0609020204030204" pitchFamily="49" charset="0"/>
              <a:ea typeface="楷体"/>
              <a:cs typeface="Courier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68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    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 cell_write(r.var, r.old_val)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// undo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onsolas" panose="020B0609020204030204" pitchFamily="49" charset="0"/>
              <a:ea typeface="楷体"/>
              <a:cs typeface="Courier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228889" y="2662033"/>
            <a:ext cx="1704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ea typeface="宋体" panose="02010600030101010101" pitchFamily="2" charset="-122"/>
                <a:cs typeface="Consolas"/>
              </a:rPr>
              <a:t>Cell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ea typeface="宋体" panose="02010600030101010101" pitchFamily="2" charset="-122"/>
                <a:cs typeface="Consolas"/>
              </a:rPr>
              <a:t> 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ea typeface="宋体" panose="02010600030101010101" pitchFamily="2" charset="-122"/>
                <a:cs typeface="Consolas"/>
              </a:rPr>
              <a:t>Storage</a:t>
            </a:r>
            <a:endParaRPr lang="zh-CN" altLang="en-US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131840" y="2713484"/>
            <a:ext cx="1008112" cy="260389"/>
          </a:xfrm>
          <a:prstGeom prst="rect">
            <a:avLst/>
          </a:prstGeom>
          <a:noFill/>
          <a:ln w="1270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A</a:t>
            </a:r>
            <a:r>
              <a: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80</a:t>
            </a: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355976" y="2713484"/>
            <a:ext cx="1008112" cy="260389"/>
          </a:xfrm>
          <a:prstGeom prst="rect">
            <a:avLst/>
          </a:prstGeom>
          <a:noFill/>
          <a:ln w="1270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70</a:t>
            </a: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2" name="Rectangle 3"/>
          <p:cNvSpPr/>
          <p:nvPr/>
        </p:nvSpPr>
        <p:spPr>
          <a:xfrm>
            <a:off x="1228889" y="1201316"/>
            <a:ext cx="701551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ea typeface="Baskerville" panose="02020502070401020303" pitchFamily="18" charset="0"/>
                <a:cs typeface="Consolas"/>
              </a:rPr>
              <a:t>    +-------+------+--------+-------+------+--------+-------+</a:t>
            </a:r>
          </a:p>
          <a:p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ea typeface="Baskerville" panose="02020502070401020303" pitchFamily="18" charset="0"/>
                <a:cs typeface="Consolas"/>
              </a:rPr>
              <a:t>TID |  </a:t>
            </a:r>
            <a:r>
              <a:rPr lang="en-US" sz="1600" dirty="0">
                <a:solidFill>
                  <a:srgbClr val="4F81BD"/>
                </a:solidFill>
                <a:latin typeface="Consolas"/>
                <a:ea typeface="Baskerville" panose="02020502070401020303" pitchFamily="18" charset="0"/>
                <a:cs typeface="Consolas"/>
              </a:rPr>
              <a:t>T1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ea typeface="Baskerville" panose="02020502070401020303" pitchFamily="18" charset="0"/>
                <a:cs typeface="Consolas"/>
              </a:rPr>
              <a:t>   |  </a:t>
            </a:r>
            <a:r>
              <a:rPr lang="en-US" sz="1600" dirty="0">
                <a:solidFill>
                  <a:srgbClr val="4F81BD"/>
                </a:solidFill>
                <a:latin typeface="Consolas"/>
                <a:ea typeface="Baskerville" panose="02020502070401020303" pitchFamily="18" charset="0"/>
                <a:cs typeface="Consolas"/>
              </a:rPr>
              <a:t>T1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ea typeface="Baskerville" panose="02020502070401020303" pitchFamily="18" charset="0"/>
                <a:cs typeface="Consolas"/>
              </a:rPr>
              <a:t>  |   </a:t>
            </a:r>
            <a:r>
              <a:rPr lang="en-US" sz="1600" dirty="0">
                <a:solidFill>
                  <a:srgbClr val="4F81BD"/>
                </a:solidFill>
                <a:latin typeface="Consolas"/>
                <a:ea typeface="Baskerville" panose="02020502070401020303" pitchFamily="18" charset="0"/>
                <a:cs typeface="Consolas"/>
              </a:rPr>
              <a:t>T1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ea typeface="Baskerville" panose="02020502070401020303" pitchFamily="18" charset="0"/>
                <a:cs typeface="Consolas"/>
              </a:rPr>
              <a:t>   |  </a:t>
            </a:r>
            <a:r>
              <a:rPr lang="en-US" sz="1600" dirty="0">
                <a:solidFill>
                  <a:srgbClr val="F79646"/>
                </a:solidFill>
                <a:latin typeface="Consolas"/>
                <a:ea typeface="Baskerville" panose="02020502070401020303" pitchFamily="18" charset="0"/>
                <a:cs typeface="Consolas"/>
              </a:rPr>
              <a:t>T2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ea typeface="Baskerville" panose="02020502070401020303" pitchFamily="18" charset="0"/>
                <a:cs typeface="Consolas"/>
              </a:rPr>
              <a:t>   |  </a:t>
            </a:r>
            <a:r>
              <a:rPr lang="en-US" sz="1600" dirty="0">
                <a:solidFill>
                  <a:srgbClr val="F79646"/>
                </a:solidFill>
                <a:latin typeface="Consolas"/>
                <a:ea typeface="Baskerville" panose="02020502070401020303" pitchFamily="18" charset="0"/>
                <a:cs typeface="Consolas"/>
              </a:rPr>
              <a:t>T2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ea typeface="Baskerville" panose="02020502070401020303" pitchFamily="18" charset="0"/>
                <a:cs typeface="Consolas"/>
              </a:rPr>
              <a:t>  |   </a:t>
            </a:r>
            <a:r>
              <a:rPr lang="en-US" sz="1600" dirty="0">
                <a:solidFill>
                  <a:srgbClr val="F79646"/>
                </a:solidFill>
                <a:latin typeface="Consolas"/>
                <a:ea typeface="Baskerville" panose="02020502070401020303" pitchFamily="18" charset="0"/>
                <a:cs typeface="Consolas"/>
              </a:rPr>
              <a:t>T2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ea typeface="Baskerville" panose="02020502070401020303" pitchFamily="18" charset="0"/>
                <a:cs typeface="Consolas"/>
              </a:rPr>
              <a:t>   |  </a:t>
            </a:r>
            <a:r>
              <a:rPr lang="en-US" sz="1600" dirty="0">
                <a:solidFill>
                  <a:srgbClr val="8064A2"/>
                </a:solidFill>
                <a:latin typeface="Consolas"/>
                <a:ea typeface="Baskerville" panose="02020502070401020303" pitchFamily="18" charset="0"/>
                <a:cs typeface="Consolas"/>
              </a:rPr>
              <a:t>T3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ea typeface="Baskerville" panose="02020502070401020303" pitchFamily="18" charset="0"/>
                <a:cs typeface="Consolas"/>
              </a:rPr>
              <a:t> </a:t>
            </a: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ea typeface="宋体" panose="02010600030101010101" pitchFamily="2" charset="-122"/>
                <a:cs typeface="Consolas"/>
              </a:rPr>
              <a:t> 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ea typeface="Baskerville" panose="02020502070401020303" pitchFamily="18" charset="0"/>
                <a:cs typeface="Consolas"/>
              </a:rPr>
              <a:t> |</a:t>
            </a:r>
          </a:p>
          <a:p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ea typeface="Baskerville" panose="02020502070401020303" pitchFamily="18" charset="0"/>
                <a:cs typeface="Consolas"/>
              </a:rPr>
              <a:t>OLD | A=0   | B=0  |        | A=100 | B=50 |        | A=80  |</a:t>
            </a:r>
          </a:p>
          <a:p>
            <a:r>
              <a:rPr lang="pl-PL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ea typeface="Baskerville" panose="02020502070401020303" pitchFamily="18" charset="0"/>
                <a:cs typeface="Consolas"/>
              </a:rPr>
              <a:t>NEW | A=100 | B=50 | COMMIT | A=80  | B=70 | COMMIT | A=110 |</a:t>
            </a:r>
          </a:p>
          <a:p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ea typeface="Baskerville" panose="02020502070401020303" pitchFamily="18" charset="0"/>
                <a:cs typeface="Consolas"/>
              </a:rPr>
              <a:t>    +-------+------+--------+-------+------+--------+-------+</a:t>
            </a:r>
          </a:p>
          <a:p>
            <a:endParaRPr lang="en-US" sz="1600" dirty="0">
              <a:solidFill>
                <a:prstClr val="black">
                  <a:lumMod val="75000"/>
                  <a:lumOff val="25000"/>
                </a:prstClr>
              </a:solidFill>
              <a:latin typeface="Consolas"/>
              <a:ea typeface="Baskerville" panose="02020502070401020303" pitchFamily="18" charset="0"/>
              <a:cs typeface="Consolas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259632" y="4696889"/>
            <a:ext cx="2880320" cy="261906"/>
          </a:xfrm>
          <a:prstGeom prst="rect">
            <a:avLst/>
          </a:prstGeom>
          <a:solidFill>
            <a:srgbClr val="FF9300">
              <a:alpha val="25098"/>
            </a:srgbClr>
          </a:solidFill>
          <a:ln w="25400" cap="flat" cmpd="sng" algn="ctr">
            <a:solidFill>
              <a:srgbClr val="F7964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725642" y="2632184"/>
            <a:ext cx="25907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ea typeface="宋体" panose="02010600030101010101" pitchFamily="2" charset="-122"/>
                <a:cs typeface="Consolas"/>
              </a:rPr>
              <a:t>commits = {</a:t>
            </a:r>
            <a:r>
              <a:rPr lang="en-US" altLang="zh-CN" b="1" dirty="0">
                <a:solidFill>
                  <a:srgbClr val="F79646"/>
                </a:solidFill>
                <a:latin typeface="Consolas"/>
                <a:ea typeface="宋体" panose="02010600030101010101" pitchFamily="2" charset="-122"/>
                <a:cs typeface="Consolas"/>
              </a:rPr>
              <a:t>T2,</a:t>
            </a:r>
            <a:r>
              <a:rPr lang="zh-CN" altLang="en-US" b="1" dirty="0">
                <a:solidFill>
                  <a:srgbClr val="F79646"/>
                </a:solidFill>
                <a:latin typeface="Consolas"/>
                <a:ea typeface="宋体" panose="02010600030101010101" pitchFamily="2" charset="-122"/>
                <a:cs typeface="Consolas"/>
              </a:rPr>
              <a:t> </a:t>
            </a:r>
            <a:r>
              <a:rPr lang="en-US" altLang="zh-CN" b="1" dirty="0">
                <a:solidFill>
                  <a:srgbClr val="4F81BD"/>
                </a:solidFill>
                <a:latin typeface="Consolas"/>
                <a:ea typeface="宋体" panose="02010600030101010101" pitchFamily="2" charset="-122"/>
                <a:cs typeface="Consolas"/>
              </a:rPr>
              <a:t>T1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ea typeface="宋体" panose="02010600030101010101" pitchFamily="2" charset="-122"/>
                <a:cs typeface="Consolas"/>
              </a:rPr>
              <a:t>} </a:t>
            </a:r>
          </a:p>
        </p:txBody>
      </p:sp>
      <p:sp>
        <p:nvSpPr>
          <p:cNvPr id="45" name="矩形 44"/>
          <p:cNvSpPr/>
          <p:nvPr/>
        </p:nvSpPr>
        <p:spPr>
          <a:xfrm>
            <a:off x="5767207" y="2663375"/>
            <a:ext cx="2374749" cy="310431"/>
          </a:xfrm>
          <a:prstGeom prst="rect">
            <a:avLst/>
          </a:prstGeom>
          <a:solidFill>
            <a:srgbClr val="FF9300">
              <a:alpha val="25098"/>
            </a:srgbClr>
          </a:solidFill>
          <a:ln w="25400" cap="flat" cmpd="sng" algn="ctr">
            <a:solidFill>
              <a:srgbClr val="F7964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3635896" y="1489348"/>
            <a:ext cx="720080" cy="720080"/>
          </a:xfrm>
          <a:prstGeom prst="rect">
            <a:avLst/>
          </a:prstGeom>
          <a:solidFill>
            <a:srgbClr val="FF9300">
              <a:alpha val="25098"/>
            </a:srgbClr>
          </a:solidFill>
          <a:ln w="25400" cap="flat" cmpd="sng" algn="ctr">
            <a:solidFill>
              <a:srgbClr val="F7964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1043608" y="4945732"/>
            <a:ext cx="6192688" cy="302493"/>
          </a:xfrm>
          <a:prstGeom prst="rect">
            <a:avLst/>
          </a:prstGeom>
          <a:solidFill>
            <a:srgbClr val="FF9300">
              <a:alpha val="25098"/>
            </a:srgbClr>
          </a:solidFill>
          <a:ln w="25400" cap="flat" cmpd="sng" algn="ctr">
            <a:solidFill>
              <a:srgbClr val="F7964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2744090" y="1489348"/>
            <a:ext cx="720080" cy="720080"/>
          </a:xfrm>
          <a:prstGeom prst="rect">
            <a:avLst/>
          </a:prstGeom>
          <a:solidFill>
            <a:srgbClr val="FF9300">
              <a:alpha val="25098"/>
            </a:srgbClr>
          </a:solidFill>
          <a:ln w="25400" cap="flat" cmpd="sng" algn="ctr">
            <a:solidFill>
              <a:srgbClr val="F7964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043608" y="4369668"/>
            <a:ext cx="2808312" cy="288032"/>
          </a:xfrm>
          <a:prstGeom prst="rect">
            <a:avLst/>
          </a:prstGeom>
          <a:solidFill>
            <a:srgbClr val="FF9300">
              <a:alpha val="25098"/>
            </a:srgbClr>
          </a:solidFill>
          <a:ln w="25400" cap="flat" cmpd="sng" algn="ctr">
            <a:solidFill>
              <a:srgbClr val="F7964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1907704" y="1489348"/>
            <a:ext cx="720080" cy="720080"/>
          </a:xfrm>
          <a:prstGeom prst="rect">
            <a:avLst/>
          </a:prstGeom>
          <a:solidFill>
            <a:srgbClr val="FF9300">
              <a:alpha val="25098"/>
            </a:srgbClr>
          </a:solidFill>
          <a:ln w="25400" cap="flat" cmpd="sng" algn="ctr">
            <a:solidFill>
              <a:srgbClr val="F7964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4784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5" grpId="0" animBg="1" autoUpdateAnimBg="0"/>
      <p:bldP spid="46" grpId="0" animBg="1"/>
      <p:bldP spid="47" grpId="0" animBg="1"/>
      <p:bldP spid="47" grpId="1" animBg="1"/>
      <p:bldP spid="47" grpId="2" animBg="1"/>
      <p:bldP spid="47" grpId="3" animBg="1"/>
      <p:bldP spid="47" grpId="4" animBg="1"/>
      <p:bldP spid="47" grpId="5" animBg="1"/>
      <p:bldP spid="48" grpId="0" animBg="1"/>
      <p:bldP spid="48" grpId="1" animBg="1"/>
      <p:bldP spid="49" grpId="0" animBg="1"/>
      <p:bldP spid="49" grpId="1" animBg="1"/>
      <p:bldP spid="49" grpId="2" animBg="1"/>
      <p:bldP spid="49" grpId="3" animBg="1"/>
      <p:bldP spid="50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Performance Now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Writes might still be OK</a:t>
            </a:r>
          </a:p>
          <a:p>
            <a:pPr lvl="1"/>
            <a:r>
              <a:rPr lang="en-US" sz="20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but we do write twice: log &amp; install</a:t>
            </a:r>
          </a:p>
          <a:p>
            <a:r>
              <a:rPr lang="en-US" sz="24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Reads are fast</a:t>
            </a:r>
          </a:p>
          <a:p>
            <a:pPr lvl="1"/>
            <a:r>
              <a:rPr lang="en-US" sz="20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just look up in cell storage</a:t>
            </a:r>
          </a:p>
          <a:p>
            <a:r>
              <a:rPr lang="en-US" sz="24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Recovery requires scanning the entire log</a:t>
            </a:r>
          </a:p>
          <a:p>
            <a:r>
              <a:rPr lang="en-US" sz="24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Remaining performance problems:</a:t>
            </a:r>
          </a:p>
          <a:p>
            <a:pPr lvl="1"/>
            <a:r>
              <a:rPr lang="en-US" sz="20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We have to write to disk twice</a:t>
            </a:r>
          </a:p>
          <a:p>
            <a:pPr lvl="1"/>
            <a:r>
              <a:rPr lang="en-US" sz="20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Scanning the log will take longer and longer, as the log grows</a:t>
            </a:r>
          </a:p>
        </p:txBody>
      </p:sp>
    </p:spTree>
    <p:extLst>
      <p:ext uri="{BB962C8B-B14F-4D97-AF65-F5344CB8AC3E}">
        <p14:creationId xmlns:p14="http://schemas.microsoft.com/office/powerpoint/2010/main" val="399004045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Optimization 1: Improve Writes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188296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Storing installing in a (volatile) cache, e.g., memory</a:t>
            </a:r>
          </a:p>
          <a:p>
            <a:pPr lvl="1"/>
            <a:r>
              <a:rPr lang="en-US" sz="20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Writes can now be fast: just one write, instead of two</a:t>
            </a:r>
          </a:p>
          <a:p>
            <a:pPr lvl="1"/>
            <a:r>
              <a:rPr lang="en-US" sz="22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Hope that variable is modified several times in cache before flush</a:t>
            </a:r>
          </a:p>
          <a:p>
            <a:r>
              <a:rPr lang="en-US" sz="24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Reads can also be benefited</a:t>
            </a:r>
          </a:p>
          <a:p>
            <a:pPr lvl="1"/>
            <a:r>
              <a:rPr lang="en-US" sz="20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Reads go through the cache, since cache may contain more up-to-date values</a:t>
            </a:r>
          </a:p>
        </p:txBody>
      </p:sp>
    </p:spTree>
    <p:extLst>
      <p:ext uri="{BB962C8B-B14F-4D97-AF65-F5344CB8AC3E}">
        <p14:creationId xmlns:p14="http://schemas.microsoft.com/office/powerpoint/2010/main" val="143257445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72008" y="1129308"/>
            <a:ext cx="9252520" cy="19020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  <a:cs typeface="+mn-ea"/>
              <a:sym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8816"/>
            <a:ext cx="8229600" cy="952500"/>
          </a:xfrm>
        </p:spPr>
        <p:txBody>
          <a:bodyPr/>
          <a:lstStyle/>
          <a:p>
            <a:r>
              <a:rPr lang="en-US" altLang="zh-CN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Read &amp; Write with Cache</a:t>
            </a:r>
            <a:endParaRPr lang="en-US" dirty="0">
              <a:latin typeface="Baskerville" panose="02020502070401020303" pitchFamily="18" charset="0"/>
              <a:ea typeface="Baskerville" panose="02020502070401020303" pitchFamily="18" charset="0"/>
              <a:cs typeface="+mn-ea"/>
              <a:sym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>
                <a:latin typeface="Baskerville" panose="02020502070401020303" pitchFamily="18" charset="0"/>
                <a:ea typeface="+mn-ea"/>
                <a:cs typeface="+mn-ea"/>
                <a:sym typeface="+mn-lt"/>
              </a:rPr>
              <a:t>59</a:t>
            </a:fld>
            <a:endParaRPr lang="zh-CN" altLang="en-US" dirty="0">
              <a:latin typeface="Baskerville" panose="02020502070401020303" pitchFamily="18" charset="0"/>
              <a:ea typeface="+mn-ea"/>
              <a:cs typeface="+mn-ea"/>
              <a:sym typeface="+mn-lt"/>
            </a:endParaRPr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457200" y="3103372"/>
            <a:ext cx="8229600" cy="24680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368"/>
              </a:spcBef>
              <a:buFont typeface="Arial" pitchFamily="34" charset="0"/>
              <a:buChar char="•"/>
              <a:defRPr sz="32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68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recover(log):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68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  commits = {}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68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  for record r in log[len(log)-1] .. log[0]: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68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    if r.type == commit: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68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      commits.add(r.tid)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68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    if r.type == update and r.tid not in commits: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68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      cell_write(r.var, r.old_val) 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// undo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68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  for record r in log[0] .. log[len(log)-1]: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68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    if r.type == update and r.tid in commits: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68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      cell_write(r.var, r.new_value) 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// redo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onsolas" panose="020B0609020204030204" pitchFamily="49" charset="0"/>
              <a:ea typeface="楷体"/>
              <a:cs typeface="Courier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228889" y="2488168"/>
            <a:ext cx="1704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ea typeface="宋体" panose="02010600030101010101" pitchFamily="2" charset="-122"/>
                <a:cs typeface="Consolas"/>
              </a:rPr>
              <a:t>Cell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ea typeface="宋体" panose="02010600030101010101" pitchFamily="2" charset="-122"/>
                <a:cs typeface="Consolas"/>
              </a:rPr>
              <a:t> 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ea typeface="宋体" panose="02010600030101010101" pitchFamily="2" charset="-122"/>
                <a:cs typeface="Consolas"/>
              </a:rPr>
              <a:t>Storage</a:t>
            </a:r>
            <a:endParaRPr lang="zh-CN" altLang="en-US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131840" y="2539619"/>
            <a:ext cx="1008112" cy="260389"/>
          </a:xfrm>
          <a:prstGeom prst="rect">
            <a:avLst/>
          </a:prstGeom>
          <a:noFill/>
          <a:ln w="1270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A</a:t>
            </a:r>
            <a:r>
              <a: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110</a:t>
            </a: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355976" y="2539619"/>
            <a:ext cx="1008112" cy="260389"/>
          </a:xfrm>
          <a:prstGeom prst="rect">
            <a:avLst/>
          </a:prstGeom>
          <a:noFill/>
          <a:ln w="1270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70</a:t>
            </a: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9" name="Rectangle 3"/>
          <p:cNvSpPr/>
          <p:nvPr/>
        </p:nvSpPr>
        <p:spPr>
          <a:xfrm>
            <a:off x="1228889" y="1201316"/>
            <a:ext cx="701551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ea typeface="Baskerville" panose="02020502070401020303" pitchFamily="18" charset="0"/>
                <a:cs typeface="Consolas"/>
              </a:rPr>
              <a:t>    +-------+------+--------+-------+------+--------+-------+</a:t>
            </a:r>
          </a:p>
          <a:p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ea typeface="Baskerville" panose="02020502070401020303" pitchFamily="18" charset="0"/>
                <a:cs typeface="Consolas"/>
              </a:rPr>
              <a:t>TID |  </a:t>
            </a:r>
            <a:r>
              <a:rPr lang="en-US" sz="1600" dirty="0">
                <a:solidFill>
                  <a:srgbClr val="4F81BD"/>
                </a:solidFill>
                <a:latin typeface="Consolas"/>
                <a:ea typeface="Baskerville" panose="02020502070401020303" pitchFamily="18" charset="0"/>
                <a:cs typeface="Consolas"/>
              </a:rPr>
              <a:t>T1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ea typeface="Baskerville" panose="02020502070401020303" pitchFamily="18" charset="0"/>
                <a:cs typeface="Consolas"/>
              </a:rPr>
              <a:t>   |  </a:t>
            </a:r>
            <a:r>
              <a:rPr lang="en-US" sz="1600" dirty="0">
                <a:solidFill>
                  <a:srgbClr val="4F81BD"/>
                </a:solidFill>
                <a:latin typeface="Consolas"/>
                <a:ea typeface="Baskerville" panose="02020502070401020303" pitchFamily="18" charset="0"/>
                <a:cs typeface="Consolas"/>
              </a:rPr>
              <a:t>T1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ea typeface="Baskerville" panose="02020502070401020303" pitchFamily="18" charset="0"/>
                <a:cs typeface="Consolas"/>
              </a:rPr>
              <a:t>  |   </a:t>
            </a:r>
            <a:r>
              <a:rPr lang="en-US" sz="1600" dirty="0">
                <a:solidFill>
                  <a:srgbClr val="4F81BD"/>
                </a:solidFill>
                <a:latin typeface="Consolas"/>
                <a:ea typeface="Baskerville" panose="02020502070401020303" pitchFamily="18" charset="0"/>
                <a:cs typeface="Consolas"/>
              </a:rPr>
              <a:t>T1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ea typeface="Baskerville" panose="02020502070401020303" pitchFamily="18" charset="0"/>
                <a:cs typeface="Consolas"/>
              </a:rPr>
              <a:t>   |  </a:t>
            </a:r>
            <a:r>
              <a:rPr lang="en-US" sz="1600" dirty="0">
                <a:solidFill>
                  <a:srgbClr val="F79646"/>
                </a:solidFill>
                <a:latin typeface="Consolas"/>
                <a:ea typeface="Baskerville" panose="02020502070401020303" pitchFamily="18" charset="0"/>
                <a:cs typeface="Consolas"/>
              </a:rPr>
              <a:t>T2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ea typeface="Baskerville" panose="02020502070401020303" pitchFamily="18" charset="0"/>
                <a:cs typeface="Consolas"/>
              </a:rPr>
              <a:t>   |  </a:t>
            </a:r>
            <a:r>
              <a:rPr lang="en-US" sz="1600" dirty="0">
                <a:solidFill>
                  <a:srgbClr val="F79646"/>
                </a:solidFill>
                <a:latin typeface="Consolas"/>
                <a:ea typeface="Baskerville" panose="02020502070401020303" pitchFamily="18" charset="0"/>
                <a:cs typeface="Consolas"/>
              </a:rPr>
              <a:t>T2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ea typeface="Baskerville" panose="02020502070401020303" pitchFamily="18" charset="0"/>
                <a:cs typeface="Consolas"/>
              </a:rPr>
              <a:t>  |   </a:t>
            </a:r>
            <a:r>
              <a:rPr lang="en-US" sz="1600" dirty="0">
                <a:solidFill>
                  <a:srgbClr val="F79646"/>
                </a:solidFill>
                <a:latin typeface="Consolas"/>
                <a:ea typeface="Baskerville" panose="02020502070401020303" pitchFamily="18" charset="0"/>
                <a:cs typeface="Consolas"/>
              </a:rPr>
              <a:t>T2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ea typeface="Baskerville" panose="02020502070401020303" pitchFamily="18" charset="0"/>
                <a:cs typeface="Consolas"/>
              </a:rPr>
              <a:t>   |  </a:t>
            </a:r>
            <a:r>
              <a:rPr lang="en-US" sz="1600" dirty="0">
                <a:solidFill>
                  <a:srgbClr val="8064A2"/>
                </a:solidFill>
                <a:latin typeface="Consolas"/>
                <a:ea typeface="Baskerville" panose="02020502070401020303" pitchFamily="18" charset="0"/>
                <a:cs typeface="Consolas"/>
              </a:rPr>
              <a:t>T3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ea typeface="Baskerville" panose="02020502070401020303" pitchFamily="18" charset="0"/>
                <a:cs typeface="Consolas"/>
              </a:rPr>
              <a:t> </a:t>
            </a: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ea typeface="宋体" panose="02010600030101010101" pitchFamily="2" charset="-122"/>
                <a:cs typeface="Consolas"/>
              </a:rPr>
              <a:t> 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ea typeface="Baskerville" panose="02020502070401020303" pitchFamily="18" charset="0"/>
                <a:cs typeface="Consolas"/>
              </a:rPr>
              <a:t> |</a:t>
            </a:r>
          </a:p>
          <a:p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ea typeface="Baskerville" panose="02020502070401020303" pitchFamily="18" charset="0"/>
                <a:cs typeface="Consolas"/>
              </a:rPr>
              <a:t>OLD | A=0   | B=0  |        | A=100 | B=50 |        | A=80  |</a:t>
            </a:r>
          </a:p>
          <a:p>
            <a:r>
              <a:rPr lang="pl-PL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ea typeface="Baskerville" panose="02020502070401020303" pitchFamily="18" charset="0"/>
                <a:cs typeface="Consolas"/>
              </a:rPr>
              <a:t>NEW | A=100 | B=50 | COMMIT | A=80  | B=70 | COMMIT | A=110 |</a:t>
            </a:r>
          </a:p>
          <a:p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ea typeface="Baskerville" panose="02020502070401020303" pitchFamily="18" charset="0"/>
                <a:cs typeface="Consolas"/>
              </a:rPr>
              <a:t>    +-------+------+--------+-------+------+--------+-------+</a:t>
            </a:r>
          </a:p>
          <a:p>
            <a:endParaRPr lang="en-US" sz="1600" dirty="0">
              <a:solidFill>
                <a:prstClr val="black">
                  <a:lumMod val="75000"/>
                  <a:lumOff val="25000"/>
                </a:prstClr>
              </a:solidFill>
              <a:latin typeface="Consolas"/>
              <a:ea typeface="Baskerville" panose="02020502070401020303" pitchFamily="18" charset="0"/>
              <a:cs typeface="Consolas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626355" y="2458319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ea typeface="宋体" panose="02010600030101010101" pitchFamily="2" charset="-122"/>
                <a:cs typeface="Consolas"/>
              </a:rPr>
              <a:t>Cache</a:t>
            </a:r>
          </a:p>
        </p:txBody>
      </p:sp>
      <p:sp>
        <p:nvSpPr>
          <p:cNvPr id="31" name="矩形 30"/>
          <p:cNvSpPr/>
          <p:nvPr/>
        </p:nvSpPr>
        <p:spPr>
          <a:xfrm>
            <a:off x="6513348" y="2539619"/>
            <a:ext cx="891422" cy="260389"/>
          </a:xfrm>
          <a:prstGeom prst="rect">
            <a:avLst/>
          </a:prstGeom>
          <a:noFill/>
          <a:ln w="1270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A</a:t>
            </a:r>
            <a:r>
              <a: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110</a:t>
            </a: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7548786" y="2539619"/>
            <a:ext cx="695622" cy="260389"/>
          </a:xfrm>
          <a:prstGeom prst="rect">
            <a:avLst/>
          </a:prstGeom>
          <a:noFill/>
          <a:ln w="1270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70</a:t>
            </a: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7020272" y="3001516"/>
            <a:ext cx="0" cy="5040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5724128" y="2929508"/>
            <a:ext cx="259228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7344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可用性（</a:t>
            </a:r>
            <a:r>
              <a:rPr lang="en-US" altLang="zh-CN" dirty="0">
                <a:ea typeface="Baskerville" panose="02020502070401020303" pitchFamily="18" charset="0"/>
              </a:rPr>
              <a:t>Availability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定义：系统对用户请求均有响应</a:t>
            </a:r>
            <a:endParaRPr lang="en-US" altLang="zh-CN" dirty="0">
              <a:ea typeface="Baskerville" panose="02020502070401020303" pitchFamily="18" charset="0"/>
            </a:endParaRPr>
          </a:p>
          <a:p>
            <a:pPr lvl="1"/>
            <a:r>
              <a:rPr lang="zh-CN" altLang="en-US" dirty="0"/>
              <a:t>在一定时间内回复处理成功或失败</a:t>
            </a:r>
            <a:endParaRPr lang="en-US" altLang="zh-CN" dirty="0">
              <a:ea typeface="Baskerville" panose="02020502070401020303" pitchFamily="18" charset="0"/>
            </a:endParaRPr>
          </a:p>
          <a:p>
            <a:r>
              <a:rPr lang="zh-CN" altLang="en-US" dirty="0"/>
              <a:t>可用状态</a:t>
            </a:r>
            <a:endParaRPr lang="en-US" altLang="zh-CN" dirty="0">
              <a:ea typeface="Baskerville" panose="02020502070401020303" pitchFamily="18" charset="0"/>
            </a:endParaRPr>
          </a:p>
          <a:p>
            <a:pPr lvl="1"/>
            <a:r>
              <a:rPr lang="zh-CN" altLang="en-US" dirty="0"/>
              <a:t>例如：“车票购买成功”，或“车票已售完”</a:t>
            </a:r>
            <a:endParaRPr lang="en-US" altLang="zh-CN" dirty="0">
              <a:ea typeface="Baskerville" panose="02020502070401020303" pitchFamily="18" charset="0"/>
            </a:endParaRPr>
          </a:p>
          <a:p>
            <a:r>
              <a:rPr lang="zh-CN" altLang="en-US" dirty="0"/>
              <a:t>不可用状态</a:t>
            </a:r>
            <a:endParaRPr lang="en-US" altLang="zh-CN" dirty="0">
              <a:ea typeface="Baskerville" panose="02020502070401020303" pitchFamily="18" charset="0"/>
            </a:endParaRPr>
          </a:p>
          <a:p>
            <a:pPr lvl="1"/>
            <a:r>
              <a:rPr lang="zh-CN" altLang="en-US" dirty="0"/>
              <a:t>例如：长时间显示“加载中”却没有任何进展</a:t>
            </a:r>
            <a:endParaRPr lang="en-US" altLang="zh-CN" dirty="0">
              <a:ea typeface="Baskerville" panose="02020502070401020303" pitchFamily="18" charset="0"/>
            </a:endParaRPr>
          </a:p>
          <a:p>
            <a:pPr lvl="1"/>
            <a:r>
              <a:rPr lang="zh-CN" altLang="en-US" dirty="0"/>
              <a:t>例如：电话提示“系统当前忙，请稍后重试”</a:t>
            </a:r>
            <a:endParaRPr lang="en-US" altLang="zh-CN" dirty="0">
              <a:ea typeface="Baskerville" panose="02020502070401020303" pitchFamily="18" charset="0"/>
            </a:endParaRPr>
          </a:p>
          <a:p>
            <a:pPr lvl="1"/>
            <a:endParaRPr lang="zh-CN" altLang="en-US" dirty="0"/>
          </a:p>
        </p:txBody>
      </p:sp>
      <p:pic>
        <p:nvPicPr>
          <p:cNvPr id="1026" name="Picture 2" descr="http://img1.cache.netease.com/catchpic/3/3E/3E6A3371D70F0FD895B0DF1E1A9B6AA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2668" y="777268"/>
            <a:ext cx="2331282" cy="4141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328959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Problem Brought by Cache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188296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Atomicity problem: cell storage (on disk) may be </a:t>
            </a:r>
            <a:r>
              <a:rPr lang="en-US" sz="2000" dirty="0">
                <a:solidFill>
                  <a:schemeClr val="accent2"/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out-of-date</a:t>
            </a:r>
          </a:p>
          <a:p>
            <a:pPr lvl="1"/>
            <a:r>
              <a:rPr lang="en-US" sz="18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Is it possible to have changes that should be in cell storage, but aren't?</a:t>
            </a:r>
          </a:p>
          <a:p>
            <a:pPr lvl="2"/>
            <a:r>
              <a:rPr lang="en-US" sz="1600" dirty="0">
                <a:solidFill>
                  <a:schemeClr val="accent2"/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Yes</a:t>
            </a:r>
            <a:r>
              <a:rPr lang="en-US" sz="16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: might not have flushed the latest commits</a:t>
            </a:r>
          </a:p>
          <a:p>
            <a:pPr lvl="1"/>
            <a:r>
              <a:rPr lang="en-US" sz="18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Is it possible to have changes that shouldn't be in cell storage, but are?</a:t>
            </a:r>
          </a:p>
          <a:p>
            <a:pPr lvl="2"/>
            <a:r>
              <a:rPr lang="en-US" sz="1600" dirty="0">
                <a:solidFill>
                  <a:schemeClr val="accent2"/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Yes</a:t>
            </a:r>
            <a:r>
              <a:rPr lang="en-US" sz="16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: flushed some changes that then aborted (same as before)</a:t>
            </a:r>
          </a:p>
          <a:p>
            <a:r>
              <a:rPr lang="en-US" sz="20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Solution: change the recover procedure</a:t>
            </a:r>
          </a:p>
          <a:p>
            <a:pPr lvl="1"/>
            <a:r>
              <a:rPr lang="en-US" sz="18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Need a </a:t>
            </a:r>
            <a:r>
              <a:rPr lang="en-US" sz="1800" dirty="0">
                <a:solidFill>
                  <a:srgbClr val="0096FF"/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redo</a:t>
            </a:r>
            <a:r>
              <a:rPr lang="en-US" sz="18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 phase in addition to an </a:t>
            </a:r>
            <a:r>
              <a:rPr lang="en-US" sz="1800" dirty="0">
                <a:solidFill>
                  <a:srgbClr val="0096FF"/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undo</a:t>
            </a:r>
            <a:r>
              <a:rPr lang="en-US" sz="18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 phase in recovery</a:t>
            </a:r>
          </a:p>
          <a:p>
            <a:pPr lvl="1"/>
            <a:r>
              <a:rPr lang="en-US" sz="18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Don't treat actions with an abort record as "done"</a:t>
            </a:r>
          </a:p>
          <a:p>
            <a:pPr lvl="2"/>
            <a:r>
              <a:rPr lang="en-US" sz="16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There might be leftover changes from them in cell storage</a:t>
            </a:r>
          </a:p>
        </p:txBody>
      </p:sp>
    </p:spTree>
    <p:extLst>
      <p:ext uri="{BB962C8B-B14F-4D97-AF65-F5344CB8AC3E}">
        <p14:creationId xmlns:p14="http://schemas.microsoft.com/office/powerpoint/2010/main" val="137920089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72008" y="1129308"/>
            <a:ext cx="9252520" cy="19020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Baskerville" panose="02020502070401020303" pitchFamily="18" charset="0"/>
              <a:cs typeface="+mn-ea"/>
              <a:sym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8816"/>
            <a:ext cx="8229600" cy="952500"/>
          </a:xfrm>
        </p:spPr>
        <p:txBody>
          <a:bodyPr/>
          <a:lstStyle/>
          <a:p>
            <a:r>
              <a:rPr lang="en-US" altLang="zh-CN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Recover with Cache</a:t>
            </a:r>
            <a:endParaRPr lang="en-US" dirty="0">
              <a:latin typeface="Baskerville" panose="02020502070401020303" pitchFamily="18" charset="0"/>
              <a:ea typeface="Baskerville" panose="02020502070401020303" pitchFamily="18" charset="0"/>
              <a:cs typeface="+mn-ea"/>
              <a:sym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>
                <a:latin typeface="Baskerville" panose="02020502070401020303" pitchFamily="18" charset="0"/>
                <a:ea typeface="+mn-ea"/>
                <a:cs typeface="+mn-ea"/>
                <a:sym typeface="+mn-lt"/>
              </a:rPr>
              <a:t>61</a:t>
            </a:fld>
            <a:endParaRPr lang="zh-CN" altLang="en-US" dirty="0">
              <a:latin typeface="Baskerville" panose="02020502070401020303" pitchFamily="18" charset="0"/>
              <a:ea typeface="+mn-ea"/>
              <a:cs typeface="+mn-ea"/>
              <a:sym typeface="+mn-lt"/>
            </a:endParaRPr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457200" y="3103372"/>
            <a:ext cx="8229600" cy="2562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368"/>
              </a:spcBef>
              <a:buFont typeface="Arial" pitchFamily="34" charset="0"/>
              <a:buChar char="•"/>
              <a:defRPr sz="32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68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read(var):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68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  if var in cache: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68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    return cache[var]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68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  else: 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// may evict others from cache to cell storage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68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    cache[var] = cell_read(var)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68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    return cache[var]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write(var, value):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68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  log.append(current_tid, update, var, read(var), value)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68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  cache[var] = value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onsolas" panose="020B0609020204030204" pitchFamily="49" charset="0"/>
              <a:ea typeface="楷体"/>
              <a:cs typeface="Courier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228889" y="2488168"/>
            <a:ext cx="1704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ea typeface="宋体" panose="02010600030101010101" pitchFamily="2" charset="-122"/>
                <a:cs typeface="Consolas"/>
              </a:rPr>
              <a:t>Cell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ea typeface="宋体" panose="02010600030101010101" pitchFamily="2" charset="-122"/>
                <a:cs typeface="Consolas"/>
              </a:rPr>
              <a:t> 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ea typeface="宋体" panose="02010600030101010101" pitchFamily="2" charset="-122"/>
                <a:cs typeface="Consolas"/>
              </a:rPr>
              <a:t>Storage</a:t>
            </a:r>
            <a:endParaRPr lang="zh-CN" altLang="en-US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131840" y="2539619"/>
            <a:ext cx="1008112" cy="260389"/>
          </a:xfrm>
          <a:prstGeom prst="rect">
            <a:avLst/>
          </a:prstGeom>
          <a:noFill/>
          <a:ln w="1270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A</a:t>
            </a:r>
            <a:r>
              <a: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110</a:t>
            </a: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355976" y="2539619"/>
            <a:ext cx="1008112" cy="260389"/>
          </a:xfrm>
          <a:prstGeom prst="rect">
            <a:avLst/>
          </a:prstGeom>
          <a:noFill/>
          <a:ln w="1270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70</a:t>
            </a: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9" name="Rectangle 3"/>
          <p:cNvSpPr/>
          <p:nvPr/>
        </p:nvSpPr>
        <p:spPr>
          <a:xfrm>
            <a:off x="1228889" y="1201316"/>
            <a:ext cx="701551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ea typeface="Baskerville" panose="02020502070401020303" pitchFamily="18" charset="0"/>
                <a:cs typeface="Consolas"/>
              </a:rPr>
              <a:t>    +-------+------+--------+-------+------+--------+-------+</a:t>
            </a:r>
          </a:p>
          <a:p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ea typeface="Baskerville" panose="02020502070401020303" pitchFamily="18" charset="0"/>
                <a:cs typeface="Consolas"/>
              </a:rPr>
              <a:t>TID |  </a:t>
            </a:r>
            <a:r>
              <a:rPr lang="en-US" sz="1600" dirty="0">
                <a:solidFill>
                  <a:srgbClr val="4F81BD"/>
                </a:solidFill>
                <a:latin typeface="Consolas"/>
                <a:ea typeface="Baskerville" panose="02020502070401020303" pitchFamily="18" charset="0"/>
                <a:cs typeface="Consolas"/>
              </a:rPr>
              <a:t>T1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ea typeface="Baskerville" panose="02020502070401020303" pitchFamily="18" charset="0"/>
                <a:cs typeface="Consolas"/>
              </a:rPr>
              <a:t>   |  </a:t>
            </a:r>
            <a:r>
              <a:rPr lang="en-US" sz="1600" dirty="0">
                <a:solidFill>
                  <a:srgbClr val="4F81BD"/>
                </a:solidFill>
                <a:latin typeface="Consolas"/>
                <a:ea typeface="Baskerville" panose="02020502070401020303" pitchFamily="18" charset="0"/>
                <a:cs typeface="Consolas"/>
              </a:rPr>
              <a:t>T1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ea typeface="Baskerville" panose="02020502070401020303" pitchFamily="18" charset="0"/>
                <a:cs typeface="Consolas"/>
              </a:rPr>
              <a:t>  |   </a:t>
            </a:r>
            <a:r>
              <a:rPr lang="en-US" sz="1600" dirty="0">
                <a:solidFill>
                  <a:srgbClr val="4F81BD"/>
                </a:solidFill>
                <a:latin typeface="Consolas"/>
                <a:ea typeface="Baskerville" panose="02020502070401020303" pitchFamily="18" charset="0"/>
                <a:cs typeface="Consolas"/>
              </a:rPr>
              <a:t>T1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ea typeface="Baskerville" panose="02020502070401020303" pitchFamily="18" charset="0"/>
                <a:cs typeface="Consolas"/>
              </a:rPr>
              <a:t>   |  </a:t>
            </a:r>
            <a:r>
              <a:rPr lang="en-US" sz="1600" dirty="0">
                <a:solidFill>
                  <a:srgbClr val="F79646"/>
                </a:solidFill>
                <a:latin typeface="Consolas"/>
                <a:ea typeface="Baskerville" panose="02020502070401020303" pitchFamily="18" charset="0"/>
                <a:cs typeface="Consolas"/>
              </a:rPr>
              <a:t>T2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ea typeface="Baskerville" panose="02020502070401020303" pitchFamily="18" charset="0"/>
                <a:cs typeface="Consolas"/>
              </a:rPr>
              <a:t>   |  </a:t>
            </a:r>
            <a:r>
              <a:rPr lang="en-US" sz="1600" dirty="0">
                <a:solidFill>
                  <a:srgbClr val="F79646"/>
                </a:solidFill>
                <a:latin typeface="Consolas"/>
                <a:ea typeface="Baskerville" panose="02020502070401020303" pitchFamily="18" charset="0"/>
                <a:cs typeface="Consolas"/>
              </a:rPr>
              <a:t>T2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ea typeface="Baskerville" panose="02020502070401020303" pitchFamily="18" charset="0"/>
                <a:cs typeface="Consolas"/>
              </a:rPr>
              <a:t>  |   </a:t>
            </a:r>
            <a:r>
              <a:rPr lang="en-US" sz="1600" dirty="0">
                <a:solidFill>
                  <a:srgbClr val="F79646"/>
                </a:solidFill>
                <a:latin typeface="Consolas"/>
                <a:ea typeface="Baskerville" panose="02020502070401020303" pitchFamily="18" charset="0"/>
                <a:cs typeface="Consolas"/>
              </a:rPr>
              <a:t>T2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ea typeface="Baskerville" panose="02020502070401020303" pitchFamily="18" charset="0"/>
                <a:cs typeface="Consolas"/>
              </a:rPr>
              <a:t>   |  </a:t>
            </a:r>
            <a:r>
              <a:rPr lang="en-US" sz="1600" dirty="0">
                <a:solidFill>
                  <a:srgbClr val="8064A2"/>
                </a:solidFill>
                <a:latin typeface="Consolas"/>
                <a:ea typeface="Baskerville" panose="02020502070401020303" pitchFamily="18" charset="0"/>
                <a:cs typeface="Consolas"/>
              </a:rPr>
              <a:t>T3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ea typeface="Baskerville" panose="02020502070401020303" pitchFamily="18" charset="0"/>
                <a:cs typeface="Consolas"/>
              </a:rPr>
              <a:t> </a:t>
            </a: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ea typeface="宋体" panose="02010600030101010101" pitchFamily="2" charset="-122"/>
                <a:cs typeface="Consolas"/>
              </a:rPr>
              <a:t> 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ea typeface="Baskerville" panose="02020502070401020303" pitchFamily="18" charset="0"/>
                <a:cs typeface="Consolas"/>
              </a:rPr>
              <a:t> |</a:t>
            </a:r>
          </a:p>
          <a:p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ea typeface="Baskerville" panose="02020502070401020303" pitchFamily="18" charset="0"/>
                <a:cs typeface="Consolas"/>
              </a:rPr>
              <a:t>OLD | A=0   | B=0  |        | A=100 | B=50 |        | A=80  |</a:t>
            </a:r>
          </a:p>
          <a:p>
            <a:r>
              <a:rPr lang="pl-PL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ea typeface="Baskerville" panose="02020502070401020303" pitchFamily="18" charset="0"/>
                <a:cs typeface="Consolas"/>
              </a:rPr>
              <a:t>NEW | A=100 | B=50 | COMMIT | A=80  | B=70 | COMMIT | A=110 |</a:t>
            </a:r>
          </a:p>
          <a:p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ea typeface="Baskerville" panose="02020502070401020303" pitchFamily="18" charset="0"/>
                <a:cs typeface="Consolas"/>
              </a:rPr>
              <a:t>    +-------+------+--------+-------+------+--------+-------+</a:t>
            </a:r>
          </a:p>
          <a:p>
            <a:endParaRPr lang="en-US" sz="1600" dirty="0">
              <a:solidFill>
                <a:prstClr val="black">
                  <a:lumMod val="75000"/>
                  <a:lumOff val="25000"/>
                </a:prstClr>
              </a:solidFill>
              <a:latin typeface="Consolas"/>
              <a:ea typeface="Baskerville" panose="02020502070401020303" pitchFamily="18" charset="0"/>
              <a:cs typeface="Consolas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626355" y="2458319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ea typeface="宋体" panose="02010600030101010101" pitchFamily="2" charset="-122"/>
                <a:cs typeface="Consolas"/>
              </a:rPr>
              <a:t>Cache</a:t>
            </a:r>
          </a:p>
        </p:txBody>
      </p:sp>
      <p:sp>
        <p:nvSpPr>
          <p:cNvPr id="31" name="矩形 30"/>
          <p:cNvSpPr/>
          <p:nvPr/>
        </p:nvSpPr>
        <p:spPr>
          <a:xfrm>
            <a:off x="6513348" y="2539619"/>
            <a:ext cx="891422" cy="260389"/>
          </a:xfrm>
          <a:prstGeom prst="rect">
            <a:avLst/>
          </a:prstGeom>
          <a:noFill/>
          <a:ln w="1270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A</a:t>
            </a:r>
            <a:r>
              <a: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110</a:t>
            </a: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7548786" y="2539619"/>
            <a:ext cx="695622" cy="260389"/>
          </a:xfrm>
          <a:prstGeom prst="rect">
            <a:avLst/>
          </a:prstGeom>
          <a:noFill/>
          <a:ln w="1270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70</a:t>
            </a: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78885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Optimization 2: Truncate the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1"/>
            <a:ext cx="8579296" cy="3771636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</a:pPr>
            <a:r>
              <a:rPr lang="en-US" sz="20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Current log grows without bound not practical</a:t>
            </a:r>
          </a:p>
          <a:p>
            <a:pPr lvl="1">
              <a:lnSpc>
                <a:spcPct val="130000"/>
              </a:lnSpc>
            </a:pPr>
            <a:r>
              <a:rPr lang="en-US" sz="18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What part of the log can be discarded?</a:t>
            </a:r>
          </a:p>
          <a:p>
            <a:pPr lvl="2">
              <a:lnSpc>
                <a:spcPct val="130000"/>
              </a:lnSpc>
            </a:pPr>
            <a:r>
              <a:rPr lang="en-US" sz="16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Must know the outcome of every action in that part of log</a:t>
            </a:r>
          </a:p>
          <a:p>
            <a:pPr lvl="2">
              <a:lnSpc>
                <a:spcPct val="130000"/>
              </a:lnSpc>
            </a:pPr>
            <a:r>
              <a:rPr lang="en-US" sz="16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Cell storage must reflect all of those log records (commits, aborts).</a:t>
            </a:r>
          </a:p>
          <a:p>
            <a:pPr lvl="1">
              <a:lnSpc>
                <a:spcPct val="130000"/>
              </a:lnSpc>
            </a:pPr>
            <a:r>
              <a:rPr lang="en-US" sz="18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Truncating mechanism (assuming no pending actions):</a:t>
            </a:r>
          </a:p>
          <a:p>
            <a:pPr lvl="2">
              <a:lnSpc>
                <a:spcPct val="130000"/>
              </a:lnSpc>
            </a:pPr>
            <a:r>
              <a:rPr lang="en-US" sz="16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Flush all cached updates to cell storage</a:t>
            </a:r>
          </a:p>
          <a:p>
            <a:pPr lvl="2">
              <a:lnSpc>
                <a:spcPct val="130000"/>
              </a:lnSpc>
            </a:pPr>
            <a:r>
              <a:rPr lang="en-US" sz="16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Write a </a:t>
            </a:r>
            <a:r>
              <a:rPr lang="en-US" sz="1600" dirty="0">
                <a:solidFill>
                  <a:srgbClr val="0096FF"/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checkpoint</a:t>
            </a:r>
            <a:r>
              <a:rPr lang="en-US" sz="16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 record, to save our place in the log</a:t>
            </a:r>
          </a:p>
          <a:p>
            <a:pPr lvl="2">
              <a:lnSpc>
                <a:spcPct val="130000"/>
              </a:lnSpc>
            </a:pPr>
            <a:r>
              <a:rPr lang="en-US" sz="16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Truncate log prior to checkpoint record</a:t>
            </a:r>
          </a:p>
          <a:p>
            <a:pPr lvl="2">
              <a:lnSpc>
                <a:spcPct val="130000"/>
              </a:lnSpc>
            </a:pPr>
            <a:r>
              <a:rPr lang="en-US" sz="16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(Often log implemented as a series of files, so can delete old log files)</a:t>
            </a:r>
          </a:p>
          <a:p>
            <a:pPr lvl="1">
              <a:lnSpc>
                <a:spcPct val="130000"/>
              </a:lnSpc>
            </a:pPr>
            <a:r>
              <a:rPr lang="en-US" sz="18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With pending actions, delete before checkpoint &amp; earliest undecided record</a:t>
            </a:r>
          </a:p>
          <a:p>
            <a:pPr>
              <a:lnSpc>
                <a:spcPct val="130000"/>
              </a:lnSpc>
            </a:pPr>
            <a:endParaRPr lang="en-US" sz="2000" dirty="0">
              <a:latin typeface="Baskerville" panose="02020502070401020303" pitchFamily="18" charset="0"/>
              <a:ea typeface="Baskerville" panose="02020502070401020303" pitchFamily="18" charset="0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2624529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Checkpointing</a:t>
            </a:r>
            <a:endParaRPr lang="zh-CN" altLang="en-US" dirty="0">
              <a:latin typeface="Baskerville" panose="02020502070401020303" pitchFamily="18" charset="0"/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4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Doing the following:</a:t>
            </a:r>
          </a:p>
          <a:p>
            <a:pPr lvl="1"/>
            <a:r>
              <a:rPr lang="en-US" altLang="zh-CN" sz="20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1. Stop accepting new transactions</a:t>
            </a:r>
          </a:p>
          <a:p>
            <a:pPr lvl="1"/>
            <a:r>
              <a:rPr lang="en-US" altLang="zh-CN" sz="20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2. Wait until all current transactions commit or abort and have written the COMMIT or ABORT to the log</a:t>
            </a:r>
          </a:p>
          <a:p>
            <a:pPr lvl="1"/>
            <a:r>
              <a:rPr lang="en-US" altLang="zh-CN" sz="20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3. Flush the log to disk</a:t>
            </a:r>
          </a:p>
          <a:p>
            <a:pPr lvl="1"/>
            <a:r>
              <a:rPr lang="en-US" altLang="zh-CN" sz="20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4. Write a log record &lt;CKPT&gt; and flush the log again</a:t>
            </a:r>
          </a:p>
          <a:p>
            <a:pPr lvl="1"/>
            <a:r>
              <a:rPr lang="en-US" altLang="zh-CN" sz="20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5. Resume accepting transactions</a:t>
            </a:r>
          </a:p>
          <a:p>
            <a:r>
              <a:rPr lang="en-US" altLang="zh-CN" sz="24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No need to look in the log file prior to the last checkpoint</a:t>
            </a:r>
            <a:endParaRPr lang="zh-CN" altLang="en-US" sz="2400" dirty="0">
              <a:latin typeface="Baskerville" panose="02020502070401020303" pitchFamily="18" charset="0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3841096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Non-quiescent </a:t>
            </a:r>
            <a:r>
              <a:rPr lang="en-US" altLang="zh-CN" dirty="0" err="1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Checkpointing</a:t>
            </a:r>
            <a:endParaRPr lang="zh-CN" altLang="en-US" dirty="0">
              <a:latin typeface="Baskerville" panose="02020502070401020303" pitchFamily="18" charset="0"/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116287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The problem with </a:t>
            </a:r>
            <a:r>
              <a:rPr lang="en-US" altLang="zh-CN" sz="2000" dirty="0" err="1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checkpointing</a:t>
            </a:r>
            <a:r>
              <a:rPr lang="en-US" altLang="zh-CN" sz="20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:</a:t>
            </a:r>
          </a:p>
          <a:p>
            <a:pPr lvl="1"/>
            <a:r>
              <a:rPr lang="en-US" altLang="zh-CN" sz="18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Need to stop the system until all current operations have committed or aborted</a:t>
            </a:r>
            <a:endParaRPr lang="en-US" altLang="zh-CN" sz="2000" dirty="0">
              <a:latin typeface="Baskerville" panose="02020502070401020303" pitchFamily="18" charset="0"/>
              <a:ea typeface="Baskerville" panose="02020502070401020303" pitchFamily="18" charset="0"/>
              <a:cs typeface="+mn-ea"/>
              <a:sym typeface="+mn-lt"/>
            </a:endParaRPr>
          </a:p>
          <a:p>
            <a:r>
              <a:rPr lang="en-US" altLang="zh-CN" sz="2000" dirty="0">
                <a:solidFill>
                  <a:schemeClr val="accent2"/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 Non-quiescent </a:t>
            </a:r>
            <a:r>
              <a:rPr lang="en-US" altLang="zh-CN" sz="2000" dirty="0" err="1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checkpointing</a:t>
            </a:r>
            <a:r>
              <a:rPr lang="en-US" altLang="zh-CN" sz="20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:</a:t>
            </a:r>
          </a:p>
          <a:p>
            <a:pPr lvl="1"/>
            <a:r>
              <a:rPr lang="en-US" altLang="zh-CN" sz="18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1. Write a record </a:t>
            </a:r>
            <a:r>
              <a:rPr lang="en-US" altLang="zh-CN" sz="1800" dirty="0">
                <a:solidFill>
                  <a:schemeClr val="accent1"/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&lt;START CKPT(T1…</a:t>
            </a:r>
            <a:r>
              <a:rPr lang="en-US" altLang="zh-CN" sz="1800" dirty="0" err="1">
                <a:solidFill>
                  <a:schemeClr val="accent1"/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Tk</a:t>
            </a:r>
            <a:r>
              <a:rPr lang="en-US" altLang="zh-CN" sz="1800" dirty="0">
                <a:solidFill>
                  <a:schemeClr val="accent1"/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)&gt;</a:t>
            </a:r>
            <a:r>
              <a:rPr lang="en-US" altLang="zh-CN" sz="18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 and flush log (T1,…</a:t>
            </a:r>
            <a:r>
              <a:rPr lang="en-US" altLang="zh-CN" sz="1800" dirty="0" err="1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Tk</a:t>
            </a:r>
            <a:r>
              <a:rPr lang="en-US" altLang="zh-CN" sz="18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 are the active transactions)</a:t>
            </a:r>
          </a:p>
          <a:p>
            <a:pPr lvl="1"/>
            <a:r>
              <a:rPr lang="en-US" altLang="zh-CN" sz="18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2. Wait until all of T1, … </a:t>
            </a:r>
            <a:r>
              <a:rPr lang="en-US" altLang="zh-CN" sz="1800" dirty="0" err="1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Tk</a:t>
            </a:r>
            <a:r>
              <a:rPr lang="en-US" altLang="zh-CN" sz="18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 commit or abort, but allow new transactions to start</a:t>
            </a:r>
          </a:p>
          <a:p>
            <a:pPr lvl="1"/>
            <a:r>
              <a:rPr lang="en-US" altLang="zh-CN" sz="18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3. When all of T1,…</a:t>
            </a:r>
            <a:r>
              <a:rPr lang="en-US" altLang="zh-CN" sz="1800" dirty="0" err="1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Tk</a:t>
            </a:r>
            <a:r>
              <a:rPr lang="en-US" altLang="zh-CN" sz="18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 have written </a:t>
            </a:r>
            <a:r>
              <a:rPr lang="en-US" altLang="zh-CN" sz="1800" dirty="0">
                <a:solidFill>
                  <a:schemeClr val="accent2"/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COMMIT</a:t>
            </a:r>
            <a:r>
              <a:rPr lang="en-US" altLang="zh-CN" sz="18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 or </a:t>
            </a:r>
            <a:r>
              <a:rPr lang="en-US" altLang="zh-CN" sz="1800" dirty="0">
                <a:solidFill>
                  <a:schemeClr val="accent2"/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ABORT</a:t>
            </a:r>
            <a:r>
              <a:rPr lang="en-US" altLang="zh-CN" sz="18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, then write </a:t>
            </a:r>
            <a:r>
              <a:rPr lang="en-US" altLang="zh-CN" sz="1800" dirty="0">
                <a:solidFill>
                  <a:schemeClr val="accent1"/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&lt;END CKPT&gt;</a:t>
            </a:r>
            <a:r>
              <a:rPr lang="en-US" altLang="zh-CN" sz="18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 to the log</a:t>
            </a:r>
          </a:p>
          <a:p>
            <a:endParaRPr lang="zh-CN" altLang="en-US" sz="1800" dirty="0">
              <a:latin typeface="Baskerville" panose="02020502070401020303" pitchFamily="18" charset="0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8032316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Non-quiescent </a:t>
            </a:r>
            <a:r>
              <a:rPr lang="en-US" altLang="zh-CN" dirty="0" err="1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Checkpointing</a:t>
            </a:r>
            <a:endParaRPr kumimoji="1" lang="zh-CN" altLang="en-US" dirty="0">
              <a:latin typeface="Baskerville" panose="02020502070401020303" pitchFamily="18" charset="0"/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If crash, then look backwards for the first </a:t>
            </a:r>
            <a:r>
              <a:rPr lang="en-US" altLang="zh-CN" sz="2400" dirty="0">
                <a:solidFill>
                  <a:schemeClr val="accent1"/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&lt;START CKPT(T1…</a:t>
            </a:r>
            <a:r>
              <a:rPr lang="en-US" altLang="zh-CN" sz="2400" dirty="0" err="1">
                <a:solidFill>
                  <a:schemeClr val="accent1"/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Tk</a:t>
            </a:r>
            <a:r>
              <a:rPr lang="en-US" altLang="zh-CN" sz="2400" dirty="0">
                <a:solidFill>
                  <a:schemeClr val="accent1"/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)&gt;</a:t>
            </a:r>
            <a:r>
              <a:rPr lang="en-US" altLang="zh-CN" sz="24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 or </a:t>
            </a:r>
            <a:r>
              <a:rPr lang="en-US" altLang="zh-CN" sz="2400" dirty="0">
                <a:solidFill>
                  <a:schemeClr val="accent1"/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&lt;END CKPT&gt;</a:t>
            </a:r>
          </a:p>
          <a:p>
            <a:pPr lvl="1"/>
            <a:r>
              <a:rPr lang="en-US" altLang="zh-CN" sz="20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If see an </a:t>
            </a:r>
            <a:r>
              <a:rPr lang="en-US" altLang="zh-CN" sz="2000" dirty="0">
                <a:solidFill>
                  <a:schemeClr val="accent1"/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&lt;END CKPT&gt;</a:t>
            </a:r>
            <a:r>
              <a:rPr lang="en-US" altLang="zh-CN" sz="20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, only have to consider after this</a:t>
            </a:r>
          </a:p>
          <a:p>
            <a:pPr lvl="1"/>
            <a:r>
              <a:rPr lang="en-US" altLang="zh-CN" sz="20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If see a </a:t>
            </a:r>
            <a:r>
              <a:rPr lang="en-US" altLang="zh-CN" sz="2000" dirty="0">
                <a:solidFill>
                  <a:schemeClr val="accent1"/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&lt;START CKPT(T1…</a:t>
            </a:r>
            <a:r>
              <a:rPr lang="en-US" altLang="zh-CN" sz="2000" dirty="0" err="1">
                <a:solidFill>
                  <a:schemeClr val="accent1"/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Tk</a:t>
            </a:r>
            <a:r>
              <a:rPr lang="en-US" altLang="zh-CN" sz="2000" dirty="0">
                <a:solidFill>
                  <a:schemeClr val="accent1"/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)&gt;</a:t>
            </a:r>
            <a:r>
              <a:rPr lang="en-US" altLang="zh-CN" sz="20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 but no </a:t>
            </a:r>
            <a:r>
              <a:rPr lang="en-US" altLang="zh-CN" sz="2000" dirty="0">
                <a:solidFill>
                  <a:schemeClr val="accent1"/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&lt;END CKPT&gt;</a:t>
            </a:r>
            <a:r>
              <a:rPr lang="en-US" altLang="zh-CN" sz="20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, then only need to consider after the transactions T1, .. </a:t>
            </a:r>
            <a:r>
              <a:rPr lang="en-US" altLang="zh-CN" sz="2000" dirty="0" err="1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Tk</a:t>
            </a:r>
            <a:r>
              <a:rPr lang="en-US" altLang="zh-CN" sz="20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 began</a:t>
            </a:r>
            <a:endParaRPr kumimoji="1" lang="zh-CN" altLang="en-US" sz="3600" dirty="0">
              <a:latin typeface="Baskerville" panose="02020502070401020303" pitchFamily="18" charset="0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2187323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Optimization-3: External Synchronous I/O</a:t>
            </a:r>
            <a:endParaRPr kumimoji="1" lang="zh-CN" altLang="en-US" dirty="0">
              <a:latin typeface="Baskerville" panose="02020502070401020303" pitchFamily="18" charset="0"/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4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Problem: flush to disk is slow</a:t>
            </a:r>
          </a:p>
          <a:p>
            <a:pPr lvl="1"/>
            <a:r>
              <a:rPr kumimoji="1" lang="en-US" altLang="zh-CN" sz="20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Lazy writing, even for the log file</a:t>
            </a:r>
          </a:p>
          <a:p>
            <a:pPr lvl="1"/>
            <a:r>
              <a:rPr kumimoji="1" lang="en-US" altLang="zh-CN" sz="20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Some app, e.g., database, calls </a:t>
            </a:r>
            <a:r>
              <a:rPr kumimoji="1" lang="en-US" altLang="zh-CN" sz="2000" dirty="0">
                <a:solidFill>
                  <a:srgbClr val="0096FF"/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sync() </a:t>
            </a:r>
            <a:r>
              <a:rPr kumimoji="1" lang="en-US" altLang="zh-CN" sz="20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to ensure flushing</a:t>
            </a:r>
          </a:p>
          <a:p>
            <a:pPr lvl="1"/>
            <a:r>
              <a:rPr kumimoji="1" lang="en-US" altLang="zh-CN" sz="20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But </a:t>
            </a:r>
            <a:r>
              <a:rPr kumimoji="1" lang="en-US" altLang="zh-CN" sz="2000" dirty="0">
                <a:solidFill>
                  <a:srgbClr val="0096FF"/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sync() </a:t>
            </a:r>
            <a:r>
              <a:rPr kumimoji="1" lang="en-US" altLang="zh-CN" sz="20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is slow…</a:t>
            </a:r>
          </a:p>
          <a:p>
            <a:r>
              <a:rPr kumimoji="1" lang="en-US" altLang="zh-CN" sz="24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Solution: External Sync</a:t>
            </a:r>
          </a:p>
          <a:p>
            <a:pPr lvl="1"/>
            <a:r>
              <a:rPr kumimoji="1" lang="en-US" altLang="zh-CN" sz="20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Once the kernel return from sync(), the file may not be flushed</a:t>
            </a:r>
          </a:p>
          <a:p>
            <a:pPr lvl="1"/>
            <a:r>
              <a:rPr kumimoji="1" lang="en-US" altLang="zh-CN" sz="20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It will be flushed if </a:t>
            </a:r>
            <a:r>
              <a:rPr kumimoji="1" lang="en-US" altLang="zh-CN" sz="2000" dirty="0">
                <a:solidFill>
                  <a:srgbClr val="0096FF"/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something externally visible </a:t>
            </a:r>
            <a:r>
              <a:rPr kumimoji="1" lang="en-US" altLang="zh-CN" sz="20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happens</a:t>
            </a:r>
          </a:p>
          <a:p>
            <a:pPr lvl="2"/>
            <a:r>
              <a:rPr kumimoji="1" lang="en-US" altLang="zh-CN" sz="18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E.g., print to the user, network sending, serial port outcome, etc.</a:t>
            </a:r>
            <a:endParaRPr kumimoji="1" lang="zh-CN" altLang="en-US" sz="1800" dirty="0">
              <a:latin typeface="Baskerville" panose="02020502070401020303" pitchFamily="18" charset="0"/>
              <a:ea typeface="+mn-ea"/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516216" y="5257272"/>
            <a:ext cx="268535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600" dirty="0">
                <a:latin typeface="Baskerville" panose="02020502070401020303" pitchFamily="18" charset="0"/>
                <a:ea typeface="Baskerville" panose="02020502070401020303" pitchFamily="18" charset="0"/>
                <a:cs typeface="+mn-ea"/>
                <a:sym typeface="+mn-lt"/>
              </a:rPr>
              <a:t>Rethink the Sync, OSDI 2004</a:t>
            </a:r>
            <a:endParaRPr kumimoji="1" lang="zh-CN" altLang="en-US" sz="1600" dirty="0">
              <a:latin typeface="Baskerville" panose="02020502070401020303" pitchFamily="18" charset="0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41069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Baskerville" panose="02020502070401020303" pitchFamily="18" charset="0"/>
              </a:rPr>
              <a:t>AP</a:t>
            </a:r>
            <a:r>
              <a:rPr lang="zh-CN" altLang="en-US" dirty="0"/>
              <a:t>与</a:t>
            </a:r>
            <a:r>
              <a:rPr lang="en-US" altLang="zh-CN" dirty="0">
                <a:ea typeface="Baskerville" panose="02020502070401020303" pitchFamily="18" charset="0"/>
              </a:rPr>
              <a:t>CP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Baskerville" panose="02020502070401020303" pitchFamily="18" charset="0"/>
              </a:rPr>
              <a:t>P</a:t>
            </a:r>
            <a:r>
              <a:rPr lang="zh-CN" altLang="en-US" dirty="0"/>
              <a:t>：通常是一个事实</a:t>
            </a:r>
            <a:endParaRPr lang="en-US" altLang="zh-CN" dirty="0">
              <a:ea typeface="Baskerville" panose="02020502070401020303" pitchFamily="18" charset="0"/>
            </a:endParaRPr>
          </a:p>
          <a:p>
            <a:pPr lvl="1"/>
            <a:r>
              <a:rPr lang="zh-CN" altLang="en-US" dirty="0"/>
              <a:t>网络连接通常不可依赖</a:t>
            </a:r>
            <a:r>
              <a:rPr lang="en-US" altLang="zh-CN" dirty="0">
                <a:ea typeface="Baskerville" panose="02020502070401020303" pitchFamily="18" charset="0"/>
              </a:rPr>
              <a:t>——</a:t>
            </a:r>
            <a:r>
              <a:rPr lang="zh-CN" altLang="en-US" dirty="0"/>
              <a:t>挖断光纤如何</a:t>
            </a:r>
            <a:r>
              <a:rPr lang="en-US" altLang="zh-CN" dirty="0">
                <a:ea typeface="Baskerville" panose="02020502070401020303" pitchFamily="18" charset="0"/>
              </a:rPr>
              <a:t>100%</a:t>
            </a:r>
            <a:r>
              <a:rPr lang="zh-CN" altLang="en-US" dirty="0"/>
              <a:t>避免？</a:t>
            </a:r>
            <a:endParaRPr lang="en-US" altLang="zh-CN" dirty="0">
              <a:ea typeface="Baskerville" panose="02020502070401020303" pitchFamily="18" charset="0"/>
            </a:endParaRPr>
          </a:p>
          <a:p>
            <a:r>
              <a:rPr lang="zh-CN" altLang="en-US" dirty="0"/>
              <a:t>选择一：牺牲</a:t>
            </a:r>
            <a:r>
              <a:rPr lang="en-US" altLang="zh-CN" dirty="0">
                <a:ea typeface="Baskerville" panose="02020502070401020303" pitchFamily="18" charset="0"/>
              </a:rPr>
              <a:t>Consistency</a:t>
            </a:r>
            <a:r>
              <a:rPr lang="zh-CN" altLang="en-US" dirty="0"/>
              <a:t>（</a:t>
            </a:r>
            <a:r>
              <a:rPr lang="en-US" altLang="zh-CN" dirty="0">
                <a:ea typeface="Baskerville" panose="02020502070401020303" pitchFamily="18" charset="0"/>
              </a:rPr>
              <a:t>AP</a:t>
            </a:r>
            <a:r>
              <a:rPr lang="zh-CN" altLang="en-US" dirty="0"/>
              <a:t>）</a:t>
            </a:r>
            <a:endParaRPr lang="en-US" altLang="zh-CN" dirty="0">
              <a:ea typeface="Baskerville" panose="02020502070401020303" pitchFamily="18" charset="0"/>
            </a:endParaRPr>
          </a:p>
          <a:p>
            <a:pPr lvl="1"/>
            <a:r>
              <a:rPr lang="zh-CN" altLang="en-US" dirty="0"/>
              <a:t>保证用户体验，用户总能操作成功，即使数据可能不一致</a:t>
            </a:r>
            <a:endParaRPr lang="en-US" altLang="zh-CN" dirty="0">
              <a:ea typeface="Baskerville" panose="02020502070401020303" pitchFamily="18" charset="0"/>
            </a:endParaRPr>
          </a:p>
          <a:p>
            <a:pPr lvl="1"/>
            <a:r>
              <a:rPr lang="zh-CN" altLang="en-US" dirty="0"/>
              <a:t>问题：如果一本书买给两个人，怎么办？</a:t>
            </a:r>
            <a:endParaRPr lang="en-US" altLang="zh-CN" dirty="0">
              <a:ea typeface="Baskerville" panose="02020502070401020303" pitchFamily="18" charset="0"/>
            </a:endParaRPr>
          </a:p>
          <a:p>
            <a:pPr lvl="2"/>
            <a:r>
              <a:rPr lang="zh-CN" altLang="en-US" dirty="0"/>
              <a:t>道歉然后给其中一个人</a:t>
            </a:r>
            <a:r>
              <a:rPr lang="en-US" altLang="zh-CN" dirty="0">
                <a:ea typeface="Baskerville" panose="02020502070401020303" pitchFamily="18" charset="0"/>
              </a:rPr>
              <a:t>coupon</a:t>
            </a:r>
            <a:r>
              <a:rPr lang="zh-CN" altLang="en-US" dirty="0"/>
              <a:t>，对一致性的要求不高</a:t>
            </a:r>
            <a:endParaRPr lang="en-US" altLang="zh-CN" dirty="0">
              <a:ea typeface="Baskerville" panose="02020502070401020303" pitchFamily="18" charset="0"/>
            </a:endParaRPr>
          </a:p>
          <a:p>
            <a:pPr lvl="1"/>
            <a:r>
              <a:rPr lang="zh-CN" altLang="en-US" dirty="0"/>
              <a:t>问题：如果一张火车票买给两个人，怎么办？</a:t>
            </a:r>
            <a:endParaRPr lang="en-US" altLang="zh-CN" dirty="0">
              <a:ea typeface="Baskerville" panose="02020502070401020303" pitchFamily="18" charset="0"/>
            </a:endParaRPr>
          </a:p>
          <a:p>
            <a:pPr lvl="2"/>
            <a:r>
              <a:rPr lang="en-US" altLang="zh-CN" dirty="0">
                <a:ea typeface="Baskerville" panose="02020502070401020303" pitchFamily="18" charset="0"/>
              </a:rPr>
              <a:t>AP</a:t>
            </a:r>
            <a:r>
              <a:rPr lang="zh-CN" altLang="en-US" dirty="0"/>
              <a:t>不适合这种对一致性要求极高的场景</a:t>
            </a:r>
            <a:endParaRPr lang="en-US" altLang="zh-CN" dirty="0">
              <a:ea typeface="Baskerville" panose="02020502070401020303" pitchFamily="18" charset="0"/>
            </a:endParaRPr>
          </a:p>
          <a:p>
            <a:pPr lvl="1"/>
            <a:endParaRPr lang="en-US" altLang="zh-CN" dirty="0">
              <a:ea typeface="Baskerville" panose="0202050207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8275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Baskerville" panose="02020502070401020303" pitchFamily="18" charset="0"/>
              </a:rPr>
              <a:t>AP</a:t>
            </a:r>
            <a:r>
              <a:rPr lang="zh-CN" altLang="en-US" dirty="0"/>
              <a:t>与</a:t>
            </a:r>
            <a:r>
              <a:rPr lang="en-US" altLang="zh-CN" dirty="0">
                <a:ea typeface="Baskerville" panose="02020502070401020303" pitchFamily="18" charset="0"/>
              </a:rPr>
              <a:t>CP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Baskerville" panose="02020502070401020303" pitchFamily="18" charset="0"/>
              </a:rPr>
              <a:t>P</a:t>
            </a:r>
            <a:r>
              <a:rPr lang="zh-CN" altLang="en-US" dirty="0"/>
              <a:t>：通常是一个事实</a:t>
            </a:r>
            <a:endParaRPr lang="en-US" altLang="zh-CN" dirty="0">
              <a:ea typeface="Baskerville" panose="02020502070401020303" pitchFamily="18" charset="0"/>
            </a:endParaRPr>
          </a:p>
          <a:p>
            <a:pPr lvl="1"/>
            <a:r>
              <a:rPr lang="zh-CN" altLang="en-US" dirty="0"/>
              <a:t>网络连接通常不可依赖</a:t>
            </a:r>
            <a:r>
              <a:rPr lang="en-US" altLang="zh-CN" dirty="0">
                <a:ea typeface="Baskerville" panose="02020502070401020303" pitchFamily="18" charset="0"/>
              </a:rPr>
              <a:t>——</a:t>
            </a:r>
            <a:r>
              <a:rPr lang="zh-CN" altLang="en-US" dirty="0"/>
              <a:t>挖断光纤如何</a:t>
            </a:r>
            <a:r>
              <a:rPr lang="en-US" altLang="zh-CN" dirty="0">
                <a:ea typeface="Baskerville" panose="02020502070401020303" pitchFamily="18" charset="0"/>
              </a:rPr>
              <a:t>100%</a:t>
            </a:r>
            <a:r>
              <a:rPr lang="zh-CN" altLang="en-US" dirty="0"/>
              <a:t>避免？</a:t>
            </a:r>
            <a:endParaRPr lang="en-US" altLang="zh-CN" dirty="0">
              <a:ea typeface="Baskerville" panose="02020502070401020303" pitchFamily="18" charset="0"/>
            </a:endParaRPr>
          </a:p>
          <a:p>
            <a:r>
              <a:rPr lang="zh-CN" altLang="en-US" dirty="0"/>
              <a:t>选择二：牺牲</a:t>
            </a:r>
            <a:r>
              <a:rPr lang="en-US" altLang="zh-CN" dirty="0">
                <a:ea typeface="Baskerville" panose="02020502070401020303" pitchFamily="18" charset="0"/>
              </a:rPr>
              <a:t>Availability</a:t>
            </a:r>
            <a:r>
              <a:rPr lang="zh-CN" altLang="en-US" dirty="0"/>
              <a:t>（</a:t>
            </a:r>
            <a:r>
              <a:rPr lang="en-US" altLang="zh-CN" dirty="0">
                <a:ea typeface="Baskerville" panose="02020502070401020303" pitchFamily="18" charset="0"/>
              </a:rPr>
              <a:t>CP</a:t>
            </a:r>
            <a:r>
              <a:rPr lang="zh-CN" altLang="en-US" dirty="0"/>
              <a:t>）</a:t>
            </a:r>
            <a:endParaRPr lang="en-US" altLang="zh-CN" dirty="0">
              <a:ea typeface="Baskerville" panose="02020502070401020303" pitchFamily="18" charset="0"/>
            </a:endParaRPr>
          </a:p>
          <a:p>
            <a:pPr lvl="1"/>
            <a:r>
              <a:rPr lang="zh-CN" altLang="en-US" dirty="0"/>
              <a:t>数据一致性的优先级更高，例如金融、火车票等</a:t>
            </a:r>
            <a:endParaRPr lang="en-US" altLang="zh-CN" dirty="0">
              <a:ea typeface="Baskerville" panose="02020502070401020303" pitchFamily="18" charset="0"/>
            </a:endParaRPr>
          </a:p>
          <a:p>
            <a:pPr lvl="1"/>
            <a:r>
              <a:rPr lang="zh-CN" altLang="en-US" dirty="0"/>
              <a:t>当发生区域性断网时，拒绝新的用户请求直到网络恢复</a:t>
            </a:r>
            <a:endParaRPr lang="en-US" altLang="zh-CN" dirty="0">
              <a:ea typeface="Baskerville" panose="02020502070401020303" pitchFamily="18" charset="0"/>
            </a:endParaRPr>
          </a:p>
          <a:p>
            <a:pPr lvl="1"/>
            <a:r>
              <a:rPr lang="zh-CN" altLang="en-US" dirty="0"/>
              <a:t>例如：支付宝的</a:t>
            </a:r>
            <a:r>
              <a:rPr lang="en-US" altLang="zh-CN" dirty="0">
                <a:ea typeface="Baskerville" panose="02020502070401020303" pitchFamily="18" charset="0"/>
              </a:rPr>
              <a:t>2</a:t>
            </a:r>
            <a:r>
              <a:rPr lang="zh-CN" altLang="en-US" dirty="0"/>
              <a:t>小时瘫痪</a:t>
            </a:r>
          </a:p>
        </p:txBody>
      </p:sp>
    </p:spTree>
    <p:extLst>
      <p:ext uri="{BB962C8B-B14F-4D97-AF65-F5344CB8AC3E}">
        <p14:creationId xmlns:p14="http://schemas.microsoft.com/office/powerpoint/2010/main" val="3775352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Baskerville" panose="02020502070401020303" pitchFamily="18" charset="0"/>
              </a:rPr>
              <a:t>C</a:t>
            </a:r>
            <a:r>
              <a:rPr lang="zh-CN" altLang="en-US" dirty="0"/>
              <a:t>和</a:t>
            </a:r>
            <a:r>
              <a:rPr lang="en-US" altLang="zh-CN" dirty="0">
                <a:ea typeface="Baskerville" panose="02020502070401020303" pitchFamily="18" charset="0"/>
              </a:rPr>
              <a:t>A</a:t>
            </a:r>
            <a:r>
              <a:rPr lang="zh-CN" altLang="en-US" dirty="0"/>
              <a:t>并不是</a:t>
            </a:r>
            <a:r>
              <a:rPr lang="en-US" altLang="zh-CN" dirty="0">
                <a:ea typeface="Baskerville" panose="02020502070401020303" pitchFamily="18" charset="0"/>
              </a:rPr>
              <a:t>0</a:t>
            </a:r>
            <a:r>
              <a:rPr lang="zh-CN" altLang="en-US" dirty="0"/>
              <a:t>或</a:t>
            </a:r>
            <a:r>
              <a:rPr lang="en-US" altLang="zh-CN" dirty="0">
                <a:ea typeface="Baskerville" panose="02020502070401020303" pitchFamily="18" charset="0"/>
              </a:rPr>
              <a:t>1</a:t>
            </a:r>
            <a:r>
              <a:rPr lang="zh-CN" altLang="en-US" dirty="0"/>
              <a:t>的选择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例如：一个</a:t>
            </a:r>
            <a:r>
              <a:rPr lang="en-US" altLang="zh-CN" dirty="0">
                <a:ea typeface="Baskerville" panose="02020502070401020303" pitchFamily="18" charset="0"/>
              </a:rPr>
              <a:t>CP</a:t>
            </a:r>
            <a:r>
              <a:rPr lang="zh-CN" altLang="en-US" dirty="0"/>
              <a:t>系统在网络出现中断时，并非</a:t>
            </a:r>
            <a:r>
              <a:rPr lang="zh-CN" altLang="en-US" dirty="0">
                <a:solidFill>
                  <a:schemeClr val="accent6"/>
                </a:solidFill>
              </a:rPr>
              <a:t>完全</a:t>
            </a:r>
            <a:r>
              <a:rPr lang="zh-CN" altLang="en-US" dirty="0"/>
              <a:t>不可用</a:t>
            </a:r>
            <a:endParaRPr lang="en-US" altLang="zh-CN" dirty="0">
              <a:ea typeface="Baskerville" panose="02020502070401020303" pitchFamily="18" charset="0"/>
            </a:endParaRPr>
          </a:p>
          <a:p>
            <a:pPr lvl="1"/>
            <a:r>
              <a:rPr lang="zh-CN" altLang="en-US" dirty="0"/>
              <a:t>有两个区域欧洲和北美，网络断开后北美可以用，只有欧洲不可用</a:t>
            </a:r>
            <a:endParaRPr lang="en-US" altLang="zh-CN" dirty="0">
              <a:ea typeface="Baskerville" panose="02020502070401020303" pitchFamily="18" charset="0"/>
            </a:endParaRPr>
          </a:p>
          <a:p>
            <a:pPr lvl="1"/>
            <a:r>
              <a:rPr lang="zh-CN" altLang="en-US" dirty="0"/>
              <a:t>当网络恢复后，将北美的数据同步回欧洲，即北美为主，欧洲从属</a:t>
            </a:r>
            <a:endParaRPr lang="en-US" altLang="zh-CN" dirty="0">
              <a:ea typeface="Baskerville" panose="0202050207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528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hqeupfn">
      <a:majorFont>
        <a:latin typeface="等线"/>
        <a:ea typeface="微软雅黑"/>
        <a:cs typeface=""/>
      </a:majorFont>
      <a:minorFont>
        <a:latin typeface="等线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" id="{85B1D284-D5D3-E84D-BD28-707B0D140669}" vid="{EAB3F4BA-066D-9146-B9C6-197746E0B32B}"/>
    </a:ext>
  </a:extLst>
</a:theme>
</file>

<file path=ppt/theme/theme2.xml><?xml version="1.0" encoding="utf-8"?>
<a:theme xmlns:a="http://schemas.openxmlformats.org/drawingml/2006/main" name="1_Office 主题​​">
  <a:themeElements>
    <a:clrScheme name="绿色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for CSE</Template>
  <TotalTime>15266</TotalTime>
  <Words>5891</Words>
  <Application>Microsoft Macintosh PowerPoint</Application>
  <PresentationFormat>如螢幕大小 (16:10)</PresentationFormat>
  <Paragraphs>733</Paragraphs>
  <Slides>66</Slides>
  <Notes>25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66</vt:i4>
      </vt:variant>
    </vt:vector>
  </HeadingPairs>
  <TitlesOfParts>
    <vt:vector size="72" baseType="lpstr">
      <vt:lpstr>Arial</vt:lpstr>
      <vt:lpstr>Baskerville</vt:lpstr>
      <vt:lpstr>Calibri</vt:lpstr>
      <vt:lpstr>Consolas</vt:lpstr>
      <vt:lpstr>Office 主题​​</vt:lpstr>
      <vt:lpstr>1_Office 主题​​</vt:lpstr>
      <vt:lpstr>Transaction</vt:lpstr>
      <vt:lpstr>The CAP Theory</vt:lpstr>
      <vt:lpstr>从一则新闻说起</vt:lpstr>
      <vt:lpstr>CAP理论：鱼与熊掌不可得兼</vt:lpstr>
      <vt:lpstr>一致性（Consistency）</vt:lpstr>
      <vt:lpstr>可用性（Availability）</vt:lpstr>
      <vt:lpstr>AP与CP</vt:lpstr>
      <vt:lpstr>AP与CP</vt:lpstr>
      <vt:lpstr>C和A并不是0或1的选择</vt:lpstr>
      <vt:lpstr>Transaction</vt:lpstr>
      <vt:lpstr>Our Goal</vt:lpstr>
      <vt:lpstr>Transactions</vt:lpstr>
      <vt:lpstr>Atomicity: All-or-Nothing </vt:lpstr>
      <vt:lpstr>Example: the IBM System/370</vt:lpstr>
      <vt:lpstr>Commit Point</vt:lpstr>
      <vt:lpstr>Commit Point</vt:lpstr>
      <vt:lpstr>Shadow Copy</vt:lpstr>
      <vt:lpstr>Bank Account Transfer</vt:lpstr>
      <vt:lpstr>Shadow Copy</vt:lpstr>
      <vt:lpstr>rename("#bank", "bank")</vt:lpstr>
      <vt:lpstr>rename("#bank", "bank")</vt:lpstr>
      <vt:lpstr>rename("#bank", "bank")</vt:lpstr>
      <vt:lpstr>rename("#bank", "bank")</vt:lpstr>
      <vt:lpstr>rename("#bank", "bank")</vt:lpstr>
      <vt:lpstr>rename("#bank", "bank")</vt:lpstr>
      <vt:lpstr>Problem</vt:lpstr>
      <vt:lpstr>Second Try: Increase ref-count First</vt:lpstr>
      <vt:lpstr>rename("#bank", "bank")</vt:lpstr>
      <vt:lpstr>rename("#bank", "bank")</vt:lpstr>
      <vt:lpstr>rename("#bank", "bank")</vt:lpstr>
      <vt:lpstr>rename("#bank", "bank")</vt:lpstr>
      <vt:lpstr>rename("#bank", "bank")</vt:lpstr>
      <vt:lpstr>Recovery After Crash</vt:lpstr>
      <vt:lpstr>Shadow Copy</vt:lpstr>
      <vt:lpstr>Shadow Copy</vt:lpstr>
      <vt:lpstr>Logging for All-or-nothing</vt:lpstr>
      <vt:lpstr>Example: Bank Account App (Shadow Copy)</vt:lpstr>
      <vt:lpstr>Transaction Terminology</vt:lpstr>
      <vt:lpstr>Consider the Bank Account Example</vt:lpstr>
      <vt:lpstr>A Log Sample</vt:lpstr>
      <vt:lpstr>Five Operations Involved</vt:lpstr>
      <vt:lpstr>Five Operations Involved</vt:lpstr>
      <vt:lpstr>Read</vt:lpstr>
      <vt:lpstr>Read</vt:lpstr>
      <vt:lpstr>Five Operations Involved</vt:lpstr>
      <vt:lpstr>Performance Problem of Log-only Approach</vt:lpstr>
      <vt:lpstr>Performance Optimization</vt:lpstr>
      <vt:lpstr>Cell Storage (Home) + Log Storage</vt:lpstr>
      <vt:lpstr>Read / write with Cell Storage</vt:lpstr>
      <vt:lpstr>Read / write with Cell Storage</vt:lpstr>
      <vt:lpstr>Order Matters</vt:lpstr>
      <vt:lpstr>Recovering Cell Storage</vt:lpstr>
      <vt:lpstr>Recovery with Cell Storage</vt:lpstr>
      <vt:lpstr>Recovery with Cell Storage</vt:lpstr>
      <vt:lpstr>Recovery with Cell Storage</vt:lpstr>
      <vt:lpstr>Recovery with Cell Storage</vt:lpstr>
      <vt:lpstr>Performance Now</vt:lpstr>
      <vt:lpstr>Optimization 1: Improve Writes</vt:lpstr>
      <vt:lpstr>Read &amp; Write with Cache</vt:lpstr>
      <vt:lpstr>Problem Brought by Cache</vt:lpstr>
      <vt:lpstr>Recover with Cache</vt:lpstr>
      <vt:lpstr>Optimization 2: Truncate the Log</vt:lpstr>
      <vt:lpstr>Checkpointing</vt:lpstr>
      <vt:lpstr>Non-quiescent Checkpointing</vt:lpstr>
      <vt:lpstr>Non-quiescent Checkpointing</vt:lpstr>
      <vt:lpstr>Optimization-3: External Synchronous I/O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Xia Yubin</dc:creator>
  <cp:lastModifiedBy>Microsoft Office User</cp:lastModifiedBy>
  <cp:revision>242</cp:revision>
  <cp:lastPrinted>2016-06-13T07:55:34Z</cp:lastPrinted>
  <dcterms:created xsi:type="dcterms:W3CDTF">2017-05-12T06:55:38Z</dcterms:created>
  <dcterms:modified xsi:type="dcterms:W3CDTF">2019-12-22T07:53:26Z</dcterms:modified>
</cp:coreProperties>
</file>