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1499" r:id="rId34"/>
    <p:sldId id="1500" r:id="rId35"/>
    <p:sldId id="1501" r:id="rId36"/>
    <p:sldId id="1502" r:id="rId37"/>
    <p:sldId id="1503" r:id="rId38"/>
    <p:sldId id="1504" r:id="rId39"/>
    <p:sldId id="1506" r:id="rId40"/>
    <p:sldId id="1507" r:id="rId41"/>
    <p:sldId id="1505" r:id="rId42"/>
    <p:sldId id="1508" r:id="rId43"/>
    <p:sldId id="1509" r:id="rId44"/>
    <p:sldId id="1510" r:id="rId45"/>
    <p:sldId id="1511" r:id="rId46"/>
    <p:sldId id="1512" r:id="rId47"/>
    <p:sldId id="1513" r:id="rId48"/>
    <p:sldId id="1514" r:id="rId49"/>
    <p:sldId id="1526" r:id="rId50"/>
    <p:sldId id="1515" r:id="rId51"/>
    <p:sldId id="1517" r:id="rId52"/>
    <p:sldId id="1516" r:id="rId53"/>
    <p:sldId id="1518" r:id="rId54"/>
    <p:sldId id="1519" r:id="rId55"/>
    <p:sldId id="1520" r:id="rId56"/>
    <p:sldId id="1521" r:id="rId57"/>
    <p:sldId id="1522" r:id="rId58"/>
    <p:sldId id="1523" r:id="rId59"/>
    <p:sldId id="1524" r:id="rId60"/>
    <p:sldId id="1525" r:id="rId61"/>
    <p:sldId id="1527" r:id="rId62"/>
    <p:sldId id="1528" r:id="rId63"/>
    <p:sldId id="1529" r:id="rId64"/>
    <p:sldId id="1530" r:id="rId6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D04"/>
    <a:srgbClr val="B37851"/>
    <a:srgbClr val="B2FAE4"/>
    <a:srgbClr val="BDF99E"/>
    <a:srgbClr val="B571D5"/>
    <a:srgbClr val="CD3042"/>
    <a:srgbClr val="90AAF0"/>
    <a:srgbClr val="F0626B"/>
    <a:srgbClr val="F0474B"/>
    <a:srgbClr val="62F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5"/>
    <p:restoredTop sz="94653"/>
  </p:normalViewPr>
  <p:slideViewPr>
    <p:cSldViewPr snapToGrid="0" snapToObjects="1">
      <p:cViewPr varScale="1">
        <p:scale>
          <a:sx n="105" d="100"/>
          <a:sy n="105" d="100"/>
        </p:scale>
        <p:origin x="19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Baskerville" panose="02020502070401020303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fld id="{D9B6C249-E64D-9B4C-AA0F-CD0A77DAB7F3}" type="datetimeFigureOut">
              <a:rPr kumimoji="1" lang="zh-CN" altLang="en-US" smtClean="0"/>
              <a:pPr/>
              <a:t>2019/11/28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Baskerville" panose="02020502070401020303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fld id="{D54C25CC-7D06-8A4C-8779-D1004D6E515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76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4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latin typeface="Baskerville" panose="02020502070401020303" pitchFamily="18" charset="0"/>
                <a:cs typeface="Baskerville" panose="02020502070401020303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  <a:cs typeface="Baskerville" panose="02020502070401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B85B-385C-0948-89AF-F570EA0AA27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FEA-2C43-6443-9C58-2B55B22DF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61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B85B-385C-0948-89AF-F570EA0AA27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FEA-2C43-6443-9C58-2B55B22DF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01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B85B-385C-0948-89AF-F570EA0AA27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FEA-2C43-6443-9C58-2B55B22DF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0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B85B-385C-0948-89AF-F570EA0AA27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FEA-2C43-6443-9C58-2B55B22DF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9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B85B-385C-0948-89AF-F570EA0AA27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FEA-2C43-6443-9C58-2B55B22DF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53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B85B-385C-0948-89AF-F570EA0AA27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FEA-2C43-6443-9C58-2B55B22DF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53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B85B-385C-0948-89AF-F570EA0AA27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FEA-2C43-6443-9C58-2B55B22DF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2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B85B-385C-0948-89AF-F570EA0AA27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FEA-2C43-6443-9C58-2B55B22DF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2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B85B-385C-0948-89AF-F570EA0AA27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FEA-2C43-6443-9C58-2B55B22DF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65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B85B-385C-0948-89AF-F570EA0AA27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FEA-2C43-6443-9C58-2B55B22DF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18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B85B-385C-0948-89AF-F570EA0AA27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FEA-2C43-6443-9C58-2B55B22DF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fld id="{82EEB85B-385C-0948-89AF-F570EA0AA27B}" type="datetimeFigureOut">
              <a:rPr kumimoji="1" lang="zh-CN" altLang="en-US" smtClean="0"/>
              <a:pPr/>
              <a:t>2019/11/28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fld id="{F219EFEA-2C43-6443-9C58-2B55B22DF6A9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40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Baskerville" panose="02020502070401020303" pitchFamily="18" charset="0"/>
          <a:ea typeface="+mj-ea"/>
          <a:cs typeface="Baskerville" panose="02020502070401020303" pitchFamily="18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Baskerville" panose="02020502070401020303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Baskerville" panose="02020502070401020303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Baskerville" panose="02020502070401020303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Baskerville" panose="02020502070401020303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Baskerville" panose="02020502070401020303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sz="3600" b="1" dirty="0"/>
              <a:t>State-of-the-art GC (in Java)</a:t>
            </a:r>
            <a:endParaRPr kumimoji="1"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2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Eden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To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From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85725" y="2071632"/>
            <a:ext cx="417951" cy="417951"/>
          </a:xfrm>
          <a:prstGeom prst="ellipse">
            <a:avLst/>
          </a:prstGeom>
          <a:solidFill>
            <a:srgbClr val="7F7F7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4027" y="2307560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74027" y="1806081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7791" y="3198926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3897" y="2861350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04248" y="3584727"/>
            <a:ext cx="417951" cy="417951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6766" y="3872820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22199" y="3097278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24921" y="3431701"/>
            <a:ext cx="417951" cy="417951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22199" y="2595799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08229" y="3985973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831174" y="3904341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4" name="直线箭头连接符 3"/>
          <p:cNvCxnSpPr>
            <a:stCxn id="6" idx="3"/>
            <a:endCxn id="9" idx="1"/>
          </p:cNvCxnSpPr>
          <p:nvPr/>
        </p:nvCxnSpPr>
        <p:spPr>
          <a:xfrm>
            <a:off x="3548599" y="3502224"/>
            <a:ext cx="2498564" cy="154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8" idx="2"/>
            <a:endCxn id="9" idx="0"/>
          </p:cNvCxnSpPr>
          <p:nvPr/>
        </p:nvCxnSpPr>
        <p:spPr>
          <a:xfrm>
            <a:off x="7297128" y="3306254"/>
            <a:ext cx="0" cy="888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297128" y="3574884"/>
            <a:ext cx="73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Copy!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17744" y="3809777"/>
            <a:ext cx="73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Copy!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25" name="直线箭头连接符 24"/>
          <p:cNvCxnSpPr>
            <a:stCxn id="8" idx="0"/>
          </p:cNvCxnSpPr>
          <p:nvPr/>
        </p:nvCxnSpPr>
        <p:spPr>
          <a:xfrm flipV="1">
            <a:off x="7297128" y="1302076"/>
            <a:ext cx="934482" cy="306539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230582" y="988810"/>
            <a:ext cx="1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Promote (Age &gt; K)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Eden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To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From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513578" y="4625818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88152" y="5248961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527627" y="4400141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83002" y="5252744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2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Eden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From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To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513578" y="4625818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88152" y="5248961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527627" y="4400141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83002" y="5252744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2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 in parallel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Root assignment to GC threads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Copy race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Work-stealing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90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73647" y="1077025"/>
            <a:ext cx="964642" cy="18804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014" y="1093494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  <a:cs typeface="Comic Sans MS"/>
              </a:rPr>
              <a:t>T1 stack</a:t>
            </a:r>
            <a:endParaRPr kumimoji="1" lang="zh-CN" altLang="en-US" sz="16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37319" y="1077025"/>
            <a:ext cx="964642" cy="18804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06686" y="1093494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  <a:cs typeface="Comic Sans MS"/>
              </a:rPr>
              <a:t>T2 stack</a:t>
            </a:r>
            <a:endParaRPr kumimoji="1" lang="zh-CN" altLang="en-US" sz="16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73647" y="1462826"/>
            <a:ext cx="964642" cy="369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Baskerville" panose="02020502070401020303" pitchFamily="18" charset="0"/>
                <a:cs typeface="Comic Sans MS"/>
              </a:rPr>
              <a:t>int</a:t>
            </a:r>
            <a:r>
              <a:rPr kumimoji="1" lang="en-US" altLang="zh-CN" dirty="0">
                <a:solidFill>
                  <a:schemeClr val="tx1"/>
                </a:solidFill>
                <a:latin typeface="Baskerville" panose="02020502070401020303" pitchFamily="18" charset="0"/>
                <a:cs typeface="Comic Sans MS"/>
              </a:rPr>
              <a:t> a</a:t>
            </a:r>
            <a:endParaRPr kumimoji="1" lang="zh-CN" altLang="en-US" dirty="0">
              <a:solidFill>
                <a:schemeClr val="tx1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75168" y="1832238"/>
            <a:ext cx="964642" cy="369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73647" y="2193614"/>
            <a:ext cx="964642" cy="394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Baskerville" panose="02020502070401020303" pitchFamily="18" charset="0"/>
                <a:cs typeface="Comic Sans MS"/>
              </a:rPr>
              <a:t>int</a:t>
            </a:r>
            <a:r>
              <a:rPr kumimoji="1" lang="en-US" altLang="zh-CN" dirty="0">
                <a:solidFill>
                  <a:schemeClr val="tx1"/>
                </a:solidFill>
                <a:latin typeface="Baskerville" panose="02020502070401020303" pitchFamily="18" charset="0"/>
                <a:cs typeface="Comic Sans MS"/>
              </a:rPr>
              <a:t> b</a:t>
            </a:r>
            <a:endParaRPr kumimoji="1" lang="zh-CN" altLang="en-US" dirty="0">
              <a:solidFill>
                <a:schemeClr val="tx1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75168" y="2587763"/>
            <a:ext cx="964642" cy="369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askerville" panose="02020502070401020303" pitchFamily="18" charset="0"/>
                <a:cs typeface="Comic Sans MS"/>
              </a:rPr>
              <a:t>double</a:t>
            </a:r>
            <a:endParaRPr kumimoji="1" lang="zh-CN" altLang="en-US" dirty="0">
              <a:solidFill>
                <a:schemeClr val="tx1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37319" y="1462826"/>
            <a:ext cx="964642" cy="369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37319" y="1839963"/>
            <a:ext cx="964642" cy="369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7319" y="2193613"/>
            <a:ext cx="964642" cy="369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Baskerville" panose="02020502070401020303" pitchFamily="18" charset="0"/>
                <a:cs typeface="Comic Sans MS"/>
              </a:rPr>
              <a:t>int</a:t>
            </a:r>
            <a:r>
              <a:rPr kumimoji="1" lang="en-US" altLang="zh-CN" dirty="0">
                <a:solidFill>
                  <a:schemeClr val="tx1"/>
                </a:solidFill>
                <a:latin typeface="Baskerville" panose="02020502070401020303" pitchFamily="18" charset="0"/>
                <a:cs typeface="Comic Sans MS"/>
              </a:rPr>
              <a:t> v</a:t>
            </a:r>
            <a:endParaRPr kumimoji="1" lang="zh-CN" altLang="en-US" dirty="0">
              <a:solidFill>
                <a:schemeClr val="tx1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37319" y="2571688"/>
            <a:ext cx="964642" cy="369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askerville" panose="02020502070401020303" pitchFamily="18" charset="0"/>
                <a:cs typeface="Comic Sans MS"/>
              </a:rPr>
              <a:t>double</a:t>
            </a:r>
            <a:endParaRPr kumimoji="1" lang="zh-CN" altLang="en-US" dirty="0">
              <a:solidFill>
                <a:schemeClr val="tx1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39286" y="1077025"/>
            <a:ext cx="26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Dirty card table (512 bytes)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710667" y="1575350"/>
            <a:ext cx="1527350" cy="642687"/>
          </a:xfrm>
          <a:prstGeom prst="round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Baskerville" panose="02020502070401020303" pitchFamily="18" charset="0"/>
                <a:cs typeface="Comic Sans MS"/>
              </a:rPr>
              <a:t>obj</a:t>
            </a:r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 a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38017" y="1575350"/>
            <a:ext cx="1961438" cy="642688"/>
          </a:xfrm>
          <a:prstGeom prst="round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Baskerville" panose="02020502070401020303" pitchFamily="18" charset="0"/>
                <a:cs typeface="Comic Sans MS"/>
              </a:rPr>
              <a:t>obj</a:t>
            </a:r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 b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45449" y="417950"/>
            <a:ext cx="113460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Baskerville" panose="02020502070401020303" pitchFamily="18" charset="0"/>
                <a:cs typeface="Comic Sans MS"/>
              </a:rPr>
              <a:t>MetaData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26" name="直线箭头连接符 25"/>
          <p:cNvCxnSpPr>
            <a:endCxn id="7" idx="3"/>
          </p:cNvCxnSpPr>
          <p:nvPr/>
        </p:nvCxnSpPr>
        <p:spPr>
          <a:xfrm flipH="1">
            <a:off x="2138289" y="787282"/>
            <a:ext cx="241161" cy="1229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4" idx="2"/>
          </p:cNvCxnSpPr>
          <p:nvPr/>
        </p:nvCxnSpPr>
        <p:spPr>
          <a:xfrm>
            <a:off x="2512752" y="787282"/>
            <a:ext cx="324567" cy="78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4" idx="2"/>
            <a:endCxn id="9" idx="1"/>
          </p:cNvCxnSpPr>
          <p:nvPr/>
        </p:nvCxnSpPr>
        <p:spPr>
          <a:xfrm>
            <a:off x="2512752" y="787282"/>
            <a:ext cx="324567" cy="1229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44" name="直线箭头连接符 43"/>
          <p:cNvCxnSpPr>
            <a:endCxn id="39" idx="3"/>
          </p:cNvCxnSpPr>
          <p:nvPr/>
        </p:nvCxnSpPr>
        <p:spPr>
          <a:xfrm flipH="1">
            <a:off x="2981721" y="2218038"/>
            <a:ext cx="2355963" cy="200968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23" idx="2"/>
            <a:endCxn id="40" idx="3"/>
          </p:cNvCxnSpPr>
          <p:nvPr/>
        </p:nvCxnSpPr>
        <p:spPr>
          <a:xfrm flipH="1">
            <a:off x="3754193" y="2218038"/>
            <a:ext cx="3464543" cy="283723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3" idx="3"/>
            <a:endCxn id="36" idx="0"/>
          </p:cNvCxnSpPr>
          <p:nvPr/>
        </p:nvCxnSpPr>
        <p:spPr>
          <a:xfrm flipH="1">
            <a:off x="1973458" y="2017101"/>
            <a:ext cx="166352" cy="19775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6" idx="1"/>
          </p:cNvCxnSpPr>
          <p:nvPr/>
        </p:nvCxnSpPr>
        <p:spPr>
          <a:xfrm flipH="1">
            <a:off x="2213136" y="1647689"/>
            <a:ext cx="624183" cy="32388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7" idx="1"/>
          </p:cNvCxnSpPr>
          <p:nvPr/>
        </p:nvCxnSpPr>
        <p:spPr>
          <a:xfrm flipH="1">
            <a:off x="2523852" y="2024826"/>
            <a:ext cx="313467" cy="27973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5697" y="1085799"/>
            <a:ext cx="1128464" cy="46617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Baskerville" panose="02020502070401020303" pitchFamily="18" charset="0"/>
                <a:cs typeface="Comic Sans MS"/>
              </a:rPr>
              <a:t>Header</a:t>
            </a:r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01108" y="1085799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0446" y="1085799"/>
            <a:ext cx="932487" cy="466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Baskerville" panose="02020502070401020303" pitchFamily="18" charset="0"/>
              </a:rPr>
              <a:t>int</a:t>
            </a:r>
            <a:r>
              <a:rPr kumimoji="1" lang="en-US" altLang="zh-CN" dirty="0">
                <a:latin typeface="Baskerville" panose="02020502070401020303" pitchFamily="18" charset="0"/>
              </a:rPr>
              <a:t> 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42933" y="1085799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33" name="直线连接符 32"/>
          <p:cNvCxnSpPr>
            <a:stCxn id="11" idx="7"/>
            <a:endCxn id="21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3475697" y="1551975"/>
            <a:ext cx="2103147" cy="167910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1" idx="0"/>
          </p:cNvCxnSpPr>
          <p:nvPr/>
        </p:nvCxnSpPr>
        <p:spPr>
          <a:xfrm flipV="1">
            <a:off x="7353036" y="1551974"/>
            <a:ext cx="399235" cy="167910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241099" y="250961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From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31177" y="4770672"/>
            <a:ext cx="4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To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6600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5697" y="1085799"/>
            <a:ext cx="1128464" cy="46617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Baskerville" panose="02020502070401020303" pitchFamily="18" charset="0"/>
                <a:cs typeface="Comic Sans MS"/>
              </a:rPr>
              <a:t>Header</a:t>
            </a:r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01108" y="1085799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0446" y="1085799"/>
            <a:ext cx="932487" cy="466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Baskerville" panose="02020502070401020303" pitchFamily="18" charset="0"/>
              </a:rPr>
              <a:t>int</a:t>
            </a:r>
            <a:r>
              <a:rPr kumimoji="1" lang="en-US" altLang="zh-CN" dirty="0">
                <a:latin typeface="Baskerville" panose="02020502070401020303" pitchFamily="18" charset="0"/>
              </a:rPr>
              <a:t> 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42933" y="1085799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33" name="直线连接符 32"/>
          <p:cNvCxnSpPr>
            <a:stCxn id="11" idx="7"/>
            <a:endCxn id="21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3475697" y="1551975"/>
            <a:ext cx="2103147" cy="167910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1" idx="0"/>
          </p:cNvCxnSpPr>
          <p:nvPr/>
        </p:nvCxnSpPr>
        <p:spPr>
          <a:xfrm flipV="1">
            <a:off x="7353036" y="1551974"/>
            <a:ext cx="399235" cy="167910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7094" y="1551974"/>
            <a:ext cx="179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Baskerville" panose="02020502070401020303" pitchFamily="18" charset="0"/>
                <a:cs typeface="Comic Sans MS"/>
              </a:rPr>
              <a:t>Step 1: Copy</a:t>
            </a:r>
            <a:endParaRPr kumimoji="1" lang="zh-CN" altLang="en-US" sz="24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13015" y="4982625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95337" y="4982625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77106" y="4982625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72522" y="4982625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>
            <a:off x="6795337" y="3600802"/>
            <a:ext cx="0" cy="13818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41099" y="2525694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From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31177" y="4786747"/>
            <a:ext cx="4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To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1388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5697" y="1085799"/>
            <a:ext cx="1128464" cy="46617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Baskerville" panose="02020502070401020303" pitchFamily="18" charset="0"/>
                <a:cs typeface="Comic Sans MS"/>
              </a:rPr>
              <a:t>Header</a:t>
            </a:r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01108" y="1085799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0446" y="1085799"/>
            <a:ext cx="932487" cy="466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Baskerville" panose="02020502070401020303" pitchFamily="18" charset="0"/>
              </a:rPr>
              <a:t>int</a:t>
            </a:r>
            <a:r>
              <a:rPr kumimoji="1" lang="en-US" altLang="zh-CN" dirty="0">
                <a:latin typeface="Baskerville" panose="02020502070401020303" pitchFamily="18" charset="0"/>
              </a:rPr>
              <a:t> 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42933" y="1085799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33" name="直线连接符 32"/>
          <p:cNvCxnSpPr>
            <a:stCxn id="11" idx="7"/>
            <a:endCxn id="21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3475697" y="1551975"/>
            <a:ext cx="2103147" cy="167910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1" idx="0"/>
          </p:cNvCxnSpPr>
          <p:nvPr/>
        </p:nvCxnSpPr>
        <p:spPr>
          <a:xfrm flipV="1">
            <a:off x="7353036" y="1551974"/>
            <a:ext cx="399235" cy="167910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89393" y="2065501"/>
            <a:ext cx="321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Baskerville" panose="02020502070401020303" pitchFamily="18" charset="0"/>
                <a:cs typeface="Comic Sans MS"/>
              </a:rPr>
              <a:t>Step 2: Push into queues</a:t>
            </a:r>
            <a:endParaRPr kumimoji="1" lang="zh-CN" altLang="en-US" sz="24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13015" y="4982625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95337" y="4982625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77106" y="4982625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72522" y="4982625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>
            <a:off x="6795337" y="3600802"/>
            <a:ext cx="0" cy="138182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12195" y="4002283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06229" y="399463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12" name="直线箭头连接符 11"/>
          <p:cNvCxnSpPr>
            <a:stCxn id="22" idx="2"/>
          </p:cNvCxnSpPr>
          <p:nvPr/>
        </p:nvCxnSpPr>
        <p:spPr>
          <a:xfrm flipH="1">
            <a:off x="3754193" y="3456549"/>
            <a:ext cx="2597857" cy="5380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31" idx="2"/>
            <a:endCxn id="30" idx="3"/>
          </p:cNvCxnSpPr>
          <p:nvPr/>
        </p:nvCxnSpPr>
        <p:spPr>
          <a:xfrm flipH="1">
            <a:off x="4564098" y="3456549"/>
            <a:ext cx="2788938" cy="7711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241099" y="250961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From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31177" y="4770672"/>
            <a:ext cx="4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To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6844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5697" y="1085799"/>
            <a:ext cx="1128464" cy="46617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Baskerville" panose="02020502070401020303" pitchFamily="18" charset="0"/>
                <a:cs typeface="Comic Sans MS"/>
              </a:rPr>
              <a:t>Header</a:t>
            </a:r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01108" y="1085799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0446" y="1085799"/>
            <a:ext cx="932487" cy="466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Baskerville" panose="02020502070401020303" pitchFamily="18" charset="0"/>
              </a:rPr>
              <a:t>int</a:t>
            </a:r>
            <a:r>
              <a:rPr kumimoji="1" lang="en-US" altLang="zh-CN" dirty="0">
                <a:latin typeface="Baskerville" panose="02020502070401020303" pitchFamily="18" charset="0"/>
              </a:rPr>
              <a:t> 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42933" y="1085799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 flipH="1" flipV="1">
            <a:off x="3475697" y="1551975"/>
            <a:ext cx="2103147" cy="167910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1" idx="0"/>
          </p:cNvCxnSpPr>
          <p:nvPr/>
        </p:nvCxnSpPr>
        <p:spPr>
          <a:xfrm flipV="1">
            <a:off x="7353036" y="1551974"/>
            <a:ext cx="399235" cy="167910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89393" y="2065501"/>
            <a:ext cx="224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Baskerville" panose="02020502070401020303" pitchFamily="18" charset="0"/>
                <a:cs typeface="Comic Sans MS"/>
              </a:rPr>
              <a:t>Step 3: </a:t>
            </a:r>
            <a:r>
              <a:rPr kumimoji="1" lang="en-US" altLang="zh-CN" sz="2400" dirty="0" err="1">
                <a:latin typeface="Baskerville" panose="02020502070401020303" pitchFamily="18" charset="0"/>
                <a:cs typeface="Comic Sans MS"/>
              </a:rPr>
              <a:t>Dequeue</a:t>
            </a:r>
            <a:endParaRPr kumimoji="1" lang="zh-CN" altLang="en-US" sz="24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13015" y="4982625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95337" y="4982625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77106" y="4982625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72522" y="4982625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>
            <a:off x="6795337" y="3600802"/>
            <a:ext cx="0" cy="138182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12195" y="4002283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06229" y="399463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12" name="直线箭头连接符 11"/>
          <p:cNvCxnSpPr>
            <a:stCxn id="22" idx="2"/>
          </p:cNvCxnSpPr>
          <p:nvPr/>
        </p:nvCxnSpPr>
        <p:spPr>
          <a:xfrm flipH="1">
            <a:off x="3754193" y="3456549"/>
            <a:ext cx="2597857" cy="5380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31" idx="2"/>
            <a:endCxn id="30" idx="3"/>
          </p:cNvCxnSpPr>
          <p:nvPr/>
        </p:nvCxnSpPr>
        <p:spPr>
          <a:xfrm flipH="1">
            <a:off x="4564098" y="3456549"/>
            <a:ext cx="2788938" cy="7711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372212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41099" y="250961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From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31177" y="4770672"/>
            <a:ext cx="4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To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0812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race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75699" y="1592898"/>
            <a:ext cx="1128464" cy="46617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Baskerville" panose="02020502070401020303" pitchFamily="18" charset="0"/>
                <a:cs typeface="Comic Sans MS"/>
              </a:rPr>
              <a:t>Header</a:t>
            </a:r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01110" y="1592898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0448" y="1592898"/>
            <a:ext cx="932487" cy="466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Baskerville" panose="02020502070401020303" pitchFamily="18" charset="0"/>
              </a:rPr>
              <a:t>int</a:t>
            </a:r>
            <a:r>
              <a:rPr kumimoji="1" lang="en-US" altLang="zh-CN" dirty="0">
                <a:latin typeface="Baskerville" panose="02020502070401020303" pitchFamily="18" charset="0"/>
              </a:rPr>
              <a:t> 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935" y="1592898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22" name="直线连接符 21"/>
          <p:cNvCxnSpPr>
            <a:stCxn id="11" idx="7"/>
            <a:endCxn id="18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 flipV="1">
            <a:off x="3475699" y="2059073"/>
            <a:ext cx="2103146" cy="1172004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1" idx="0"/>
          </p:cNvCxnSpPr>
          <p:nvPr/>
        </p:nvCxnSpPr>
        <p:spPr>
          <a:xfrm flipV="1">
            <a:off x="7353036" y="2059073"/>
            <a:ext cx="399235" cy="1172003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1099" y="250961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From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31177" y="4770672"/>
            <a:ext cx="4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To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98600" y="4688298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31" name="直线箭头连接符 30"/>
          <p:cNvCxnSpPr>
            <a:stCxn id="29" idx="7"/>
          </p:cNvCxnSpPr>
          <p:nvPr/>
        </p:nvCxnSpPr>
        <p:spPr>
          <a:xfrm flipV="1">
            <a:off x="2245197" y="3456549"/>
            <a:ext cx="3333647" cy="13426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77838" y="1828240"/>
            <a:ext cx="179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Baskerville" panose="02020502070401020303" pitchFamily="18" charset="0"/>
                <a:cs typeface="Comic Sans MS"/>
              </a:rPr>
              <a:t>Step 1: Copy</a:t>
            </a:r>
            <a:endParaRPr kumimoji="1" lang="zh-CN" altLang="en-US" sz="24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81034" y="5143164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63356" y="514232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45125" y="5143164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40541" y="5143164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81032" y="5874265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63354" y="5873427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45123" y="5874265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40539" y="5874265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6642933" y="3504774"/>
            <a:ext cx="0" cy="155885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11" idx="5"/>
            <a:endCxn id="33" idx="1"/>
          </p:cNvCxnSpPr>
          <p:nvPr/>
        </p:nvCxnSpPr>
        <p:spPr>
          <a:xfrm>
            <a:off x="2245197" y="4497298"/>
            <a:ext cx="3435837" cy="758603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stCxn id="29" idx="5"/>
            <a:endCxn id="37" idx="1"/>
          </p:cNvCxnSpPr>
          <p:nvPr/>
        </p:nvCxnSpPr>
        <p:spPr>
          <a:xfrm>
            <a:off x="2245197" y="5334895"/>
            <a:ext cx="3435835" cy="65210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Parallel Scavenge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Generation GC</a:t>
            </a:r>
          </a:p>
          <a:p>
            <a:pPr lvl="1"/>
            <a:r>
              <a:rPr kumimoji="1" lang="en-US" altLang="zh-CN" dirty="0"/>
              <a:t>Stop-Copy-Compact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Different algorithms for old/young</a:t>
            </a:r>
          </a:p>
          <a:p>
            <a:pPr lvl="1"/>
            <a:r>
              <a:rPr kumimoji="1" lang="en-US" altLang="zh-CN" dirty="0"/>
              <a:t>Minor GC: From-to copy</a:t>
            </a:r>
          </a:p>
          <a:p>
            <a:pPr lvl="1"/>
            <a:r>
              <a:rPr kumimoji="1" lang="en-US" altLang="zh-CN" dirty="0"/>
              <a:t>Major GC: In-place copy</a:t>
            </a:r>
          </a:p>
        </p:txBody>
      </p:sp>
    </p:spTree>
    <p:extLst>
      <p:ext uri="{BB962C8B-B14F-4D97-AF65-F5344CB8AC3E}">
        <p14:creationId xmlns:p14="http://schemas.microsoft.com/office/powerpoint/2010/main" val="4242171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race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75699" y="1592898"/>
            <a:ext cx="1128464" cy="46617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Baskerville" panose="02020502070401020303" pitchFamily="18" charset="0"/>
                <a:cs typeface="Comic Sans MS"/>
              </a:rPr>
              <a:t>Header</a:t>
            </a:r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01110" y="1592898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0448" y="1592898"/>
            <a:ext cx="932487" cy="466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Baskerville" panose="02020502070401020303" pitchFamily="18" charset="0"/>
              </a:rPr>
              <a:t>int</a:t>
            </a:r>
            <a:r>
              <a:rPr kumimoji="1" lang="en-US" altLang="zh-CN" dirty="0">
                <a:latin typeface="Baskerville" panose="02020502070401020303" pitchFamily="18" charset="0"/>
              </a:rPr>
              <a:t> 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935" y="1592898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22" name="直线连接符 21"/>
          <p:cNvCxnSpPr>
            <a:stCxn id="11" idx="7"/>
            <a:endCxn id="18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 flipV="1">
            <a:off x="3475699" y="2059073"/>
            <a:ext cx="2103146" cy="1172004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1" idx="0"/>
          </p:cNvCxnSpPr>
          <p:nvPr/>
        </p:nvCxnSpPr>
        <p:spPr>
          <a:xfrm flipV="1">
            <a:off x="7353036" y="2059073"/>
            <a:ext cx="399235" cy="1172003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1099" y="250961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From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31177" y="4770672"/>
            <a:ext cx="4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To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98600" y="4688298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31" name="直线箭头连接符 30"/>
          <p:cNvCxnSpPr>
            <a:stCxn id="29" idx="7"/>
          </p:cNvCxnSpPr>
          <p:nvPr/>
        </p:nvCxnSpPr>
        <p:spPr>
          <a:xfrm flipV="1">
            <a:off x="2245197" y="3456549"/>
            <a:ext cx="3333647" cy="13426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77838" y="2489233"/>
            <a:ext cx="172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Baskerville" panose="02020502070401020303" pitchFamily="18" charset="0"/>
                <a:cs typeface="Comic Sans MS"/>
              </a:rPr>
              <a:t>Step 2: CAS</a:t>
            </a:r>
            <a:endParaRPr kumimoji="1" lang="zh-CN" altLang="en-US" sz="24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81034" y="5143164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63356" y="514232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45125" y="5143164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40541" y="5143164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81032" y="5874265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63354" y="5873427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45123" y="5874265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40539" y="5874265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6642933" y="3504774"/>
            <a:ext cx="0" cy="155885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11" idx="5"/>
            <a:endCxn id="33" idx="1"/>
          </p:cNvCxnSpPr>
          <p:nvPr/>
        </p:nvCxnSpPr>
        <p:spPr>
          <a:xfrm>
            <a:off x="2245197" y="4497298"/>
            <a:ext cx="3435837" cy="758603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stCxn id="29" idx="5"/>
            <a:endCxn id="37" idx="1"/>
          </p:cNvCxnSpPr>
          <p:nvPr/>
        </p:nvCxnSpPr>
        <p:spPr>
          <a:xfrm>
            <a:off x="2245197" y="5334895"/>
            <a:ext cx="3435835" cy="65210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33" idx="1"/>
            <a:endCxn id="18" idx="1"/>
          </p:cNvCxnSpPr>
          <p:nvPr/>
        </p:nvCxnSpPr>
        <p:spPr>
          <a:xfrm rot="10800000">
            <a:off x="5578844" y="3343813"/>
            <a:ext cx="102190" cy="1912088"/>
          </a:xfrm>
          <a:prstGeom prst="curvedConnector3">
            <a:avLst>
              <a:gd name="adj1" fmla="val 323701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37" idx="1"/>
            <a:endCxn id="18" idx="1"/>
          </p:cNvCxnSpPr>
          <p:nvPr/>
        </p:nvCxnSpPr>
        <p:spPr>
          <a:xfrm rot="10800000">
            <a:off x="5578844" y="3343814"/>
            <a:ext cx="102188" cy="2643189"/>
          </a:xfrm>
          <a:prstGeom prst="curvedConnector3">
            <a:avLst>
              <a:gd name="adj1" fmla="val 323705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2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race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75699" y="1592898"/>
            <a:ext cx="1128464" cy="46617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000000"/>
                </a:solidFill>
                <a:latin typeface="Baskerville" panose="02020502070401020303" pitchFamily="18" charset="0"/>
                <a:cs typeface="Comic Sans MS"/>
              </a:rPr>
              <a:t>Newaddr1</a:t>
            </a:r>
            <a:endParaRPr kumimoji="1" lang="zh-CN" altLang="en-US" sz="1600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01110" y="1592898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0448" y="1592898"/>
            <a:ext cx="932487" cy="466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Baskerville" panose="02020502070401020303" pitchFamily="18" charset="0"/>
              </a:rPr>
              <a:t>int</a:t>
            </a:r>
            <a:r>
              <a:rPr kumimoji="1" lang="en-US" altLang="zh-CN" dirty="0">
                <a:latin typeface="Baskerville" panose="02020502070401020303" pitchFamily="18" charset="0"/>
              </a:rPr>
              <a:t> 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935" y="1592898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22" name="直线连接符 21"/>
          <p:cNvCxnSpPr>
            <a:stCxn id="11" idx="7"/>
            <a:endCxn id="18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 flipV="1">
            <a:off x="3475699" y="2059073"/>
            <a:ext cx="2103146" cy="1172004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1" idx="0"/>
          </p:cNvCxnSpPr>
          <p:nvPr/>
        </p:nvCxnSpPr>
        <p:spPr>
          <a:xfrm flipV="1">
            <a:off x="7353036" y="2059073"/>
            <a:ext cx="399235" cy="1172003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1099" y="250961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From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31177" y="4770672"/>
            <a:ext cx="4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To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98600" y="4688298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31" name="直线箭头连接符 30"/>
          <p:cNvCxnSpPr>
            <a:stCxn id="29" idx="7"/>
          </p:cNvCxnSpPr>
          <p:nvPr/>
        </p:nvCxnSpPr>
        <p:spPr>
          <a:xfrm flipV="1">
            <a:off x="2245197" y="3456549"/>
            <a:ext cx="3333647" cy="13426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77838" y="2489233"/>
            <a:ext cx="227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Baskerville" panose="02020502070401020303" pitchFamily="18" charset="0"/>
                <a:cs typeface="Comic Sans MS"/>
              </a:rPr>
              <a:t>Step 3: Clean-up</a:t>
            </a:r>
            <a:endParaRPr kumimoji="1" lang="zh-CN" altLang="en-US" sz="24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81034" y="5143164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63356" y="514232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45125" y="5143164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40541" y="5143164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81032" y="5874265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63354" y="5873427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45123" y="5874265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40539" y="5874265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6642933" y="3504774"/>
            <a:ext cx="0" cy="155885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11" idx="5"/>
            <a:endCxn id="33" idx="1"/>
          </p:cNvCxnSpPr>
          <p:nvPr/>
        </p:nvCxnSpPr>
        <p:spPr>
          <a:xfrm>
            <a:off x="2245197" y="4497298"/>
            <a:ext cx="3435837" cy="758603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stCxn id="29" idx="5"/>
            <a:endCxn id="33" idx="1"/>
          </p:cNvCxnSpPr>
          <p:nvPr/>
        </p:nvCxnSpPr>
        <p:spPr>
          <a:xfrm flipV="1">
            <a:off x="2245197" y="5255901"/>
            <a:ext cx="3435837" cy="78994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33" idx="1"/>
            <a:endCxn id="18" idx="1"/>
          </p:cNvCxnSpPr>
          <p:nvPr/>
        </p:nvCxnSpPr>
        <p:spPr>
          <a:xfrm rot="10800000">
            <a:off x="5578844" y="3343813"/>
            <a:ext cx="102190" cy="1912088"/>
          </a:xfrm>
          <a:prstGeom prst="curvedConnector3">
            <a:avLst>
              <a:gd name="adj1" fmla="val 323701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66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race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75699" y="1592898"/>
            <a:ext cx="1128464" cy="46617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000000"/>
                </a:solidFill>
                <a:latin typeface="Baskerville" panose="02020502070401020303" pitchFamily="18" charset="0"/>
                <a:cs typeface="Comic Sans MS"/>
              </a:rPr>
              <a:t>Newaddr1</a:t>
            </a:r>
            <a:endParaRPr kumimoji="1" lang="zh-CN" altLang="en-US" sz="1600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01110" y="1592898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0448" y="1592898"/>
            <a:ext cx="932487" cy="466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Baskerville" panose="02020502070401020303" pitchFamily="18" charset="0"/>
              </a:rPr>
              <a:t>int</a:t>
            </a:r>
            <a:r>
              <a:rPr kumimoji="1" lang="en-US" altLang="zh-CN" dirty="0">
                <a:latin typeface="Baskerville" panose="02020502070401020303" pitchFamily="18" charset="0"/>
              </a:rPr>
              <a:t> 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935" y="1592898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22" name="直线连接符 21"/>
          <p:cNvCxnSpPr>
            <a:stCxn id="11" idx="7"/>
            <a:endCxn id="18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 flipV="1">
            <a:off x="3475699" y="2059073"/>
            <a:ext cx="2103146" cy="1172004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1" idx="0"/>
          </p:cNvCxnSpPr>
          <p:nvPr/>
        </p:nvCxnSpPr>
        <p:spPr>
          <a:xfrm flipV="1">
            <a:off x="7353036" y="2059073"/>
            <a:ext cx="399235" cy="1172003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1099" y="250961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From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31177" y="4770672"/>
            <a:ext cx="4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To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98600" y="4688298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31" name="直线箭头连接符 30"/>
          <p:cNvCxnSpPr>
            <a:stCxn id="29" idx="7"/>
          </p:cNvCxnSpPr>
          <p:nvPr/>
        </p:nvCxnSpPr>
        <p:spPr>
          <a:xfrm flipV="1">
            <a:off x="2245197" y="3456549"/>
            <a:ext cx="3333647" cy="13426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77838" y="2489233"/>
            <a:ext cx="227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Baskerville" panose="02020502070401020303" pitchFamily="18" charset="0"/>
                <a:cs typeface="Comic Sans MS"/>
              </a:rPr>
              <a:t>Step 3: Clean-up</a:t>
            </a:r>
            <a:endParaRPr kumimoji="1" lang="zh-CN" altLang="en-US" sz="24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81034" y="5143164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63356" y="514232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45125" y="5143164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40541" y="5143164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6642933" y="3504774"/>
            <a:ext cx="0" cy="155885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11" idx="5"/>
            <a:endCxn id="33" idx="1"/>
          </p:cNvCxnSpPr>
          <p:nvPr/>
        </p:nvCxnSpPr>
        <p:spPr>
          <a:xfrm>
            <a:off x="2245197" y="4497298"/>
            <a:ext cx="3435837" cy="758603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33" idx="1"/>
            <a:endCxn id="18" idx="1"/>
          </p:cNvCxnSpPr>
          <p:nvPr/>
        </p:nvCxnSpPr>
        <p:spPr>
          <a:xfrm rot="10800000">
            <a:off x="5578844" y="3343813"/>
            <a:ext cx="102190" cy="1912088"/>
          </a:xfrm>
          <a:prstGeom prst="curvedConnector3">
            <a:avLst>
              <a:gd name="adj1" fmla="val 323701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4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race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72212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75699" y="1592898"/>
            <a:ext cx="1128464" cy="46617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000000"/>
                </a:solidFill>
                <a:latin typeface="Baskerville" panose="02020502070401020303" pitchFamily="18" charset="0"/>
                <a:cs typeface="Comic Sans MS"/>
              </a:rPr>
              <a:t>Newaddr1</a:t>
            </a:r>
            <a:endParaRPr kumimoji="1" lang="zh-CN" altLang="en-US" sz="1600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01110" y="1592898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0448" y="1592898"/>
            <a:ext cx="932487" cy="466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Baskerville" panose="02020502070401020303" pitchFamily="18" charset="0"/>
              </a:rPr>
              <a:t>int</a:t>
            </a:r>
            <a:r>
              <a:rPr kumimoji="1" lang="en-US" altLang="zh-CN" dirty="0">
                <a:latin typeface="Baskerville" panose="02020502070401020303" pitchFamily="18" charset="0"/>
              </a:rPr>
              <a:t> 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935" y="1592898"/>
            <a:ext cx="1109338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pointer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 flipH="1" flipV="1">
            <a:off x="3475699" y="2059073"/>
            <a:ext cx="2103146" cy="1172004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1" idx="0"/>
          </p:cNvCxnSpPr>
          <p:nvPr/>
        </p:nvCxnSpPr>
        <p:spPr>
          <a:xfrm flipV="1">
            <a:off x="7353036" y="2059073"/>
            <a:ext cx="399235" cy="1172003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1099" y="250961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From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31177" y="4770672"/>
            <a:ext cx="4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To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372212" y="4671990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7838" y="2489233"/>
            <a:ext cx="227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Baskerville" panose="02020502070401020303" pitchFamily="18" charset="0"/>
                <a:cs typeface="Comic Sans MS"/>
              </a:rPr>
              <a:t>Step 3: Clean-up</a:t>
            </a:r>
            <a:endParaRPr kumimoji="1" lang="zh-CN" altLang="en-US" sz="24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81034" y="5143164"/>
            <a:ext cx="482322" cy="225473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63356" y="5142326"/>
            <a:ext cx="581767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45125" y="5143164"/>
            <a:ext cx="495416" cy="225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40541" y="5143164"/>
            <a:ext cx="429369" cy="2254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6642933" y="3504774"/>
            <a:ext cx="0" cy="155885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33" idx="1"/>
            <a:endCxn id="18" idx="1"/>
          </p:cNvCxnSpPr>
          <p:nvPr/>
        </p:nvCxnSpPr>
        <p:spPr>
          <a:xfrm rot="10800000">
            <a:off x="5578844" y="3343813"/>
            <a:ext cx="102190" cy="1912088"/>
          </a:xfrm>
          <a:prstGeom prst="curvedConnector3">
            <a:avLst>
              <a:gd name="adj1" fmla="val 323701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12195" y="4002283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06229" y="3994639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39" name="直线箭头连接符 38"/>
          <p:cNvCxnSpPr/>
          <p:nvPr/>
        </p:nvCxnSpPr>
        <p:spPr>
          <a:xfrm flipH="1">
            <a:off x="3754193" y="3456549"/>
            <a:ext cx="2597857" cy="5380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38" idx="3"/>
          </p:cNvCxnSpPr>
          <p:nvPr/>
        </p:nvCxnSpPr>
        <p:spPr>
          <a:xfrm flipH="1">
            <a:off x="4564098" y="3456549"/>
            <a:ext cx="2788938" cy="7711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5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 stealing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72212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96324" y="4010714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59665" y="4010714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2270" y="4010714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62563" y="4010714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90837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 stealing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393" y="4010714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1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393" y="4886569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Worker 2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72212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96324" y="4010714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59665" y="4010714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2270" y="4010714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62563" y="4010714"/>
            <a:ext cx="457869" cy="466175"/>
          </a:xfrm>
          <a:prstGeom prst="rect">
            <a:avLst/>
          </a:prstGeom>
          <a:solidFill>
            <a:srgbClr val="B571D5"/>
          </a:solidFill>
          <a:ln>
            <a:solidFill>
              <a:srgbClr val="B571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8160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4394E-6 2.38668E-6 L -0.33194 0.128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6" y="6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(Major)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Marking</a:t>
            </a:r>
          </a:p>
          <a:p>
            <a:pPr lvl="1"/>
            <a:r>
              <a:rPr kumimoji="1" lang="en-US" altLang="zh-CN" dirty="0"/>
              <a:t>Mark all live objects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Summary</a:t>
            </a:r>
          </a:p>
          <a:p>
            <a:pPr lvl="1"/>
            <a:r>
              <a:rPr kumimoji="1" lang="en-US" altLang="zh-CN" dirty="0"/>
              <a:t>Calculate new address for live objects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Compact</a:t>
            </a:r>
          </a:p>
          <a:p>
            <a:pPr lvl="1"/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 and update 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044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Marking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4862" y="2966035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Source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A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B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C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7520" y="179142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  <a:cs typeface="Comic Sans MS"/>
              </a:rPr>
              <a:t>Bitmap</a:t>
            </a:r>
            <a:endParaRPr kumimoji="1" lang="zh-CN" altLang="en-US" sz="1600" dirty="0">
              <a:latin typeface="Baskerville" panose="02020502070401020303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3242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4862" y="2966035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Source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A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B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C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7520" y="179142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  <a:cs typeface="Comic Sans MS"/>
              </a:rPr>
              <a:t>Bitmap</a:t>
            </a:r>
            <a:endParaRPr kumimoji="1" lang="zh-CN" altLang="en-US" sz="16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4547" y="4806427"/>
            <a:ext cx="3842489" cy="62692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017" y="4918952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Destination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3086854" y="4452777"/>
            <a:ext cx="0" cy="353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0501" y="408305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Baskerville" panose="02020502070401020303" pitchFamily="18" charset="0"/>
                <a:cs typeface="Comic Sans MS"/>
              </a:rPr>
              <a:t>dest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7182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&amp; Compact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4862" y="2966035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Source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A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B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C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7520" y="179142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  <a:cs typeface="Comic Sans MS"/>
              </a:rPr>
              <a:t>Bitmap</a:t>
            </a:r>
            <a:endParaRPr kumimoji="1" lang="zh-CN" altLang="en-US" sz="16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4547" y="4806427"/>
            <a:ext cx="3842489" cy="62692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017" y="4918952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Destination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086854" y="4452777"/>
            <a:ext cx="0" cy="353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760501" y="408305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Baskerville" panose="02020502070401020303" pitchFamily="18" charset="0"/>
                <a:cs typeface="Comic Sans MS"/>
              </a:rPr>
              <a:t>dest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1864974" y="1417638"/>
            <a:ext cx="0" cy="373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1864974" y="1791426"/>
            <a:ext cx="0" cy="1069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9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3552E-6 -1.85014E-8 L 0.05448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Heap Layout Overview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9443" y="2298333"/>
            <a:ext cx="2797462" cy="32310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6236" y="23626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Young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8061" y="3423584"/>
            <a:ext cx="1012874" cy="59477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8061" y="3375359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Eden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59941" y="2893108"/>
            <a:ext cx="1254034" cy="851583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59941" y="4138608"/>
            <a:ext cx="1254034" cy="851583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59941" y="2860958"/>
            <a:ext cx="6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From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74751" y="4138608"/>
            <a:ext cx="4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To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2" name="直线箭头连接符 11"/>
          <p:cNvCxnSpPr>
            <a:endCxn id="7" idx="0"/>
          </p:cNvCxnSpPr>
          <p:nvPr/>
        </p:nvCxnSpPr>
        <p:spPr>
          <a:xfrm>
            <a:off x="457200" y="2731965"/>
            <a:ext cx="917652" cy="643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830243" y="2704580"/>
            <a:ext cx="3856557" cy="2627558"/>
          </a:xfrm>
          <a:prstGeom prst="rect">
            <a:avLst/>
          </a:prstGeom>
          <a:solidFill>
            <a:srgbClr val="FFFF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4" name="直线箭头连接符 13"/>
          <p:cNvCxnSpPr>
            <a:stCxn id="6" idx="3"/>
            <a:endCxn id="8" idx="1"/>
          </p:cNvCxnSpPr>
          <p:nvPr/>
        </p:nvCxnSpPr>
        <p:spPr>
          <a:xfrm flipV="1">
            <a:off x="2050935" y="3318900"/>
            <a:ext cx="209006" cy="40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3"/>
            <a:endCxn id="9" idx="1"/>
          </p:cNvCxnSpPr>
          <p:nvPr/>
        </p:nvCxnSpPr>
        <p:spPr>
          <a:xfrm>
            <a:off x="2050935" y="3720972"/>
            <a:ext cx="209006" cy="843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2693631" y="3744691"/>
            <a:ext cx="0" cy="393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2"/>
            <a:endCxn id="9" idx="0"/>
          </p:cNvCxnSpPr>
          <p:nvPr/>
        </p:nvCxnSpPr>
        <p:spPr>
          <a:xfrm>
            <a:off x="2886958" y="3744691"/>
            <a:ext cx="0" cy="393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3"/>
          </p:cNvCxnSpPr>
          <p:nvPr/>
        </p:nvCxnSpPr>
        <p:spPr>
          <a:xfrm>
            <a:off x="3513975" y="3318900"/>
            <a:ext cx="2747153" cy="217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9" idx="3"/>
          </p:cNvCxnSpPr>
          <p:nvPr/>
        </p:nvCxnSpPr>
        <p:spPr>
          <a:xfrm flipV="1">
            <a:off x="3513975" y="4018359"/>
            <a:ext cx="2747153" cy="546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46985" y="273196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Old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-16077" y="2383473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Allocation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98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&amp; Compact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4862" y="2966035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Source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A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B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C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7520" y="179142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  <a:cs typeface="Comic Sans MS"/>
              </a:rPr>
              <a:t>Bitmap</a:t>
            </a:r>
            <a:endParaRPr kumimoji="1" lang="zh-CN" altLang="en-US" sz="16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4547" y="4806427"/>
            <a:ext cx="3842489" cy="62692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017" y="4918952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Destination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86854" y="4806427"/>
            <a:ext cx="739559" cy="61085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A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6" name="直线箭头连接符 5"/>
          <p:cNvCxnSpPr>
            <a:stCxn id="12" idx="2"/>
          </p:cNvCxnSpPr>
          <p:nvPr/>
        </p:nvCxnSpPr>
        <p:spPr>
          <a:xfrm>
            <a:off x="2717075" y="3472201"/>
            <a:ext cx="594862" cy="1334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3086854" y="4452777"/>
            <a:ext cx="0" cy="353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760501" y="408305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Baskerville" panose="02020502070401020303" pitchFamily="18" charset="0"/>
                <a:cs typeface="Comic Sans MS"/>
              </a:rPr>
              <a:t>dest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7986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&amp; Compact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4862" y="2966035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Source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A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B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C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7520" y="179142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  <a:cs typeface="Comic Sans MS"/>
              </a:rPr>
              <a:t>Bitmap</a:t>
            </a:r>
            <a:endParaRPr kumimoji="1" lang="zh-CN" altLang="en-US" sz="16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4547" y="4806427"/>
            <a:ext cx="3842489" cy="62692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017" y="4918952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Destination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86854" y="4806427"/>
            <a:ext cx="739559" cy="61085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A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6" name="直线箭头连接符 5"/>
          <p:cNvCxnSpPr>
            <a:stCxn id="12" idx="2"/>
          </p:cNvCxnSpPr>
          <p:nvPr/>
        </p:nvCxnSpPr>
        <p:spPr>
          <a:xfrm>
            <a:off x="2717075" y="3472201"/>
            <a:ext cx="594862" cy="1334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1864974" y="1417638"/>
            <a:ext cx="0" cy="373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1864974" y="1791426"/>
            <a:ext cx="0" cy="1069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左中括号 4"/>
          <p:cNvSpPr/>
          <p:nvPr/>
        </p:nvSpPr>
        <p:spPr>
          <a:xfrm rot="16200000">
            <a:off x="2638577" y="3241283"/>
            <a:ext cx="164687" cy="747252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826412" y="4806428"/>
            <a:ext cx="739559" cy="61085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B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7" name="直线箭头连接符 16"/>
          <p:cNvCxnSpPr>
            <a:endCxn id="31" idx="0"/>
          </p:cNvCxnSpPr>
          <p:nvPr/>
        </p:nvCxnSpPr>
        <p:spPr>
          <a:xfrm>
            <a:off x="3882349" y="3472201"/>
            <a:ext cx="313843" cy="1334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086854" y="4452777"/>
            <a:ext cx="0" cy="353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760501" y="408305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Baskerville" panose="02020502070401020303" pitchFamily="18" charset="0"/>
                <a:cs typeface="Comic Sans MS"/>
              </a:rPr>
              <a:t>dest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778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3552E-6 -1.85014E-8 L 0.05448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49 0.00023 L 0.13326 0.00023 " pathEditMode="relative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26 0.00023 L 0.18081 0.00023 " pathEditMode="relative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Compact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4862" y="2966035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Source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A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B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C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latin typeface="Baskerville" panose="02020502070401020303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7520" y="179142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  <a:cs typeface="Comic Sans MS"/>
              </a:rPr>
              <a:t>Bitmap</a:t>
            </a:r>
            <a:endParaRPr kumimoji="1" lang="zh-CN" altLang="en-US" sz="1600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4547" y="4806427"/>
            <a:ext cx="3842489" cy="62692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017" y="4918952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cs typeface="Comic Sans MS"/>
              </a:rPr>
              <a:t>Destination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086854" y="4806427"/>
            <a:ext cx="739559" cy="61085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A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717075" y="3472201"/>
            <a:ext cx="594862" cy="1334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826412" y="4806428"/>
            <a:ext cx="739559" cy="61085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B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31" name="直线箭头连接符 30"/>
          <p:cNvCxnSpPr>
            <a:endCxn id="30" idx="0"/>
          </p:cNvCxnSpPr>
          <p:nvPr/>
        </p:nvCxnSpPr>
        <p:spPr>
          <a:xfrm>
            <a:off x="3882349" y="3472201"/>
            <a:ext cx="313843" cy="1334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565971" y="4806428"/>
            <a:ext cx="996127" cy="61085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askerville" panose="02020502070401020303" pitchFamily="18" charset="0"/>
              </a:rPr>
              <a:t>C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4701584" y="3472201"/>
            <a:ext cx="0" cy="1334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3086854" y="4452777"/>
            <a:ext cx="0" cy="353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760501" y="408305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Baskerville" panose="02020502070401020303" pitchFamily="18" charset="0"/>
                <a:cs typeface="Comic Sans MS"/>
              </a:rPr>
              <a:t>dest</a:t>
            </a:r>
            <a:endParaRPr kumimoji="1" lang="zh-CN" altLang="en-US" dirty="0">
              <a:latin typeface="Baskerville" panose="02020502070401020303" pitchFamily="18" charset="0"/>
              <a:cs typeface="Comic Sans M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8BEAA9-BA40-F549-9001-45C12EC9B4F6}"/>
              </a:ext>
            </a:extLst>
          </p:cNvPr>
          <p:cNvSpPr txBox="1"/>
          <p:nvPr/>
        </p:nvSpPr>
        <p:spPr>
          <a:xfrm>
            <a:off x="2411604" y="6150252"/>
            <a:ext cx="535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Baskerville" panose="02020502070401020303" pitchFamily="18" charset="0"/>
              </a:rPr>
              <a:t>In-place compact: what if the destination is also source?</a:t>
            </a:r>
            <a:endParaRPr kumimoji="1" lang="zh-CN" altLang="en-US" dirty="0">
              <a:solidFill>
                <a:srgbClr val="C00000"/>
              </a:solidFill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64C19-50C7-2F46-AD2C-ED76DBB9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Garbage-First GC (G1GC)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BBC36-FFB1-794C-A302-90E3EDB7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74EF1-94B9-9144-B2B4-94101633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E0B5F6-87E3-FB4E-887A-BDEAE287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6" y="2818250"/>
            <a:ext cx="8191035" cy="34438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29995C-3873-8543-BDA6-9BEF48BE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5" y="1989138"/>
            <a:ext cx="5867400" cy="55880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20F6BD50-AEA4-8040-9CAC-09F3BA0DDC8E}"/>
              </a:ext>
            </a:extLst>
          </p:cNvPr>
          <p:cNvSpPr/>
          <p:nvPr/>
        </p:nvSpPr>
        <p:spPr>
          <a:xfrm>
            <a:off x="3070777" y="4316978"/>
            <a:ext cx="996797" cy="208975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45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6EE63-0FAB-1849-8B2C-8983E9AD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Highlight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3C0CD-9C83-5F4A-86F9-418F8201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Controllable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pauses</a:t>
            </a:r>
          </a:p>
          <a:p>
            <a:pPr lvl="1"/>
            <a:r>
              <a:rPr kumimoji="1" lang="en-US" altLang="zh-CN" sz="2000" dirty="0"/>
              <a:t>Soft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limits</a:t>
            </a:r>
          </a:p>
          <a:p>
            <a:pPr lvl="1"/>
            <a:r>
              <a:rPr kumimoji="1" lang="en-US" altLang="zh-CN" sz="2000" dirty="0"/>
              <a:t>Region-based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heap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layout</a:t>
            </a:r>
          </a:p>
          <a:p>
            <a:pPr lvl="1"/>
            <a:r>
              <a:rPr kumimoji="1" lang="en-US" altLang="zh-CN" sz="2000" dirty="0"/>
              <a:t>Mixed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GC</a:t>
            </a:r>
          </a:p>
          <a:p>
            <a:pPr lvl="1"/>
            <a:endParaRPr kumimoji="1" lang="en-US" altLang="zh-CN" sz="2000" dirty="0"/>
          </a:p>
          <a:p>
            <a:r>
              <a:rPr kumimoji="1" lang="en-US" altLang="zh-CN" sz="2400" dirty="0"/>
              <a:t>(Partially)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concurrent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execution</a:t>
            </a:r>
          </a:p>
          <a:p>
            <a:pPr lvl="1"/>
            <a:r>
              <a:rPr kumimoji="1" lang="en-US" altLang="zh-CN" sz="2000" dirty="0"/>
              <a:t>Concurrent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marking</a:t>
            </a:r>
          </a:p>
          <a:p>
            <a:pPr lvl="1"/>
            <a:endParaRPr kumimoji="1"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D47B2B-A14D-5F46-BA33-A225A79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64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AE523-9328-494F-B2C5-A318FDA0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Controlling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Pauses: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8856F-A882-A544-9D07-B453601C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G1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</a:p>
          <a:p>
            <a:pPr lvl="1"/>
            <a:r>
              <a:rPr kumimoji="1" lang="en-US" altLang="zh-CN" sz="2000" dirty="0"/>
              <a:t>e.g.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en-US" altLang="zh-CN" sz="2000" dirty="0" err="1"/>
              <a:t>XX:MaxGCPauseMillis</a:t>
            </a:r>
            <a:r>
              <a:rPr kumimoji="1" lang="en-US" altLang="zh-CN" sz="2000" dirty="0"/>
              <a:t>=50</a:t>
            </a:r>
          </a:p>
          <a:p>
            <a:pPr lvl="1"/>
            <a:endParaRPr kumimoji="1" lang="en-US" altLang="zh-CN" sz="2000" dirty="0"/>
          </a:p>
          <a:p>
            <a:r>
              <a:rPr kumimoji="1" lang="en-US" altLang="zh-CN" dirty="0"/>
              <a:t>G1 will adjust the heap layout to meet the limit</a:t>
            </a:r>
          </a:p>
          <a:p>
            <a:pPr lvl="1"/>
            <a:r>
              <a:rPr kumimoji="1" lang="en-US" altLang="zh-CN" sz="2000" dirty="0"/>
              <a:t>The layout must be adjustable and flexible</a:t>
            </a:r>
          </a:p>
          <a:p>
            <a:pPr lvl="1"/>
            <a:r>
              <a:rPr kumimoji="1" lang="en-US" altLang="zh-CN" sz="2000" dirty="0"/>
              <a:t>Two spaces are not enough!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6CFC3-4153-3845-9FAF-2EEFCF0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11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AE523-9328-494F-B2C5-A318FDA0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Controlling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Pauses: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8856F-A882-A544-9D07-B453601C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G1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</a:p>
          <a:p>
            <a:pPr lvl="1"/>
            <a:r>
              <a:rPr kumimoji="1" lang="en-US" altLang="zh-CN" sz="2000" dirty="0"/>
              <a:t>e.g.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en-US" altLang="zh-CN" sz="2000" dirty="0" err="1"/>
              <a:t>XX:MaxGCPauseMillis</a:t>
            </a:r>
            <a:r>
              <a:rPr kumimoji="1" lang="en-US" altLang="zh-CN" sz="2000" dirty="0"/>
              <a:t>=50</a:t>
            </a:r>
          </a:p>
          <a:p>
            <a:pPr lvl="1"/>
            <a:endParaRPr kumimoji="1" lang="en-US" altLang="zh-CN" sz="2000" dirty="0"/>
          </a:p>
          <a:p>
            <a:r>
              <a:rPr kumimoji="1" lang="en-US" altLang="zh-CN" dirty="0"/>
              <a:t>G1 will adjust the heap layout to meet the limit</a:t>
            </a:r>
          </a:p>
          <a:p>
            <a:pPr lvl="1"/>
            <a:r>
              <a:rPr kumimoji="1" lang="en-US" altLang="zh-CN" sz="2000" dirty="0"/>
              <a:t>The layout must be adjustable and flexible</a:t>
            </a:r>
          </a:p>
          <a:p>
            <a:pPr lvl="1"/>
            <a:r>
              <a:rPr kumimoji="1" lang="en-US" altLang="zh-CN" sz="2000" dirty="0"/>
              <a:t>Two spaces are not enough!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6CFC3-4153-3845-9FAF-2EEFCF0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99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AE523-9328-494F-B2C5-A318FDA0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Region-based Heap Layout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8856F-A882-A544-9D07-B453601C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Dividing the whole heap space into many </a:t>
            </a:r>
            <a:r>
              <a:rPr kumimoji="1" lang="en-US" altLang="zh-CN" i="1" dirty="0"/>
              <a:t>regions</a:t>
            </a:r>
          </a:p>
          <a:p>
            <a:pPr lvl="1"/>
            <a:r>
              <a:rPr kumimoji="1" lang="en-US" altLang="zh-CN" sz="2000" dirty="0"/>
              <a:t>Young-space now can be segregated</a:t>
            </a:r>
          </a:p>
          <a:p>
            <a:pPr lvl="1"/>
            <a:endParaRPr kumimoji="1" lang="en-US" altLang="zh-CN" sz="200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6CFC3-4153-3845-9FAF-2EEFCF0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4F08E2-0900-6249-BFD7-CD75D814B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590687"/>
            <a:ext cx="2559042" cy="25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8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AE523-9328-494F-B2C5-A318FDA0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Region-based Heap Layout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8856F-A882-A544-9D07-B453601C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Dividing the whole heap space into many </a:t>
            </a:r>
            <a:r>
              <a:rPr kumimoji="1" lang="en-US" altLang="zh-CN" i="1" dirty="0"/>
              <a:t>regions</a:t>
            </a:r>
          </a:p>
          <a:p>
            <a:pPr lvl="1"/>
            <a:r>
              <a:rPr kumimoji="1" lang="en-US" altLang="zh-CN" sz="2000" dirty="0"/>
              <a:t>Young-space now can be segregated</a:t>
            </a:r>
          </a:p>
          <a:p>
            <a:pPr lvl="1"/>
            <a:r>
              <a:rPr kumimoji="1" lang="en-US" altLang="zh-CN" sz="2000" dirty="0"/>
              <a:t>Easy to enlarge/shrink</a:t>
            </a:r>
          </a:p>
          <a:p>
            <a:pPr lvl="1"/>
            <a:endParaRPr kumimoji="1" lang="en-US" altLang="zh-CN" sz="2200" dirty="0"/>
          </a:p>
          <a:p>
            <a:pPr marL="457200" lvl="1" indent="0">
              <a:buNone/>
            </a:pPr>
            <a:r>
              <a:rPr kumimoji="1" lang="en-US" altLang="zh-CN" sz="2000" dirty="0"/>
              <a:t> 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6CFC3-4153-3845-9FAF-2EEFCF0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735F34-7A1D-9D44-A13B-61F2EBEF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110" y="3641564"/>
            <a:ext cx="2531167" cy="25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9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AE523-9328-494F-B2C5-A318FDA0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Region-based Heap Layout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8856F-A882-A544-9D07-B453601C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Dividing the whole heap space into many </a:t>
            </a:r>
            <a:r>
              <a:rPr kumimoji="1" lang="en-US" altLang="zh-CN" i="1" dirty="0"/>
              <a:t>regions</a:t>
            </a:r>
          </a:p>
          <a:p>
            <a:pPr lvl="1"/>
            <a:r>
              <a:rPr kumimoji="1" lang="en-US" altLang="zh-CN" sz="2000" dirty="0"/>
              <a:t>Young-space now can be segregated</a:t>
            </a:r>
          </a:p>
          <a:p>
            <a:pPr lvl="1"/>
            <a:r>
              <a:rPr kumimoji="1" lang="en-US" altLang="zh-CN" sz="2000" dirty="0"/>
              <a:t>Easy to enlarge/shrink</a:t>
            </a:r>
          </a:p>
          <a:p>
            <a:pPr lvl="1"/>
            <a:r>
              <a:rPr kumimoji="1" lang="en-US" altLang="zh-CN" sz="2000" dirty="0"/>
              <a:t>Also designed for </a:t>
            </a:r>
            <a:r>
              <a:rPr kumimoji="1" lang="en-US" altLang="zh-CN" sz="2000" b="1" dirty="0"/>
              <a:t>mixed GC</a:t>
            </a:r>
          </a:p>
          <a:p>
            <a:pPr lvl="1"/>
            <a:endParaRPr kumimoji="1" lang="en-US" altLang="zh-CN" sz="2200" dirty="0"/>
          </a:p>
          <a:p>
            <a:pPr marL="457200" lvl="1" indent="0">
              <a:buNone/>
            </a:pPr>
            <a:r>
              <a:rPr kumimoji="1" lang="en-US" altLang="zh-CN" sz="2000" dirty="0"/>
              <a:t> 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6CFC3-4153-3845-9FAF-2EEFCF0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735F34-7A1D-9D44-A13B-61F2EBEF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110" y="3641564"/>
            <a:ext cx="2531167" cy="25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Eden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To 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87791" y="3198926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633897" y="2861350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04248" y="3584727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96766" y="3872820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622199" y="3097278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424921" y="3431701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622199" y="2595799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08229" y="3985973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31174" y="3904341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60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950EC-ED35-5D4D-A89A-AF584571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 Mixed GC: </a:t>
            </a:r>
            <a:r>
              <a:rPr kumimoji="1" lang="en-US" altLang="zh-CN" sz="3600" i="1" dirty="0"/>
              <a:t>Meeting</a:t>
            </a:r>
            <a:r>
              <a:rPr kumimoji="1" lang="en-US" altLang="zh-CN" sz="3600" dirty="0"/>
              <a:t> the Soft Limit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952AF-C160-9E40-AA1A-BE5EBB33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Prior GC (like PSGC) only has two inflexible GC algorithms</a:t>
            </a:r>
          </a:p>
          <a:p>
            <a:pPr lvl="1"/>
            <a:r>
              <a:rPr kumimoji="1" lang="en-US" altLang="zh-CN" sz="2000" dirty="0"/>
              <a:t>Minor GC pause: too short</a:t>
            </a:r>
          </a:p>
          <a:p>
            <a:pPr lvl="1"/>
            <a:r>
              <a:rPr kumimoji="1" lang="en-US" altLang="zh-CN" sz="2000" dirty="0"/>
              <a:t>Major GC pause: too long</a:t>
            </a:r>
          </a:p>
          <a:p>
            <a:pPr lvl="1"/>
            <a:endParaRPr kumimoji="1" lang="en-US" altLang="zh-CN" sz="2000" dirty="0"/>
          </a:p>
          <a:p>
            <a:endParaRPr kumimoji="1"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0BDC6-C975-8A4C-AF7B-A20AC7C7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2EAE1CC-52D2-0044-9EF3-FB467F676A62}"/>
              </a:ext>
            </a:extLst>
          </p:cNvPr>
          <p:cNvCxnSpPr>
            <a:cxnSpLocks/>
          </p:cNvCxnSpPr>
          <p:nvPr/>
        </p:nvCxnSpPr>
        <p:spPr>
          <a:xfrm>
            <a:off x="1691680" y="5676637"/>
            <a:ext cx="5472608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40AFAAF-1F66-8548-BC78-B0F6DF30D670}"/>
              </a:ext>
            </a:extLst>
          </p:cNvPr>
          <p:cNvSpPr txBox="1"/>
          <p:nvPr/>
        </p:nvSpPr>
        <p:spPr>
          <a:xfrm>
            <a:off x="1547664" y="514074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Minor GC (10 </a:t>
            </a:r>
            <a:r>
              <a:rPr kumimoji="1" lang="en-US" altLang="zh-CN" dirty="0" err="1">
                <a:latin typeface="Baskerville" panose="02020502070401020303" pitchFamily="18" charset="0"/>
              </a:rPr>
              <a:t>ms</a:t>
            </a:r>
            <a:r>
              <a:rPr kumimoji="1" lang="en-US" altLang="zh-CN" dirty="0">
                <a:latin typeface="Baskerville" panose="02020502070401020303" pitchFamily="18" charset="0"/>
              </a:rPr>
              <a:t>)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AC22364-411A-6546-93B2-549CD2D46D00}"/>
              </a:ext>
            </a:extLst>
          </p:cNvPr>
          <p:cNvCxnSpPr/>
          <p:nvPr/>
        </p:nvCxnSpPr>
        <p:spPr>
          <a:xfrm>
            <a:off x="2483768" y="5517233"/>
            <a:ext cx="0" cy="1594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1064530-E09A-E045-8256-7B006921153D}"/>
              </a:ext>
            </a:extLst>
          </p:cNvPr>
          <p:cNvCxnSpPr/>
          <p:nvPr/>
        </p:nvCxnSpPr>
        <p:spPr>
          <a:xfrm>
            <a:off x="6732240" y="5510076"/>
            <a:ext cx="0" cy="1594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587749-D7C1-6041-AB86-B07BA784DF91}"/>
              </a:ext>
            </a:extLst>
          </p:cNvPr>
          <p:cNvSpPr txBox="1"/>
          <p:nvPr/>
        </p:nvSpPr>
        <p:spPr>
          <a:xfrm>
            <a:off x="5740623" y="5147900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Major GC (200 </a:t>
            </a:r>
            <a:r>
              <a:rPr kumimoji="1" lang="en-US" altLang="zh-CN" dirty="0" err="1">
                <a:latin typeface="Baskerville" panose="02020502070401020303" pitchFamily="18" charset="0"/>
              </a:rPr>
              <a:t>ms</a:t>
            </a:r>
            <a:r>
              <a:rPr kumimoji="1" lang="en-US" altLang="zh-CN" dirty="0">
                <a:latin typeface="Baskerville" panose="02020502070401020303" pitchFamily="18" charset="0"/>
              </a:rPr>
              <a:t>)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37ABE89-B44D-7E48-8B53-D0779F4BE09D}"/>
              </a:ext>
            </a:extLst>
          </p:cNvPr>
          <p:cNvCxnSpPr/>
          <p:nvPr/>
        </p:nvCxnSpPr>
        <p:spPr>
          <a:xfrm>
            <a:off x="4572000" y="5510075"/>
            <a:ext cx="0" cy="1594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8045816-CEA6-8245-83E6-ED5693088B2D}"/>
              </a:ext>
            </a:extLst>
          </p:cNvPr>
          <p:cNvSpPr txBox="1"/>
          <p:nvPr/>
        </p:nvSpPr>
        <p:spPr>
          <a:xfrm>
            <a:off x="3667772" y="515201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Soft Limit (50 </a:t>
            </a:r>
            <a:r>
              <a:rPr kumimoji="1" lang="en-US" altLang="zh-CN" dirty="0" err="1">
                <a:latin typeface="Baskerville" panose="02020502070401020303" pitchFamily="18" charset="0"/>
              </a:rPr>
              <a:t>ms</a:t>
            </a:r>
            <a:r>
              <a:rPr kumimoji="1" lang="en-US" altLang="zh-CN" dirty="0">
                <a:latin typeface="Baskerville" panose="02020502070401020303" pitchFamily="18" charset="0"/>
              </a:rPr>
              <a:t>)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16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950EC-ED35-5D4D-A89A-AF584571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 Mixed GC: </a:t>
            </a:r>
            <a:r>
              <a:rPr kumimoji="1" lang="en-US" altLang="zh-CN" sz="3600" i="1" dirty="0"/>
              <a:t>Meeting</a:t>
            </a:r>
            <a:r>
              <a:rPr kumimoji="1" lang="en-US" altLang="zh-CN" sz="3600" dirty="0"/>
              <a:t> the Soft Limit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952AF-C160-9E40-AA1A-BE5EBB33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Prior GC (like PSGC) only has two inflexible GC algorithms</a:t>
            </a:r>
          </a:p>
          <a:p>
            <a:pPr lvl="1"/>
            <a:r>
              <a:rPr kumimoji="1" lang="en-US" altLang="zh-CN" sz="2000" dirty="0"/>
              <a:t>Minor GC pause: too short</a:t>
            </a:r>
          </a:p>
          <a:p>
            <a:pPr lvl="1"/>
            <a:r>
              <a:rPr kumimoji="1" lang="en-US" altLang="zh-CN" sz="2000" dirty="0"/>
              <a:t>Major GC pause: too long</a:t>
            </a:r>
          </a:p>
          <a:p>
            <a:pPr lvl="1"/>
            <a:endParaRPr kumimoji="1" lang="en-US" altLang="zh-CN" sz="2000" dirty="0"/>
          </a:p>
          <a:p>
            <a:r>
              <a:rPr kumimoji="1" lang="en-US" altLang="zh-CN" sz="2200" dirty="0"/>
              <a:t>Solution: collect young-space and part of old-space</a:t>
            </a:r>
            <a:endParaRPr kumimoji="1"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0BDC6-C975-8A4C-AF7B-A20AC7C7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2EAE1CC-52D2-0044-9EF3-FB467F676A62}"/>
              </a:ext>
            </a:extLst>
          </p:cNvPr>
          <p:cNvCxnSpPr>
            <a:cxnSpLocks/>
          </p:cNvCxnSpPr>
          <p:nvPr/>
        </p:nvCxnSpPr>
        <p:spPr>
          <a:xfrm>
            <a:off x="1691680" y="5868460"/>
            <a:ext cx="5472608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40AFAAF-1F66-8548-BC78-B0F6DF30D670}"/>
              </a:ext>
            </a:extLst>
          </p:cNvPr>
          <p:cNvSpPr txBox="1"/>
          <p:nvPr/>
        </p:nvSpPr>
        <p:spPr>
          <a:xfrm>
            <a:off x="1547664" y="533256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Minor GC (10 </a:t>
            </a:r>
            <a:r>
              <a:rPr kumimoji="1" lang="en-US" altLang="zh-CN" dirty="0" err="1">
                <a:latin typeface="Baskerville" panose="02020502070401020303" pitchFamily="18" charset="0"/>
              </a:rPr>
              <a:t>ms</a:t>
            </a:r>
            <a:r>
              <a:rPr kumimoji="1" lang="en-US" altLang="zh-CN" dirty="0">
                <a:latin typeface="Baskerville" panose="02020502070401020303" pitchFamily="18" charset="0"/>
              </a:rPr>
              <a:t>)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AC22364-411A-6546-93B2-549CD2D46D00}"/>
              </a:ext>
            </a:extLst>
          </p:cNvPr>
          <p:cNvCxnSpPr/>
          <p:nvPr/>
        </p:nvCxnSpPr>
        <p:spPr>
          <a:xfrm>
            <a:off x="2483768" y="5709056"/>
            <a:ext cx="0" cy="1594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1064530-E09A-E045-8256-7B006921153D}"/>
              </a:ext>
            </a:extLst>
          </p:cNvPr>
          <p:cNvCxnSpPr/>
          <p:nvPr/>
        </p:nvCxnSpPr>
        <p:spPr>
          <a:xfrm>
            <a:off x="6732240" y="5701899"/>
            <a:ext cx="0" cy="1594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587749-D7C1-6041-AB86-B07BA784DF91}"/>
              </a:ext>
            </a:extLst>
          </p:cNvPr>
          <p:cNvSpPr txBox="1"/>
          <p:nvPr/>
        </p:nvSpPr>
        <p:spPr>
          <a:xfrm>
            <a:off x="5740623" y="5339723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Major GC (200 </a:t>
            </a:r>
            <a:r>
              <a:rPr kumimoji="1" lang="en-US" altLang="zh-CN" dirty="0" err="1">
                <a:latin typeface="Baskerville" panose="02020502070401020303" pitchFamily="18" charset="0"/>
              </a:rPr>
              <a:t>ms</a:t>
            </a:r>
            <a:r>
              <a:rPr kumimoji="1" lang="en-US" altLang="zh-CN" dirty="0">
                <a:latin typeface="Baskerville" panose="02020502070401020303" pitchFamily="18" charset="0"/>
              </a:rPr>
              <a:t>)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37ABE89-B44D-7E48-8B53-D0779F4BE09D}"/>
              </a:ext>
            </a:extLst>
          </p:cNvPr>
          <p:cNvCxnSpPr/>
          <p:nvPr/>
        </p:nvCxnSpPr>
        <p:spPr>
          <a:xfrm>
            <a:off x="4572000" y="5701898"/>
            <a:ext cx="0" cy="1594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8045816-CEA6-8245-83E6-ED5693088B2D}"/>
              </a:ext>
            </a:extLst>
          </p:cNvPr>
          <p:cNvSpPr txBox="1"/>
          <p:nvPr/>
        </p:nvSpPr>
        <p:spPr>
          <a:xfrm>
            <a:off x="3667772" y="534384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Soft Limit (50 </a:t>
            </a:r>
            <a:r>
              <a:rPr kumimoji="1" lang="en-US" altLang="zh-CN" dirty="0" err="1">
                <a:latin typeface="Baskerville" panose="02020502070401020303" pitchFamily="18" charset="0"/>
              </a:rPr>
              <a:t>ms</a:t>
            </a:r>
            <a:r>
              <a:rPr kumimoji="1" lang="en-US" altLang="zh-CN" dirty="0">
                <a:latin typeface="Baskerville" panose="02020502070401020303" pitchFamily="18" charset="0"/>
              </a:rPr>
              <a:t>)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F4CD263-4BBC-F540-8BC6-371F7B320982}"/>
              </a:ext>
            </a:extLst>
          </p:cNvPr>
          <p:cNvCxnSpPr>
            <a:cxnSpLocks/>
          </p:cNvCxnSpPr>
          <p:nvPr/>
        </p:nvCxnSpPr>
        <p:spPr>
          <a:xfrm>
            <a:off x="4572000" y="5132992"/>
            <a:ext cx="0" cy="199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2B4DEB4-AC63-CA40-804D-124F3CF8A60F}"/>
              </a:ext>
            </a:extLst>
          </p:cNvPr>
          <p:cNvSpPr txBox="1"/>
          <p:nvPr/>
        </p:nvSpPr>
        <p:spPr>
          <a:xfrm>
            <a:off x="4015598" y="4784206"/>
            <a:ext cx="118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Mixed GC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2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D21F9-A26E-BD47-BABD-F593AB13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Mixed GC: Collection Set (</a:t>
            </a:r>
            <a:r>
              <a:rPr kumimoji="1" lang="en-US" altLang="zh-CN" dirty="0" err="1"/>
              <a:t>CSet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357CD-FDA2-E647-8239-8CEDAB80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Mixed GC should construct a </a:t>
            </a:r>
            <a:r>
              <a:rPr kumimoji="1" lang="en-US" altLang="zh-CN" dirty="0" err="1"/>
              <a:t>CSet</a:t>
            </a:r>
            <a:r>
              <a:rPr kumimoji="1" lang="en-US" altLang="zh-CN" dirty="0"/>
              <a:t> to reach a close-to-soft-limit GC pause</a:t>
            </a:r>
          </a:p>
          <a:p>
            <a:pPr lvl="1"/>
            <a:r>
              <a:rPr kumimoji="1" lang="en-US" altLang="zh-CN" sz="2000" dirty="0"/>
              <a:t>Including all young regions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634A7-4F76-C64D-BA9C-CD1C1E20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97A66D-4790-104A-8A17-0B9F9B4A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1" y="3290895"/>
            <a:ext cx="2743731" cy="27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0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D21F9-A26E-BD47-BABD-F593AB13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Mixed GC: Collection Set (</a:t>
            </a:r>
            <a:r>
              <a:rPr kumimoji="1" lang="en-US" altLang="zh-CN" dirty="0" err="1"/>
              <a:t>CSet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357CD-FDA2-E647-8239-8CEDAB80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Mixed GC should construct a </a:t>
            </a:r>
            <a:r>
              <a:rPr kumimoji="1" lang="en-US" altLang="zh-CN" dirty="0" err="1"/>
              <a:t>CSet</a:t>
            </a:r>
            <a:r>
              <a:rPr kumimoji="1" lang="en-US" altLang="zh-CN" dirty="0"/>
              <a:t> to reach a close-to-soft-limit GC pause</a:t>
            </a:r>
          </a:p>
          <a:p>
            <a:pPr lvl="1"/>
            <a:r>
              <a:rPr kumimoji="1" lang="en-US" altLang="zh-CN" sz="2000" dirty="0"/>
              <a:t>Including all young regions</a:t>
            </a:r>
          </a:p>
          <a:p>
            <a:pPr lvl="1"/>
            <a:r>
              <a:rPr kumimoji="1" lang="en-US" altLang="zh-CN" sz="2000" dirty="0"/>
              <a:t>Adding old regions and estimating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    the GC pause</a:t>
            </a:r>
          </a:p>
          <a:p>
            <a:pPr lvl="1"/>
            <a:r>
              <a:rPr kumimoji="1" lang="en-US" altLang="zh-CN" sz="2000" dirty="0"/>
              <a:t>Until the estimated pause time 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    reaching the soft limit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634A7-4F76-C64D-BA9C-CD1C1E20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CA9681-7AEE-E443-89AC-CD262164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1" y="3515210"/>
            <a:ext cx="2643763" cy="2643763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6C4D1D4-4E9D-B241-9574-820665909EBC}"/>
              </a:ext>
            </a:extLst>
          </p:cNvPr>
          <p:cNvCxnSpPr/>
          <p:nvPr/>
        </p:nvCxnSpPr>
        <p:spPr>
          <a:xfrm flipV="1">
            <a:off x="7452320" y="3140968"/>
            <a:ext cx="2160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745168-83A5-8A48-8058-35572FD495A3}"/>
              </a:ext>
            </a:extLst>
          </p:cNvPr>
          <p:cNvSpPr txBox="1"/>
          <p:nvPr/>
        </p:nvSpPr>
        <p:spPr>
          <a:xfrm>
            <a:off x="6991938" y="286085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</a:rPr>
              <a:t>10ms to collect</a:t>
            </a:r>
            <a:endParaRPr kumimoji="1" lang="zh-CN" altLang="en-US" sz="1600" dirty="0">
              <a:latin typeface="Baskerville" panose="02020502070401020303" pitchFamily="18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6F7DDDE7-D26E-FD47-AFAB-D12757C9C732}"/>
              </a:ext>
            </a:extLst>
          </p:cNvPr>
          <p:cNvCxnSpPr>
            <a:cxnSpLocks/>
          </p:cNvCxnSpPr>
          <p:nvPr/>
        </p:nvCxnSpPr>
        <p:spPr>
          <a:xfrm flipV="1">
            <a:off x="6553201" y="4365105"/>
            <a:ext cx="174268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084393D-6928-F344-952B-14184E44CD3B}"/>
              </a:ext>
            </a:extLst>
          </p:cNvPr>
          <p:cNvSpPr txBox="1"/>
          <p:nvPr/>
        </p:nvSpPr>
        <p:spPr>
          <a:xfrm>
            <a:off x="8259942" y="415525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</a:rPr>
              <a:t>20ms </a:t>
            </a:r>
          </a:p>
          <a:p>
            <a:r>
              <a:rPr kumimoji="1" lang="en-US" altLang="zh-CN" sz="1600" dirty="0">
                <a:latin typeface="Baskerville" panose="02020502070401020303" pitchFamily="18" charset="0"/>
              </a:rPr>
              <a:t>to collect</a:t>
            </a:r>
            <a:endParaRPr kumimoji="1" lang="zh-CN" altLang="en-US" sz="1600" dirty="0">
              <a:latin typeface="Baskerville" panose="02020502070401020303" pitchFamily="18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4440361-1B68-6847-B37B-9BF1C2A613B0}"/>
              </a:ext>
            </a:extLst>
          </p:cNvPr>
          <p:cNvCxnSpPr>
            <a:cxnSpLocks/>
          </p:cNvCxnSpPr>
          <p:nvPr/>
        </p:nvCxnSpPr>
        <p:spPr>
          <a:xfrm flipV="1">
            <a:off x="6553201" y="5352083"/>
            <a:ext cx="174268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2419BC-79ED-7644-A7D1-81C935CF9724}"/>
              </a:ext>
            </a:extLst>
          </p:cNvPr>
          <p:cNvSpPr txBox="1"/>
          <p:nvPr/>
        </p:nvSpPr>
        <p:spPr>
          <a:xfrm>
            <a:off x="8259942" y="5142236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</a:rPr>
              <a:t>15 </a:t>
            </a:r>
            <a:r>
              <a:rPr kumimoji="1" lang="en-US" altLang="zh-CN" sz="1600" dirty="0" err="1">
                <a:latin typeface="Baskerville" panose="02020502070401020303" pitchFamily="18" charset="0"/>
              </a:rPr>
              <a:t>ms</a:t>
            </a:r>
            <a:r>
              <a:rPr kumimoji="1" lang="en-US" altLang="zh-CN" sz="1600" dirty="0">
                <a:latin typeface="Baskerville" panose="02020502070401020303" pitchFamily="18" charset="0"/>
              </a:rPr>
              <a:t> </a:t>
            </a:r>
          </a:p>
          <a:p>
            <a:r>
              <a:rPr kumimoji="1" lang="en-US" altLang="zh-CN" sz="1600" dirty="0">
                <a:latin typeface="Baskerville" panose="02020502070401020303" pitchFamily="18" charset="0"/>
              </a:rPr>
              <a:t>to collect</a:t>
            </a:r>
            <a:endParaRPr kumimoji="1" lang="zh-CN" altLang="en-US" sz="1600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35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D21F9-A26E-BD47-BABD-F593AB13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Mixed GC: Collection Set (</a:t>
            </a:r>
            <a:r>
              <a:rPr kumimoji="1" lang="en-US" altLang="zh-CN" dirty="0" err="1"/>
              <a:t>CSet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357CD-FDA2-E647-8239-8CEDAB80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Mixed GC should construct a </a:t>
            </a:r>
            <a:r>
              <a:rPr kumimoji="1" lang="en-US" altLang="zh-CN" dirty="0" err="1"/>
              <a:t>CSet</a:t>
            </a:r>
            <a:r>
              <a:rPr kumimoji="1" lang="en-US" altLang="zh-CN" dirty="0"/>
              <a:t> to reach a close-to-soft-limit GC pause</a:t>
            </a:r>
          </a:p>
          <a:p>
            <a:pPr lvl="1"/>
            <a:r>
              <a:rPr kumimoji="1" lang="en-US" altLang="zh-CN" sz="2000" dirty="0"/>
              <a:t>Including all young regions</a:t>
            </a:r>
          </a:p>
          <a:p>
            <a:pPr lvl="1"/>
            <a:r>
              <a:rPr kumimoji="1" lang="en-US" altLang="zh-CN" sz="2000" dirty="0"/>
              <a:t>Adding old regions and estimating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    the GC pause</a:t>
            </a:r>
          </a:p>
          <a:p>
            <a:pPr lvl="1"/>
            <a:r>
              <a:rPr kumimoji="1" lang="en-US" altLang="zh-CN" sz="2000" dirty="0"/>
              <a:t>Until the estimated pause time 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    reaching the soft limit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634A7-4F76-C64D-BA9C-CD1C1E20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CA9681-7AEE-E443-89AC-CD262164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1" y="3515210"/>
            <a:ext cx="2643763" cy="26437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8F4CFA-DFF2-BD4F-A01A-42263FA90DD3}"/>
              </a:ext>
            </a:extLst>
          </p:cNvPr>
          <p:cNvSpPr txBox="1"/>
          <p:nvPr/>
        </p:nvSpPr>
        <p:spPr>
          <a:xfrm>
            <a:off x="683568" y="5341662"/>
            <a:ext cx="4042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BD3846"/>
                </a:solidFill>
                <a:latin typeface="Baskerville" panose="02020502070401020303" pitchFamily="18" charset="0"/>
              </a:rPr>
              <a:t>Problem: which regions to collect?</a:t>
            </a:r>
            <a:endParaRPr kumimoji="1" lang="zh-CN" altLang="en-US" sz="2200" dirty="0">
              <a:solidFill>
                <a:srgbClr val="BD3846"/>
              </a:solidFill>
              <a:latin typeface="Baskerville" panose="02020502070401020303" pitchFamily="18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7710C71-CF19-A04F-A97A-ED3E616D0A54}"/>
              </a:ext>
            </a:extLst>
          </p:cNvPr>
          <p:cNvCxnSpPr/>
          <p:nvPr/>
        </p:nvCxnSpPr>
        <p:spPr>
          <a:xfrm flipV="1">
            <a:off x="7452320" y="3140968"/>
            <a:ext cx="2160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FEC2F60-1772-EA4B-9017-B9EF60BB3455}"/>
              </a:ext>
            </a:extLst>
          </p:cNvPr>
          <p:cNvSpPr txBox="1"/>
          <p:nvPr/>
        </p:nvSpPr>
        <p:spPr>
          <a:xfrm>
            <a:off x="6991938" y="286085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</a:rPr>
              <a:t>10ms to collect</a:t>
            </a:r>
            <a:endParaRPr kumimoji="1" lang="zh-CN" altLang="en-US" sz="1600" dirty="0">
              <a:latin typeface="Baskerville" panose="02020502070401020303" pitchFamily="18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693ED00-A967-C649-BB96-53184D7DA840}"/>
              </a:ext>
            </a:extLst>
          </p:cNvPr>
          <p:cNvCxnSpPr>
            <a:cxnSpLocks/>
          </p:cNvCxnSpPr>
          <p:nvPr/>
        </p:nvCxnSpPr>
        <p:spPr>
          <a:xfrm flipV="1">
            <a:off x="6553201" y="4365105"/>
            <a:ext cx="174268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145EEC4-8760-9940-BAAD-E81C4F58AE21}"/>
              </a:ext>
            </a:extLst>
          </p:cNvPr>
          <p:cNvSpPr txBox="1"/>
          <p:nvPr/>
        </p:nvSpPr>
        <p:spPr>
          <a:xfrm>
            <a:off x="8259942" y="415525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</a:rPr>
              <a:t>20ms </a:t>
            </a:r>
          </a:p>
          <a:p>
            <a:r>
              <a:rPr kumimoji="1" lang="en-US" altLang="zh-CN" sz="1600" dirty="0">
                <a:latin typeface="Baskerville" panose="02020502070401020303" pitchFamily="18" charset="0"/>
              </a:rPr>
              <a:t>to collect</a:t>
            </a:r>
            <a:endParaRPr kumimoji="1" lang="zh-CN" altLang="en-US" sz="1600" dirty="0">
              <a:latin typeface="Baskerville" panose="02020502070401020303" pitchFamily="18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FDBDDDA-CA0C-204A-8922-709BF16BFF54}"/>
              </a:ext>
            </a:extLst>
          </p:cNvPr>
          <p:cNvCxnSpPr>
            <a:cxnSpLocks/>
          </p:cNvCxnSpPr>
          <p:nvPr/>
        </p:nvCxnSpPr>
        <p:spPr>
          <a:xfrm flipV="1">
            <a:off x="6553201" y="5352083"/>
            <a:ext cx="174268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030AE3-A3FF-EA42-B676-9E170DCD5E41}"/>
              </a:ext>
            </a:extLst>
          </p:cNvPr>
          <p:cNvSpPr txBox="1"/>
          <p:nvPr/>
        </p:nvSpPr>
        <p:spPr>
          <a:xfrm>
            <a:off x="8259942" y="5142236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</a:rPr>
              <a:t>15 </a:t>
            </a:r>
            <a:r>
              <a:rPr kumimoji="1" lang="en-US" altLang="zh-CN" sz="1600" dirty="0" err="1">
                <a:latin typeface="Baskerville" panose="02020502070401020303" pitchFamily="18" charset="0"/>
              </a:rPr>
              <a:t>ms</a:t>
            </a:r>
            <a:r>
              <a:rPr kumimoji="1" lang="en-US" altLang="zh-CN" sz="1600" dirty="0">
                <a:latin typeface="Baskerville" panose="02020502070401020303" pitchFamily="18" charset="0"/>
              </a:rPr>
              <a:t> </a:t>
            </a:r>
          </a:p>
          <a:p>
            <a:r>
              <a:rPr kumimoji="1" lang="en-US" altLang="zh-CN" sz="1600" dirty="0">
                <a:latin typeface="Baskerville" panose="02020502070401020303" pitchFamily="18" charset="0"/>
              </a:rPr>
              <a:t>to collect</a:t>
            </a:r>
            <a:endParaRPr kumimoji="1" lang="zh-CN" altLang="en-US" sz="1600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67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1D1E-2DBE-F845-8809-215C1E5B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Concurrent Marking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C5F33-6A85-594E-960D-CA11CCD6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Before STW collection, mark live objects concurrently</a:t>
            </a:r>
          </a:p>
          <a:p>
            <a:endParaRPr kumimoji="1" lang="en-US" altLang="zh-CN" dirty="0"/>
          </a:p>
          <a:p>
            <a:r>
              <a:rPr kumimoji="1" lang="en-US" altLang="zh-CN" sz="2400" dirty="0"/>
              <a:t>Handling concurrent update</a:t>
            </a:r>
          </a:p>
          <a:p>
            <a:pPr lvl="1"/>
            <a:r>
              <a:rPr kumimoji="1" lang="en-US" altLang="zh-CN" sz="2000" dirty="0"/>
              <a:t>Java threads will write update into </a:t>
            </a:r>
            <a:r>
              <a:rPr kumimoji="1" lang="en-US" altLang="zh-CN" sz="2000" i="1" dirty="0"/>
              <a:t>logs</a:t>
            </a:r>
          </a:p>
          <a:p>
            <a:pPr lvl="1"/>
            <a:r>
              <a:rPr kumimoji="1" lang="en-US" altLang="zh-CN" sz="2000" dirty="0"/>
              <a:t>Marking threads will consume 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    the logs periodically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24188-67E0-F04C-A486-41082CC9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5B6B9E-1848-B642-BF7F-C8FCD490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16" y="3703302"/>
            <a:ext cx="3970784" cy="30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7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1D1E-2DBE-F845-8809-215C1E5B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 Data Profiling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C5F33-6A85-594E-960D-CA11CCD6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After concurrent marking, count per-region live object size</a:t>
            </a:r>
          </a:p>
          <a:p>
            <a:pPr lvl="1"/>
            <a:r>
              <a:rPr kumimoji="1" lang="en-US" altLang="zh-CN" sz="2000" dirty="0"/>
              <a:t>Choose regions with the least live object for collection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24188-67E0-F04C-A486-41082CC9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76A7AE-AF3A-A14E-AB81-841AF79E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60" y="3405680"/>
            <a:ext cx="2628280" cy="2628280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41F0EE6-7D2D-1540-8401-386C94800EAC}"/>
              </a:ext>
            </a:extLst>
          </p:cNvPr>
          <p:cNvCxnSpPr>
            <a:cxnSpLocks/>
          </p:cNvCxnSpPr>
          <p:nvPr/>
        </p:nvCxnSpPr>
        <p:spPr>
          <a:xfrm>
            <a:off x="5220072" y="357301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F75DF25-4A9F-E349-B9A5-2CCAD56CA84D}"/>
              </a:ext>
            </a:extLst>
          </p:cNvPr>
          <p:cNvSpPr txBox="1"/>
          <p:nvPr/>
        </p:nvSpPr>
        <p:spPr>
          <a:xfrm>
            <a:off x="6097462" y="3388350"/>
            <a:ext cx="13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live data: 0%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0700E5F-5B9E-CA46-8B32-669F41631A3E}"/>
              </a:ext>
            </a:extLst>
          </p:cNvPr>
          <p:cNvCxnSpPr>
            <a:cxnSpLocks/>
          </p:cNvCxnSpPr>
          <p:nvPr/>
        </p:nvCxnSpPr>
        <p:spPr>
          <a:xfrm>
            <a:off x="2987824" y="4221088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E607272-ABAA-6F49-983E-849FF6F61C48}"/>
              </a:ext>
            </a:extLst>
          </p:cNvPr>
          <p:cNvSpPr txBox="1"/>
          <p:nvPr/>
        </p:nvSpPr>
        <p:spPr>
          <a:xfrm>
            <a:off x="1691680" y="4036422"/>
            <a:ext cx="13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live data: 2%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038EA9C-2927-A44A-9254-BC096F93E39C}"/>
              </a:ext>
            </a:extLst>
          </p:cNvPr>
          <p:cNvCxnSpPr>
            <a:cxnSpLocks/>
          </p:cNvCxnSpPr>
          <p:nvPr/>
        </p:nvCxnSpPr>
        <p:spPr>
          <a:xfrm>
            <a:off x="2987824" y="5229200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9C65E77-16DD-FE45-836C-3190D45959AC}"/>
              </a:ext>
            </a:extLst>
          </p:cNvPr>
          <p:cNvSpPr txBox="1"/>
          <p:nvPr/>
        </p:nvSpPr>
        <p:spPr>
          <a:xfrm>
            <a:off x="1718910" y="5036496"/>
            <a:ext cx="13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live data: 3%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48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1D1E-2DBE-F845-8809-215C1E5B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 Data Profiling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C5F33-6A85-594E-960D-CA11CCD6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After concurrent marking, count per-region live object size</a:t>
            </a:r>
          </a:p>
          <a:p>
            <a:pPr lvl="1"/>
            <a:r>
              <a:rPr kumimoji="1" lang="en-US" altLang="zh-CN" sz="2000" dirty="0"/>
              <a:t>Choose regions with the least live object for collection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24188-67E0-F04C-A486-41082CC9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76A7AE-AF3A-A14E-AB81-841AF79E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60" y="3405680"/>
            <a:ext cx="2628280" cy="26282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A3EA13-BF6F-9D42-ACA8-ABC211701A28}"/>
              </a:ext>
            </a:extLst>
          </p:cNvPr>
          <p:cNvSpPr txBox="1"/>
          <p:nvPr/>
        </p:nvSpPr>
        <p:spPr>
          <a:xfrm>
            <a:off x="2517592" y="5966175"/>
            <a:ext cx="388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D3846"/>
                </a:solidFill>
                <a:latin typeface="Baskerville" panose="02020502070401020303" pitchFamily="18" charset="0"/>
              </a:rPr>
              <a:t>Think about the name: “Garbage First”</a:t>
            </a:r>
            <a:endParaRPr kumimoji="1" lang="zh-CN" altLang="en-US" dirty="0">
              <a:solidFill>
                <a:srgbClr val="BD3846"/>
              </a:solidFill>
              <a:latin typeface="Baskerville" panose="02020502070401020303" pitchFamily="18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41F0EE6-7D2D-1540-8401-386C94800EAC}"/>
              </a:ext>
            </a:extLst>
          </p:cNvPr>
          <p:cNvCxnSpPr>
            <a:cxnSpLocks/>
          </p:cNvCxnSpPr>
          <p:nvPr/>
        </p:nvCxnSpPr>
        <p:spPr>
          <a:xfrm>
            <a:off x="5220072" y="357301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F75DF25-4A9F-E349-B9A5-2CCAD56CA84D}"/>
              </a:ext>
            </a:extLst>
          </p:cNvPr>
          <p:cNvSpPr txBox="1"/>
          <p:nvPr/>
        </p:nvSpPr>
        <p:spPr>
          <a:xfrm>
            <a:off x="6097462" y="3388350"/>
            <a:ext cx="13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live data: 0%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0700E5F-5B9E-CA46-8B32-669F41631A3E}"/>
              </a:ext>
            </a:extLst>
          </p:cNvPr>
          <p:cNvCxnSpPr>
            <a:cxnSpLocks/>
          </p:cNvCxnSpPr>
          <p:nvPr/>
        </p:nvCxnSpPr>
        <p:spPr>
          <a:xfrm>
            <a:off x="2987824" y="4221088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E607272-ABAA-6F49-983E-849FF6F61C48}"/>
              </a:ext>
            </a:extLst>
          </p:cNvPr>
          <p:cNvSpPr txBox="1"/>
          <p:nvPr/>
        </p:nvSpPr>
        <p:spPr>
          <a:xfrm>
            <a:off x="1691680" y="4036422"/>
            <a:ext cx="13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live data: 2%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038EA9C-2927-A44A-9254-BC096F93E39C}"/>
              </a:ext>
            </a:extLst>
          </p:cNvPr>
          <p:cNvCxnSpPr>
            <a:cxnSpLocks/>
          </p:cNvCxnSpPr>
          <p:nvPr/>
        </p:nvCxnSpPr>
        <p:spPr>
          <a:xfrm>
            <a:off x="2987824" y="5229200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9C65E77-16DD-FE45-836C-3190D45959AC}"/>
              </a:ext>
            </a:extLst>
          </p:cNvPr>
          <p:cNvSpPr txBox="1"/>
          <p:nvPr/>
        </p:nvSpPr>
        <p:spPr>
          <a:xfrm>
            <a:off x="1718910" y="5036496"/>
            <a:ext cx="13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live data: 3%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6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50803-8266-9344-A15F-CF02F707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Shenandoah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C2289-6016-FC44-8E76-EF89B4BC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ultra-low pause time GC regardless of heap size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5A633-2C2C-CF45-B35E-69F80AEF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325723-C395-7042-8A11-19AA6442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16" y="3204885"/>
            <a:ext cx="9144000" cy="1171869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418A0A9-D56E-914E-B238-1E6944DC50A3}"/>
              </a:ext>
            </a:extLst>
          </p:cNvPr>
          <p:cNvCxnSpPr/>
          <p:nvPr/>
        </p:nvCxnSpPr>
        <p:spPr>
          <a:xfrm>
            <a:off x="2123728" y="4285004"/>
            <a:ext cx="54242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21D1209-9E29-3949-949F-5B7C8190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74" y="274638"/>
            <a:ext cx="1978314" cy="13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9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FA2EE-B478-B243-AE58-8FBCAE9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Shenandoah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13B06-D7CE-3845-8424-F12E7C6B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771636"/>
          </a:xfrm>
        </p:spPr>
        <p:txBody>
          <a:bodyPr/>
          <a:lstStyle/>
          <a:p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/final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pauses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348033-08E2-E740-8B15-CAF3F627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87F4C1-4D11-C548-8479-2FB2EC17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61" y="2292404"/>
            <a:ext cx="7225878" cy="39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4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Eden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From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To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87791" y="3198926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633897" y="2861350"/>
            <a:ext cx="417951" cy="417951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04248" y="3584727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96766" y="3872820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622199" y="3097278"/>
            <a:ext cx="417951" cy="417951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424921" y="3431701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622199" y="2595799"/>
            <a:ext cx="417951" cy="417951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08229" y="3985973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31174" y="3904341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cxnSp>
        <p:nvCxnSpPr>
          <p:cNvPr id="4" name="直线箭头连接符 3"/>
          <p:cNvCxnSpPr>
            <a:stCxn id="6" idx="3"/>
            <a:endCxn id="8" idx="1"/>
          </p:cNvCxnSpPr>
          <p:nvPr/>
        </p:nvCxnSpPr>
        <p:spPr>
          <a:xfrm flipV="1">
            <a:off x="3548599" y="2457435"/>
            <a:ext cx="2498564" cy="1044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24810" y="2492018"/>
            <a:ext cx="73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Copy!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8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CFC66-ED23-F040-9B04-F75A04C3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Design Highlight of Shenandoah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90E45-0194-B04B-BCCC-5873D722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Concurrent collection</a:t>
            </a:r>
          </a:p>
          <a:p>
            <a:pPr lvl="1"/>
            <a:r>
              <a:rPr kumimoji="1" lang="en-US" altLang="zh-CN" sz="2000" dirty="0"/>
              <a:t>Indirect references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Lazy reference update</a:t>
            </a:r>
          </a:p>
          <a:p>
            <a:pPr lvl="1"/>
            <a:r>
              <a:rPr kumimoji="1" lang="en-US" altLang="zh-CN" sz="2000" dirty="0"/>
              <a:t>Piggy-backed with concurrent marking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0AA02-32F8-F844-8C5E-E29BEF8E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89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079F-5D74-B54B-BFAC-6A6A4C1F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Concurrent Collection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4AE56-E8AF-9F48-8278-754F1DAF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 threads will generate a new copy of objects</a:t>
            </a:r>
          </a:p>
          <a:p>
            <a:pPr lvl="1"/>
            <a:r>
              <a:rPr kumimoji="1" lang="en-US" altLang="zh-CN" sz="2000" dirty="0"/>
              <a:t>Two copies will co-exist</a:t>
            </a:r>
          </a:p>
          <a:p>
            <a:pPr lvl="1"/>
            <a:endParaRPr kumimoji="1" lang="en-US" altLang="zh-CN" sz="2000" dirty="0"/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EC1BC5-3952-C34E-A1F5-196EA7AB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8E0F42-DD20-D04E-8DD7-4CABCE70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315495"/>
            <a:ext cx="3606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39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079F-5D74-B54B-BFAC-6A6A4C1F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Concurrent Collection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4AE56-E8AF-9F48-8278-754F1DAF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 threads will generate a new copy of objects</a:t>
            </a:r>
          </a:p>
          <a:p>
            <a:pPr lvl="1"/>
            <a:r>
              <a:rPr kumimoji="1" lang="en-US" altLang="zh-CN" sz="2000" dirty="0"/>
              <a:t>Two copies will co-exist</a:t>
            </a:r>
          </a:p>
          <a:p>
            <a:pPr lvl="1"/>
            <a:endParaRPr kumimoji="1" lang="en-US" altLang="zh-CN" sz="2000" dirty="0"/>
          </a:p>
          <a:p>
            <a:r>
              <a:rPr kumimoji="1" lang="en-US" altLang="zh-CN" sz="2400" dirty="0"/>
              <a:t>Direct update would cause </a:t>
            </a:r>
          </a:p>
          <a:p>
            <a:pPr marL="0" indent="0">
              <a:buNone/>
            </a:pPr>
            <a:r>
              <a:rPr kumimoji="1" lang="en-US" altLang="zh-CN" sz="2400" dirty="0"/>
              <a:t>    problems</a:t>
            </a:r>
          </a:p>
          <a:p>
            <a:pPr lvl="1"/>
            <a:r>
              <a:rPr kumimoji="1" lang="en-US" altLang="zh-CN" sz="2000" dirty="0"/>
              <a:t>Updates may not be observed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EC1BC5-3952-C34E-A1F5-196EA7AB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665FA-5930-FE40-8267-07834F55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0" y="3315495"/>
            <a:ext cx="4127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6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079F-5D74-B54B-BFAC-6A6A4C1F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Concurrent Collection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4AE56-E8AF-9F48-8278-754F1DAF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Solution: Indirect pointer</a:t>
            </a:r>
          </a:p>
          <a:p>
            <a:pPr lvl="1"/>
            <a:r>
              <a:rPr kumimoji="1" lang="en-US" altLang="zh-CN" sz="2000" dirty="0"/>
              <a:t>Always point to the newest version</a:t>
            </a:r>
          </a:p>
          <a:p>
            <a:pPr lvl="1"/>
            <a:r>
              <a:rPr kumimoji="1" lang="en-US" altLang="zh-CN" sz="2000" dirty="0"/>
              <a:t>All read/writes will be forwarded to the newest one</a:t>
            </a:r>
          </a:p>
          <a:p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EC1BC5-3952-C34E-A1F5-196EA7AB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7BF6FF-79D5-6B49-A127-3F06B0F4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453231"/>
            <a:ext cx="4127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4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AA30-2FFB-F842-B7ED-68FBCDD2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In-Reference Updates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F4DAC-757D-EC46-8CA4-3A82B567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scanned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G1)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0282D-B1C2-4245-8357-6C95D932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AE901-B549-A148-9E53-CFC46D11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705" y="3467631"/>
            <a:ext cx="3340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34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AA30-2FFB-F842-B7ED-68FBCDD2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In-Reference Updates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F4DAC-757D-EC46-8CA4-3A82B567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scanned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G1)</a:t>
            </a:r>
          </a:p>
          <a:p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out-references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0282D-B1C2-4245-8357-6C95D932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193ECE-0F0E-BF45-A2E3-010B1646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3480960"/>
            <a:ext cx="3340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20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AA30-2FFB-F842-B7ED-68FBCDD2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In-Reference Updates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F4DAC-757D-EC46-8CA4-3A82B567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scanned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G1)</a:t>
            </a:r>
          </a:p>
          <a:p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out-references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updated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0282D-B1C2-4245-8357-6C95D932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3F85C-E2A8-8341-B94D-E9E43D4B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44" y="3467631"/>
            <a:ext cx="3340100" cy="270510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EB53EF6-17A1-4545-82E6-012AC9F3AD0C}"/>
              </a:ext>
            </a:extLst>
          </p:cNvPr>
          <p:cNvCxnSpPr/>
          <p:nvPr/>
        </p:nvCxnSpPr>
        <p:spPr>
          <a:xfrm flipH="1" flipV="1">
            <a:off x="4860032" y="4509120"/>
            <a:ext cx="1693168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29991E0-35D3-E54E-8FE7-DD62C362545A}"/>
              </a:ext>
            </a:extLst>
          </p:cNvPr>
          <p:cNvSpPr txBox="1"/>
          <p:nvPr/>
        </p:nvSpPr>
        <p:spPr>
          <a:xfrm>
            <a:off x="1221226" y="4139788"/>
            <a:ext cx="418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D3846"/>
                </a:solidFill>
                <a:latin typeface="Baskerville" panose="02020502070401020303" pitchFamily="18" charset="0"/>
              </a:rPr>
              <a:t>in-references</a:t>
            </a:r>
            <a:r>
              <a:rPr kumimoji="1" lang="zh-CN" altLang="en-US" dirty="0">
                <a:solidFill>
                  <a:srgbClr val="BD3846"/>
                </a:solidFill>
                <a:latin typeface="Baskerville" panose="02020502070401020303" pitchFamily="18" charset="0"/>
              </a:rPr>
              <a:t> </a:t>
            </a:r>
            <a:r>
              <a:rPr kumimoji="1" lang="en-US" altLang="zh-CN" dirty="0">
                <a:solidFill>
                  <a:srgbClr val="BD3846"/>
                </a:solidFill>
                <a:latin typeface="Baskerville" panose="02020502070401020303" pitchFamily="18" charset="0"/>
              </a:rPr>
              <a:t>may</a:t>
            </a:r>
            <a:r>
              <a:rPr kumimoji="1" lang="zh-CN" altLang="en-US" dirty="0">
                <a:solidFill>
                  <a:srgbClr val="BD3846"/>
                </a:solidFill>
                <a:latin typeface="Baskerville" panose="02020502070401020303" pitchFamily="18" charset="0"/>
              </a:rPr>
              <a:t> </a:t>
            </a:r>
            <a:r>
              <a:rPr kumimoji="1" lang="en-US" altLang="zh-CN" dirty="0">
                <a:solidFill>
                  <a:srgbClr val="BD3846"/>
                </a:solidFill>
                <a:latin typeface="Baskerville" panose="02020502070401020303" pitchFamily="18" charset="0"/>
              </a:rPr>
              <a:t>cause</a:t>
            </a:r>
            <a:r>
              <a:rPr kumimoji="1" lang="zh-CN" altLang="en-US" dirty="0">
                <a:solidFill>
                  <a:srgbClr val="BD3846"/>
                </a:solidFill>
                <a:latin typeface="Baskerville" panose="02020502070401020303" pitchFamily="18" charset="0"/>
              </a:rPr>
              <a:t> </a:t>
            </a:r>
            <a:r>
              <a:rPr kumimoji="1" lang="en-US" altLang="zh-CN" dirty="0">
                <a:solidFill>
                  <a:srgbClr val="BD3846"/>
                </a:solidFill>
                <a:latin typeface="Baskerville" panose="02020502070401020303" pitchFamily="18" charset="0"/>
              </a:rPr>
              <a:t>dangling</a:t>
            </a:r>
            <a:r>
              <a:rPr kumimoji="1" lang="zh-CN" altLang="en-US" dirty="0">
                <a:solidFill>
                  <a:srgbClr val="BD3846"/>
                </a:solidFill>
                <a:latin typeface="Baskerville" panose="02020502070401020303" pitchFamily="18" charset="0"/>
              </a:rPr>
              <a:t> </a:t>
            </a:r>
            <a:r>
              <a:rPr kumimoji="1" lang="en-US" altLang="zh-CN" dirty="0">
                <a:solidFill>
                  <a:srgbClr val="BD3846"/>
                </a:solidFill>
                <a:latin typeface="Baskerville" panose="02020502070401020303" pitchFamily="18" charset="0"/>
              </a:rPr>
              <a:t>pointers</a:t>
            </a:r>
            <a:endParaRPr kumimoji="1" lang="zh-CN" altLang="en-US" dirty="0">
              <a:solidFill>
                <a:srgbClr val="BD3846"/>
              </a:solidFill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52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AA30-2FFB-F842-B7ED-68FBCDD2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In-Reference Updates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F4DAC-757D-EC46-8CA4-3A82B567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Stop-The-World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</a:p>
          <a:p>
            <a:pPr lvl="1"/>
            <a:r>
              <a:rPr kumimoji="1" lang="en-US" altLang="zh-CN" sz="2000" dirty="0"/>
              <a:t>Large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pause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(violating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goal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Shenandoah)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piggy-backed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</a:p>
          <a:p>
            <a:pPr lvl="1"/>
            <a:r>
              <a:rPr kumimoji="1" lang="en-US" altLang="zh-CN" sz="2000" dirty="0"/>
              <a:t>Concurrent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marking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whole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heap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(similar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G1)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0282D-B1C2-4245-8357-6C95D932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450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1C930-725E-764D-9306-05E11D00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Lazy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B76A6-ECDF-724B-A1C1-1326098B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Keeping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dummy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pPr lvl="1"/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E19DC-3659-1D4B-AE9A-20122401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2AC40D-EF41-5041-AC23-D4CD00FB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3467631"/>
            <a:ext cx="3340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89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1C930-725E-764D-9306-05E11D00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Lazy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B76A6-ECDF-724B-A1C1-1326098B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Keeping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dummy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pPr lvl="1"/>
            <a:r>
              <a:rPr kumimoji="1" lang="en-US" altLang="zh-CN" sz="2000" dirty="0"/>
              <a:t>Still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indirect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pointer</a:t>
            </a:r>
          </a:p>
          <a:p>
            <a:r>
              <a:rPr kumimoji="1" lang="en-US" altLang="zh-CN" dirty="0"/>
              <a:t>Correct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marking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E19DC-3659-1D4B-AE9A-20122401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2AC40D-EF41-5041-AC23-D4CD00FB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3467631"/>
            <a:ext cx="3340100" cy="27051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7EF4621-1AF1-034C-9DFE-A5D0543558DD}"/>
              </a:ext>
            </a:extLst>
          </p:cNvPr>
          <p:cNvSpPr/>
          <p:nvPr/>
        </p:nvSpPr>
        <p:spPr>
          <a:xfrm rot="18667914">
            <a:off x="6409183" y="4265035"/>
            <a:ext cx="288032" cy="576064"/>
          </a:xfrm>
          <a:prstGeom prst="ellipse">
            <a:avLst/>
          </a:prstGeom>
          <a:noFill/>
          <a:ln>
            <a:solidFill>
              <a:srgbClr val="BD38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8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Eden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From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To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85725" y="2071632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4027" y="2307560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74027" y="1806081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56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1C930-725E-764D-9306-05E11D00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Lazy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B76A6-ECDF-724B-A1C1-1326098B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Keeping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dummy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pPr lvl="1"/>
            <a:r>
              <a:rPr kumimoji="1" lang="en-US" altLang="zh-CN" sz="2000" dirty="0"/>
              <a:t>Still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indirect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pointer</a:t>
            </a:r>
          </a:p>
          <a:p>
            <a:r>
              <a:rPr kumimoji="1" lang="en-US" altLang="zh-CN" dirty="0"/>
              <a:t>Correct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marking</a:t>
            </a:r>
          </a:p>
          <a:p>
            <a:pPr lvl="1"/>
            <a:r>
              <a:rPr kumimoji="1" lang="en-US" altLang="zh-CN" sz="2000" dirty="0"/>
              <a:t>Now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object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reclaimed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E19DC-3659-1D4B-AE9A-20122401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C0056A-3CC9-6F46-8E3B-9C20E4FD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3469273"/>
            <a:ext cx="3340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715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FA2EE-B478-B243-AE58-8FBCAE9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Shenandoah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13B06-D7CE-3845-8424-F12E7C6B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771636"/>
          </a:xfrm>
        </p:spPr>
        <p:txBody>
          <a:bodyPr/>
          <a:lstStyle/>
          <a:p>
            <a:r>
              <a:rPr kumimoji="1" lang="en-US" altLang="zh-CN" dirty="0"/>
              <a:t>The pauses are really short!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348033-08E2-E740-8B15-CAF3F627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4F5566-FB81-6643-90C3-C500DCB0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750"/>
            <a:ext cx="9144000" cy="302969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00FC264F-83B2-0E49-B416-546CB2689E98}"/>
              </a:ext>
            </a:extLst>
          </p:cNvPr>
          <p:cNvSpPr/>
          <p:nvPr/>
        </p:nvSpPr>
        <p:spPr>
          <a:xfrm>
            <a:off x="2483768" y="2708920"/>
            <a:ext cx="64807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8BBB3FF-BCBF-D14B-B51F-B09FAF7C5A56}"/>
              </a:ext>
            </a:extLst>
          </p:cNvPr>
          <p:cNvSpPr/>
          <p:nvPr/>
        </p:nvSpPr>
        <p:spPr>
          <a:xfrm>
            <a:off x="2627784" y="3263122"/>
            <a:ext cx="64807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8467D0-A6BA-444E-8E92-F31896F57483}"/>
              </a:ext>
            </a:extLst>
          </p:cNvPr>
          <p:cNvSpPr/>
          <p:nvPr/>
        </p:nvSpPr>
        <p:spPr>
          <a:xfrm>
            <a:off x="3275856" y="4079751"/>
            <a:ext cx="64807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632CB0-808F-D94A-AB22-8CF26DE48AFA}"/>
              </a:ext>
            </a:extLst>
          </p:cNvPr>
          <p:cNvSpPr/>
          <p:nvPr/>
        </p:nvSpPr>
        <p:spPr>
          <a:xfrm>
            <a:off x="3347864" y="4632081"/>
            <a:ext cx="64807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585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FA2EE-B478-B243-AE58-8FBCAE9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Shenandoah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13B06-D7CE-3845-8424-F12E7C6B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sz="3000" dirty="0"/>
              <a:t>But the concurrent execution time is long</a:t>
            </a:r>
            <a:endParaRPr kumimoji="1" lang="zh-CN" altLang="en-US" sz="3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348033-08E2-E740-8B15-CAF3F627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4F5566-FB81-6643-90C3-C500DCB0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750"/>
            <a:ext cx="9144000" cy="302969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00FC264F-83B2-0E49-B416-546CB2689E98}"/>
              </a:ext>
            </a:extLst>
          </p:cNvPr>
          <p:cNvSpPr/>
          <p:nvPr/>
        </p:nvSpPr>
        <p:spPr>
          <a:xfrm>
            <a:off x="5333256" y="2975090"/>
            <a:ext cx="89492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8BBB3FF-BCBF-D14B-B51F-B09FAF7C5A56}"/>
              </a:ext>
            </a:extLst>
          </p:cNvPr>
          <p:cNvSpPr/>
          <p:nvPr/>
        </p:nvSpPr>
        <p:spPr>
          <a:xfrm>
            <a:off x="5657292" y="3795462"/>
            <a:ext cx="89590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8467D0-A6BA-444E-8E92-F31896F57483}"/>
              </a:ext>
            </a:extLst>
          </p:cNvPr>
          <p:cNvSpPr/>
          <p:nvPr/>
        </p:nvSpPr>
        <p:spPr>
          <a:xfrm>
            <a:off x="6520377" y="4349424"/>
            <a:ext cx="859935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10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B0DA2-8759-594B-935B-877759AD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Comparison Among Modern GCs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CF118-323A-DA4B-A3DF-7F54DC29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SpecJBB2015 (online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supermarket)</a:t>
            </a:r>
          </a:p>
          <a:p>
            <a:pPr lvl="1"/>
            <a:r>
              <a:rPr kumimoji="1" lang="en-US" altLang="zh-CN" sz="2000" dirty="0"/>
              <a:t>80 cores, 16GB heap</a:t>
            </a:r>
          </a:p>
          <a:p>
            <a:pPr lvl="1"/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A85A4C-ADE8-C846-B0E3-5B295172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9E8190-E5C5-304B-99F6-6ADAA71F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09589"/>
            <a:ext cx="4122610" cy="2763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AC160D-EC11-7144-90F0-EE7795F47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3409588"/>
            <a:ext cx="4216675" cy="28261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892384-FCB1-1F42-9AD7-F0BA07124DB7}"/>
              </a:ext>
            </a:extLst>
          </p:cNvPr>
          <p:cNvSpPr txBox="1"/>
          <p:nvPr/>
        </p:nvSpPr>
        <p:spPr>
          <a:xfrm>
            <a:off x="1763688" y="3020729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Low</a:t>
            </a:r>
            <a:r>
              <a:rPr kumimoji="1" lang="zh-CN" altLang="en-US" dirty="0">
                <a:latin typeface="Baskerville" panose="02020502070401020303" pitchFamily="18" charset="0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</a:rPr>
              <a:t>Throughput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333B5E-6EE4-6244-A545-71002858B2D0}"/>
              </a:ext>
            </a:extLst>
          </p:cNvPr>
          <p:cNvSpPr txBox="1"/>
          <p:nvPr/>
        </p:nvSpPr>
        <p:spPr>
          <a:xfrm>
            <a:off x="5936439" y="3040256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High</a:t>
            </a:r>
            <a:r>
              <a:rPr kumimoji="1" lang="zh-CN" altLang="en-US" dirty="0">
                <a:latin typeface="Baskerville" panose="02020502070401020303" pitchFamily="18" charset="0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</a:rPr>
              <a:t>Throughput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984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3DEF3-D6AE-C548-BF30-4DDD5D1F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Summary: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869AA-D423-2C48-8D4F-34912CAB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400286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3000" dirty="0"/>
              <a:t>PSGC: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Stop-The-World</a:t>
            </a:r>
          </a:p>
          <a:p>
            <a:pPr lvl="1"/>
            <a:r>
              <a:rPr kumimoji="1" lang="en-US" altLang="zh-CN" sz="2000" dirty="0"/>
              <a:t>Throughput-oriented</a:t>
            </a:r>
          </a:p>
          <a:p>
            <a:pPr lvl="1"/>
            <a:r>
              <a:rPr kumimoji="1" lang="en-US" altLang="zh-CN" sz="2000" dirty="0"/>
              <a:t>Large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pauses</a:t>
            </a:r>
          </a:p>
          <a:p>
            <a:r>
              <a:rPr kumimoji="1" lang="en-US" altLang="zh-CN" sz="3000" dirty="0"/>
              <a:t>G1GC: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adjustable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&amp;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partially-concurrent</a:t>
            </a:r>
          </a:p>
          <a:p>
            <a:pPr lvl="1"/>
            <a:r>
              <a:rPr kumimoji="1" lang="en-US" altLang="zh-CN" sz="2000" dirty="0"/>
              <a:t>Concurrent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marking</a:t>
            </a:r>
          </a:p>
          <a:p>
            <a:pPr lvl="1"/>
            <a:r>
              <a:rPr kumimoji="1" lang="en-US" altLang="zh-CN" sz="2000" dirty="0"/>
              <a:t>Controllable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pauses</a:t>
            </a:r>
          </a:p>
          <a:p>
            <a:r>
              <a:rPr kumimoji="1" lang="en-US" altLang="zh-CN" sz="3000" dirty="0"/>
              <a:t>Shenandoah: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mostly-concurrent</a:t>
            </a:r>
          </a:p>
          <a:p>
            <a:pPr lvl="1"/>
            <a:r>
              <a:rPr kumimoji="1" lang="en-US" altLang="zh-CN" sz="2200" dirty="0"/>
              <a:t>Concurrent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collection</a:t>
            </a:r>
          </a:p>
          <a:p>
            <a:pPr lvl="1"/>
            <a:r>
              <a:rPr kumimoji="1" lang="en-US" altLang="zh-CN" sz="2200" dirty="0"/>
              <a:t>Ultra-low GC pauses</a:t>
            </a:r>
          </a:p>
          <a:p>
            <a:pPr lvl="1"/>
            <a:r>
              <a:rPr kumimoji="1" lang="en-US" altLang="zh-CN" sz="2200" dirty="0"/>
              <a:t>Hurting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application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throughput</a:t>
            </a:r>
            <a:endParaRPr kumimoji="1"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B5B4A1-65C1-9648-B09B-7035B741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 dirty="0"/>
          </a:p>
        </p:txBody>
      </p:sp>
      <p:sp>
        <p:nvSpPr>
          <p:cNvPr id="5" name="左右箭头 4">
            <a:extLst>
              <a:ext uri="{FF2B5EF4-FFF2-40B4-BE49-F238E27FC236}">
                <a16:creationId xmlns:a16="http://schemas.microsoft.com/office/drawing/2014/main" id="{72C7156E-6E52-2842-BE10-C55858CA0217}"/>
              </a:ext>
            </a:extLst>
          </p:cNvPr>
          <p:cNvSpPr/>
          <p:nvPr/>
        </p:nvSpPr>
        <p:spPr>
          <a:xfrm rot="5400000">
            <a:off x="5981268" y="3350351"/>
            <a:ext cx="3614010" cy="484632"/>
          </a:xfrm>
          <a:prstGeom prst="leftRightArrow">
            <a:avLst/>
          </a:prstGeom>
          <a:solidFill>
            <a:srgbClr val="D01D04"/>
          </a:solidFill>
          <a:ln>
            <a:solidFill>
              <a:srgbClr val="D01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Baskerville" panose="02020502070401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C82231-7606-5143-A608-E1888BC4C28C}"/>
              </a:ext>
            </a:extLst>
          </p:cNvPr>
          <p:cNvSpPr txBox="1"/>
          <p:nvPr/>
        </p:nvSpPr>
        <p:spPr>
          <a:xfrm>
            <a:off x="6507285" y="1456521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Better</a:t>
            </a:r>
            <a:r>
              <a:rPr kumimoji="1" lang="zh-CN" altLang="en-US" dirty="0">
                <a:latin typeface="Baskerville" panose="02020502070401020303" pitchFamily="18" charset="0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</a:rPr>
              <a:t>GC</a:t>
            </a:r>
            <a:r>
              <a:rPr kumimoji="1" lang="zh-CN" altLang="en-US" dirty="0">
                <a:latin typeface="Baskerville" panose="02020502070401020303" pitchFamily="18" charset="0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</a:rPr>
              <a:t>Throughput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A46CB2-1F97-084A-969F-C19CDB005C0D}"/>
              </a:ext>
            </a:extLst>
          </p:cNvPr>
          <p:cNvSpPr txBox="1"/>
          <p:nvPr/>
        </p:nvSpPr>
        <p:spPr>
          <a:xfrm>
            <a:off x="6524799" y="54191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Better</a:t>
            </a:r>
            <a:r>
              <a:rPr kumimoji="1" lang="zh-CN" altLang="en-US" dirty="0">
                <a:latin typeface="Baskerville" panose="02020502070401020303" pitchFamily="18" charset="0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</a:rPr>
              <a:t>User</a:t>
            </a:r>
            <a:r>
              <a:rPr kumimoji="1" lang="zh-CN" altLang="en-US" dirty="0">
                <a:latin typeface="Baskerville" panose="02020502070401020303" pitchFamily="18" charset="0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</a:rPr>
              <a:t>Latency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E39BAD-D589-6C4B-B98D-3BE21EF3C7B1}"/>
              </a:ext>
            </a:extLst>
          </p:cNvPr>
          <p:cNvSpPr txBox="1"/>
          <p:nvPr/>
        </p:nvSpPr>
        <p:spPr>
          <a:xfrm>
            <a:off x="8065682" y="1880068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</a:rPr>
              <a:t>PS</a:t>
            </a:r>
            <a:endParaRPr kumimoji="1" lang="zh-CN" altLang="en-US" sz="1600" dirty="0">
              <a:latin typeface="Baskerville" panose="020205020704010203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3767D-BD19-704E-B3DC-CD5D8032B2BA}"/>
              </a:ext>
            </a:extLst>
          </p:cNvPr>
          <p:cNvSpPr txBox="1"/>
          <p:nvPr/>
        </p:nvSpPr>
        <p:spPr>
          <a:xfrm>
            <a:off x="8059692" y="341788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</a:rPr>
              <a:t>G1</a:t>
            </a:r>
            <a:endParaRPr kumimoji="1" lang="zh-CN" altLang="en-US" sz="1600" dirty="0">
              <a:latin typeface="Baskerville" panose="02020502070401020303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0DEB15-538D-C74D-9D1D-3A5114882988}"/>
              </a:ext>
            </a:extLst>
          </p:cNvPr>
          <p:cNvSpPr txBox="1"/>
          <p:nvPr/>
        </p:nvSpPr>
        <p:spPr>
          <a:xfrm>
            <a:off x="7932773" y="5013949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</a:rPr>
              <a:t>Shenandoah</a:t>
            </a:r>
            <a:endParaRPr kumimoji="1" lang="zh-CN" altLang="en-US" sz="1600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2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Eden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To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From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85725" y="2071632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4027" y="2307560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74027" y="1806081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7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Eden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To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From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85725" y="2071632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4027" y="2307560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74027" y="1806081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7791" y="3198926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3897" y="2861350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04248" y="3584727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6766" y="3872820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22199" y="3097278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24921" y="3431701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22199" y="2595799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08229" y="3985973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831174" y="3904341"/>
            <a:ext cx="417951" cy="417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8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Eden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To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</a:rPr>
              <a:t>From</a:t>
            </a:r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85725" y="2071632"/>
            <a:ext cx="417951" cy="417951"/>
          </a:xfrm>
          <a:prstGeom prst="ellipse">
            <a:avLst/>
          </a:prstGeom>
          <a:solidFill>
            <a:srgbClr val="7F7F7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4027" y="2307560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74027" y="1806081"/>
            <a:ext cx="417951" cy="41795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7791" y="3198926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3897" y="2861350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04248" y="3584727"/>
            <a:ext cx="417951" cy="417951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6766" y="3872820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22199" y="3097278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24921" y="3431701"/>
            <a:ext cx="417951" cy="417951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22199" y="2595799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08229" y="3985973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831174" y="3904341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1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1293</Words>
  <Application>Microsoft Macintosh PowerPoint</Application>
  <PresentationFormat>如螢幕大小 (4:3)</PresentationFormat>
  <Paragraphs>445</Paragraphs>
  <Slides>64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7" baseType="lpstr">
      <vt:lpstr>Arial</vt:lpstr>
      <vt:lpstr>Baskerville</vt:lpstr>
      <vt:lpstr>Office 主题</vt:lpstr>
      <vt:lpstr>State-of-the-art GC (in Java)</vt:lpstr>
      <vt:lpstr>Parallel Scavenge</vt:lpstr>
      <vt:lpstr>Heap Layout Overview</vt:lpstr>
      <vt:lpstr>Minor GC</vt:lpstr>
      <vt:lpstr>Minor GC</vt:lpstr>
      <vt:lpstr>Minor GC</vt:lpstr>
      <vt:lpstr>Minor GC</vt:lpstr>
      <vt:lpstr>Minor GC</vt:lpstr>
      <vt:lpstr>Minor GC</vt:lpstr>
      <vt:lpstr>Minor GC</vt:lpstr>
      <vt:lpstr>Minor GC</vt:lpstr>
      <vt:lpstr>Minor GC</vt:lpstr>
      <vt:lpstr>Minor GC in parallel</vt:lpstr>
      <vt:lpstr>PowerPoint 簡報</vt:lpstr>
      <vt:lpstr>PowerPoint 簡報</vt:lpstr>
      <vt:lpstr>PowerPoint 簡報</vt:lpstr>
      <vt:lpstr>PowerPoint 簡報</vt:lpstr>
      <vt:lpstr>PowerPoint 簡報</vt:lpstr>
      <vt:lpstr>Copy race</vt:lpstr>
      <vt:lpstr>Copy race</vt:lpstr>
      <vt:lpstr>Copy race</vt:lpstr>
      <vt:lpstr>Copy race</vt:lpstr>
      <vt:lpstr>Copy race</vt:lpstr>
      <vt:lpstr>Work stealing</vt:lpstr>
      <vt:lpstr>Work stealing</vt:lpstr>
      <vt:lpstr>Full (Major) GC</vt:lpstr>
      <vt:lpstr>Marking</vt:lpstr>
      <vt:lpstr>Summary</vt:lpstr>
      <vt:lpstr>Summary &amp; Compact</vt:lpstr>
      <vt:lpstr>Summary &amp; Compact</vt:lpstr>
      <vt:lpstr>Summary &amp; Compact</vt:lpstr>
      <vt:lpstr>Summary &amp; Compact</vt:lpstr>
      <vt:lpstr>Garbage-First GC (G1GC)</vt:lpstr>
      <vt:lpstr>Design Highlight of G1</vt:lpstr>
      <vt:lpstr>Controlling GC Pauses: Soft Limit</vt:lpstr>
      <vt:lpstr>Controlling GC Pauses: Soft Limit</vt:lpstr>
      <vt:lpstr>Region-based Heap Layout</vt:lpstr>
      <vt:lpstr>Region-based Heap Layout</vt:lpstr>
      <vt:lpstr>Region-based Heap Layout</vt:lpstr>
      <vt:lpstr> Mixed GC: Meeting the Soft Limit</vt:lpstr>
      <vt:lpstr> Mixed GC: Meeting the Soft Limit</vt:lpstr>
      <vt:lpstr>Mixed GC: Collection Set (CSet)</vt:lpstr>
      <vt:lpstr>Mixed GC: Collection Set (CSet)</vt:lpstr>
      <vt:lpstr>Mixed GC: Collection Set (CSet)</vt:lpstr>
      <vt:lpstr>Concurrent Marking</vt:lpstr>
      <vt:lpstr>Live Data Profiling</vt:lpstr>
      <vt:lpstr>Live Data Profiling</vt:lpstr>
      <vt:lpstr>Shenandoah GC</vt:lpstr>
      <vt:lpstr>Workflow of Shenandoah</vt:lpstr>
      <vt:lpstr>Design Highlight of Shenandoah </vt:lpstr>
      <vt:lpstr>Concurrent Collection</vt:lpstr>
      <vt:lpstr>Concurrent Collection</vt:lpstr>
      <vt:lpstr>Concurrent Collection</vt:lpstr>
      <vt:lpstr>In-Reference Updates</vt:lpstr>
      <vt:lpstr>In-Reference Updates</vt:lpstr>
      <vt:lpstr>In-Reference Updates</vt:lpstr>
      <vt:lpstr>In-Reference Updates</vt:lpstr>
      <vt:lpstr>Lazy Reference Updates</vt:lpstr>
      <vt:lpstr>Lazy Reference Updates</vt:lpstr>
      <vt:lpstr>Lazy Reference Updates</vt:lpstr>
      <vt:lpstr>Results of Shenandoah</vt:lpstr>
      <vt:lpstr>Results of Shenandoah</vt:lpstr>
      <vt:lpstr>Comparison Among Modern GCs</vt:lpstr>
      <vt:lpstr>Summary: Throughput vs. Latency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State-of-art GC (in Java)</dc:title>
  <dc:creator>吴</dc:creator>
  <cp:lastModifiedBy>Microsoft Office User</cp:lastModifiedBy>
  <cp:revision>354</cp:revision>
  <dcterms:created xsi:type="dcterms:W3CDTF">2016-12-18T02:21:19Z</dcterms:created>
  <dcterms:modified xsi:type="dcterms:W3CDTF">2019-11-28T08:03:12Z</dcterms:modified>
</cp:coreProperties>
</file>