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89" r:id="rId3"/>
    <p:sldId id="290" r:id="rId4"/>
    <p:sldId id="285" r:id="rId5"/>
    <p:sldId id="286" r:id="rId6"/>
    <p:sldId id="287" r:id="rId7"/>
    <p:sldId id="260" r:id="rId8"/>
    <p:sldId id="291" r:id="rId9"/>
    <p:sldId id="261" r:id="rId10"/>
    <p:sldId id="263" r:id="rId11"/>
    <p:sldId id="292" r:id="rId12"/>
    <p:sldId id="265" r:id="rId13"/>
    <p:sldId id="296" r:id="rId14"/>
    <p:sldId id="266" r:id="rId15"/>
    <p:sldId id="267" r:id="rId16"/>
    <p:sldId id="293" r:id="rId17"/>
    <p:sldId id="268" r:id="rId18"/>
    <p:sldId id="269" r:id="rId19"/>
    <p:sldId id="270" r:id="rId20"/>
    <p:sldId id="294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95" r:id="rId36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FF"/>
    <a:srgbClr val="FF2600"/>
    <a:srgbClr val="1F3551"/>
    <a:srgbClr val="403152"/>
    <a:srgbClr val="604A7B"/>
    <a:srgbClr val="2C4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65" autoAdjust="0"/>
    <p:restoredTop sz="83138" autoAdjust="0"/>
  </p:normalViewPr>
  <p:slideViewPr>
    <p:cSldViewPr>
      <p:cViewPr varScale="1">
        <p:scale>
          <a:sx n="101" d="100"/>
          <a:sy n="101" d="100"/>
        </p:scale>
        <p:origin x="368" y="176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84E5B-0B7C-A143-A087-04B582FC4BEF}" type="datetimeFigureOut">
              <a:rPr kumimoji="1" lang="zh-CN" altLang="en-US" smtClean="0"/>
              <a:t>2019/9/17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370ED-3FEA-E543-9D41-DF20FAD761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5191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7DB94-E0DE-4F0F-A9B7-54654CD8C8B1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4A077-83E9-49A7-9F59-234D78BD6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65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Everything is a file:</a:t>
            </a:r>
          </a:p>
          <a:p>
            <a:pPr marL="171450" indent="-171450">
              <a:buFontTx/>
              <a:buChar char="-"/>
            </a:pPr>
            <a:r>
              <a:rPr lang="en-US" dirty="0"/>
              <a:t>same operations: open,</a:t>
            </a:r>
            <a:r>
              <a:rPr lang="en-US" baseline="0" dirty="0"/>
              <a:t> read, write, </a:t>
            </a:r>
            <a:r>
              <a:rPr lang="en-US" baseline="0" dirty="0" err="1"/>
              <a:t>ioctl</a:t>
            </a: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same naming scheme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8B3F-0F45-4AAD-B4A8-B1F7D58CB49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704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</a:t>
            </a:r>
            <a:r>
              <a:rPr lang="en-US" altLang="zh-CN" baseline="0" dirty="0"/>
              <a:t> </a:t>
            </a:r>
            <a:r>
              <a:rPr lang="en-US" altLang="zh-CN" baseline="0" dirty="0" err="1"/>
              <a:t>inode</a:t>
            </a:r>
            <a:r>
              <a:rPr lang="en-US" altLang="zh-CN" baseline="0" dirty="0"/>
              <a:t> file system, file name is no a part of a file (not even metadata, i.e., its </a:t>
            </a:r>
            <a:r>
              <a:rPr lang="en-US" altLang="zh-CN" baseline="0" dirty="0" err="1"/>
              <a:t>inode</a:t>
            </a:r>
            <a:r>
              <a:rPr lang="en-US" altLang="zh-CN" baseline="0" dirty="0"/>
              <a:t>).</a:t>
            </a:r>
          </a:p>
          <a:p>
            <a:endParaRPr lang="en-US" altLang="zh-CN" baseline="0" dirty="0"/>
          </a:p>
          <a:p>
            <a:r>
              <a:rPr lang="en-US" altLang="zh-CN" baseline="0" dirty="0"/>
              <a:t>From the </a:t>
            </a:r>
            <a:r>
              <a:rPr lang="en-US" altLang="zh-CN" baseline="0" dirty="0" err="1"/>
              <a:t>inode</a:t>
            </a:r>
            <a:r>
              <a:rPr lang="en-US" altLang="zh-CN" baseline="0" dirty="0"/>
              <a:t> layer's perspective, a directory is data.</a:t>
            </a:r>
          </a:p>
          <a:p>
            <a:r>
              <a:rPr lang="en-US" altLang="zh-CN" baseline="0" dirty="0"/>
              <a:t>From the file system's perspective, a directory is metadata.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311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Here comes a demo~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8B3F-0F45-4AAD-B4A8-B1F7D58CB49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327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457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368"/>
              </a:spcBef>
            </a:pPr>
            <a:r>
              <a:rPr kumimoji="1" lang="en-US" altLang="zh-CN" sz="2000" dirty="0" err="1"/>
              <a:t>Vnode</a:t>
            </a:r>
            <a:r>
              <a:rPr kumimoji="1" lang="en-US" altLang="zh-CN" sz="2000" dirty="0"/>
              <a:t> is in Memory-only</a:t>
            </a:r>
          </a:p>
          <a:p>
            <a:pPr lvl="1"/>
            <a:r>
              <a:rPr kumimoji="1" lang="en-US" altLang="zh-CN" sz="1600" dirty="0"/>
              <a:t>It hides different FS implementation from upper layers</a:t>
            </a:r>
          </a:p>
          <a:p>
            <a:pPr lvl="1"/>
            <a:r>
              <a:rPr kumimoji="1" lang="en-US" altLang="zh-CN" sz="1600" dirty="0" err="1"/>
              <a:t>Vnode</a:t>
            </a:r>
            <a:r>
              <a:rPr kumimoji="1" lang="en-US" altLang="zh-CN" sz="1600" dirty="0"/>
              <a:t> only exists when a file is open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918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What is the difference</a:t>
            </a:r>
            <a:r>
              <a:rPr kumimoji="1" lang="en-US" altLang="zh-CN" baseline="0" dirty="0"/>
              <a:t> between FILE* and </a:t>
            </a:r>
            <a:r>
              <a:rPr kumimoji="1" lang="en-US" altLang="zh-CN" baseline="0" dirty="0" err="1"/>
              <a:t>fd</a:t>
            </a:r>
            <a:r>
              <a:rPr kumimoji="1" lang="en-US" altLang="zh-CN" baseline="0" dirty="0"/>
              <a:t>? </a:t>
            </a:r>
            <a:r>
              <a:rPr kumimoji="1" lang="en-US" altLang="zh-CN" baseline="0" dirty="0" err="1"/>
              <a:t>Fopen</a:t>
            </a:r>
            <a:r>
              <a:rPr kumimoji="1" lang="en-US" altLang="zh-CN" baseline="0" dirty="0"/>
              <a:t> and open?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715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There are three more mode bits:</a:t>
            </a:r>
            <a:r>
              <a:rPr kumimoji="1" lang="en-US" altLang="zh-CN" baseline="0" dirty="0"/>
              <a:t> </a:t>
            </a:r>
            <a:r>
              <a:rPr kumimoji="1" lang="en-US" altLang="zh-CN" baseline="0" dirty="0" err="1"/>
              <a:t>s</a:t>
            </a:r>
            <a:r>
              <a:rPr kumimoji="1" lang="en-US" altLang="zh-CN" dirty="0" err="1"/>
              <a:t>etuid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setgid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stick_bit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72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What</a:t>
            </a:r>
            <a:r>
              <a:rPr kumimoji="1" lang="en-US" altLang="zh-CN" baseline="0" dirty="0"/>
              <a:t> is the different between </a:t>
            </a:r>
            <a:r>
              <a:rPr kumimoji="1" lang="en-US" altLang="zh-CN" baseline="0" dirty="0" err="1"/>
              <a:t>fd</a:t>
            </a:r>
            <a:r>
              <a:rPr kumimoji="1" lang="en-US" altLang="zh-CN" baseline="0" dirty="0"/>
              <a:t> and </a:t>
            </a:r>
            <a:r>
              <a:rPr kumimoji="1" lang="en-US" altLang="zh-CN" baseline="0" dirty="0" err="1"/>
              <a:t>inode</a:t>
            </a:r>
            <a:r>
              <a:rPr kumimoji="1" lang="en-US" altLang="zh-CN" baseline="0" dirty="0"/>
              <a:t>?</a:t>
            </a:r>
          </a:p>
          <a:p>
            <a:endParaRPr kumimoji="1" lang="en-US" altLang="zh-CN" baseline="0" dirty="0"/>
          </a:p>
          <a:p>
            <a:r>
              <a:rPr kumimoji="1" lang="en-US" altLang="zh-CN" baseline="0" dirty="0"/>
              <a:t>More details on device as a file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323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733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6"/>
            <a:ext cx="7772400" cy="12250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2019/9/17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142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84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7"/>
            <a:ext cx="2057400" cy="487627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7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566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>
            <a:lvl1pPr>
              <a:defRPr>
                <a:latin typeface="DengXian" charset="0"/>
                <a:ea typeface="DengXian" charset="0"/>
                <a:cs typeface="DengXian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sz="2600" b="0" i="0">
                <a:latin typeface="DengXian" charset="0"/>
                <a:ea typeface="DengXian" charset="0"/>
                <a:cs typeface="DengXian" charset="0"/>
              </a:defRPr>
            </a:lvl1pPr>
            <a:lvl2pPr>
              <a:lnSpc>
                <a:spcPct val="120000"/>
              </a:lnSpc>
              <a:defRPr sz="2400" b="0" i="0">
                <a:latin typeface="DengXian" charset="0"/>
                <a:ea typeface="DengXian" charset="0"/>
                <a:cs typeface="DengXian" charset="0"/>
              </a:defRPr>
            </a:lvl2pPr>
            <a:lvl3pPr>
              <a:lnSpc>
                <a:spcPct val="120000"/>
              </a:lnSpc>
              <a:defRPr sz="2000" b="0" i="0">
                <a:latin typeface="DengXian" charset="0"/>
                <a:ea typeface="DengXian" charset="0"/>
                <a:cs typeface="DengXian" charset="0"/>
              </a:defRPr>
            </a:lvl3pPr>
            <a:lvl4pPr>
              <a:lnSpc>
                <a:spcPct val="120000"/>
              </a:lnSpc>
              <a:defRPr sz="1800" b="0" i="0">
                <a:latin typeface="DengXian" charset="0"/>
                <a:ea typeface="DengXian" charset="0"/>
                <a:cs typeface="DengXian" charset="0"/>
              </a:defRPr>
            </a:lvl4pPr>
            <a:lvl5pPr>
              <a:lnSpc>
                <a:spcPct val="120000"/>
              </a:lnSpc>
              <a:defRPr sz="1800" b="0" i="0">
                <a:latin typeface="DengXian" charset="0"/>
                <a:ea typeface="DengXian" charset="0"/>
                <a:cs typeface="DengXian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57077" y="457235"/>
            <a:ext cx="164581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56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36512" y="3793604"/>
            <a:ext cx="179512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694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714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94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82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422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4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195919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853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3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217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66A7A40B-EA42-4A59-BDB5-85EFA65BC5FC}" type="datetimeFigureOut">
              <a:rPr lang="zh-CN" altLang="en-US" smtClean="0"/>
              <a:pPr/>
              <a:t>2019/9/17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90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1200"/>
        </a:spcBef>
        <a:buFont typeface="Arial" pitchFamily="34" charset="0"/>
        <a:buChar char="•"/>
        <a:defRPr sz="2600" b="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6822" y="0"/>
            <a:ext cx="9162764" cy="37215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683568" y="2497460"/>
            <a:ext cx="7772400" cy="1225021"/>
          </a:xfrm>
        </p:spPr>
        <p:txBody>
          <a:bodyPr>
            <a:normAutofit/>
          </a:bodyPr>
          <a:lstStyle/>
          <a:p>
            <a:r>
              <a:rPr kumimoji="1" lang="en-US" altLang="zh-CN" sz="4400" b="1" dirty="0">
                <a:solidFill>
                  <a:schemeClr val="bg1"/>
                </a:solidFill>
              </a:rPr>
              <a:t>File</a:t>
            </a:r>
            <a:r>
              <a:rPr kumimoji="1" lang="zh-CN" altLang="en-US" sz="4400" b="1" dirty="0">
                <a:solidFill>
                  <a:schemeClr val="bg1"/>
                </a:solidFill>
              </a:rPr>
              <a:t> </a:t>
            </a:r>
            <a:r>
              <a:rPr kumimoji="1" lang="en-US" altLang="zh-CN" sz="4400" b="1" dirty="0">
                <a:solidFill>
                  <a:schemeClr val="bg1"/>
                </a:solidFill>
              </a:rPr>
              <a:t>System</a:t>
            </a:r>
            <a:r>
              <a:rPr kumimoji="1" lang="zh-CN" altLang="en-US" sz="4400" b="1" dirty="0">
                <a:solidFill>
                  <a:schemeClr val="bg1"/>
                </a:solidFill>
              </a:rPr>
              <a:t> </a:t>
            </a:r>
            <a:r>
              <a:rPr kumimoji="1" lang="en-US" altLang="zh-CN" sz="4400" b="1" dirty="0">
                <a:solidFill>
                  <a:schemeClr val="bg1"/>
                </a:solidFill>
              </a:rPr>
              <a:t>API</a:t>
            </a:r>
            <a:endParaRPr kumimoji="1"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17" name="副标题 2"/>
          <p:cNvSpPr>
            <a:spLocks noGrp="1"/>
          </p:cNvSpPr>
          <p:nvPr>
            <p:ph type="subTitle" idx="1"/>
          </p:nvPr>
        </p:nvSpPr>
        <p:spPr>
          <a:xfrm>
            <a:off x="467544" y="252559"/>
            <a:ext cx="7416824" cy="504056"/>
          </a:xfrm>
        </p:spPr>
        <p:txBody>
          <a:bodyPr>
            <a:normAutofit/>
          </a:bodyPr>
          <a:lstStyle/>
          <a:p>
            <a:pPr algn="l"/>
            <a:r>
              <a:rPr lang="en-US" altLang="zh-CN" sz="1600" dirty="0">
                <a:solidFill>
                  <a:schemeClr val="bg1"/>
                </a:solidFill>
              </a:rPr>
              <a:t>Computer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System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Engineering,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Fall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2019.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(IPADS,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SJTU)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pic>
        <p:nvPicPr>
          <p:cNvPr id="1030" name="Picture 6" descr="http://korean.onlinesjtu.com/%E6%A0%A1%E5%BE%BD%E7%B3%BB%E5%88%97/%E7%BC%A9%E5%B0%8F%E7%89%88/%E8%93%9D%E8%89%B2%E7%B3%BB%20%E5%B0%8F%E5%B0%BA%E5%AF%B8%E6%A0%A1%E5%BE%BD%E5%B1%95%E5%BC%80%E5%BC%8F%20(10mm%E4%BB%A5%E4%B8%8B%E4%BD%BF%E7%94%A8)%20%5b%E8%BD%AC%E6%8D%A2%5d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871" y="252559"/>
            <a:ext cx="1465253" cy="3853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标题 4"/>
          <p:cNvSpPr txBox="1">
            <a:spLocks/>
          </p:cNvSpPr>
          <p:nvPr/>
        </p:nvSpPr>
        <p:spPr>
          <a:xfrm>
            <a:off x="683568" y="3720711"/>
            <a:ext cx="7772400" cy="8649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defRPr>
            </a:lvl1pPr>
          </a:lstStyle>
          <a:p>
            <a:endParaRPr kumimoji="1" lang="zh-CN" altLang="en-US" sz="2800" dirty="0">
              <a:solidFill>
                <a:schemeClr val="accent4">
                  <a:lumMod val="50000"/>
                </a:schemeClr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3567" y="3892766"/>
            <a:ext cx="79208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  <a:latin typeface="DengXian" charset="0"/>
                <a:ea typeface="DengXian" charset="0"/>
                <a:cs typeface="DengXian" charset="0"/>
              </a:rPr>
              <a:t>OPEN, READ, WRITE, SEEK, CLOSE, ...</a:t>
            </a:r>
          </a:p>
        </p:txBody>
      </p:sp>
      <p:sp>
        <p:nvSpPr>
          <p:cNvPr id="9" name="矩形 8"/>
          <p:cNvSpPr/>
          <p:nvPr/>
        </p:nvSpPr>
        <p:spPr>
          <a:xfrm>
            <a:off x="683567" y="4801779"/>
            <a:ext cx="79208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DengXian" charset="0"/>
                <a:ea typeface="DengXian" charset="0"/>
                <a:cs typeface="DengXian" charset="0"/>
              </a:rPr>
              <a:t>Yubin Xia</a:t>
            </a:r>
          </a:p>
        </p:txBody>
      </p:sp>
    </p:spTree>
    <p:extLst>
      <p:ext uri="{BB962C8B-B14F-4D97-AF65-F5344CB8AC3E}">
        <p14:creationId xmlns:p14="http://schemas.microsoft.com/office/powerpoint/2010/main" val="2588494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Sidebar: Notice the Context Change</a:t>
            </a:r>
            <a:endParaRPr lang="zh-CN" altLang="en-US" dirty="0"/>
          </a:p>
        </p:txBody>
      </p:sp>
      <p:sp>
        <p:nvSpPr>
          <p:cNvPr id="4096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963461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800" dirty="0"/>
              <a:t>Another interesting behavior of soft link</a:t>
            </a:r>
          </a:p>
          <a:p>
            <a:pPr lvl="1"/>
            <a:r>
              <a:rPr lang="en-US" altLang="zh-CN" sz="2400" dirty="0"/>
              <a:t>Current directory is "/Scholarly/programs/www"</a:t>
            </a:r>
          </a:p>
          <a:p>
            <a:pPr lvl="1"/>
            <a:r>
              <a:rPr lang="en-US" altLang="zh-CN" sz="2400" dirty="0"/>
              <a:t>This directory contains a soft link</a:t>
            </a:r>
          </a:p>
          <a:p>
            <a:pPr lvl="2"/>
            <a:r>
              <a:rPr lang="en-US" altLang="zh-CN" sz="2000" dirty="0"/>
              <a:t>"CSE-web" -&gt; "Scholarly/programs/www"</a:t>
            </a:r>
          </a:p>
          <a:p>
            <a:pPr lvl="1"/>
            <a:r>
              <a:rPr lang="en-US" altLang="zh-CN" sz="2400" dirty="0"/>
              <a:t>Run following commands</a:t>
            </a:r>
          </a:p>
          <a:p>
            <a:pPr lvl="2"/>
            <a:r>
              <a:rPr lang="en-US" altLang="zh-CN" sz="2000" dirty="0"/>
              <a:t>cd CSE-web</a:t>
            </a:r>
          </a:p>
          <a:p>
            <a:pPr lvl="2"/>
            <a:r>
              <a:rPr lang="en-US" altLang="zh-CN" sz="2000" dirty="0"/>
              <a:t>cd ..</a:t>
            </a:r>
          </a:p>
          <a:p>
            <a:pPr lvl="1"/>
            <a:r>
              <a:rPr lang="en-US" altLang="zh-CN" dirty="0"/>
              <a:t>What is the current directory? Why?</a:t>
            </a:r>
          </a:p>
          <a:p>
            <a:pPr lvl="2"/>
            <a:r>
              <a:rPr lang="en-US" altLang="zh-CN" sz="2000" dirty="0"/>
              <a:t>".." is resolved in a new default context: by bash, not by file system</a:t>
            </a:r>
            <a:endParaRPr lang="zh-CN" altLang="en-US" sz="2000" dirty="0"/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D0C1C636-4DAD-1A48-A401-D750A9E59F4A}" type="slidenum">
              <a:rPr lang="zh-CN" altLang="en-US" sz="1400" b="0">
                <a:latin typeface="DengXian" charset="0"/>
                <a:ea typeface="DengXian" charset="0"/>
                <a:cs typeface="DengXian" charset="0"/>
              </a:rPr>
              <a:pPr/>
              <a:t>10</a:t>
            </a:fld>
            <a:endParaRPr lang="en-US" altLang="zh-CN" sz="1400" b="0">
              <a:latin typeface="DengXian" charset="0"/>
              <a:ea typeface="DengXian" charset="0"/>
              <a:cs typeface="DengXi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66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084CE9-C6A4-894D-9B0A-4F5B066FC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Sidebar: Notice the Context Change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C726CB-549F-3641-8F48-CE6EE2891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000" dirty="0"/>
              <a:t>The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bash tries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to be "human-friendly"</a:t>
            </a:r>
          </a:p>
          <a:p>
            <a:pPr lvl="1"/>
            <a:r>
              <a:rPr kumimoji="1" lang="en-US" altLang="zh-CN" sz="1800" dirty="0"/>
              <a:t>When you </a:t>
            </a:r>
            <a:r>
              <a:rPr kumimoji="1"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cd /into/a/</a:t>
            </a:r>
            <a:r>
              <a:rPr kumimoji="1" lang="en-US" altLang="zh-C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symlink</a:t>
            </a:r>
            <a:r>
              <a:rPr kumimoji="1"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1" lang="en-US" altLang="zh-CN" sz="1800" dirty="0"/>
              <a:t>, the shell remembers the old location (in </a:t>
            </a:r>
            <a:r>
              <a:rPr kumimoji="1" lang="en-US" altLang="zh-CN" sz="1800" b="1" dirty="0"/>
              <a:t>$OLDPWD</a:t>
            </a:r>
            <a:r>
              <a:rPr kumimoji="1" lang="en-US" altLang="zh-CN" sz="1800" dirty="0"/>
              <a:t>) and will use that directory when you </a:t>
            </a:r>
            <a:r>
              <a:rPr kumimoji="1"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cd .. </a:t>
            </a:r>
            <a:r>
              <a:rPr kumimoji="1" lang="en-US" altLang="zh-CN" sz="1800" dirty="0"/>
              <a:t>under the assumption that you want to return to the directory you were just in</a:t>
            </a:r>
          </a:p>
          <a:p>
            <a:r>
              <a:rPr kumimoji="1" lang="en-US" altLang="zh-CN" sz="2000" dirty="0"/>
              <a:t>If you want to use the real .., then you must also use "cd –P .."</a:t>
            </a:r>
            <a:br>
              <a:rPr kumimoji="1" lang="en-US" altLang="zh-CN" sz="2000" dirty="0"/>
            </a:br>
            <a:r>
              <a:rPr kumimoji="1" lang="en-US" altLang="zh-CN" sz="1800" dirty="0"/>
              <a:t>        </a:t>
            </a:r>
            <a:r>
              <a:rPr kumimoji="1" lang="en-US" altLang="zh-CN" sz="1800" i="1" dirty="0"/>
              <a:t>The -P option says to use the physical directory</a:t>
            </a:r>
            <a:br>
              <a:rPr kumimoji="1" lang="en-US" altLang="zh-CN" sz="1800" i="1" dirty="0"/>
            </a:br>
            <a:r>
              <a:rPr kumimoji="1" lang="en-US" altLang="zh-CN" sz="1800" i="1" dirty="0"/>
              <a:t>        structure instead of following symbolic links (see</a:t>
            </a:r>
            <a:br>
              <a:rPr kumimoji="1" lang="en-US" altLang="zh-CN" sz="1800" i="1" dirty="0"/>
            </a:br>
            <a:r>
              <a:rPr kumimoji="1" lang="en-US" altLang="zh-CN" sz="1800" i="1" dirty="0"/>
              <a:t>        also the -P option to the set </a:t>
            </a:r>
            <a:r>
              <a:rPr kumimoji="1" lang="en-US" altLang="zh-CN" sz="1800" i="1" dirty="0" err="1"/>
              <a:t>builtin</a:t>
            </a:r>
            <a:r>
              <a:rPr kumimoji="1" lang="en-US" altLang="zh-CN" sz="1800" i="1" dirty="0"/>
              <a:t> command);</a:t>
            </a:r>
            <a:br>
              <a:rPr kumimoji="1" lang="en-US" altLang="zh-CN" sz="1800" i="1" dirty="0"/>
            </a:br>
            <a:r>
              <a:rPr kumimoji="1" lang="en-US" altLang="zh-CN" sz="1800" i="1" dirty="0"/>
              <a:t>        the -L option forces symbolic links to be followed.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FEB771F-8993-7245-A071-5BD619F88450}"/>
              </a:ext>
            </a:extLst>
          </p:cNvPr>
          <p:cNvSpPr/>
          <p:nvPr/>
        </p:nvSpPr>
        <p:spPr>
          <a:xfrm>
            <a:off x="6660232" y="3555004"/>
            <a:ext cx="2232248" cy="175432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$ cd</a:t>
            </a: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$ cd a/b/</a:t>
            </a:r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symlink</a:t>
            </a:r>
            <a:endParaRPr kumimoji="1"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$ cd -P ..</a:t>
            </a: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-P</a:t>
            </a: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sarnold</a:t>
            </a:r>
            <a:endParaRPr kumimoji="1"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endParaRPr kumimoji="1"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950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 of File System</a:t>
            </a:r>
            <a:r>
              <a:rPr kumimoji="1" lang="zh-CN" altLang="en-US" dirty="0"/>
              <a:t> </a:t>
            </a:r>
            <a:r>
              <a:rPr kumimoji="1" lang="en-US" altLang="zh-CN" dirty="0"/>
              <a:t>7</a:t>
            </a:r>
            <a:r>
              <a:rPr kumimoji="1" lang="zh-CN" altLang="en-US" dirty="0"/>
              <a:t> </a:t>
            </a:r>
            <a:r>
              <a:rPr kumimoji="1" lang="en-US" altLang="zh-CN" dirty="0"/>
              <a:t>Layers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16287"/>
          </a:xfrm>
        </p:spPr>
        <p:txBody>
          <a:bodyPr>
            <a:noAutofit/>
          </a:bodyPr>
          <a:lstStyle/>
          <a:p>
            <a:r>
              <a:rPr kumimoji="1" lang="en-US" altLang="zh-CN" sz="2400" dirty="0"/>
              <a:t>File name is not part of a file (neither </a:t>
            </a:r>
            <a:r>
              <a:rPr kumimoji="1" lang="en-US" altLang="zh-CN" sz="2400" i="1" dirty="0"/>
              <a:t>data</a:t>
            </a:r>
            <a:r>
              <a:rPr kumimoji="1" lang="en-US" altLang="zh-CN" sz="2400" dirty="0"/>
              <a:t> nor </a:t>
            </a:r>
            <a:r>
              <a:rPr kumimoji="1" lang="en-US" altLang="zh-CN" sz="2400" i="1" dirty="0"/>
              <a:t>metadata</a:t>
            </a:r>
            <a:r>
              <a:rPr kumimoji="1" lang="en-US" altLang="zh-CN" sz="2400" dirty="0"/>
              <a:t>!)</a:t>
            </a:r>
          </a:p>
          <a:p>
            <a:pPr lvl="1"/>
            <a:r>
              <a:rPr kumimoji="1" lang="en-US" altLang="zh-CN" sz="1800" dirty="0"/>
              <a:t>Name is </a:t>
            </a:r>
            <a:r>
              <a:rPr kumimoji="1" lang="en-US" altLang="zh-CN" sz="1800" b="1" dirty="0">
                <a:solidFill>
                  <a:srgbClr val="0096FF"/>
                </a:solidFill>
              </a:rPr>
              <a:t>not</a:t>
            </a:r>
            <a:r>
              <a:rPr kumimoji="1" lang="en-US" altLang="zh-CN" sz="1800" dirty="0"/>
              <a:t> a part of an </a:t>
            </a:r>
            <a:r>
              <a:rPr kumimoji="1" lang="en-US" altLang="zh-CN" sz="1800" dirty="0" err="1"/>
              <a:t>inode</a:t>
            </a:r>
            <a:endParaRPr kumimoji="1" lang="en-US" altLang="zh-CN" sz="1800" dirty="0"/>
          </a:p>
          <a:p>
            <a:pPr lvl="1"/>
            <a:r>
              <a:rPr kumimoji="1" lang="en-US" altLang="zh-CN" sz="1800" dirty="0"/>
              <a:t>Name is actually the data of a directory</a:t>
            </a:r>
          </a:p>
          <a:p>
            <a:pPr lvl="1"/>
            <a:r>
              <a:rPr kumimoji="1" lang="en-US" altLang="zh-CN" sz="1800" dirty="0"/>
              <a:t>An </a:t>
            </a:r>
            <a:r>
              <a:rPr kumimoji="1" lang="en-US" altLang="zh-CN" sz="1800" dirty="0" err="1"/>
              <a:t>inode</a:t>
            </a:r>
            <a:r>
              <a:rPr kumimoji="1" lang="en-US" altLang="zh-CN" sz="1800" dirty="0"/>
              <a:t> can have several names (hard LINK)</a:t>
            </a:r>
          </a:p>
          <a:p>
            <a:pPr>
              <a:spcBef>
                <a:spcPts val="1368"/>
              </a:spcBef>
            </a:pPr>
            <a:r>
              <a:rPr kumimoji="1" lang="en-US" altLang="zh-CN" sz="2400" dirty="0"/>
              <a:t>Hard links are equal</a:t>
            </a:r>
          </a:p>
          <a:p>
            <a:pPr lvl="1"/>
            <a:r>
              <a:rPr kumimoji="1" lang="en-US" altLang="zh-CN" sz="1800" dirty="0"/>
              <a:t>If a file has two names, both are links (instead of a link and a name)</a:t>
            </a:r>
          </a:p>
          <a:p>
            <a:pPr>
              <a:spcBef>
                <a:spcPts val="1368"/>
              </a:spcBef>
            </a:pPr>
            <a:r>
              <a:rPr kumimoji="1" lang="en-US" altLang="zh-CN" sz="2400" dirty="0"/>
              <a:t>Directory size is small</a:t>
            </a:r>
          </a:p>
          <a:p>
            <a:pPr lvl="1"/>
            <a:r>
              <a:rPr kumimoji="1" lang="en-US" altLang="zh-CN" sz="1800" dirty="0"/>
              <a:t>Only mapping from name to </a:t>
            </a:r>
            <a:r>
              <a:rPr kumimoji="1" lang="en-US" altLang="zh-CN" sz="1800" dirty="0" err="1"/>
              <a:t>inode</a:t>
            </a:r>
            <a:r>
              <a:rPr kumimoji="1" lang="en-US" altLang="zh-CN" sz="1800" dirty="0"/>
              <a:t> number</a:t>
            </a:r>
          </a:p>
          <a:p>
            <a:pPr lvl="1"/>
            <a:r>
              <a:rPr kumimoji="1" lang="en-US" altLang="zh-CN" sz="1800" dirty="0"/>
              <a:t>"Folder" is somewhat misleading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679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6E1BB5-5DAD-FC4F-986E-D98FF2C49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Review:</a:t>
            </a:r>
            <a:r>
              <a:rPr kumimoji="1" lang="zh-CN" altLang="en-US" dirty="0"/>
              <a:t> </a:t>
            </a:r>
            <a:r>
              <a:rPr kumimoji="1" lang="en-US" altLang="zh-CN" dirty="0"/>
              <a:t>FAT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System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2FC28F-7644-2043-9C83-613A25BCF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/>
              <a:t>File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allocation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table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(FAT)</a:t>
            </a:r>
          </a:p>
          <a:p>
            <a:pPr lvl="1"/>
            <a:r>
              <a:rPr kumimoji="1" lang="en-US" altLang="zh-CN" sz="2000" dirty="0"/>
              <a:t>Organize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files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linked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lists</a:t>
            </a:r>
          </a:p>
          <a:p>
            <a:r>
              <a:rPr kumimoji="1" lang="en-US" altLang="zh-CN" sz="2400" dirty="0"/>
              <a:t>No</a:t>
            </a:r>
            <a:r>
              <a:rPr kumimoji="1" lang="zh-CN" altLang="en-US" sz="2400" dirty="0"/>
              <a:t> </a:t>
            </a:r>
            <a:r>
              <a:rPr kumimoji="1" lang="en-US" altLang="zh-CN" sz="2400" dirty="0" err="1"/>
              <a:t>inode</a:t>
            </a:r>
            <a:endParaRPr kumimoji="1" lang="en-US" altLang="zh-CN" sz="2400" dirty="0"/>
          </a:p>
          <a:p>
            <a:pPr lvl="1"/>
            <a:r>
              <a:rPr kumimoji="1" lang="en-US" altLang="zh-CN" sz="2200" dirty="0"/>
              <a:t>File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metadata: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name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&amp;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size</a:t>
            </a:r>
          </a:p>
          <a:p>
            <a:pPr lvl="1"/>
            <a:r>
              <a:rPr kumimoji="1" lang="en-US" altLang="zh-CN" sz="2200" dirty="0"/>
              <a:t>Metadata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are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saved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in</a:t>
            </a:r>
            <a:r>
              <a:rPr kumimoji="1" lang="zh-CN" altLang="en-US" sz="2200" dirty="0"/>
              <a:t> </a:t>
            </a:r>
            <a:r>
              <a:rPr kumimoji="1" lang="en-US" altLang="zh-CN" sz="2200" dirty="0" err="1"/>
              <a:t>dirs</a:t>
            </a:r>
            <a:endParaRPr kumimoji="1" lang="en-US" altLang="zh-CN" sz="2200" dirty="0"/>
          </a:p>
          <a:p>
            <a:r>
              <a:rPr kumimoji="1" lang="en-US" altLang="zh-CN" sz="2400" dirty="0"/>
              <a:t>Root</a:t>
            </a:r>
            <a:r>
              <a:rPr kumimoji="1" lang="zh-CN" altLang="en-US" sz="2400" dirty="0"/>
              <a:t> </a:t>
            </a:r>
            <a:r>
              <a:rPr kumimoji="1" lang="en-US" altLang="zh-CN" sz="2400" dirty="0" err="1"/>
              <a:t>dir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sector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0</a:t>
            </a:r>
          </a:p>
          <a:p>
            <a:r>
              <a:rPr kumimoji="1" lang="en-US" altLang="zh-CN" sz="2400" dirty="0"/>
              <a:t>Link?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Permission?</a:t>
            </a:r>
            <a:endParaRPr kumimoji="1"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E0B3CB-26F0-F648-ADCB-47EB86EF1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1333501"/>
            <a:ext cx="4104814" cy="368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881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File system API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415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Implementing the File System API</a:t>
            </a:r>
            <a:endParaRPr kumimoji="1" lang="zh-CN" altLang="en-US" dirty="0"/>
          </a:p>
        </p:txBody>
      </p:sp>
      <p:sp>
        <p:nvSpPr>
          <p:cNvPr id="49155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API</a:t>
            </a:r>
          </a:p>
          <a:p>
            <a:pPr lvl="1"/>
            <a:r>
              <a:rPr lang="en-US" altLang="zh-CN" dirty="0"/>
              <a:t>CHDIR, MKDIR</a:t>
            </a:r>
          </a:p>
          <a:p>
            <a:pPr lvl="1"/>
            <a:r>
              <a:rPr lang="en-US" altLang="zh-CN" dirty="0"/>
              <a:t>CREAT, LINK, UNLINK, RENAME</a:t>
            </a:r>
          </a:p>
          <a:p>
            <a:pPr lvl="1"/>
            <a:r>
              <a:rPr lang="en-US" altLang="zh-CN" dirty="0"/>
              <a:t>SYMLINK</a:t>
            </a:r>
          </a:p>
          <a:p>
            <a:pPr lvl="1"/>
            <a:r>
              <a:rPr lang="en-US" altLang="zh-CN" dirty="0"/>
              <a:t>MOUNT, UNMOUNT</a:t>
            </a:r>
          </a:p>
          <a:p>
            <a:pPr lvl="1"/>
            <a:r>
              <a:rPr lang="en-US" altLang="zh-CN" dirty="0"/>
              <a:t>OPEN, READ, WRITE, CLOSE</a:t>
            </a:r>
          </a:p>
          <a:p>
            <a:pPr lvl="1"/>
            <a:r>
              <a:rPr lang="en-US" altLang="zh-CN" dirty="0"/>
              <a:t>SYNC</a:t>
            </a:r>
          </a:p>
          <a:p>
            <a:r>
              <a:rPr lang="en-US" altLang="zh-CN" dirty="0"/>
              <a:t>Implemented as </a:t>
            </a:r>
            <a:r>
              <a:rPr lang="en-US" altLang="zh-CN" b="1" dirty="0">
                <a:solidFill>
                  <a:srgbClr val="0096FF"/>
                </a:solidFill>
              </a:rPr>
              <a:t>system calls </a:t>
            </a:r>
            <a:r>
              <a:rPr lang="en-US" altLang="zh-CN" dirty="0"/>
              <a:t>to user applications</a:t>
            </a:r>
          </a:p>
          <a:p>
            <a:pPr lvl="1"/>
            <a:r>
              <a:rPr lang="en-US" altLang="zh-CN" dirty="0"/>
              <a:t>Kernel has many sets of function pointers implementing the API</a:t>
            </a:r>
          </a:p>
          <a:p>
            <a:pPr lvl="1"/>
            <a:r>
              <a:rPr lang="en-US" altLang="zh-CN" dirty="0"/>
              <a:t>Each set is specific to a FS (chose at mount point)</a:t>
            </a:r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7A038C7A-4AB2-0B47-9F6F-D1F5109ACEEA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15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954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03E1CB-7F56-464B-AF13-B2A9E1209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Sidebar:</a:t>
            </a:r>
            <a:r>
              <a:rPr kumimoji="1" lang="zh-CN" altLang="en-US" dirty="0"/>
              <a:t> 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open()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dirty="0"/>
              <a:t>vs.</a:t>
            </a:r>
            <a:r>
              <a:rPr kumimoji="1" lang="zh-CN" altLang="en-US" dirty="0"/>
              <a:t> </a:t>
            </a:r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fopen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kumimoji="1"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8A13AD-2DDE-B048-800E-F187B98C5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altLang="zh-CN" dirty="0"/>
              <a:t>Difference between 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open()</a:t>
            </a:r>
            <a:r>
              <a:rPr kumimoji="1" lang="en-US" altLang="zh-CN" dirty="0"/>
              <a:t> and </a:t>
            </a:r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fopen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1" lang="en-US" altLang="zh-CN" dirty="0"/>
              <a:t>?</a:t>
            </a:r>
          </a:p>
          <a:p>
            <a:pPr lvl="1"/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open()</a:t>
            </a:r>
            <a:r>
              <a:rPr kumimoji="1" lang="zh-CN" altLang="en-US" dirty="0"/>
              <a:t> </a:t>
            </a:r>
            <a:r>
              <a:rPr kumimoji="1" lang="en-US" altLang="zh-CN" dirty="0"/>
              <a:t>returns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kumimoji="1" lang="en-US" altLang="zh-CN" dirty="0"/>
              <a:t>;</a:t>
            </a:r>
            <a:r>
              <a:rPr kumimoji="1" lang="zh-CN" altLang="en-US" dirty="0"/>
              <a:t> </a:t>
            </a:r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fopen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dirty="0"/>
              <a:t>return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FILE*</a:t>
            </a:r>
          </a:p>
          <a:p>
            <a:pPr lvl="1"/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open()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system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OS;</a:t>
            </a:r>
            <a:r>
              <a:rPr kumimoji="1" lang="zh-CN" altLang="en-US" dirty="0"/>
              <a:t> </a:t>
            </a:r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fopen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API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libc</a:t>
            </a:r>
            <a:endParaRPr kumimoji="1" lang="en-US" altLang="zh-CN" dirty="0"/>
          </a:p>
          <a:p>
            <a:r>
              <a:rPr kumimoji="1" lang="en-US" altLang="zh-CN" dirty="0"/>
              <a:t>Questions</a:t>
            </a:r>
          </a:p>
          <a:p>
            <a:pPr lvl="1"/>
            <a:r>
              <a:rPr kumimoji="1" lang="en-US" altLang="zh-CN" dirty="0"/>
              <a:t>Which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both</a:t>
            </a:r>
            <a:r>
              <a:rPr kumimoji="1" lang="zh-CN" altLang="en-US" dirty="0"/>
              <a:t> </a:t>
            </a:r>
            <a:r>
              <a:rPr kumimoji="1" lang="en-US" altLang="zh-CN" dirty="0"/>
              <a:t>Windows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Linux?</a:t>
            </a:r>
          </a:p>
          <a:p>
            <a:pPr lvl="1"/>
            <a:r>
              <a:rPr kumimoji="1" lang="en-US" altLang="zh-CN" dirty="0"/>
              <a:t>Which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has</a:t>
            </a:r>
            <a:r>
              <a:rPr kumimoji="1" lang="zh-CN" altLang="en-US" dirty="0"/>
              <a:t> </a:t>
            </a:r>
            <a:r>
              <a:rPr kumimoji="1" lang="en-US" altLang="zh-CN" dirty="0"/>
              <a:t>better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performance?</a:t>
            </a:r>
          </a:p>
          <a:p>
            <a:pPr lvl="2"/>
            <a:r>
              <a:rPr kumimoji="1" lang="en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fopen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1" lang="en" altLang="zh-CN" dirty="0"/>
              <a:t> provides you with buffering IO that may turn out to be a lot faster than what you're doing with </a:t>
            </a:r>
            <a:r>
              <a:rPr kumimoji="1" lang="en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open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kumimoji="1" lang="en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903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76" y="2438052"/>
            <a:ext cx="3171825" cy="257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9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File Meta-data</a:t>
            </a:r>
            <a:endParaRPr kumimoji="1" lang="zh-CN" altLang="en-US" dirty="0"/>
          </a:p>
        </p:txBody>
      </p:sp>
      <p:sp>
        <p:nvSpPr>
          <p:cNvPr id="50180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Owner ID</a:t>
            </a:r>
          </a:p>
          <a:p>
            <a:pPr lvl="1"/>
            <a:r>
              <a:rPr lang="en-US" altLang="zh-CN" sz="1800" dirty="0"/>
              <a:t>User ID and group ID that own this </a:t>
            </a:r>
            <a:r>
              <a:rPr lang="en-US" altLang="zh-CN" sz="1800" dirty="0" err="1"/>
              <a:t>inode</a:t>
            </a:r>
            <a:r>
              <a:rPr lang="zh-CN" altLang="en-US" sz="1800" dirty="0"/>
              <a:t> </a:t>
            </a:r>
            <a:r>
              <a:rPr lang="en-US" altLang="zh-CN" sz="1800" dirty="0"/>
              <a:t>(can</a:t>
            </a:r>
            <a:r>
              <a:rPr lang="zh-CN" altLang="en-US" sz="1800" dirty="0"/>
              <a:t> </a:t>
            </a:r>
            <a:r>
              <a:rPr lang="en-US" altLang="zh-CN" sz="1800" dirty="0"/>
              <a:t>be</a:t>
            </a:r>
            <a:r>
              <a:rPr lang="zh-CN" altLang="en-US" sz="1800" dirty="0"/>
              <a:t> </a:t>
            </a:r>
            <a:r>
              <a:rPr lang="en-US" altLang="zh-CN" sz="1800" dirty="0"/>
              <a:t>changed</a:t>
            </a:r>
            <a:r>
              <a:rPr lang="zh-CN" altLang="en-US" sz="1800" dirty="0"/>
              <a:t> </a:t>
            </a:r>
            <a:r>
              <a:rPr lang="en-US" altLang="zh-CN" sz="1800" dirty="0"/>
              <a:t>by</a:t>
            </a:r>
            <a:r>
              <a:rPr lang="zh-CN" altLang="en-US" sz="1800" dirty="0"/>
              <a:t> </a:t>
            </a:r>
            <a:r>
              <a:rPr lang="en-US" altLang="zh-C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chown</a:t>
            </a:r>
            <a:r>
              <a:rPr lang="en-US" altLang="zh-CN" sz="1800" dirty="0"/>
              <a:t>)</a:t>
            </a:r>
          </a:p>
          <a:p>
            <a:r>
              <a:rPr lang="en-US" altLang="zh-CN" sz="2000" dirty="0"/>
              <a:t>Types of permission</a:t>
            </a:r>
          </a:p>
          <a:p>
            <a:pPr lvl="1"/>
            <a:r>
              <a:rPr lang="en-US" altLang="zh-CN" sz="1800" dirty="0"/>
              <a:t>Owner, group, other</a:t>
            </a:r>
          </a:p>
          <a:p>
            <a:pPr lvl="1"/>
            <a:r>
              <a:rPr lang="en-US" altLang="zh-CN" sz="1800" dirty="0"/>
              <a:t>Read, write, execute</a:t>
            </a:r>
          </a:p>
          <a:p>
            <a:r>
              <a:rPr lang="en-US" altLang="zh-CN" sz="2000" dirty="0"/>
              <a:t>Time stamps</a:t>
            </a:r>
          </a:p>
          <a:p>
            <a:pPr lvl="1"/>
            <a:r>
              <a:rPr lang="en-US" altLang="zh-CN" sz="1800" dirty="0"/>
              <a:t>Last access (by READ)</a:t>
            </a:r>
          </a:p>
          <a:p>
            <a:pPr lvl="1"/>
            <a:r>
              <a:rPr lang="en-US" altLang="zh-CN" sz="1800" dirty="0"/>
              <a:t>Last modification (by WRITE)</a:t>
            </a:r>
          </a:p>
          <a:p>
            <a:pPr lvl="1"/>
            <a:r>
              <a:rPr lang="en-US" altLang="zh-CN" sz="1800" dirty="0"/>
              <a:t>Last change of </a:t>
            </a:r>
            <a:r>
              <a:rPr lang="en-US" altLang="zh-CN" sz="1800" dirty="0" err="1"/>
              <a:t>inode</a:t>
            </a:r>
            <a:r>
              <a:rPr lang="en-US" altLang="zh-CN" sz="1800" dirty="0"/>
              <a:t> (by LINK)</a:t>
            </a:r>
          </a:p>
          <a:p>
            <a:pPr lvl="1"/>
            <a:endParaRPr lang="zh-CN" altLang="en-US" sz="1800" dirty="0"/>
          </a:p>
        </p:txBody>
      </p:sp>
      <p:sp>
        <p:nvSpPr>
          <p:cNvPr id="50181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EC53C3BC-E2E4-5345-BAE8-9F86872ADFE7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17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  <p:sp>
        <p:nvSpPr>
          <p:cNvPr id="50182" name="矩形 4"/>
          <p:cNvSpPr>
            <a:spLocks noChangeArrowheads="1"/>
          </p:cNvSpPr>
          <p:nvPr/>
        </p:nvSpPr>
        <p:spPr bwMode="auto">
          <a:xfrm>
            <a:off x="5972175" y="3620739"/>
            <a:ext cx="1828800" cy="1397000"/>
          </a:xfrm>
          <a:prstGeom prst="rect">
            <a:avLst/>
          </a:prstGeom>
          <a:noFill/>
          <a:ln w="1905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601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OPEN a File</a:t>
            </a:r>
            <a:endParaRPr kumimoji="1" lang="zh-CN" altLang="en-US" dirty="0"/>
          </a:p>
        </p:txBody>
      </p:sp>
      <p:sp>
        <p:nvSpPr>
          <p:cNvPr id="512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Check user's permission</a:t>
            </a:r>
          </a:p>
          <a:p>
            <a:r>
              <a:rPr lang="en-US" altLang="zh-CN" dirty="0"/>
              <a:t>Update last access time</a:t>
            </a:r>
          </a:p>
          <a:p>
            <a:r>
              <a:rPr lang="en-US" altLang="zh-CN" dirty="0"/>
              <a:t>Return a short name for a file</a:t>
            </a:r>
          </a:p>
          <a:p>
            <a:pPr lvl="1"/>
            <a:r>
              <a:rPr lang="en-US" altLang="zh-CN" dirty="0"/>
              <a:t>File descriptor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b="1" dirty="0" err="1">
                <a:solidFill>
                  <a:srgbClr val="0096FF"/>
                </a:solidFill>
              </a:rPr>
              <a:t>fd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 err="1"/>
              <a:t>fd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used by </a:t>
            </a:r>
            <a:r>
              <a:rPr lang="en-US" altLang="zh-CN" b="1" dirty="0"/>
              <a:t>READ</a:t>
            </a:r>
            <a:r>
              <a:rPr lang="en-US" altLang="zh-CN" dirty="0"/>
              <a:t>, </a:t>
            </a:r>
            <a:r>
              <a:rPr lang="en-US" altLang="zh-CN" b="1" dirty="0"/>
              <a:t>WRITE</a:t>
            </a:r>
            <a:r>
              <a:rPr lang="en-US" altLang="zh-CN" dirty="0"/>
              <a:t>, </a:t>
            </a:r>
            <a:r>
              <a:rPr lang="en-US" altLang="zh-CN" b="1" dirty="0"/>
              <a:t>CLOSE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etc.</a:t>
            </a: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9BCEF0D2-A51D-B64B-9A73-39A59E086253}" type="slidenum">
              <a:rPr lang="zh-CN" altLang="en-US" sz="1400" b="0">
                <a:latin typeface="DengXian" charset="0"/>
                <a:ea typeface="DengXian" charset="0"/>
                <a:cs typeface="DengXian" charset="0"/>
              </a:rPr>
              <a:pPr/>
              <a:t>18</a:t>
            </a:fld>
            <a:endParaRPr lang="en-US" altLang="zh-CN" sz="1400" b="0">
              <a:latin typeface="DengXian" charset="0"/>
              <a:ea typeface="DengXian" charset="0"/>
              <a:cs typeface="DengXi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621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File Descriptor</a:t>
            </a:r>
            <a:endParaRPr kumimoji="1" lang="zh-CN" altLang="en-US" dirty="0"/>
          </a:p>
        </p:txBody>
      </p:sp>
      <p:sp>
        <p:nvSpPr>
          <p:cNvPr id="52227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400" dirty="0"/>
              <a:t>Each process starts with three open files</a:t>
            </a:r>
          </a:p>
          <a:p>
            <a:pPr lvl="1"/>
            <a:r>
              <a:rPr lang="en-US" altLang="zh-CN" sz="2000" dirty="0"/>
              <a:t>Standard in: </a:t>
            </a:r>
            <a:r>
              <a:rPr lang="en-US" altLang="zh-CN" sz="2000" b="1" dirty="0" err="1">
                <a:solidFill>
                  <a:srgbClr val="0096FF"/>
                </a:solidFill>
              </a:rPr>
              <a:t>fd</a:t>
            </a:r>
            <a:r>
              <a:rPr lang="en-US" altLang="zh-CN" sz="2000" b="1" dirty="0">
                <a:solidFill>
                  <a:srgbClr val="0096FF"/>
                </a:solidFill>
              </a:rPr>
              <a:t> = 0</a:t>
            </a:r>
            <a:r>
              <a:rPr lang="en-US" altLang="zh-CN" sz="2000" dirty="0"/>
              <a:t>,</a:t>
            </a:r>
            <a:r>
              <a:rPr lang="zh-CN" altLang="en-US" sz="2000" dirty="0"/>
              <a:t> </a:t>
            </a:r>
            <a:r>
              <a:rPr lang="en-US" altLang="zh-CN" sz="2000" dirty="0"/>
              <a:t>standard out: </a:t>
            </a:r>
            <a:r>
              <a:rPr lang="en-US" altLang="zh-CN" sz="2000" b="1" dirty="0" err="1">
                <a:solidFill>
                  <a:srgbClr val="0096FF"/>
                </a:solidFill>
              </a:rPr>
              <a:t>fd</a:t>
            </a:r>
            <a:r>
              <a:rPr lang="en-US" altLang="zh-CN" sz="2000" b="1" dirty="0">
                <a:solidFill>
                  <a:srgbClr val="0096FF"/>
                </a:solidFill>
              </a:rPr>
              <a:t> = 1</a:t>
            </a:r>
            <a:r>
              <a:rPr lang="en-US" altLang="zh-CN" sz="2000" dirty="0"/>
              <a:t>,</a:t>
            </a:r>
            <a:r>
              <a:rPr lang="zh-CN" altLang="en-US" sz="2000" dirty="0"/>
              <a:t> </a:t>
            </a:r>
            <a:r>
              <a:rPr lang="en-US" altLang="zh-CN" sz="2000" dirty="0"/>
              <a:t>standard error: </a:t>
            </a:r>
            <a:r>
              <a:rPr lang="en-US" altLang="zh-CN" sz="2000" b="1" dirty="0" err="1">
                <a:solidFill>
                  <a:srgbClr val="0096FF"/>
                </a:solidFill>
              </a:rPr>
              <a:t>fd</a:t>
            </a:r>
            <a:r>
              <a:rPr lang="en-US" altLang="zh-CN" sz="2000" b="1" dirty="0">
                <a:solidFill>
                  <a:srgbClr val="0096FF"/>
                </a:solidFill>
              </a:rPr>
              <a:t> = 2</a:t>
            </a:r>
          </a:p>
          <a:p>
            <a:r>
              <a:rPr lang="en-US" altLang="zh-CN" sz="2400" dirty="0"/>
              <a:t>Can also use </a:t>
            </a:r>
            <a:r>
              <a:rPr lang="en-US" altLang="zh-CN" sz="2400" dirty="0" err="1"/>
              <a:t>fd</a:t>
            </a:r>
            <a:r>
              <a:rPr lang="en-US" altLang="zh-CN" sz="2400" dirty="0"/>
              <a:t> to name opened </a:t>
            </a:r>
            <a:r>
              <a:rPr lang="en-US" altLang="zh-CN" sz="2400" b="1" dirty="0">
                <a:solidFill>
                  <a:srgbClr val="0096FF"/>
                </a:solidFill>
              </a:rPr>
              <a:t>devices</a:t>
            </a:r>
          </a:p>
          <a:p>
            <a:pPr lvl="1"/>
            <a:r>
              <a:rPr lang="en-US" altLang="zh-CN" sz="2000" dirty="0"/>
              <a:t>Keyboard, display, etc.</a:t>
            </a:r>
          </a:p>
          <a:p>
            <a:pPr lvl="1"/>
            <a:r>
              <a:rPr lang="en-US" altLang="zh-CN" sz="2000" dirty="0"/>
              <a:t>Allow a designer not to worry about input/output</a:t>
            </a:r>
          </a:p>
          <a:p>
            <a:pPr lvl="2"/>
            <a:r>
              <a:rPr lang="en-US" altLang="zh-CN" sz="1800" dirty="0"/>
              <a:t>Just read from </a:t>
            </a:r>
            <a:r>
              <a:rPr lang="en-US" altLang="zh-CN" sz="1800" b="1" dirty="0" err="1">
                <a:solidFill>
                  <a:srgbClr val="0096FF"/>
                </a:solidFill>
              </a:rPr>
              <a:t>fd</a:t>
            </a:r>
            <a:r>
              <a:rPr lang="en-US" altLang="zh-CN" sz="1800" b="1" dirty="0">
                <a:solidFill>
                  <a:srgbClr val="0096FF"/>
                </a:solidFill>
              </a:rPr>
              <a:t> 0</a:t>
            </a:r>
            <a:r>
              <a:rPr lang="en-US" altLang="zh-CN" sz="1800" dirty="0"/>
              <a:t> and write to </a:t>
            </a:r>
            <a:r>
              <a:rPr lang="en-US" altLang="zh-CN" sz="1800" b="1" dirty="0" err="1">
                <a:solidFill>
                  <a:srgbClr val="0096FF"/>
                </a:solidFill>
              </a:rPr>
              <a:t>fd</a:t>
            </a:r>
            <a:r>
              <a:rPr lang="en-US" altLang="zh-CN" sz="1800" b="1" dirty="0">
                <a:solidFill>
                  <a:srgbClr val="0096FF"/>
                </a:solidFill>
              </a:rPr>
              <a:t> 1</a:t>
            </a:r>
          </a:p>
          <a:p>
            <a:r>
              <a:rPr lang="en-US" altLang="zh-CN" sz="2400" dirty="0"/>
              <a:t>Each process has its own </a:t>
            </a:r>
            <a:r>
              <a:rPr lang="en-US" altLang="zh-CN" sz="2400" u="sng" dirty="0" err="1"/>
              <a:t>fd</a:t>
            </a:r>
            <a:r>
              <a:rPr lang="en-US" altLang="zh-CN" sz="2400" u="sng" dirty="0"/>
              <a:t> name space</a:t>
            </a:r>
            <a:endParaRPr lang="zh-CN" altLang="en-US" sz="2400" u="sng" dirty="0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4C0A1CE4-DDA1-5441-810F-C6EBE5AB38CF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19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584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Review: File</a:t>
            </a:r>
            <a:endParaRPr lang="zh-CN" altLang="en-US" dirty="0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3963460"/>
          </a:xfrm>
        </p:spPr>
        <p:txBody>
          <a:bodyPr>
            <a:noAutofit/>
          </a:bodyPr>
          <a:lstStyle/>
          <a:p>
            <a:r>
              <a:rPr lang="en-US" altLang="zh-CN" sz="2000" dirty="0"/>
              <a:t>File is a high-level version of the memory abstraction</a:t>
            </a:r>
          </a:p>
          <a:p>
            <a:pPr lvl="1"/>
            <a:r>
              <a:rPr lang="en-US" altLang="zh-CN" sz="1800" dirty="0"/>
              <a:t>Recall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difference</a:t>
            </a:r>
            <a:r>
              <a:rPr lang="zh-CN" altLang="en-US" sz="1800" dirty="0"/>
              <a:t> </a:t>
            </a:r>
            <a:r>
              <a:rPr lang="en-US" altLang="zh-CN" sz="1800" dirty="0"/>
              <a:t>between abstraction and virtualization</a:t>
            </a:r>
          </a:p>
          <a:p>
            <a:r>
              <a:rPr lang="en-US" altLang="zh-CN" sz="2000" dirty="0"/>
              <a:t> A file has two key properties</a:t>
            </a:r>
          </a:p>
          <a:p>
            <a:pPr lvl="1"/>
            <a:r>
              <a:rPr lang="en-US" altLang="zh-CN" sz="1800" dirty="0"/>
              <a:t>It is </a:t>
            </a:r>
            <a:r>
              <a:rPr lang="en-US" altLang="zh-CN" sz="1800" b="1" dirty="0">
                <a:solidFill>
                  <a:srgbClr val="0096FF"/>
                </a:solidFill>
              </a:rPr>
              <a:t>durable</a:t>
            </a:r>
            <a:r>
              <a:rPr lang="en-US" altLang="zh-CN" sz="1800" dirty="0">
                <a:solidFill>
                  <a:srgbClr val="0096FF"/>
                </a:solidFill>
              </a:rPr>
              <a:t> </a:t>
            </a:r>
            <a:r>
              <a:rPr lang="en-US" altLang="zh-CN" sz="1800" dirty="0"/>
              <a:t>&amp;  has a </a:t>
            </a:r>
            <a:r>
              <a:rPr lang="en-US" altLang="zh-CN" sz="1800" b="1" dirty="0">
                <a:solidFill>
                  <a:srgbClr val="0096FF"/>
                </a:solidFill>
              </a:rPr>
              <a:t>name</a:t>
            </a:r>
          </a:p>
          <a:p>
            <a:r>
              <a:rPr lang="en-US" altLang="zh-CN" sz="2000" dirty="0"/>
              <a:t>Implements files using modules from hardware layer</a:t>
            </a:r>
          </a:p>
          <a:p>
            <a:pPr lvl="1"/>
            <a:r>
              <a:rPr lang="en-US" altLang="zh-CN" sz="1800" dirty="0"/>
              <a:t>Divide-and-conquer strategy</a:t>
            </a:r>
          </a:p>
          <a:p>
            <a:pPr lvl="1"/>
            <a:r>
              <a:rPr lang="en-US" altLang="zh-CN" sz="1800" dirty="0"/>
              <a:t>Makes use of several hidden layers of machine-oriented names (addresses), one on another, to implement files</a:t>
            </a:r>
          </a:p>
          <a:p>
            <a:pPr lvl="1"/>
            <a:r>
              <a:rPr lang="en-US" altLang="zh-CN" sz="1800" dirty="0"/>
              <a:t>Maps user-friendly names to these files</a:t>
            </a:r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EA07DD86-4574-9541-9399-7D7443422F7E}" type="slidenum">
              <a:rPr lang="zh-CN" altLang="en-US" sz="1400" b="0">
                <a:latin typeface="DengXian" charset="0"/>
                <a:ea typeface="DengXian" charset="0"/>
                <a:cs typeface="DengXian" charset="0"/>
              </a:rPr>
              <a:pPr/>
              <a:t>2</a:t>
            </a:fld>
            <a:endParaRPr lang="en-US" altLang="zh-CN" sz="1400" b="0">
              <a:latin typeface="DengXian" charset="0"/>
              <a:ea typeface="DengXian" charset="0"/>
              <a:cs typeface="DengXi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018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A0E642-8802-E844-9FA7-F17DEC982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Why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Descriptor?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4EC13D-5555-3F4B-B982-F0865935F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Other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options</a:t>
            </a:r>
          </a:p>
          <a:p>
            <a:pPr lvl="1"/>
            <a:r>
              <a:rPr kumimoji="1" lang="en-US" altLang="zh-CN" dirty="0"/>
              <a:t>Option-1:</a:t>
            </a:r>
            <a:r>
              <a:rPr kumimoji="1" lang="zh-CN" altLang="en-US" dirty="0"/>
              <a:t> </a:t>
            </a:r>
            <a:r>
              <a:rPr kumimoji="1" lang="en-US" altLang="zh-CN" dirty="0"/>
              <a:t>OS</a:t>
            </a:r>
            <a:r>
              <a:rPr kumimoji="1" lang="zh-CN" altLang="en-US" dirty="0"/>
              <a:t> </a:t>
            </a:r>
            <a:r>
              <a:rPr kumimoji="1" lang="en-US" altLang="zh-CN" dirty="0"/>
              <a:t>returns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in-kernel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inode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pointer</a:t>
            </a:r>
          </a:p>
          <a:p>
            <a:pPr lvl="1"/>
            <a:r>
              <a:rPr kumimoji="1" lang="en-US" altLang="zh-CN" dirty="0"/>
              <a:t>Option-2:</a:t>
            </a:r>
            <a:r>
              <a:rPr kumimoji="1" lang="zh-CN" altLang="en-US" dirty="0"/>
              <a:t> </a:t>
            </a:r>
            <a:r>
              <a:rPr kumimoji="1" lang="en-US" altLang="zh-CN" dirty="0"/>
              <a:t>OS</a:t>
            </a:r>
            <a:r>
              <a:rPr kumimoji="1" lang="zh-CN" altLang="en-US" dirty="0"/>
              <a:t> </a:t>
            </a:r>
            <a:r>
              <a:rPr kumimoji="1" lang="en-US" altLang="zh-CN" dirty="0"/>
              <a:t>returns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block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file</a:t>
            </a:r>
          </a:p>
          <a:p>
            <a:r>
              <a:rPr kumimoji="1" lang="en-US" altLang="zh-CN" dirty="0"/>
              <a:t>Reasons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considerations</a:t>
            </a:r>
          </a:p>
          <a:p>
            <a:pPr lvl="1"/>
            <a:r>
              <a:rPr kumimoji="1" lang="en-US" altLang="zh-CN" dirty="0"/>
              <a:t>Security: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user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never</a:t>
            </a:r>
            <a:r>
              <a:rPr kumimoji="1" lang="zh-CN" altLang="en-US" dirty="0"/>
              <a:t> </a:t>
            </a:r>
            <a:r>
              <a:rPr kumimoji="1" lang="en-US" altLang="zh-CN" dirty="0"/>
              <a:t>access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kernel's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structure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Non-</a:t>
            </a:r>
            <a:r>
              <a:rPr kumimoji="1" lang="en-US" altLang="zh-CN" dirty="0" err="1"/>
              <a:t>bypassability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operations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done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kernel</a:t>
            </a:r>
          </a:p>
        </p:txBody>
      </p:sp>
    </p:spTree>
    <p:extLst>
      <p:ext uri="{BB962C8B-B14F-4D97-AF65-F5344CB8AC3E}">
        <p14:creationId xmlns:p14="http://schemas.microsoft.com/office/powerpoint/2010/main" val="3081322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File Cursor</a:t>
            </a:r>
            <a:endParaRPr kumimoji="1" lang="zh-CN" altLang="en-US" dirty="0"/>
          </a:p>
        </p:txBody>
      </p:sp>
      <p:sp>
        <p:nvSpPr>
          <p:cNvPr id="53251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16287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File cursor</a:t>
            </a:r>
          </a:p>
          <a:p>
            <a:pPr lvl="1"/>
            <a:r>
              <a:rPr lang="en-US" altLang="zh-CN" dirty="0"/>
              <a:t>Keep track of operation position within a file</a:t>
            </a:r>
          </a:p>
          <a:p>
            <a:pPr lvl="1"/>
            <a:r>
              <a:rPr lang="en-US" altLang="zh-CN" dirty="0"/>
              <a:t>Can be changed by</a:t>
            </a:r>
            <a:r>
              <a:rPr lang="zh-CN" altLang="en-US" dirty="0"/>
              <a:t> </a:t>
            </a:r>
            <a:r>
              <a:rPr lang="en-US" altLang="zh-CN" dirty="0"/>
              <a:t>the </a:t>
            </a:r>
            <a:r>
              <a:rPr lang="en-US" altLang="zh-CN" b="1" dirty="0"/>
              <a:t>SEEK</a:t>
            </a:r>
            <a:r>
              <a:rPr lang="en-US" altLang="zh-CN" dirty="0"/>
              <a:t> operation</a:t>
            </a:r>
          </a:p>
          <a:p>
            <a:r>
              <a:rPr lang="en-US" altLang="zh-CN" dirty="0"/>
              <a:t>Case-1: </a:t>
            </a:r>
            <a:r>
              <a:rPr lang="en-US" altLang="zh-CN" b="1" dirty="0">
                <a:solidFill>
                  <a:srgbClr val="0096FF"/>
                </a:solidFill>
              </a:rPr>
              <a:t>Sharing file cursor</a:t>
            </a:r>
          </a:p>
          <a:p>
            <a:pPr lvl="1"/>
            <a:r>
              <a:rPr lang="en-US" altLang="zh-CN" dirty="0"/>
              <a:t>Parent passes its </a:t>
            </a:r>
            <a:r>
              <a:rPr lang="en-US" altLang="zh-CN" dirty="0" err="1"/>
              <a:t>fd</a:t>
            </a:r>
            <a:r>
              <a:rPr lang="en-US" altLang="zh-CN" dirty="0"/>
              <a:t> to its child</a:t>
            </a:r>
          </a:p>
          <a:p>
            <a:pPr lvl="2"/>
            <a:r>
              <a:rPr lang="en-US" altLang="zh-CN" sz="2000" dirty="0"/>
              <a:t>In UNIX, child inherits all open </a:t>
            </a:r>
            <a:r>
              <a:rPr lang="en-US" altLang="zh-CN" sz="2000" dirty="0" err="1"/>
              <a:t>fds</a:t>
            </a:r>
            <a:r>
              <a:rPr lang="en-US" altLang="zh-CN" sz="2000" dirty="0"/>
              <a:t> from its parent</a:t>
            </a:r>
          </a:p>
          <a:p>
            <a:pPr lvl="1"/>
            <a:r>
              <a:rPr lang="en-US" altLang="zh-CN" dirty="0"/>
              <a:t>Allow parent and child to share an output file</a:t>
            </a:r>
          </a:p>
          <a:p>
            <a:r>
              <a:rPr lang="en-US" altLang="zh-CN" dirty="0"/>
              <a:t>Case-2: </a:t>
            </a:r>
            <a:r>
              <a:rPr lang="en-US" altLang="zh-CN" b="1" dirty="0">
                <a:solidFill>
                  <a:srgbClr val="0096FF"/>
                </a:solidFill>
              </a:rPr>
              <a:t>Not sharing file cursor</a:t>
            </a:r>
          </a:p>
          <a:p>
            <a:pPr lvl="1"/>
            <a:r>
              <a:rPr lang="en-US" altLang="zh-CN" dirty="0"/>
              <a:t>Two processes open the same file</a:t>
            </a:r>
          </a:p>
          <a:p>
            <a:pPr lvl="2"/>
            <a:endParaRPr lang="zh-CN" altLang="en-US" sz="2000" dirty="0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167BDB8C-2347-FB47-A6E7-D362F98CD574}" type="slidenum">
              <a:rPr lang="zh-CN" altLang="en-US" sz="1400" b="0">
                <a:latin typeface="DengXian" charset="0"/>
                <a:ea typeface="DengXian" charset="0"/>
                <a:cs typeface="DengXian" charset="0"/>
              </a:rPr>
              <a:pPr/>
              <a:t>21</a:t>
            </a:fld>
            <a:endParaRPr lang="en-US" altLang="zh-CN" sz="1400" b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F35BA49-0A90-8E40-887B-8038B0FE3737}"/>
              </a:ext>
            </a:extLst>
          </p:cNvPr>
          <p:cNvSpPr/>
          <p:nvPr/>
        </p:nvSpPr>
        <p:spPr>
          <a:xfrm>
            <a:off x="6156176" y="625252"/>
            <a:ext cx="2376264" cy="1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上箭头 2">
            <a:extLst>
              <a:ext uri="{FF2B5EF4-FFF2-40B4-BE49-F238E27FC236}">
                <a16:creationId xmlns:a16="http://schemas.microsoft.com/office/drawing/2014/main" id="{1077FFCB-B81E-EB45-984B-874BEB135CAF}"/>
              </a:ext>
            </a:extLst>
          </p:cNvPr>
          <p:cNvSpPr/>
          <p:nvPr/>
        </p:nvSpPr>
        <p:spPr>
          <a:xfrm>
            <a:off x="6660232" y="913284"/>
            <a:ext cx="251048" cy="3482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6151B1B2-EF2A-9844-89EA-62F3429686DF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6785756" y="481236"/>
            <a:ext cx="0" cy="43204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3D3DC453-047F-1742-9DEF-3D11AACE34DC}"/>
              </a:ext>
            </a:extLst>
          </p:cNvPr>
          <p:cNvSpPr/>
          <p:nvPr/>
        </p:nvSpPr>
        <p:spPr>
          <a:xfrm>
            <a:off x="6386832" y="1307976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Cursor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4589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err="1"/>
              <a:t>fd_table</a:t>
            </a:r>
            <a:r>
              <a:rPr kumimoji="1" lang="en-US" altLang="zh-CN" dirty="0"/>
              <a:t> &amp; </a:t>
            </a:r>
            <a:r>
              <a:rPr kumimoji="1" lang="en-US" altLang="zh-CN" dirty="0" err="1"/>
              <a:t>file_table</a:t>
            </a:r>
            <a:endParaRPr kumimoji="1" lang="zh-CN" altLang="en-US" dirty="0"/>
          </a:p>
        </p:txBody>
      </p:sp>
      <p:sp>
        <p:nvSpPr>
          <p:cNvPr id="542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One </a:t>
            </a:r>
            <a:r>
              <a:rPr lang="en-US" altLang="zh-CN" b="1" dirty="0" err="1">
                <a:solidFill>
                  <a:srgbClr val="0096FF"/>
                </a:solidFill>
              </a:rPr>
              <a:t>file_table</a:t>
            </a:r>
            <a:r>
              <a:rPr lang="en-US" altLang="zh-CN" dirty="0">
                <a:solidFill>
                  <a:srgbClr val="0096FF"/>
                </a:solidFill>
              </a:rPr>
              <a:t> </a:t>
            </a:r>
            <a:r>
              <a:rPr lang="en-US" altLang="zh-CN" dirty="0"/>
              <a:t>for the whole system</a:t>
            </a:r>
          </a:p>
          <a:p>
            <a:pPr lvl="1"/>
            <a:r>
              <a:rPr lang="en-US" altLang="zh-CN" dirty="0"/>
              <a:t>Records information for opened files</a:t>
            </a:r>
          </a:p>
          <a:p>
            <a:pPr lvl="1"/>
            <a:r>
              <a:rPr lang="en-US" altLang="zh-CN" dirty="0" err="1"/>
              <a:t>inode</a:t>
            </a:r>
            <a:r>
              <a:rPr lang="en-US" altLang="zh-CN" dirty="0"/>
              <a:t> </a:t>
            </a:r>
            <a:r>
              <a:rPr lang="en-US" altLang="zh-CN" dirty="0" err="1"/>
              <a:t>num</a:t>
            </a:r>
            <a:r>
              <a:rPr lang="en-US" altLang="zh-CN" dirty="0"/>
              <a:t>, file cursor, </a:t>
            </a:r>
            <a:r>
              <a:rPr lang="en-US" altLang="zh-CN" dirty="0" err="1"/>
              <a:t>ref_count</a:t>
            </a:r>
            <a:r>
              <a:rPr lang="en-US" altLang="zh-CN" dirty="0"/>
              <a:t> of opening processes</a:t>
            </a:r>
          </a:p>
          <a:p>
            <a:pPr lvl="1"/>
            <a:r>
              <a:rPr lang="en-US" altLang="zh-CN" dirty="0"/>
              <a:t>Children can share the cursor with their parent</a:t>
            </a:r>
          </a:p>
          <a:p>
            <a:r>
              <a:rPr lang="en-US" altLang="zh-CN" dirty="0"/>
              <a:t>One </a:t>
            </a:r>
            <a:r>
              <a:rPr lang="en-US" altLang="zh-CN" b="1" dirty="0" err="1">
                <a:solidFill>
                  <a:srgbClr val="0096FF"/>
                </a:solidFill>
              </a:rPr>
              <a:t>fd_table</a:t>
            </a:r>
            <a:r>
              <a:rPr lang="en-US" altLang="zh-CN" dirty="0">
                <a:solidFill>
                  <a:srgbClr val="0096FF"/>
                </a:solidFill>
              </a:rPr>
              <a:t> </a:t>
            </a:r>
            <a:r>
              <a:rPr lang="en-US" altLang="zh-CN" dirty="0"/>
              <a:t>for each process</a:t>
            </a:r>
          </a:p>
          <a:p>
            <a:pPr lvl="1"/>
            <a:r>
              <a:rPr lang="en-US" altLang="zh-CN" dirty="0"/>
              <a:t>Records mapping of </a:t>
            </a:r>
            <a:r>
              <a:rPr lang="en-US" altLang="zh-CN" b="1" dirty="0" err="1">
                <a:solidFill>
                  <a:srgbClr val="0096FF"/>
                </a:solidFill>
              </a:rPr>
              <a:t>fd</a:t>
            </a:r>
            <a:r>
              <a:rPr lang="en-US" altLang="zh-CN" dirty="0">
                <a:solidFill>
                  <a:srgbClr val="0096FF"/>
                </a:solidFill>
              </a:rPr>
              <a:t> </a:t>
            </a:r>
            <a:r>
              <a:rPr lang="en-US" altLang="zh-CN" dirty="0"/>
              <a:t>to index of the </a:t>
            </a:r>
            <a:r>
              <a:rPr lang="en-US" altLang="zh-CN" b="1" dirty="0" err="1">
                <a:solidFill>
                  <a:srgbClr val="0096FF"/>
                </a:solidFill>
              </a:rPr>
              <a:t>file_table</a:t>
            </a:r>
            <a:r>
              <a:rPr lang="en-US" altLang="zh-CN" b="1" dirty="0">
                <a:solidFill>
                  <a:srgbClr val="0096FF"/>
                </a:solidFill>
              </a:rPr>
              <a:t> </a:t>
            </a:r>
            <a:endParaRPr lang="zh-CN" altLang="en-US" b="1" dirty="0">
              <a:solidFill>
                <a:srgbClr val="0096FF"/>
              </a:solidFill>
            </a:endParaRPr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A8D140E2-2B87-B74B-B26F-2DA50DAEC8AA}" type="slidenum">
              <a:rPr lang="zh-CN" altLang="en-US" sz="1400" b="0">
                <a:latin typeface="DengXian" charset="0"/>
                <a:ea typeface="DengXian" charset="0"/>
                <a:cs typeface="DengXian" charset="0"/>
              </a:rPr>
              <a:pPr/>
              <a:t>22</a:t>
            </a:fld>
            <a:endParaRPr lang="en-US" altLang="zh-CN" sz="1400" b="0">
              <a:latin typeface="DengXian" charset="0"/>
              <a:ea typeface="DengXian" charset="0"/>
              <a:cs typeface="DengXi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2083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File Cursor Sharing</a:t>
            </a:r>
            <a:endParaRPr kumimoji="1" lang="zh-CN" altLang="en-US" dirty="0"/>
          </a:p>
        </p:txBody>
      </p:sp>
      <p:sp>
        <p:nvSpPr>
          <p:cNvPr id="55299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F5E93B98-411B-3C4A-9927-5F26303B48AB}" type="slidenum">
              <a:rPr lang="zh-CN" altLang="en-US" sz="1400" b="0">
                <a:latin typeface="DengXian" charset="0"/>
                <a:ea typeface="DengXian" charset="0"/>
                <a:cs typeface="DengXian" charset="0"/>
              </a:rPr>
              <a:pPr/>
              <a:t>23</a:t>
            </a:fld>
            <a:endParaRPr lang="en-US" altLang="zh-CN" sz="1400" b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22" name="圆角矩形 21"/>
          <p:cNvSpPr/>
          <p:nvPr/>
        </p:nvSpPr>
        <p:spPr bwMode="auto">
          <a:xfrm>
            <a:off x="2205038" y="1959348"/>
            <a:ext cx="914400" cy="317500"/>
          </a:xfrm>
          <a:prstGeom prst="roundRect">
            <a:avLst>
              <a:gd name="adj" fmla="val 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60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3</a:t>
            </a:r>
            <a:endParaRPr lang="zh-CN" altLang="en-US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23" name="圆角矩形 22"/>
          <p:cNvSpPr/>
          <p:nvPr/>
        </p:nvSpPr>
        <p:spPr bwMode="auto">
          <a:xfrm>
            <a:off x="3113088" y="1959348"/>
            <a:ext cx="920750" cy="317500"/>
          </a:xfrm>
          <a:prstGeom prst="roundRect">
            <a:avLst>
              <a:gd name="adj" fmla="val 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600" dirty="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115</a:t>
            </a:r>
            <a:endParaRPr lang="zh-CN" altLang="en-US" sz="1600" dirty="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302" name="TextBox 23"/>
          <p:cNvSpPr txBox="1">
            <a:spLocks noChangeArrowheads="1"/>
          </p:cNvSpPr>
          <p:nvPr/>
        </p:nvSpPr>
        <p:spPr bwMode="auto">
          <a:xfrm>
            <a:off x="3224213" y="1677566"/>
            <a:ext cx="6985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400" b="0">
                <a:latin typeface="DengXian" charset="0"/>
                <a:ea typeface="DengXian" charset="0"/>
                <a:cs typeface="DengXian" charset="0"/>
              </a:rPr>
              <a:t>index</a:t>
            </a:r>
            <a:endParaRPr lang="zh-CN" altLang="en-US" sz="1400" b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303" name="TextBox 24"/>
          <p:cNvSpPr txBox="1">
            <a:spLocks noChangeArrowheads="1"/>
          </p:cNvSpPr>
          <p:nvPr/>
        </p:nvSpPr>
        <p:spPr bwMode="auto">
          <a:xfrm>
            <a:off x="533400" y="1895848"/>
            <a:ext cx="15636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r" eaLnBrk="1" hangingPunct="1"/>
            <a:r>
              <a:rPr lang="en-US" altLang="zh-CN" b="0">
                <a:latin typeface="DengXian" charset="0"/>
                <a:ea typeface="DengXian" charset="0"/>
                <a:cs typeface="DengXian" charset="0"/>
              </a:rPr>
              <a:t>Process A</a:t>
            </a:r>
            <a:endParaRPr lang="zh-CN" altLang="en-US" b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304" name="TextBox 25"/>
          <p:cNvSpPr txBox="1">
            <a:spLocks noChangeArrowheads="1"/>
          </p:cNvSpPr>
          <p:nvPr/>
        </p:nvSpPr>
        <p:spPr bwMode="auto">
          <a:xfrm>
            <a:off x="1905000" y="1201316"/>
            <a:ext cx="2438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2400" dirty="0" err="1">
                <a:latin typeface="DengXian" charset="0"/>
                <a:ea typeface="DengXian" charset="0"/>
                <a:cs typeface="DengXian" charset="0"/>
              </a:rPr>
              <a:t>fd_table</a:t>
            </a:r>
            <a:endParaRPr lang="zh-CN" altLang="en-US" sz="2400" dirty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305" name="TextBox 26"/>
          <p:cNvSpPr txBox="1">
            <a:spLocks noChangeArrowheads="1"/>
          </p:cNvSpPr>
          <p:nvPr/>
        </p:nvSpPr>
        <p:spPr bwMode="auto">
          <a:xfrm>
            <a:off x="2311400" y="1677566"/>
            <a:ext cx="7000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400" b="0">
                <a:latin typeface="DengXian" charset="0"/>
                <a:ea typeface="DengXian" charset="0"/>
                <a:cs typeface="DengXian" charset="0"/>
              </a:rPr>
              <a:t>fd</a:t>
            </a:r>
            <a:endParaRPr lang="zh-CN" altLang="en-US" sz="1400" b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28" name="圆角矩形 27"/>
          <p:cNvSpPr/>
          <p:nvPr/>
        </p:nvSpPr>
        <p:spPr bwMode="auto">
          <a:xfrm>
            <a:off x="2209800" y="2689598"/>
            <a:ext cx="914400" cy="317500"/>
          </a:xfrm>
          <a:prstGeom prst="roundRect">
            <a:avLst>
              <a:gd name="adj" fmla="val 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60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3</a:t>
            </a:r>
            <a:endParaRPr lang="zh-CN" altLang="en-US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29" name="圆角矩形 28"/>
          <p:cNvSpPr/>
          <p:nvPr/>
        </p:nvSpPr>
        <p:spPr bwMode="auto">
          <a:xfrm>
            <a:off x="3119438" y="2689598"/>
            <a:ext cx="919162" cy="317500"/>
          </a:xfrm>
          <a:prstGeom prst="roundRect">
            <a:avLst>
              <a:gd name="adj" fmla="val 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60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116</a:t>
            </a:r>
            <a:endParaRPr lang="zh-CN" altLang="en-US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308" name="TextBox 29"/>
          <p:cNvSpPr txBox="1">
            <a:spLocks noChangeArrowheads="1"/>
          </p:cNvSpPr>
          <p:nvPr/>
        </p:nvSpPr>
        <p:spPr bwMode="auto">
          <a:xfrm>
            <a:off x="3228975" y="2407816"/>
            <a:ext cx="7000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400" b="0">
                <a:latin typeface="DengXian" charset="0"/>
                <a:ea typeface="DengXian" charset="0"/>
                <a:cs typeface="DengXian" charset="0"/>
              </a:rPr>
              <a:t>index</a:t>
            </a:r>
            <a:endParaRPr lang="zh-CN" altLang="en-US" sz="1400" b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309" name="TextBox 30"/>
          <p:cNvSpPr txBox="1">
            <a:spLocks noChangeArrowheads="1"/>
          </p:cNvSpPr>
          <p:nvPr/>
        </p:nvSpPr>
        <p:spPr bwMode="auto">
          <a:xfrm>
            <a:off x="514100" y="2626098"/>
            <a:ext cx="15636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r" eaLnBrk="1" hangingPunct="1"/>
            <a:r>
              <a:rPr lang="en-US" altLang="zh-CN" b="0">
                <a:latin typeface="DengXian" charset="0"/>
                <a:ea typeface="DengXian" charset="0"/>
                <a:cs typeface="DengXian" charset="0"/>
              </a:rPr>
              <a:t>Process B</a:t>
            </a:r>
            <a:endParaRPr lang="zh-CN" altLang="en-US" b="0" dirty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310" name="TextBox 31"/>
          <p:cNvSpPr txBox="1">
            <a:spLocks noChangeArrowheads="1"/>
          </p:cNvSpPr>
          <p:nvPr/>
        </p:nvSpPr>
        <p:spPr bwMode="auto">
          <a:xfrm>
            <a:off x="2317750" y="2407816"/>
            <a:ext cx="6985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400" b="0">
                <a:latin typeface="DengXian" charset="0"/>
                <a:ea typeface="DengXian" charset="0"/>
                <a:cs typeface="DengXian" charset="0"/>
              </a:rPr>
              <a:t>fd</a:t>
            </a:r>
            <a:endParaRPr lang="zh-CN" altLang="en-US" sz="1400" b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33" name="圆角矩形 32"/>
          <p:cNvSpPr/>
          <p:nvPr/>
        </p:nvSpPr>
        <p:spPr bwMode="auto">
          <a:xfrm>
            <a:off x="2209800" y="3451598"/>
            <a:ext cx="914400" cy="317500"/>
          </a:xfrm>
          <a:prstGeom prst="roundRect">
            <a:avLst>
              <a:gd name="adj" fmla="val 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60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3</a:t>
            </a:r>
            <a:endParaRPr lang="zh-CN" altLang="en-US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34" name="圆角矩形 33"/>
          <p:cNvSpPr/>
          <p:nvPr/>
        </p:nvSpPr>
        <p:spPr bwMode="auto">
          <a:xfrm>
            <a:off x="3119438" y="3451598"/>
            <a:ext cx="919162" cy="317500"/>
          </a:xfrm>
          <a:prstGeom prst="roundRect">
            <a:avLst>
              <a:gd name="adj" fmla="val 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60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116</a:t>
            </a:r>
            <a:endParaRPr lang="zh-CN" altLang="en-US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313" name="TextBox 34"/>
          <p:cNvSpPr txBox="1">
            <a:spLocks noChangeArrowheads="1"/>
          </p:cNvSpPr>
          <p:nvPr/>
        </p:nvSpPr>
        <p:spPr bwMode="auto">
          <a:xfrm>
            <a:off x="3228975" y="3169816"/>
            <a:ext cx="7000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400" b="0">
                <a:latin typeface="DengXian" charset="0"/>
                <a:ea typeface="DengXian" charset="0"/>
                <a:cs typeface="DengXian" charset="0"/>
              </a:rPr>
              <a:t>index</a:t>
            </a:r>
            <a:endParaRPr lang="zh-CN" altLang="en-US" sz="1400" b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314" name="TextBox 35"/>
          <p:cNvSpPr txBox="1">
            <a:spLocks noChangeArrowheads="1"/>
          </p:cNvSpPr>
          <p:nvPr/>
        </p:nvSpPr>
        <p:spPr bwMode="auto">
          <a:xfrm>
            <a:off x="304800" y="3388098"/>
            <a:ext cx="17970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r" eaLnBrk="1" hangingPunct="1"/>
            <a:r>
              <a:rPr lang="en-US" altLang="zh-CN" b="0" dirty="0">
                <a:latin typeface="DengXian" charset="0"/>
                <a:ea typeface="DengXian" charset="0"/>
                <a:cs typeface="DengXian" charset="0"/>
              </a:rPr>
              <a:t>C is B's child</a:t>
            </a:r>
            <a:endParaRPr lang="zh-CN" altLang="en-US" b="0" dirty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315" name="TextBox 36"/>
          <p:cNvSpPr txBox="1">
            <a:spLocks noChangeArrowheads="1"/>
          </p:cNvSpPr>
          <p:nvPr/>
        </p:nvSpPr>
        <p:spPr bwMode="auto">
          <a:xfrm>
            <a:off x="2317750" y="3169816"/>
            <a:ext cx="6985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400" b="0">
                <a:latin typeface="DengXian" charset="0"/>
                <a:ea typeface="DengXian" charset="0"/>
                <a:cs typeface="DengXian" charset="0"/>
              </a:rPr>
              <a:t>fd</a:t>
            </a:r>
            <a:endParaRPr lang="zh-CN" altLang="en-US" sz="1400" b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316" name="内容占位符 2"/>
          <p:cNvSpPr>
            <a:spLocks noGrp="1"/>
          </p:cNvSpPr>
          <p:nvPr>
            <p:ph idx="1"/>
          </p:nvPr>
        </p:nvSpPr>
        <p:spPr>
          <a:xfrm>
            <a:off x="550584" y="4153644"/>
            <a:ext cx="8305800" cy="118288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dirty="0"/>
              <a:t>Process A, B and C all open just one file with </a:t>
            </a:r>
            <a:r>
              <a:rPr lang="en-US" altLang="zh-CN" sz="2000" dirty="0" err="1"/>
              <a:t>inode</a:t>
            </a:r>
            <a:r>
              <a:rPr lang="en-US" altLang="zh-CN" sz="2000" dirty="0"/>
              <a:t> number 23</a:t>
            </a:r>
          </a:p>
          <a:p>
            <a:pPr>
              <a:lnSpc>
                <a:spcPct val="100000"/>
              </a:lnSpc>
            </a:pPr>
            <a:r>
              <a:rPr lang="en-US" altLang="zh-CN" sz="2000" dirty="0"/>
              <a:t>Process A and B open the same file, not share file cursor</a:t>
            </a:r>
          </a:p>
          <a:p>
            <a:pPr>
              <a:lnSpc>
                <a:spcPct val="100000"/>
              </a:lnSpc>
            </a:pPr>
            <a:r>
              <a:rPr lang="en-US" altLang="zh-CN" sz="2000" dirty="0"/>
              <a:t>Process B and C share the file cursor </a:t>
            </a:r>
            <a:endParaRPr lang="zh-CN" altLang="en-US" sz="2000" dirty="0"/>
          </a:p>
        </p:txBody>
      </p:sp>
      <p:sp>
        <p:nvSpPr>
          <p:cNvPr id="40" name="圆角矩形 4"/>
          <p:cNvSpPr/>
          <p:nvPr/>
        </p:nvSpPr>
        <p:spPr bwMode="auto">
          <a:xfrm>
            <a:off x="5629275" y="1960670"/>
            <a:ext cx="914400" cy="317500"/>
          </a:xfrm>
          <a:prstGeom prst="roundRect">
            <a:avLst>
              <a:gd name="adj" fmla="val 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600" dirty="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23</a:t>
            </a:r>
            <a:endParaRPr lang="zh-CN" altLang="en-US" sz="1600" dirty="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42" name="圆角矩形 5"/>
          <p:cNvSpPr/>
          <p:nvPr/>
        </p:nvSpPr>
        <p:spPr bwMode="auto">
          <a:xfrm>
            <a:off x="6538913" y="1960670"/>
            <a:ext cx="919162" cy="317500"/>
          </a:xfrm>
          <a:prstGeom prst="roundRect">
            <a:avLst>
              <a:gd name="adj" fmla="val 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60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128</a:t>
            </a:r>
            <a:endParaRPr lang="zh-CN" altLang="en-US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45" name="圆角矩形 6"/>
          <p:cNvSpPr/>
          <p:nvPr/>
        </p:nvSpPr>
        <p:spPr bwMode="auto">
          <a:xfrm>
            <a:off x="5629275" y="2278170"/>
            <a:ext cx="914400" cy="317500"/>
          </a:xfrm>
          <a:prstGeom prst="roundRect">
            <a:avLst>
              <a:gd name="adj" fmla="val 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60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23</a:t>
            </a:r>
            <a:endParaRPr lang="zh-CN" altLang="en-US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46" name="圆角矩形 7"/>
          <p:cNvSpPr/>
          <p:nvPr/>
        </p:nvSpPr>
        <p:spPr bwMode="auto">
          <a:xfrm>
            <a:off x="6538913" y="2278170"/>
            <a:ext cx="919162" cy="317500"/>
          </a:xfrm>
          <a:prstGeom prst="roundRect">
            <a:avLst>
              <a:gd name="adj" fmla="val 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60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240</a:t>
            </a:r>
            <a:endParaRPr lang="zh-CN" altLang="en-US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47" name="圆角矩形 8"/>
          <p:cNvSpPr/>
          <p:nvPr/>
        </p:nvSpPr>
        <p:spPr bwMode="auto">
          <a:xfrm>
            <a:off x="5629275" y="3421170"/>
            <a:ext cx="914400" cy="317500"/>
          </a:xfrm>
          <a:prstGeom prst="roundRect">
            <a:avLst>
              <a:gd name="adj" fmla="val 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endParaRPr lang="zh-CN" altLang="en-US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48" name="圆角矩形 9"/>
          <p:cNvSpPr/>
          <p:nvPr/>
        </p:nvSpPr>
        <p:spPr bwMode="auto">
          <a:xfrm>
            <a:off x="6538913" y="3421170"/>
            <a:ext cx="919162" cy="317500"/>
          </a:xfrm>
          <a:prstGeom prst="roundRect">
            <a:avLst>
              <a:gd name="adj" fmla="val 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endParaRPr lang="zh-CN" altLang="en-US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cxnSp>
        <p:nvCxnSpPr>
          <p:cNvPr id="49" name="直接连接符 11"/>
          <p:cNvCxnSpPr/>
          <p:nvPr/>
        </p:nvCxnSpPr>
        <p:spPr bwMode="auto">
          <a:xfrm>
            <a:off x="8377238" y="2598316"/>
            <a:ext cx="0" cy="8506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直接连接符 12"/>
          <p:cNvCxnSpPr/>
          <p:nvPr/>
        </p:nvCxnSpPr>
        <p:spPr bwMode="auto">
          <a:xfrm>
            <a:off x="5629275" y="2598317"/>
            <a:ext cx="0" cy="82285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5325" name="TextBox 13"/>
          <p:cNvSpPr txBox="1">
            <a:spLocks noChangeArrowheads="1"/>
          </p:cNvSpPr>
          <p:nvPr/>
        </p:nvSpPr>
        <p:spPr bwMode="auto">
          <a:xfrm rot="5400000">
            <a:off x="6881416" y="2821770"/>
            <a:ext cx="4484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800">
                <a:latin typeface="DengXian" charset="0"/>
                <a:ea typeface="DengXian" charset="0"/>
                <a:cs typeface="DengXian" charset="0"/>
              </a:rPr>
              <a:t>...</a:t>
            </a:r>
            <a:endParaRPr lang="zh-CN" altLang="en-US" sz="180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326" name="TextBox 14"/>
          <p:cNvSpPr txBox="1">
            <a:spLocks noChangeArrowheads="1"/>
          </p:cNvSpPr>
          <p:nvPr/>
        </p:nvSpPr>
        <p:spPr bwMode="auto">
          <a:xfrm>
            <a:off x="5579144" y="1678890"/>
            <a:ext cx="10810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400" b="0">
                <a:latin typeface="DengXian" charset="0"/>
                <a:ea typeface="DengXian" charset="0"/>
                <a:cs typeface="DengXian" charset="0"/>
              </a:rPr>
              <a:t>inode</a:t>
            </a:r>
            <a:r>
              <a:rPr lang="en-US" altLang="zh-CN" sz="1400" b="0" dirty="0">
                <a:latin typeface="DengXian" charset="0"/>
                <a:ea typeface="DengXian" charset="0"/>
                <a:cs typeface="DengXian" charset="0"/>
              </a:rPr>
              <a:t> </a:t>
            </a:r>
            <a:r>
              <a:rPr lang="en-US" altLang="zh-CN" sz="1400" b="0" dirty="0" err="1">
                <a:latin typeface="DengXian" charset="0"/>
                <a:ea typeface="DengXian" charset="0"/>
                <a:cs typeface="DengXian" charset="0"/>
              </a:rPr>
              <a:t>num</a:t>
            </a:r>
            <a:endParaRPr lang="zh-CN" altLang="en-US" sz="1400" b="0" dirty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327" name="TextBox 15"/>
          <p:cNvSpPr txBox="1">
            <a:spLocks noChangeArrowheads="1"/>
          </p:cNvSpPr>
          <p:nvPr/>
        </p:nvSpPr>
        <p:spPr bwMode="auto">
          <a:xfrm>
            <a:off x="6530975" y="1678890"/>
            <a:ext cx="10795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400" b="0">
                <a:latin typeface="DengXian" charset="0"/>
                <a:ea typeface="DengXian" charset="0"/>
                <a:cs typeface="DengXian" charset="0"/>
              </a:rPr>
              <a:t>file cursor</a:t>
            </a:r>
            <a:endParaRPr lang="zh-CN" altLang="en-US" sz="1400" b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328" name="TextBox 16"/>
          <p:cNvSpPr txBox="1">
            <a:spLocks noChangeArrowheads="1"/>
          </p:cNvSpPr>
          <p:nvPr/>
        </p:nvSpPr>
        <p:spPr bwMode="auto">
          <a:xfrm>
            <a:off x="4778375" y="1678890"/>
            <a:ext cx="6985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400" b="0">
                <a:latin typeface="DengXian" charset="0"/>
                <a:ea typeface="DengXian" charset="0"/>
                <a:cs typeface="DengXian" charset="0"/>
              </a:rPr>
              <a:t>index</a:t>
            </a:r>
            <a:endParaRPr lang="zh-CN" altLang="en-US" sz="1400" b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" name="圆角矩形 17"/>
          <p:cNvSpPr/>
          <p:nvPr/>
        </p:nvSpPr>
        <p:spPr bwMode="auto">
          <a:xfrm>
            <a:off x="4867275" y="1960670"/>
            <a:ext cx="609600" cy="317500"/>
          </a:xfrm>
          <a:prstGeom prst="roundRect">
            <a:avLst>
              <a:gd name="adj" fmla="val 0"/>
            </a:avLst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60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115</a:t>
            </a:r>
            <a:endParaRPr lang="zh-CN" altLang="en-US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6" name="圆角矩形 18"/>
          <p:cNvSpPr/>
          <p:nvPr/>
        </p:nvSpPr>
        <p:spPr bwMode="auto">
          <a:xfrm>
            <a:off x="4867275" y="2274202"/>
            <a:ext cx="609600" cy="317500"/>
          </a:xfrm>
          <a:prstGeom prst="roundRect">
            <a:avLst>
              <a:gd name="adj" fmla="val 0"/>
            </a:avLst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60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116</a:t>
            </a:r>
            <a:endParaRPr lang="zh-CN" altLang="en-US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331" name="TextBox 20"/>
          <p:cNvSpPr txBox="1">
            <a:spLocks noChangeArrowheads="1"/>
          </p:cNvSpPr>
          <p:nvPr/>
        </p:nvSpPr>
        <p:spPr bwMode="auto">
          <a:xfrm>
            <a:off x="5867400" y="1206608"/>
            <a:ext cx="2438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2400" dirty="0" err="1">
                <a:latin typeface="DengXian" charset="0"/>
                <a:ea typeface="DengXian" charset="0"/>
                <a:cs typeface="DengXian" charset="0"/>
              </a:rPr>
              <a:t>file_table</a:t>
            </a:r>
            <a:endParaRPr lang="zh-CN" altLang="en-US" sz="2400" dirty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8" name="圆角矩形 40"/>
          <p:cNvSpPr/>
          <p:nvPr/>
        </p:nvSpPr>
        <p:spPr bwMode="auto">
          <a:xfrm>
            <a:off x="7458076" y="1960670"/>
            <a:ext cx="919163" cy="317500"/>
          </a:xfrm>
          <a:prstGeom prst="roundRect">
            <a:avLst>
              <a:gd name="adj" fmla="val 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60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1</a:t>
            </a:r>
            <a:endParaRPr lang="zh-CN" altLang="en-US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333" name="TextBox 41"/>
          <p:cNvSpPr txBox="1">
            <a:spLocks noChangeArrowheads="1"/>
          </p:cNvSpPr>
          <p:nvPr/>
        </p:nvSpPr>
        <p:spPr bwMode="auto">
          <a:xfrm>
            <a:off x="7377114" y="1678890"/>
            <a:ext cx="10810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400" b="0">
                <a:latin typeface="DengXian" charset="0"/>
                <a:ea typeface="DengXian" charset="0"/>
                <a:cs typeface="DengXian" charset="0"/>
              </a:rPr>
              <a:t>refcnt</a:t>
            </a:r>
            <a:endParaRPr lang="zh-CN" altLang="en-US" sz="1400" b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60" name="圆角矩形 42"/>
          <p:cNvSpPr/>
          <p:nvPr/>
        </p:nvSpPr>
        <p:spPr bwMode="auto">
          <a:xfrm>
            <a:off x="7458076" y="2276848"/>
            <a:ext cx="919163" cy="317500"/>
          </a:xfrm>
          <a:prstGeom prst="roundRect">
            <a:avLst>
              <a:gd name="adj" fmla="val 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60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2</a:t>
            </a:r>
            <a:endParaRPr lang="zh-CN" altLang="en-US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61" name="圆角矩形 43"/>
          <p:cNvSpPr/>
          <p:nvPr/>
        </p:nvSpPr>
        <p:spPr bwMode="auto">
          <a:xfrm>
            <a:off x="7458076" y="3421170"/>
            <a:ext cx="919163" cy="317500"/>
          </a:xfrm>
          <a:prstGeom prst="roundRect">
            <a:avLst>
              <a:gd name="adj" fmla="val 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endParaRPr lang="zh-CN" altLang="en-US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cxnSp>
        <p:nvCxnSpPr>
          <p:cNvPr id="55336" name="Elbow Connector 2"/>
          <p:cNvCxnSpPr>
            <a:cxnSpLocks noChangeShapeType="1"/>
            <a:stCxn id="23" idx="3"/>
            <a:endCxn id="55" idx="1"/>
          </p:cNvCxnSpPr>
          <p:nvPr/>
        </p:nvCxnSpPr>
        <p:spPr bwMode="auto">
          <a:xfrm>
            <a:off x="4033839" y="2118098"/>
            <a:ext cx="833437" cy="132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5337" name="Elbow Connector 10"/>
          <p:cNvCxnSpPr>
            <a:cxnSpLocks noChangeShapeType="1"/>
            <a:stCxn id="29" idx="3"/>
            <a:endCxn id="56" idx="1"/>
          </p:cNvCxnSpPr>
          <p:nvPr/>
        </p:nvCxnSpPr>
        <p:spPr bwMode="auto">
          <a:xfrm flipV="1">
            <a:off x="4038601" y="2432952"/>
            <a:ext cx="828675" cy="415396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5338" name="Elbow Connector 14"/>
          <p:cNvCxnSpPr>
            <a:cxnSpLocks noChangeShapeType="1"/>
            <a:stCxn id="34" idx="3"/>
            <a:endCxn id="56" idx="1"/>
          </p:cNvCxnSpPr>
          <p:nvPr/>
        </p:nvCxnSpPr>
        <p:spPr bwMode="auto">
          <a:xfrm flipV="1">
            <a:off x="4038601" y="2432952"/>
            <a:ext cx="828675" cy="1177396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99E07AE4-3305-3B46-8A23-314829E9E5B1}"/>
              </a:ext>
            </a:extLst>
          </p:cNvPr>
          <p:cNvSpPr/>
          <p:nvPr/>
        </p:nvSpPr>
        <p:spPr>
          <a:xfrm>
            <a:off x="4763983" y="380715"/>
            <a:ext cx="4314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i="1" dirty="0">
                <a:latin typeface="DengXian" panose="02010600030101010101" pitchFamily="2" charset="-122"/>
                <a:ea typeface="DengXian" panose="02010600030101010101" pitchFamily="2" charset="-122"/>
              </a:rPr>
              <a:t>Note: this </a:t>
            </a:r>
            <a:r>
              <a:rPr kumimoji="1" lang="en-US" altLang="zh-CN" i="1" dirty="0" err="1">
                <a:latin typeface="DengXian" panose="02010600030101010101" pitchFamily="2" charset="-122"/>
                <a:ea typeface="DengXian" panose="02010600030101010101" pitchFamily="2" charset="-122"/>
              </a:rPr>
              <a:t>refcnt</a:t>
            </a:r>
            <a:r>
              <a:rPr kumimoji="1" lang="en-US" altLang="zh-CN" i="1" dirty="0">
                <a:latin typeface="DengXian" panose="02010600030101010101" pitchFamily="2" charset="-122"/>
                <a:ea typeface="DengXian" panose="02010600030101010101" pitchFamily="2" charset="-122"/>
              </a:rPr>
              <a:t> is not the </a:t>
            </a:r>
            <a:r>
              <a:rPr kumimoji="1" lang="en-US" altLang="zh-CN" i="1" dirty="0" err="1">
                <a:latin typeface="DengXian" panose="02010600030101010101" pitchFamily="2" charset="-122"/>
                <a:ea typeface="DengXian" panose="02010600030101010101" pitchFamily="2" charset="-122"/>
              </a:rPr>
              <a:t>refcnt</a:t>
            </a:r>
            <a:r>
              <a:rPr kumimoji="1" lang="en-US" altLang="zh-CN" i="1" dirty="0">
                <a:latin typeface="DengXian" panose="02010600030101010101" pitchFamily="2" charset="-122"/>
                <a:ea typeface="DengXian" panose="02010600030101010101" pitchFamily="2" charset="-122"/>
              </a:rPr>
              <a:t> of </a:t>
            </a:r>
            <a:r>
              <a:rPr kumimoji="1" lang="en-US" altLang="zh-CN" i="1" dirty="0" err="1">
                <a:latin typeface="DengXian" panose="02010600030101010101" pitchFamily="2" charset="-122"/>
                <a:ea typeface="DengXian" panose="02010600030101010101" pitchFamily="2" charset="-122"/>
              </a:rPr>
              <a:t>inode</a:t>
            </a:r>
            <a:r>
              <a:rPr kumimoji="1" lang="en-US" altLang="zh-CN" i="1" dirty="0">
                <a:latin typeface="DengXian" panose="02010600030101010101" pitchFamily="2" charset="-122"/>
                <a:ea typeface="DengXian" panose="02010600030101010101" pitchFamily="2" charset="-122"/>
              </a:rPr>
              <a:t>!</a:t>
            </a:r>
            <a:endParaRPr kumimoji="1" lang="zh-CN" altLang="en-US" i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5CD93E38-44C2-4849-AA2E-9585CF3AE26F}"/>
              </a:ext>
            </a:extLst>
          </p:cNvPr>
          <p:cNvCxnSpPr>
            <a:endCxn id="55333" idx="0"/>
          </p:cNvCxnSpPr>
          <p:nvPr/>
        </p:nvCxnSpPr>
        <p:spPr>
          <a:xfrm flipH="1">
            <a:off x="7917658" y="776973"/>
            <a:ext cx="388142" cy="9019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9010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OPEN Implementation</a:t>
            </a:r>
            <a:endParaRPr kumimoji="1" lang="zh-CN" altLang="en-US" dirty="0"/>
          </a:p>
        </p:txBody>
      </p:sp>
      <p:sp>
        <p:nvSpPr>
          <p:cNvPr id="5632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FB89B3D5-BFF2-FC43-B7C1-57A5C51D233D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24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563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6" y="1587500"/>
            <a:ext cx="8505825" cy="293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6325" name="Straight Connector 2"/>
          <p:cNvCxnSpPr>
            <a:cxnSpLocks noChangeShapeType="1"/>
          </p:cNvCxnSpPr>
          <p:nvPr/>
        </p:nvCxnSpPr>
        <p:spPr bwMode="auto">
          <a:xfrm>
            <a:off x="1295400" y="2032000"/>
            <a:ext cx="5410200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6326" name="Straight Connector 7"/>
          <p:cNvCxnSpPr>
            <a:cxnSpLocks noChangeShapeType="1"/>
          </p:cNvCxnSpPr>
          <p:nvPr/>
        </p:nvCxnSpPr>
        <p:spPr bwMode="auto">
          <a:xfrm>
            <a:off x="1371600" y="3175000"/>
            <a:ext cx="4648200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6327" name="Straight Connector 10"/>
          <p:cNvCxnSpPr>
            <a:cxnSpLocks noChangeShapeType="1"/>
          </p:cNvCxnSpPr>
          <p:nvPr/>
        </p:nvCxnSpPr>
        <p:spPr bwMode="auto">
          <a:xfrm>
            <a:off x="1600200" y="3619500"/>
            <a:ext cx="1066800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6328" name="Straight Connector 12"/>
          <p:cNvCxnSpPr>
            <a:cxnSpLocks noChangeShapeType="1"/>
          </p:cNvCxnSpPr>
          <p:nvPr/>
        </p:nvCxnSpPr>
        <p:spPr bwMode="auto">
          <a:xfrm>
            <a:off x="1600200" y="3810000"/>
            <a:ext cx="457200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9794318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READ Implementation</a:t>
            </a:r>
            <a:endParaRPr kumimoji="1" lang="zh-CN" altLang="en-US" dirty="0"/>
          </a:p>
        </p:txBody>
      </p:sp>
      <p:sp>
        <p:nvSpPr>
          <p:cNvPr id="5734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AD458072-E0DE-BB44-A077-94ABC680075E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25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573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3484"/>
            <a:ext cx="8305800" cy="350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22129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Disk Layout of a Simple File System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273" y="1217108"/>
            <a:ext cx="72390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9253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At the Head of a Disk Partition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073524"/>
            <a:ext cx="8229600" cy="2520279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/>
              <a:t>i: </a:t>
            </a:r>
            <a:r>
              <a:rPr lang="en-US" altLang="zh-CN" dirty="0" err="1"/>
              <a:t>inode</a:t>
            </a:r>
            <a:r>
              <a:rPr lang="en-US" altLang="zh-CN" dirty="0"/>
              <a:t> free block bitmap</a:t>
            </a:r>
          </a:p>
          <a:p>
            <a:r>
              <a:rPr lang="en-US" altLang="zh-CN" dirty="0"/>
              <a:t>d: data free block bitmap</a:t>
            </a:r>
          </a:p>
          <a:p>
            <a:r>
              <a:rPr lang="en-US" altLang="zh-CN" dirty="0">
                <a:solidFill>
                  <a:srgbClr val="0096FF"/>
                </a:solidFill>
              </a:rPr>
              <a:t>S: super-block</a:t>
            </a:r>
          </a:p>
          <a:p>
            <a:pPr lvl="1"/>
            <a:r>
              <a:rPr lang="en-US" altLang="zh-CN" dirty="0"/>
              <a:t>How many </a:t>
            </a:r>
            <a:r>
              <a:rPr lang="en-US" altLang="zh-CN" dirty="0" err="1"/>
              <a:t>inodes</a:t>
            </a:r>
            <a:r>
              <a:rPr lang="en-US" altLang="zh-CN" dirty="0"/>
              <a:t>: 80</a:t>
            </a:r>
          </a:p>
          <a:p>
            <a:pPr lvl="1"/>
            <a:r>
              <a:rPr lang="en-US" altLang="zh-CN" dirty="0"/>
              <a:t>How many data blocks: 56</a:t>
            </a:r>
          </a:p>
          <a:p>
            <a:pPr lvl="1"/>
            <a:r>
              <a:rPr lang="en-US" altLang="zh-CN" dirty="0"/>
              <a:t>Where the </a:t>
            </a:r>
            <a:r>
              <a:rPr lang="en-US" altLang="zh-CN" dirty="0" err="1"/>
              <a:t>inode</a:t>
            </a:r>
            <a:r>
              <a:rPr lang="en-US" altLang="zh-CN" dirty="0"/>
              <a:t> table begins: block 3</a:t>
            </a:r>
          </a:p>
          <a:p>
            <a:pPr lvl="1"/>
            <a:r>
              <a:rPr lang="en-US" altLang="zh-CN" dirty="0"/>
              <a:t>…</a:t>
            </a:r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magic number to identify the file system type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938" y="1190625"/>
            <a:ext cx="7315200" cy="16668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65954" y="1561356"/>
            <a:ext cx="216024" cy="2160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bg1"/>
                </a:solidFill>
              </a:rPr>
              <a:t>i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81978" y="1561356"/>
            <a:ext cx="216024" cy="2160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d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49930" y="1561356"/>
            <a:ext cx="216024" cy="21602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C00000"/>
                </a:solidFill>
              </a:rPr>
              <a:t>S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92080" y="4010497"/>
            <a:ext cx="3150221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rgbClr val="0096FF"/>
                </a:solidFill>
                <a:latin typeface="DengXian" charset="0"/>
                <a:ea typeface="DengXian" charset="0"/>
                <a:cs typeface="DengXian" charset="0"/>
              </a:rPr>
              <a:t>The super-block is used when</a:t>
            </a:r>
          </a:p>
          <a:p>
            <a:pPr algn="ctr"/>
            <a:r>
              <a:rPr lang="en-US" altLang="zh-CN" dirty="0">
                <a:solidFill>
                  <a:srgbClr val="0096FF"/>
                </a:solidFill>
                <a:latin typeface="DengXian" charset="0"/>
                <a:ea typeface="DengXian" charset="0"/>
                <a:cs typeface="DengXian" charset="0"/>
              </a:rPr>
              <a:t>the file system is mounted</a:t>
            </a:r>
            <a:endParaRPr lang="zh-CN" altLang="en-US" dirty="0">
              <a:solidFill>
                <a:srgbClr val="0096FF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87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Questions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How many read and write in a OPEN?</a:t>
            </a:r>
          </a:p>
          <a:p>
            <a:r>
              <a:rPr kumimoji="1" lang="en-US" altLang="zh-CN" dirty="0"/>
              <a:t>How many read and write in a READ?</a:t>
            </a:r>
          </a:p>
          <a:p>
            <a:r>
              <a:rPr kumimoji="1" lang="en-US" altLang="zh-CN" dirty="0"/>
              <a:t>How many read and write in a CREATION?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36656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File Open &amp; Read Timeline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482398"/>
            <a:ext cx="7410450" cy="36576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286000" y="111306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b="1" dirty="0">
                <a:solidFill>
                  <a:srgbClr val="0096FF"/>
                </a:solidFill>
                <a:latin typeface="Courier"/>
              </a:rPr>
              <a:t>open("/foo/bar", O_RDONLY)</a:t>
            </a:r>
            <a:endParaRPr lang="zh-CN" altLang="en-US" b="1" dirty="0">
              <a:solidFill>
                <a:srgbClr val="0096FF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3740721" y="2187670"/>
            <a:ext cx="1152128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4316785" y="2403694"/>
            <a:ext cx="576064" cy="224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4316785" y="2635772"/>
            <a:ext cx="1080120" cy="208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4820841" y="2859200"/>
            <a:ext cx="576064" cy="189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4964857" y="3264711"/>
            <a:ext cx="1080120" cy="260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4964857" y="3525256"/>
            <a:ext cx="108012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4964857" y="3880128"/>
            <a:ext cx="1728192" cy="260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4964857" y="4140673"/>
            <a:ext cx="1728192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4964857" y="4540561"/>
            <a:ext cx="2376264" cy="260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>
            <a:off x="4964857" y="4801106"/>
            <a:ext cx="2376264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611560" y="5175214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Why "write" on bar </a:t>
            </a:r>
            <a:r>
              <a:rPr lang="en-US" altLang="zh-CN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inode</a:t>
            </a:r>
            <a:r>
              <a:rPr lang="en-US" altLang="zh-CN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in a read operation? Why no "write" on foo </a:t>
            </a:r>
            <a:r>
              <a:rPr lang="en-US" altLang="zh-CN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inodes</a:t>
            </a:r>
            <a:r>
              <a:rPr lang="en-US" altLang="zh-CN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?</a:t>
            </a:r>
            <a:endParaRPr lang="zh-CN" altLang="en-US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7410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/>
              <a:t>Review: The Naming Layers of the UNIX FS (v6)</a:t>
            </a:r>
            <a:endParaRPr lang="zh-CN" sz="2800" dirty="0"/>
          </a:p>
        </p:txBody>
      </p:sp>
      <p:sp>
        <p:nvSpPr>
          <p:cNvPr id="819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246070DB-D0BF-3243-8608-E626275AB0A5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3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819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45332"/>
            <a:ext cx="7340550" cy="4196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9441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File Creation Timeline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520" y="1129308"/>
            <a:ext cx="5582959" cy="442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4656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WRITE &amp; CLOSE</a:t>
            </a:r>
            <a:endParaRPr kumimoji="1" lang="zh-CN" altLang="en-US" dirty="0"/>
          </a:p>
        </p:txBody>
      </p:sp>
      <p:sp>
        <p:nvSpPr>
          <p:cNvPr id="58371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4267732"/>
          </a:xfrm>
        </p:spPr>
        <p:txBody>
          <a:bodyPr>
            <a:normAutofit/>
          </a:bodyPr>
          <a:lstStyle/>
          <a:p>
            <a:r>
              <a:rPr lang="en-US" altLang="zh-CN" sz="2400" b="1" dirty="0"/>
              <a:t>WRITE</a:t>
            </a:r>
            <a:r>
              <a:rPr lang="en-US" altLang="zh-CN" sz="2400" dirty="0"/>
              <a:t> is similar to </a:t>
            </a:r>
            <a:r>
              <a:rPr lang="en-US" altLang="zh-CN" sz="2400" b="1" dirty="0"/>
              <a:t>READ</a:t>
            </a:r>
          </a:p>
          <a:p>
            <a:pPr lvl="1"/>
            <a:r>
              <a:rPr lang="en-US" altLang="zh-CN" sz="2000" dirty="0"/>
              <a:t>Allocate new block if necessary</a:t>
            </a:r>
          </a:p>
          <a:p>
            <a:pPr lvl="1"/>
            <a:r>
              <a:rPr lang="en-US" altLang="zh-CN" sz="2000" dirty="0"/>
              <a:t>Update </a:t>
            </a:r>
            <a:r>
              <a:rPr lang="en-US" altLang="zh-CN" sz="2000" dirty="0" err="1"/>
              <a:t>inode's</a:t>
            </a:r>
            <a:r>
              <a:rPr lang="en-US" altLang="zh-CN" sz="2000" dirty="0"/>
              <a:t> </a:t>
            </a:r>
            <a:r>
              <a:rPr lang="en-US" altLang="zh-CN" sz="2000" i="1" dirty="0"/>
              <a:t>size</a:t>
            </a:r>
            <a:r>
              <a:rPr lang="en-US" altLang="zh-CN" sz="2000" dirty="0"/>
              <a:t> and </a:t>
            </a:r>
            <a:r>
              <a:rPr lang="en-US" altLang="zh-CN" sz="2000" i="1" dirty="0" err="1"/>
              <a:t>mtime</a:t>
            </a:r>
            <a:endParaRPr lang="en-US" altLang="zh-CN" sz="2000" i="1" dirty="0"/>
          </a:p>
          <a:p>
            <a:r>
              <a:rPr lang="en-US" altLang="zh-CN" sz="2400" b="1" dirty="0"/>
              <a:t>CLOSE</a:t>
            </a:r>
          </a:p>
          <a:p>
            <a:pPr lvl="1"/>
            <a:r>
              <a:rPr lang="en-US" altLang="zh-CN" sz="2000" dirty="0"/>
              <a:t>Free the entry in the </a:t>
            </a:r>
            <a:r>
              <a:rPr lang="en-US" altLang="zh-CN" sz="2000" dirty="0" err="1"/>
              <a:t>fd_table</a:t>
            </a:r>
            <a:r>
              <a:rPr lang="en-US" altLang="zh-CN" sz="2000" dirty="0"/>
              <a:t> </a:t>
            </a:r>
          </a:p>
          <a:p>
            <a:pPr lvl="1"/>
            <a:r>
              <a:rPr lang="en-US" altLang="zh-CN" sz="2000" dirty="0"/>
              <a:t>Decrease the reference counter in file table</a:t>
            </a:r>
          </a:p>
          <a:p>
            <a:pPr lvl="1"/>
            <a:r>
              <a:rPr lang="en-US" altLang="zh-CN" sz="2000" dirty="0"/>
              <a:t>Free the entry in file table if counter is 0</a:t>
            </a:r>
            <a:endParaRPr lang="zh-CN" altLang="en-US" sz="2400" i="1" dirty="0"/>
          </a:p>
          <a:p>
            <a:r>
              <a:rPr lang="en-US" altLang="zh-CN" sz="2400" dirty="0">
                <a:solidFill>
                  <a:srgbClr val="C00000"/>
                </a:solidFill>
              </a:rPr>
              <a:t>Failures in the middle may cause inconsistency!</a:t>
            </a:r>
          </a:p>
        </p:txBody>
      </p:sp>
      <p:sp>
        <p:nvSpPr>
          <p:cNvPr id="5837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FD40AA32-A82E-8C4B-944E-AB7102F425D0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31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0656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Questions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When writing, which order is preferred?</a:t>
            </a:r>
          </a:p>
          <a:p>
            <a:pPr lvl="1"/>
            <a:r>
              <a:rPr lang="en-US" altLang="zh-CN" dirty="0"/>
              <a:t>Allocate new blocks, write new data, update size</a:t>
            </a:r>
          </a:p>
          <a:p>
            <a:pPr lvl="1"/>
            <a:r>
              <a:rPr lang="en-US" altLang="zh-CN" dirty="0"/>
              <a:t>Allocate new blocks, update size, write new data</a:t>
            </a:r>
          </a:p>
          <a:p>
            <a:pPr lvl="1"/>
            <a:r>
              <a:rPr lang="en-US" altLang="zh-CN" dirty="0"/>
              <a:t>Update size, allocate new blocks, write new data</a:t>
            </a: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EB67103F-EF9F-5347-9B08-486C40E2829A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32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4351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Delete after OPEN but before CLOSE</a:t>
            </a:r>
            <a:endParaRPr kumimoji="1" lang="zh-CN" altLang="en-US" dirty="0"/>
          </a:p>
        </p:txBody>
      </p:sp>
      <p:sp>
        <p:nvSpPr>
          <p:cNvPr id="53251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One process has </a:t>
            </a:r>
            <a:r>
              <a:rPr lang="en-US" altLang="zh-CN" sz="2400" b="1" dirty="0" err="1"/>
              <a:t>OPEN</a:t>
            </a:r>
            <a:r>
              <a:rPr lang="en-US" altLang="zh-CN" sz="2400" dirty="0" err="1"/>
              <a:t>ed</a:t>
            </a:r>
            <a:r>
              <a:rPr lang="zh-CN" altLang="en-US" sz="2400" dirty="0"/>
              <a:t> </a:t>
            </a:r>
            <a:r>
              <a:rPr lang="en-US" altLang="zh-CN" sz="2400" dirty="0"/>
              <a:t>a file</a:t>
            </a:r>
          </a:p>
          <a:p>
            <a:r>
              <a:rPr lang="en-US" altLang="zh-CN" sz="2400" dirty="0"/>
              <a:t>Another process removes the last name pointing to the file</a:t>
            </a:r>
          </a:p>
          <a:p>
            <a:pPr lvl="1"/>
            <a:r>
              <a:rPr lang="en-US" altLang="zh-CN" sz="2000" dirty="0"/>
              <a:t>Reference counter is now 0</a:t>
            </a:r>
          </a:p>
          <a:p>
            <a:r>
              <a:rPr lang="en-US" altLang="zh-CN" sz="2400" dirty="0"/>
              <a:t>The </a:t>
            </a:r>
            <a:r>
              <a:rPr lang="en-US" altLang="zh-CN" sz="2400" dirty="0" err="1"/>
              <a:t>inode</a:t>
            </a:r>
            <a:r>
              <a:rPr lang="en-US" altLang="zh-CN" sz="2400" dirty="0"/>
              <a:t> is </a:t>
            </a:r>
            <a:r>
              <a:rPr lang="en-US" altLang="zh-CN" sz="2400" b="1" dirty="0">
                <a:solidFill>
                  <a:srgbClr val="0096FF"/>
                </a:solidFill>
              </a:rPr>
              <a:t>not freed </a:t>
            </a:r>
            <a:r>
              <a:rPr lang="en-US" altLang="zh-CN" sz="2400" dirty="0"/>
              <a:t>until the first process calls </a:t>
            </a:r>
            <a:r>
              <a:rPr lang="en-US" altLang="zh-CN" sz="2400" b="1" dirty="0"/>
              <a:t>CLOSE</a:t>
            </a:r>
          </a:p>
          <a:p>
            <a:endParaRPr lang="zh-CN" altLang="en-US" sz="2400" dirty="0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EC16947D-8954-8045-A51D-70A54E8B6949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33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70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SYNC</a:t>
            </a:r>
            <a:endParaRPr kumimoji="1" lang="zh-CN" altLang="en-US" dirty="0"/>
          </a:p>
        </p:txBody>
      </p:sp>
      <p:sp>
        <p:nvSpPr>
          <p:cNvPr id="61443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507288" cy="3771636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Block cache</a:t>
            </a:r>
          </a:p>
          <a:p>
            <a:pPr lvl="1"/>
            <a:r>
              <a:rPr lang="en-US" altLang="zh-CN" sz="2000" dirty="0"/>
              <a:t>Cache of recently used disk blocks</a:t>
            </a:r>
          </a:p>
          <a:p>
            <a:pPr lvl="1"/>
            <a:r>
              <a:rPr lang="en-US" altLang="zh-CN" sz="2000" dirty="0"/>
              <a:t>Read from disk if cache miss</a:t>
            </a:r>
          </a:p>
          <a:p>
            <a:pPr lvl="1"/>
            <a:r>
              <a:rPr lang="en-US" altLang="zh-CN" sz="2000" dirty="0"/>
              <a:t>Delay the writes for batching</a:t>
            </a:r>
          </a:p>
          <a:p>
            <a:pPr lvl="1"/>
            <a:r>
              <a:rPr lang="en-US" altLang="zh-CN" sz="2000" dirty="0"/>
              <a:t>Improve performance</a:t>
            </a:r>
          </a:p>
          <a:p>
            <a:pPr lvl="1"/>
            <a:r>
              <a:rPr lang="en-US" altLang="zh-CN" sz="2000" dirty="0"/>
              <a:t>Problem: may cause inconsistency if fail before write</a:t>
            </a:r>
          </a:p>
          <a:p>
            <a:r>
              <a:rPr lang="en-US" altLang="zh-CN" sz="2400" dirty="0"/>
              <a:t>SYNC</a:t>
            </a:r>
          </a:p>
          <a:p>
            <a:pPr lvl="1"/>
            <a:r>
              <a:rPr lang="en-US" altLang="zh-CN" sz="2000" dirty="0"/>
              <a:t>Ensure all changes to the file have been written to the storage device</a:t>
            </a:r>
            <a:endParaRPr lang="zh-CN" altLang="en-US" sz="2000" dirty="0"/>
          </a:p>
        </p:txBody>
      </p:sp>
      <p:sp>
        <p:nvSpPr>
          <p:cNvPr id="6144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4DF509B4-1C50-AC4A-BAEF-4C2320813263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34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358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797" y="0"/>
            <a:ext cx="4170405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985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 Questions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Q: Is </a:t>
            </a:r>
            <a:r>
              <a:rPr lang="en-US" altLang="zh-CN" b="1" dirty="0"/>
              <a:t>file name </a:t>
            </a:r>
            <a:r>
              <a:rPr lang="en-US" altLang="zh-CN" dirty="0"/>
              <a:t>a part of a file? It's</a:t>
            </a:r>
            <a:r>
              <a:rPr lang="zh-CN" altLang="en-US" dirty="0"/>
              <a:t> </a:t>
            </a:r>
            <a:r>
              <a:rPr lang="en-US" altLang="zh-CN" dirty="0"/>
              <a:t>data or metadata?</a:t>
            </a:r>
          </a:p>
          <a:p>
            <a:r>
              <a:rPr lang="en-US" altLang="zh-CN" dirty="0"/>
              <a:t>Q: What is the actual content of a directory? Size?</a:t>
            </a:r>
          </a:p>
        </p:txBody>
      </p:sp>
    </p:spTree>
    <p:extLst>
      <p:ext uri="{BB962C8B-B14F-4D97-AF65-F5344CB8AC3E}">
        <p14:creationId xmlns:p14="http://schemas.microsoft.com/office/powerpoint/2010/main" val="1289996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Directly</a:t>
            </a:r>
            <a:r>
              <a:rPr kumimoji="1" lang="zh-CN" altLang="en-US" dirty="0"/>
              <a:t> </a:t>
            </a:r>
            <a:r>
              <a:rPr kumimoji="1" lang="en-US" altLang="zh-CN" dirty="0"/>
              <a:t>Dump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Directory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200" y="1129308"/>
            <a:ext cx="8229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zh-CN" altLang="en-US" sz="14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400" b="1" dirty="0" err="1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ls</a:t>
            </a:r>
            <a:r>
              <a:rPr lang="zh-CN" altLang="en-US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altLang="zh-CN" sz="1400" b="1" dirty="0" err="1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ai</a:t>
            </a:r>
            <a:r>
              <a:rPr lang="zh-CN" altLang="en-US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temp</a:t>
            </a:r>
            <a:endParaRPr lang="zh-CN" altLang="en-US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altLang="zh-CN" sz="1400" dirty="0">
                <a:latin typeface="Courier" charset="0"/>
                <a:ea typeface="Courier" charset="0"/>
                <a:cs typeface="Courier" charset="0"/>
              </a:rPr>
              <a:t>7536909 .  7530417 ..  7536939 </a:t>
            </a:r>
            <a:r>
              <a:rPr lang="mr-IN" altLang="zh-CN" sz="14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altLang="zh-CN" sz="1400" dirty="0">
                <a:latin typeface="Courier" charset="0"/>
                <a:ea typeface="Courier" charset="0"/>
                <a:cs typeface="Courier" charset="0"/>
              </a:rPr>
              <a:t>  7536940 </a:t>
            </a:r>
            <a:r>
              <a:rPr lang="mr-IN" altLang="zh-CN" sz="1400" dirty="0" err="1"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altLang="zh-CN" sz="1400" dirty="0">
                <a:latin typeface="Courier" charset="0"/>
                <a:ea typeface="Courier" charset="0"/>
                <a:cs typeface="Courier" charset="0"/>
              </a:rPr>
              <a:t>  7536941 </a:t>
            </a:r>
            <a:r>
              <a:rPr lang="mr-IN" altLang="zh-CN" sz="1400" dirty="0" err="1"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mr-IN" altLang="zh-CN" sz="1400" dirty="0">
                <a:latin typeface="Courier" charset="0"/>
                <a:ea typeface="Courier" charset="0"/>
                <a:cs typeface="Courier" charset="0"/>
              </a:rPr>
              <a:t>  7536942 </a:t>
            </a:r>
            <a:r>
              <a:rPr lang="mr-IN" altLang="zh-CN" sz="1400" dirty="0" err="1">
                <a:latin typeface="Courier" charset="0"/>
                <a:ea typeface="Courier" charset="0"/>
                <a:cs typeface="Courier" charset="0"/>
              </a:rPr>
              <a:t>d</a:t>
            </a:r>
            <a:endParaRPr lang="zh-CN" altLang="en-US" sz="1400" dirty="0">
              <a:latin typeface="Courier" charset="0"/>
              <a:ea typeface="Courier" charset="0"/>
              <a:cs typeface="Courier" charset="0"/>
            </a:endParaRPr>
          </a:p>
          <a:p>
            <a:endParaRPr lang="zh-CN" altLang="en-US" sz="1400" dirty="0">
              <a:solidFill>
                <a:srgbClr val="00B0F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14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zh-CN" altLang="en-US" sz="14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hr-HR" altLang="zh-CN" sz="1400" b="1" dirty="0" err="1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echo</a:t>
            </a:r>
            <a:r>
              <a:rPr lang="hr-HR" altLang="zh-CN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“</a:t>
            </a:r>
            <a:r>
              <a:rPr lang="hr-HR" altLang="zh-CN" sz="1400" b="1" dirty="0" err="1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obase</a:t>
            </a:r>
            <a:r>
              <a:rPr lang="hr-HR" altLang="zh-CN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=16;7536909</a:t>
            </a:r>
            <a:r>
              <a:rPr lang="en-US" altLang="zh-CN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;</a:t>
            </a:r>
            <a:r>
              <a:rPr lang="mr-IN" altLang="zh-CN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7530417</a:t>
            </a:r>
            <a:r>
              <a:rPr lang="en-US" altLang="zh-CN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;</a:t>
            </a:r>
            <a:r>
              <a:rPr lang="mr-IN" altLang="zh-CN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7536939</a:t>
            </a:r>
            <a:r>
              <a:rPr lang="en-US" altLang="zh-CN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;</a:t>
            </a:r>
            <a:r>
              <a:rPr lang="mr-IN" altLang="zh-CN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7536940</a:t>
            </a:r>
            <a:r>
              <a:rPr lang="en-US" altLang="zh-CN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;</a:t>
            </a:r>
            <a:r>
              <a:rPr lang="mr-IN" altLang="zh-CN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7536941</a:t>
            </a:r>
            <a:r>
              <a:rPr lang="en-US" altLang="zh-CN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;</a:t>
            </a:r>
            <a:r>
              <a:rPr lang="mr-IN" altLang="zh-CN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7536942</a:t>
            </a:r>
            <a:r>
              <a:rPr lang="hr-HR" altLang="zh-CN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" | </a:t>
            </a:r>
            <a:r>
              <a:rPr lang="hr-HR" altLang="zh-CN" sz="1400" b="1" dirty="0" err="1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bc</a:t>
            </a:r>
            <a:endParaRPr lang="zh-CN" altLang="en-US" sz="1400" b="1" dirty="0">
              <a:solidFill>
                <a:srgbClr val="00B0F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is-IS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73010D</a:t>
            </a:r>
            <a:r>
              <a:rPr lang="zh-CN" altLang="en-US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is-IS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72E7B1</a:t>
            </a:r>
            <a:r>
              <a:rPr lang="zh-CN" altLang="en-US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is-IS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73012B</a:t>
            </a:r>
            <a:r>
              <a:rPr lang="zh-CN" altLang="en-US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is-IS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73012C</a:t>
            </a:r>
            <a:r>
              <a:rPr lang="zh-CN" altLang="en-US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is-IS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73012D</a:t>
            </a:r>
            <a:r>
              <a:rPr lang="zh-CN" altLang="en-US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is-IS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73012E</a:t>
            </a:r>
            <a:endParaRPr lang="zh-CN" altLang="en-US" sz="1400" b="1" dirty="0">
              <a:solidFill>
                <a:srgbClr val="FF26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zh-CN" altLang="en-US" sz="1400" dirty="0">
              <a:solidFill>
                <a:srgbClr val="00B0F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14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zh-CN" altLang="en-US" sz="14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zh-CN" altLang="en-US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sudo /sbin/debugfs /dev/sda1</a:t>
            </a:r>
          </a:p>
          <a:p>
            <a:r>
              <a:rPr lang="zh-CN" altLang="en-US" sz="1400" dirty="0">
                <a:latin typeface="Courier" charset="0"/>
                <a:ea typeface="Courier" charset="0"/>
                <a:cs typeface="Courier" charset="0"/>
              </a:rPr>
              <a:t>debugfs 1.43.4 (31-Jan-2017)</a:t>
            </a:r>
          </a:p>
          <a:p>
            <a:r>
              <a:rPr lang="zh-CN" altLang="en-US" sz="1400" dirty="0">
                <a:latin typeface="Courier" charset="0"/>
                <a:ea typeface="Courier" charset="0"/>
                <a:cs typeface="Courier" charset="0"/>
              </a:rPr>
              <a:t>debugfs:  dump temp </a:t>
            </a:r>
            <a:r>
              <a:rPr lang="en-US" altLang="zh-CN" sz="1400" dirty="0" err="1">
                <a:latin typeface="Courier" charset="0"/>
                <a:ea typeface="Courier" charset="0"/>
                <a:cs typeface="Courier" charset="0"/>
              </a:rPr>
              <a:t>temp.out</a:t>
            </a:r>
            <a:endParaRPr lang="zh-CN" altLang="en-US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sz="1400" dirty="0">
                <a:latin typeface="Courier" charset="0"/>
                <a:ea typeface="Courier" charset="0"/>
                <a:cs typeface="Courier" charset="0"/>
              </a:rPr>
              <a:t>debugfs:  quit</a:t>
            </a:r>
          </a:p>
          <a:p>
            <a:endParaRPr lang="zh-CN" altLang="en-US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14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zh-CN" altLang="en-US" sz="14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400" b="1" dirty="0" err="1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xxd</a:t>
            </a:r>
            <a:r>
              <a:rPr lang="zh-CN" altLang="en-US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400" b="1" dirty="0" err="1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temp.out</a:t>
            </a:r>
            <a:endParaRPr lang="zh-CN" altLang="en-US" sz="1400" b="1" dirty="0">
              <a:solidFill>
                <a:srgbClr val="00B0F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0000000: </a:t>
            </a:r>
            <a:r>
              <a:rPr lang="fi-FI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0d01 7300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0c00 0102 </a:t>
            </a:r>
            <a:r>
              <a:rPr lang="fi-FI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2e00 0000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b1e7 7200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 ..s...........r.</a:t>
            </a:r>
            <a:endParaRPr lang="zh-CN" altLang="en-US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0000010: 0c00 0202 </a:t>
            </a:r>
            <a:r>
              <a:rPr lang="fi-FI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2e2e 0000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2b01 7300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0c00 0101  ........+.s.....</a:t>
            </a:r>
            <a:endParaRPr lang="zh-CN" altLang="en-US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0000020: </a:t>
            </a:r>
            <a:r>
              <a:rPr lang="fi-FI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6100 0000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2c01 7300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0c00 0101 </a:t>
            </a:r>
            <a:r>
              <a:rPr lang="fi-FI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6200 0000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 a...,.s.....b...</a:t>
            </a:r>
            <a:endParaRPr lang="zh-CN" altLang="en-US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0000030: </a:t>
            </a:r>
            <a:r>
              <a:rPr lang="fi-FI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2d01 7300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0c00 0101 </a:t>
            </a:r>
            <a:r>
              <a:rPr lang="fi-FI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6300 0000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2e01 7300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 -.s.....c.....s.</a:t>
            </a:r>
            <a:endParaRPr lang="zh-CN" altLang="en-US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0000040: c40f 0101 </a:t>
            </a:r>
            <a:r>
              <a:rPr lang="fi-FI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6400 0000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0000 0000 0000 0000  ....d...........</a:t>
            </a:r>
            <a:endParaRPr lang="zh-CN" altLang="en-US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1400" dirty="0">
                <a:latin typeface="Courier" charset="0"/>
                <a:ea typeface="Courier" charset="0"/>
                <a:cs typeface="Courier" charset="0"/>
              </a:rPr>
              <a:t>0000050:</a:t>
            </a:r>
            <a:r>
              <a:rPr lang="zh-CN" altLang="en-US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400" dirty="0">
                <a:latin typeface="Courier" charset="0"/>
                <a:ea typeface="Courier" charset="0"/>
                <a:cs typeface="Courier" charset="0"/>
              </a:rPr>
              <a:t>...</a:t>
            </a:r>
            <a:endParaRPr lang="zh-CN" altLang="en-US" sz="14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04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Directly</a:t>
            </a:r>
            <a:r>
              <a:rPr kumimoji="1" lang="zh-CN" altLang="en-US" dirty="0"/>
              <a:t> </a:t>
            </a:r>
            <a:r>
              <a:rPr kumimoji="1" lang="en-US" altLang="zh-CN" dirty="0"/>
              <a:t>Dump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Directory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2000" y="1335591"/>
            <a:ext cx="382496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0d01 7300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0096FF"/>
                </a:solidFill>
                <a:latin typeface="Courier" charset="0"/>
                <a:ea typeface="Courier" charset="0"/>
                <a:cs typeface="Courier" charset="0"/>
              </a:rPr>
              <a:t>0c00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chemeClr val="accent6"/>
                </a:solidFill>
                <a:latin typeface="Courier" charset="0"/>
                <a:ea typeface="Courier" charset="0"/>
                <a:cs typeface="Courier" charset="0"/>
              </a:rPr>
              <a:t>01</a:t>
            </a:r>
            <a:r>
              <a:rPr lang="fi-FI" altLang="zh-CN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02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2e00 0000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endParaRPr lang="zh-CN" altLang="en-US" sz="1400" dirty="0">
              <a:latin typeface="Courier" charset="0"/>
              <a:ea typeface="Courier" charset="0"/>
              <a:cs typeface="Courier" charset="0"/>
            </a:endParaRPr>
          </a:p>
          <a:p>
            <a:pPr algn="ctr"/>
            <a:r>
              <a:rPr lang="fi-FI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b1e7 7200</a:t>
            </a:r>
            <a:r>
              <a:rPr lang="zh-CN" altLang="en-US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0096FF"/>
                </a:solidFill>
                <a:latin typeface="Courier" charset="0"/>
                <a:ea typeface="Courier" charset="0"/>
                <a:cs typeface="Courier" charset="0"/>
              </a:rPr>
              <a:t>0c00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chemeClr val="accent6"/>
                </a:solidFill>
                <a:latin typeface="Courier" charset="0"/>
                <a:ea typeface="Courier" charset="0"/>
                <a:cs typeface="Courier" charset="0"/>
              </a:rPr>
              <a:t>02</a:t>
            </a:r>
            <a:r>
              <a:rPr lang="fi-FI" altLang="zh-CN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02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2e2e 0000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endParaRPr lang="zh-CN" altLang="en-US" sz="1400" dirty="0">
              <a:latin typeface="Courier" charset="0"/>
              <a:ea typeface="Courier" charset="0"/>
              <a:cs typeface="Courier" charset="0"/>
            </a:endParaRPr>
          </a:p>
          <a:p>
            <a:pPr algn="ctr"/>
            <a:r>
              <a:rPr lang="fi-FI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2b01 7300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0096FF"/>
                </a:solidFill>
                <a:latin typeface="Courier" charset="0"/>
                <a:ea typeface="Courier" charset="0"/>
                <a:cs typeface="Courier" charset="0"/>
              </a:rPr>
              <a:t>0c00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chemeClr val="accent6"/>
                </a:solidFill>
                <a:latin typeface="Courier" charset="0"/>
                <a:ea typeface="Courier" charset="0"/>
                <a:cs typeface="Courier" charset="0"/>
              </a:rPr>
              <a:t>01</a:t>
            </a:r>
            <a:r>
              <a:rPr lang="fi-FI" altLang="zh-CN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01</a:t>
            </a:r>
            <a:r>
              <a:rPr lang="zh-CN" altLang="en-US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6100 0000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endParaRPr lang="zh-CN" altLang="en-US" sz="1400" dirty="0">
              <a:latin typeface="Courier" charset="0"/>
              <a:ea typeface="Courier" charset="0"/>
              <a:cs typeface="Courier" charset="0"/>
            </a:endParaRPr>
          </a:p>
          <a:p>
            <a:pPr algn="ctr"/>
            <a:r>
              <a:rPr lang="fi-FI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2c01 7300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0096FF"/>
                </a:solidFill>
                <a:latin typeface="Courier" charset="0"/>
                <a:ea typeface="Courier" charset="0"/>
                <a:cs typeface="Courier" charset="0"/>
              </a:rPr>
              <a:t>0c00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chemeClr val="accent6"/>
                </a:solidFill>
                <a:latin typeface="Courier" charset="0"/>
                <a:ea typeface="Courier" charset="0"/>
                <a:cs typeface="Courier" charset="0"/>
              </a:rPr>
              <a:t>01</a:t>
            </a:r>
            <a:r>
              <a:rPr lang="fi-FI" altLang="zh-CN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01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6200 0000</a:t>
            </a:r>
            <a:r>
              <a:rPr lang="zh-CN" altLang="en-US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algn="ctr"/>
            <a:r>
              <a:rPr lang="fi-FI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2d01 7300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0096FF"/>
                </a:solidFill>
                <a:latin typeface="Courier" charset="0"/>
                <a:ea typeface="Courier" charset="0"/>
                <a:cs typeface="Courier" charset="0"/>
              </a:rPr>
              <a:t>0c00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chemeClr val="accent6"/>
                </a:solidFill>
                <a:latin typeface="Courier" charset="0"/>
                <a:ea typeface="Courier" charset="0"/>
                <a:cs typeface="Courier" charset="0"/>
              </a:rPr>
              <a:t>01</a:t>
            </a:r>
            <a:r>
              <a:rPr lang="fi-FI" altLang="zh-CN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01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6300 0000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endParaRPr lang="zh-CN" altLang="en-US" sz="1400" dirty="0">
              <a:latin typeface="Courier" charset="0"/>
              <a:ea typeface="Courier" charset="0"/>
              <a:cs typeface="Courier" charset="0"/>
            </a:endParaRPr>
          </a:p>
          <a:p>
            <a:pPr algn="ctr"/>
            <a:r>
              <a:rPr lang="fi-FI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2e01 7300</a:t>
            </a:r>
            <a:r>
              <a:rPr lang="zh-CN" altLang="en-US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0096FF"/>
                </a:solidFill>
                <a:latin typeface="Courier" charset="0"/>
                <a:ea typeface="Courier" charset="0"/>
                <a:cs typeface="Courier" charset="0"/>
              </a:rPr>
              <a:t>c40f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chemeClr val="accent6"/>
                </a:solidFill>
                <a:latin typeface="Courier" charset="0"/>
                <a:ea typeface="Courier" charset="0"/>
                <a:cs typeface="Courier" charset="0"/>
              </a:rPr>
              <a:t>01</a:t>
            </a:r>
            <a:r>
              <a:rPr lang="fi-FI" altLang="zh-CN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01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6400 0000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endParaRPr lang="zh-CN" altLang="en-US" sz="1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2635" y="1273324"/>
            <a:ext cx="482453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 err="1"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ext4_dir_entry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{</a:t>
            </a:r>
            <a:endParaRPr kumimoji="1" lang="zh-CN" altLang="en-US" sz="14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uint32_t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 err="1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inode_number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;</a:t>
            </a:r>
            <a:endParaRPr kumimoji="1" lang="zh-CN" altLang="en-US" sz="14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uint16_t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 err="1">
                <a:solidFill>
                  <a:srgbClr val="0096FF"/>
                </a:solidFill>
                <a:latin typeface="Courier" charset="0"/>
                <a:ea typeface="Courier" charset="0"/>
                <a:cs typeface="Courier" charset="0"/>
              </a:rPr>
              <a:t>dir_entry_length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;</a:t>
            </a:r>
            <a:endParaRPr kumimoji="1" lang="zh-CN" altLang="en-US" sz="14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uint8_t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kumimoji="1" lang="en-US" altLang="zh-CN" sz="1400" b="1" dirty="0" err="1">
                <a:solidFill>
                  <a:schemeClr val="accent6"/>
                </a:solidFill>
                <a:latin typeface="Courier" charset="0"/>
                <a:ea typeface="Courier" charset="0"/>
                <a:cs typeface="Courier" charset="0"/>
              </a:rPr>
              <a:t>file_name_length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;</a:t>
            </a:r>
            <a:endParaRPr kumimoji="1" lang="zh-CN" altLang="en-US" sz="14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uint8_t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kumimoji="1" lang="en-US" altLang="zh-CN" sz="1400" b="1" dirty="0" err="1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file_type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;</a:t>
            </a:r>
            <a:endParaRPr kumimoji="1" lang="zh-CN" altLang="en-US" sz="14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kumimoji="1" lang="en-US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name[EXT4_NAME_LEN]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;</a:t>
            </a:r>
            <a:endParaRPr kumimoji="1" lang="zh-CN" altLang="en-US" sz="14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}</a:t>
            </a:r>
            <a:endParaRPr kumimoji="1" lang="zh-CN" altLang="en-US" sz="14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28298" y="3205927"/>
            <a:ext cx="34067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0d01 7300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0096FF"/>
                </a:solidFill>
                <a:latin typeface="Courier" charset="0"/>
                <a:ea typeface="Courier" charset="0"/>
                <a:cs typeface="Courier" charset="0"/>
              </a:rPr>
              <a:t>0c00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chemeClr val="accent6"/>
                </a:solidFill>
                <a:latin typeface="Courier" charset="0"/>
                <a:ea typeface="Courier" charset="0"/>
                <a:cs typeface="Courier" charset="0"/>
              </a:rPr>
              <a:t>01</a:t>
            </a:r>
            <a:r>
              <a:rPr lang="fi-FI" altLang="zh-CN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02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2e00 0000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endParaRPr lang="zh-CN" altLang="en-US" sz="1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28298" y="3937620"/>
            <a:ext cx="47525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0d01</a:t>
            </a:r>
            <a:r>
              <a:rPr kumimoji="1" lang="zh-CN" altLang="en-US" sz="14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7300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: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 err="1">
                <a:latin typeface="Courier" charset="0"/>
                <a:ea typeface="Courier" charset="0"/>
                <a:cs typeface="Courier" charset="0"/>
              </a:rPr>
              <a:t>inode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number</a:t>
            </a:r>
            <a:endParaRPr kumimoji="1" lang="zh-CN" altLang="en-US" sz="14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kumimoji="1" lang="en-US" altLang="zh-CN" sz="1400" b="1" dirty="0">
                <a:solidFill>
                  <a:srgbClr val="0096FF"/>
                </a:solidFill>
                <a:latin typeface="Courier" charset="0"/>
                <a:ea typeface="Courier" charset="0"/>
                <a:cs typeface="Courier" charset="0"/>
              </a:rPr>
              <a:t>0c00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: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entry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length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is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12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bytes</a:t>
            </a:r>
            <a:endParaRPr kumimoji="1" lang="zh-CN" altLang="en-US" sz="14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kumimoji="1" lang="en-US" altLang="zh-CN" sz="1400" b="1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01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: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file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length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is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1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byte</a:t>
            </a:r>
            <a:endParaRPr kumimoji="1" lang="zh-CN" altLang="en-US" sz="14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kumimoji="1" lang="en-US" altLang="zh-CN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01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: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file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is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regular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file</a:t>
            </a:r>
            <a:endParaRPr kumimoji="1" lang="zh-CN" altLang="en-US" sz="14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en-US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2e00</a:t>
            </a:r>
            <a:r>
              <a:rPr kumimoji="1" lang="zh-CN" altLang="en-US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0000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: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file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(2e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-&gt;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".")</a:t>
            </a:r>
            <a:endParaRPr kumimoji="1" lang="zh-CN" altLang="en-US" sz="14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2635" y="3145532"/>
            <a:ext cx="36724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File</a:t>
            </a:r>
            <a:r>
              <a:rPr kumimoji="1" lang="zh-CN" altLang="en-US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endParaRPr kumimoji="1" lang="zh-CN" altLang="en-US" sz="1400" b="1" dirty="0">
              <a:solidFill>
                <a:schemeClr val="accent4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kumimoji="1" lang="en-US" altLang="zh-CN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0x0:</a:t>
            </a:r>
            <a:r>
              <a:rPr kumimoji="1" lang="zh-CN" altLang="en-US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Unknown</a:t>
            </a:r>
            <a:endParaRPr kumimoji="1" lang="zh-CN" altLang="en-US" sz="1400" b="1" dirty="0">
              <a:solidFill>
                <a:schemeClr val="accent4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kumimoji="1" lang="en-US" altLang="zh-CN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0x1:</a:t>
            </a:r>
            <a:r>
              <a:rPr kumimoji="1" lang="zh-CN" altLang="en-US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Regular</a:t>
            </a:r>
            <a:r>
              <a:rPr kumimoji="1" lang="zh-CN" altLang="en-US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file</a:t>
            </a:r>
            <a:endParaRPr kumimoji="1" lang="zh-CN" altLang="en-US" sz="1400" b="1" dirty="0">
              <a:solidFill>
                <a:schemeClr val="accent4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kumimoji="1" lang="en-US" altLang="zh-CN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0x2:</a:t>
            </a:r>
            <a:r>
              <a:rPr kumimoji="1" lang="zh-CN" altLang="en-US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Directory</a:t>
            </a:r>
            <a:endParaRPr kumimoji="1" lang="zh-CN" altLang="en-US" sz="1400" b="1" dirty="0">
              <a:solidFill>
                <a:schemeClr val="accent4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kumimoji="1" lang="en-US" altLang="zh-CN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0x3:</a:t>
            </a:r>
            <a:r>
              <a:rPr kumimoji="1" lang="zh-CN" altLang="en-US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Character</a:t>
            </a:r>
            <a:r>
              <a:rPr kumimoji="1" lang="zh-CN" altLang="en-US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device</a:t>
            </a:r>
            <a:r>
              <a:rPr kumimoji="1" lang="zh-CN" altLang="en-US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file</a:t>
            </a:r>
            <a:endParaRPr kumimoji="1" lang="zh-CN" altLang="en-US" sz="1400" b="1" dirty="0">
              <a:solidFill>
                <a:schemeClr val="accent4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kumimoji="1" lang="en-US" altLang="zh-CN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0x4:</a:t>
            </a:r>
            <a:r>
              <a:rPr kumimoji="1" lang="zh-CN" altLang="en-US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Block</a:t>
            </a:r>
            <a:r>
              <a:rPr kumimoji="1" lang="zh-CN" altLang="en-US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device</a:t>
            </a:r>
            <a:r>
              <a:rPr kumimoji="1" lang="zh-CN" altLang="en-US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file</a:t>
            </a:r>
            <a:endParaRPr kumimoji="1" lang="zh-CN" altLang="en-US" sz="1400" b="1" dirty="0">
              <a:solidFill>
                <a:schemeClr val="accent4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kumimoji="1" lang="en-US" altLang="zh-CN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0x5:</a:t>
            </a:r>
            <a:r>
              <a:rPr kumimoji="1" lang="zh-CN" altLang="en-US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FIFO</a:t>
            </a:r>
            <a:endParaRPr kumimoji="1" lang="zh-CN" altLang="en-US" sz="1400" b="1" dirty="0">
              <a:solidFill>
                <a:schemeClr val="accent4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kumimoji="1" lang="en-US" altLang="zh-CN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0x6:</a:t>
            </a:r>
            <a:r>
              <a:rPr kumimoji="1" lang="zh-CN" altLang="en-US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Socket</a:t>
            </a:r>
            <a:endParaRPr kumimoji="1" lang="zh-CN" altLang="en-US" sz="1400" b="1" dirty="0">
              <a:solidFill>
                <a:schemeClr val="accent4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kumimoji="1" lang="en-US" altLang="zh-CN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0x7:</a:t>
            </a:r>
            <a:r>
              <a:rPr kumimoji="1" lang="zh-CN" altLang="en-US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Symbolic</a:t>
            </a:r>
            <a:r>
              <a:rPr kumimoji="1" lang="zh-CN" altLang="en-US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link</a:t>
            </a:r>
            <a:endParaRPr kumimoji="1" lang="zh-CN" altLang="en-US" sz="1400" b="1" dirty="0">
              <a:solidFill>
                <a:schemeClr val="accent4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下箭头 2"/>
          <p:cNvSpPr/>
          <p:nvPr/>
        </p:nvSpPr>
        <p:spPr>
          <a:xfrm>
            <a:off x="6228184" y="3577580"/>
            <a:ext cx="576064" cy="288032"/>
          </a:xfrm>
          <a:prstGeom prst="downArrow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860032" y="1358520"/>
            <a:ext cx="3240360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861135" y="3251091"/>
            <a:ext cx="3240360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897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Two Types of Links (Synonyms)</a:t>
            </a:r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4044280"/>
          </a:xfrm>
        </p:spPr>
        <p:txBody>
          <a:bodyPr>
            <a:normAutofit fontScale="70000" lnSpcReduction="20000"/>
          </a:bodyPr>
          <a:lstStyle/>
          <a:p>
            <a:pPr marL="342900" lvl="1" indent="-342900">
              <a:buFontTx/>
              <a:buChar char="•"/>
            </a:pPr>
            <a:r>
              <a:rPr lang="en-US" altLang="zh-CN" sz="3400" dirty="0"/>
              <a:t>Add link "assignment" to "Mail/new-assignment"</a:t>
            </a:r>
            <a:endParaRPr lang="en-US" altLang="zh-CN" sz="4600" dirty="0"/>
          </a:p>
          <a:p>
            <a:pPr marL="742950" lvl="2" indent="-342900"/>
            <a:r>
              <a:rPr lang="en-US" altLang="zh-CN" sz="2800" dirty="0"/>
              <a:t>Hard link</a:t>
            </a:r>
          </a:p>
          <a:p>
            <a:pPr marL="1200150" lvl="3" indent="-342900"/>
            <a:r>
              <a:rPr lang="en-US" altLang="zh-CN" sz="2400" dirty="0"/>
              <a:t>No new file is created</a:t>
            </a:r>
          </a:p>
          <a:p>
            <a:pPr marL="1200150" lvl="3" indent="-342900"/>
            <a:r>
              <a:rPr lang="en-US" altLang="zh-CN" sz="2400" dirty="0"/>
              <a:t>Just add a binding between a string and an </a:t>
            </a:r>
            <a:r>
              <a:rPr lang="en-US" altLang="zh-CN" sz="2400" b="1" dirty="0"/>
              <a:t>existing</a:t>
            </a:r>
            <a:r>
              <a:rPr lang="en-US" altLang="zh-CN" sz="2400" dirty="0"/>
              <a:t> inode</a:t>
            </a:r>
          </a:p>
          <a:p>
            <a:pPr marL="1200150" lvl="3" indent="-342900"/>
            <a:r>
              <a:rPr lang="en-US" altLang="zh-CN" sz="2400" dirty="0"/>
              <a:t>Target inode reference count is increased</a:t>
            </a:r>
          </a:p>
          <a:p>
            <a:pPr marL="1200150" lvl="3" indent="-342900"/>
            <a:r>
              <a:rPr lang="en-US" altLang="zh-CN" sz="2400" dirty="0"/>
              <a:t>If target file is deleted, the link is still valid</a:t>
            </a:r>
          </a:p>
          <a:p>
            <a:pPr marL="742950" lvl="2" indent="-342900"/>
            <a:r>
              <a:rPr lang="en-US" altLang="zh-CN" sz="2800" dirty="0"/>
              <a:t>Soft link</a:t>
            </a:r>
          </a:p>
          <a:p>
            <a:pPr marL="1200150" lvl="3" indent="-342900"/>
            <a:r>
              <a:rPr lang="en-US" altLang="zh-CN" sz="2400" dirty="0"/>
              <a:t>A new file is created, the data is the string "Mail/new-assignment"</a:t>
            </a:r>
          </a:p>
          <a:p>
            <a:pPr marL="1200150" lvl="3" indent="-342900"/>
            <a:r>
              <a:rPr lang="en-US" altLang="zh-CN" sz="2400" dirty="0"/>
              <a:t>Target inode reference count is not increased</a:t>
            </a:r>
          </a:p>
          <a:p>
            <a:pPr marL="1200150" lvl="3" indent="-342900"/>
            <a:r>
              <a:rPr lang="en-US" altLang="zh-CN" sz="2400" dirty="0"/>
              <a:t>If target file is deleted, the link is not valid</a:t>
            </a:r>
          </a:p>
          <a:p>
            <a:r>
              <a:rPr lang="en-US" altLang="zh-CN" sz="2800" dirty="0"/>
              <a:t>Soft link can create cycle by SYMLINK("a", "a")</a:t>
            </a:r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EDEC29B7-5C85-F44E-9238-D31C312A5DF9}" type="slidenum">
              <a:rPr lang="zh-CN" altLang="en-US" sz="1400" b="0">
                <a:latin typeface="DengXian" charset="0"/>
                <a:ea typeface="DengXian" charset="0"/>
                <a:cs typeface="DengXian" charset="0"/>
              </a:rPr>
              <a:pPr/>
              <a:t>7</a:t>
            </a:fld>
            <a:endParaRPr lang="en-US" altLang="zh-CN" sz="1400" b="0">
              <a:latin typeface="DengXian" charset="0"/>
              <a:ea typeface="DengXian" charset="0"/>
              <a:cs typeface="DengXi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05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Directly</a:t>
            </a:r>
            <a:r>
              <a:rPr kumimoji="1" lang="zh-CN" altLang="en-US" dirty="0"/>
              <a:t> </a:t>
            </a:r>
            <a:r>
              <a:rPr kumimoji="1" lang="en-US" altLang="zh-CN" dirty="0"/>
              <a:t>Dump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Symbolic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Link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412" y="1273324"/>
            <a:ext cx="8229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zh-CN" altLang="en-US" sz="16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6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ln -s "/</a:t>
            </a:r>
            <a:r>
              <a:rPr lang="en-US" altLang="zh-CN" sz="1600" b="1" dirty="0" err="1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tmp</a:t>
            </a:r>
            <a:r>
              <a:rPr lang="en-US" altLang="zh-CN" sz="16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altLang="zh-CN" sz="1600" b="1" dirty="0" err="1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abc</a:t>
            </a:r>
            <a:r>
              <a:rPr lang="en-US" altLang="zh-CN" sz="16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" s-link</a:t>
            </a:r>
            <a:endParaRPr lang="zh-CN" alt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zh-CN" altLang="en-US" sz="1600" dirty="0">
              <a:solidFill>
                <a:srgbClr val="00B0F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16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zh-CN" altLang="en-US" sz="16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600" b="1" dirty="0" err="1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ls</a:t>
            </a:r>
            <a:r>
              <a:rPr lang="zh-CN" altLang="en-US" sz="16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altLang="zh-CN" sz="16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altLang="zh-CN" sz="16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l</a:t>
            </a:r>
            <a:r>
              <a:rPr lang="zh-CN" altLang="en-US" sz="16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6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s-link</a:t>
            </a:r>
            <a:endParaRPr lang="zh-CN" alt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1600" dirty="0">
                <a:latin typeface="Courier" charset="0"/>
                <a:ea typeface="Courier" charset="0"/>
                <a:cs typeface="Courier" charset="0"/>
              </a:rPr>
              <a:t>7536945 </a:t>
            </a:r>
            <a:r>
              <a:rPr lang="en-US" altLang="zh-CN" sz="1600" dirty="0" err="1">
                <a:latin typeface="Courier" charset="0"/>
                <a:ea typeface="Courier" charset="0"/>
                <a:cs typeface="Courier" charset="0"/>
              </a:rPr>
              <a:t>lrwxrwxrwx</a:t>
            </a:r>
            <a:r>
              <a:rPr lang="en-US" altLang="zh-CN" sz="1600" dirty="0">
                <a:latin typeface="Courier" charset="0"/>
                <a:ea typeface="Courier" charset="0"/>
                <a:cs typeface="Courier" charset="0"/>
              </a:rPr>
              <a:t> 1 </a:t>
            </a:r>
            <a:r>
              <a:rPr lang="en-US" altLang="zh-CN" sz="1600" dirty="0" err="1">
                <a:latin typeface="Courier" charset="0"/>
                <a:ea typeface="Courier" charset="0"/>
                <a:cs typeface="Courier" charset="0"/>
              </a:rPr>
              <a:t>xiayubin</a:t>
            </a:r>
            <a:r>
              <a:rPr lang="en-US" altLang="zh-CN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600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8</a:t>
            </a:r>
            <a:r>
              <a:rPr lang="en-US" altLang="zh-CN" sz="1600" dirty="0">
                <a:latin typeface="Courier" charset="0"/>
                <a:ea typeface="Courier" charset="0"/>
                <a:cs typeface="Courier" charset="0"/>
              </a:rPr>
              <a:t> Sep 20 08:01 s-link -&gt; /</a:t>
            </a:r>
            <a:r>
              <a:rPr lang="en-US" altLang="zh-CN" sz="1600" dirty="0" err="1">
                <a:latin typeface="Courier" charset="0"/>
                <a:ea typeface="Courier" charset="0"/>
                <a:cs typeface="Courier" charset="0"/>
              </a:rPr>
              <a:t>tmp</a:t>
            </a:r>
            <a:r>
              <a:rPr lang="en-US" altLang="zh-CN" sz="1600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altLang="zh-CN" sz="1600" dirty="0" err="1">
                <a:latin typeface="Courier" charset="0"/>
                <a:ea typeface="Courier" charset="0"/>
                <a:cs typeface="Courier" charset="0"/>
              </a:rPr>
              <a:t>abc</a:t>
            </a:r>
            <a:endParaRPr lang="zh-CN" alt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zh-CN" altLang="en-US" sz="1600" dirty="0">
              <a:solidFill>
                <a:srgbClr val="00B0F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16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zh-CN" altLang="en-US" sz="16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600" b="1" dirty="0" err="1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readlink</a:t>
            </a:r>
            <a:r>
              <a:rPr lang="zh-CN" altLang="en-US" sz="16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6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s-link</a:t>
            </a:r>
            <a:endParaRPr lang="zh-CN" altLang="en-US" sz="1600" b="1" dirty="0">
              <a:solidFill>
                <a:srgbClr val="00B0F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1600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altLang="zh-CN" sz="1600" dirty="0" err="1">
                <a:latin typeface="Courier" charset="0"/>
                <a:ea typeface="Courier" charset="0"/>
                <a:cs typeface="Courier" charset="0"/>
              </a:rPr>
              <a:t>tmp</a:t>
            </a:r>
            <a:r>
              <a:rPr lang="en-US" altLang="zh-CN" sz="1600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altLang="zh-CN" sz="1600" dirty="0" err="1">
                <a:latin typeface="Courier" charset="0"/>
                <a:ea typeface="Courier" charset="0"/>
                <a:cs typeface="Courier" charset="0"/>
              </a:rPr>
              <a:t>abc</a:t>
            </a:r>
            <a:endParaRPr lang="zh-CN" alt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zh-CN" alt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16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zh-CN" altLang="en-US" sz="16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6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cat</a:t>
            </a:r>
            <a:r>
              <a:rPr lang="zh-CN" altLang="en-US" sz="16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6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s-link</a:t>
            </a:r>
            <a:endParaRPr lang="zh-CN" altLang="en-US" sz="1600" b="1" dirty="0">
              <a:solidFill>
                <a:srgbClr val="00B0F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1600" dirty="0">
                <a:latin typeface="Courier" charset="0"/>
                <a:ea typeface="Courier" charset="0"/>
                <a:cs typeface="Courier" charset="0"/>
              </a:rPr>
              <a:t>cat: slink: No such file or directory</a:t>
            </a:r>
            <a:endParaRPr lang="zh-CN" alt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zh-CN" alt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16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zh-CN" altLang="en-US" sz="16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6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echo "hello, world" &gt; /</a:t>
            </a:r>
            <a:r>
              <a:rPr lang="en-US" altLang="zh-CN" sz="1600" b="1" dirty="0" err="1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tmp</a:t>
            </a:r>
            <a:r>
              <a:rPr lang="en-US" altLang="zh-CN" sz="16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altLang="zh-CN" sz="1600" b="1" dirty="0" err="1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abc</a:t>
            </a:r>
            <a:endParaRPr lang="zh-CN" altLang="en-US" sz="1600" b="1" dirty="0">
              <a:solidFill>
                <a:srgbClr val="00B0F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zh-CN" altLang="en-US" sz="1600" dirty="0">
              <a:solidFill>
                <a:srgbClr val="00B0F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16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zh-CN" altLang="en-US" sz="16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6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cat</a:t>
            </a:r>
            <a:r>
              <a:rPr lang="zh-CN" altLang="en-US" sz="16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6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s-link</a:t>
            </a:r>
            <a:endParaRPr lang="zh-CN" altLang="en-US" sz="1600" b="1" dirty="0">
              <a:solidFill>
                <a:srgbClr val="00B0F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fi-FI" altLang="zh-CN" sz="1600" dirty="0" err="1">
                <a:latin typeface="Courier" charset="0"/>
                <a:ea typeface="Courier" charset="0"/>
                <a:cs typeface="Courier" charset="0"/>
              </a:rPr>
              <a:t>hello</a:t>
            </a:r>
            <a:r>
              <a:rPr lang="fi-FI" altLang="zh-CN" sz="16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fi-FI" altLang="zh-CN" sz="1600" dirty="0" err="1">
                <a:latin typeface="Courier" charset="0"/>
                <a:ea typeface="Courier" charset="0"/>
                <a:cs typeface="Courier" charset="0"/>
              </a:rPr>
              <a:t>world</a:t>
            </a:r>
            <a:endParaRPr lang="fi-FI" altLang="zh-CN" sz="16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27984" y="2741060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What</a:t>
            </a:r>
            <a:r>
              <a:rPr lang="zh-CN" altLang="en-US" sz="20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does "8" means? 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319972" y="2353444"/>
            <a:ext cx="216024" cy="36004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6963400" y="2741060"/>
            <a:ext cx="10871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File size</a:t>
            </a:r>
            <a:endParaRPr lang="zh-CN" altLang="en-US" sz="2000" b="1" dirty="0">
              <a:solidFill>
                <a:srgbClr val="C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7121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Two Types of Links (Synonyms)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633364"/>
            <a:ext cx="6045200" cy="2921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067944" y="4513684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By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 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file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 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name</a:t>
            </a:r>
            <a:endParaRPr kumimoji="1"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99592" y="228143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By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 </a:t>
            </a:r>
            <a:r>
              <a:rPr kumimoji="1"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inode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 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number</a:t>
            </a:r>
            <a:endParaRPr kumimoji="1"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851920" y="2650768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By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 </a:t>
            </a:r>
            <a:r>
              <a:rPr kumimoji="1"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inode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 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number</a:t>
            </a:r>
            <a:endParaRPr kumimoji="1"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DengXian" charset="0"/>
              <a:ea typeface="DengXian" charset="0"/>
              <a:cs typeface="DengXi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365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85B1D284-D5D3-E84D-BD28-707B0D140669}" vid="{EAB3F4BA-066D-9146-B9C6-197746E0B32B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for CSE</Template>
  <TotalTime>1887</TotalTime>
  <Words>1989</Words>
  <Application>Microsoft Macintosh PowerPoint</Application>
  <PresentationFormat>全屏显示(16:10)</PresentationFormat>
  <Paragraphs>338</Paragraphs>
  <Slides>35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4" baseType="lpstr">
      <vt:lpstr>等线</vt:lpstr>
      <vt:lpstr>等线</vt:lpstr>
      <vt:lpstr>宋体</vt:lpstr>
      <vt:lpstr>Adobe 楷体 Std R</vt:lpstr>
      <vt:lpstr>Arial</vt:lpstr>
      <vt:lpstr>Calibri</vt:lpstr>
      <vt:lpstr>Consolas</vt:lpstr>
      <vt:lpstr>Courier</vt:lpstr>
      <vt:lpstr>Office 主题​​</vt:lpstr>
      <vt:lpstr>File System API</vt:lpstr>
      <vt:lpstr>Review: File</vt:lpstr>
      <vt:lpstr>Review: The Naming Layers of the UNIX FS (v6)</vt:lpstr>
      <vt:lpstr>Review Questions</vt:lpstr>
      <vt:lpstr>Directly Dump a Directory</vt:lpstr>
      <vt:lpstr>Directly Dump a Directory</vt:lpstr>
      <vt:lpstr>Two Types of Links (Synonyms)</vt:lpstr>
      <vt:lpstr>Directly Dump a Symbolic Link</vt:lpstr>
      <vt:lpstr>Two Types of Links (Synonyms)</vt:lpstr>
      <vt:lpstr>Sidebar: Notice the Context Change</vt:lpstr>
      <vt:lpstr>Sidebar: Notice the Context Change</vt:lpstr>
      <vt:lpstr>Summary of File System 7 Layers</vt:lpstr>
      <vt:lpstr>Review: FAT File System</vt:lpstr>
      <vt:lpstr>File system API</vt:lpstr>
      <vt:lpstr>Implementing the File System API</vt:lpstr>
      <vt:lpstr>Sidebar: open() vs. fopen()</vt:lpstr>
      <vt:lpstr>File Meta-data</vt:lpstr>
      <vt:lpstr>OPEN a File</vt:lpstr>
      <vt:lpstr>File Descriptor</vt:lpstr>
      <vt:lpstr>Why File Descriptor?</vt:lpstr>
      <vt:lpstr>File Cursor</vt:lpstr>
      <vt:lpstr>fd_table &amp; file_table</vt:lpstr>
      <vt:lpstr>File Cursor Sharing</vt:lpstr>
      <vt:lpstr>OPEN Implementation</vt:lpstr>
      <vt:lpstr>READ Implementation</vt:lpstr>
      <vt:lpstr>Disk Layout of a Simple File System</vt:lpstr>
      <vt:lpstr>At the Head of a Disk Partition</vt:lpstr>
      <vt:lpstr>Questions</vt:lpstr>
      <vt:lpstr>File Open &amp; Read Timeline</vt:lpstr>
      <vt:lpstr>File Creation Timeline</vt:lpstr>
      <vt:lpstr>WRITE &amp; CLOSE</vt:lpstr>
      <vt:lpstr>Questions</vt:lpstr>
      <vt:lpstr>Delete after OPEN but before CLOSE</vt:lpstr>
      <vt:lpstr>SYNC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Xia Yubin</dc:creator>
  <cp:lastModifiedBy>Yubin Xia</cp:lastModifiedBy>
  <cp:revision>63</cp:revision>
  <cp:lastPrinted>2016-06-13T07:55:34Z</cp:lastPrinted>
  <dcterms:created xsi:type="dcterms:W3CDTF">2017-05-12T06:55:38Z</dcterms:created>
  <dcterms:modified xsi:type="dcterms:W3CDTF">2019-09-17T01:55:50Z</dcterms:modified>
</cp:coreProperties>
</file>