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01" r:id="rId3"/>
    <p:sldId id="259" r:id="rId4"/>
    <p:sldId id="310" r:id="rId5"/>
    <p:sldId id="311" r:id="rId6"/>
    <p:sldId id="312" r:id="rId7"/>
    <p:sldId id="313" r:id="rId8"/>
    <p:sldId id="314" r:id="rId9"/>
    <p:sldId id="315" r:id="rId10"/>
    <p:sldId id="271" r:id="rId11"/>
    <p:sldId id="387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302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03" r:id="rId31"/>
    <p:sldId id="289" r:id="rId32"/>
    <p:sldId id="290" r:id="rId33"/>
    <p:sldId id="291" r:id="rId34"/>
    <p:sldId id="292" r:id="rId35"/>
    <p:sldId id="316" r:id="rId36"/>
    <p:sldId id="304" r:id="rId37"/>
    <p:sldId id="308" r:id="rId38"/>
    <p:sldId id="309" r:id="rId39"/>
    <p:sldId id="305" r:id="rId40"/>
    <p:sldId id="306" r:id="rId41"/>
    <p:sldId id="307" r:id="rId42"/>
    <p:sldId id="388" r:id="rId43"/>
    <p:sldId id="389" r:id="rId44"/>
    <p:sldId id="390" r:id="rId45"/>
    <p:sldId id="391" r:id="rId46"/>
    <p:sldId id="392" r:id="rId47"/>
    <p:sldId id="393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297" r:id="rId59"/>
    <p:sldId id="300" r:id="rId60"/>
    <p:sldId id="298" r:id="rId61"/>
    <p:sldId id="299" r:id="rId6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4" autoAdjust="0"/>
    <p:restoredTop sz="91275" autoAdjust="0"/>
  </p:normalViewPr>
  <p:slideViewPr>
    <p:cSldViewPr>
      <p:cViewPr varScale="1">
        <p:scale>
          <a:sx n="79" d="100"/>
          <a:sy n="79" d="100"/>
        </p:scale>
        <p:origin x="208" y="7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Note: the </a:t>
            </a:r>
            <a:r>
              <a:rPr kumimoji="1" lang="en-US" altLang="zh-CN" dirty="0" err="1"/>
              <a:t>refcnt</a:t>
            </a:r>
            <a:r>
              <a:rPr kumimoji="1" lang="en-US" altLang="zh-CN" baseline="0" dirty="0"/>
              <a:t> is not the </a:t>
            </a:r>
            <a:r>
              <a:rPr kumimoji="1" lang="en-US" altLang="zh-CN" baseline="0" dirty="0" err="1"/>
              <a:t>refcnt</a:t>
            </a:r>
            <a:r>
              <a:rPr kumimoji="1" lang="en-US" altLang="zh-CN" baseline="0" dirty="0"/>
              <a:t> of </a:t>
            </a:r>
            <a:r>
              <a:rPr kumimoji="1" lang="en-US" altLang="zh-CN" baseline="0" dirty="0" err="1"/>
              <a:t>inode</a:t>
            </a:r>
            <a:r>
              <a:rPr kumimoji="1" lang="en-US" altLang="zh-CN" baseline="0" dirty="0"/>
              <a:t>!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1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Yes. The compiler does</a:t>
            </a:r>
            <a:r>
              <a:rPr lang="en-US" altLang="zh-CN" baseline="0" dirty="0"/>
              <a:t> not know [ebp-4] is the address of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9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Disk</a:t>
            </a:r>
            <a:r>
              <a:rPr kumimoji="1" lang="zh-CN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zh-CN" sz="4400" dirty="0">
                <a:solidFill>
                  <a:schemeClr val="bg1"/>
                </a:solidFill>
              </a:rPr>
              <a:t>I/O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Interrupt,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PIO, MMIO, DMA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Canonical I/O Protocol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disk?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9348"/>
            <a:ext cx="761596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2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Device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051534"/>
            <a:ext cx="6855922" cy="24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70738" y="3073524"/>
            <a:ext cx="68407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38890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Status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704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Address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5558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Data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2889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Command</a:t>
            </a:r>
            <a:endParaRPr lang="zh-CN" altLang="en-US" sz="16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0738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Registers</a:t>
            </a:r>
            <a:endParaRPr lang="zh-CN" altLang="en-US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2746" y="3180308"/>
            <a:ext cx="6624736" cy="11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Micro-controller (CPU)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Memory (DRAM or SRAM or both)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Other Hardware-specific Chips</a:t>
            </a:r>
            <a:endParaRPr lang="zh-CN" altLang="en-US" sz="2000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55514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Interface</a:t>
            </a:r>
            <a:endParaRPr lang="zh-CN" altLang="en-US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55514" y="3180308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Internals</a:t>
            </a:r>
            <a:endParaRPr lang="zh-CN" altLang="en-US" b="1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4138255"/>
            <a:ext cx="8229600" cy="1239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  <a:cs typeface="DengXian" charset="0"/>
              </a:rPr>
              <a:t>Polling</a:t>
            </a:r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: CPU waits until the device is ready to receive a command by repeatedly reading the status register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20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881158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>
                <a:latin typeface="DengXian" charset="0"/>
                <a:ea typeface="DengXian" charset="0"/>
                <a:cs typeface="DengXian" charset="0"/>
              </a:rPr>
              <a:t>If this were a disk, then multiple writes would need to take place to transfer a disk block (say 512 Bytes) to the device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>
                <a:latin typeface="DengXian" charset="0"/>
                <a:ea typeface="DengXian" charset="0"/>
                <a:cs typeface="DengXian" charset="0"/>
              </a:rPr>
              <a:t>When the main CPU is involved with the data movement (as in this example protocol), we refer to it as </a:t>
            </a:r>
            <a:r>
              <a:rPr lang="en-US" altLang="zh-CN" sz="2000" dirty="0">
                <a:solidFill>
                  <a:srgbClr val="C00000"/>
                </a:solidFill>
                <a:latin typeface="DengXian" charset="0"/>
                <a:ea typeface="DengXian" charset="0"/>
                <a:cs typeface="DengXian" charset="0"/>
              </a:rPr>
              <a:t>programmed I/O (PIO)</a:t>
            </a:r>
            <a:endParaRPr lang="zh-CN" altLang="en-US" sz="2000" dirty="0">
              <a:solidFill>
                <a:srgbClr val="C0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3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945739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OS writes a command to the command register; doing so implicitly lets the device know that both the data is present and that it should begin working on the command</a:t>
            </a: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endParaRPr lang="zh-CN" altLang="en-US" sz="2400" dirty="0">
              <a:solidFill>
                <a:srgbClr val="C0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2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945739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OS waits for the device to finish by again polling it</a:t>
            </a: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in a loop, waiting to see if it is finished</a:t>
            </a:r>
          </a:p>
          <a:p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It may then get an error code to indicate success or failure</a:t>
            </a: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b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</a:br>
            <a:endParaRPr lang="zh-CN" altLang="en-US" sz="2400" dirty="0">
              <a:solidFill>
                <a:srgbClr val="C00000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3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Canonical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//wait until device is not busy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(Doing so starts the device and executes the command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//wait until device is done with your request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945739"/>
            <a:ext cx="8229600" cy="172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DengXian" charset="0"/>
                <a:ea typeface="DengXian" charset="0"/>
                <a:cs typeface="DengXian" charset="0"/>
              </a:rPr>
              <a:t>Problem: polling wastes too much CPU</a:t>
            </a:r>
          </a:p>
          <a:p>
            <a:r>
              <a:rPr lang="en-US" altLang="zh-CN" sz="2800" dirty="0">
                <a:latin typeface="DengXian" charset="0"/>
                <a:ea typeface="DengXian" charset="0"/>
                <a:cs typeface="DengXian" charset="0"/>
              </a:rPr>
              <a:t>Solution: using </a:t>
            </a:r>
            <a:r>
              <a:rPr lang="en-US" altLang="zh-CN" sz="28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interrupt</a:t>
            </a:r>
            <a:endParaRPr lang="zh-CN" altLang="en-US" sz="2800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5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Interrupts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Lowering CPU Overhead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8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Review: File Cursor Sharing</a:t>
            </a:r>
            <a:endParaRPr kumimoji="1" lang="zh-CN" altLang="en-US" dirty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E93B98-411B-3C4A-9927-5F26303B48AB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205038" y="195934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13088" y="1959348"/>
            <a:ext cx="92075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2" name="TextBox 23"/>
          <p:cNvSpPr txBox="1">
            <a:spLocks noChangeArrowheads="1"/>
          </p:cNvSpPr>
          <p:nvPr/>
        </p:nvSpPr>
        <p:spPr bwMode="auto">
          <a:xfrm>
            <a:off x="3224213" y="167756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533400" y="1895848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A</a:t>
            </a:r>
            <a:endParaRPr lang="zh-CN" altLang="en-US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4" name="TextBox 25"/>
          <p:cNvSpPr txBox="1">
            <a:spLocks noChangeArrowheads="1"/>
          </p:cNvSpPr>
          <p:nvPr/>
        </p:nvSpPr>
        <p:spPr bwMode="auto">
          <a:xfrm>
            <a:off x="1905000" y="1201316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fd_table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5" name="TextBox 26"/>
          <p:cNvSpPr txBox="1">
            <a:spLocks noChangeArrowheads="1"/>
          </p:cNvSpPr>
          <p:nvPr/>
        </p:nvSpPr>
        <p:spPr bwMode="auto">
          <a:xfrm>
            <a:off x="2311400" y="167756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209800" y="2689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19438" y="2689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8" name="TextBox 29"/>
          <p:cNvSpPr txBox="1">
            <a:spLocks noChangeArrowheads="1"/>
          </p:cNvSpPr>
          <p:nvPr/>
        </p:nvSpPr>
        <p:spPr bwMode="auto">
          <a:xfrm>
            <a:off x="3228975" y="2407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9" name="TextBox 30"/>
          <p:cNvSpPr txBox="1">
            <a:spLocks noChangeArrowheads="1"/>
          </p:cNvSpPr>
          <p:nvPr/>
        </p:nvSpPr>
        <p:spPr bwMode="auto">
          <a:xfrm>
            <a:off x="514100" y="2626098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B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0" name="TextBox 31"/>
          <p:cNvSpPr txBox="1">
            <a:spLocks noChangeArrowheads="1"/>
          </p:cNvSpPr>
          <p:nvPr/>
        </p:nvSpPr>
        <p:spPr bwMode="auto">
          <a:xfrm>
            <a:off x="2317750" y="2407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209800" y="3451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19438" y="3451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3" name="TextBox 34"/>
          <p:cNvSpPr txBox="1">
            <a:spLocks noChangeArrowheads="1"/>
          </p:cNvSpPr>
          <p:nvPr/>
        </p:nvSpPr>
        <p:spPr bwMode="auto">
          <a:xfrm>
            <a:off x="3228975" y="3169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4" name="TextBox 35"/>
          <p:cNvSpPr txBox="1">
            <a:spLocks noChangeArrowheads="1"/>
          </p:cNvSpPr>
          <p:nvPr/>
        </p:nvSpPr>
        <p:spPr bwMode="auto">
          <a:xfrm>
            <a:off x="304800" y="3388098"/>
            <a:ext cx="1797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C is B's child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2317750" y="3169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6" name="内容占位符 2"/>
          <p:cNvSpPr>
            <a:spLocks noGrp="1"/>
          </p:cNvSpPr>
          <p:nvPr>
            <p:ph idx="1"/>
          </p:nvPr>
        </p:nvSpPr>
        <p:spPr>
          <a:xfrm>
            <a:off x="550584" y="4153644"/>
            <a:ext cx="8305800" cy="11828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Process A, B and C all open just one file with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23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A and B open the same file, not share file cursor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 B and C share the file cursor </a:t>
            </a:r>
            <a:endParaRPr lang="zh-CN" altLang="en-US" sz="2000" dirty="0"/>
          </a:p>
        </p:txBody>
      </p:sp>
      <p:sp>
        <p:nvSpPr>
          <p:cNvPr id="40" name="圆角矩形 4"/>
          <p:cNvSpPr/>
          <p:nvPr/>
        </p:nvSpPr>
        <p:spPr bwMode="auto">
          <a:xfrm>
            <a:off x="5629275" y="19606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2" name="圆角矩形 5"/>
          <p:cNvSpPr/>
          <p:nvPr/>
        </p:nvSpPr>
        <p:spPr bwMode="auto">
          <a:xfrm>
            <a:off x="6538913" y="19606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128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5" name="圆角矩形 6"/>
          <p:cNvSpPr/>
          <p:nvPr/>
        </p:nvSpPr>
        <p:spPr bwMode="auto">
          <a:xfrm>
            <a:off x="5629275" y="2278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6" name="圆角矩形 7"/>
          <p:cNvSpPr/>
          <p:nvPr/>
        </p:nvSpPr>
        <p:spPr bwMode="auto">
          <a:xfrm>
            <a:off x="6538913" y="2278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240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7" name="圆角矩形 8"/>
          <p:cNvSpPr/>
          <p:nvPr/>
        </p:nvSpPr>
        <p:spPr bwMode="auto">
          <a:xfrm>
            <a:off x="5629275" y="3421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圆角矩形 9"/>
          <p:cNvSpPr/>
          <p:nvPr/>
        </p:nvSpPr>
        <p:spPr bwMode="auto">
          <a:xfrm>
            <a:off x="6538913" y="3421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9" name="直接连接符 11"/>
          <p:cNvCxnSpPr/>
          <p:nvPr/>
        </p:nvCxnSpPr>
        <p:spPr bwMode="auto">
          <a:xfrm>
            <a:off x="8377238" y="2598316"/>
            <a:ext cx="0" cy="8506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12"/>
          <p:cNvCxnSpPr/>
          <p:nvPr/>
        </p:nvCxnSpPr>
        <p:spPr bwMode="auto">
          <a:xfrm>
            <a:off x="5629275" y="2598317"/>
            <a:ext cx="0" cy="822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325" name="TextBox 13"/>
          <p:cNvSpPr txBox="1">
            <a:spLocks noChangeArrowheads="1"/>
          </p:cNvSpPr>
          <p:nvPr/>
        </p:nvSpPr>
        <p:spPr bwMode="auto">
          <a:xfrm rot="5400000">
            <a:off x="6881416" y="2821770"/>
            <a:ext cx="448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...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6" name="TextBox 14"/>
          <p:cNvSpPr txBox="1">
            <a:spLocks noChangeArrowheads="1"/>
          </p:cNvSpPr>
          <p:nvPr/>
        </p:nvSpPr>
        <p:spPr bwMode="auto">
          <a:xfrm>
            <a:off x="5579144" y="1678890"/>
            <a:ext cx="1081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num</a:t>
            </a:r>
            <a:endParaRPr lang="zh-CN" altLang="en-US" sz="1400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7" name="TextBox 15"/>
          <p:cNvSpPr txBox="1">
            <a:spLocks noChangeArrowheads="1"/>
          </p:cNvSpPr>
          <p:nvPr/>
        </p:nvSpPr>
        <p:spPr bwMode="auto">
          <a:xfrm>
            <a:off x="6530975" y="1678890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file cursor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8" name="TextBox 16"/>
          <p:cNvSpPr txBox="1">
            <a:spLocks noChangeArrowheads="1"/>
          </p:cNvSpPr>
          <p:nvPr/>
        </p:nvSpPr>
        <p:spPr bwMode="auto">
          <a:xfrm>
            <a:off x="4778375" y="1678890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" name="圆角矩形 17"/>
          <p:cNvSpPr/>
          <p:nvPr/>
        </p:nvSpPr>
        <p:spPr bwMode="auto">
          <a:xfrm>
            <a:off x="4867275" y="1960670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6" name="圆角矩形 18"/>
          <p:cNvSpPr/>
          <p:nvPr/>
        </p:nvSpPr>
        <p:spPr bwMode="auto">
          <a:xfrm>
            <a:off x="4867275" y="2274202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1" name="TextBox 20"/>
          <p:cNvSpPr txBox="1">
            <a:spLocks noChangeArrowheads="1"/>
          </p:cNvSpPr>
          <p:nvPr/>
        </p:nvSpPr>
        <p:spPr bwMode="auto">
          <a:xfrm>
            <a:off x="5867400" y="1206608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file_table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8" name="圆角矩形 40"/>
          <p:cNvSpPr/>
          <p:nvPr/>
        </p:nvSpPr>
        <p:spPr bwMode="auto">
          <a:xfrm>
            <a:off x="7458076" y="19606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3" name="TextBox 41"/>
          <p:cNvSpPr txBox="1">
            <a:spLocks noChangeArrowheads="1"/>
          </p:cNvSpPr>
          <p:nvPr/>
        </p:nvSpPr>
        <p:spPr bwMode="auto">
          <a:xfrm>
            <a:off x="7377114" y="1678890"/>
            <a:ext cx="1081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refcnt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0" name="圆角矩形 42"/>
          <p:cNvSpPr/>
          <p:nvPr/>
        </p:nvSpPr>
        <p:spPr bwMode="auto">
          <a:xfrm>
            <a:off x="7458076" y="2276848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1" name="圆角矩形 43"/>
          <p:cNvSpPr/>
          <p:nvPr/>
        </p:nvSpPr>
        <p:spPr bwMode="auto">
          <a:xfrm>
            <a:off x="7458076" y="34211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5336" name="Elbow Connector 2"/>
          <p:cNvCxnSpPr>
            <a:cxnSpLocks noChangeShapeType="1"/>
            <a:stCxn id="23" idx="3"/>
            <a:endCxn id="55" idx="1"/>
          </p:cNvCxnSpPr>
          <p:nvPr/>
        </p:nvCxnSpPr>
        <p:spPr bwMode="auto">
          <a:xfrm>
            <a:off x="4033839" y="2118098"/>
            <a:ext cx="833437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7" name="Elbow Connector 10"/>
          <p:cNvCxnSpPr>
            <a:cxnSpLocks noChangeShapeType="1"/>
            <a:stCxn id="29" idx="3"/>
            <a:endCxn id="56" idx="1"/>
          </p:cNvCxnSpPr>
          <p:nvPr/>
        </p:nvCxnSpPr>
        <p:spPr bwMode="auto">
          <a:xfrm flipV="1">
            <a:off x="4038601" y="2432952"/>
            <a:ext cx="828675" cy="415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338" name="Elbow Connector 14"/>
          <p:cNvCxnSpPr>
            <a:cxnSpLocks noChangeShapeType="1"/>
            <a:stCxn id="34" idx="3"/>
            <a:endCxn id="56" idx="1"/>
          </p:cNvCxnSpPr>
          <p:nvPr/>
        </p:nvCxnSpPr>
        <p:spPr bwMode="auto">
          <a:xfrm flipV="1">
            <a:off x="4038601" y="2432952"/>
            <a:ext cx="828675" cy="1177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3419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Lowering CPU Overhead With Interrupts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Instead of polling, the OS can issue a request, put the calling process to sleep, and context switch to another task</a:t>
            </a:r>
          </a:p>
          <a:p>
            <a:r>
              <a:rPr lang="en-US" altLang="zh-CN" sz="2000" dirty="0"/>
              <a:t>When the device finishes, it will raise a hardware interrupt</a:t>
            </a:r>
          </a:p>
          <a:p>
            <a:r>
              <a:rPr lang="en-US" altLang="zh-CN" sz="2000" dirty="0"/>
              <a:t>The CPU jumps into the OS at a pre-determined </a:t>
            </a:r>
            <a:r>
              <a:rPr lang="en-US" altLang="zh-CN" sz="2000" b="1" dirty="0">
                <a:solidFill>
                  <a:srgbClr val="0096FF"/>
                </a:solidFill>
              </a:rPr>
              <a:t>interrupt service routine (ISR)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dirty="0"/>
              <a:t>or more simply an </a:t>
            </a:r>
            <a:r>
              <a:rPr lang="en-US" altLang="zh-CN" sz="2000" b="1" dirty="0">
                <a:solidFill>
                  <a:srgbClr val="0096FF"/>
                </a:solidFill>
              </a:rPr>
              <a:t>interrupt handler</a:t>
            </a:r>
            <a:endParaRPr lang="en-US" altLang="zh-CN" sz="2000" dirty="0">
              <a:solidFill>
                <a:srgbClr val="0096FF"/>
              </a:solidFill>
            </a:endParaRPr>
          </a:p>
          <a:p>
            <a:r>
              <a:rPr lang="en-US" altLang="zh-CN" sz="2000" dirty="0"/>
              <a:t>The handler is just a piece of OS code that will finish the request</a:t>
            </a:r>
          </a:p>
          <a:p>
            <a:pPr lvl="1"/>
            <a:r>
              <a:rPr lang="en-US" altLang="zh-CN" sz="1800" dirty="0"/>
              <a:t>For example, by reading data and perhaps an error code from the device, and wake the process waiting for the I/O, which can then proceed as desired</a:t>
            </a:r>
            <a:endParaRPr lang="zh-CN" altLang="en-US" sz="18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7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Lowering CPU Overhead With Interrupts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1800132"/>
            <a:ext cx="693420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29485"/>
            <a:ext cx="6896100" cy="1038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43808" y="2866932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Using Polling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3808" y="4867710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Using Interrupt</a:t>
            </a:r>
            <a:endParaRPr lang="zh-CN" altLang="en-US" sz="2000" b="1" dirty="0">
              <a:solidFill>
                <a:srgbClr val="0096FF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1345332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CPU is polling without doing anything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4716016" y="1705372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36096" y="3361556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CPU can run</a:t>
            </a:r>
            <a:r>
              <a:rPr lang="zh-CN" altLang="en-US" b="1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thread</a:t>
            </a:r>
            <a:r>
              <a:rPr lang="zh-CN" altLang="en-US" b="1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5580112" y="3721596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95386" y="1345332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CPU runs</a:t>
            </a:r>
            <a:r>
              <a:rPr lang="zh-CN" altLang="en-US" b="1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thread</a:t>
            </a:r>
            <a:r>
              <a:rPr lang="zh-CN" altLang="en-US" b="1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b="1" dirty="0"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2267744" y="1705372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7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of Interrupt: Keyboard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When user depresses a key, keyboard SENDs a message to the processor containing the key value</a:t>
            </a:r>
          </a:p>
          <a:p>
            <a:r>
              <a:rPr lang="en-US" altLang="zh-CN" sz="2000" dirty="0"/>
              <a:t>As the processor is not ready, its bus interface:</a:t>
            </a:r>
          </a:p>
          <a:p>
            <a:pPr lvl="1"/>
            <a:r>
              <a:rPr lang="en-US" altLang="zh-CN" sz="1800" dirty="0"/>
              <a:t>copies the data into a temporary register, </a:t>
            </a:r>
          </a:p>
          <a:p>
            <a:pPr lvl="1"/>
            <a:r>
              <a:rPr lang="en-US" altLang="zh-CN" sz="1800" dirty="0"/>
              <a:t>acknowledges the keyboard, </a:t>
            </a:r>
          </a:p>
          <a:p>
            <a:pPr lvl="1"/>
            <a:r>
              <a:rPr lang="en-US" altLang="zh-CN" sz="1800" dirty="0"/>
              <a:t>SENDs an </a:t>
            </a:r>
            <a:r>
              <a:rPr lang="en-US" altLang="zh-CN" sz="1800" b="1" dirty="0">
                <a:solidFill>
                  <a:srgbClr val="0096FF"/>
                </a:solidFill>
              </a:rPr>
              <a:t>interrupt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signal to the processor</a:t>
            </a:r>
          </a:p>
          <a:p>
            <a:r>
              <a:rPr lang="en-US" sz="2000" dirty="0"/>
              <a:t>The processor handles the interrupt in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sz="2000" dirty="0"/>
              <a:t>next cycle</a:t>
            </a:r>
          </a:p>
          <a:p>
            <a:pPr lvl="1"/>
            <a:r>
              <a:rPr lang="en-US" sz="1800" dirty="0"/>
              <a:t>SENDs the value over the bus to memory module</a:t>
            </a:r>
          </a:p>
          <a:p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s</a:t>
            </a:r>
            <a:r>
              <a:rPr lang="en-US" sz="2000" dirty="0"/>
              <a:t>uitable for slow device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2BC835-D558-A444-B6D4-FF61D51C0BEC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22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64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of Interrupt: </a:t>
            </a:r>
            <a:r>
              <a:rPr lang="en-US" altLang="zh-CN" dirty="0" err="1"/>
              <a:t>Livelock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Using interrupts arises in networks</a:t>
            </a:r>
          </a:p>
          <a:p>
            <a:pPr lvl="1"/>
            <a:r>
              <a:rPr lang="en-US" altLang="zh-CN" sz="1600" dirty="0"/>
              <a:t>When a huge stream of incoming packets each generate an interrupt it is possible for the OS to </a:t>
            </a:r>
            <a:r>
              <a:rPr lang="en-US" altLang="zh-CN" sz="1600" b="1" dirty="0" err="1"/>
              <a:t>livelock</a:t>
            </a:r>
            <a:endParaRPr lang="en-US" altLang="zh-CN" sz="1600" b="1" dirty="0"/>
          </a:p>
          <a:p>
            <a:pPr lvl="1"/>
            <a:r>
              <a:rPr lang="en-US" altLang="zh-CN" sz="1600" b="1" dirty="0" err="1"/>
              <a:t>Livelock</a:t>
            </a:r>
            <a:r>
              <a:rPr lang="en-US" altLang="zh-CN" sz="1600" dirty="0"/>
              <a:t>: the CPU only processes interrupts and never allows a user-level process to run and actually service the requests</a:t>
            </a:r>
          </a:p>
          <a:p>
            <a:r>
              <a:rPr lang="en-US" altLang="zh-CN" sz="1800" b="1" dirty="0">
                <a:solidFill>
                  <a:srgbClr val="0096FF"/>
                </a:solidFill>
              </a:rPr>
              <a:t>Solution: hybrid</a:t>
            </a:r>
          </a:p>
          <a:p>
            <a:pPr lvl="1"/>
            <a:r>
              <a:rPr lang="en-US" altLang="zh-CN" sz="1600" dirty="0"/>
              <a:t>Default using interrupts</a:t>
            </a:r>
          </a:p>
          <a:p>
            <a:pPr lvl="1"/>
            <a:r>
              <a:rPr lang="en-US" altLang="zh-CN" sz="1600" dirty="0"/>
              <a:t>When an interrupt happens, handle it and polling for a while to solve subsequence requests</a:t>
            </a:r>
          </a:p>
          <a:p>
            <a:pPr lvl="1"/>
            <a:r>
              <a:rPr lang="en-US" altLang="zh-CN" sz="1600" dirty="0"/>
              <a:t>If no further request or time-out, fall back to interrupt again</a:t>
            </a:r>
          </a:p>
          <a:p>
            <a:pPr lvl="1"/>
            <a:r>
              <a:rPr lang="en-US" altLang="zh-CN" sz="1600" dirty="0"/>
              <a:t>Used in Linux network driver with the name </a:t>
            </a:r>
            <a:r>
              <a:rPr lang="en-US" altLang="zh-CN" sz="1600" b="1" dirty="0">
                <a:solidFill>
                  <a:srgbClr val="0096FF"/>
                </a:solidFill>
              </a:rPr>
              <a:t>NAPI</a:t>
            </a:r>
            <a:r>
              <a:rPr lang="en-US" altLang="zh-CN" sz="1600" dirty="0">
                <a:solidFill>
                  <a:srgbClr val="0096FF"/>
                </a:solidFill>
              </a:rPr>
              <a:t> </a:t>
            </a:r>
            <a:r>
              <a:rPr lang="en-US" altLang="zh-CN" sz="1600" dirty="0"/>
              <a:t>(New API)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1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Interrupt Coalescing for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59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A device which needs to raise an interrupt first </a:t>
            </a:r>
            <a:r>
              <a:rPr lang="en-US" altLang="zh-CN" sz="2000" dirty="0">
                <a:solidFill>
                  <a:srgbClr val="0096FF"/>
                </a:solidFill>
              </a:rPr>
              <a:t>waits for a bit </a:t>
            </a:r>
            <a:r>
              <a:rPr lang="en-US" altLang="zh-CN" sz="2000" dirty="0"/>
              <a:t>before delivering the interrupt to the CPU</a:t>
            </a:r>
          </a:p>
          <a:p>
            <a:r>
              <a:rPr lang="en-US" altLang="zh-CN" sz="2000" dirty="0"/>
              <a:t>While waiting, other requests may soon complete, and thus multiple interrupts can be </a:t>
            </a:r>
            <a:r>
              <a:rPr lang="en-US" altLang="zh-CN" sz="2000" b="1" dirty="0">
                <a:solidFill>
                  <a:srgbClr val="0096FF"/>
                </a:solidFill>
              </a:rPr>
              <a:t>merged</a:t>
            </a:r>
            <a:r>
              <a:rPr lang="zh-CN" altLang="en-US" sz="2000" b="1" dirty="0"/>
              <a:t> </a:t>
            </a:r>
            <a:r>
              <a:rPr lang="en-US" altLang="zh-CN" sz="2000" dirty="0"/>
              <a:t>into a single interrupt delivery, thus lowering the overhead of interrupt processing</a:t>
            </a:r>
          </a:p>
          <a:p>
            <a:endParaRPr lang="en-US" altLang="zh-CN" sz="2000" dirty="0"/>
          </a:p>
          <a:p>
            <a:r>
              <a:rPr lang="en-US" altLang="zh-CN" sz="2000" i="1" dirty="0"/>
              <a:t>Note: waiting too long will increase the latency of a request, this is a common </a:t>
            </a:r>
            <a:r>
              <a:rPr lang="en-US" altLang="zh-CN" sz="2000" i="1" dirty="0">
                <a:solidFill>
                  <a:srgbClr val="0096FF"/>
                </a:solidFill>
              </a:rPr>
              <a:t>trade-off</a:t>
            </a:r>
            <a:r>
              <a:rPr lang="en-US" altLang="zh-CN" sz="2000" i="1" dirty="0"/>
              <a:t> in systems</a:t>
            </a:r>
            <a:endParaRPr lang="zh-CN" altLang="en-US" sz="2000" i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3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Efficient Data Movement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0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Disk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 (Direct Memory Access)</a:t>
            </a:r>
          </a:p>
          <a:p>
            <a:pPr lvl="1"/>
            <a:r>
              <a:rPr lang="en-US" dirty="0"/>
              <a:t>A processor </a:t>
            </a:r>
            <a:r>
              <a:rPr lang="en-US" b="1" dirty="0"/>
              <a:t>SENDs</a:t>
            </a:r>
            <a:r>
              <a:rPr lang="en-US" dirty="0"/>
              <a:t> a request to a disk controller to </a:t>
            </a:r>
            <a:r>
              <a:rPr lang="en-US" b="1" dirty="0"/>
              <a:t>READ</a:t>
            </a:r>
            <a:r>
              <a:rPr lang="en-US" dirty="0"/>
              <a:t> a block of data</a:t>
            </a:r>
          </a:p>
          <a:p>
            <a:pPr lvl="1"/>
            <a:r>
              <a:rPr lang="en-US" dirty="0"/>
              <a:t>Including the address of a buffer in memory</a:t>
            </a:r>
          </a:p>
          <a:p>
            <a:r>
              <a:rPr lang="en-US" dirty="0"/>
              <a:t>The disk </a:t>
            </a:r>
            <a:r>
              <a:rPr lang="en-US" b="1" dirty="0"/>
              <a:t>SENDs</a:t>
            </a:r>
            <a:r>
              <a:rPr lang="en-US" dirty="0"/>
              <a:t> the data directly to memory</a:t>
            </a:r>
          </a:p>
          <a:p>
            <a:pPr lvl="1"/>
            <a:r>
              <a:rPr lang="en-US" dirty="0"/>
              <a:t>Incrementing the memory address appropriately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1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DMA for Disk Device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89348"/>
            <a:ext cx="6896100" cy="100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31" y="3573469"/>
            <a:ext cx="6877050" cy="1409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602465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Without DMA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5089748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With DMA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922782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'c' is for copy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60032" y="1287946"/>
            <a:ext cx="288032" cy="27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Disk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DMA</a:t>
            </a:r>
          </a:p>
          <a:p>
            <a:pPr lvl="1"/>
            <a:r>
              <a:rPr lang="en-US" dirty="0"/>
              <a:t>Relieve the CPU's load to execute other program</a:t>
            </a:r>
          </a:p>
          <a:p>
            <a:pPr lvl="1"/>
            <a:r>
              <a:rPr lang="en-US" dirty="0"/>
              <a:t>Reduce one transfer (original two)</a:t>
            </a:r>
          </a:p>
          <a:p>
            <a:pPr lvl="1"/>
            <a:r>
              <a:rPr lang="en-US" dirty="0"/>
              <a:t>Take better advantage of long message if the bus supports</a:t>
            </a:r>
          </a:p>
          <a:p>
            <a:pPr lvl="1"/>
            <a:r>
              <a:rPr lang="en-US" dirty="0"/>
              <a:t>Amortize the overhead of the bus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Methods of Device Interaction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Method-1: </a:t>
            </a:r>
            <a:r>
              <a:rPr lang="en-US" altLang="zh-CN" sz="2200" b="1" dirty="0"/>
              <a:t>PIO</a:t>
            </a:r>
            <a:r>
              <a:rPr lang="en-US" altLang="zh-CN" sz="2200" dirty="0"/>
              <a:t> through </a:t>
            </a:r>
            <a:r>
              <a:rPr lang="en-US" altLang="zh-CN" sz="2200" b="1" dirty="0"/>
              <a:t>I/O instructions</a:t>
            </a:r>
            <a:endParaRPr lang="en-US" altLang="zh-CN" sz="2200" dirty="0"/>
          </a:p>
          <a:p>
            <a:pPr lvl="1"/>
            <a:r>
              <a:rPr lang="en-US" altLang="zh-CN" sz="2000" dirty="0"/>
              <a:t>On x86, </a:t>
            </a:r>
            <a:r>
              <a:rPr lang="en-US" altLang="zh-CN" sz="2000" b="1" dirty="0">
                <a:solidFill>
                  <a:srgbClr val="0096FF"/>
                </a:solidFill>
              </a:rPr>
              <a:t>in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0096FF"/>
                </a:solidFill>
              </a:rPr>
              <a:t>out</a:t>
            </a:r>
            <a:r>
              <a:rPr lang="en-US" altLang="zh-CN" sz="2000" dirty="0">
                <a:solidFill>
                  <a:srgbClr val="0096FF"/>
                </a:solidFill>
              </a:rPr>
              <a:t> </a:t>
            </a:r>
            <a:r>
              <a:rPr lang="en-US" altLang="zh-CN" sz="2000" dirty="0"/>
              <a:t>instructions</a:t>
            </a:r>
          </a:p>
          <a:p>
            <a:pPr lvl="1"/>
            <a:r>
              <a:rPr lang="en-US" altLang="zh-CN" sz="2200" dirty="0"/>
              <a:t>Must be executed in privileged mode (kernel mode)</a:t>
            </a:r>
          </a:p>
          <a:p>
            <a:pPr lvl="1"/>
            <a:endParaRPr lang="en-US" altLang="zh-CN" sz="2200" dirty="0"/>
          </a:p>
          <a:p>
            <a:r>
              <a:rPr lang="en-US" altLang="zh-CN" sz="2200" dirty="0"/>
              <a:t>Method-2: </a:t>
            </a:r>
            <a:r>
              <a:rPr lang="en-US" altLang="zh-CN" sz="2200" b="1" dirty="0"/>
              <a:t>Memory-mapped I/O</a:t>
            </a:r>
            <a:endParaRPr lang="en-US" altLang="zh-CN" sz="2200" dirty="0"/>
          </a:p>
          <a:p>
            <a:pPr lvl="1"/>
            <a:r>
              <a:rPr lang="en-US" altLang="zh-CN" sz="2000" dirty="0"/>
              <a:t>Using </a:t>
            </a:r>
            <a:r>
              <a:rPr lang="en-US" altLang="zh-CN" sz="2000" b="1" dirty="0">
                <a:solidFill>
                  <a:srgbClr val="0096FF"/>
                </a:solidFill>
              </a:rPr>
              <a:t>LOAD</a:t>
            </a:r>
            <a:r>
              <a:rPr lang="en-US" altLang="zh-CN" sz="2000" dirty="0">
                <a:solidFill>
                  <a:srgbClr val="0096FF"/>
                </a:solidFill>
              </a:rPr>
              <a:t> </a:t>
            </a:r>
            <a:r>
              <a:rPr lang="en-US" altLang="zh-CN" sz="2000" dirty="0"/>
              <a:t>and </a:t>
            </a:r>
            <a:r>
              <a:rPr lang="en-US" altLang="zh-CN" sz="2000" b="1" dirty="0">
                <a:solidFill>
                  <a:srgbClr val="0096FF"/>
                </a:solidFill>
              </a:rPr>
              <a:t>STORE</a:t>
            </a:r>
          </a:p>
          <a:p>
            <a:pPr lvl="1"/>
            <a:r>
              <a:rPr lang="en-US" altLang="zh-CN" sz="2200" dirty="0"/>
              <a:t>Can also be executed in unprivileged mode (user mode)</a:t>
            </a:r>
            <a:endParaRPr lang="zh-CN" altLang="en-US" sz="2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1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File Open  &amp; 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288132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3728" y="51617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0096FF"/>
                </a:solidFill>
                <a:latin typeface="Courier"/>
              </a:rPr>
              <a:t>open("/foo/bar", O_RDONLY)</a:t>
            </a:r>
            <a:endParaRPr lang="zh-CN" altLang="en-US" dirty="0">
              <a:solidFill>
                <a:srgbClr val="0096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851920" y="1993404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27984" y="2209428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427984" y="2441506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32040" y="2664934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76056" y="3070445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76056" y="3330990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076056" y="3685862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076056" y="3946407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076056" y="4346295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076056" y="4606840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69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send data to a device by </a:t>
            </a:r>
            <a:r>
              <a:rPr lang="en-US" altLang="zh-CN" b="1" dirty="0">
                <a:solidFill>
                  <a:srgbClr val="0096FF"/>
                </a:solidFill>
              </a:rPr>
              <a:t>out</a:t>
            </a:r>
            <a:r>
              <a:rPr lang="en-US" altLang="zh-CN" dirty="0"/>
              <a:t> instruction</a:t>
            </a:r>
          </a:p>
          <a:p>
            <a:pPr lvl="1"/>
            <a:r>
              <a:rPr lang="en-US" altLang="zh-CN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%</a:t>
            </a:r>
            <a:r>
              <a:rPr lang="en-US" altLang="zh-CN" b="1" dirty="0" err="1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CN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0x120</a:t>
            </a:r>
          </a:p>
          <a:p>
            <a:pPr lvl="1"/>
            <a:r>
              <a:rPr lang="en-US" altLang="zh-CN" dirty="0"/>
              <a:t>Specify a register with data (</a:t>
            </a:r>
            <a:r>
              <a:rPr lang="en-US" altLang="zh-CN" dirty="0">
                <a:solidFill>
                  <a:srgbClr val="0096FF"/>
                </a:solidFill>
              </a:rPr>
              <a:t>%</a:t>
            </a:r>
            <a:r>
              <a:rPr lang="en-US" altLang="zh-CN" dirty="0" err="1">
                <a:solidFill>
                  <a:srgbClr val="0096FF"/>
                </a:solidFill>
              </a:rPr>
              <a:t>eax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Specific an I/O Port which names the device (</a:t>
            </a:r>
            <a:r>
              <a:rPr lang="en-US" altLang="zh-CN" dirty="0">
                <a:solidFill>
                  <a:srgbClr val="0096FF"/>
                </a:solidFill>
              </a:rPr>
              <a:t>0x120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I/O port: another name space, not physical memory space</a:t>
            </a:r>
          </a:p>
          <a:p>
            <a:r>
              <a:rPr lang="en-US" altLang="zh-CN" dirty="0"/>
              <a:t>Privileged instructions</a:t>
            </a:r>
          </a:p>
          <a:p>
            <a:pPr lvl="1"/>
            <a:r>
              <a:rPr lang="en-US" altLang="zh-CN" dirty="0"/>
              <a:t>Only the OS can directly communicate with devices</a:t>
            </a:r>
          </a:p>
        </p:txBody>
      </p:sp>
    </p:spTree>
    <p:extLst>
      <p:ext uri="{BB962C8B-B14F-4D97-AF65-F5344CB8AC3E}">
        <p14:creationId xmlns:p14="http://schemas.microsoft.com/office/powerpoint/2010/main" val="3425505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Mapped I/O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Use </a:t>
            </a:r>
            <a:r>
              <a:rPr lang="en-US" altLang="zh-CN" sz="2400" b="1" dirty="0">
                <a:solidFill>
                  <a:srgbClr val="0096FF"/>
                </a:solidFill>
              </a:rPr>
              <a:t>LOAD</a:t>
            </a:r>
            <a:r>
              <a:rPr lang="en-US" altLang="zh-CN" sz="2400" dirty="0">
                <a:solidFill>
                  <a:srgbClr val="0096FF"/>
                </a:solidFill>
              </a:rPr>
              <a:t> </a:t>
            </a:r>
            <a:r>
              <a:rPr lang="en-US" altLang="zh-CN" sz="2400" dirty="0"/>
              <a:t>and </a:t>
            </a:r>
            <a:r>
              <a:rPr lang="en-US" altLang="zh-CN" sz="2400" b="1" dirty="0">
                <a:solidFill>
                  <a:srgbClr val="0096FF"/>
                </a:solidFill>
              </a:rPr>
              <a:t>STORE</a:t>
            </a:r>
            <a:r>
              <a:rPr lang="en-US" altLang="zh-CN" sz="2400" dirty="0">
                <a:solidFill>
                  <a:srgbClr val="0096FF"/>
                </a:solidFill>
              </a:rPr>
              <a:t> </a:t>
            </a:r>
            <a:r>
              <a:rPr lang="en-US" altLang="zh-CN" sz="2400" dirty="0"/>
              <a:t>instructions to address the register and buffer of the I/O modules</a:t>
            </a:r>
          </a:p>
          <a:p>
            <a:pPr lvl="1"/>
            <a:r>
              <a:rPr lang="en-US" altLang="zh-CN" sz="2000" dirty="0"/>
              <a:t>Just like access memory</a:t>
            </a:r>
          </a:p>
          <a:p>
            <a:pPr lvl="1"/>
            <a:r>
              <a:rPr lang="en-US" altLang="zh-CN" sz="2000" dirty="0"/>
              <a:t>Address is overloaded name with location info</a:t>
            </a:r>
          </a:p>
          <a:p>
            <a:r>
              <a:rPr lang="en-US" altLang="zh-CN" sz="2400" dirty="0"/>
              <a:t>Provide a </a:t>
            </a:r>
            <a:r>
              <a:rPr lang="en-US" altLang="zh-CN" sz="2400" b="1" dirty="0">
                <a:solidFill>
                  <a:srgbClr val="0096FF"/>
                </a:solidFill>
              </a:rPr>
              <a:t>uniform interface</a:t>
            </a:r>
            <a:r>
              <a:rPr lang="en-US" altLang="zh-CN" sz="2400" dirty="0"/>
              <a:t> to bus modules</a:t>
            </a:r>
          </a:p>
          <a:p>
            <a:pPr lvl="1"/>
            <a:r>
              <a:rPr lang="en-US" altLang="zh-CN" sz="2000" dirty="0"/>
              <a:t>MMU translates virtual address to physical address</a:t>
            </a:r>
          </a:p>
          <a:p>
            <a:pPr lvl="2"/>
            <a:r>
              <a:rPr lang="en-US" altLang="zh-CN" sz="1800" dirty="0"/>
              <a:t>Physical address is system bus address</a:t>
            </a:r>
          </a:p>
          <a:p>
            <a:pPr lvl="1"/>
            <a:r>
              <a:rPr lang="en-US" altLang="zh-CN" sz="2000" dirty="0"/>
              <a:t>I/O modules translate bus address to register address internally</a:t>
            </a:r>
          </a:p>
          <a:p>
            <a:pPr lvl="1"/>
            <a:endParaRPr lang="en-US" altLang="zh-CN" sz="200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F39D5E8-5E2D-DC4A-B152-E605FD17831B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4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Mapped I/O</a:t>
            </a: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9D40B8F-C72D-7742-A37E-5449E511622E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32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43075" y="1479021"/>
            <a:ext cx="1752600" cy="571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Processor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1989" name="直接连接符 6"/>
          <p:cNvCxnSpPr>
            <a:cxnSpLocks noChangeShapeType="1"/>
          </p:cNvCxnSpPr>
          <p:nvPr/>
        </p:nvCxnSpPr>
        <p:spPr bwMode="auto">
          <a:xfrm>
            <a:off x="1219200" y="36830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2087563" y="2667000"/>
            <a:ext cx="1066800" cy="3810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MMU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1991" name="直接箭头连接符 9"/>
          <p:cNvCxnSpPr>
            <a:cxnSpLocks noChangeShapeType="1"/>
            <a:stCxn id="5" idx="2"/>
            <a:endCxn id="8" idx="0"/>
          </p:cNvCxnSpPr>
          <p:nvPr/>
        </p:nvCxnSpPr>
        <p:spPr bwMode="auto">
          <a:xfrm>
            <a:off x="2619375" y="2050521"/>
            <a:ext cx="1588" cy="616479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992" name="直接箭头连接符 11"/>
          <p:cNvCxnSpPr>
            <a:cxnSpLocks noChangeShapeType="1"/>
            <a:stCxn id="8" idx="2"/>
          </p:cNvCxnSpPr>
          <p:nvPr/>
        </p:nvCxnSpPr>
        <p:spPr bwMode="auto">
          <a:xfrm>
            <a:off x="2620963" y="3048000"/>
            <a:ext cx="0" cy="635000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993" name="TextBox 14"/>
          <p:cNvSpPr txBox="1">
            <a:spLocks noChangeArrowheads="1"/>
          </p:cNvSpPr>
          <p:nvPr/>
        </p:nvSpPr>
        <p:spPr bwMode="auto">
          <a:xfrm>
            <a:off x="2871788" y="2206625"/>
            <a:ext cx="1852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Virtual address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1994" name="TextBox 17"/>
          <p:cNvSpPr txBox="1">
            <a:spLocks noChangeArrowheads="1"/>
          </p:cNvSpPr>
          <p:nvPr/>
        </p:nvSpPr>
        <p:spPr bwMode="auto">
          <a:xfrm>
            <a:off x="2871788" y="3175000"/>
            <a:ext cx="444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Physical address (System bus address)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371601" y="4429125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4429125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Disk</a:t>
            </a:r>
            <a:endParaRPr lang="zh-CN" altLang="en-US" sz="20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08713" y="4429125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Keyboard</a:t>
            </a:r>
            <a:endParaRPr lang="zh-CN" altLang="en-US" sz="20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1998" name="直接箭头连接符 25"/>
          <p:cNvCxnSpPr>
            <a:cxnSpLocks noChangeShapeType="1"/>
            <a:endCxn id="24" idx="0"/>
          </p:cNvCxnSpPr>
          <p:nvPr/>
        </p:nvCxnSpPr>
        <p:spPr bwMode="auto">
          <a:xfrm flipH="1">
            <a:off x="4416426" y="3683000"/>
            <a:ext cx="4763" cy="74612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999" name="直接箭头连接符 28"/>
          <p:cNvCxnSpPr>
            <a:cxnSpLocks noChangeShapeType="1"/>
            <a:endCxn id="25" idx="0"/>
          </p:cNvCxnSpPr>
          <p:nvPr/>
        </p:nvCxnSpPr>
        <p:spPr bwMode="auto">
          <a:xfrm>
            <a:off x="6913563" y="3683000"/>
            <a:ext cx="0" cy="74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0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3683000"/>
            <a:ext cx="11113" cy="74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1" name="TextBox 35"/>
          <p:cNvSpPr txBox="1">
            <a:spLocks noChangeArrowheads="1"/>
          </p:cNvSpPr>
          <p:nvPr/>
        </p:nvSpPr>
        <p:spPr bwMode="auto">
          <a:xfrm>
            <a:off x="4483100" y="3746500"/>
            <a:ext cx="2222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Internally translate</a:t>
            </a:r>
          </a:p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to register address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524001" y="1333500"/>
            <a:ext cx="2189163" cy="1841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1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NOTE: Volatile Address if using MMIO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579296" cy="39722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         *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(void *) 0x40400000;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(1024*1024);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*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base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size, PROT_READ|PROT_WRITE,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MAP_ANONYMOUS|MAP_PRIVATE, -1,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 == MAP_FAILED)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errx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failure");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(((void *) base) + 0xf0704);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altLang="zh-CN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(base, size);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923928" y="4347948"/>
            <a:ext cx="468052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If no </a:t>
            </a:r>
            <a:r>
              <a:rPr lang="en-US" altLang="zh-CN" b="1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volatile</a:t>
            </a:r>
            <a:r>
              <a:rPr lang="zh-CN" altLang="en-US" dirty="0">
                <a:solidFill>
                  <a:srgbClr val="C00000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is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used, the compiler will think </a:t>
            </a:r>
            <a:br>
              <a:rPr lang="en-US" altLang="zh-CN" dirty="0">
                <a:latin typeface="DengXian" charset="0"/>
                <a:ea typeface="DengXian" charset="0"/>
                <a:cs typeface="DengXian" charset="0"/>
              </a:rPr>
            </a:b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the two </a:t>
            </a:r>
            <a:r>
              <a:rPr lang="en-US" altLang="zh-CN" i="1" dirty="0" err="1">
                <a:latin typeface="DengXian" charset="0"/>
                <a:ea typeface="DengXian" charset="0"/>
                <a:cs typeface="DengXian" charset="0"/>
              </a:rPr>
              <a:t>printf</a:t>
            </a:r>
            <a:r>
              <a:rPr lang="en-US" altLang="zh-CN" i="1" dirty="0">
                <a:latin typeface="DengXian" charset="0"/>
                <a:ea typeface="DengXian" charset="0"/>
                <a:cs typeface="DengXian" charset="0"/>
              </a:rPr>
              <a:t>()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 are redundant and will </a:t>
            </a:r>
            <a:br>
              <a:rPr lang="en-US" altLang="zh-CN" dirty="0">
                <a:latin typeface="DengXian" charset="0"/>
                <a:ea typeface="DengXian" charset="0"/>
                <a:cs typeface="DengXian" charset="0"/>
              </a:rPr>
            </a:b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eliminate the second memory load operation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8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Another Volatile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#include &lt;</a:t>
            </a:r>
            <a:r>
              <a:rPr lang="en-US" b="1" dirty="0" err="1">
                <a:latin typeface="Courier New"/>
                <a:cs typeface="Courier New"/>
              </a:rPr>
              <a:t>stdio.h</a:t>
            </a:r>
            <a:r>
              <a:rPr lang="en-US" b="1" dirty="0">
                <a:latin typeface="Courier New"/>
                <a:cs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i-FI" b="1" dirty="0" err="1">
                <a:latin typeface="Courier New"/>
                <a:cs typeface="Courier New"/>
              </a:rPr>
              <a:t>void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0000"/>
                </a:solidFill>
                <a:latin typeface="Courier New"/>
                <a:cs typeface="Courier New"/>
              </a:rPr>
              <a:t>main</a:t>
            </a:r>
            <a:r>
              <a:rPr lang="fi-FI" b="1" dirty="0">
                <a:latin typeface="Courier New"/>
                <a:cs typeface="Courier New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b="1" dirty="0">
                <a:latin typeface="Courier New"/>
                <a:cs typeface="Courier New"/>
              </a:rPr>
              <a:t>    </a:t>
            </a:r>
            <a:r>
              <a:rPr lang="fr-FR" b="1" dirty="0" err="1"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i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b="1" dirty="0">
                <a:latin typeface="Courier New"/>
                <a:cs typeface="Courier New"/>
              </a:rPr>
              <a:t>    int a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b="1" dirty="0">
                <a:latin typeface="Courier New"/>
                <a:cs typeface="Courier New"/>
              </a:rPr>
              <a:t>    printf("i= %d\n",a);</a:t>
            </a:r>
          </a:p>
          <a:p>
            <a:pPr marL="0" indent="0">
              <a:spcBef>
                <a:spcPts val="0"/>
              </a:spcBef>
              <a:buNone/>
            </a:pPr>
            <a:endParaRPr lang="ro-RO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b="1" dirty="0">
                <a:latin typeface="Courier New"/>
                <a:cs typeface="Courier New"/>
              </a:rPr>
              <a:t>   </a:t>
            </a:r>
            <a:r>
              <a:rPr lang="en-US" altLang="zh-TW" b="1" dirty="0">
                <a:latin typeface="Courier New"/>
                <a:cs typeface="Courier New"/>
              </a:rPr>
              <a:t> </a:t>
            </a:r>
            <a:r>
              <a:rPr lang="en-US" altLang="zh-TW" b="1" dirty="0">
                <a:solidFill>
                  <a:srgbClr val="0096FF"/>
                </a:solidFill>
                <a:latin typeface="Courier New"/>
                <a:cs typeface="Courier New"/>
              </a:rPr>
              <a:t>// Change value of </a:t>
            </a:r>
            <a:r>
              <a:rPr lang="en-US" altLang="zh-TW" b="1" dirty="0" err="1">
                <a:solidFill>
                  <a:srgbClr val="0096FF"/>
                </a:solidFill>
                <a:latin typeface="Courier New"/>
                <a:cs typeface="Courier New"/>
              </a:rPr>
              <a:t>i</a:t>
            </a:r>
            <a:endParaRPr lang="zh-TW" altLang="en-US" b="1" dirty="0">
              <a:solidFill>
                <a:srgbClr val="0096FF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    __</a:t>
            </a:r>
            <a:r>
              <a:rPr lang="en-US" b="1" dirty="0" err="1">
                <a:latin typeface="Courier New"/>
                <a:cs typeface="Courier New"/>
              </a:rPr>
              <a:t>asm</a:t>
            </a:r>
            <a:r>
              <a:rPr lang="en-US" b="1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b="1" dirty="0">
                <a:latin typeface="Courier New"/>
                <a:cs typeface="Courier New"/>
              </a:rPr>
              <a:t>          </a:t>
            </a:r>
            <a:r>
              <a:rPr lang="nl-NL" b="1" dirty="0" err="1">
                <a:latin typeface="Courier New"/>
                <a:cs typeface="Courier New"/>
              </a:rPr>
              <a:t>mov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dword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ptr</a:t>
            </a:r>
            <a:r>
              <a:rPr lang="nl-NL" b="1" dirty="0">
                <a:latin typeface="Courier New"/>
                <a:cs typeface="Courier New"/>
              </a:rPr>
              <a:t> [ebp-4], 20h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b="1" dirty="0">
                <a:latin typeface="Courier New"/>
                <a:cs typeface="Courier New"/>
              </a:rPr>
              <a:t>    </a:t>
            </a:r>
            <a:r>
              <a:rPr lang="fr-FR" b="1" dirty="0" err="1">
                <a:latin typeface="Courier New"/>
                <a:cs typeface="Courier New"/>
              </a:rPr>
              <a:t>int</a:t>
            </a:r>
            <a:r>
              <a:rPr lang="fr-FR" b="1" dirty="0">
                <a:latin typeface="Courier New"/>
                <a:cs typeface="Courier New"/>
              </a:rPr>
              <a:t> b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b="1" dirty="0">
                <a:latin typeface="Courier New"/>
                <a:cs typeface="Courier New"/>
              </a:rPr>
              <a:t>    printf("i= %d\n",b);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cs typeface="Courier New"/>
              </a:rPr>
              <a:t>}      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85558" y="4524474"/>
            <a:ext cx="330090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Is </a:t>
            </a:r>
            <a:r>
              <a:rPr lang="en-US" altLang="zh-CN" sz="24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volatile</a:t>
            </a:r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 needed here?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CA5AA-1A5F-1640-9A53-6590A6D6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Sidebar:</a:t>
            </a:r>
            <a:r>
              <a:rPr kumimoji="1" lang="zh-CN" altLang="en-US" dirty="0"/>
              <a:t> </a:t>
            </a:r>
            <a:r>
              <a:rPr kumimoji="1" lang="en-US" altLang="zh-CN" dirty="0"/>
              <a:t>RDMA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(Remote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DMA)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CE767-F413-8640-A9BF-648A800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4" y="1273324"/>
            <a:ext cx="864603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75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IDE Disk Driver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Protocol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r>
              <a:rPr lang="en-US" altLang="zh-CN" sz="1800" b="1" dirty="0"/>
              <a:t>Wait for drive to be ready (</a:t>
            </a:r>
            <a:r>
              <a:rPr lang="en-US" altLang="zh-CN" sz="1800" b="1" dirty="0">
                <a:solidFill>
                  <a:srgbClr val="0096FF"/>
                </a:solidFill>
              </a:rPr>
              <a:t>0x1F7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1800" dirty="0"/>
              <a:t>Read Status Register until drive is READY </a:t>
            </a:r>
            <a:br>
              <a:rPr lang="en-US" altLang="zh-CN" sz="1800" dirty="0"/>
            </a:br>
            <a:r>
              <a:rPr lang="en-US" altLang="zh-CN" sz="1800" dirty="0"/>
              <a:t>and not BUSY</a:t>
            </a:r>
          </a:p>
          <a:p>
            <a:r>
              <a:rPr lang="en-US" altLang="zh-CN" sz="1800" b="1" dirty="0"/>
              <a:t>Write parameters to command registers (</a:t>
            </a:r>
            <a:r>
              <a:rPr lang="en-US" altLang="zh-CN" sz="1800" b="1" dirty="0">
                <a:solidFill>
                  <a:srgbClr val="0096FF"/>
                </a:solidFill>
              </a:rPr>
              <a:t>0x1F2 – 0x1F6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1800" dirty="0"/>
              <a:t>Sector count</a:t>
            </a:r>
          </a:p>
          <a:p>
            <a:pPr lvl="1"/>
            <a:r>
              <a:rPr lang="en-US" altLang="zh-CN" sz="1800" dirty="0"/>
              <a:t>Logical block address (LBA) of the sectors to be accessed</a:t>
            </a:r>
          </a:p>
          <a:p>
            <a:pPr lvl="1"/>
            <a:r>
              <a:rPr lang="en-US" altLang="zh-CN" sz="1800" dirty="0"/>
              <a:t>Drive number</a:t>
            </a:r>
          </a:p>
          <a:p>
            <a:pPr lvl="2"/>
            <a:r>
              <a:rPr lang="en-US" altLang="zh-CN" sz="1400" dirty="0"/>
              <a:t>Master=0x00 or slave=0x10, as IDE permits just two drives</a:t>
            </a:r>
          </a:p>
          <a:p>
            <a:r>
              <a:rPr lang="en-US" altLang="zh-CN" sz="1800" b="1" dirty="0"/>
              <a:t>Start the I/O (</a:t>
            </a:r>
            <a:r>
              <a:rPr lang="en-US" altLang="zh-CN" sz="1800" b="1" dirty="0">
                <a:solidFill>
                  <a:srgbClr val="0096FF"/>
                </a:solidFill>
              </a:rPr>
              <a:t>0x1F7</a:t>
            </a:r>
            <a:r>
              <a:rPr lang="en-US" altLang="zh-CN" sz="1800" b="1" dirty="0"/>
              <a:t>)</a:t>
            </a:r>
          </a:p>
          <a:p>
            <a:pPr lvl="1"/>
            <a:r>
              <a:rPr lang="en-US" altLang="zh-CN" sz="1800" dirty="0"/>
              <a:t>By issuing read/write to command register</a:t>
            </a:r>
          </a:p>
          <a:p>
            <a:pPr lvl="1"/>
            <a:r>
              <a:rPr lang="en-US" altLang="zh-CN" sz="1800" dirty="0"/>
              <a:t>Write READ / WRITE command to command register</a:t>
            </a:r>
          </a:p>
        </p:txBody>
      </p:sp>
      <p:sp>
        <p:nvSpPr>
          <p:cNvPr id="6" name="矩形 5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38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Protocol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Data transfer (for writes)</a:t>
            </a:r>
          </a:p>
          <a:p>
            <a:pPr lvl="1"/>
            <a:r>
              <a:rPr lang="en-US" altLang="zh-CN" dirty="0"/>
              <a:t>Wait until drive status is READY and </a:t>
            </a:r>
            <a:br>
              <a:rPr lang="en-US" altLang="zh-CN" dirty="0"/>
            </a:br>
            <a:r>
              <a:rPr lang="en-US" altLang="zh-CN" dirty="0"/>
              <a:t>DRQ (drive request for data)</a:t>
            </a:r>
          </a:p>
          <a:p>
            <a:pPr lvl="1"/>
            <a:r>
              <a:rPr lang="en-US" altLang="zh-CN" dirty="0"/>
              <a:t>Write data to data port</a:t>
            </a:r>
          </a:p>
          <a:p>
            <a:r>
              <a:rPr lang="en-US" altLang="zh-CN" b="1" dirty="0"/>
              <a:t>Handle interrupts</a:t>
            </a:r>
          </a:p>
          <a:p>
            <a:pPr lvl="1"/>
            <a:r>
              <a:rPr lang="en-US" altLang="zh-CN" dirty="0"/>
              <a:t>In the simplest case, handle an interrupt for each sector transferred</a:t>
            </a:r>
          </a:p>
          <a:p>
            <a:pPr lvl="1"/>
            <a:r>
              <a:rPr lang="en-US" altLang="zh-CN" dirty="0"/>
              <a:t>More complex approaches allow batching and thus one final interrupt when the entire transfer is complete</a:t>
            </a:r>
          </a:p>
          <a:p>
            <a:r>
              <a:rPr lang="en-US" altLang="zh-CN" b="1" dirty="0"/>
              <a:t>Error handling</a:t>
            </a:r>
          </a:p>
          <a:p>
            <a:pPr lvl="1"/>
            <a:r>
              <a:rPr lang="en-US" altLang="zh-CN" dirty="0"/>
              <a:t>After each operation, read the status register</a:t>
            </a:r>
          </a:p>
          <a:p>
            <a:pPr lvl="1"/>
            <a:r>
              <a:rPr lang="en-US" altLang="zh-CN" dirty="0"/>
              <a:t>If the ERROR bit is on, read the error register for details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50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057300"/>
            <a:ext cx="8579296" cy="448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solidFill>
                  <a:srgbClr val="FF2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(((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(0x1f7)) &amp; IDE_BSY) || !(r &amp; IDE_DRDY))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until drive isn't busy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zh-CN" sz="1100" b="1" dirty="0" err="1">
                <a:solidFill>
                  <a:srgbClr val="FF2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(0x3f6, 0);             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interrupt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(0x1f2, 1);             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how many sectors?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(0x1f3, b-&gt;sector &amp; 0xff);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Block address here ...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(0x1f4, (b-&gt;sector &gt;&gt; 8) &amp; 0xff);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here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(0x1f5, (b-&gt;sector &gt;&gt; 16) &amp; 0xff);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here!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(0x1f6, 0xe0 | ((b-&gt;dev&amp;1)&lt;&lt;4) | ((b-&gt;sector&gt;&gt;24)&amp;0x0f));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if(b-&gt;flags &amp; B_DIRTY){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(0x1f7, IDE_CMD_WRITE);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WRITE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outsl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(0x1f0, b-&gt;data, 512/4);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transfer data too!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(0x1f7, IDE_CMD_READ);        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READ (no data)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4168" y="481236"/>
            <a:ext cx="289066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0x1F0 = Data Port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0x1F1 = 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0x1F2 = Sector Count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0x1F3 = LBA low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0x1F4 = LBA mid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0x1F5 = LBA hi byte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0x1F6 = 1B1D TOP4LBA: B=LBA, D=drive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0x1F7 = Command/status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6692" y="2209428"/>
            <a:ext cx="124161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(0x1F7):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7: BUSY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6: READY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5: FAULT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4: SEEK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3: DRQ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2: CORR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1: IDDEX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0: ERROR</a:t>
            </a:r>
          </a:p>
        </p:txBody>
      </p:sp>
      <p:sp>
        <p:nvSpPr>
          <p:cNvPr id="7" name="矩形 6"/>
          <p:cNvSpPr/>
          <p:nvPr/>
        </p:nvSpPr>
        <p:spPr>
          <a:xfrm>
            <a:off x="7740352" y="2227475"/>
            <a:ext cx="123448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(0x1F1):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7: BBK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6: UNC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5: MC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4: IDNF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3: MCR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2: ABRT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1: T0NF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0: AMNF</a:t>
            </a:r>
          </a:p>
        </p:txBody>
      </p:sp>
      <p:sp>
        <p:nvSpPr>
          <p:cNvPr id="8" name="矩形 7"/>
          <p:cNvSpPr/>
          <p:nvPr/>
        </p:nvSpPr>
        <p:spPr>
          <a:xfrm>
            <a:off x="6066692" y="4263443"/>
            <a:ext cx="29081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BBK  = Bad Block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UNC  = Uncorrectable data error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MC   = Media Changed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IDNF = ID mark Not Found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MCR  = Media Change Requested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ABRT = Command aborted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T0NF = Track 0 Not Found</a:t>
            </a:r>
          </a:p>
          <a:p>
            <a:r>
              <a:rPr lang="en-US" altLang="zh-CN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AMNF = Address Mark Not Found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7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  &amp; 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288132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3728" y="51617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rgbClr val="0096FF"/>
                </a:solidFill>
                <a:latin typeface="Courier"/>
              </a:rPr>
              <a:t>open("/foo/bar", O_RDONLY)</a:t>
            </a:r>
            <a:endParaRPr lang="zh-CN" altLang="en-US" dirty="0">
              <a:solidFill>
                <a:srgbClr val="0096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851920" y="1993404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27984" y="2209428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427984" y="2441506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32040" y="2664934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76056" y="3070445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076056" y="3330990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076056" y="3685862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076056" y="3946407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076056" y="4346295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076056" y="4606840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79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273324"/>
            <a:ext cx="8579296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ide_rw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*b) {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acquire(&amp;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**pp = 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*pp; pp=&amp;(*pp)-&gt;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qnext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;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walk queue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*pp = b;               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request to end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b)    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q is empty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(b);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send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disk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((b-&gt;flags &amp; (B_VALID|B_DIRTY)) != B_VALID)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sleep(b, 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completion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release(&amp;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102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 Disk Driver using PIO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273324"/>
            <a:ext cx="8579296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ide_intr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*b;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acquire(&amp;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((b =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0) {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release*&amp;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idelock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return;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b-&gt; next;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(!(b-&gt;flags &amp; B_DIRTY) &amp;&amp;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ide_wait_ready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&gt;= 0)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insl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(0x1f0, b-&gt;data, 512/4); 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READ: get data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b-&gt;flags |= B_VALID;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b-&gt;flags &amp;= ~˜B_DIRTY;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wakeup(b);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wake waiting process</a:t>
            </a:r>
          </a:p>
          <a:p>
            <a:pPr>
              <a:lnSpc>
                <a:spcPct val="130000"/>
              </a:lnSpc>
            </a:pPr>
            <a:endParaRPr lang="en-US" altLang="zh-CN" sz="1100" b="1" dirty="0">
              <a:solidFill>
                <a:srgbClr val="009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next request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ide_start_request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ide_queue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zh-CN" sz="1100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(if one exists)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release(&amp;</a:t>
            </a:r>
            <a:r>
              <a:rPr lang="en-US" altLang="zh-CN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ide_lock</a:t>
            </a: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73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BUS: a hardware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95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Hardware Layer: the Bus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53E80A-5CF0-A74C-ADE3-B9055378F94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5604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20420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718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Bus Features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A set of wires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Comprising address, data, control lines that connect to a bus interface on each module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Broadcast link</a:t>
            </a:r>
            <a:endParaRPr lang="en-US" altLang="zh-CN" sz="2000" dirty="0"/>
          </a:p>
          <a:p>
            <a:pPr lvl="1"/>
            <a:r>
              <a:rPr lang="en-US" altLang="zh-CN" sz="1800" dirty="0"/>
              <a:t>Every module hears every message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Bus address: identify the intended recipient, as the name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Bus arbitration protocol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Decide which module may send or receive message at any particular time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Bus arbiter (optional): a circuit to choose which modules can use the bus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1CAF89D-CDFD-B94F-BE24-D41E65A72B2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Bus Transaction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40432" y="1206500"/>
            <a:ext cx="8596064" cy="4191000"/>
          </a:xfrm>
        </p:spPr>
        <p:txBody>
          <a:bodyPr>
            <a:noAutofit/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requires exclusive use of the bus: the data sender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places a bus address of the destine module on the bus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signals </a:t>
            </a:r>
            <a:r>
              <a:rPr lang="en-US" altLang="zh-CN" sz="2000" b="1" dirty="0"/>
              <a:t>READY</a:t>
            </a:r>
            <a:r>
              <a:rPr lang="en-US" altLang="zh-CN" sz="2000" dirty="0"/>
              <a:t> wire to alert the other module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The destine module singles </a:t>
            </a:r>
            <a:r>
              <a:rPr lang="en-US" altLang="zh-CN" sz="2000" b="1" dirty="0"/>
              <a:t>ACKNOWLEDGE</a:t>
            </a:r>
            <a:r>
              <a:rPr lang="en-US" altLang="zh-CN" sz="2000" dirty="0"/>
              <a:t> wire after copied the data</a:t>
            </a:r>
          </a:p>
          <a:p>
            <a:pPr marL="914400" lvl="1" indent="-457200"/>
            <a:r>
              <a:rPr lang="en-US" altLang="zh-CN" sz="1800" dirty="0"/>
              <a:t>If synchronized, then READY &amp; ACKNOWLEDGE are not needed, just need to check the address lines on each clock cycle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zh-CN" sz="2000" dirty="0"/>
              <a:t>Source module releases the bus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98B0360-D7B7-7C4C-BC52-24E80ADBD4C9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45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22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611560" y="4318000"/>
            <a:ext cx="8456240" cy="889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400" dirty="0"/>
              <a:t>Processor #2 =&gt; all bus modules: {1742, READ, 102}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A25B8A8-15DF-194B-AC9C-F6D71756699E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46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29702" name="Straight Connector 6"/>
          <p:cNvCxnSpPr>
            <a:cxnSpLocks noChangeShapeType="1"/>
          </p:cNvCxnSpPr>
          <p:nvPr/>
        </p:nvCxnSpPr>
        <p:spPr bwMode="auto">
          <a:xfrm>
            <a:off x="5410200" y="1841500"/>
            <a:ext cx="0" cy="254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51548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457200" y="4416772"/>
            <a:ext cx="8305800" cy="8890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1 recognizes the address is within its range</a:t>
            </a:r>
          </a:p>
          <a:p>
            <a:pPr lvl="1"/>
            <a:r>
              <a:rPr lang="en-US" altLang="zh-CN" sz="1800" dirty="0"/>
              <a:t>By examining just a few high-order address bits</a:t>
            </a:r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8064DD3-1284-054E-AE8B-47DB7962E9F1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47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30726" name="Straight Connector 6"/>
          <p:cNvCxnSpPr>
            <a:cxnSpLocks noChangeShapeType="1"/>
          </p:cNvCxnSpPr>
          <p:nvPr/>
        </p:nvCxnSpPr>
        <p:spPr bwMode="auto">
          <a:xfrm>
            <a:off x="5410200" y="1841500"/>
            <a:ext cx="0" cy="254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30729" name="Straight Connector 8"/>
          <p:cNvCxnSpPr>
            <a:cxnSpLocks noChangeShapeType="1"/>
          </p:cNvCxnSpPr>
          <p:nvPr/>
        </p:nvCxnSpPr>
        <p:spPr bwMode="auto">
          <a:xfrm>
            <a:off x="2819400" y="2095500"/>
            <a:ext cx="0" cy="279136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55317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4369668"/>
            <a:ext cx="8534400" cy="11456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1 acknowledges and processor</a:t>
            </a:r>
            <a:r>
              <a:rPr lang="zh-CN" altLang="en-US" sz="1800" dirty="0"/>
              <a:t> </a:t>
            </a:r>
            <a:r>
              <a:rPr lang="en-US" altLang="zh-CN" sz="1800" dirty="0"/>
              <a:t>2 releases the bus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1 performs the internal operation to get the value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value &lt;- READ (1742)</a:t>
            </a:r>
          </a:p>
        </p:txBody>
      </p:sp>
      <p:sp>
        <p:nvSpPr>
          <p:cNvPr id="317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50519C9-3583-AB49-BA1B-1D3D335822BE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48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1884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4318000"/>
            <a:ext cx="8305800" cy="889000"/>
          </a:xfrm>
        </p:spPr>
        <p:txBody>
          <a:bodyPr/>
          <a:lstStyle/>
          <a:p>
            <a:r>
              <a:rPr lang="en-US" altLang="zh-CN" dirty="0"/>
              <a:t>Memory1 =&gt; all bus modules: {102, value}</a:t>
            </a:r>
            <a:endParaRPr lang="en-US" altLang="zh-CN" sz="2400" dirty="0"/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CF2FFC4-ADD4-3542-8FA4-55BE03301A71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49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32774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32776" name="Straight Connector 8"/>
          <p:cNvCxnSpPr>
            <a:cxnSpLocks noChangeShapeType="1"/>
          </p:cNvCxnSpPr>
          <p:nvPr/>
        </p:nvCxnSpPr>
        <p:spPr bwMode="auto">
          <a:xfrm>
            <a:off x="2819400" y="2095500"/>
            <a:ext cx="0" cy="279136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 type="stealth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4732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Creation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20" y="1129308"/>
            <a:ext cx="5582959" cy="44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0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457200" y="4318000"/>
            <a:ext cx="8305800" cy="889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Processor</a:t>
            </a:r>
            <a:r>
              <a:rPr lang="zh-CN" altLang="en-US" dirty="0"/>
              <a:t> </a:t>
            </a:r>
            <a:r>
              <a:rPr lang="en-US" altLang="zh-CN" dirty="0"/>
              <a:t>2 is waiting for this result, just copies the data on the bus to its register R1</a:t>
            </a:r>
            <a:endParaRPr lang="en-US" altLang="zh-CN" sz="2400" dirty="0"/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A2EFC4B-99C1-354E-B5F0-408C6FB9FEA7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50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  <p:cxnSp>
        <p:nvCxnSpPr>
          <p:cNvPr id="33798" name="Straight Connector 6"/>
          <p:cNvCxnSpPr>
            <a:cxnSpLocks noChangeShapeType="1"/>
          </p:cNvCxnSpPr>
          <p:nvPr/>
        </p:nvCxnSpPr>
        <p:spPr bwMode="auto">
          <a:xfrm>
            <a:off x="5410200" y="1841500"/>
            <a:ext cx="0" cy="254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 type="stealth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799" name="Straight Connector 7"/>
          <p:cNvCxnSpPr>
            <a:cxnSpLocks noChangeShapeType="1"/>
          </p:cNvCxnSpPr>
          <p:nvPr/>
        </p:nvCxnSpPr>
        <p:spPr bwMode="auto">
          <a:xfrm flipH="1">
            <a:off x="990600" y="2095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2305050" y="2413000"/>
            <a:ext cx="9525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33801" name="Straight Connector 8"/>
          <p:cNvCxnSpPr>
            <a:cxnSpLocks noChangeShapeType="1"/>
          </p:cNvCxnSpPr>
          <p:nvPr/>
        </p:nvCxnSpPr>
        <p:spPr bwMode="auto">
          <a:xfrm>
            <a:off x="2819400" y="2095500"/>
            <a:ext cx="0" cy="279136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 type="stealth" w="med" len="sm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6364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6500"/>
            <a:ext cx="8204200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Load Example: LOAD 1742, R1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457200" y="4318000"/>
            <a:ext cx="8305800" cy="8890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Processor</a:t>
            </a:r>
            <a:r>
              <a:rPr lang="zh-CN" altLang="en-US" dirty="0"/>
              <a:t> </a:t>
            </a:r>
            <a:r>
              <a:rPr lang="en-US" altLang="zh-CN" dirty="0"/>
              <a:t>2 acknowledges and memory</a:t>
            </a:r>
            <a:r>
              <a:rPr lang="zh-CN" altLang="en-US" dirty="0"/>
              <a:t> </a:t>
            </a:r>
            <a:r>
              <a:rPr lang="en-US" altLang="zh-CN" dirty="0"/>
              <a:t>1 releases the bus</a:t>
            </a:r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E8FEA81-3295-5840-94F9-27A6917F632A}" type="slidenum">
              <a:rPr lang="zh-CN" altLang="en-US" sz="1400" b="0">
                <a:ea typeface="Adobe 楷体 Std R" charset="0"/>
                <a:cs typeface="Adobe 楷体 Std R" charset="0"/>
              </a:rPr>
              <a:pPr/>
              <a:t>51</a:t>
            </a:fld>
            <a:endParaRPr lang="en-US" altLang="zh-CN" sz="1400" b="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76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Sync VS. </a:t>
            </a:r>
            <a:r>
              <a:rPr kumimoji="1" lang="en-US" altLang="zh-CN" dirty="0" err="1"/>
              <a:t>Async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Sync</a:t>
            </a:r>
            <a:r>
              <a:rPr kumimoji="1" lang="en-US" altLang="zh-CN" dirty="0"/>
              <a:t> data transfer</a:t>
            </a:r>
          </a:p>
          <a:p>
            <a:pPr lvl="1"/>
            <a:r>
              <a:rPr kumimoji="1" lang="en-US" altLang="zh-CN" dirty="0"/>
              <a:t>Source &amp; destination cooperate through a </a:t>
            </a:r>
            <a:r>
              <a:rPr kumimoji="1" lang="en-US" altLang="zh-CN" dirty="0">
                <a:solidFill>
                  <a:srgbClr val="0096FF"/>
                </a:solidFill>
              </a:rPr>
              <a:t>shared clock</a:t>
            </a:r>
          </a:p>
          <a:p>
            <a:pPr lvl="1"/>
            <a:endParaRPr kumimoji="1" lang="en-US" altLang="zh-CN" dirty="0">
              <a:solidFill>
                <a:srgbClr val="0096FF"/>
              </a:solidFill>
            </a:endParaRPr>
          </a:p>
          <a:p>
            <a:r>
              <a:rPr kumimoji="1" lang="en-US" altLang="zh-CN" b="1" dirty="0" err="1"/>
              <a:t>Async</a:t>
            </a:r>
            <a:r>
              <a:rPr kumimoji="1" lang="en-US" altLang="zh-CN" dirty="0"/>
              <a:t> data transfer</a:t>
            </a:r>
          </a:p>
          <a:p>
            <a:pPr lvl="1"/>
            <a:r>
              <a:rPr kumimoji="1" lang="en-US" altLang="zh-CN" dirty="0"/>
              <a:t>Source and destination cooperate through </a:t>
            </a:r>
            <a:r>
              <a:rPr kumimoji="1" lang="en-US" altLang="zh-CN" dirty="0">
                <a:solidFill>
                  <a:srgbClr val="0096FF"/>
                </a:solidFill>
              </a:rPr>
              <a:t>explicit signal line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E.g., acknowledge line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10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on Bus</a:t>
            </a:r>
            <a:endParaRPr lang="zh-CN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713AE97-202D-4B46-A982-36B5E55B3AF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377157"/>
            <a:ext cx="3746500" cy="122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77584"/>
            <a:ext cx="6934200" cy="117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7657"/>
            <a:ext cx="6781800" cy="71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627188" y="1587500"/>
            <a:ext cx="533400" cy="9525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27188" y="2898511"/>
            <a:ext cx="533400" cy="95250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Comic Sans MS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04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Example</a:t>
            </a:r>
            <a:endParaRPr lang="zh-CN" altLang="en-US" dirty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5F2D0220-0A5C-2949-A91C-EAAD4F7E052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cxnSp>
        <p:nvCxnSpPr>
          <p:cNvPr id="44036" name="直接连接符 6"/>
          <p:cNvCxnSpPr>
            <a:cxnSpLocks noChangeShapeType="1"/>
          </p:cNvCxnSpPr>
          <p:nvPr/>
        </p:nvCxnSpPr>
        <p:spPr bwMode="auto">
          <a:xfrm>
            <a:off x="1219200" y="23495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3716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BIOS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2730500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Memory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484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Disk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4040" name="直接箭头连接符 28"/>
          <p:cNvCxnSpPr>
            <a:cxnSpLocks noChangeShapeType="1"/>
          </p:cNvCxnSpPr>
          <p:nvPr/>
        </p:nvCxnSpPr>
        <p:spPr bwMode="auto">
          <a:xfrm>
            <a:off x="6913563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41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2349500"/>
            <a:ext cx="111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438400" y="1460500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1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4043" name="直接箭头连接符 28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直接箭头连接符 28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直接箭头连接符 28"/>
          <p:cNvCxnSpPr>
            <a:cxnSpLocks noChangeShapeType="1"/>
          </p:cNvCxnSpPr>
          <p:nvPr/>
        </p:nvCxnSpPr>
        <p:spPr bwMode="auto">
          <a:xfrm>
            <a:off x="60198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46" name="TextBox 29"/>
          <p:cNvSpPr txBox="1">
            <a:spLocks noChangeArrowheads="1"/>
          </p:cNvSpPr>
          <p:nvPr/>
        </p:nvSpPr>
        <p:spPr bwMode="auto">
          <a:xfrm>
            <a:off x="3276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101</a:t>
            </a:r>
          </a:p>
        </p:txBody>
      </p:sp>
      <p:sp>
        <p:nvSpPr>
          <p:cNvPr id="44047" name="TextBox 30"/>
          <p:cNvSpPr txBox="1">
            <a:spLocks noChangeArrowheads="1"/>
          </p:cNvSpPr>
          <p:nvPr/>
        </p:nvSpPr>
        <p:spPr bwMode="auto">
          <a:xfrm>
            <a:off x="20574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256-511</a:t>
            </a:r>
          </a:p>
        </p:txBody>
      </p:sp>
      <p:sp>
        <p:nvSpPr>
          <p:cNvPr id="44048" name="TextBox 31"/>
          <p:cNvSpPr txBox="1">
            <a:spLocks noChangeArrowheads="1"/>
          </p:cNvSpPr>
          <p:nvPr/>
        </p:nvSpPr>
        <p:spPr bwMode="auto">
          <a:xfrm>
            <a:off x="4419600" y="234950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3072-4095</a:t>
            </a:r>
          </a:p>
        </p:txBody>
      </p:sp>
      <p:sp>
        <p:nvSpPr>
          <p:cNvPr id="44049" name="TextBox 32"/>
          <p:cNvSpPr txBox="1">
            <a:spLocks noChangeArrowheads="1"/>
          </p:cNvSpPr>
          <p:nvPr/>
        </p:nvSpPr>
        <p:spPr bwMode="auto">
          <a:xfrm>
            <a:off x="69342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121-124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3619499"/>
            <a:ext cx="8305800" cy="18415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400" dirty="0"/>
              <a:t>Processor #1 =&gt; all bus modules: {121, WRITE, 11742}</a:t>
            </a:r>
          </a:p>
          <a:p>
            <a:pPr lvl="1"/>
            <a:r>
              <a:rPr lang="en-US" altLang="zh-CN" sz="2600" dirty="0"/>
              <a:t>Disk acknowledge and write the value 11742 to its control register</a:t>
            </a:r>
          </a:p>
          <a:p>
            <a:r>
              <a:rPr lang="en-US" altLang="zh-CN" sz="2400" dirty="0"/>
              <a:t>Processor #1 =&gt; all bus modules: {122, WRITE, 3328}</a:t>
            </a:r>
          </a:p>
          <a:p>
            <a:r>
              <a:rPr lang="en-US" altLang="zh-CN" sz="2400" dirty="0"/>
              <a:t>Processor #1 =&gt; all bus modules: {123, WRITE, 256}</a:t>
            </a:r>
          </a:p>
          <a:p>
            <a:r>
              <a:rPr lang="en-US" altLang="zh-CN" sz="2400" dirty="0"/>
              <a:t>Processor #1 =&gt; all bus modules: {124, WRITE, 1}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cxnSp>
        <p:nvCxnSpPr>
          <p:cNvPr id="44051" name="Straight Connector 6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Straight Connector 7"/>
          <p:cNvCxnSpPr>
            <a:cxnSpLocks noChangeShapeType="1"/>
          </p:cNvCxnSpPr>
          <p:nvPr/>
        </p:nvCxnSpPr>
        <p:spPr bwMode="auto">
          <a:xfrm flipH="1">
            <a:off x="990600" y="2349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3" name="Rectangle 5"/>
          <p:cNvSpPr>
            <a:spLocks noChangeArrowheads="1"/>
          </p:cNvSpPr>
          <p:nvPr/>
        </p:nvSpPr>
        <p:spPr bwMode="auto">
          <a:xfrm>
            <a:off x="6210300" y="2730500"/>
            <a:ext cx="14097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44054" name="Straight Connector 6"/>
          <p:cNvCxnSpPr>
            <a:cxnSpLocks noChangeShapeType="1"/>
          </p:cNvCxnSpPr>
          <p:nvPr/>
        </p:nvCxnSpPr>
        <p:spPr bwMode="auto">
          <a:xfrm>
            <a:off x="69342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4405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15095"/>
            <a:ext cx="2944813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6" name="TextBox 47"/>
          <p:cNvSpPr txBox="1">
            <a:spLocks noChangeArrowheads="1"/>
          </p:cNvSpPr>
          <p:nvPr/>
        </p:nvSpPr>
        <p:spPr bwMode="auto">
          <a:xfrm>
            <a:off x="5943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102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181600" y="1455208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2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39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Example</a:t>
            </a:r>
            <a:endParaRPr lang="zh-CN" altLang="en-US" dirty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BC2F529-AD72-5149-9B05-594EDED389FC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cxnSp>
        <p:nvCxnSpPr>
          <p:cNvPr id="45060" name="直接连接符 6"/>
          <p:cNvCxnSpPr>
            <a:cxnSpLocks noChangeShapeType="1"/>
          </p:cNvCxnSpPr>
          <p:nvPr/>
        </p:nvCxnSpPr>
        <p:spPr bwMode="auto">
          <a:xfrm>
            <a:off x="1219200" y="23495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3716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BIOS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2730500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Memory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484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Disk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5064" name="直接箭头连接符 28"/>
          <p:cNvCxnSpPr>
            <a:cxnSpLocks noChangeShapeType="1"/>
          </p:cNvCxnSpPr>
          <p:nvPr/>
        </p:nvCxnSpPr>
        <p:spPr bwMode="auto">
          <a:xfrm>
            <a:off x="6913563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2349500"/>
            <a:ext cx="111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438400" y="1460500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1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5067" name="直接箭头连接符 28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直接箭头连接符 28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直接箭头连接符 28"/>
          <p:cNvCxnSpPr>
            <a:cxnSpLocks noChangeShapeType="1"/>
          </p:cNvCxnSpPr>
          <p:nvPr/>
        </p:nvCxnSpPr>
        <p:spPr bwMode="auto">
          <a:xfrm>
            <a:off x="60198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70" name="TextBox 29"/>
          <p:cNvSpPr txBox="1">
            <a:spLocks noChangeArrowheads="1"/>
          </p:cNvSpPr>
          <p:nvPr/>
        </p:nvSpPr>
        <p:spPr bwMode="auto">
          <a:xfrm>
            <a:off x="3276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101</a:t>
            </a:r>
          </a:p>
        </p:txBody>
      </p:sp>
      <p:sp>
        <p:nvSpPr>
          <p:cNvPr id="45071" name="TextBox 30"/>
          <p:cNvSpPr txBox="1">
            <a:spLocks noChangeArrowheads="1"/>
          </p:cNvSpPr>
          <p:nvPr/>
        </p:nvSpPr>
        <p:spPr bwMode="auto">
          <a:xfrm>
            <a:off x="20574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256-511</a:t>
            </a:r>
          </a:p>
        </p:txBody>
      </p:sp>
      <p:sp>
        <p:nvSpPr>
          <p:cNvPr id="45072" name="TextBox 31"/>
          <p:cNvSpPr txBox="1">
            <a:spLocks noChangeArrowheads="1"/>
          </p:cNvSpPr>
          <p:nvPr/>
        </p:nvSpPr>
        <p:spPr bwMode="auto">
          <a:xfrm>
            <a:off x="4419600" y="234950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3072-4095</a:t>
            </a:r>
          </a:p>
        </p:txBody>
      </p:sp>
      <p:sp>
        <p:nvSpPr>
          <p:cNvPr id="45073" name="TextBox 32"/>
          <p:cNvSpPr txBox="1">
            <a:spLocks noChangeArrowheads="1"/>
          </p:cNvSpPr>
          <p:nvPr/>
        </p:nvSpPr>
        <p:spPr bwMode="auto">
          <a:xfrm>
            <a:off x="69342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121-124</a:t>
            </a:r>
          </a:p>
        </p:txBody>
      </p:sp>
      <p:sp>
        <p:nvSpPr>
          <p:cNvPr id="45074" name="Content Placeholder 2"/>
          <p:cNvSpPr>
            <a:spLocks noGrp="1"/>
          </p:cNvSpPr>
          <p:nvPr>
            <p:ph idx="1"/>
          </p:nvPr>
        </p:nvSpPr>
        <p:spPr>
          <a:xfrm>
            <a:off x="457200" y="3492500"/>
            <a:ext cx="8305800" cy="202929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/>
              <a:t>Disk =&gt; all bus modules: {3328, WRITE, </a:t>
            </a:r>
            <a:r>
              <a:rPr lang="en-US" altLang="zh-CN" sz="2400" i="1" dirty="0"/>
              <a:t>data[11742]</a:t>
            </a:r>
            <a:r>
              <a:rPr lang="en-US" altLang="zh-CN" sz="2400" dirty="0"/>
              <a:t>}</a:t>
            </a:r>
          </a:p>
          <a:p>
            <a:pPr lvl="1"/>
            <a:r>
              <a:rPr lang="en-US" altLang="zh-CN" sz="2600" dirty="0"/>
              <a:t>Memory acknowledge and save data[11742]</a:t>
            </a:r>
          </a:p>
          <a:p>
            <a:r>
              <a:rPr lang="en-US" altLang="zh-CN" sz="2400" dirty="0"/>
              <a:t>Disk =&gt; all bus modules: {3329, WRITE, </a:t>
            </a:r>
            <a:r>
              <a:rPr lang="en-US" altLang="zh-CN" sz="2400" i="1" dirty="0"/>
              <a:t>data[11743]</a:t>
            </a:r>
            <a:r>
              <a:rPr lang="en-US" altLang="zh-CN" sz="2400" dirty="0"/>
              <a:t>}</a:t>
            </a:r>
          </a:p>
          <a:p>
            <a:r>
              <a:rPr lang="en-US" altLang="zh-CN" sz="2400" i="1" dirty="0"/>
              <a:t>... (loop)</a:t>
            </a:r>
          </a:p>
          <a:p>
            <a:r>
              <a:rPr lang="en-US" altLang="zh-CN" sz="2400" dirty="0"/>
              <a:t>Disk =&gt; all bus modules: {3583, WRITE, </a:t>
            </a:r>
            <a:r>
              <a:rPr lang="en-US" altLang="zh-CN" sz="2400" i="1" dirty="0"/>
              <a:t>data[11997]</a:t>
            </a:r>
            <a:r>
              <a:rPr lang="en-US" altLang="zh-CN" sz="2400" dirty="0"/>
              <a:t>}</a:t>
            </a:r>
          </a:p>
        </p:txBody>
      </p:sp>
      <p:cxnSp>
        <p:nvCxnSpPr>
          <p:cNvPr id="45075" name="Straight Connector 7"/>
          <p:cNvCxnSpPr>
            <a:cxnSpLocks noChangeShapeType="1"/>
          </p:cNvCxnSpPr>
          <p:nvPr/>
        </p:nvCxnSpPr>
        <p:spPr bwMode="auto">
          <a:xfrm flipH="1">
            <a:off x="990600" y="2349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Straight Connector 6"/>
          <p:cNvCxnSpPr>
            <a:cxnSpLocks noChangeShapeType="1"/>
          </p:cNvCxnSpPr>
          <p:nvPr/>
        </p:nvCxnSpPr>
        <p:spPr bwMode="auto">
          <a:xfrm flipV="1">
            <a:off x="69342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Straight Connector 6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078" name="Rectangle 5"/>
          <p:cNvSpPr>
            <a:spLocks noChangeArrowheads="1"/>
          </p:cNvSpPr>
          <p:nvPr/>
        </p:nvSpPr>
        <p:spPr bwMode="auto">
          <a:xfrm>
            <a:off x="3733800" y="2730500"/>
            <a:ext cx="14097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pic>
        <p:nvPicPr>
          <p:cNvPr id="4507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1"/>
            <a:ext cx="4800600" cy="81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0" name="TextBox 26"/>
          <p:cNvSpPr txBox="1">
            <a:spLocks noChangeArrowheads="1"/>
          </p:cNvSpPr>
          <p:nvPr/>
        </p:nvSpPr>
        <p:spPr bwMode="auto">
          <a:xfrm>
            <a:off x="5943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102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5181600" y="1455208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2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44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Example</a:t>
            </a:r>
            <a:endParaRPr lang="zh-CN" altLang="en-US" dirty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EFAEDF3-6B49-7843-B3C3-CC47AA1CD07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cxnSp>
        <p:nvCxnSpPr>
          <p:cNvPr id="46084" name="直接连接符 6"/>
          <p:cNvCxnSpPr>
            <a:cxnSpLocks noChangeShapeType="1"/>
          </p:cNvCxnSpPr>
          <p:nvPr/>
        </p:nvCxnSpPr>
        <p:spPr bwMode="auto">
          <a:xfrm>
            <a:off x="1219200" y="23495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13716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BIOS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713163" y="2730500"/>
            <a:ext cx="1408112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Memory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48401" y="2730500"/>
            <a:ext cx="1408113" cy="50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Disk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6088" name="直接箭头连接符 28"/>
          <p:cNvCxnSpPr>
            <a:cxnSpLocks noChangeShapeType="1"/>
          </p:cNvCxnSpPr>
          <p:nvPr/>
        </p:nvCxnSpPr>
        <p:spPr bwMode="auto">
          <a:xfrm>
            <a:off x="6913563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89" name="直接箭头连接符 31"/>
          <p:cNvCxnSpPr>
            <a:cxnSpLocks noChangeShapeType="1"/>
            <a:endCxn id="23" idx="0"/>
          </p:cNvCxnSpPr>
          <p:nvPr/>
        </p:nvCxnSpPr>
        <p:spPr bwMode="auto">
          <a:xfrm flipH="1">
            <a:off x="2076451" y="2349500"/>
            <a:ext cx="111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438400" y="1460500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1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6091" name="直接箭头连接符 28"/>
          <p:cNvCxnSpPr>
            <a:cxnSpLocks noChangeShapeType="1"/>
          </p:cNvCxnSpPr>
          <p:nvPr/>
        </p:nvCxnSpPr>
        <p:spPr bwMode="auto">
          <a:xfrm>
            <a:off x="4419600" y="2349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直接箭头连接符 28"/>
          <p:cNvCxnSpPr>
            <a:cxnSpLocks noChangeShapeType="1"/>
          </p:cNvCxnSpPr>
          <p:nvPr/>
        </p:nvCxnSpPr>
        <p:spPr bwMode="auto">
          <a:xfrm>
            <a:off x="32766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直接箭头连接符 28"/>
          <p:cNvCxnSpPr>
            <a:cxnSpLocks noChangeShapeType="1"/>
          </p:cNvCxnSpPr>
          <p:nvPr/>
        </p:nvCxnSpPr>
        <p:spPr bwMode="auto">
          <a:xfrm>
            <a:off x="6019800" y="1968500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4" name="TextBox 29"/>
          <p:cNvSpPr txBox="1">
            <a:spLocks noChangeArrowheads="1"/>
          </p:cNvSpPr>
          <p:nvPr/>
        </p:nvSpPr>
        <p:spPr bwMode="auto">
          <a:xfrm>
            <a:off x="3276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101</a:t>
            </a:r>
          </a:p>
        </p:txBody>
      </p:sp>
      <p:sp>
        <p:nvSpPr>
          <p:cNvPr id="46095" name="TextBox 30"/>
          <p:cNvSpPr txBox="1">
            <a:spLocks noChangeArrowheads="1"/>
          </p:cNvSpPr>
          <p:nvPr/>
        </p:nvSpPr>
        <p:spPr bwMode="auto">
          <a:xfrm>
            <a:off x="20574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256-511</a:t>
            </a:r>
          </a:p>
        </p:txBody>
      </p:sp>
      <p:sp>
        <p:nvSpPr>
          <p:cNvPr id="46096" name="TextBox 31"/>
          <p:cNvSpPr txBox="1">
            <a:spLocks noChangeArrowheads="1"/>
          </p:cNvSpPr>
          <p:nvPr/>
        </p:nvSpPr>
        <p:spPr bwMode="auto">
          <a:xfrm>
            <a:off x="4419600" y="2349500"/>
            <a:ext cx="129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3072-4095</a:t>
            </a:r>
          </a:p>
        </p:txBody>
      </p:sp>
      <p:sp>
        <p:nvSpPr>
          <p:cNvPr id="46097" name="TextBox 32"/>
          <p:cNvSpPr txBox="1">
            <a:spLocks noChangeArrowheads="1"/>
          </p:cNvSpPr>
          <p:nvPr/>
        </p:nvSpPr>
        <p:spPr bwMode="auto">
          <a:xfrm>
            <a:off x="6934200" y="23495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121-124</a:t>
            </a:r>
          </a:p>
        </p:txBody>
      </p:sp>
      <p:sp>
        <p:nvSpPr>
          <p:cNvPr id="46098" name="Content Placeholder 2"/>
          <p:cNvSpPr>
            <a:spLocks noGrp="1"/>
          </p:cNvSpPr>
          <p:nvPr>
            <p:ph idx="1"/>
          </p:nvPr>
        </p:nvSpPr>
        <p:spPr>
          <a:xfrm>
            <a:off x="457200" y="3492500"/>
            <a:ext cx="8305800" cy="2222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When transferring is finished, disk controller SENDs message to the processor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Just like keyboard controller does when press a key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Processor will enter interrupt handler next cycle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Now the processor knows that the DMA is done</a:t>
            </a:r>
          </a:p>
        </p:txBody>
      </p:sp>
      <p:sp>
        <p:nvSpPr>
          <p:cNvPr id="46099" name="TextBox 34"/>
          <p:cNvSpPr txBox="1">
            <a:spLocks noChangeArrowheads="1"/>
          </p:cNvSpPr>
          <p:nvPr/>
        </p:nvSpPr>
        <p:spPr bwMode="auto">
          <a:xfrm>
            <a:off x="5943600" y="19685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alibri" charset="0"/>
              </a:rPr>
              <a:t>102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5181600" y="1455208"/>
            <a:ext cx="1676400" cy="50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Processor 2</a:t>
            </a:r>
            <a:endParaRPr lang="zh-CN" altLang="en-US" sz="240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cxnSp>
        <p:nvCxnSpPr>
          <p:cNvPr id="46101" name="Straight Connector 7"/>
          <p:cNvCxnSpPr>
            <a:cxnSpLocks noChangeShapeType="1"/>
          </p:cNvCxnSpPr>
          <p:nvPr/>
        </p:nvCxnSpPr>
        <p:spPr bwMode="auto">
          <a:xfrm flipH="1">
            <a:off x="990600" y="2349500"/>
            <a:ext cx="7315200" cy="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02" name="Rectangle 5"/>
          <p:cNvSpPr>
            <a:spLocks noChangeArrowheads="1"/>
          </p:cNvSpPr>
          <p:nvPr/>
        </p:nvSpPr>
        <p:spPr bwMode="auto">
          <a:xfrm>
            <a:off x="2438400" y="1461823"/>
            <a:ext cx="1676400" cy="508000"/>
          </a:xfrm>
          <a:prstGeom prst="rect">
            <a:avLst/>
          </a:prstGeom>
          <a:noFill/>
          <a:ln w="1016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/>
          </a:p>
        </p:txBody>
      </p:sp>
      <p:cxnSp>
        <p:nvCxnSpPr>
          <p:cNvPr id="46103" name="Straight Connector 6"/>
          <p:cNvCxnSpPr>
            <a:cxnSpLocks noChangeShapeType="1"/>
          </p:cNvCxnSpPr>
          <p:nvPr/>
        </p:nvCxnSpPr>
        <p:spPr bwMode="auto">
          <a:xfrm flipV="1">
            <a:off x="3276600" y="1969823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Straight Connector 6"/>
          <p:cNvCxnSpPr>
            <a:cxnSpLocks noChangeShapeType="1"/>
          </p:cNvCxnSpPr>
          <p:nvPr/>
        </p:nvCxnSpPr>
        <p:spPr bwMode="auto">
          <a:xfrm flipV="1">
            <a:off x="6934200" y="2349500"/>
            <a:ext cx="0" cy="381000"/>
          </a:xfrm>
          <a:prstGeom prst="line">
            <a:avLst/>
          </a:prstGeom>
          <a:noFill/>
          <a:ln w="101600">
            <a:solidFill>
              <a:srgbClr val="8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0545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80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dirty="0"/>
              <a:t>CPU interacts with </a:t>
            </a:r>
            <a:r>
              <a:rPr lang="en-US" altLang="zh-CN" dirty="0">
                <a:solidFill>
                  <a:srgbClr val="0096FF"/>
                </a:solidFill>
              </a:rPr>
              <a:t>physical memory</a:t>
            </a:r>
          </a:p>
          <a:p>
            <a:pPr lvl="1"/>
            <a:r>
              <a:rPr lang="en-US" altLang="zh-CN" dirty="0"/>
              <a:t>Through system bus that connects each other</a:t>
            </a:r>
          </a:p>
          <a:p>
            <a:pPr lvl="1"/>
            <a:r>
              <a:rPr lang="en-US" altLang="zh-CN" dirty="0"/>
              <a:t>Using physical address to name memory content</a:t>
            </a:r>
          </a:p>
          <a:p>
            <a:r>
              <a:rPr lang="en-US" altLang="zh-CN" dirty="0"/>
              <a:t>CPU interacts with a </a:t>
            </a:r>
            <a:r>
              <a:rPr lang="en-US" altLang="zh-CN" dirty="0">
                <a:solidFill>
                  <a:srgbClr val="0096FF"/>
                </a:solidFill>
              </a:rPr>
              <a:t>device</a:t>
            </a:r>
          </a:p>
          <a:p>
            <a:pPr lvl="1"/>
            <a:r>
              <a:rPr lang="en-US" altLang="zh-CN" dirty="0"/>
              <a:t>Also using physical address (aka., bus address)</a:t>
            </a:r>
          </a:p>
          <a:p>
            <a:pPr lvl="1"/>
            <a:r>
              <a:rPr lang="en-US" altLang="zh-CN" dirty="0"/>
              <a:t>Polling, interrupt and DMA</a:t>
            </a:r>
          </a:p>
          <a:p>
            <a:pPr lvl="1"/>
            <a:r>
              <a:rPr lang="en-US" altLang="zh-CN" dirty="0"/>
              <a:t>I/O instruction</a:t>
            </a:r>
            <a:r>
              <a:rPr lang="zh-CN" altLang="en-US" dirty="0"/>
              <a:t> </a:t>
            </a:r>
            <a:r>
              <a:rPr lang="en-US" altLang="zh-CN" dirty="0"/>
              <a:t>(PIO) or MMIO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79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矩形 36"/>
          <p:cNvSpPr/>
          <p:nvPr/>
        </p:nvSpPr>
        <p:spPr bwMode="auto">
          <a:xfrm>
            <a:off x="5724128" y="1777380"/>
            <a:ext cx="1656184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Processor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矩形 36"/>
          <p:cNvSpPr/>
          <p:nvPr/>
        </p:nvSpPr>
        <p:spPr bwMode="auto">
          <a:xfrm>
            <a:off x="4499992" y="3637586"/>
            <a:ext cx="1656184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矩形 36"/>
          <p:cNvSpPr/>
          <p:nvPr/>
        </p:nvSpPr>
        <p:spPr bwMode="auto">
          <a:xfrm>
            <a:off x="6948264" y="3637586"/>
            <a:ext cx="1656184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I/O Device</a:t>
            </a:r>
            <a:endParaRPr lang="zh-CN" altLang="en-US" sz="20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5328084" y="2437454"/>
            <a:ext cx="972108" cy="1200133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6804248" y="2437454"/>
            <a:ext cx="972108" cy="1200133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156176" y="3967623"/>
            <a:ext cx="792088" cy="0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16019" y="2737486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load/store</a:t>
            </a:r>
            <a:endParaRPr 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24910" y="2619324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DengXian" charset="0"/>
                <a:ea typeface="DengXian" charset="0"/>
                <a:cs typeface="DengXian" charset="0"/>
              </a:rPr>
              <a:t>PIO</a:t>
            </a:r>
            <a:r>
              <a:rPr lang="zh-CN" altLang="en-US" sz="140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dirty="0">
                <a:latin typeface="DengXian" charset="0"/>
                <a:ea typeface="DengXian" charset="0"/>
                <a:cs typeface="DengXian" charset="0"/>
              </a:rPr>
              <a:t>(in/out)</a:t>
            </a:r>
            <a:endParaRPr lang="zh-CN" altLang="en-US" sz="1400" dirty="0">
              <a:latin typeface="DengXian" charset="0"/>
              <a:ea typeface="DengXian" charset="0"/>
              <a:cs typeface="DengXian" charset="0"/>
            </a:endParaRPr>
          </a:p>
          <a:p>
            <a:r>
              <a:rPr lang="en-US" sz="1400" dirty="0">
                <a:latin typeface="DengXian" charset="0"/>
                <a:ea typeface="DengXian" charset="0"/>
                <a:cs typeface="DengXian" charset="0"/>
              </a:rPr>
              <a:t>/MMIO</a:t>
            </a:r>
            <a:r>
              <a:rPr lang="zh-CN" altLang="en-US" sz="140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dirty="0">
                <a:latin typeface="DengXian" charset="0"/>
                <a:ea typeface="DengXian" charset="0"/>
                <a:cs typeface="DengXian" charset="0"/>
              </a:rPr>
              <a:t>(load/store)</a:t>
            </a:r>
            <a:endParaRPr lang="en-US" sz="1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18654" y="3637586"/>
            <a:ext cx="6335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DengXian" charset="0"/>
                <a:ea typeface="DengXian" charset="0"/>
                <a:cs typeface="DengXian" charset="0"/>
              </a:rPr>
              <a:t>DMA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4906888" cy="4047836"/>
          </a:xfrm>
        </p:spPr>
        <p:txBody>
          <a:bodyPr>
            <a:noAutofit/>
          </a:bodyPr>
          <a:lstStyle/>
          <a:p>
            <a:r>
              <a:rPr lang="en-US" sz="2400" dirty="0"/>
              <a:t>Memory Load/Store</a:t>
            </a:r>
          </a:p>
          <a:p>
            <a:pPr lvl="1"/>
            <a:r>
              <a:rPr lang="en-US" sz="1800" dirty="0"/>
              <a:t>Between CPU and memory</a:t>
            </a:r>
          </a:p>
          <a:p>
            <a:pPr lvl="1"/>
            <a:r>
              <a:rPr lang="en-US" sz="1800" dirty="0"/>
              <a:t>Physical memory address space</a:t>
            </a:r>
          </a:p>
          <a:p>
            <a:r>
              <a:rPr lang="en-US" sz="2400" dirty="0"/>
              <a:t>I/O Operations</a:t>
            </a:r>
          </a:p>
          <a:p>
            <a:pPr lvl="1"/>
            <a:r>
              <a:rPr lang="en-US" sz="1800" dirty="0"/>
              <a:t>MMIO: map device memory </a:t>
            </a:r>
            <a:br>
              <a:rPr lang="en-US" sz="1800" dirty="0"/>
            </a:br>
            <a:r>
              <a:rPr lang="en-US" sz="1800" dirty="0"/>
              <a:t>and registers into physical </a:t>
            </a:r>
            <a:br>
              <a:rPr lang="en-US" sz="1800" dirty="0"/>
            </a:br>
            <a:r>
              <a:rPr lang="en-US" sz="1800" dirty="0"/>
              <a:t>address space</a:t>
            </a:r>
          </a:p>
          <a:p>
            <a:r>
              <a:rPr lang="en-US" sz="2400" dirty="0"/>
              <a:t>DMA</a:t>
            </a:r>
          </a:p>
          <a:p>
            <a:pPr lvl="1"/>
            <a:r>
              <a:rPr lang="en-US" sz="1800" dirty="0"/>
              <a:t>Also using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9564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WRITE &amp; CLOSE</a:t>
            </a:r>
            <a:endParaRPr kumimoji="1"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WRITE</a:t>
            </a:r>
            <a:r>
              <a:rPr lang="en-US" altLang="zh-CN" sz="2400" dirty="0"/>
              <a:t> is similar to </a:t>
            </a:r>
            <a:r>
              <a:rPr lang="en-US" altLang="zh-CN" sz="2400" b="1" dirty="0"/>
              <a:t>READ</a:t>
            </a:r>
          </a:p>
          <a:p>
            <a:pPr lvl="1"/>
            <a:r>
              <a:rPr lang="en-US" altLang="zh-CN" sz="2000" dirty="0"/>
              <a:t>Allocate new block if necessary</a:t>
            </a:r>
          </a:p>
          <a:p>
            <a:pPr lvl="1"/>
            <a:r>
              <a:rPr lang="en-US" altLang="zh-CN" sz="2000" dirty="0"/>
              <a:t>Update </a:t>
            </a:r>
            <a:r>
              <a:rPr lang="en-US" altLang="zh-CN" sz="2000" dirty="0" err="1"/>
              <a:t>inode's</a:t>
            </a:r>
            <a:r>
              <a:rPr lang="en-US" altLang="zh-CN" sz="2000" dirty="0"/>
              <a:t> </a:t>
            </a:r>
            <a:r>
              <a:rPr lang="en-US" altLang="zh-CN" sz="2000" i="1" dirty="0"/>
              <a:t>size</a:t>
            </a:r>
            <a:r>
              <a:rPr lang="en-US" altLang="zh-CN" sz="2000" dirty="0"/>
              <a:t> and </a:t>
            </a:r>
            <a:r>
              <a:rPr lang="en-US" altLang="zh-CN" sz="2000" i="1" dirty="0" err="1"/>
              <a:t>mtime</a:t>
            </a:r>
            <a:endParaRPr lang="en-US" altLang="zh-CN" sz="2000" i="1" dirty="0"/>
          </a:p>
          <a:p>
            <a:r>
              <a:rPr lang="en-US" altLang="zh-CN" sz="2400" b="1" dirty="0"/>
              <a:t>CLOSE</a:t>
            </a:r>
          </a:p>
          <a:p>
            <a:pPr lvl="1"/>
            <a:r>
              <a:rPr lang="en-US" altLang="zh-CN" sz="2000" dirty="0"/>
              <a:t>Free the entry in the </a:t>
            </a:r>
            <a:r>
              <a:rPr lang="en-US" altLang="zh-CN" sz="2000" dirty="0" err="1"/>
              <a:t>fd_table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/>
              <a:t>Decrease the reference counter in file table</a:t>
            </a:r>
          </a:p>
          <a:p>
            <a:pPr lvl="1"/>
            <a:r>
              <a:rPr lang="en-US" altLang="zh-CN" sz="2000" dirty="0"/>
              <a:t>Free the entry in file table if counter is 0</a:t>
            </a:r>
            <a:endParaRPr lang="zh-CN" altLang="en-US" sz="2400" i="1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Failures in the middle may cause inconsistency!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D40AA32-A82E-8C4B-944E-AB7102F425D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Q: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How are the physical addresses assigned?</a:t>
            </a:r>
          </a:p>
          <a:p>
            <a:pPr lvl="1"/>
            <a:r>
              <a:rPr lang="en-US" altLang="zh-CN" dirty="0"/>
              <a:t>Memory physical addresses: by </a:t>
            </a:r>
            <a:r>
              <a:rPr lang="en-US" altLang="zh-CN" dirty="0">
                <a:solidFill>
                  <a:srgbClr val="0096FF"/>
                </a:solidFill>
              </a:rPr>
              <a:t>BIOS</a:t>
            </a:r>
          </a:p>
          <a:p>
            <a:pPr lvl="1"/>
            <a:r>
              <a:rPr lang="en-US" altLang="zh-CN" dirty="0"/>
              <a:t>Some devices (e.g., keyboard, IDE): </a:t>
            </a:r>
            <a:r>
              <a:rPr lang="en-US" altLang="zh-CN" dirty="0">
                <a:solidFill>
                  <a:srgbClr val="0096FF"/>
                </a:solidFill>
              </a:rPr>
              <a:t>fixed </a:t>
            </a:r>
            <a:r>
              <a:rPr lang="en-US" altLang="zh-CN" dirty="0"/>
              <a:t>for all time</a:t>
            </a:r>
          </a:p>
          <a:p>
            <a:pPr lvl="1"/>
            <a:r>
              <a:rPr lang="en-US" altLang="zh-CN" dirty="0"/>
              <a:t>Other devices: assigned by the </a:t>
            </a:r>
            <a:r>
              <a:rPr lang="en-US" altLang="zh-CN" dirty="0">
                <a:solidFill>
                  <a:srgbClr val="0096FF"/>
                </a:solidFill>
              </a:rPr>
              <a:t>OS</a:t>
            </a:r>
            <a:endParaRPr lang="zh-CN" altLang="en-US" dirty="0">
              <a:solidFill>
                <a:srgbClr val="0096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4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Q: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Why not map the whole disk to memory?</a:t>
            </a:r>
          </a:p>
          <a:p>
            <a:pPr lvl="1"/>
            <a:r>
              <a:rPr lang="en-US" altLang="zh-CN" sz="2000" dirty="0"/>
              <a:t>So that the CPU can access a byte on the disk directly by system bus</a:t>
            </a:r>
          </a:p>
          <a:p>
            <a:pPr lvl="1"/>
            <a:r>
              <a:rPr lang="en-US" altLang="zh-CN" sz="2000" dirty="0"/>
              <a:t>1. Too large</a:t>
            </a:r>
          </a:p>
          <a:p>
            <a:pPr lvl="1"/>
            <a:r>
              <a:rPr lang="en-US" altLang="zh-CN" sz="2000" dirty="0"/>
              <a:t>2. Too slow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E914C9-AA9F-4E42-A2F2-FBCE018C863D}" type="slidenum">
              <a:rPr lang="zh-CN" altLang="en-US" sz="1400" b="0">
                <a:latin typeface="Times New Roman" charset="0"/>
              </a:rPr>
              <a:pPr/>
              <a:t>61</a:t>
            </a:fld>
            <a:endParaRPr lang="en-US" altLang="zh-CN" sz="1400" b="0">
              <a:latin typeface="Times New Roman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3577580"/>
            <a:ext cx="81534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dirty="0">
                <a:solidFill>
                  <a:srgbClr val="0096FF"/>
                </a:solidFill>
                <a:latin typeface="DengXian" charset="0"/>
                <a:ea typeface="DengXian" charset="0"/>
                <a:cs typeface="DengXian" charset="0"/>
              </a:rPr>
              <a:t>The principle of least astonishment: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  <a:p>
            <a:pPr algn="ctr" eaLnBrk="1" hangingPunct="1"/>
            <a:r>
              <a:rPr lang="en-US" altLang="zh-CN" sz="2400" b="0" i="1" dirty="0">
                <a:latin typeface="DengXian" charset="0"/>
                <a:ea typeface="DengXian" charset="0"/>
                <a:cs typeface="DengXian" charset="0"/>
              </a:rPr>
              <a:t>People are part of the system. The design should match the user's experience, expectations, and mental models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86AB81-0733-2042-B648-1E27E44BDB24}"/>
              </a:ext>
            </a:extLst>
          </p:cNvPr>
          <p:cNvSpPr/>
          <p:nvPr/>
        </p:nvSpPr>
        <p:spPr>
          <a:xfrm>
            <a:off x="457200" y="4947582"/>
            <a:ext cx="7688323" cy="506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DengXian" charset="0"/>
                <a:ea typeface="DengXian" charset="0"/>
              </a:rPr>
              <a:t>Q:</a:t>
            </a:r>
            <a:r>
              <a:rPr lang="zh-CN" altLang="en-US" sz="2400" b="1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now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Intel's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3D-xpoint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is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512GB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memory,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why</a:t>
            </a:r>
            <a:r>
              <a:rPr lang="zh-CN" altLang="en-US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DengXian" charset="0"/>
                <a:ea typeface="DengXian" charset="0"/>
              </a:rPr>
              <a:t>disk?</a:t>
            </a:r>
            <a:endParaRPr lang="zh-CN" altLang="en-US" sz="2400" dirty="0">
              <a:solidFill>
                <a:srgbClr val="C00000"/>
              </a:solidFill>
              <a:latin typeface="DengXian" charset="0"/>
              <a:ea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Questions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When writing, which order is preferred?</a:t>
            </a:r>
          </a:p>
          <a:p>
            <a:pPr lvl="1"/>
            <a:r>
              <a:rPr lang="en-US" altLang="zh-CN" dirty="0"/>
              <a:t>Allocate new blocks, write new data, update size</a:t>
            </a:r>
          </a:p>
          <a:p>
            <a:pPr lvl="1"/>
            <a:r>
              <a:rPr lang="en-US" altLang="zh-CN" dirty="0"/>
              <a:t>Allocate new blocks, update size, write new data</a:t>
            </a:r>
          </a:p>
          <a:p>
            <a:pPr lvl="1"/>
            <a:r>
              <a:rPr lang="en-US" altLang="zh-CN" dirty="0"/>
              <a:t>Update size, allocate new blocks, write new data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B67103F-EF9F-5347-9B08-486C40E2829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0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Delete after OPEN but before CLOSE</a:t>
            </a:r>
            <a:endParaRPr kumimoji="1"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One process has </a:t>
            </a:r>
            <a:r>
              <a:rPr lang="en-US" altLang="zh-CN" sz="2400" b="1" dirty="0" err="1"/>
              <a:t>OPEN</a:t>
            </a:r>
            <a:r>
              <a:rPr lang="en-US" altLang="zh-CN" sz="2400" dirty="0" err="1"/>
              <a:t>ed</a:t>
            </a:r>
            <a:r>
              <a:rPr lang="zh-CN" altLang="en-US" sz="2400" dirty="0"/>
              <a:t> </a:t>
            </a:r>
            <a:r>
              <a:rPr lang="en-US" altLang="zh-CN" sz="2400" dirty="0"/>
              <a:t>a file</a:t>
            </a:r>
          </a:p>
          <a:p>
            <a:r>
              <a:rPr lang="en-US" altLang="zh-CN" sz="2400" dirty="0"/>
              <a:t>Another process </a:t>
            </a:r>
            <a:r>
              <a:rPr lang="en-US" altLang="zh-CN" sz="2400" b="1" dirty="0"/>
              <a:t>UNLINK</a:t>
            </a:r>
            <a:r>
              <a:rPr lang="en-US" altLang="zh-CN" sz="2400" dirty="0"/>
              <a:t>s</a:t>
            </a:r>
            <a:r>
              <a:rPr lang="zh-CN" altLang="en-US" sz="2400" dirty="0"/>
              <a:t> </a:t>
            </a:r>
            <a:r>
              <a:rPr lang="en-US" altLang="zh-CN" sz="2400" dirty="0"/>
              <a:t>the last name pointing to the file</a:t>
            </a:r>
          </a:p>
          <a:p>
            <a:pPr lvl="1"/>
            <a:r>
              <a:rPr lang="en-US" altLang="zh-CN" sz="2000" dirty="0"/>
              <a:t>Reference counter is now 0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is </a:t>
            </a:r>
            <a:r>
              <a:rPr lang="en-US" altLang="zh-CN" sz="2400" u="sng" dirty="0"/>
              <a:t>not</a:t>
            </a:r>
            <a:r>
              <a:rPr lang="en-US" altLang="zh-CN" sz="2400" dirty="0"/>
              <a:t> freed until the first process calls </a:t>
            </a:r>
            <a:r>
              <a:rPr lang="en-US" altLang="zh-CN" sz="2400" b="1" dirty="0"/>
              <a:t>CLOSE</a:t>
            </a:r>
          </a:p>
          <a:p>
            <a:endParaRPr lang="zh-CN" altLang="en-US" sz="2400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16947D-8954-8045-A51D-70A54E8B6949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6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SYNC</a:t>
            </a:r>
            <a:endParaRPr kumimoji="1"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Block cache</a:t>
            </a:r>
            <a:r>
              <a:rPr lang="zh-CN" altLang="en-US" sz="2000" dirty="0"/>
              <a:t> </a:t>
            </a:r>
            <a:r>
              <a:rPr lang="en-US" altLang="zh-CN" sz="2000" dirty="0"/>
              <a:t>(aka.,</a:t>
            </a:r>
            <a:r>
              <a:rPr lang="zh-CN" altLang="en-US" sz="2000" dirty="0"/>
              <a:t> </a:t>
            </a:r>
            <a:r>
              <a:rPr lang="en-US" altLang="zh-CN" sz="2000" dirty="0"/>
              <a:t>buffer</a:t>
            </a:r>
            <a:r>
              <a:rPr lang="zh-CN" altLang="en-US" sz="2000" dirty="0"/>
              <a:t> </a:t>
            </a:r>
            <a:r>
              <a:rPr lang="en-US" altLang="zh-CN" sz="2000" dirty="0"/>
              <a:t>cache)</a:t>
            </a:r>
          </a:p>
          <a:p>
            <a:pPr lvl="1"/>
            <a:r>
              <a:rPr lang="en-US" altLang="zh-CN" sz="1800" dirty="0"/>
              <a:t>Cache of recently used disk blocks</a:t>
            </a:r>
          </a:p>
          <a:p>
            <a:pPr lvl="1"/>
            <a:r>
              <a:rPr lang="en-US" altLang="zh-CN" sz="1800" dirty="0"/>
              <a:t>Read from disk if cache miss</a:t>
            </a:r>
          </a:p>
          <a:p>
            <a:pPr lvl="1"/>
            <a:r>
              <a:rPr lang="en-US" altLang="zh-CN" sz="1800" dirty="0"/>
              <a:t>Delay the writes for batching</a:t>
            </a:r>
          </a:p>
          <a:p>
            <a:pPr lvl="1"/>
            <a:r>
              <a:rPr lang="en-US" altLang="zh-CN" sz="1800" dirty="0"/>
              <a:t>Improve performance</a:t>
            </a:r>
          </a:p>
          <a:p>
            <a:pPr lvl="1"/>
            <a:r>
              <a:rPr lang="en-US" altLang="zh-CN" sz="1800" dirty="0"/>
              <a:t>Problem: may cause inconsistency if fail before write</a:t>
            </a:r>
          </a:p>
          <a:p>
            <a:r>
              <a:rPr lang="en-US" altLang="zh-CN" sz="2000" dirty="0"/>
              <a:t>SYNC</a:t>
            </a:r>
          </a:p>
          <a:p>
            <a:pPr lvl="1"/>
            <a:r>
              <a:rPr lang="en-US" altLang="zh-CN" sz="1800" dirty="0"/>
              <a:t>Ensure all changes to the file have been written to the storage device</a:t>
            </a:r>
          </a:p>
          <a:p>
            <a:pPr lvl="1"/>
            <a:r>
              <a:rPr lang="en-US" altLang="zh-CN" sz="1800" dirty="0"/>
              <a:t>Note:</a:t>
            </a:r>
            <a:r>
              <a:rPr lang="zh-CN" altLang="en-US" sz="1800" dirty="0"/>
              <a:t> </a:t>
            </a:r>
            <a:r>
              <a:rPr lang="en-US" altLang="zh-CN" sz="1800" dirty="0"/>
              <a:t>FLUSH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disk</a:t>
            </a:r>
            <a:r>
              <a:rPr lang="zh-CN" altLang="en-US" sz="1800" dirty="0"/>
              <a:t> </a:t>
            </a:r>
            <a:r>
              <a:rPr lang="en-US" altLang="zh-CN" sz="1800" dirty="0"/>
              <a:t>command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writing</a:t>
            </a:r>
            <a:r>
              <a:rPr lang="zh-CN" altLang="en-US" sz="1800" dirty="0"/>
              <a:t> </a:t>
            </a:r>
            <a:r>
              <a:rPr lang="en-US" altLang="zh-CN" sz="1800" dirty="0"/>
              <a:t>disk</a:t>
            </a:r>
            <a:r>
              <a:rPr lang="zh-CN" altLang="en-US" sz="1800" dirty="0"/>
              <a:t> </a:t>
            </a:r>
            <a:r>
              <a:rPr lang="en-US" altLang="zh-CN" sz="1800" dirty="0"/>
              <a:t>cache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platters</a:t>
            </a:r>
            <a:endParaRPr lang="zh-CN" altLang="en-US" sz="1800" dirty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DF509B4-1C50-AC4A-BAEF-4C232081326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28FAEB-D763-0144-806C-28652246767D}"/>
              </a:ext>
            </a:extLst>
          </p:cNvPr>
          <p:cNvSpPr/>
          <p:nvPr/>
        </p:nvSpPr>
        <p:spPr>
          <a:xfrm>
            <a:off x="6619468" y="2857500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/>
                </a:solidFill>
              </a:rPr>
              <a:t>Magnetic</a:t>
            </a:r>
            <a:r>
              <a:rPr kumimoji="1" lang="zh-CN" altLang="en-US" dirty="0">
                <a:solidFill>
                  <a:schemeClr val="tx2"/>
                </a:solidFill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</a:rPr>
              <a:t>Disk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DF3800-F2B4-8944-B5D0-7D08EA60CCC7}"/>
              </a:ext>
            </a:extLst>
          </p:cNvPr>
          <p:cNvSpPr/>
          <p:nvPr/>
        </p:nvSpPr>
        <p:spPr>
          <a:xfrm>
            <a:off x="6619468" y="1828853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/>
                </a:solidFill>
              </a:rPr>
              <a:t>Disk</a:t>
            </a:r>
            <a:r>
              <a:rPr kumimoji="1" lang="zh-CN" altLang="en-US" dirty="0">
                <a:solidFill>
                  <a:schemeClr val="tx2"/>
                </a:solidFill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</a:rPr>
              <a:t>Driver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F5F31C-4B68-A941-8FFD-BFFC7F917D3C}"/>
              </a:ext>
            </a:extLst>
          </p:cNvPr>
          <p:cNvSpPr/>
          <p:nvPr/>
        </p:nvSpPr>
        <p:spPr>
          <a:xfrm>
            <a:off x="6619468" y="1331642"/>
            <a:ext cx="197924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Buffer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Cache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DD9B60-7DF4-CB40-A83A-911569DDC4EE}"/>
              </a:ext>
            </a:extLst>
          </p:cNvPr>
          <p:cNvSpPr/>
          <p:nvPr/>
        </p:nvSpPr>
        <p:spPr>
          <a:xfrm>
            <a:off x="6619468" y="834431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/>
                </a:solidFill>
              </a:rPr>
              <a:t>File</a:t>
            </a:r>
            <a:r>
              <a:rPr kumimoji="1" lang="zh-CN" altLang="en-US" dirty="0">
                <a:solidFill>
                  <a:schemeClr val="tx2"/>
                </a:solidFill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</a:rPr>
              <a:t>System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C93C2B-BA6C-9048-B750-717778D36640}"/>
              </a:ext>
            </a:extLst>
          </p:cNvPr>
          <p:cNvSpPr/>
          <p:nvPr/>
        </p:nvSpPr>
        <p:spPr>
          <a:xfrm>
            <a:off x="6619468" y="265212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/>
                </a:solidFill>
              </a:rPr>
              <a:t>Application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E3FB1BD-8C14-4F4F-BB4D-B9E6707465B4}"/>
              </a:ext>
            </a:extLst>
          </p:cNvPr>
          <p:cNvCxnSpPr/>
          <p:nvPr/>
        </p:nvCxnSpPr>
        <p:spPr>
          <a:xfrm>
            <a:off x="6444208" y="769268"/>
            <a:ext cx="2314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3E17BF7-6E69-DB41-BD59-744BBCD6D7A1}"/>
              </a:ext>
            </a:extLst>
          </p:cNvPr>
          <p:cNvCxnSpPr>
            <a:cxnSpLocks/>
          </p:cNvCxnSpPr>
          <p:nvPr/>
        </p:nvCxnSpPr>
        <p:spPr>
          <a:xfrm>
            <a:off x="6444208" y="2281436"/>
            <a:ext cx="2314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B05D7B6-AD45-9342-9F87-65F1D2757AF9}"/>
              </a:ext>
            </a:extLst>
          </p:cNvPr>
          <p:cNvSpPr/>
          <p:nvPr/>
        </p:nvSpPr>
        <p:spPr>
          <a:xfrm>
            <a:off x="6619468" y="2360289"/>
            <a:ext cx="197924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Disk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Cache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A4ADAB-EAC7-D74A-B608-0B2C44E4787D}"/>
              </a:ext>
            </a:extLst>
          </p:cNvPr>
          <p:cNvSpPr/>
          <p:nvPr/>
        </p:nvSpPr>
        <p:spPr>
          <a:xfrm>
            <a:off x="5836948" y="584602"/>
            <a:ext cx="672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SYNC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C1B0FC-1275-DF4C-B161-E6EE3A6D2E91}"/>
              </a:ext>
            </a:extLst>
          </p:cNvPr>
          <p:cNvSpPr/>
          <p:nvPr/>
        </p:nvSpPr>
        <p:spPr>
          <a:xfrm>
            <a:off x="5729034" y="2096770"/>
            <a:ext cx="78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FLUSH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0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1969</TotalTime>
  <Words>3484</Words>
  <Application>Microsoft Macintosh PowerPoint</Application>
  <PresentationFormat>全屏显示(16:10)</PresentationFormat>
  <Paragraphs>586</Paragraphs>
  <Slides>61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DengXian</vt:lpstr>
      <vt:lpstr>宋体</vt:lpstr>
      <vt:lpstr>Adobe 楷体 Std R</vt:lpstr>
      <vt:lpstr>Arial</vt:lpstr>
      <vt:lpstr>Calibri</vt:lpstr>
      <vt:lpstr>Comic Sans MS</vt:lpstr>
      <vt:lpstr>Courier</vt:lpstr>
      <vt:lpstr>Courier New</vt:lpstr>
      <vt:lpstr>Times New Roman</vt:lpstr>
      <vt:lpstr>Office 主题​​</vt:lpstr>
      <vt:lpstr>Disk I/O</vt:lpstr>
      <vt:lpstr>Review: File Cursor Sharing</vt:lpstr>
      <vt:lpstr>Review: File Open  &amp; Read Timeline</vt:lpstr>
      <vt:lpstr>File Open  &amp; Read Timeline</vt:lpstr>
      <vt:lpstr>File Creation Timeline</vt:lpstr>
      <vt:lpstr>WRITE &amp; CLOSE</vt:lpstr>
      <vt:lpstr>Questions</vt:lpstr>
      <vt:lpstr>Delete after OPEN but before CLOSE</vt:lpstr>
      <vt:lpstr>SYNC</vt:lpstr>
      <vt:lpstr>Canonical I/O Protocol</vt:lpstr>
      <vt:lpstr>Review: Layers</vt:lpstr>
      <vt:lpstr>A Canonical Device</vt:lpstr>
      <vt:lpstr>A Canonical Protocol</vt:lpstr>
      <vt:lpstr>A Canonical Protocol</vt:lpstr>
      <vt:lpstr>A Canonical Protocol</vt:lpstr>
      <vt:lpstr>A Canonical Protocol</vt:lpstr>
      <vt:lpstr>A Canonical Protocol</vt:lpstr>
      <vt:lpstr>A Canonical Protocol</vt:lpstr>
      <vt:lpstr>Interrupts</vt:lpstr>
      <vt:lpstr>Lowering CPU Overhead With Interrupts</vt:lpstr>
      <vt:lpstr>Lowering CPU Overhead With Interrupts</vt:lpstr>
      <vt:lpstr>Example of Interrupt: Keyboard</vt:lpstr>
      <vt:lpstr>Problem of Interrupt: Livelock</vt:lpstr>
      <vt:lpstr>Interrupt Coalescing for Optimization</vt:lpstr>
      <vt:lpstr>DMA</vt:lpstr>
      <vt:lpstr>DMA for Disk Device</vt:lpstr>
      <vt:lpstr>DMA for Disk Device</vt:lpstr>
      <vt:lpstr>DMA for Disk Device</vt:lpstr>
      <vt:lpstr>Methods of Device Interaction</vt:lpstr>
      <vt:lpstr>I/O Instructions</vt:lpstr>
      <vt:lpstr>Memory Mapped I/O</vt:lpstr>
      <vt:lpstr>Memory Mapped I/O</vt:lpstr>
      <vt:lpstr>NOTE: Volatile Address if using MMIO</vt:lpstr>
      <vt:lpstr>Sidebar: Another Volatile Example</vt:lpstr>
      <vt:lpstr>Sidebar: RDMA (Remote DMA)</vt:lpstr>
      <vt:lpstr>Case Study: IDE Disk Driver</vt:lpstr>
      <vt:lpstr>IDE Protocol</vt:lpstr>
      <vt:lpstr>IDE Protocol</vt:lpstr>
      <vt:lpstr>IDE Disk Driver using PIO</vt:lpstr>
      <vt:lpstr>IDE Disk Driver using PIO</vt:lpstr>
      <vt:lpstr>IDE Disk Driver using PIO</vt:lpstr>
      <vt:lpstr>BUS: a hardware layer</vt:lpstr>
      <vt:lpstr>A Hardware Layer: the Bus</vt:lpstr>
      <vt:lpstr>Bus Features</vt:lpstr>
      <vt:lpstr>Bus Transaction</vt:lpstr>
      <vt:lpstr>Memory Load Example: LOAD 1742, R1</vt:lpstr>
      <vt:lpstr>Memory Load Example: LOAD 1742, R1</vt:lpstr>
      <vt:lpstr>Memory Load Example: LOAD 1742, R1</vt:lpstr>
      <vt:lpstr>Memory Load Example: LOAD 1742, R1</vt:lpstr>
      <vt:lpstr>Memory Load Example: LOAD 1742, R1</vt:lpstr>
      <vt:lpstr>Memory Load Example: LOAD 1742, R1</vt:lpstr>
      <vt:lpstr>Sync VS. Async</vt:lpstr>
      <vt:lpstr>DMA on Bus</vt:lpstr>
      <vt:lpstr>DMA Example</vt:lpstr>
      <vt:lpstr>DMA Example</vt:lpstr>
      <vt:lpstr>DMA Example</vt:lpstr>
      <vt:lpstr>Summary</vt:lpstr>
      <vt:lpstr>Summary</vt:lpstr>
      <vt:lpstr>Summary</vt:lpstr>
      <vt:lpstr>Questions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73</cp:revision>
  <cp:lastPrinted>2016-06-13T07:55:34Z</cp:lastPrinted>
  <dcterms:created xsi:type="dcterms:W3CDTF">2017-05-12T06:55:38Z</dcterms:created>
  <dcterms:modified xsi:type="dcterms:W3CDTF">2019-09-19T01:41:45Z</dcterms:modified>
</cp:coreProperties>
</file>