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2.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3.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773" r:id="rId2"/>
    <p:sldId id="256" r:id="rId3"/>
    <p:sldId id="289" r:id="rId4"/>
    <p:sldId id="474" r:id="rId5"/>
    <p:sldId id="711" r:id="rId6"/>
    <p:sldId id="713" r:id="rId7"/>
    <p:sldId id="714" r:id="rId8"/>
    <p:sldId id="712" r:id="rId9"/>
    <p:sldId id="715" r:id="rId10"/>
    <p:sldId id="716" r:id="rId11"/>
    <p:sldId id="717" r:id="rId12"/>
    <p:sldId id="718" r:id="rId13"/>
    <p:sldId id="719" r:id="rId14"/>
    <p:sldId id="720" r:id="rId15"/>
    <p:sldId id="722" r:id="rId16"/>
    <p:sldId id="721" r:id="rId17"/>
    <p:sldId id="723" r:id="rId18"/>
    <p:sldId id="724" r:id="rId19"/>
    <p:sldId id="725" r:id="rId20"/>
    <p:sldId id="726" r:id="rId21"/>
    <p:sldId id="727" r:id="rId22"/>
    <p:sldId id="728" r:id="rId23"/>
    <p:sldId id="729" r:id="rId24"/>
    <p:sldId id="730" r:id="rId25"/>
    <p:sldId id="731" r:id="rId26"/>
    <p:sldId id="732" r:id="rId27"/>
    <p:sldId id="733" r:id="rId28"/>
    <p:sldId id="734" r:id="rId29"/>
    <p:sldId id="735" r:id="rId30"/>
    <p:sldId id="736" r:id="rId31"/>
    <p:sldId id="737" r:id="rId32"/>
    <p:sldId id="738" r:id="rId33"/>
    <p:sldId id="739" r:id="rId34"/>
    <p:sldId id="775" r:id="rId35"/>
    <p:sldId id="742" r:id="rId36"/>
    <p:sldId id="743" r:id="rId37"/>
    <p:sldId id="744" r:id="rId38"/>
    <p:sldId id="745" r:id="rId39"/>
    <p:sldId id="746" r:id="rId40"/>
    <p:sldId id="747" r:id="rId41"/>
    <p:sldId id="748" r:id="rId42"/>
    <p:sldId id="749" r:id="rId43"/>
    <p:sldId id="750" r:id="rId44"/>
    <p:sldId id="751" r:id="rId45"/>
    <p:sldId id="752" r:id="rId46"/>
    <p:sldId id="753" r:id="rId47"/>
    <p:sldId id="754" r:id="rId48"/>
    <p:sldId id="755" r:id="rId49"/>
    <p:sldId id="756" r:id="rId50"/>
    <p:sldId id="757" r:id="rId51"/>
    <p:sldId id="776" r:id="rId52"/>
    <p:sldId id="759" r:id="rId53"/>
    <p:sldId id="760" r:id="rId54"/>
    <p:sldId id="761" r:id="rId55"/>
    <p:sldId id="762" r:id="rId56"/>
    <p:sldId id="763" r:id="rId57"/>
    <p:sldId id="764" r:id="rId58"/>
    <p:sldId id="765" r:id="rId59"/>
    <p:sldId id="766" r:id="rId60"/>
    <p:sldId id="767" r:id="rId61"/>
    <p:sldId id="768" r:id="rId62"/>
    <p:sldId id="769" r:id="rId63"/>
    <p:sldId id="770" r:id="rId64"/>
    <p:sldId id="771" r:id="rId65"/>
    <p:sldId id="777" r:id="rId66"/>
    <p:sldId id="772" r:id="rId6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804"/>
    <a:srgbClr val="FF9999"/>
    <a:srgbClr val="0C5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46" autoAdjust="0"/>
  </p:normalViewPr>
  <p:slideViewPr>
    <p:cSldViewPr>
      <p:cViewPr>
        <p:scale>
          <a:sx n="66" d="100"/>
          <a:sy n="66" d="100"/>
        </p:scale>
        <p:origin x="-120" y="-48"/>
      </p:cViewPr>
      <p:guideLst>
        <p:guide orient="horz" pos="2160"/>
        <p:guide pos="3840"/>
      </p:guideLst>
    </p:cSldViewPr>
  </p:slideViewPr>
  <p:notesTextViewPr>
    <p:cViewPr>
      <p:scale>
        <a:sx n="1" d="1"/>
        <a:sy n="1" d="1"/>
      </p:scale>
      <p:origin x="0" y="4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408516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17776C31-4C6F-4AC4-A297-A8B0A09CCDA6}" type="slidenum">
              <a:rPr lang="en-US" altLang="zh-CN" smtClean="0"/>
              <a:pPr fontAlgn="base">
                <a:spcBef>
                  <a:spcPct val="0"/>
                </a:spcBef>
                <a:spcAft>
                  <a:spcPct val="0"/>
                </a:spcAft>
                <a:defRPr/>
              </a:pPr>
              <a:t>1</a:t>
            </a:fld>
            <a:endParaRPr lang="en-US" altLang="zh-CN" smtClean="0"/>
          </a:p>
        </p:txBody>
      </p:sp>
      <p:sp>
        <p:nvSpPr>
          <p:cNvPr id="8089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0CF6B0E5-E3FD-42A1-8C32-E7B30615C15D}" type="slidenum">
              <a:rPr lang="en-US" altLang="zh-CN" smtClean="0"/>
              <a:pPr fontAlgn="base">
                <a:spcBef>
                  <a:spcPct val="0"/>
                </a:spcBef>
                <a:spcAft>
                  <a:spcPct val="0"/>
                </a:spcAft>
                <a:defRPr/>
              </a:pPr>
              <a:t>18</a:t>
            </a:fld>
            <a:endParaRPr lang="en-US" altLang="zh-CN" smtClean="0"/>
          </a:p>
        </p:txBody>
      </p:sp>
      <p:sp>
        <p:nvSpPr>
          <p:cNvPr id="9216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32F51720-E849-4AC3-96F6-FAF328BCC46D}" type="slidenum">
              <a:rPr lang="en-US" altLang="zh-CN" smtClean="0"/>
              <a:pPr fontAlgn="base">
                <a:spcBef>
                  <a:spcPct val="0"/>
                </a:spcBef>
                <a:spcAft>
                  <a:spcPct val="0"/>
                </a:spcAft>
                <a:defRPr/>
              </a:pPr>
              <a:t>19</a:t>
            </a:fld>
            <a:endParaRPr lang="en-US" altLang="zh-CN" smtClean="0"/>
          </a:p>
        </p:txBody>
      </p:sp>
      <p:sp>
        <p:nvSpPr>
          <p:cNvPr id="9318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D32605F-C5FE-4F2A-9DC3-2E00D38A44DF}" type="slidenum">
              <a:rPr lang="en-US" altLang="zh-CN" smtClean="0"/>
              <a:pPr fontAlgn="base">
                <a:spcBef>
                  <a:spcPct val="0"/>
                </a:spcBef>
                <a:spcAft>
                  <a:spcPct val="0"/>
                </a:spcAft>
                <a:defRPr/>
              </a:pPr>
              <a:t>20</a:t>
            </a:fld>
            <a:endParaRPr lang="en-US" altLang="zh-CN" smtClean="0"/>
          </a:p>
        </p:txBody>
      </p:sp>
      <p:sp>
        <p:nvSpPr>
          <p:cNvPr id="9421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E85E0E31-2602-4CD2-B504-42BCEF04F28B}" type="slidenum">
              <a:rPr lang="en-US" altLang="zh-CN" smtClean="0"/>
              <a:pPr fontAlgn="base">
                <a:spcBef>
                  <a:spcPct val="0"/>
                </a:spcBef>
                <a:spcAft>
                  <a:spcPct val="0"/>
                </a:spcAft>
                <a:defRPr/>
              </a:pPr>
              <a:t>21</a:t>
            </a:fld>
            <a:endParaRPr lang="en-US" altLang="zh-CN" smtClean="0"/>
          </a:p>
        </p:txBody>
      </p:sp>
      <p:sp>
        <p:nvSpPr>
          <p:cNvPr id="9523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DB3D2BF4-C30A-4AD3-86B9-5FE5CBEF8F26}" type="slidenum">
              <a:rPr lang="en-US" altLang="zh-CN" smtClean="0"/>
              <a:pPr fontAlgn="base">
                <a:spcBef>
                  <a:spcPct val="0"/>
                </a:spcBef>
                <a:spcAft>
                  <a:spcPct val="0"/>
                </a:spcAft>
                <a:defRPr/>
              </a:pPr>
              <a:t>22</a:t>
            </a:fld>
            <a:endParaRPr lang="en-US" altLang="zh-CN" smtClean="0"/>
          </a:p>
        </p:txBody>
      </p:sp>
      <p:sp>
        <p:nvSpPr>
          <p:cNvPr id="9625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i="1"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A05CFF1-1756-45E1-A6A6-380208820A95}" type="slidenum">
              <a:rPr lang="en-US" altLang="zh-CN" smtClean="0"/>
              <a:pPr fontAlgn="base">
                <a:spcBef>
                  <a:spcPct val="0"/>
                </a:spcBef>
                <a:spcAft>
                  <a:spcPct val="0"/>
                </a:spcAft>
                <a:defRPr/>
              </a:pPr>
              <a:t>23</a:t>
            </a:fld>
            <a:endParaRPr lang="en-US" altLang="zh-CN" smtClean="0"/>
          </a:p>
        </p:txBody>
      </p:sp>
      <p:sp>
        <p:nvSpPr>
          <p:cNvPr id="9728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AA80C1E-CFD3-4979-8E4F-2A36F8D70104}" type="slidenum">
              <a:rPr lang="en-US" altLang="zh-CN" smtClean="0"/>
              <a:pPr fontAlgn="base">
                <a:spcBef>
                  <a:spcPct val="0"/>
                </a:spcBef>
                <a:spcAft>
                  <a:spcPct val="0"/>
                </a:spcAft>
                <a:defRPr/>
              </a:pPr>
              <a:t>24</a:t>
            </a:fld>
            <a:endParaRPr lang="en-US" altLang="zh-CN" smtClean="0"/>
          </a:p>
        </p:txBody>
      </p:sp>
      <p:sp>
        <p:nvSpPr>
          <p:cNvPr id="9830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5A4697DD-4A23-4BAF-A53E-1581BFC76D7B}" type="slidenum">
              <a:rPr lang="en-US" altLang="zh-CN" smtClean="0"/>
              <a:pPr fontAlgn="base">
                <a:spcBef>
                  <a:spcPct val="0"/>
                </a:spcBef>
                <a:spcAft>
                  <a:spcPct val="0"/>
                </a:spcAft>
                <a:defRPr/>
              </a:pPr>
              <a:t>25</a:t>
            </a:fld>
            <a:endParaRPr lang="en-US" altLang="zh-CN" smtClean="0"/>
          </a:p>
        </p:txBody>
      </p:sp>
      <p:sp>
        <p:nvSpPr>
          <p:cNvPr id="9933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4B402070-4049-4AB8-A0E4-42B33532861F}" type="slidenum">
              <a:rPr lang="en-US" altLang="zh-CN" smtClean="0"/>
              <a:pPr fontAlgn="base">
                <a:spcBef>
                  <a:spcPct val="0"/>
                </a:spcBef>
                <a:spcAft>
                  <a:spcPct val="0"/>
                </a:spcAft>
                <a:defRPr/>
              </a:pPr>
              <a:t>26</a:t>
            </a:fld>
            <a:endParaRPr lang="en-US" altLang="zh-CN" smtClean="0"/>
          </a:p>
        </p:txBody>
      </p:sp>
      <p:sp>
        <p:nvSpPr>
          <p:cNvPr id="10035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4316EA5A-F399-450F-8C0F-D40A448BC2D7}" type="slidenum">
              <a:rPr lang="en-US" altLang="zh-CN" smtClean="0"/>
              <a:pPr fontAlgn="base">
                <a:spcBef>
                  <a:spcPct val="0"/>
                </a:spcBef>
                <a:spcAft>
                  <a:spcPct val="0"/>
                </a:spcAft>
                <a:defRPr/>
              </a:pPr>
              <a:t>27</a:t>
            </a:fld>
            <a:endParaRPr lang="en-US" altLang="zh-CN" smtClean="0"/>
          </a:p>
        </p:txBody>
      </p:sp>
      <p:sp>
        <p:nvSpPr>
          <p:cNvPr id="10137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F010E8B3-AE30-40DF-86C4-29C5F455ACCA}" type="slidenum">
              <a:rPr lang="zh-CN" altLang="en-US" i="0" smtClean="0">
                <a:latin typeface="Times New Roman" pitchFamily="18" charset="0"/>
              </a:rPr>
              <a:pPr eaLnBrk="1" hangingPunct="1"/>
              <a:t>3</a:t>
            </a:fld>
            <a:endParaRPr lang="en-US" altLang="zh-CN" i="0" smtClean="0">
              <a:latin typeface="Times New Roman" pitchFamily="18"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5080737D-5FAE-4B31-939D-7FD6E4C44B1B}" type="slidenum">
              <a:rPr lang="en-US" altLang="zh-CN" smtClean="0"/>
              <a:pPr fontAlgn="base">
                <a:spcBef>
                  <a:spcPct val="0"/>
                </a:spcBef>
                <a:spcAft>
                  <a:spcPct val="0"/>
                </a:spcAft>
                <a:defRPr/>
              </a:pPr>
              <a:t>28</a:t>
            </a:fld>
            <a:endParaRPr lang="en-US" altLang="zh-CN" smtClean="0"/>
          </a:p>
        </p:txBody>
      </p:sp>
      <p:sp>
        <p:nvSpPr>
          <p:cNvPr id="1024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356F7E96-7238-4655-9B8C-4B7561C01299}" type="slidenum">
              <a:rPr lang="en-US" altLang="zh-CN" smtClean="0"/>
              <a:pPr fontAlgn="base">
                <a:spcBef>
                  <a:spcPct val="0"/>
                </a:spcBef>
                <a:spcAft>
                  <a:spcPct val="0"/>
                </a:spcAft>
                <a:defRPr/>
              </a:pPr>
              <a:t>29</a:t>
            </a:fld>
            <a:endParaRPr lang="en-US" altLang="zh-CN" smtClean="0"/>
          </a:p>
        </p:txBody>
      </p:sp>
      <p:sp>
        <p:nvSpPr>
          <p:cNvPr id="10342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4F351B72-6EDD-4ACA-ABD5-C4F0FD1FEC32}" type="slidenum">
              <a:rPr lang="en-US" altLang="zh-CN" smtClean="0"/>
              <a:pPr fontAlgn="base">
                <a:spcBef>
                  <a:spcPct val="0"/>
                </a:spcBef>
                <a:spcAft>
                  <a:spcPct val="0"/>
                </a:spcAft>
                <a:defRPr/>
              </a:pPr>
              <a:t>30</a:t>
            </a:fld>
            <a:endParaRPr lang="en-US" altLang="zh-CN" smtClean="0"/>
          </a:p>
        </p:txBody>
      </p:sp>
      <p:sp>
        <p:nvSpPr>
          <p:cNvPr id="10445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C78452C-D7B3-4A9A-A590-7E5E660359C8}" type="slidenum">
              <a:rPr lang="en-US" altLang="zh-CN" smtClean="0"/>
              <a:pPr fontAlgn="base">
                <a:spcBef>
                  <a:spcPct val="0"/>
                </a:spcBef>
                <a:spcAft>
                  <a:spcPct val="0"/>
                </a:spcAft>
                <a:defRPr/>
              </a:pPr>
              <a:t>31</a:t>
            </a:fld>
            <a:endParaRPr lang="en-US" altLang="zh-CN" smtClean="0"/>
          </a:p>
        </p:txBody>
      </p:sp>
      <p:sp>
        <p:nvSpPr>
          <p:cNvPr id="10547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95E7E6F-3DF4-4517-AF9F-593AE8829674}" type="slidenum">
              <a:rPr lang="en-US" altLang="zh-CN" smtClean="0"/>
              <a:pPr fontAlgn="base">
                <a:spcBef>
                  <a:spcPct val="0"/>
                </a:spcBef>
                <a:spcAft>
                  <a:spcPct val="0"/>
                </a:spcAft>
                <a:defRPr/>
              </a:pPr>
              <a:t>32</a:t>
            </a:fld>
            <a:endParaRPr lang="en-US" altLang="zh-CN" smtClean="0"/>
          </a:p>
        </p:txBody>
      </p:sp>
      <p:sp>
        <p:nvSpPr>
          <p:cNvPr id="10649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EF337160-4465-44E4-9C19-6C9B5FC16300}" type="slidenum">
              <a:rPr lang="en-US" altLang="zh-CN" smtClean="0"/>
              <a:pPr fontAlgn="base">
                <a:spcBef>
                  <a:spcPct val="0"/>
                </a:spcBef>
                <a:spcAft>
                  <a:spcPct val="0"/>
                </a:spcAft>
                <a:defRPr/>
              </a:pPr>
              <a:t>33</a:t>
            </a:fld>
            <a:endParaRPr lang="en-US" altLang="zh-CN" smtClean="0"/>
          </a:p>
        </p:txBody>
      </p:sp>
      <p:sp>
        <p:nvSpPr>
          <p:cNvPr id="10752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55988F72-80AB-4763-B1C6-88DFF694154E}" type="slidenum">
              <a:rPr lang="en-US" altLang="zh-CN" smtClean="0"/>
              <a:pPr fontAlgn="base">
                <a:spcBef>
                  <a:spcPct val="0"/>
                </a:spcBef>
                <a:spcAft>
                  <a:spcPct val="0"/>
                </a:spcAft>
                <a:defRPr/>
              </a:pPr>
              <a:t>35</a:t>
            </a:fld>
            <a:endParaRPr lang="en-US" altLang="zh-CN" smtClean="0"/>
          </a:p>
        </p:txBody>
      </p:sp>
      <p:sp>
        <p:nvSpPr>
          <p:cNvPr id="10854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观察坐标系是左手系</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53E9526-0E1A-41CC-8337-090757F93F29}" type="slidenum">
              <a:rPr lang="en-US" altLang="zh-CN" smtClean="0"/>
              <a:pPr fontAlgn="base">
                <a:spcBef>
                  <a:spcPct val="0"/>
                </a:spcBef>
                <a:spcAft>
                  <a:spcPct val="0"/>
                </a:spcAft>
                <a:defRPr/>
              </a:pPr>
              <a:t>37</a:t>
            </a:fld>
            <a:endParaRPr lang="en-US" altLang="zh-CN" smtClean="0"/>
          </a:p>
        </p:txBody>
      </p:sp>
      <p:sp>
        <p:nvSpPr>
          <p:cNvPr id="10957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观察坐标系是左手系</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46E5F8ED-A287-43DE-AAF6-B069B94DC89A}" type="slidenum">
              <a:rPr lang="en-US" altLang="zh-CN" smtClean="0"/>
              <a:pPr fontAlgn="base">
                <a:spcBef>
                  <a:spcPct val="0"/>
                </a:spcBef>
                <a:spcAft>
                  <a:spcPct val="0"/>
                </a:spcAft>
                <a:defRPr/>
              </a:pPr>
              <a:t>38</a:t>
            </a:fld>
            <a:endParaRPr lang="en-US" altLang="zh-CN" smtClean="0"/>
          </a:p>
        </p:txBody>
      </p:sp>
      <p:sp>
        <p:nvSpPr>
          <p:cNvPr id="11059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平行投影可保持物体的相对比例不变</a:t>
            </a:r>
          </a:p>
          <a:p>
            <a:pPr eaLnBrk="1" hangingPunct="1">
              <a:spcBef>
                <a:spcPct val="0"/>
              </a:spcBef>
            </a:pPr>
            <a:r>
              <a:rPr lang="zh-CN" altLang="en-US" smtClean="0"/>
              <a:t>透视投影中，相同大小的物体根据物体距离观察平面的距离，满足近大远小</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42B1C6C2-48D1-4940-99BC-BF632A30E01C}" type="slidenum">
              <a:rPr lang="en-US" altLang="zh-CN" smtClean="0"/>
              <a:pPr fontAlgn="base">
                <a:spcBef>
                  <a:spcPct val="0"/>
                </a:spcBef>
                <a:spcAft>
                  <a:spcPct val="0"/>
                </a:spcAft>
                <a:defRPr/>
              </a:pPr>
              <a:t>39</a:t>
            </a:fld>
            <a:endParaRPr lang="en-US" altLang="zh-CN" smtClean="0"/>
          </a:p>
        </p:txBody>
      </p:sp>
      <p:sp>
        <p:nvSpPr>
          <p:cNvPr id="11161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平行投影可保持物体的相对比例不变</a:t>
            </a:r>
          </a:p>
          <a:p>
            <a:pPr eaLnBrk="1" hangingPunct="1">
              <a:spcBef>
                <a:spcPct val="0"/>
              </a:spcBef>
            </a:pPr>
            <a:r>
              <a:rPr lang="zh-CN" altLang="en-US" smtClean="0"/>
              <a:t>透视投影中，相同大小的物体根据物体距离观察平面的距离，满足近大远小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63EF3C32-6C17-48F9-9A6F-2F69281F686F}" type="slidenum">
              <a:rPr lang="en-US" altLang="zh-CN" smtClean="0"/>
              <a:pPr fontAlgn="base">
                <a:spcBef>
                  <a:spcPct val="0"/>
                </a:spcBef>
                <a:spcAft>
                  <a:spcPct val="0"/>
                </a:spcAft>
                <a:defRPr/>
              </a:pPr>
              <a:t>6</a:t>
            </a:fld>
            <a:endParaRPr lang="en-US" altLang="zh-CN" smtClean="0"/>
          </a:p>
        </p:txBody>
      </p:sp>
      <p:sp>
        <p:nvSpPr>
          <p:cNvPr id="8601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99DCD3B-9C6E-4AC7-A079-B250B22AF162}" type="slidenum">
              <a:rPr lang="en-US" altLang="zh-CN" smtClean="0"/>
              <a:pPr fontAlgn="base">
                <a:spcBef>
                  <a:spcPct val="0"/>
                </a:spcBef>
                <a:spcAft>
                  <a:spcPct val="0"/>
                </a:spcAft>
                <a:defRPr/>
              </a:pPr>
              <a:t>40</a:t>
            </a:fld>
            <a:endParaRPr lang="en-US" altLang="zh-CN" smtClean="0"/>
          </a:p>
        </p:txBody>
      </p:sp>
      <p:sp>
        <p:nvSpPr>
          <p:cNvPr id="11264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zh-CN" altLang="en-US" smtClean="0"/>
              <a:t>每一个坐标轴在等轴投影中缩放系数相同，从而保持物体的比例不变</a:t>
            </a:r>
          </a:p>
          <a:p>
            <a:pPr eaLnBrk="1" hangingPunct="1">
              <a:spcBef>
                <a:spcPct val="50000"/>
              </a:spcBef>
            </a:pPr>
            <a:r>
              <a:rPr lang="zh-CN" altLang="en-US" smtClean="0"/>
              <a:t>正平行投影的变换方程为：</a:t>
            </a:r>
          </a:p>
          <a:p>
            <a:pPr eaLnBrk="1" hangingPunct="1">
              <a:spcBef>
                <a:spcPct val="50000"/>
              </a:spcBef>
            </a:pPr>
            <a:r>
              <a:rPr lang="zh-CN" altLang="en-US" smtClean="0"/>
              <a:t>   </a:t>
            </a:r>
            <a:r>
              <a:rPr lang="zh-CN" altLang="en-US" i="1" smtClean="0"/>
              <a:t> </a:t>
            </a:r>
            <a:r>
              <a:rPr lang="en-US" altLang="zh-CN" i="1" smtClean="0"/>
              <a:t>x</a:t>
            </a:r>
            <a:r>
              <a:rPr lang="en-US" altLang="zh-CN" i="1" baseline="-25000" smtClean="0"/>
              <a:t>p</a:t>
            </a:r>
            <a:r>
              <a:rPr lang="en-US" altLang="zh-CN" smtClean="0"/>
              <a:t>=</a:t>
            </a:r>
            <a:r>
              <a:rPr lang="en-US" altLang="zh-CN" i="1" smtClean="0"/>
              <a:t>x</a:t>
            </a:r>
            <a:r>
              <a:rPr lang="en-US" altLang="zh-CN" smtClean="0"/>
              <a:t>,   </a:t>
            </a:r>
            <a:r>
              <a:rPr lang="en-US" altLang="zh-CN" i="1" smtClean="0"/>
              <a:t>y</a:t>
            </a:r>
            <a:r>
              <a:rPr lang="en-US" altLang="zh-CN" baseline="-25000" smtClean="0"/>
              <a:t>p</a:t>
            </a:r>
            <a:r>
              <a:rPr lang="en-US" altLang="zh-CN" smtClean="0"/>
              <a:t>=</a:t>
            </a:r>
            <a:r>
              <a:rPr lang="en-US" altLang="zh-CN" i="1" smtClean="0"/>
              <a:t>y</a:t>
            </a:r>
          </a:p>
          <a:p>
            <a:pPr eaLnBrk="1" hangingPunct="1">
              <a:spcBef>
                <a:spcPct val="50000"/>
              </a:spcBef>
            </a:pPr>
            <a:r>
              <a:rPr lang="en-US" altLang="zh-CN" i="1" smtClean="0"/>
              <a:t>z</a:t>
            </a:r>
            <a:r>
              <a:rPr lang="zh-CN" altLang="en-US" smtClean="0"/>
              <a:t>坐标作为深度信息，根据是否可见将其保存</a:t>
            </a:r>
          </a:p>
          <a:p>
            <a:pPr eaLnBrk="1" hangingPunct="1">
              <a:spcBef>
                <a:spcPct val="0"/>
              </a:spcBef>
            </a:pPr>
            <a:endParaRPr lang="en-US" altLang="zh-CN" i="1"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24EAE228-82C8-482E-82CF-E06D126AC8AB}" type="slidenum">
              <a:rPr lang="en-US" altLang="zh-CN" smtClean="0"/>
              <a:pPr fontAlgn="base">
                <a:spcBef>
                  <a:spcPct val="0"/>
                </a:spcBef>
                <a:spcAft>
                  <a:spcPct val="0"/>
                </a:spcAft>
                <a:defRPr/>
              </a:pPr>
              <a:t>41</a:t>
            </a:fld>
            <a:endParaRPr lang="en-US" altLang="zh-CN"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斜投影向量由</a:t>
            </a:r>
            <a:r>
              <a:rPr lang="zh-CN" altLang="en-US" smtClean="0">
                <a:sym typeface="Symbol" pitchFamily="18" charset="2"/>
              </a:rPr>
              <a:t>和两个角度给定</a:t>
            </a:r>
          </a:p>
          <a:p>
            <a:pPr eaLnBrk="1" hangingPunct="1">
              <a:spcBef>
                <a:spcPct val="0"/>
              </a:spcBef>
            </a:pPr>
            <a:r>
              <a:rPr lang="zh-CN" altLang="en-US" smtClean="0">
                <a:sym typeface="Symbol" pitchFamily="18" charset="2"/>
              </a:rPr>
              <a:t></a:t>
            </a:r>
            <a:r>
              <a:rPr lang="zh-CN" altLang="en-US" smtClean="0">
                <a:latin typeface="Times New Roman" pitchFamily="18" charset="0"/>
              </a:rPr>
              <a:t> 是</a:t>
            </a:r>
            <a:r>
              <a:rPr lang="en-US" altLang="zh-CN" smtClean="0">
                <a:latin typeface="Times New Roman" pitchFamily="18" charset="0"/>
              </a:rPr>
              <a:t>P</a:t>
            </a:r>
            <a:r>
              <a:rPr lang="en-US" altLang="zh-CN" baseline="30000" smtClean="0">
                <a:latin typeface="Times New Roman" pitchFamily="18" charset="0"/>
              </a:rPr>
              <a:t>’</a:t>
            </a:r>
            <a:r>
              <a:rPr lang="en-US" altLang="zh-CN" smtClean="0">
                <a:latin typeface="Times New Roman" pitchFamily="18" charset="0"/>
              </a:rPr>
              <a:t>P</a:t>
            </a:r>
            <a:r>
              <a:rPr lang="en-US" altLang="zh-CN" baseline="30000" smtClean="0">
                <a:latin typeface="Times New Roman" pitchFamily="18" charset="0"/>
              </a:rPr>
              <a:t>’‘</a:t>
            </a:r>
            <a:r>
              <a:rPr lang="zh-CN" altLang="en-US" smtClean="0">
                <a:latin typeface="Times New Roman" pitchFamily="18" charset="0"/>
              </a:rPr>
              <a:t>与投影方向的夹角， </a:t>
            </a:r>
            <a:r>
              <a:rPr lang="zh-CN" altLang="en-US" smtClean="0">
                <a:sym typeface="Symbol" pitchFamily="18" charset="2"/>
              </a:rPr>
              <a:t>是</a:t>
            </a:r>
            <a:r>
              <a:rPr lang="en-US" altLang="zh-CN" smtClean="0">
                <a:latin typeface="Times New Roman" pitchFamily="18" charset="0"/>
              </a:rPr>
              <a:t>P</a:t>
            </a:r>
            <a:r>
              <a:rPr lang="en-US" altLang="zh-CN" baseline="30000" smtClean="0">
                <a:latin typeface="Times New Roman" pitchFamily="18" charset="0"/>
              </a:rPr>
              <a:t>’</a:t>
            </a:r>
            <a:r>
              <a:rPr lang="en-US" altLang="zh-CN" smtClean="0">
                <a:latin typeface="Times New Roman" pitchFamily="18" charset="0"/>
              </a:rPr>
              <a:t>P</a:t>
            </a:r>
            <a:r>
              <a:rPr lang="en-US" altLang="zh-CN" baseline="30000" smtClean="0">
                <a:latin typeface="Times New Roman" pitchFamily="18" charset="0"/>
              </a:rPr>
              <a:t>’‘</a:t>
            </a:r>
            <a:r>
              <a:rPr lang="zh-CN" altLang="en-US" smtClean="0">
                <a:latin typeface="Times New Roman" pitchFamily="18" charset="0"/>
              </a:rPr>
              <a:t>与投影平面水平方向的夹角</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9D3F0F27-170A-4E0B-BE4F-2D315088CC7E}" type="slidenum">
              <a:rPr lang="en-US" altLang="zh-CN" smtClean="0"/>
              <a:pPr fontAlgn="base">
                <a:spcBef>
                  <a:spcPct val="0"/>
                </a:spcBef>
                <a:spcAft>
                  <a:spcPct val="0"/>
                </a:spcAft>
                <a:defRPr/>
              </a:pPr>
              <a:t>42</a:t>
            </a:fld>
            <a:endParaRPr lang="en-US" altLang="zh-CN" smtClean="0"/>
          </a:p>
        </p:txBody>
      </p:sp>
      <p:sp>
        <p:nvSpPr>
          <p:cNvPr id="1146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00892AD4-64F0-4BAA-8775-04D93123C017}" type="slidenum">
              <a:rPr lang="en-US" altLang="zh-CN" smtClean="0"/>
              <a:pPr fontAlgn="base">
                <a:spcBef>
                  <a:spcPct val="0"/>
                </a:spcBef>
                <a:spcAft>
                  <a:spcPct val="0"/>
                </a:spcAft>
                <a:defRPr/>
              </a:pPr>
              <a:t>43</a:t>
            </a:fld>
            <a:endParaRPr lang="en-US" altLang="zh-CN" smtClean="0"/>
          </a:p>
        </p:txBody>
      </p:sp>
      <p:sp>
        <p:nvSpPr>
          <p:cNvPr id="11571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上图</a:t>
            </a:r>
            <a:r>
              <a:rPr lang="en-US" altLang="zh-CN" dirty="0" smtClean="0"/>
              <a:t>2</a:t>
            </a:r>
            <a:r>
              <a:rPr lang="zh-CN" altLang="en-US" dirty="0" smtClean="0"/>
              <a:t>中，投影平面与</a:t>
            </a:r>
            <a:r>
              <a:rPr lang="en-US" altLang="zh-CN" dirty="0" smtClean="0"/>
              <a:t>x</a:t>
            </a:r>
            <a:r>
              <a:rPr lang="zh-CN" altLang="en-US" dirty="0" smtClean="0"/>
              <a:t>轴和</a:t>
            </a:r>
            <a:r>
              <a:rPr lang="en-US" altLang="zh-CN" dirty="0" smtClean="0"/>
              <a:t>z</a:t>
            </a:r>
            <a:r>
              <a:rPr lang="zh-CN" altLang="en-US" dirty="0" smtClean="0"/>
              <a:t>轴相交，不与</a:t>
            </a:r>
            <a:r>
              <a:rPr lang="en-US" altLang="zh-CN" dirty="0" smtClean="0"/>
              <a:t>y</a:t>
            </a:r>
            <a:r>
              <a:rPr lang="zh-CN" altLang="en-US" dirty="0" smtClean="0"/>
              <a:t>轴相交，因此生成了包含了</a:t>
            </a:r>
            <a:r>
              <a:rPr lang="en-US" altLang="zh-CN" dirty="0" smtClean="0"/>
              <a:t>x</a:t>
            </a:r>
            <a:r>
              <a:rPr lang="zh-CN" altLang="en-US" dirty="0" smtClean="0"/>
              <a:t>轴和</a:t>
            </a:r>
            <a:r>
              <a:rPr lang="en-US" altLang="zh-CN" dirty="0" smtClean="0"/>
              <a:t>z</a:t>
            </a:r>
            <a:r>
              <a:rPr lang="zh-CN" altLang="en-US" dirty="0" smtClean="0"/>
              <a:t>轴灭点的两点透视投影</a:t>
            </a:r>
            <a:endParaRPr lang="en-US" altLang="zh-CN" dirty="0" smtClean="0"/>
          </a:p>
          <a:p>
            <a:pPr marL="0" marR="0" indent="0" defTabSz="914400" eaLnBrk="1" fontAlgn="auto" latinLnBrk="0" hangingPunct="1">
              <a:lnSpc>
                <a:spcPct val="100000"/>
              </a:lnSpc>
              <a:spcBef>
                <a:spcPct val="0"/>
              </a:spcBef>
              <a:spcAft>
                <a:spcPts val="0"/>
              </a:spcAft>
              <a:buClrTx/>
              <a:buSzTx/>
              <a:buFontTx/>
              <a:buNone/>
              <a:tabLst/>
              <a:defRPr/>
            </a:pPr>
            <a:r>
              <a:rPr lang="en-US" altLang="zh-CN" dirty="0" smtClean="0"/>
              <a:t>P.348</a:t>
            </a:r>
          </a:p>
          <a:p>
            <a:pPr eaLnBrk="1" hangingPunct="1">
              <a:spcBef>
                <a:spcPct val="0"/>
              </a:spcBef>
            </a:pPr>
            <a:endParaRPr lang="en-US" altLang="zh-CN" dirty="0" smtClean="0"/>
          </a:p>
          <a:p>
            <a:pPr eaLnBrk="1" hangingPunct="1">
              <a:spcBef>
                <a:spcPct val="0"/>
              </a:spcBef>
            </a:pPr>
            <a:endParaRPr lang="zh-CN" alt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C12CCD34-D35A-46B1-9F64-158D28DD5017}" type="slidenum">
              <a:rPr lang="en-US" altLang="zh-CN" smtClean="0"/>
              <a:pPr fontAlgn="base">
                <a:spcBef>
                  <a:spcPct val="0"/>
                </a:spcBef>
                <a:spcAft>
                  <a:spcPct val="0"/>
                </a:spcAft>
                <a:defRPr/>
              </a:pPr>
              <a:t>44</a:t>
            </a:fld>
            <a:endParaRPr lang="en-US" altLang="zh-CN" smtClean="0"/>
          </a:p>
        </p:txBody>
      </p:sp>
      <p:sp>
        <p:nvSpPr>
          <p:cNvPr id="1167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11E20ED6-B4DB-4B34-B10C-D3BCA44F1013}" type="slidenum">
              <a:rPr lang="en-US" altLang="zh-CN" smtClean="0"/>
              <a:pPr fontAlgn="base">
                <a:spcBef>
                  <a:spcPct val="0"/>
                </a:spcBef>
                <a:spcAft>
                  <a:spcPct val="0"/>
                </a:spcAft>
                <a:defRPr/>
              </a:pPr>
              <a:t>45</a:t>
            </a:fld>
            <a:endParaRPr lang="en-US" altLang="zh-CN" smtClean="0"/>
          </a:p>
        </p:txBody>
      </p:sp>
      <p:sp>
        <p:nvSpPr>
          <p:cNvPr id="11776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defTabSz="914400" eaLnBrk="1" fontAlgn="auto" latinLnBrk="0" hangingPunct="1">
              <a:lnSpc>
                <a:spcPct val="100000"/>
              </a:lnSpc>
              <a:spcBef>
                <a:spcPct val="0"/>
              </a:spcBef>
              <a:spcAft>
                <a:spcPts val="0"/>
              </a:spcAft>
              <a:buClrTx/>
              <a:buSzTx/>
              <a:buFontTx/>
              <a:buNone/>
              <a:tabLst/>
              <a:defRPr/>
            </a:pPr>
            <a:r>
              <a:rPr lang="en-US" altLang="zh-CN" dirty="0" smtClean="0"/>
              <a:t>P.352</a:t>
            </a:r>
          </a:p>
          <a:p>
            <a:pPr eaLnBrk="1" hangingPunct="1">
              <a:spcBef>
                <a:spcPct val="0"/>
              </a:spcBef>
            </a:pPr>
            <a:endParaRPr lang="zh-CN" altLang="zh-CN"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EDF843B4-08A8-43D5-8A01-413248B22A07}" type="slidenum">
              <a:rPr lang="en-US" altLang="zh-CN" smtClean="0"/>
              <a:pPr fontAlgn="base">
                <a:spcBef>
                  <a:spcPct val="0"/>
                </a:spcBef>
                <a:spcAft>
                  <a:spcPct val="0"/>
                </a:spcAft>
                <a:defRPr/>
              </a:pPr>
              <a:t>46</a:t>
            </a:fld>
            <a:endParaRPr lang="en-US" altLang="zh-CN" smtClean="0"/>
          </a:p>
        </p:txBody>
      </p:sp>
      <p:sp>
        <p:nvSpPr>
          <p:cNvPr id="11878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D66558B2-6C11-45C1-91F5-577D168F307C}" type="slidenum">
              <a:rPr lang="en-US" altLang="zh-CN" smtClean="0"/>
              <a:pPr fontAlgn="base">
                <a:spcBef>
                  <a:spcPct val="0"/>
                </a:spcBef>
                <a:spcAft>
                  <a:spcPct val="0"/>
                </a:spcAft>
                <a:defRPr/>
              </a:pPr>
              <a:t>47</a:t>
            </a:fld>
            <a:endParaRPr lang="en-US" altLang="zh-CN" smtClean="0"/>
          </a:p>
        </p:txBody>
      </p:sp>
      <p:sp>
        <p:nvSpPr>
          <p:cNvPr id="11981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世界坐标系中的窗口向设备坐标系的视口的转换称为</a:t>
            </a:r>
            <a:r>
              <a:rPr lang="zh-CN" altLang="en-US" b="1" i="1" smtClean="0"/>
              <a:t>观察变换  </a:t>
            </a:r>
            <a:r>
              <a:rPr lang="en-US" altLang="zh-CN" b="1" i="1" smtClean="0"/>
              <a:t>viewing transformation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2E8FFD5E-06B6-43DE-80EF-08A333F1FA37}" type="slidenum">
              <a:rPr lang="en-US" altLang="zh-CN" smtClean="0"/>
              <a:pPr fontAlgn="base">
                <a:spcBef>
                  <a:spcPct val="0"/>
                </a:spcBef>
                <a:spcAft>
                  <a:spcPct val="0"/>
                </a:spcAft>
                <a:defRPr/>
              </a:pPr>
              <a:t>50</a:t>
            </a:fld>
            <a:endParaRPr lang="en-US" altLang="zh-CN" smtClean="0"/>
          </a:p>
        </p:txBody>
      </p:sp>
      <p:sp>
        <p:nvSpPr>
          <p:cNvPr id="12083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989DAA41-F006-465E-AB10-C38AFB103D20}" type="slidenum">
              <a:rPr lang="en-US" altLang="zh-CN" smtClean="0"/>
              <a:pPr fontAlgn="base">
                <a:spcBef>
                  <a:spcPct val="0"/>
                </a:spcBef>
                <a:spcAft>
                  <a:spcPct val="0"/>
                </a:spcAft>
                <a:defRPr/>
              </a:pPr>
              <a:t>52</a:t>
            </a:fld>
            <a:endParaRPr lang="en-US" altLang="zh-CN" smtClean="0"/>
          </a:p>
        </p:txBody>
      </p:sp>
      <p:sp>
        <p:nvSpPr>
          <p:cNvPr id="12288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ACF78EE6-77F4-4EBE-989A-B3789CD18DF7}" type="slidenum">
              <a:rPr lang="en-US" altLang="zh-CN" smtClean="0"/>
              <a:pPr fontAlgn="base">
                <a:spcBef>
                  <a:spcPct val="0"/>
                </a:spcBef>
                <a:spcAft>
                  <a:spcPct val="0"/>
                </a:spcAft>
                <a:defRPr/>
              </a:pPr>
              <a:t>7</a:t>
            </a:fld>
            <a:endParaRPr lang="en-US" altLang="zh-CN" smtClean="0"/>
          </a:p>
        </p:txBody>
      </p:sp>
      <p:sp>
        <p:nvSpPr>
          <p:cNvPr id="8704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40AD88AD-2EC0-4B59-91E1-AC8B28C8598D}" type="slidenum">
              <a:rPr lang="en-US" altLang="zh-CN" smtClean="0"/>
              <a:pPr fontAlgn="base">
                <a:spcBef>
                  <a:spcPct val="0"/>
                </a:spcBef>
                <a:spcAft>
                  <a:spcPct val="0"/>
                </a:spcAft>
                <a:defRPr/>
              </a:pPr>
              <a:t>53</a:t>
            </a:fld>
            <a:endParaRPr lang="en-US" altLang="zh-CN" smtClean="0"/>
          </a:p>
        </p:txBody>
      </p:sp>
      <p:sp>
        <p:nvSpPr>
          <p:cNvPr id="12390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前面选择矩阵模式后，当前矩阵被赋为选择的矩阵，当前矩阵乘以变换矩阵，得到新的当前矩阵，如果不清除，该计算结果将会影响下一次矩阵操作；</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ADB4254A-AAF3-4510-92E9-DA3067623F83}" type="slidenum">
              <a:rPr lang="en-US" altLang="zh-CN" smtClean="0"/>
              <a:pPr fontAlgn="base">
                <a:spcBef>
                  <a:spcPct val="0"/>
                </a:spcBef>
                <a:spcAft>
                  <a:spcPct val="0"/>
                </a:spcAft>
                <a:defRPr/>
              </a:pPr>
              <a:t>54</a:t>
            </a:fld>
            <a:endParaRPr lang="en-US" altLang="zh-CN" smtClean="0"/>
          </a:p>
        </p:txBody>
      </p:sp>
      <p:sp>
        <p:nvSpPr>
          <p:cNvPr id="12493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90438EA-F086-4844-A49A-6ECBB5CCAC9B}" type="slidenum">
              <a:rPr lang="en-US" altLang="zh-CN" smtClean="0"/>
              <a:pPr fontAlgn="base">
                <a:spcBef>
                  <a:spcPct val="0"/>
                </a:spcBef>
                <a:spcAft>
                  <a:spcPct val="0"/>
                </a:spcAft>
                <a:defRPr/>
              </a:pPr>
              <a:t>55</a:t>
            </a:fld>
            <a:endParaRPr lang="en-US" altLang="zh-CN" smtClean="0"/>
          </a:p>
        </p:txBody>
      </p:sp>
      <p:sp>
        <p:nvSpPr>
          <p:cNvPr id="12595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D77CE773-50D5-45B4-A2B9-E540C4A9E98B}" type="slidenum">
              <a:rPr lang="en-US" altLang="zh-CN" smtClean="0"/>
              <a:pPr fontAlgn="base">
                <a:spcBef>
                  <a:spcPct val="0"/>
                </a:spcBef>
                <a:spcAft>
                  <a:spcPct val="0"/>
                </a:spcAft>
                <a:defRPr/>
              </a:pPr>
              <a:t>56</a:t>
            </a:fld>
            <a:endParaRPr lang="en-US" altLang="zh-CN" smtClean="0"/>
          </a:p>
        </p:txBody>
      </p:sp>
      <p:sp>
        <p:nvSpPr>
          <p:cNvPr id="12697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透视投影：物体距离视点越远，看起来就越小，距离越近，看起来越大；</a:t>
            </a:r>
          </a:p>
          <a:p>
            <a:pPr eaLnBrk="1" hangingPunct="1">
              <a:spcBef>
                <a:spcPct val="0"/>
              </a:spcBef>
            </a:pPr>
            <a:r>
              <a:rPr lang="zh-CN" altLang="en-US" smtClean="0"/>
              <a:t>正视投影：无论物体与视点的距离多远，投影后的大小不变</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E9BE2CFB-DCB9-4E15-BAE3-8E866150DEB7}" type="slidenum">
              <a:rPr lang="en-US" altLang="zh-CN" smtClean="0"/>
              <a:pPr fontAlgn="base">
                <a:spcBef>
                  <a:spcPct val="0"/>
                </a:spcBef>
                <a:spcAft>
                  <a:spcPct val="0"/>
                </a:spcAft>
                <a:defRPr/>
              </a:pPr>
              <a:t>57</a:t>
            </a:fld>
            <a:endParaRPr lang="en-US" altLang="zh-CN" smtClean="0"/>
          </a:p>
        </p:txBody>
      </p:sp>
      <p:sp>
        <p:nvSpPr>
          <p:cNvPr id="1280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共有六个剪裁面</a:t>
            </a:r>
          </a:p>
          <a:p>
            <a:pPr eaLnBrk="1" hangingPunct="1">
              <a:spcBef>
                <a:spcPct val="0"/>
              </a:spcBef>
            </a:pPr>
            <a:r>
              <a:rPr lang="en-US" altLang="zh-CN" smtClean="0"/>
              <a:t>Near  </a:t>
            </a:r>
            <a:r>
              <a:rPr lang="zh-CN" altLang="en-US" smtClean="0"/>
              <a:t>近切面</a:t>
            </a:r>
          </a:p>
          <a:p>
            <a:pPr eaLnBrk="1" hangingPunct="1">
              <a:spcBef>
                <a:spcPct val="0"/>
              </a:spcBef>
            </a:pPr>
            <a:r>
              <a:rPr lang="en-US" altLang="zh-CN" smtClean="0"/>
              <a:t>Far </a:t>
            </a:r>
            <a:r>
              <a:rPr lang="zh-CN" altLang="en-US" smtClean="0"/>
              <a:t>远切面</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6CA401A0-3114-4479-88D3-5C49C90356FC}" type="slidenum">
              <a:rPr lang="en-US" altLang="zh-CN" smtClean="0"/>
              <a:pPr fontAlgn="base">
                <a:spcBef>
                  <a:spcPct val="0"/>
                </a:spcBef>
                <a:spcAft>
                  <a:spcPct val="0"/>
                </a:spcAft>
                <a:defRPr/>
              </a:pPr>
              <a:t>58</a:t>
            </a:fld>
            <a:endParaRPr lang="en-US" altLang="zh-CN" smtClean="0"/>
          </a:p>
        </p:txBody>
      </p:sp>
      <p:sp>
        <p:nvSpPr>
          <p:cNvPr id="12902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共有六个剪裁面</a:t>
            </a:r>
          </a:p>
          <a:p>
            <a:pPr eaLnBrk="1" hangingPunct="1">
              <a:spcBef>
                <a:spcPct val="0"/>
              </a:spcBef>
            </a:pPr>
            <a:r>
              <a:rPr lang="en-US" altLang="zh-CN" smtClean="0"/>
              <a:t>Near  </a:t>
            </a:r>
            <a:r>
              <a:rPr lang="zh-CN" altLang="en-US" smtClean="0"/>
              <a:t>近切面</a:t>
            </a:r>
          </a:p>
          <a:p>
            <a:pPr eaLnBrk="1" hangingPunct="1">
              <a:spcBef>
                <a:spcPct val="0"/>
              </a:spcBef>
            </a:pPr>
            <a:r>
              <a:rPr lang="en-US" altLang="zh-CN" smtClean="0"/>
              <a:t>Far </a:t>
            </a:r>
            <a:r>
              <a:rPr lang="zh-CN" altLang="en-US" smtClean="0"/>
              <a:t>远切面</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9016A1ED-B798-4BFF-8B24-AA368F3604AD}" type="slidenum">
              <a:rPr lang="en-US" altLang="zh-CN" smtClean="0"/>
              <a:pPr fontAlgn="base">
                <a:spcBef>
                  <a:spcPct val="0"/>
                </a:spcBef>
                <a:spcAft>
                  <a:spcPct val="0"/>
                </a:spcAft>
                <a:defRPr/>
              </a:pPr>
              <a:t>59</a:t>
            </a:fld>
            <a:endParaRPr lang="en-US" altLang="zh-CN" smtClean="0"/>
          </a:p>
        </p:txBody>
      </p:sp>
      <p:sp>
        <p:nvSpPr>
          <p:cNvPr id="13005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实用库</a:t>
            </a:r>
            <a:r>
              <a:rPr lang="en-US" altLang="zh-CN" smtClean="0"/>
              <a:t>glu</a:t>
            </a:r>
            <a:r>
              <a:rPr lang="zh-CN" altLang="en-US" smtClean="0"/>
              <a:t>中也有</a:t>
            </a:r>
            <a:r>
              <a:rPr lang="en-US" altLang="zh-CN" smtClean="0"/>
              <a:t>gluOrtho()</a:t>
            </a:r>
            <a:r>
              <a:rPr lang="zh-CN" altLang="en-US" smtClean="0"/>
              <a:t>函数</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1AF66B58-1A26-4209-BF7A-D38A15009FDE}" type="slidenum">
              <a:rPr lang="en-US" altLang="zh-CN" smtClean="0"/>
              <a:pPr fontAlgn="base">
                <a:spcBef>
                  <a:spcPct val="0"/>
                </a:spcBef>
                <a:spcAft>
                  <a:spcPct val="0"/>
                </a:spcAft>
                <a:defRPr/>
              </a:pPr>
              <a:t>60</a:t>
            </a:fld>
            <a:endParaRPr lang="en-US" altLang="zh-CN" smtClean="0"/>
          </a:p>
        </p:txBody>
      </p:sp>
      <p:sp>
        <p:nvSpPr>
          <p:cNvPr id="13107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A58B0A61-1338-49C3-B52C-26B764E37750}" type="slidenum">
              <a:rPr lang="en-US" altLang="zh-CN" smtClean="0"/>
              <a:pPr fontAlgn="base">
                <a:spcBef>
                  <a:spcPct val="0"/>
                </a:spcBef>
                <a:spcAft>
                  <a:spcPct val="0"/>
                </a:spcAft>
                <a:defRPr/>
              </a:pPr>
              <a:t>61</a:t>
            </a:fld>
            <a:endParaRPr lang="en-US" altLang="zh-CN" smtClean="0"/>
          </a:p>
        </p:txBody>
      </p:sp>
      <p:sp>
        <p:nvSpPr>
          <p:cNvPr id="13209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6E107FC6-BDE3-481B-8E55-117DBEDA4672}" type="slidenum">
              <a:rPr lang="en-US" altLang="zh-CN" smtClean="0"/>
              <a:pPr fontAlgn="base">
                <a:spcBef>
                  <a:spcPct val="0"/>
                </a:spcBef>
                <a:spcAft>
                  <a:spcPct val="0"/>
                </a:spcAft>
                <a:defRPr/>
              </a:pPr>
              <a:t>62</a:t>
            </a:fld>
            <a:endParaRPr lang="en-US" altLang="zh-CN" smtClean="0"/>
          </a:p>
        </p:txBody>
      </p:sp>
      <p:sp>
        <p:nvSpPr>
          <p:cNvPr id="13312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252B8285-E375-4503-98CB-D01C13A1A227}" type="slidenum">
              <a:rPr lang="en-US" altLang="zh-CN" smtClean="0"/>
              <a:pPr fontAlgn="base">
                <a:spcBef>
                  <a:spcPct val="0"/>
                </a:spcBef>
                <a:spcAft>
                  <a:spcPct val="0"/>
                </a:spcAft>
                <a:defRPr/>
              </a:pPr>
              <a:t>8</a:t>
            </a:fld>
            <a:endParaRPr lang="en-US" altLang="zh-CN" smtClean="0"/>
          </a:p>
        </p:txBody>
      </p:sp>
      <p:sp>
        <p:nvSpPr>
          <p:cNvPr id="8499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DF505CCA-F0D4-4A37-88E5-523371286CCB}" type="slidenum">
              <a:rPr lang="en-US" altLang="zh-CN" smtClean="0"/>
              <a:pPr fontAlgn="base">
                <a:spcBef>
                  <a:spcPct val="0"/>
                </a:spcBef>
                <a:spcAft>
                  <a:spcPct val="0"/>
                </a:spcAft>
                <a:defRPr/>
              </a:pPr>
              <a:t>63</a:t>
            </a:fld>
            <a:endParaRPr lang="en-US" altLang="zh-CN" smtClean="0"/>
          </a:p>
        </p:txBody>
      </p:sp>
      <p:sp>
        <p:nvSpPr>
          <p:cNvPr id="13414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AC33336-9775-4ACB-B5F8-4B8468694290}" type="slidenum">
              <a:rPr lang="en-US" altLang="zh-CN" smtClean="0"/>
              <a:pPr fontAlgn="base">
                <a:spcBef>
                  <a:spcPct val="0"/>
                </a:spcBef>
                <a:spcAft>
                  <a:spcPct val="0"/>
                </a:spcAft>
                <a:defRPr/>
              </a:pPr>
              <a:t>64</a:t>
            </a:fld>
            <a:endParaRPr lang="en-US" altLang="zh-CN" smtClean="0"/>
          </a:p>
        </p:txBody>
      </p:sp>
      <p:sp>
        <p:nvSpPr>
          <p:cNvPr id="13517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z="1200" dirty="0" smtClean="0">
                <a:effectLst/>
                <a:latin typeface="+mn-lt"/>
                <a:ea typeface="+mn-ea"/>
                <a:cs typeface="+mn-cs"/>
                <a:sym typeface="等线"/>
              </a:rPr>
              <a:t>OpenGL</a:t>
            </a:r>
            <a:r>
              <a:rPr lang="zh-CN" altLang="en-US" sz="1200" dirty="0" smtClean="0">
                <a:effectLst/>
                <a:latin typeface="+mn-lt"/>
                <a:ea typeface="+mn-ea"/>
                <a:cs typeface="+mn-cs"/>
                <a:sym typeface="等线"/>
              </a:rPr>
              <a:t>的矩阵堆栈</a:t>
            </a:r>
            <a:r>
              <a:rPr lang="zh-CN" altLang="en-US" dirty="0" smtClean="0">
                <a:effectLst/>
              </a:rPr>
              <a:t>指的就是内存中专门用来存放矩阵数据的某块特殊区域。一般说来，矩阵堆栈常用于构造具有继承性的模型，即由一些简单目标构成的复杂模型。矩阵堆栈对复杂模型运动过程中的多个变换操作之间的联系与独立十分有利。因为所有矩阵操作函数如</a:t>
            </a:r>
            <a:r>
              <a:rPr lang="en-US" altLang="zh-CN" dirty="0" err="1" smtClean="0">
                <a:effectLst/>
              </a:rPr>
              <a:t>glLoadMatrix</a:t>
            </a:r>
            <a:r>
              <a:rPr lang="en-US" altLang="zh-CN" dirty="0" smtClean="0">
                <a:effectLst/>
              </a:rPr>
              <a:t>(),</a:t>
            </a:r>
            <a:r>
              <a:rPr lang="en-US" altLang="zh-CN" dirty="0" err="1" smtClean="0">
                <a:effectLst/>
              </a:rPr>
              <a:t>glMultMatrix</a:t>
            </a:r>
            <a:r>
              <a:rPr lang="en-US" altLang="zh-CN" dirty="0" smtClean="0">
                <a:effectLst/>
              </a:rPr>
              <a:t>(),</a:t>
            </a:r>
            <a:r>
              <a:rPr lang="en-US" altLang="zh-CN" dirty="0" err="1" smtClean="0">
                <a:effectLst/>
              </a:rPr>
              <a:t>glLoadIdentity</a:t>
            </a:r>
            <a:r>
              <a:rPr lang="en-US" altLang="zh-CN" dirty="0" smtClean="0">
                <a:effectLst/>
              </a:rPr>
              <a:t>()</a:t>
            </a:r>
            <a:r>
              <a:rPr lang="zh-CN" altLang="en-US" smtClean="0">
                <a:effectLst/>
              </a:rPr>
              <a:t>等只处理当前矩阵或堆栈顶部矩阵，这样堆栈中下面的其它矩阵就不受影响。堆栈操作函数有以下两个：</a:t>
            </a:r>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AC33336-9775-4ACB-B5F8-4B8468694290}" type="slidenum">
              <a:rPr lang="en-US" altLang="zh-CN" smtClean="0"/>
              <a:pPr fontAlgn="base">
                <a:spcBef>
                  <a:spcPct val="0"/>
                </a:spcBef>
                <a:spcAft>
                  <a:spcPct val="0"/>
                </a:spcAft>
                <a:defRPr/>
              </a:pPr>
              <a:t>65</a:t>
            </a:fld>
            <a:endParaRPr lang="en-US" altLang="zh-CN" smtClean="0"/>
          </a:p>
        </p:txBody>
      </p:sp>
      <p:sp>
        <p:nvSpPr>
          <p:cNvPr id="13517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8A60772-59A7-4E0A-938D-938742798F33}" type="slidenum">
              <a:rPr lang="en-US" altLang="zh-CN" smtClean="0"/>
              <a:pPr fontAlgn="base">
                <a:spcBef>
                  <a:spcPct val="0"/>
                </a:spcBef>
                <a:spcAft>
                  <a:spcPct val="0"/>
                </a:spcAft>
                <a:defRPr/>
              </a:pPr>
              <a:t>66</a:t>
            </a:fld>
            <a:endParaRPr lang="en-US" altLang="zh-CN" smtClean="0"/>
          </a:p>
        </p:txBody>
      </p:sp>
      <p:sp>
        <p:nvSpPr>
          <p:cNvPr id="13619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09FDEC76-5563-4720-990D-BD41897E7CE2}" type="slidenum">
              <a:rPr lang="en-US" altLang="zh-CN" smtClean="0"/>
              <a:pPr fontAlgn="base">
                <a:spcBef>
                  <a:spcPct val="0"/>
                </a:spcBef>
                <a:spcAft>
                  <a:spcPct val="0"/>
                </a:spcAft>
                <a:defRPr/>
              </a:pPr>
              <a:t>9</a:t>
            </a:fld>
            <a:endParaRPr lang="en-US" altLang="zh-CN" smtClean="0"/>
          </a:p>
        </p:txBody>
      </p:sp>
      <p:sp>
        <p:nvSpPr>
          <p:cNvPr id="8806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规范化观察坐标系</a:t>
            </a:r>
            <a:r>
              <a:rPr lang="en-US" altLang="zh-CN" b="1" i="1" smtClean="0"/>
              <a:t>NVC</a:t>
            </a:r>
            <a:r>
              <a:rPr lang="zh-CN" altLang="en-US" smtClean="0"/>
              <a:t>使得图形系统能独立于图形设备。</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9D4CBB5F-E197-40F0-8A30-F077E6A55F2B}" type="slidenum">
              <a:rPr lang="en-US" altLang="zh-CN" smtClean="0"/>
              <a:pPr fontAlgn="base">
                <a:spcBef>
                  <a:spcPct val="0"/>
                </a:spcBef>
                <a:spcAft>
                  <a:spcPct val="0"/>
                </a:spcAft>
                <a:defRPr/>
              </a:pPr>
              <a:t>15</a:t>
            </a:fld>
            <a:endParaRPr lang="en-US" altLang="zh-CN" smtClean="0"/>
          </a:p>
        </p:txBody>
      </p:sp>
      <p:sp>
        <p:nvSpPr>
          <p:cNvPr id="9011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齐次坐标就是用</a:t>
            </a:r>
            <a:r>
              <a:rPr lang="en-US" altLang="zh-CN" dirty="0" smtClean="0"/>
              <a:t>n+1</a:t>
            </a:r>
            <a:r>
              <a:rPr lang="zh-CN" altLang="en-US" dirty="0" smtClean="0"/>
              <a:t>维向量表示一个</a:t>
            </a:r>
            <a:r>
              <a:rPr lang="en-US" altLang="zh-CN" dirty="0" smtClean="0"/>
              <a:t>n</a:t>
            </a:r>
            <a:r>
              <a:rPr lang="zh-CN" altLang="en-US" dirty="0" smtClean="0"/>
              <a:t>维向量，在</a:t>
            </a:r>
            <a:r>
              <a:rPr lang="en-US" altLang="zh-CN" dirty="0" smtClean="0"/>
              <a:t>n</a:t>
            </a:r>
            <a:r>
              <a:rPr lang="zh-CN" altLang="en-US" dirty="0" smtClean="0"/>
              <a:t>维空间中的一个点，在齐次坐标系中是一个点集。例如三维空间中的一个点，对应其次坐标就是一条空间直线</a:t>
            </a:r>
          </a:p>
          <a:p>
            <a:pPr eaLnBrk="1" hangingPunct="1">
              <a:spcBef>
                <a:spcPct val="0"/>
              </a:spcBef>
            </a:pPr>
            <a:r>
              <a:rPr lang="zh-CN" altLang="en-US" dirty="0" smtClean="0"/>
              <a:t>使几何变换的公式都可以用乘积的统一形式描述</a:t>
            </a:r>
            <a:endParaRPr lang="zh-CN" altLang="en-US" b="1" i="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E465F4A-1535-4CEC-8DD9-E32C4B6DEE5E}" type="slidenum">
              <a:rPr lang="en-US" altLang="zh-CN" smtClean="0"/>
              <a:pPr fontAlgn="base">
                <a:spcBef>
                  <a:spcPct val="0"/>
                </a:spcBef>
                <a:spcAft>
                  <a:spcPct val="0"/>
                </a:spcAft>
                <a:defRPr/>
              </a:pPr>
              <a:t>16</a:t>
            </a:fld>
            <a:endParaRPr lang="en-US" altLang="zh-CN" smtClean="0"/>
          </a:p>
        </p:txBody>
      </p:sp>
      <p:sp>
        <p:nvSpPr>
          <p:cNvPr id="890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齐次坐标表示的优越性：</a:t>
            </a:r>
          </a:p>
          <a:p>
            <a:pPr eaLnBrk="1" hangingPunct="1">
              <a:spcBef>
                <a:spcPct val="0"/>
              </a:spcBef>
            </a:pPr>
            <a:r>
              <a:rPr lang="zh-CN" altLang="en-US" smtClean="0"/>
              <a:t>（</a:t>
            </a:r>
            <a:r>
              <a:rPr lang="en-US" altLang="zh-CN" smtClean="0"/>
              <a:t>1</a:t>
            </a:r>
            <a:r>
              <a:rPr lang="zh-CN" altLang="en-US" smtClean="0"/>
              <a:t>）便于矩阵运算，可以将所有的矩阵变换操作都表示成乘法的形式；</a:t>
            </a:r>
          </a:p>
          <a:p>
            <a:pPr eaLnBrk="1" hangingPunct="1">
              <a:spcBef>
                <a:spcPct val="0"/>
              </a:spcBef>
            </a:pPr>
            <a:r>
              <a:rPr lang="zh-CN" altLang="en-US" smtClean="0"/>
              <a:t>（</a:t>
            </a:r>
            <a:r>
              <a:rPr lang="en-US" altLang="zh-CN" smtClean="0"/>
              <a:t>2</a:t>
            </a:r>
            <a:r>
              <a:rPr lang="zh-CN" altLang="en-US" smtClean="0"/>
              <a:t>）可以表示无穷远点。</a:t>
            </a:r>
            <a:r>
              <a:rPr lang="en-US" altLang="zh-CN" smtClean="0"/>
              <a:t>w=0</a:t>
            </a:r>
            <a:r>
              <a:rPr lang="zh-CN" altLang="en-US" smtClean="0"/>
              <a:t>时。　但不允许所有齐次坐标值全为</a:t>
            </a:r>
            <a:r>
              <a:rPr lang="en-US" altLang="zh-CN" smtClean="0"/>
              <a:t>0 </a:t>
            </a:r>
          </a:p>
          <a:p>
            <a:pPr eaLnBrk="1" hangingPunct="1">
              <a:spcBef>
                <a:spcPct val="0"/>
              </a:spcBef>
            </a:pPr>
            <a:r>
              <a:rPr lang="zh-CN" altLang="en-US" smtClean="0"/>
              <a:t>（</a:t>
            </a:r>
            <a:r>
              <a:rPr lang="en-US" altLang="zh-CN" smtClean="0"/>
              <a:t>3</a:t>
            </a:r>
            <a:r>
              <a:rPr lang="zh-CN" altLang="en-US" smtClean="0"/>
              <a:t>）便于三维情况下视点在原点时的透视投影变换，具有更清晰的几何意义。</a:t>
            </a:r>
          </a:p>
          <a:p>
            <a:pPr eaLnBrk="1" hangingPunct="1">
              <a:spcBef>
                <a:spcPct val="0"/>
              </a:spcBef>
            </a:pPr>
            <a:endParaRPr lang="en-US" altLang="zh-CN" b="1" i="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072BAF73-D78E-4EBE-8CE3-05687A6EBDD4}" type="slidenum">
              <a:rPr lang="en-US" altLang="zh-CN" smtClean="0"/>
              <a:pPr fontAlgn="base">
                <a:spcBef>
                  <a:spcPct val="0"/>
                </a:spcBef>
                <a:spcAft>
                  <a:spcPct val="0"/>
                </a:spcAft>
                <a:defRPr/>
              </a:pPr>
              <a:t>17</a:t>
            </a:fld>
            <a:endParaRPr lang="en-US" altLang="zh-CN" smtClean="0"/>
          </a:p>
        </p:txBody>
      </p:sp>
      <p:sp>
        <p:nvSpPr>
          <p:cNvPr id="911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b="1" i="1"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grpSp>
        <p:nvGrpSpPr>
          <p:cNvPr id="44" name="Group 44"/>
          <p:cNvGrpSpPr/>
          <p:nvPr/>
        </p:nvGrpSpPr>
        <p:grpSpPr>
          <a:xfrm>
            <a:off x="0" y="-1664915"/>
            <a:ext cx="12192000" cy="10492847"/>
            <a:chOff x="0" y="0"/>
            <a:chExt cx="12192000" cy="10492846"/>
          </a:xfrm>
        </p:grpSpPr>
        <p:grpSp>
          <p:nvGrpSpPr>
            <p:cNvPr id="37" name="Group 37"/>
            <p:cNvGrpSpPr/>
            <p:nvPr/>
          </p:nvGrpSpPr>
          <p:grpSpPr>
            <a:xfrm>
              <a:off x="0" y="9172046"/>
              <a:ext cx="12192000" cy="1320801"/>
              <a:chOff x="0" y="0"/>
              <a:chExt cx="12192000" cy="1320800"/>
            </a:xfrm>
          </p:grpSpPr>
          <p:sp>
            <p:nvSpPr>
              <p:cNvPr id="32" name="Shape 3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3" name="Shape 3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34" name="Shape 3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 name="Shape 3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36" name="Shape 3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43" name="Group 43"/>
            <p:cNvGrpSpPr/>
            <p:nvPr/>
          </p:nvGrpSpPr>
          <p:grpSpPr>
            <a:xfrm>
              <a:off x="0" y="0"/>
              <a:ext cx="12192000" cy="1320801"/>
              <a:chOff x="0" y="0"/>
              <a:chExt cx="12192000" cy="1320800"/>
            </a:xfrm>
          </p:grpSpPr>
          <p:sp>
            <p:nvSpPr>
              <p:cNvPr id="38" name="Shape 3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9" name="Shape 3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0" name="Shape 4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Shape 4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42" name="Shape 4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45" name="image2.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grpSp>
        <p:nvGrpSpPr>
          <p:cNvPr id="65" name="Group 65"/>
          <p:cNvGrpSpPr/>
          <p:nvPr/>
        </p:nvGrpSpPr>
        <p:grpSpPr>
          <a:xfrm>
            <a:off x="0" y="-1664915"/>
            <a:ext cx="12192000" cy="10492847"/>
            <a:chOff x="0" y="0"/>
            <a:chExt cx="12192000" cy="10492846"/>
          </a:xfrm>
        </p:grpSpPr>
        <p:grpSp>
          <p:nvGrpSpPr>
            <p:cNvPr id="58" name="Group 58"/>
            <p:cNvGrpSpPr/>
            <p:nvPr/>
          </p:nvGrpSpPr>
          <p:grpSpPr>
            <a:xfrm>
              <a:off x="0" y="9172046"/>
              <a:ext cx="12192000" cy="1320801"/>
              <a:chOff x="0" y="0"/>
              <a:chExt cx="12192000" cy="1320800"/>
            </a:xfrm>
          </p:grpSpPr>
          <p:sp>
            <p:nvSpPr>
              <p:cNvPr id="53" name="Shape 53"/>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54" name="Shape 54"/>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55" name="Shape 55"/>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Shape 56"/>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57" name="Shape 57"/>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64" name="Group 64"/>
            <p:cNvGrpSpPr/>
            <p:nvPr/>
          </p:nvGrpSpPr>
          <p:grpSpPr>
            <a:xfrm>
              <a:off x="0" y="0"/>
              <a:ext cx="12192000" cy="1320801"/>
              <a:chOff x="0" y="0"/>
              <a:chExt cx="12192000" cy="1320800"/>
            </a:xfrm>
          </p:grpSpPr>
          <p:sp>
            <p:nvSpPr>
              <p:cNvPr id="59" name="Shape 59"/>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60" name="Shape 60"/>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61" name="Shape 61"/>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Shape 62"/>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3" name="Shape 63"/>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66" name="image3.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grpSp>
        <p:nvGrpSpPr>
          <p:cNvPr id="107" name="Group 107"/>
          <p:cNvGrpSpPr/>
          <p:nvPr/>
        </p:nvGrpSpPr>
        <p:grpSpPr>
          <a:xfrm>
            <a:off x="0" y="-1664915"/>
            <a:ext cx="12192000" cy="10492847"/>
            <a:chOff x="0" y="0"/>
            <a:chExt cx="12192000" cy="10492846"/>
          </a:xfrm>
        </p:grpSpPr>
        <p:grpSp>
          <p:nvGrpSpPr>
            <p:cNvPr id="100" name="Group 100"/>
            <p:cNvGrpSpPr/>
            <p:nvPr/>
          </p:nvGrpSpPr>
          <p:grpSpPr>
            <a:xfrm>
              <a:off x="0" y="9172046"/>
              <a:ext cx="12192000" cy="1320801"/>
              <a:chOff x="0" y="0"/>
              <a:chExt cx="12192000" cy="1320800"/>
            </a:xfrm>
          </p:grpSpPr>
          <p:sp>
            <p:nvSpPr>
              <p:cNvPr id="95" name="Shape 9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6" name="Shape 9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97" name="Shape 9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Shape 9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99" name="Shape 9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06" name="Group 106"/>
            <p:cNvGrpSpPr/>
            <p:nvPr/>
          </p:nvGrpSpPr>
          <p:grpSpPr>
            <a:xfrm>
              <a:off x="0" y="0"/>
              <a:ext cx="12192000" cy="1320801"/>
              <a:chOff x="0" y="0"/>
              <a:chExt cx="12192000" cy="1320800"/>
            </a:xfrm>
          </p:grpSpPr>
          <p:sp>
            <p:nvSpPr>
              <p:cNvPr id="101" name="Shape 101"/>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02" name="Shape 102"/>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3" name="Shape 103"/>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Shape 104"/>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05" name="Shape 105"/>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108" name="Shape 108"/>
          <p:cNvSpPr>
            <a:spLocks noGrp="1"/>
          </p:cNvSpPr>
          <p:nvPr>
            <p:ph type="title"/>
          </p:nvPr>
        </p:nvSpPr>
        <p:spPr>
          <a:xfrm>
            <a:off x="838418" y="365125"/>
            <a:ext cx="10515164" cy="1325563"/>
          </a:xfrm>
          <a:prstGeom prst="rect">
            <a:avLst/>
          </a:prstGeom>
          <a:extLst>
            <a:ext uri="{C572A759-6A51-4108-AA02-DFA0A04FC94B}">
              <ma14:wrappingTextBoxFlag xmlns:ma14="http://schemas.microsoft.com/office/mac/drawingml/2011/main" xmlns="" val="1"/>
            </a:ext>
          </a:extLst>
        </p:spPr>
        <p:txBody>
          <a:bodyPr/>
          <a:lstStyle/>
          <a:p>
            <a:r>
              <a:t>单击此处编辑母版标题样式</a:t>
            </a:r>
          </a:p>
        </p:txBody>
      </p:sp>
      <p:sp>
        <p:nvSpPr>
          <p:cNvPr id="109" name="Shape 109"/>
          <p:cNvSpPr>
            <a:spLocks noGrp="1"/>
          </p:cNvSpPr>
          <p:nvPr>
            <p:ph type="body" idx="1"/>
          </p:nvPr>
        </p:nvSpPr>
        <p:spPr>
          <a:xfrm>
            <a:off x="838200" y="1825625"/>
            <a:ext cx="10515601" cy="4351338"/>
          </a:xfrm>
          <a:prstGeom prst="rect">
            <a:avLst/>
          </a:prstGeom>
          <a:extLst>
            <a:ext uri="{C572A759-6A51-4108-AA02-DFA0A04FC94B}">
              <ma14:wrappingTextBoxFlag xmlns:ma14="http://schemas.microsoft.com/office/mac/drawingml/2011/main" xmlns="" val="1"/>
            </a:ext>
          </a:extLst>
        </p:spPr>
        <p:txBody>
          <a:bodyPr/>
          <a:lstStyle/>
          <a:p>
            <a:r>
              <a:t>单击此处编辑母版文本样式</a:t>
            </a:r>
          </a:p>
          <a:p>
            <a:pPr lvl="1"/>
            <a:r>
              <a:t>第二级</a:t>
            </a:r>
          </a:p>
          <a:p>
            <a:pPr lvl="2"/>
            <a:r>
              <a:t>第三级</a:t>
            </a:r>
          </a:p>
          <a:p>
            <a:pPr lvl="3"/>
            <a:r>
              <a:t>第四级</a:t>
            </a:r>
          </a:p>
          <a:p>
            <a:pPr lvl="4"/>
            <a:r>
              <a:t>第五级</a:t>
            </a:r>
          </a:p>
        </p:txBody>
      </p:sp>
      <p:sp>
        <p:nvSpPr>
          <p:cNvPr id="110" name="Shape 110"/>
          <p:cNvSpPr>
            <a:spLocks noGrp="1"/>
          </p:cNvSpPr>
          <p:nvPr>
            <p:ph type="sldNum" sz="quarter" idx="2"/>
          </p:nvPr>
        </p:nvSpPr>
        <p:spPr>
          <a:xfrm>
            <a:off x="0" y="0"/>
            <a:ext cx="358413" cy="370840"/>
          </a:xfrm>
          <a:prstGeom prst="rect">
            <a:avLst/>
          </a:prstGeom>
        </p:spPr>
        <p:txBody>
          <a:bodyPr anchor="t"/>
          <a:lstStyle>
            <a:lvl1pPr algn="l">
              <a:defRPr sz="1800"/>
            </a:lvl1pPr>
          </a:lstStyle>
          <a:p>
            <a:fld id="{86CB4B4D-7CA3-9044-876B-883B54F8677D}" type="slidenum">
              <a:t>‹#›</a:t>
            </a:fld>
            <a:endParaRPr/>
          </a:p>
        </p:txBody>
      </p:sp>
      <p:pic>
        <p:nvPicPr>
          <p:cNvPr id="111" name="image4.png"/>
          <p:cNvPicPr>
            <a:picLocks noChangeAspect="1"/>
          </p:cNvPicPr>
          <p:nvPr/>
        </p:nvPicPr>
        <p:blipFill>
          <a:blip r:embed="rId2">
            <a:extLst/>
          </a:blip>
          <a:stretch>
            <a:fillRect/>
          </a:stretch>
        </p:blipFill>
        <p:spPr>
          <a:xfrm rot="20711862" flipH="1">
            <a:off x="10720365" y="5324678"/>
            <a:ext cx="3778605" cy="3778811"/>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xfrm>
            <a:off x="8414437" y="6217851"/>
            <a:ext cx="323163" cy="276999"/>
          </a:xfrm>
        </p:spPr>
        <p:txBody>
          <a:bodyPr/>
          <a:lstStyle>
            <a:lvl1pPr>
              <a:defRPr/>
            </a:lvl1pPr>
          </a:lstStyle>
          <a:p>
            <a:pPr>
              <a:defRPr/>
            </a:pPr>
            <a:fld id="{FF897364-1358-4B51-90E5-18EE379EBA43}" type="slidenum">
              <a:rPr lang="en-US" altLang="zh-CN"/>
              <a:pPr>
                <a:defRPr/>
              </a:pPr>
              <a:t>‹#›</a:t>
            </a:fld>
            <a:endParaRPr lang="en-US" altLang="zh-CN"/>
          </a:p>
        </p:txBody>
      </p:sp>
      <p:sp>
        <p:nvSpPr>
          <p:cNvPr id="7" name="Rectangle 16"/>
          <p:cNvSpPr>
            <a:spLocks noGrp="1" noChangeArrowheads="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49570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lvl1pPr>
              <a:defRPr b="1"/>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xfrm>
            <a:off x="8414437" y="6217851"/>
            <a:ext cx="323163" cy="276999"/>
          </a:xfrm>
        </p:spPr>
        <p:txBody>
          <a:bodyPr/>
          <a:lstStyle>
            <a:lvl1pPr>
              <a:defRPr/>
            </a:lvl1pPr>
          </a:lstStyle>
          <a:p>
            <a:pPr>
              <a:defRPr/>
            </a:pPr>
            <a:fld id="{9930ED15-9D6E-415D-B825-27DA17335E1F}" type="slidenum">
              <a:rPr lang="en-US" altLang="zh-CN"/>
              <a:pPr>
                <a:defRPr/>
              </a:pPr>
              <a:t>‹#›</a:t>
            </a:fld>
            <a:endParaRPr lang="en-US" altLang="zh-CN"/>
          </a:p>
        </p:txBody>
      </p:sp>
      <p:sp>
        <p:nvSpPr>
          <p:cNvPr id="8" name="Rectangle 16"/>
          <p:cNvSpPr>
            <a:spLocks noGrp="1" noChangeArrowheads="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77585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6749DB-AA7D-4E1E-98B8-61487C1BBD8B}" type="datetimeFigureOut">
              <a:rPr lang="zh-CN" altLang="en-US"/>
              <a:pPr>
                <a:defRPr/>
              </a:pPr>
              <a:t>2019/11/20</a:t>
            </a:fld>
            <a:endParaRPr lang="zh-CN" alt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414437" y="6217851"/>
            <a:ext cx="323163" cy="276999"/>
          </a:xfrm>
          <a:ln/>
        </p:spPr>
        <p:txBody>
          <a:bodyPr/>
          <a:lstStyle>
            <a:lvl1pPr>
              <a:defRPr/>
            </a:lvl1pPr>
          </a:lstStyle>
          <a:p>
            <a:pPr>
              <a:defRPr/>
            </a:pPr>
            <a:fld id="{7EB0024C-4FDC-46F2-AF17-DA4182631B3D}" type="slidenum">
              <a:rPr lang="zh-CN" altLang="en-US"/>
              <a:pPr>
                <a:defRPr/>
              </a:pPr>
              <a:t>‹#›</a:t>
            </a:fld>
            <a:endParaRPr lang="zh-CN" altLang="en-US"/>
          </a:p>
        </p:txBody>
      </p:sp>
    </p:spTree>
    <p:extLst>
      <p:ext uri="{BB962C8B-B14F-4D97-AF65-F5344CB8AC3E}">
        <p14:creationId xmlns:p14="http://schemas.microsoft.com/office/powerpoint/2010/main" val="209317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4"/>
          <p:cNvGrpSpPr/>
          <p:nvPr/>
        </p:nvGrpSpPr>
        <p:grpSpPr>
          <a:xfrm>
            <a:off x="0" y="-1664915"/>
            <a:ext cx="12192000" cy="10492847"/>
            <a:chOff x="0" y="0"/>
            <a:chExt cx="12192000" cy="10492846"/>
          </a:xfrm>
        </p:grpSpPr>
        <p:grpSp>
          <p:nvGrpSpPr>
            <p:cNvPr id="7" name="Group 7"/>
            <p:cNvGrpSpPr/>
            <p:nvPr/>
          </p:nvGrpSpPr>
          <p:grpSpPr>
            <a:xfrm>
              <a:off x="0" y="9172046"/>
              <a:ext cx="12192000" cy="1320801"/>
              <a:chOff x="0" y="0"/>
              <a:chExt cx="12192000" cy="1320800"/>
            </a:xfrm>
          </p:grpSpPr>
          <p:sp>
            <p:nvSpPr>
              <p:cNvPr id="2" name="Shape 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 name="Shape 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 name="Shape 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 name="Shape 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 name="Shape 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3" name="Group 13"/>
            <p:cNvGrpSpPr/>
            <p:nvPr/>
          </p:nvGrpSpPr>
          <p:grpSpPr>
            <a:xfrm>
              <a:off x="0" y="0"/>
              <a:ext cx="12192000" cy="1320801"/>
              <a:chOff x="0" y="0"/>
              <a:chExt cx="12192000" cy="1320800"/>
            </a:xfrm>
          </p:grpSpPr>
          <p:sp>
            <p:nvSpPr>
              <p:cNvPr id="8" name="Shape 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 name="Shape 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 name="Shape 1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1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2" name="Shape 1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15" name="image1.png"/>
          <p:cNvPicPr>
            <a:picLocks noChangeAspect="1"/>
          </p:cNvPicPr>
          <p:nvPr/>
        </p:nvPicPr>
        <p:blipFill>
          <a:blip r:embed="rId8">
            <a:extLst/>
          </a:blip>
          <a:stretch>
            <a:fillRect/>
          </a:stretch>
        </p:blipFill>
        <p:spPr>
          <a:xfrm>
            <a:off x="4334931" y="0"/>
            <a:ext cx="7857068" cy="4419600"/>
          </a:xfrm>
          <a:prstGeom prst="rect">
            <a:avLst/>
          </a:prstGeom>
          <a:ln w="12700">
            <a:miter lim="400000"/>
          </a:ln>
        </p:spPr>
      </p:pic>
      <p:sp>
        <p:nvSpPr>
          <p:cNvPr id="16" name="Shape 16"/>
          <p:cNvSpPr>
            <a:spLocks noGrp="1"/>
          </p:cNvSpPr>
          <p:nvPr>
            <p:ph type="title"/>
          </p:nvPr>
        </p:nvSpPr>
        <p:spPr>
          <a:xfrm>
            <a:off x="609600" y="92074"/>
            <a:ext cx="10972800" cy="1508127"/>
          </a:xfrm>
          <a:prstGeom prst="rect">
            <a:avLst/>
          </a:prstGeom>
          <a:ln w="12700">
            <a:miter lim="400000"/>
          </a:ln>
        </p:spPr>
        <p:txBody>
          <a:bodyPr lIns="45719" rIns="45719" anchor="ctr">
            <a:normAutofit/>
          </a:bodyPr>
          <a:lstStyle/>
          <a:p>
            <a:endParaRPr/>
          </a:p>
        </p:txBody>
      </p:sp>
      <p:sp>
        <p:nvSpPr>
          <p:cNvPr id="17" name="Shape 17"/>
          <p:cNvSpPr>
            <a:spLocks noGrp="1"/>
          </p:cNvSpPr>
          <p:nvPr>
            <p:ph type="body" idx="1"/>
          </p:nvPr>
        </p:nvSpPr>
        <p:spPr>
          <a:xfrm>
            <a:off x="609600" y="1600200"/>
            <a:ext cx="10972800" cy="5257800"/>
          </a:xfrm>
          <a:prstGeom prst="rect">
            <a:avLst/>
          </a:prstGeom>
          <a:ln w="12700">
            <a:miter lim="400000"/>
          </a:ln>
        </p:spPr>
        <p:txBody>
          <a:bodyPr lIns="91421" tIns="91421" rIns="91421" bIns="91421">
            <a:normAutofit/>
          </a:bodyPr>
          <a:lstStyle/>
          <a:p>
            <a:endParaRPr/>
          </a:p>
        </p:txBody>
      </p:sp>
      <p:sp>
        <p:nvSpPr>
          <p:cNvPr id="18" name="Shape 18"/>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5" r:id="rId4"/>
    <p:sldLayoutId id="2147483656" r:id="rId5"/>
    <p:sldLayoutId id="2147483657" r:id="rId6"/>
  </p:sldLayoutIdLst>
  <p:transition spd="med"/>
  <p:txStyles>
    <p:title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p:titleStyle>
    <p:body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23454;&#39564;&#23460;&#30740;&#31350;&#25104;&#26524;"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5.wmf"/><Relationship Id="rId2" Type="http://schemas.openxmlformats.org/officeDocument/2006/relationships/vmlDrawing" Target="../drawings/vmlDrawing2.vml"/><Relationship Id="rId1" Type="http://schemas.openxmlformats.org/officeDocument/2006/relationships/themeOverride" Target="../theme/themeOverride1.xml"/><Relationship Id="rId6" Type="http://schemas.openxmlformats.org/officeDocument/2006/relationships/oleObject" Target="../embeddings/oleObject4.bin"/><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7.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8.wmf"/><Relationship Id="rId4" Type="http://schemas.openxmlformats.org/officeDocument/2006/relationships/oleObject" Target="../embeddings/oleObject7.bin"/><Relationship Id="rId9"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9.xml"/><Relationship Id="rId7" Type="http://schemas.openxmlformats.org/officeDocument/2006/relationships/image" Target="../media/image23.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6.w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8.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27.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0.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29.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2.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33.w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5.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34.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7.w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36.wmf"/><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38.w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0.wmf"/><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39.w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1.xml"/><Relationship Id="rId7" Type="http://schemas.openxmlformats.org/officeDocument/2006/relationships/image" Target="../media/image42.w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41.wmf"/><Relationship Id="rId4" Type="http://schemas.openxmlformats.org/officeDocument/2006/relationships/oleObject" Target="../embeddings/oleObject30.bin"/><Relationship Id="rId9" Type="http://schemas.openxmlformats.org/officeDocument/2006/relationships/image" Target="../media/image4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5.wmf"/><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oleObject" Target="../embeddings/oleObject34.bin"/><Relationship Id="rId5" Type="http://schemas.openxmlformats.org/officeDocument/2006/relationships/image" Target="../media/image44.wmf"/><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46.wmf"/><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47.wmf"/><Relationship Id="rId4"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7.xml"/><Relationship Id="rId7" Type="http://schemas.openxmlformats.org/officeDocument/2006/relationships/image" Target="../media/image49.wmf"/><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38.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50.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52.wmf"/><Relationship Id="rId4" Type="http://schemas.openxmlformats.org/officeDocument/2006/relationships/oleObject" Target="../embeddings/oleObject4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53.wmf"/><Relationship Id="rId4" Type="http://schemas.openxmlformats.org/officeDocument/2006/relationships/oleObject" Target="../embeddings/oleObject4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55.wmf"/><Relationship Id="rId5" Type="http://schemas.openxmlformats.org/officeDocument/2006/relationships/oleObject" Target="../embeddings/oleObject44.bin"/><Relationship Id="rId4" Type="http://schemas.openxmlformats.org/officeDocument/2006/relationships/image" Target="../media/image5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239184" y="274638"/>
            <a:ext cx="10972800" cy="1143000"/>
          </a:xfrm>
        </p:spPr>
        <p:txBody>
          <a:bodyPr/>
          <a:lstStyle/>
          <a:p>
            <a:pPr algn="l" eaLnBrk="1" hangingPunct="1"/>
            <a:r>
              <a:rPr lang="en-US" altLang="zh-CN" sz="3500" b="1" dirty="0" smtClean="0">
                <a:solidFill>
                  <a:schemeClr val="bg2">
                    <a:lumMod val="50000"/>
                  </a:schemeClr>
                </a:solidFill>
              </a:rPr>
              <a:t>DALAB</a:t>
            </a:r>
            <a:endParaRPr lang="zh-CN" altLang="en-US" sz="3500" b="1" dirty="0" smtClean="0">
              <a:solidFill>
                <a:schemeClr val="bg2">
                  <a:lumMod val="50000"/>
                </a:schemeClr>
              </a:solidFill>
            </a:endParaRPr>
          </a:p>
        </p:txBody>
      </p:sp>
      <p:sp>
        <p:nvSpPr>
          <p:cNvPr id="368643" name="Rectangle 3"/>
          <p:cNvSpPr>
            <a:spLocks noGrp="1" noChangeArrowheads="1"/>
          </p:cNvSpPr>
          <p:nvPr>
            <p:ph idx="1"/>
          </p:nvPr>
        </p:nvSpPr>
        <p:spPr>
          <a:xfrm>
            <a:off x="239184" y="1628775"/>
            <a:ext cx="12014200" cy="4167188"/>
          </a:xfrm>
        </p:spPr>
        <p:txBody>
          <a:bodyPr/>
          <a:lstStyle/>
          <a:p>
            <a:pPr marL="469900" indent="-469900" eaLnBrk="1" hangingPunct="1"/>
            <a:r>
              <a:rPr lang="en-US" altLang="zh-CN" sz="3000" b="1" dirty="0" smtClean="0">
                <a:solidFill>
                  <a:schemeClr val="bg2">
                    <a:lumMod val="50000"/>
                  </a:schemeClr>
                </a:solidFill>
                <a:latin typeface="Times New Roman" pitchFamily="18" charset="0"/>
              </a:rPr>
              <a:t>Digital Art </a:t>
            </a:r>
            <a:r>
              <a:rPr lang="en-US" altLang="zh-CN" sz="3000" b="1" dirty="0" smtClean="0">
                <a:solidFill>
                  <a:schemeClr val="bg2">
                    <a:lumMod val="50000"/>
                  </a:schemeClr>
                </a:solidFill>
                <a:latin typeface="Times New Roman" pitchFamily="18" charset="0"/>
                <a:hlinkClick r:id="rId3" action="ppaction://hlinkfile"/>
              </a:rPr>
              <a:t>Laboratory</a:t>
            </a:r>
            <a:r>
              <a:rPr lang="en-US" altLang="zh-CN" sz="3000" b="1" dirty="0" smtClean="0">
                <a:solidFill>
                  <a:schemeClr val="bg2">
                    <a:lumMod val="50000"/>
                  </a:schemeClr>
                </a:solidFill>
                <a:latin typeface="Times New Roman" pitchFamily="18" charset="0"/>
              </a:rPr>
              <a:t> </a:t>
            </a:r>
          </a:p>
          <a:p>
            <a:pPr marL="869950" lvl="1" indent="-469900" eaLnBrk="1" hangingPunct="1">
              <a:spcBef>
                <a:spcPts val="2400"/>
              </a:spcBef>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计算机图形学  </a:t>
            </a:r>
            <a:r>
              <a:rPr lang="en-US" altLang="zh-CN" sz="2600" b="1" dirty="0" smtClean="0">
                <a:solidFill>
                  <a:schemeClr val="bg2">
                    <a:lumMod val="50000"/>
                  </a:schemeClr>
                </a:solidFill>
                <a:latin typeface="微软雅黑" panose="020B0503020204020204" pitchFamily="34" charset="-122"/>
                <a:ea typeface="微软雅黑" panose="020B0503020204020204" pitchFamily="34" charset="-122"/>
              </a:rPr>
              <a:t>CG </a:t>
            </a:r>
          </a:p>
          <a:p>
            <a:pPr marL="869950" lvl="1" indent="-469900" eaLnBrk="1" hangingPunct="1">
              <a:spcBef>
                <a:spcPts val="2400"/>
              </a:spcBef>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数字图像</a:t>
            </a:r>
            <a:r>
              <a:rPr lang="en-US" altLang="zh-CN" sz="2600" b="1"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视频技术   </a:t>
            </a:r>
            <a:r>
              <a:rPr lang="en-US" altLang="zh-CN" sz="2600" b="1" dirty="0" smtClean="0">
                <a:solidFill>
                  <a:schemeClr val="bg2">
                    <a:lumMod val="50000"/>
                  </a:schemeClr>
                </a:solidFill>
                <a:latin typeface="微软雅黑" panose="020B0503020204020204" pitchFamily="34" charset="-122"/>
                <a:ea typeface="微软雅黑" panose="020B0503020204020204" pitchFamily="34" charset="-122"/>
              </a:rPr>
              <a:t>IP</a:t>
            </a:r>
          </a:p>
          <a:p>
            <a:pPr marL="869950" lvl="1" indent="-469900" eaLnBrk="1" hangingPunct="1">
              <a:spcBef>
                <a:spcPts val="2400"/>
              </a:spcBef>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人机交互技术  </a:t>
            </a:r>
            <a:r>
              <a:rPr lang="en-US" altLang="zh-CN" sz="2600" b="1" dirty="0" smtClean="0">
                <a:solidFill>
                  <a:schemeClr val="bg2">
                    <a:lumMod val="50000"/>
                  </a:schemeClr>
                </a:solidFill>
                <a:latin typeface="微软雅黑" panose="020B0503020204020204" pitchFamily="34" charset="-122"/>
                <a:ea typeface="微软雅黑" panose="020B0503020204020204" pitchFamily="34" charset="-122"/>
              </a:rPr>
              <a:t>HCI</a:t>
            </a:r>
          </a:p>
          <a:p>
            <a:pPr marL="869950" lvl="1" indent="-469900" eaLnBrk="1" hangingPunct="1">
              <a:spcBef>
                <a:spcPts val="2400"/>
              </a:spcBef>
            </a:pPr>
            <a:r>
              <a:rPr lang="en-US" altLang="zh-CN" sz="2600" b="1" dirty="0" smtClean="0">
                <a:solidFill>
                  <a:schemeClr val="bg2">
                    <a:lumMod val="50000"/>
                  </a:schemeClr>
                </a:solidFill>
                <a:latin typeface="微软雅黑" panose="020B0503020204020204" pitchFamily="34" charset="-122"/>
                <a:ea typeface="微软雅黑" panose="020B0503020204020204" pitchFamily="34" charset="-122"/>
              </a:rPr>
              <a:t>VR/AR/MR</a:t>
            </a:r>
          </a:p>
        </p:txBody>
      </p:sp>
      <p:sp>
        <p:nvSpPr>
          <p:cNvPr id="368657" name="Text Box 17"/>
          <p:cNvSpPr txBox="1">
            <a:spLocks noChangeArrowheads="1"/>
          </p:cNvSpPr>
          <p:nvPr/>
        </p:nvSpPr>
        <p:spPr bwMode="auto">
          <a:xfrm>
            <a:off x="9552518" y="6273801"/>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t>DC</a:t>
            </a:r>
          </a:p>
        </p:txBody>
      </p:sp>
    </p:spTree>
    <p:extLst>
      <p:ext uri="{BB962C8B-B14F-4D97-AF65-F5344CB8AC3E}">
        <p14:creationId xmlns:p14="http://schemas.microsoft.com/office/powerpoint/2010/main" val="1759603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42"/>
                                        </p:tgtEl>
                                        <p:attrNameLst>
                                          <p:attrName>style.visibility</p:attrName>
                                        </p:attrNameLst>
                                      </p:cBhvr>
                                      <p:to>
                                        <p:strVal val="visible"/>
                                      </p:to>
                                    </p:set>
                                    <p:animEffect transition="in" filter="wipe(left)">
                                      <p:cBhvr>
                                        <p:cTn id="7" dur="500"/>
                                        <p:tgtEl>
                                          <p:spTgt spid="368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43">
                                            <p:bg/>
                                          </p:spTgt>
                                        </p:tgtEl>
                                        <p:attrNameLst>
                                          <p:attrName>style.visibility</p:attrName>
                                        </p:attrNameLst>
                                      </p:cBhvr>
                                      <p:to>
                                        <p:strVal val="visible"/>
                                      </p:to>
                                    </p:set>
                                    <p:animEffect transition="in" filter="wipe(up)">
                                      <p:cBhvr>
                                        <p:cTn id="12" dur="500"/>
                                        <p:tgtEl>
                                          <p:spTgt spid="36864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43">
                                            <p:txEl>
                                              <p:pRg st="0" end="0"/>
                                            </p:txEl>
                                          </p:spTgt>
                                        </p:tgtEl>
                                        <p:attrNameLst>
                                          <p:attrName>style.visibility</p:attrName>
                                        </p:attrNameLst>
                                      </p:cBhvr>
                                      <p:to>
                                        <p:strVal val="visible"/>
                                      </p:to>
                                    </p:set>
                                    <p:animEffect transition="in" filter="wipe(up)">
                                      <p:cBhvr>
                                        <p:cTn id="17" dur="500"/>
                                        <p:tgtEl>
                                          <p:spTgt spid="368643">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68643">
                                            <p:txEl>
                                              <p:pRg st="1" end="1"/>
                                            </p:txEl>
                                          </p:spTgt>
                                        </p:tgtEl>
                                        <p:attrNameLst>
                                          <p:attrName>style.visibility</p:attrName>
                                        </p:attrNameLst>
                                      </p:cBhvr>
                                      <p:to>
                                        <p:strVal val="visible"/>
                                      </p:to>
                                    </p:set>
                                    <p:animEffect transition="in" filter="wipe(up)">
                                      <p:cBhvr>
                                        <p:cTn id="20" dur="500"/>
                                        <p:tgtEl>
                                          <p:spTgt spid="368643">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68643">
                                            <p:txEl>
                                              <p:pRg st="2" end="2"/>
                                            </p:txEl>
                                          </p:spTgt>
                                        </p:tgtEl>
                                        <p:attrNameLst>
                                          <p:attrName>style.visibility</p:attrName>
                                        </p:attrNameLst>
                                      </p:cBhvr>
                                      <p:to>
                                        <p:strVal val="visible"/>
                                      </p:to>
                                    </p:set>
                                    <p:animEffect transition="in" filter="wipe(up)">
                                      <p:cBhvr>
                                        <p:cTn id="23" dur="500"/>
                                        <p:tgtEl>
                                          <p:spTgt spid="368643">
                                            <p:txEl>
                                              <p:pRg st="2" end="2"/>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68643">
                                            <p:txEl>
                                              <p:pRg st="3" end="3"/>
                                            </p:txEl>
                                          </p:spTgt>
                                        </p:tgtEl>
                                        <p:attrNameLst>
                                          <p:attrName>style.visibility</p:attrName>
                                        </p:attrNameLst>
                                      </p:cBhvr>
                                      <p:to>
                                        <p:strVal val="visible"/>
                                      </p:to>
                                    </p:set>
                                    <p:animEffect transition="in" filter="wipe(up)">
                                      <p:cBhvr>
                                        <p:cTn id="26" dur="500"/>
                                        <p:tgtEl>
                                          <p:spTgt spid="368643">
                                            <p:txEl>
                                              <p:pRg st="3" end="3"/>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68643">
                                            <p:txEl>
                                              <p:pRg st="4" end="4"/>
                                            </p:txEl>
                                          </p:spTgt>
                                        </p:tgtEl>
                                        <p:attrNameLst>
                                          <p:attrName>style.visibility</p:attrName>
                                        </p:attrNameLst>
                                      </p:cBhvr>
                                      <p:to>
                                        <p:strVal val="visible"/>
                                      </p:to>
                                    </p:set>
                                    <p:animEffect transition="in" filter="wipe(up)">
                                      <p:cBhvr>
                                        <p:cTn id="29" dur="500"/>
                                        <p:tgtEl>
                                          <p:spTgt spid="36864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8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nimBg="1"/>
      <p:bldP spid="368643" grpId="0" build="p" animBg="1"/>
      <p:bldP spid="3686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二维几何变换</a:t>
            </a:r>
          </a:p>
        </p:txBody>
      </p:sp>
      <p:sp>
        <p:nvSpPr>
          <p:cNvPr id="11267" name="Rectangle 3"/>
          <p:cNvSpPr>
            <a:spLocks noGrp="1" noChangeArrowheads="1"/>
          </p:cNvSpPr>
          <p:nvPr>
            <p:ph type="body" sz="half" idx="1"/>
          </p:nvPr>
        </p:nvSpPr>
        <p:spPr>
          <a:xfrm>
            <a:off x="755651" y="1752600"/>
            <a:ext cx="10716683" cy="4772025"/>
          </a:xfrm>
        </p:spPr>
        <p:txBody>
          <a:bodyPr>
            <a:normAutofit lnSpcReduction="10000"/>
          </a:bodyPr>
          <a:lstStyle/>
          <a:p>
            <a:pPr marL="717550" lvl="1" indent="-342900" eaLnBrk="1" hangingPunct="0">
              <a:lnSpc>
                <a:spcPct val="120000"/>
              </a:lnSpc>
              <a:spcBef>
                <a:spcPts val="6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1.3.1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平移变换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Translating</a:t>
            </a: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是指将图形对象沿直线路径从一个坐标位置移动到另一个坐标位置的重定位</a:t>
            </a: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原始位置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 , 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平移向量为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tx</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 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目标位置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p>
          <a:p>
            <a:pPr marL="908050" lvl="1" indent="-436563" eaLnBrk="1" hangingPunct="1">
              <a:spcBef>
                <a:spcPts val="2400"/>
              </a:spcBef>
              <a:buFont typeface="Wingdings" pitchFamily="2" charset="2"/>
              <a:buNone/>
            </a:pPr>
            <a:r>
              <a:rPr lang="en-US" altLang="zh-CN" sz="2200" b="1" i="1" dirty="0" smtClean="0">
                <a:solidFill>
                  <a:schemeClr val="bg2">
                    <a:lumMod val="50000"/>
                  </a:schemeClr>
                </a:solidFill>
                <a:latin typeface="Times New Roman" pitchFamily="18" charset="0"/>
              </a:rPr>
              <a:t>               x</a:t>
            </a:r>
            <a:r>
              <a:rPr lang="en-US" altLang="zh-CN" sz="2200" b="1" baseline="30000" dirty="0" smtClean="0">
                <a:solidFill>
                  <a:schemeClr val="bg2">
                    <a:lumMod val="50000"/>
                  </a:schemeClr>
                </a:solidFill>
                <a:latin typeface="Times New Roman" pitchFamily="18" charset="0"/>
              </a:rPr>
              <a:t>’</a:t>
            </a:r>
            <a:r>
              <a:rPr lang="en-US" altLang="zh-CN" sz="2200" b="1" dirty="0" smtClean="0">
                <a:solidFill>
                  <a:schemeClr val="bg2">
                    <a:lumMod val="50000"/>
                  </a:schemeClr>
                </a:solidFill>
                <a:latin typeface="Times New Roman" pitchFamily="18" charset="0"/>
              </a:rPr>
              <a:t>=x+ </a:t>
            </a:r>
            <a:r>
              <a:rPr lang="en-US" altLang="zh-CN" sz="2200" b="1" i="1" dirty="0" err="1" smtClean="0">
                <a:solidFill>
                  <a:schemeClr val="bg2">
                    <a:lumMod val="50000"/>
                  </a:schemeClr>
                </a:solidFill>
                <a:latin typeface="Times New Roman" pitchFamily="18" charset="0"/>
              </a:rPr>
              <a:t>t</a:t>
            </a:r>
            <a:r>
              <a:rPr lang="en-US" altLang="zh-CN" sz="2200" b="1" baseline="-25000" dirty="0" err="1" smtClean="0">
                <a:solidFill>
                  <a:schemeClr val="bg2">
                    <a:lumMod val="50000"/>
                  </a:schemeClr>
                </a:solidFill>
                <a:latin typeface="Times New Roman" pitchFamily="18" charset="0"/>
              </a:rPr>
              <a:t>x</a:t>
            </a:r>
            <a:r>
              <a:rPr lang="en-US" altLang="zh-CN" sz="2200" b="1" baseline="-25000" dirty="0" smtClean="0">
                <a:solidFill>
                  <a:schemeClr val="bg2">
                    <a:lumMod val="50000"/>
                  </a:schemeClr>
                </a:solidFill>
                <a:latin typeface="Times New Roman" pitchFamily="18" charset="0"/>
              </a:rPr>
              <a:t>          </a:t>
            </a:r>
            <a:r>
              <a:rPr lang="en-US" altLang="zh-CN" sz="2200" b="1" dirty="0" smtClean="0">
                <a:solidFill>
                  <a:schemeClr val="bg2">
                    <a:lumMod val="50000"/>
                  </a:schemeClr>
                </a:solidFill>
                <a:latin typeface="Times New Roman" pitchFamily="18" charset="0"/>
              </a:rPr>
              <a:t>, </a:t>
            </a:r>
            <a:r>
              <a:rPr lang="en-US" altLang="zh-CN" sz="2200" b="1" baseline="-25000"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y</a:t>
            </a:r>
            <a:r>
              <a:rPr lang="en-US" altLang="zh-CN" sz="2200" b="1" baseline="30000" dirty="0" smtClean="0">
                <a:solidFill>
                  <a:schemeClr val="bg2">
                    <a:lumMod val="50000"/>
                  </a:schemeClr>
                </a:solidFill>
                <a:latin typeface="Times New Roman" pitchFamily="18" charset="0"/>
              </a:rPr>
              <a:t>’ </a:t>
            </a:r>
            <a:r>
              <a:rPr lang="en-US" altLang="zh-CN" sz="2200" b="1" dirty="0" smtClean="0">
                <a:solidFill>
                  <a:schemeClr val="bg2">
                    <a:lumMod val="50000"/>
                  </a:schemeClr>
                </a:solidFill>
                <a:latin typeface="Times New Roman" pitchFamily="18" charset="0"/>
              </a:rPr>
              <a:t>=y+ </a:t>
            </a:r>
            <a:r>
              <a:rPr lang="en-US" altLang="zh-CN" sz="2200" b="1" i="1" dirty="0" smtClean="0">
                <a:solidFill>
                  <a:schemeClr val="bg2">
                    <a:lumMod val="50000"/>
                  </a:schemeClr>
                </a:solidFill>
                <a:latin typeface="Times New Roman" pitchFamily="18" charset="0"/>
              </a:rPr>
              <a:t>t</a:t>
            </a:r>
            <a:r>
              <a:rPr lang="en-US" altLang="zh-CN" sz="2200" b="1" baseline="-25000" dirty="0" smtClean="0">
                <a:solidFill>
                  <a:schemeClr val="bg2">
                    <a:lumMod val="50000"/>
                  </a:schemeClr>
                </a:solidFill>
                <a:latin typeface="Times New Roman" pitchFamily="18" charset="0"/>
              </a:rPr>
              <a:t>y </a:t>
            </a:r>
          </a:p>
          <a:p>
            <a:pPr marL="1260475" lvl="3" indent="-342900"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矩阵表示</a:t>
            </a:r>
          </a:p>
          <a:p>
            <a:pPr marL="1881188" lvl="1" indent="-623888" defTabSz="1703388" eaLnBrk="1" hangingPunct="1">
              <a:spcBef>
                <a:spcPts val="1200"/>
              </a:spcBef>
            </a:pPr>
            <a:r>
              <a:rPr lang="zh-CN" altLang="en-US" sz="2200" b="1" dirty="0" smtClean="0">
                <a:solidFill>
                  <a:schemeClr val="bg2">
                    <a:lumMod val="50000"/>
                  </a:schemeClr>
                </a:solidFill>
                <a:latin typeface="Times New Roman" pitchFamily="18" charset="0"/>
              </a:rPr>
              <a:t>设</a:t>
            </a:r>
            <a:r>
              <a:rPr lang="zh-CN" altLang="en-US" sz="2200" dirty="0" smtClean="0">
                <a:solidFill>
                  <a:schemeClr val="bg2">
                    <a:lumMod val="50000"/>
                  </a:schemeClr>
                </a:solidFill>
                <a:latin typeface="Times New Roman" pitchFamily="18" charset="0"/>
              </a:rPr>
              <a:t> </a:t>
            </a:r>
          </a:p>
          <a:p>
            <a:pPr marL="908050" lvl="1" indent="-436563" eaLnBrk="1" hangingPunct="1"/>
            <a:endParaRPr lang="zh-CN" altLang="en-US" sz="2200" dirty="0" smtClean="0">
              <a:latin typeface="Times New Roman" pitchFamily="18" charset="0"/>
            </a:endParaRPr>
          </a:p>
          <a:p>
            <a:pPr marL="908050" lvl="1" indent="-436563" eaLnBrk="1" hangingPunct="1"/>
            <a:endParaRPr lang="zh-CN" altLang="en-US" sz="2200" dirty="0" smtClean="0">
              <a:latin typeface="Times New Roman" pitchFamily="18" charset="0"/>
            </a:endParaRPr>
          </a:p>
          <a:p>
            <a:pPr marL="908050" lvl="1" indent="-436563" eaLnBrk="1" hangingPunct="1">
              <a:buFont typeface="Wingdings" pitchFamily="2" charset="2"/>
              <a:buNone/>
            </a:pPr>
            <a:endParaRPr lang="zh-CN" altLang="en-US" sz="2200" dirty="0" smtClean="0">
              <a:latin typeface="Times New Roman" pitchFamily="18" charset="0"/>
            </a:endParaRPr>
          </a:p>
          <a:p>
            <a:pPr marL="1708150" lvl="2" indent="-395288" eaLnBrk="1" hangingPunct="1">
              <a:buFont typeface="Wingdings" pitchFamily="2" charset="2"/>
              <a:buNone/>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平移矩阵方程为</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a:p>
            <a:pPr marL="469900" indent="-469900" eaLnBrk="1" hangingPunct="1"/>
            <a:endParaRPr lang="en-US" altLang="zh-CN" sz="2200" dirty="0" smtClean="0"/>
          </a:p>
        </p:txBody>
      </p:sp>
      <p:graphicFrame>
        <p:nvGraphicFramePr>
          <p:cNvPr id="371716" name="Object 4"/>
          <p:cNvGraphicFramePr>
            <a:graphicFrameLocks noGrp="1" noChangeAspect="1"/>
          </p:cNvGraphicFramePr>
          <p:nvPr>
            <p:ph sz="half" idx="2"/>
            <p:extLst>
              <p:ext uri="{D42A27DB-BD31-4B8C-83A1-F6EECF244321}">
                <p14:modId xmlns:p14="http://schemas.microsoft.com/office/powerpoint/2010/main" val="3897381567"/>
              </p:ext>
            </p:extLst>
          </p:nvPr>
        </p:nvGraphicFramePr>
        <p:xfrm>
          <a:off x="2567608" y="4581128"/>
          <a:ext cx="6192202" cy="1109786"/>
        </p:xfrm>
        <a:graphic>
          <a:graphicData uri="http://schemas.openxmlformats.org/presentationml/2006/ole">
            <mc:AlternateContent xmlns:mc="http://schemas.openxmlformats.org/markup-compatibility/2006">
              <mc:Choice xmlns:v="urn:schemas-microsoft-com:vml" Requires="v">
                <p:oleObj spid="_x0000_s27740" name="Equation" r:id="rId3" imgW="2019240" imgH="482400" progId="Equation.DSMT4">
                  <p:embed/>
                </p:oleObj>
              </mc:Choice>
              <mc:Fallback>
                <p:oleObj name="Equation" r:id="rId3" imgW="2019240" imgH="482400" progId="Equation.DSMT4">
                  <p:embed/>
                  <p:pic>
                    <p:nvPicPr>
                      <p:cNvPr id="0" name=""/>
                      <p:cNvPicPr>
                        <a:picLocks noGrp="1" noChangeAspect="1" noChangeArrowheads="1"/>
                      </p:cNvPicPr>
                      <p:nvPr/>
                    </p:nvPicPr>
                    <p:blipFill>
                      <a:blip r:embed="rId4"/>
                      <a:srcRect/>
                      <a:stretch>
                        <a:fillRect/>
                      </a:stretch>
                    </p:blipFill>
                    <p:spPr bwMode="auto">
                      <a:xfrm>
                        <a:off x="2567608" y="4581128"/>
                        <a:ext cx="6192202" cy="1109786"/>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562219086"/>
              </p:ext>
            </p:extLst>
          </p:nvPr>
        </p:nvGraphicFramePr>
        <p:xfrm>
          <a:off x="4367808" y="5949280"/>
          <a:ext cx="1872208" cy="457833"/>
        </p:xfrm>
        <a:graphic>
          <a:graphicData uri="http://schemas.openxmlformats.org/presentationml/2006/ole">
            <mc:AlternateContent xmlns:mc="http://schemas.openxmlformats.org/markup-compatibility/2006">
              <mc:Choice xmlns:v="urn:schemas-microsoft-com:vml" Requires="v">
                <p:oleObj spid="_x0000_s27741" name="Equation" r:id="rId5" imgW="672840" imgH="164880" progId="Equation.DSMT4">
                  <p:embed/>
                </p:oleObj>
              </mc:Choice>
              <mc:Fallback>
                <p:oleObj name="Equation" r:id="rId5" imgW="672840" imgH="164880" progId="Equation.DSMT4">
                  <p:embed/>
                  <p:pic>
                    <p:nvPicPr>
                      <p:cNvPr id="0" name=""/>
                      <p:cNvPicPr/>
                      <p:nvPr/>
                    </p:nvPicPr>
                    <p:blipFill>
                      <a:blip r:embed="rId6"/>
                      <a:stretch>
                        <a:fillRect/>
                      </a:stretch>
                    </p:blipFill>
                    <p:spPr>
                      <a:xfrm>
                        <a:off x="4367808" y="5949280"/>
                        <a:ext cx="1872208" cy="457833"/>
                      </a:xfrm>
                      <a:prstGeom prst="rect">
                        <a:avLst/>
                      </a:prstGeom>
                    </p:spPr>
                  </p:pic>
                </p:oleObj>
              </mc:Fallback>
            </mc:AlternateContent>
          </a:graphicData>
        </a:graphic>
      </p:graphicFrame>
    </p:spTree>
    <p:extLst>
      <p:ext uri="{BB962C8B-B14F-4D97-AF65-F5344CB8AC3E}">
        <p14:creationId xmlns:p14="http://schemas.microsoft.com/office/powerpoint/2010/main" val="3636709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267">
                                            <p:txEl>
                                              <p:pRg st="5" end="5"/>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3717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二维几何变换</a:t>
            </a:r>
          </a:p>
        </p:txBody>
      </p:sp>
      <p:sp>
        <p:nvSpPr>
          <p:cNvPr id="12291" name="Rectangle 3"/>
          <p:cNvSpPr>
            <a:spLocks noGrp="1" noChangeArrowheads="1"/>
          </p:cNvSpPr>
          <p:nvPr>
            <p:ph type="body" sz="half" idx="1"/>
          </p:nvPr>
        </p:nvSpPr>
        <p:spPr>
          <a:xfrm>
            <a:off x="551384" y="1556792"/>
            <a:ext cx="10716683" cy="4772025"/>
          </a:xfrm>
        </p:spPr>
        <p:txBody>
          <a:bodyPr/>
          <a:lstStyle/>
          <a:p>
            <a:pPr marL="717550" lvl="1" indent="-342900" hangingPunct="0">
              <a:lnSpc>
                <a:spcPct val="120000"/>
              </a:lnSpc>
              <a:spcBef>
                <a:spcPts val="6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1.3.2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旋转变换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Rotating</a:t>
            </a: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是指将图形对象围绕基准点沿圆弧路径的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重定位</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需要指定旋转角</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和对象旋转的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基准点</a:t>
            </a:r>
            <a:r>
              <a:rPr lang="en-US" altLang="zh-CN" sz="2200" b="1" dirty="0">
                <a:solidFill>
                  <a:schemeClr val="bg2">
                    <a:lumMod val="50000"/>
                  </a:schemeClr>
                </a:solidFill>
              </a:rPr>
              <a:t>(</a:t>
            </a:r>
            <a:r>
              <a:rPr lang="en-US" altLang="zh-CN" sz="2200" b="1" i="1" dirty="0" err="1">
                <a:solidFill>
                  <a:schemeClr val="bg2">
                    <a:lumMod val="50000"/>
                  </a:schemeClr>
                </a:solidFill>
              </a:rPr>
              <a:t>x</a:t>
            </a:r>
            <a:r>
              <a:rPr lang="en-US" altLang="zh-CN" sz="2200" b="1" baseline="-25000" dirty="0" err="1">
                <a:solidFill>
                  <a:schemeClr val="bg2">
                    <a:lumMod val="50000"/>
                  </a:schemeClr>
                </a:solidFill>
              </a:rPr>
              <a:t>r</a:t>
            </a:r>
            <a:r>
              <a:rPr lang="en-US" altLang="zh-CN" sz="2200" b="1" i="1" dirty="0">
                <a:solidFill>
                  <a:schemeClr val="bg2">
                    <a:lumMod val="50000"/>
                  </a:schemeClr>
                </a:solidFill>
              </a:rPr>
              <a:t> </a:t>
            </a:r>
            <a:r>
              <a:rPr lang="en-US" altLang="zh-CN" sz="2200" b="1" dirty="0">
                <a:solidFill>
                  <a:schemeClr val="bg2">
                    <a:lumMod val="50000"/>
                  </a:schemeClr>
                </a:solidFill>
              </a:rPr>
              <a:t>, </a:t>
            </a:r>
            <a:r>
              <a:rPr lang="en-US" altLang="zh-CN" sz="2200" b="1" i="1" dirty="0" err="1">
                <a:solidFill>
                  <a:schemeClr val="bg2">
                    <a:lumMod val="50000"/>
                  </a:schemeClr>
                </a:solidFill>
              </a:rPr>
              <a:t>y</a:t>
            </a:r>
            <a:r>
              <a:rPr lang="en-US" altLang="zh-CN" sz="2200" b="1" baseline="-25000" dirty="0" err="1">
                <a:solidFill>
                  <a:schemeClr val="bg2">
                    <a:lumMod val="50000"/>
                  </a:schemeClr>
                </a:solidFill>
              </a:rPr>
              <a:t>r</a:t>
            </a:r>
            <a:r>
              <a:rPr lang="en-US" altLang="zh-CN" sz="2200" b="1" dirty="0" smtClean="0">
                <a:solidFill>
                  <a:schemeClr val="bg2">
                    <a:lumMod val="50000"/>
                  </a:schemeClr>
                </a:solidFill>
              </a:rPr>
              <a:t>)</a:t>
            </a:r>
            <a:endParaRPr lang="en-US" altLang="zh-CN"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endParaRP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简单的绕原点的旋转</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原始位置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 , 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旋转角度为</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目标位置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p>
          <a:p>
            <a:pPr marL="1614488" lvl="4" indent="-342900" hangingPunct="0">
              <a:spcBef>
                <a:spcPts val="1800"/>
              </a:spcBef>
              <a:buFont typeface="Wingdings" panose="05000000000000000000" pitchFamily="2" charset="2"/>
              <a:buChar char="n"/>
              <a:defRPr/>
            </a:pPr>
            <a:r>
              <a:rPr lang="zh-CN" altLang="en-US" sz="2000" b="1" dirty="0" smtClean="0">
                <a:solidFill>
                  <a:schemeClr val="bg2">
                    <a:lumMod val="50000"/>
                  </a:schemeClr>
                </a:solidFill>
                <a:latin typeface="Times New Roman" pitchFamily="18" charset="0"/>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极坐标表示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rcos</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 y=</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rsin</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则</a:t>
            </a:r>
            <a:endParaRPr lang="zh-CN" altLang="en-US" sz="2200" b="1" dirty="0">
              <a:solidFill>
                <a:schemeClr val="bg2">
                  <a:lumMod val="50000"/>
                </a:schemeClr>
              </a:solidFill>
              <a:latin typeface="微软雅黑" panose="020B0503020204020204" pitchFamily="34" charset="-122"/>
              <a:ea typeface="微软雅黑" panose="020B0503020204020204" pitchFamily="34" charset="-122"/>
            </a:endParaRPr>
          </a:p>
          <a:p>
            <a:pPr marL="1304925" lvl="2" indent="-395288" eaLnBrk="1" hangingPunct="1">
              <a:buFont typeface="Wingdings" pitchFamily="2" charset="2"/>
              <a:buNone/>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 =</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rcos</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 r cos cos -r sin sin </a:t>
            </a:r>
          </a:p>
          <a:p>
            <a:pPr marL="1304925" lvl="2" indent="-395288" eaLnBrk="1" hangingPunct="1">
              <a:buFont typeface="Wingdings" pitchFamily="2" charset="2"/>
              <a:buNone/>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y’ =</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rsin</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 = r cos sin +r sin cos </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614488" lvl="4" indent="-342900" eaLnBrk="1" hangingPunct="0">
              <a:spcBef>
                <a:spcPts val="18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矩阵表示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设 </a:t>
            </a:r>
          </a:p>
          <a:p>
            <a:pPr marL="1304925" lvl="2" indent="-395288" eaLnBrk="1" hangingPunct="1">
              <a:buFont typeface="Wingdings" pitchFamily="2" charset="2"/>
              <a:buNone/>
            </a:pPr>
            <a:r>
              <a:rPr lang="zh-CN" altLang="en-US" sz="2000" dirty="0" smtClean="0"/>
              <a:t>         </a:t>
            </a:r>
          </a:p>
          <a:p>
            <a:pPr marL="469900" indent="-469900" eaLnBrk="1" hangingPunct="1"/>
            <a:endParaRPr lang="en-US" altLang="zh-CN" sz="2200" dirty="0" smtClean="0"/>
          </a:p>
        </p:txBody>
      </p:sp>
      <p:graphicFrame>
        <p:nvGraphicFramePr>
          <p:cNvPr id="372740" name="Object 4"/>
          <p:cNvGraphicFramePr>
            <a:graphicFrameLocks noChangeAspect="1"/>
          </p:cNvGraphicFramePr>
          <p:nvPr>
            <p:extLst>
              <p:ext uri="{D42A27DB-BD31-4B8C-83A1-F6EECF244321}">
                <p14:modId xmlns:p14="http://schemas.microsoft.com/office/powerpoint/2010/main" val="3776752687"/>
              </p:ext>
            </p:extLst>
          </p:nvPr>
        </p:nvGraphicFramePr>
        <p:xfrm>
          <a:off x="4223792" y="5301208"/>
          <a:ext cx="6864351" cy="866775"/>
        </p:xfrm>
        <a:graphic>
          <a:graphicData uri="http://schemas.openxmlformats.org/presentationml/2006/ole">
            <mc:AlternateContent xmlns:mc="http://schemas.openxmlformats.org/markup-compatibility/2006">
              <mc:Choice xmlns:v="urn:schemas-microsoft-com:vml" Requires="v">
                <p:oleObj spid="_x0000_s28766" name="Equation" r:id="rId4" imgW="2717800" imgH="457200" progId="Equation.DSMT4">
                  <p:embed/>
                </p:oleObj>
              </mc:Choice>
              <mc:Fallback>
                <p:oleObj name="Equation" r:id="rId4" imgW="27178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3792" y="5301208"/>
                        <a:ext cx="6864351"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2741" name="Text Box 5"/>
          <p:cNvSpPr txBox="1">
            <a:spLocks noChangeArrowheads="1"/>
          </p:cNvSpPr>
          <p:nvPr/>
        </p:nvSpPr>
        <p:spPr bwMode="auto">
          <a:xfrm>
            <a:off x="1199456" y="6381328"/>
            <a:ext cx="475403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8150" lvl="2" indent="-395288" defTabSz="914216" eaLnBrk="1" hangingPunct="1">
              <a:lnSpc>
                <a:spcPct val="90000"/>
              </a:lnSpc>
              <a:spcBef>
                <a:spcPts val="1000"/>
              </a:spcBef>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Montserrat Hairline"/>
                <a:sym typeface="Montserrat Hairline"/>
              </a:rPr>
              <a:t>则</a:t>
            </a:r>
            <a:endParaRPr lang="en-US" altLang="zh-CN" sz="2200" b="1" dirty="0">
              <a:solidFill>
                <a:schemeClr val="bg2">
                  <a:lumMod val="50000"/>
                </a:schemeClr>
              </a:solidFill>
              <a:latin typeface="微软雅黑" panose="020B0503020204020204" pitchFamily="34" charset="-122"/>
              <a:ea typeface="微软雅黑" panose="020B0503020204020204" pitchFamily="34" charset="-122"/>
              <a:cs typeface="Montserrat Hairline"/>
              <a:sym typeface="Symbol" pitchFamily="18" charset="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64163473"/>
              </p:ext>
            </p:extLst>
          </p:nvPr>
        </p:nvGraphicFramePr>
        <p:xfrm>
          <a:off x="3287688" y="6321160"/>
          <a:ext cx="1662113" cy="457200"/>
        </p:xfrm>
        <a:graphic>
          <a:graphicData uri="http://schemas.openxmlformats.org/presentationml/2006/ole">
            <mc:AlternateContent xmlns:mc="http://schemas.openxmlformats.org/markup-compatibility/2006">
              <mc:Choice xmlns:v="urn:schemas-microsoft-com:vml" Requires="v">
                <p:oleObj spid="_x0000_s28767" name="Equation" r:id="rId6" imgW="596880" imgH="164880" progId="Equation.DSMT4">
                  <p:embed/>
                </p:oleObj>
              </mc:Choice>
              <mc:Fallback>
                <p:oleObj name="Equation" r:id="rId6" imgW="596880" imgH="164880" progId="Equation.DSMT4">
                  <p:embed/>
                  <p:pic>
                    <p:nvPicPr>
                      <p:cNvPr id="0" name="对象 1"/>
                      <p:cNvPicPr>
                        <a:picLocks noChangeAspect="1" noChangeArrowheads="1"/>
                      </p:cNvPicPr>
                      <p:nvPr/>
                    </p:nvPicPr>
                    <p:blipFill>
                      <a:blip r:embed="rId7"/>
                      <a:srcRect/>
                      <a:stretch>
                        <a:fillRect/>
                      </a:stretch>
                    </p:blipFill>
                    <p:spPr bwMode="auto">
                      <a:xfrm>
                        <a:off x="3287688" y="6321160"/>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6205612"/>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291">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2291">
                                            <p:txEl>
                                              <p:pRg st="7" end="7"/>
                                            </p:txEl>
                                          </p:spTgt>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372740"/>
                                        </p:tgtEl>
                                        <p:attrNameLst>
                                          <p:attrName>style.visibility</p:attrName>
                                        </p:attrNameLst>
                                      </p:cBhvr>
                                      <p:to>
                                        <p:strVal val="visible"/>
                                      </p:to>
                                    </p:set>
                                    <p:animEffect transition="in" filter="wipe(up)">
                                      <p:cBhvr>
                                        <p:cTn id="33" dur="500"/>
                                        <p:tgtEl>
                                          <p:spTgt spid="3727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727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二维几何变换</a:t>
            </a:r>
          </a:p>
        </p:txBody>
      </p:sp>
      <p:sp>
        <p:nvSpPr>
          <p:cNvPr id="13315" name="Rectangle 3"/>
          <p:cNvSpPr>
            <a:spLocks noGrp="1" noChangeArrowheads="1"/>
          </p:cNvSpPr>
          <p:nvPr>
            <p:ph type="body" sz="half" idx="1"/>
          </p:nvPr>
        </p:nvSpPr>
        <p:spPr>
          <a:xfrm>
            <a:off x="755651" y="1752600"/>
            <a:ext cx="10716683" cy="4772025"/>
          </a:xfrm>
        </p:spPr>
        <p:txBody>
          <a:bodyPr/>
          <a:lstStyle/>
          <a:p>
            <a:pPr marL="717550" lvl="1" indent="-342900" eaLnBrk="1" hangingPunct="0">
              <a:lnSpc>
                <a:spcPct val="120000"/>
              </a:lnSpc>
              <a:spcBef>
                <a:spcPts val="6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1.3.2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旋转变换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Rotating</a:t>
            </a:r>
          </a:p>
          <a:p>
            <a:pPr marL="717550" lvl="1" indent="-342900" eaLnBrk="1" hangingPunct="0">
              <a:lnSpc>
                <a:spcPct val="120000"/>
              </a:lnSpc>
              <a:spcBef>
                <a:spcPts val="600"/>
              </a:spcBef>
              <a:buFont typeface="Wingdings" panose="05000000000000000000" pitchFamily="2" charset="2"/>
              <a:buChar char="Ø"/>
              <a:defRPr/>
            </a:pPr>
            <a:endParaRPr lang="en-US" altLang="zh-CN" sz="9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spcBef>
                <a:spcPts val="6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绕任意点</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xr</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 </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yr</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的旋转：原始位置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 , 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旋转角度为</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目标位置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p>
          <a:p>
            <a:pPr marL="1614488" lvl="4" indent="-342900" eaLnBrk="1" hangingPunct="0">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平移</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对象使基准点位置移动到坐标原点；</a:t>
            </a:r>
          </a:p>
          <a:p>
            <a:pPr marL="1614488" lvl="4" indent="-342900" eaLnBrk="1"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绕坐标原点旋转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p>
          <a:p>
            <a:pPr marL="1614488" lvl="4" indent="-342900" eaLnBrk="1"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平移对象使基准点位置回到原始位置</a:t>
            </a:r>
          </a:p>
        </p:txBody>
      </p:sp>
    </p:spTree>
    <p:extLst>
      <p:ext uri="{BB962C8B-B14F-4D97-AF65-F5344CB8AC3E}">
        <p14:creationId xmlns:p14="http://schemas.microsoft.com/office/powerpoint/2010/main" val="38093925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二维几何变换</a:t>
            </a:r>
          </a:p>
        </p:txBody>
      </p:sp>
      <p:sp>
        <p:nvSpPr>
          <p:cNvPr id="14339" name="Rectangle 3"/>
          <p:cNvSpPr>
            <a:spLocks noGrp="1" noChangeArrowheads="1"/>
          </p:cNvSpPr>
          <p:nvPr>
            <p:ph type="body" sz="half" idx="1"/>
          </p:nvPr>
        </p:nvSpPr>
        <p:spPr>
          <a:xfrm>
            <a:off x="551384" y="1642468"/>
            <a:ext cx="10716683" cy="4916760"/>
          </a:xfrm>
        </p:spPr>
        <p:txBody>
          <a:bodyPr>
            <a:normAutofit fontScale="92500" lnSpcReduction="10000"/>
          </a:bodyPr>
          <a:lstStyle/>
          <a:p>
            <a:pPr marL="717550" lvl="1" indent="-342900" hangingPunct="0">
              <a:lnSpc>
                <a:spcPct val="120000"/>
              </a:lnSpc>
              <a:spcBef>
                <a:spcPts val="6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1.3.3</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　缩放变换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Scaling</a:t>
            </a:r>
          </a:p>
          <a:p>
            <a:pPr marL="1260475" lvl="3" indent="-342900" hangingPunct="0">
              <a:lnSpc>
                <a:spcPct val="15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改变对象的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尺寸</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50000"/>
              </a:lnSpc>
              <a:spcBef>
                <a:spcPts val="6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需要给定</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方向上的缩放系数</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s</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s</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，产生原始点</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的缩放变换为：</a:t>
            </a:r>
          </a:p>
          <a:p>
            <a:pPr marL="1708150" lvl="2" indent="-395288" eaLnBrk="1" hangingPunct="1">
              <a:buFont typeface="Wingdings" pitchFamily="2" charset="2"/>
              <a:buNone/>
            </a:pPr>
            <a:r>
              <a:rPr lang="zh-CN" altLang="en-US" sz="1900" b="1" i="1" dirty="0" smtClean="0">
                <a:latin typeface="Times New Roman" pitchFamily="18" charset="0"/>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x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s</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rPr>
              <a:t>x</a:t>
            </a:r>
            <a:endPar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marL="1708150" lvl="2" indent="-395288"/>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y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dirty="0" err="1" smtClean="0">
                <a:solidFill>
                  <a:schemeClr val="accent6">
                    <a:lumMod val="50000"/>
                  </a:schemeClr>
                </a:solidFill>
                <a:latin typeface="微软雅黑" panose="020B0503020204020204" pitchFamily="34" charset="-122"/>
                <a:ea typeface="微软雅黑" panose="020B0503020204020204" pitchFamily="34" charset="-122"/>
              </a:rPr>
              <a:t>s</a:t>
            </a:r>
            <a:r>
              <a:rPr lang="en-US" altLang="zh-CN" sz="2200" b="1" baseline="-25000" dirty="0" err="1" smtClean="0">
                <a:solidFill>
                  <a:schemeClr val="accent6">
                    <a:lumMod val="50000"/>
                  </a:schemeClr>
                </a:solidFill>
                <a:latin typeface="微软雅黑" panose="020B0503020204020204" pitchFamily="34" charset="-122"/>
                <a:ea typeface="微软雅黑" panose="020B0503020204020204" pitchFamily="34" charset="-122"/>
              </a:rPr>
              <a:t>y</a:t>
            </a:r>
            <a:endPar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endParaRPr>
          </a:p>
          <a:p>
            <a:pPr marL="1606550" lvl="2" indent="-395288" eaLnBrk="1" hangingPunct="1">
              <a:spcBef>
                <a:spcPts val="1800"/>
              </a:spcBef>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矩阵表示</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606550" lvl="2" indent="-395288" eaLnBrk="1" hangingPunct="1">
              <a:spcBef>
                <a:spcPts val="1800"/>
              </a:spcBef>
            </a:pP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606550" lvl="2" indent="-395288" eaLnBrk="1" hangingPunct="1">
              <a:spcBef>
                <a:spcPts val="1800"/>
              </a:spcBef>
            </a:pP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606550" lvl="2" indent="-395288" eaLnBrk="1" hangingPunct="1">
              <a:spcBef>
                <a:spcPts val="1800"/>
              </a:spcBef>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则</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p:txBody>
      </p:sp>
      <p:graphicFrame>
        <p:nvGraphicFramePr>
          <p:cNvPr id="374788" name="Object 4"/>
          <p:cNvGraphicFramePr>
            <a:graphicFrameLocks noGrp="1" noChangeAspect="1"/>
          </p:cNvGraphicFramePr>
          <p:nvPr>
            <p:ph sz="half" idx="2"/>
            <p:extLst>
              <p:ext uri="{D42A27DB-BD31-4B8C-83A1-F6EECF244321}">
                <p14:modId xmlns:p14="http://schemas.microsoft.com/office/powerpoint/2010/main" val="1035458454"/>
              </p:ext>
            </p:extLst>
          </p:nvPr>
        </p:nvGraphicFramePr>
        <p:xfrm>
          <a:off x="3071664" y="4796812"/>
          <a:ext cx="2952328" cy="1085044"/>
        </p:xfrm>
        <a:graphic>
          <a:graphicData uri="http://schemas.openxmlformats.org/presentationml/2006/ole">
            <mc:AlternateContent xmlns:mc="http://schemas.openxmlformats.org/markup-compatibility/2006">
              <mc:Choice xmlns:v="urn:schemas-microsoft-com:vml" Requires="v">
                <p:oleObj spid="_x0000_s29787" name="Equation" r:id="rId3" imgW="1244520" imgH="457200" progId="Equation.DSMT4">
                  <p:embed/>
                </p:oleObj>
              </mc:Choice>
              <mc:Fallback>
                <p:oleObj name="Equation" r:id="rId3" imgW="1244520" imgH="457200" progId="Equation.DSMT4">
                  <p:embed/>
                  <p:pic>
                    <p:nvPicPr>
                      <p:cNvPr id="0" name=""/>
                      <p:cNvPicPr>
                        <a:picLocks noGrp="1" noChangeAspect="1" noChangeArrowheads="1"/>
                      </p:cNvPicPr>
                      <p:nvPr/>
                    </p:nvPicPr>
                    <p:blipFill>
                      <a:blip r:embed="rId4"/>
                      <a:srcRect/>
                      <a:stretch>
                        <a:fillRect/>
                      </a:stretch>
                    </p:blipFill>
                    <p:spPr bwMode="auto">
                      <a:xfrm>
                        <a:off x="3071664" y="4796812"/>
                        <a:ext cx="2952328" cy="1085044"/>
                      </a:xfrm>
                      <a:prstGeom prst="rect">
                        <a:avLst/>
                      </a:prstGeom>
                      <a:noFill/>
                      <a:ln>
                        <a:noFill/>
                      </a:ln>
                      <a:effectLst/>
                      <a:extLst/>
                    </p:spPr>
                  </p:pic>
                </p:oleObj>
              </mc:Fallback>
            </mc:AlternateContent>
          </a:graphicData>
        </a:graphic>
      </p:graphicFrame>
      <p:sp>
        <p:nvSpPr>
          <p:cNvPr id="374789" name="AutoShape 5"/>
          <p:cNvSpPr>
            <a:spLocks noChangeArrowheads="1"/>
          </p:cNvSpPr>
          <p:nvPr/>
        </p:nvSpPr>
        <p:spPr bwMode="auto">
          <a:xfrm>
            <a:off x="6508132" y="3789041"/>
            <a:ext cx="4223774" cy="1008112"/>
          </a:xfrm>
          <a:prstGeom prst="wedgeRoundRectCallout">
            <a:avLst>
              <a:gd name="adj1" fmla="val -62383"/>
              <a:gd name="adj2" fmla="val 59854"/>
              <a:gd name="adj3" fmla="val 16667"/>
            </a:avLst>
          </a:prstGeom>
          <a:solidFill>
            <a:schemeClr val="accent1"/>
          </a:solidFill>
          <a:ln w="9525">
            <a:solidFill>
              <a:schemeClr val="tx1"/>
            </a:solidFill>
            <a:miter lim="800000"/>
            <a:headEnd/>
            <a:tailEnd/>
          </a:ln>
        </p:spPr>
        <p:txBody>
          <a:bodyPr/>
          <a:lstStyle/>
          <a:p>
            <a:pPr algn="ctr"/>
            <a:r>
              <a:rPr lang="zh-CN" altLang="en-US" sz="2400" b="1" dirty="0">
                <a:solidFill>
                  <a:schemeClr val="bg1"/>
                </a:solidFill>
              </a:rPr>
              <a:t>以原点</a:t>
            </a:r>
            <a:r>
              <a:rPr lang="zh-CN" altLang="en-US" sz="2400" b="1" dirty="0">
                <a:solidFill>
                  <a:schemeClr val="bg1"/>
                </a:solidFill>
                <a:latin typeface="Times New Roman" pitchFamily="18" charset="0"/>
              </a:rPr>
              <a:t>（</a:t>
            </a:r>
            <a:r>
              <a:rPr lang="en-US" altLang="zh-CN" sz="2400" b="1" dirty="0">
                <a:solidFill>
                  <a:schemeClr val="bg1"/>
                </a:solidFill>
                <a:latin typeface="Times New Roman" pitchFamily="18" charset="0"/>
              </a:rPr>
              <a:t>0</a:t>
            </a:r>
            <a:r>
              <a:rPr lang="zh-CN" altLang="en-US" sz="2400" b="1" dirty="0">
                <a:solidFill>
                  <a:schemeClr val="bg1"/>
                </a:solidFill>
                <a:latin typeface="Times New Roman" pitchFamily="18" charset="0"/>
              </a:rPr>
              <a:t>，</a:t>
            </a:r>
            <a:r>
              <a:rPr lang="en-US" altLang="zh-CN" sz="2400" b="1" dirty="0">
                <a:solidFill>
                  <a:schemeClr val="bg1"/>
                </a:solidFill>
                <a:latin typeface="Times New Roman" pitchFamily="18" charset="0"/>
              </a:rPr>
              <a:t>0</a:t>
            </a:r>
            <a:r>
              <a:rPr lang="zh-CN" altLang="en-US" sz="2400" b="1" dirty="0">
                <a:solidFill>
                  <a:schemeClr val="bg1"/>
                </a:solidFill>
                <a:latin typeface="Times New Roman" pitchFamily="18" charset="0"/>
              </a:rPr>
              <a:t>）</a:t>
            </a:r>
            <a:r>
              <a:rPr lang="zh-CN" altLang="en-US" sz="2400" b="1" dirty="0">
                <a:solidFill>
                  <a:schemeClr val="bg1"/>
                </a:solidFill>
              </a:rPr>
              <a:t>为基准点的缩放，对象位置也会变化</a:t>
            </a:r>
          </a:p>
        </p:txBody>
      </p:sp>
      <p:sp>
        <p:nvSpPr>
          <p:cNvPr id="18" name="Line 5"/>
          <p:cNvSpPr>
            <a:spLocks noChangeShapeType="1"/>
          </p:cNvSpPr>
          <p:nvPr/>
        </p:nvSpPr>
        <p:spPr bwMode="auto">
          <a:xfrm flipV="1">
            <a:off x="7824192" y="385713"/>
            <a:ext cx="0" cy="2121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6"/>
          <p:cNvSpPr>
            <a:spLocks noChangeShapeType="1"/>
          </p:cNvSpPr>
          <p:nvPr/>
        </p:nvSpPr>
        <p:spPr bwMode="auto">
          <a:xfrm>
            <a:off x="7463764" y="2217770"/>
            <a:ext cx="25926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9"/>
          <p:cNvSpPr txBox="1">
            <a:spLocks noChangeArrowheads="1"/>
          </p:cNvSpPr>
          <p:nvPr/>
        </p:nvSpPr>
        <p:spPr bwMode="auto">
          <a:xfrm>
            <a:off x="9480376" y="2328101"/>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22" name="Text Box 10"/>
          <p:cNvSpPr txBox="1">
            <a:spLocks noChangeArrowheads="1"/>
          </p:cNvSpPr>
          <p:nvPr/>
        </p:nvSpPr>
        <p:spPr bwMode="auto">
          <a:xfrm>
            <a:off x="7838480" y="9679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48408571"/>
              </p:ext>
            </p:extLst>
          </p:nvPr>
        </p:nvGraphicFramePr>
        <p:xfrm>
          <a:off x="2351584" y="6093296"/>
          <a:ext cx="1800200" cy="525058"/>
        </p:xfrm>
        <a:graphic>
          <a:graphicData uri="http://schemas.openxmlformats.org/presentationml/2006/ole">
            <mc:AlternateContent xmlns:mc="http://schemas.openxmlformats.org/markup-compatibility/2006">
              <mc:Choice xmlns:v="urn:schemas-microsoft-com:vml" Requires="v">
                <p:oleObj spid="_x0000_s29788" name="Equation" r:id="rId5" imgW="609480" imgH="177480" progId="Equation.DSMT4">
                  <p:embed/>
                </p:oleObj>
              </mc:Choice>
              <mc:Fallback>
                <p:oleObj name="Equation" r:id="rId5" imgW="609480" imgH="177480" progId="Equation.DSMT4">
                  <p:embed/>
                  <p:pic>
                    <p:nvPicPr>
                      <p:cNvPr id="0" name=""/>
                      <p:cNvPicPr/>
                      <p:nvPr/>
                    </p:nvPicPr>
                    <p:blipFill>
                      <a:blip r:embed="rId6"/>
                      <a:stretch>
                        <a:fillRect/>
                      </a:stretch>
                    </p:blipFill>
                    <p:spPr>
                      <a:xfrm>
                        <a:off x="2351584" y="6093296"/>
                        <a:ext cx="1800200" cy="525058"/>
                      </a:xfrm>
                      <a:prstGeom prst="rect">
                        <a:avLst/>
                      </a:prstGeom>
                    </p:spPr>
                  </p:pic>
                </p:oleObj>
              </mc:Fallback>
            </mc:AlternateContent>
          </a:graphicData>
        </a:graphic>
      </p:graphicFrame>
      <p:sp>
        <p:nvSpPr>
          <p:cNvPr id="3" name="矩形 2"/>
          <p:cNvSpPr/>
          <p:nvPr/>
        </p:nvSpPr>
        <p:spPr>
          <a:xfrm>
            <a:off x="8139579" y="1553879"/>
            <a:ext cx="432048" cy="432048"/>
          </a:xfrm>
          <a:prstGeom prst="rect">
            <a:avLst/>
          </a:prstGeom>
          <a:solidFill>
            <a:srgbClr val="0070C0"/>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33" name="矩形 32"/>
          <p:cNvSpPr/>
          <p:nvPr/>
        </p:nvSpPr>
        <p:spPr>
          <a:xfrm>
            <a:off x="8497617" y="783754"/>
            <a:ext cx="864000" cy="864000"/>
          </a:xfrm>
          <a:prstGeom prst="rect">
            <a:avLst/>
          </a:prstGeom>
          <a:solidFill>
            <a:srgbClr val="0070C0"/>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29" name="Line 17"/>
          <p:cNvSpPr>
            <a:spLocks noChangeShapeType="1"/>
          </p:cNvSpPr>
          <p:nvPr/>
        </p:nvSpPr>
        <p:spPr bwMode="auto">
          <a:xfrm flipV="1">
            <a:off x="8204121" y="1345124"/>
            <a:ext cx="302964" cy="202971"/>
          </a:xfrm>
          <a:prstGeom prst="line">
            <a:avLst/>
          </a:prstGeom>
          <a:noFill/>
          <a:ln w="38100">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25763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74788"/>
                                        </p:tgtEl>
                                        <p:attrNameLst>
                                          <p:attrName>style.visibility</p:attrName>
                                        </p:attrNameLst>
                                      </p:cBhvr>
                                      <p:to>
                                        <p:strVal val="visible"/>
                                      </p:to>
                                    </p:set>
                                    <p:animEffect transition="in" filter="fade">
                                      <p:cBhvr>
                                        <p:cTn id="29" dur="500"/>
                                        <p:tgtEl>
                                          <p:spTgt spid="37478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339">
                                            <p:txEl>
                                              <p:pRg st="8" end="8"/>
                                            </p:txEl>
                                          </p:spTgt>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4789"/>
                                        </p:tgtEl>
                                        <p:attrNameLst>
                                          <p:attrName>style.visibility</p:attrName>
                                        </p:attrNameLst>
                                      </p:cBhvr>
                                      <p:to>
                                        <p:strVal val="visible"/>
                                      </p:to>
                                    </p:set>
                                    <p:animEffect transition="in" filter="fade">
                                      <p:cBhvr>
                                        <p:cTn id="42" dur="500"/>
                                        <p:tgtEl>
                                          <p:spTgt spid="3747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childTnLst>
                                </p:cTn>
                              </p:par>
                            </p:childTnLst>
                          </p:cTn>
                        </p:par>
                        <p:par>
                          <p:cTn id="66" fill="hold">
                            <p:stCondLst>
                              <p:cond delay="0"/>
                            </p:stCondLst>
                            <p:childTnLst>
                              <p:par>
                                <p:cTn id="67" presetID="10" presetClass="entr" presetSubtype="0"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animBg="1"/>
      <p:bldP spid="18" grpId="0" animBg="1"/>
      <p:bldP spid="19" grpId="0" animBg="1"/>
      <p:bldP spid="21" grpId="0"/>
      <p:bldP spid="22" grpId="0"/>
      <p:bldP spid="3" grpId="0" animBg="1"/>
      <p:bldP spid="33"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二维几何变换</a:t>
            </a:r>
          </a:p>
        </p:txBody>
      </p:sp>
      <p:sp>
        <p:nvSpPr>
          <p:cNvPr id="15363" name="Rectangle 3"/>
          <p:cNvSpPr>
            <a:spLocks noGrp="1" noChangeArrowheads="1"/>
          </p:cNvSpPr>
          <p:nvPr>
            <p:ph type="body" sz="half" idx="1"/>
          </p:nvPr>
        </p:nvSpPr>
        <p:spPr>
          <a:xfrm>
            <a:off x="695400" y="1700808"/>
            <a:ext cx="10716683" cy="4772025"/>
          </a:xfrm>
        </p:spPr>
        <p:txBody>
          <a:bodyPr/>
          <a:lstStyle/>
          <a:p>
            <a:pPr marL="717550" lvl="1" indent="-342900" eaLnBrk="1"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1.3.3</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缩放变换</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Scaling</a:t>
            </a:r>
          </a:p>
          <a:p>
            <a:pPr marL="1260475" lvl="3" indent="-342900" eaLnBrk="1" hangingPunct="0">
              <a:lnSpc>
                <a:spcPct val="14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根据</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任意固定位置的缩放算法</a:t>
            </a:r>
          </a:p>
          <a:p>
            <a:pPr marL="1614488" lvl="4" indent="-342900" hangingPunct="0">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平移</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对象使固定点与坐标原点</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重合</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614488" lvl="4" indent="-342900" hangingPunct="0">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相对</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于原点</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缩放</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614488" lvl="4" indent="-342900" hangingPunct="0">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将</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固定点平移回到原始位置</a:t>
            </a:r>
          </a:p>
        </p:txBody>
      </p:sp>
      <p:sp>
        <p:nvSpPr>
          <p:cNvPr id="4" name="Line 5"/>
          <p:cNvSpPr>
            <a:spLocks noChangeShapeType="1"/>
          </p:cNvSpPr>
          <p:nvPr/>
        </p:nvSpPr>
        <p:spPr bwMode="auto">
          <a:xfrm flipV="1">
            <a:off x="7968853" y="2389031"/>
            <a:ext cx="0" cy="2121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6"/>
          <p:cNvSpPr>
            <a:spLocks noChangeShapeType="1"/>
          </p:cNvSpPr>
          <p:nvPr/>
        </p:nvSpPr>
        <p:spPr bwMode="auto">
          <a:xfrm>
            <a:off x="7608425" y="4221088"/>
            <a:ext cx="25926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9"/>
          <p:cNvSpPr txBox="1">
            <a:spLocks noChangeArrowheads="1"/>
          </p:cNvSpPr>
          <p:nvPr/>
        </p:nvSpPr>
        <p:spPr bwMode="auto">
          <a:xfrm>
            <a:off x="9912424" y="4200281"/>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7" name="Text Box 10"/>
          <p:cNvSpPr txBox="1">
            <a:spLocks noChangeArrowheads="1"/>
          </p:cNvSpPr>
          <p:nvPr/>
        </p:nvSpPr>
        <p:spPr bwMode="auto">
          <a:xfrm>
            <a:off x="7983141" y="2100108"/>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8" name="矩形 7"/>
          <p:cNvSpPr/>
          <p:nvPr/>
        </p:nvSpPr>
        <p:spPr>
          <a:xfrm>
            <a:off x="9245006" y="2466821"/>
            <a:ext cx="432048" cy="432048"/>
          </a:xfrm>
          <a:prstGeom prst="rect">
            <a:avLst/>
          </a:prstGeom>
          <a:solidFill>
            <a:srgbClr val="0070C0"/>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2" name="TextBox 1"/>
          <p:cNvSpPr txBox="1"/>
          <p:nvPr/>
        </p:nvSpPr>
        <p:spPr>
          <a:xfrm>
            <a:off x="9159338" y="2682845"/>
            <a:ext cx="3600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FF0000"/>
                </a:solidFill>
                <a:effectLst/>
                <a:uFillTx/>
                <a:latin typeface="Lato Light"/>
                <a:ea typeface="Lato Light"/>
                <a:cs typeface="Lato Light"/>
                <a:sym typeface="Symbol"/>
              </a:rPr>
              <a:t></a:t>
            </a:r>
            <a:endParaRPr kumimoji="0" lang="zh-CN" altLang="en-US" sz="1800" b="0" i="0" u="none" strike="noStrike" cap="none" spc="0" normalizeH="0" baseline="0" dirty="0">
              <a:ln>
                <a:noFill/>
              </a:ln>
              <a:solidFill>
                <a:srgbClr val="FF0000"/>
              </a:solidFill>
              <a:effectLst/>
              <a:uFillTx/>
              <a:latin typeface="Lato Light"/>
              <a:ea typeface="Lato Light"/>
              <a:cs typeface="Lato Light"/>
              <a:sym typeface="Lato Light"/>
            </a:endParaRPr>
          </a:p>
        </p:txBody>
      </p:sp>
      <p:grpSp>
        <p:nvGrpSpPr>
          <p:cNvPr id="3" name="组合 2"/>
          <p:cNvGrpSpPr/>
          <p:nvPr/>
        </p:nvGrpSpPr>
        <p:grpSpPr>
          <a:xfrm>
            <a:off x="7882326" y="3789040"/>
            <a:ext cx="517716" cy="585354"/>
            <a:chOff x="8034734" y="5013176"/>
            <a:chExt cx="517716" cy="585354"/>
          </a:xfrm>
        </p:grpSpPr>
        <p:sp>
          <p:nvSpPr>
            <p:cNvPr id="10" name="矩形 9"/>
            <p:cNvSpPr/>
            <p:nvPr/>
          </p:nvSpPr>
          <p:spPr>
            <a:xfrm>
              <a:off x="8120402" y="5013176"/>
              <a:ext cx="432048" cy="432048"/>
            </a:xfrm>
            <a:prstGeom prst="rect">
              <a:avLst/>
            </a:prstGeom>
            <a:solidFill>
              <a:srgbClr val="0070C0"/>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11" name="TextBox 10"/>
            <p:cNvSpPr txBox="1"/>
            <p:nvPr/>
          </p:nvSpPr>
          <p:spPr>
            <a:xfrm>
              <a:off x="8034734" y="5229200"/>
              <a:ext cx="3600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FF0000"/>
                  </a:solidFill>
                  <a:effectLst/>
                  <a:uFillTx/>
                  <a:latin typeface="Lato Light"/>
                  <a:ea typeface="Lato Light"/>
                  <a:cs typeface="Lato Light"/>
                  <a:sym typeface="Symbol"/>
                </a:rPr>
                <a:t></a:t>
              </a:r>
              <a:endParaRPr kumimoji="0" lang="zh-CN" altLang="en-US" sz="1800" b="0" i="0" u="none" strike="noStrike" cap="none" spc="0" normalizeH="0" baseline="0" dirty="0">
                <a:ln>
                  <a:noFill/>
                </a:ln>
                <a:solidFill>
                  <a:srgbClr val="FF0000"/>
                </a:solidFill>
                <a:effectLst/>
                <a:uFillTx/>
                <a:latin typeface="Lato Light"/>
                <a:ea typeface="Lato Light"/>
                <a:cs typeface="Lato Light"/>
                <a:sym typeface="Lato Light"/>
              </a:endParaRPr>
            </a:p>
          </p:txBody>
        </p:sp>
      </p:grpSp>
      <p:sp>
        <p:nvSpPr>
          <p:cNvPr id="9" name="左箭头 8"/>
          <p:cNvSpPr/>
          <p:nvPr/>
        </p:nvSpPr>
        <p:spPr>
          <a:xfrm rot="19050462">
            <a:off x="8475829" y="3283785"/>
            <a:ext cx="736149" cy="129631"/>
          </a:xfrm>
          <a:prstGeom prst="leftArrow">
            <a:avLst/>
          </a:prstGeom>
          <a:solidFill>
            <a:srgbClr val="19B804"/>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grpSp>
        <p:nvGrpSpPr>
          <p:cNvPr id="14" name="组合 13"/>
          <p:cNvGrpSpPr/>
          <p:nvPr/>
        </p:nvGrpSpPr>
        <p:grpSpPr>
          <a:xfrm>
            <a:off x="7879060" y="3357380"/>
            <a:ext cx="949668" cy="1017354"/>
            <a:chOff x="8034734" y="4581176"/>
            <a:chExt cx="949668" cy="1017354"/>
          </a:xfrm>
        </p:grpSpPr>
        <p:sp>
          <p:nvSpPr>
            <p:cNvPr id="15" name="矩形 14"/>
            <p:cNvSpPr/>
            <p:nvPr/>
          </p:nvSpPr>
          <p:spPr>
            <a:xfrm>
              <a:off x="8120402" y="4581176"/>
              <a:ext cx="864000" cy="864000"/>
            </a:xfrm>
            <a:prstGeom prst="rect">
              <a:avLst/>
            </a:prstGeom>
            <a:solidFill>
              <a:srgbClr val="0070C0"/>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16" name="TextBox 15"/>
            <p:cNvSpPr txBox="1"/>
            <p:nvPr/>
          </p:nvSpPr>
          <p:spPr>
            <a:xfrm>
              <a:off x="8034734" y="5229200"/>
              <a:ext cx="3600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FF0000"/>
                  </a:solidFill>
                  <a:effectLst/>
                  <a:uFillTx/>
                  <a:latin typeface="Lato Light"/>
                  <a:ea typeface="Lato Light"/>
                  <a:cs typeface="Lato Light"/>
                  <a:sym typeface="Symbol"/>
                </a:rPr>
                <a:t></a:t>
              </a:r>
              <a:endParaRPr kumimoji="0" lang="zh-CN" altLang="en-US" sz="1800" b="0" i="0" u="none" strike="noStrike" cap="none" spc="0" normalizeH="0" baseline="0" dirty="0">
                <a:ln>
                  <a:noFill/>
                </a:ln>
                <a:solidFill>
                  <a:srgbClr val="FF0000"/>
                </a:solidFill>
                <a:effectLst/>
                <a:uFillTx/>
                <a:latin typeface="Lato Light"/>
                <a:ea typeface="Lato Light"/>
                <a:cs typeface="Lato Light"/>
                <a:sym typeface="Lato Light"/>
              </a:endParaRPr>
            </a:p>
          </p:txBody>
        </p:sp>
      </p:grpSp>
      <p:sp>
        <p:nvSpPr>
          <p:cNvPr id="17" name="左箭头 16"/>
          <p:cNvSpPr/>
          <p:nvPr/>
        </p:nvSpPr>
        <p:spPr>
          <a:xfrm rot="8184049">
            <a:off x="8727370" y="2993625"/>
            <a:ext cx="479640" cy="146129"/>
          </a:xfrm>
          <a:prstGeom prst="leftArrow">
            <a:avLst/>
          </a:prstGeom>
          <a:solidFill>
            <a:srgbClr val="19B804"/>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grpSp>
        <p:nvGrpSpPr>
          <p:cNvPr id="19" name="组合 18"/>
          <p:cNvGrpSpPr/>
          <p:nvPr/>
        </p:nvGrpSpPr>
        <p:grpSpPr>
          <a:xfrm>
            <a:off x="9150203" y="2051606"/>
            <a:ext cx="949668" cy="1017354"/>
            <a:chOff x="8034734" y="4581176"/>
            <a:chExt cx="949668" cy="1017354"/>
          </a:xfrm>
        </p:grpSpPr>
        <p:sp>
          <p:nvSpPr>
            <p:cNvPr id="20" name="矩形 19"/>
            <p:cNvSpPr/>
            <p:nvPr/>
          </p:nvSpPr>
          <p:spPr>
            <a:xfrm>
              <a:off x="8120402" y="4581176"/>
              <a:ext cx="864000" cy="864000"/>
            </a:xfrm>
            <a:prstGeom prst="rect">
              <a:avLst/>
            </a:prstGeom>
            <a:solidFill>
              <a:srgbClr val="0070C0"/>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21" name="TextBox 20"/>
            <p:cNvSpPr txBox="1"/>
            <p:nvPr/>
          </p:nvSpPr>
          <p:spPr>
            <a:xfrm>
              <a:off x="8034734" y="5229200"/>
              <a:ext cx="3600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FF0000"/>
                  </a:solidFill>
                  <a:effectLst/>
                  <a:uFillTx/>
                  <a:latin typeface="Lato Light"/>
                  <a:ea typeface="Lato Light"/>
                  <a:cs typeface="Lato Light"/>
                  <a:sym typeface="Symbol"/>
                </a:rPr>
                <a:t></a:t>
              </a:r>
              <a:endParaRPr kumimoji="0" lang="zh-CN" altLang="en-US" sz="1800" b="0" i="0" u="none" strike="noStrike" cap="none" spc="0" normalizeH="0" baseline="0" dirty="0">
                <a:ln>
                  <a:noFill/>
                </a:ln>
                <a:solidFill>
                  <a:srgbClr val="FF0000"/>
                </a:solidFill>
                <a:effectLst/>
                <a:uFillTx/>
                <a:latin typeface="Lato Light"/>
                <a:ea typeface="Lato Light"/>
                <a:cs typeface="Lato Light"/>
                <a:sym typeface="Lato Light"/>
              </a:endParaRPr>
            </a:p>
          </p:txBody>
        </p:sp>
      </p:grpSp>
    </p:spTree>
    <p:extLst>
      <p:ext uri="{BB962C8B-B14F-4D97-AF65-F5344CB8AC3E}">
        <p14:creationId xmlns:p14="http://schemas.microsoft.com/office/powerpoint/2010/main" val="19036709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
                                        </p:tgtEl>
                                        <p:attrNameLst>
                                          <p:attrName>style.visibility</p:attrName>
                                        </p:attrNameLst>
                                      </p:cBhvr>
                                      <p:to>
                                        <p:strVal val="hidden"/>
                                      </p:to>
                                    </p:set>
                                  </p:childTnLst>
                                </p:cTn>
                              </p:par>
                            </p:childTnLst>
                          </p:cTn>
                        </p:par>
                        <p:par>
                          <p:cTn id="47" fill="hold">
                            <p:stCondLst>
                              <p:cond delay="0"/>
                            </p:stCondLst>
                            <p:childTnLst>
                              <p:par>
                                <p:cTn id="48" presetID="1" presetClass="exit" presetSubtype="0" fill="hold" grpId="1" nodeType="afterEffect">
                                  <p:stCondLst>
                                    <p:cond delay="0"/>
                                  </p:stCondLst>
                                  <p:childTnLst>
                                    <p:set>
                                      <p:cBhvr>
                                        <p:cTn id="49" dur="1" fill="hold">
                                          <p:stCondLst>
                                            <p:cond delay="0"/>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down)">
                                      <p:cBhvr>
                                        <p:cTn id="70" dur="500"/>
                                        <p:tgtEl>
                                          <p:spTgt spid="17"/>
                                        </p:tgtEl>
                                      </p:cBhvr>
                                    </p:animEffec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1" nodeType="after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8" grpId="1" animBg="1"/>
      <p:bldP spid="2" grpId="0"/>
      <p:bldP spid="2" grpId="1"/>
      <p:bldP spid="9" grpId="0" animBg="1"/>
      <p:bldP spid="9" grpId="1" animBg="1"/>
      <p:bldP spid="17" grpId="0" animBg="1"/>
      <p:bldP spid="1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76835" name="Rectangle 3"/>
          <p:cNvSpPr>
            <a:spLocks noGrp="1" noChangeArrowheads="1"/>
          </p:cNvSpPr>
          <p:nvPr>
            <p:ph type="body" sz="half" idx="1"/>
          </p:nvPr>
        </p:nvSpPr>
        <p:spPr>
          <a:xfrm>
            <a:off x="623392" y="1556792"/>
            <a:ext cx="8997951" cy="3886200"/>
          </a:xfrm>
        </p:spPr>
        <p:txBody>
          <a:bodyPr/>
          <a:lstStyle/>
          <a:p>
            <a:pPr marL="717550" lvl="1" indent="-342900" eaLnBrk="1"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1.4.1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笛卡儿坐标系与齐次坐标系</a:t>
            </a:r>
          </a:p>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矩阵变换的问题</a:t>
            </a: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平移  </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614488" lvl="4" indent="-342900" hangingPunct="0">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缩放  </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旋转 </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4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齐次坐标：用</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n+1</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维向量表示一个</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n</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维向量</a:t>
            </a:r>
          </a:p>
          <a:p>
            <a:pPr marL="1304925" lvl="2" indent="-395288" eaLnBrk="1" hangingPunct="1">
              <a:spcBef>
                <a:spcPct val="40000"/>
              </a:spcBef>
              <a:buFont typeface="Wingdings" pitchFamily="2" charset="2"/>
              <a:buNone/>
            </a:pPr>
            <a:endParaRPr lang="en-US" altLang="zh-CN" i="1" dirty="0" smtClean="0">
              <a:latin typeface="Times New Roman" pitchFamily="18" charset="0"/>
            </a:endParaRPr>
          </a:p>
        </p:txBody>
      </p:sp>
      <p:sp>
        <p:nvSpPr>
          <p:cNvPr id="376836" name="Text Box 4"/>
          <p:cNvSpPr txBox="1">
            <a:spLocks noChangeArrowheads="1"/>
          </p:cNvSpPr>
          <p:nvPr/>
        </p:nvSpPr>
        <p:spPr bwMode="auto">
          <a:xfrm>
            <a:off x="5879976" y="3540348"/>
            <a:ext cx="18732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形式不统一</a:t>
            </a:r>
          </a:p>
        </p:txBody>
      </p:sp>
      <p:graphicFrame>
        <p:nvGraphicFramePr>
          <p:cNvPr id="2" name="对象 1"/>
          <p:cNvGraphicFramePr>
            <a:graphicFrameLocks noChangeAspect="1"/>
          </p:cNvGraphicFramePr>
          <p:nvPr>
            <p:extLst>
              <p:ext uri="{D42A27DB-BD31-4B8C-83A1-F6EECF244321}">
                <p14:modId xmlns:p14="http://schemas.microsoft.com/office/powerpoint/2010/main" val="3905103322"/>
              </p:ext>
            </p:extLst>
          </p:nvPr>
        </p:nvGraphicFramePr>
        <p:xfrm>
          <a:off x="3143672" y="2917765"/>
          <a:ext cx="1656184" cy="404221"/>
        </p:xfrm>
        <a:graphic>
          <a:graphicData uri="http://schemas.openxmlformats.org/presentationml/2006/ole">
            <mc:AlternateContent xmlns:mc="http://schemas.openxmlformats.org/markup-compatibility/2006">
              <mc:Choice xmlns:v="urn:schemas-microsoft-com:vml" Requires="v">
                <p:oleObj spid="_x0000_s50289" name="Equation" r:id="rId4" imgW="672840" imgH="164880" progId="Equation.DSMT4">
                  <p:embed/>
                </p:oleObj>
              </mc:Choice>
              <mc:Fallback>
                <p:oleObj name="Equation" r:id="rId4" imgW="672840" imgH="16488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672" y="2917765"/>
                        <a:ext cx="1656184" cy="404221"/>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80522914"/>
              </p:ext>
            </p:extLst>
          </p:nvPr>
        </p:nvGraphicFramePr>
        <p:xfrm>
          <a:off x="3071664" y="4149080"/>
          <a:ext cx="1512168" cy="415955"/>
        </p:xfrm>
        <a:graphic>
          <a:graphicData uri="http://schemas.openxmlformats.org/presentationml/2006/ole">
            <mc:AlternateContent xmlns:mc="http://schemas.openxmlformats.org/markup-compatibility/2006">
              <mc:Choice xmlns:v="urn:schemas-microsoft-com:vml" Requires="v">
                <p:oleObj spid="_x0000_s50290" name="Equation" r:id="rId6" imgW="596880" imgH="164880" progId="Equation.DSMT4">
                  <p:embed/>
                </p:oleObj>
              </mc:Choice>
              <mc:Fallback>
                <p:oleObj name="Equation" r:id="rId6" imgW="596880" imgH="16488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1664" y="4149080"/>
                        <a:ext cx="1512168" cy="415955"/>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68838986"/>
              </p:ext>
            </p:extLst>
          </p:nvPr>
        </p:nvGraphicFramePr>
        <p:xfrm>
          <a:off x="3143672" y="3540348"/>
          <a:ext cx="1463028" cy="445504"/>
        </p:xfrm>
        <a:graphic>
          <a:graphicData uri="http://schemas.openxmlformats.org/presentationml/2006/ole">
            <mc:AlternateContent xmlns:mc="http://schemas.openxmlformats.org/markup-compatibility/2006">
              <mc:Choice xmlns:v="urn:schemas-microsoft-com:vml" Requires="v">
                <p:oleObj spid="_x0000_s50291" name="Equation" r:id="rId8" imgW="583920" imgH="177480" progId="Equation.DSMT4">
                  <p:embed/>
                </p:oleObj>
              </mc:Choice>
              <mc:Fallback>
                <p:oleObj name="Equation" r:id="rId8" imgW="583920" imgH="177480" progId="Equation.DSMT4">
                  <p:embed/>
                  <p:pic>
                    <p:nvPicPr>
                      <p:cNvPr id="0" name="对象 1"/>
                      <p:cNvPicPr>
                        <a:picLocks noChangeAspect="1" noChangeArrowheads="1"/>
                      </p:cNvPicPr>
                      <p:nvPr/>
                    </p:nvPicPr>
                    <p:blipFill>
                      <a:blip r:embed="rId9"/>
                      <a:srcRect/>
                      <a:stretch>
                        <a:fillRect/>
                      </a:stretch>
                    </p:blipFill>
                    <p:spPr bwMode="auto">
                      <a:xfrm>
                        <a:off x="3143672" y="3540348"/>
                        <a:ext cx="1463028" cy="4455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86666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6835">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76835">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6835">
                                            <p:txEl>
                                              <p:pRg st="4" end="4"/>
                                            </p:txEl>
                                          </p:spTgt>
                                        </p:tgtEl>
                                        <p:attrNameLst>
                                          <p:attrName>style.visibility</p:attrName>
                                        </p:attrNameLst>
                                      </p:cBhvr>
                                      <p:to>
                                        <p:strVal val="visible"/>
                                      </p:to>
                                    </p:set>
                                  </p:childTnLst>
                                </p:cTn>
                              </p:par>
                            </p:childTnLst>
                          </p:cTn>
                        </p:par>
                        <p:par>
                          <p:cTn id="25" fill="hold" nodeType="withGroup">
                            <p:stCondLst>
                              <p:cond delay="0"/>
                            </p:stCondLst>
                            <p:childTnLst>
                              <p:par>
                                <p:cTn id="26" presetID="1"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768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76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uiExpand="1" build="p"/>
      <p:bldP spid="376836" grpId="0" uiExpan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78883" name="Rectangle 3"/>
          <p:cNvSpPr>
            <a:spLocks noGrp="1" noChangeArrowheads="1"/>
          </p:cNvSpPr>
          <p:nvPr>
            <p:ph type="body" sz="half" idx="1"/>
          </p:nvPr>
        </p:nvSpPr>
        <p:spPr>
          <a:xfrm>
            <a:off x="443441" y="1526382"/>
            <a:ext cx="9590617" cy="3886200"/>
          </a:xfrm>
        </p:spPr>
        <p:txBody>
          <a:bodyPr>
            <a:normAutofit/>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笛卡儿坐标系与齐次坐标系</a:t>
            </a:r>
          </a:p>
        </p:txBody>
      </p:sp>
      <p:graphicFrame>
        <p:nvGraphicFramePr>
          <p:cNvPr id="378915" name="Object 35"/>
          <p:cNvGraphicFramePr>
            <a:graphicFrameLocks noGrp="1" noChangeAspect="1"/>
          </p:cNvGraphicFramePr>
          <p:nvPr>
            <p:ph sz="half" idx="2"/>
          </p:nvPr>
        </p:nvGraphicFramePr>
        <p:xfrm>
          <a:off x="7969251" y="3644901"/>
          <a:ext cx="4222749" cy="944563"/>
        </p:xfrm>
        <a:graphic>
          <a:graphicData uri="http://schemas.openxmlformats.org/presentationml/2006/ole">
            <mc:AlternateContent xmlns:mc="http://schemas.openxmlformats.org/markup-compatibility/2006">
              <mc:Choice xmlns:v="urn:schemas-microsoft-com:vml" Requires="v">
                <p:oleObj spid="_x0000_s30767" name="Equation" r:id="rId4" imgW="1447800" imgH="431800" progId="Equation.DSMT4">
                  <p:embed/>
                </p:oleObj>
              </mc:Choice>
              <mc:Fallback>
                <p:oleObj name="Equation" r:id="rId4" imgW="1447800" imgH="4318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251" y="3644901"/>
                        <a:ext cx="4222749"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84" name="Line 4"/>
          <p:cNvSpPr>
            <a:spLocks noChangeShapeType="1"/>
          </p:cNvSpPr>
          <p:nvPr/>
        </p:nvSpPr>
        <p:spPr bwMode="auto">
          <a:xfrm flipV="1">
            <a:off x="1295400" y="3357564"/>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885" name="Line 5"/>
          <p:cNvSpPr>
            <a:spLocks noChangeShapeType="1"/>
          </p:cNvSpPr>
          <p:nvPr/>
        </p:nvSpPr>
        <p:spPr bwMode="auto">
          <a:xfrm>
            <a:off x="1295401" y="4956175"/>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886" name="Line 6"/>
          <p:cNvSpPr>
            <a:spLocks noChangeAspect="1" noChangeShapeType="1"/>
          </p:cNvSpPr>
          <p:nvPr/>
        </p:nvSpPr>
        <p:spPr bwMode="auto">
          <a:xfrm flipV="1">
            <a:off x="374651" y="4956176"/>
            <a:ext cx="920749" cy="690563"/>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8887" name="Text Box 7"/>
          <p:cNvSpPr txBox="1">
            <a:spLocks noChangeArrowheads="1"/>
          </p:cNvSpPr>
          <p:nvPr/>
        </p:nvSpPr>
        <p:spPr bwMode="auto">
          <a:xfrm>
            <a:off x="65618" y="544512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p>
        </p:txBody>
      </p:sp>
      <p:sp>
        <p:nvSpPr>
          <p:cNvPr id="378888" name="Text Box 8"/>
          <p:cNvSpPr txBox="1">
            <a:spLocks noChangeArrowheads="1"/>
          </p:cNvSpPr>
          <p:nvPr/>
        </p:nvSpPr>
        <p:spPr bwMode="auto">
          <a:xfrm>
            <a:off x="3348567" y="486886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tx1">
                    <a:lumMod val="50000"/>
                  </a:schemeClr>
                </a:solidFill>
                <a:latin typeface="Times New Roman" pitchFamily="18" charset="0"/>
              </a:rPr>
              <a:t>y</a:t>
            </a:r>
          </a:p>
        </p:txBody>
      </p:sp>
      <p:sp>
        <p:nvSpPr>
          <p:cNvPr id="378889" name="Text Box 9"/>
          <p:cNvSpPr txBox="1">
            <a:spLocks noChangeArrowheads="1"/>
          </p:cNvSpPr>
          <p:nvPr/>
        </p:nvSpPr>
        <p:spPr bwMode="auto">
          <a:xfrm>
            <a:off x="1314451" y="306863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378890" name="AutoShape 10"/>
          <p:cNvSpPr>
            <a:spLocks noChangeArrowheads="1"/>
          </p:cNvSpPr>
          <p:nvPr/>
        </p:nvSpPr>
        <p:spPr bwMode="auto">
          <a:xfrm>
            <a:off x="833967" y="4005263"/>
            <a:ext cx="1727200" cy="1295400"/>
          </a:xfrm>
          <a:prstGeom prst="cube">
            <a:avLst>
              <a:gd name="adj" fmla="val 33824"/>
            </a:avLst>
          </a:prstGeom>
          <a:noFill/>
          <a:ln w="9525">
            <a:solidFill>
              <a:schemeClr val="bg2">
                <a:lumMod val="5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8891" name="Text Box 11"/>
          <p:cNvSpPr txBox="1">
            <a:spLocks noChangeArrowheads="1"/>
          </p:cNvSpPr>
          <p:nvPr/>
        </p:nvSpPr>
        <p:spPr bwMode="auto">
          <a:xfrm>
            <a:off x="1971388" y="4227659"/>
            <a:ext cx="3852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
        <p:nvSpPr>
          <p:cNvPr id="378892" name="Text Box 12"/>
          <p:cNvSpPr txBox="1">
            <a:spLocks noChangeArrowheads="1"/>
          </p:cNvSpPr>
          <p:nvPr/>
        </p:nvSpPr>
        <p:spPr bwMode="auto">
          <a:xfrm>
            <a:off x="2218268" y="4078288"/>
            <a:ext cx="14012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tx1">
                    <a:lumMod val="50000"/>
                  </a:schemeClr>
                </a:solidFill>
                <a:latin typeface="Times New Roman" pitchFamily="18" charset="0"/>
              </a:rPr>
              <a:t>P</a:t>
            </a:r>
            <a:r>
              <a:rPr lang="en-US" altLang="zh-CN" dirty="0">
                <a:solidFill>
                  <a:schemeClr val="tx1">
                    <a:lumMod val="50000"/>
                  </a:schemeClr>
                </a:solidFill>
                <a:latin typeface="Times New Roman" pitchFamily="18" charset="0"/>
              </a:rPr>
              <a:t>(</a:t>
            </a:r>
            <a:r>
              <a:rPr lang="en-US" altLang="zh-CN" i="1" dirty="0" err="1">
                <a:solidFill>
                  <a:schemeClr val="tx1">
                    <a:lumMod val="50000"/>
                  </a:schemeClr>
                </a:solidFill>
                <a:latin typeface="Times New Roman" pitchFamily="18" charset="0"/>
              </a:rPr>
              <a:t>x</a:t>
            </a:r>
            <a:r>
              <a:rPr lang="en-US" altLang="zh-CN" dirty="0" err="1">
                <a:solidFill>
                  <a:schemeClr val="tx1">
                    <a:lumMod val="50000"/>
                  </a:schemeClr>
                </a:solidFill>
                <a:latin typeface="Times New Roman" pitchFamily="18" charset="0"/>
              </a:rPr>
              <a:t>,</a:t>
            </a:r>
            <a:r>
              <a:rPr lang="en-US" altLang="zh-CN" i="1" dirty="0" err="1">
                <a:solidFill>
                  <a:schemeClr val="tx1">
                    <a:lumMod val="50000"/>
                  </a:schemeClr>
                </a:solidFill>
                <a:latin typeface="Times New Roman" pitchFamily="18" charset="0"/>
              </a:rPr>
              <a:t>y</a:t>
            </a:r>
            <a:r>
              <a:rPr lang="en-US" altLang="zh-CN" dirty="0" err="1">
                <a:solidFill>
                  <a:schemeClr val="tx1">
                    <a:lumMod val="50000"/>
                  </a:schemeClr>
                </a:solidFill>
                <a:latin typeface="Times New Roman" pitchFamily="18" charset="0"/>
              </a:rPr>
              <a:t>,</a:t>
            </a:r>
            <a:r>
              <a:rPr lang="en-US" altLang="zh-CN" i="1" dirty="0" err="1">
                <a:solidFill>
                  <a:schemeClr val="tx1">
                    <a:lumMod val="50000"/>
                  </a:schemeClr>
                </a:solidFill>
                <a:latin typeface="Times New Roman" pitchFamily="18" charset="0"/>
              </a:rPr>
              <a:t>z</a:t>
            </a:r>
            <a:r>
              <a:rPr lang="en-US" altLang="zh-CN" dirty="0">
                <a:solidFill>
                  <a:schemeClr val="tx1">
                    <a:lumMod val="50000"/>
                  </a:schemeClr>
                </a:solidFill>
                <a:latin typeface="Times New Roman" pitchFamily="18" charset="0"/>
              </a:rPr>
              <a:t>)</a:t>
            </a:r>
          </a:p>
        </p:txBody>
      </p:sp>
      <p:sp>
        <p:nvSpPr>
          <p:cNvPr id="378893" name="Text Box 13"/>
          <p:cNvSpPr txBox="1">
            <a:spLocks noChangeArrowheads="1"/>
          </p:cNvSpPr>
          <p:nvPr/>
        </p:nvSpPr>
        <p:spPr bwMode="auto">
          <a:xfrm>
            <a:off x="1602318" y="5229226"/>
            <a:ext cx="1401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1">
                    <a:lumMod val="50000"/>
                  </a:schemeClr>
                </a:solidFill>
                <a:latin typeface="Times New Roman" pitchFamily="18" charset="0"/>
              </a:rPr>
              <a:t>(</a:t>
            </a:r>
            <a:r>
              <a:rPr lang="en-US" altLang="zh-CN" i="1">
                <a:solidFill>
                  <a:schemeClr val="tx1">
                    <a:lumMod val="50000"/>
                  </a:schemeClr>
                </a:solidFill>
                <a:latin typeface="Times New Roman" pitchFamily="18" charset="0"/>
              </a:rPr>
              <a:t>x</a:t>
            </a:r>
            <a:r>
              <a:rPr lang="en-US" altLang="zh-CN">
                <a:solidFill>
                  <a:schemeClr val="tx1">
                    <a:lumMod val="50000"/>
                  </a:schemeClr>
                </a:solidFill>
                <a:latin typeface="Times New Roman" pitchFamily="18" charset="0"/>
              </a:rPr>
              <a:t>,</a:t>
            </a:r>
            <a:r>
              <a:rPr lang="en-US" altLang="zh-CN" i="1">
                <a:solidFill>
                  <a:schemeClr val="tx1">
                    <a:lumMod val="50000"/>
                  </a:schemeClr>
                </a:solidFill>
                <a:latin typeface="Times New Roman" pitchFamily="18" charset="0"/>
              </a:rPr>
              <a:t>y</a:t>
            </a:r>
            <a:r>
              <a:rPr lang="en-US" altLang="zh-CN">
                <a:solidFill>
                  <a:schemeClr val="tx1">
                    <a:lumMod val="50000"/>
                  </a:schemeClr>
                </a:solidFill>
                <a:latin typeface="Times New Roman" pitchFamily="18" charset="0"/>
              </a:rPr>
              <a:t>,0)</a:t>
            </a:r>
          </a:p>
        </p:txBody>
      </p:sp>
      <p:sp>
        <p:nvSpPr>
          <p:cNvPr id="378894" name="Text Box 14"/>
          <p:cNvSpPr txBox="1">
            <a:spLocks noChangeArrowheads="1"/>
          </p:cNvSpPr>
          <p:nvPr/>
        </p:nvSpPr>
        <p:spPr bwMode="auto">
          <a:xfrm>
            <a:off x="874185" y="479742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sp>
        <p:nvSpPr>
          <p:cNvPr id="378895" name="Text Box 15"/>
          <p:cNvSpPr txBox="1">
            <a:spLocks noChangeArrowheads="1"/>
          </p:cNvSpPr>
          <p:nvPr/>
        </p:nvSpPr>
        <p:spPr bwMode="auto">
          <a:xfrm>
            <a:off x="1121834" y="520065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378896" name="Line 16"/>
          <p:cNvSpPr>
            <a:spLocks noChangeShapeType="1"/>
          </p:cNvSpPr>
          <p:nvPr/>
        </p:nvSpPr>
        <p:spPr bwMode="auto">
          <a:xfrm>
            <a:off x="853018" y="5302250"/>
            <a:ext cx="1248833" cy="0"/>
          </a:xfrm>
          <a:prstGeom prst="line">
            <a:avLst/>
          </a:prstGeom>
          <a:noFill/>
          <a:ln w="2857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7" name="Line 17"/>
          <p:cNvSpPr>
            <a:spLocks noChangeShapeType="1"/>
          </p:cNvSpPr>
          <p:nvPr/>
        </p:nvSpPr>
        <p:spPr bwMode="auto">
          <a:xfrm flipH="1">
            <a:off x="833967" y="4941888"/>
            <a:ext cx="480484" cy="360362"/>
          </a:xfrm>
          <a:prstGeom prst="line">
            <a:avLst/>
          </a:prstGeom>
          <a:noFill/>
          <a:ln w="2857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8" name="Line 18"/>
          <p:cNvSpPr>
            <a:spLocks noChangeShapeType="1"/>
          </p:cNvSpPr>
          <p:nvPr/>
        </p:nvSpPr>
        <p:spPr bwMode="auto">
          <a:xfrm flipV="1">
            <a:off x="2120900" y="4402137"/>
            <a:ext cx="0" cy="900113"/>
          </a:xfrm>
          <a:prstGeom prst="line">
            <a:avLst/>
          </a:prstGeom>
          <a:noFill/>
          <a:ln w="2857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9" name="Text Box 19"/>
          <p:cNvSpPr txBox="1">
            <a:spLocks noChangeArrowheads="1"/>
          </p:cNvSpPr>
          <p:nvPr/>
        </p:nvSpPr>
        <p:spPr bwMode="auto">
          <a:xfrm>
            <a:off x="622301" y="5805488"/>
            <a:ext cx="26881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solidFill>
                  <a:schemeClr val="bg2">
                    <a:lumMod val="50000"/>
                  </a:schemeClr>
                </a:solidFill>
              </a:rPr>
              <a:t>笛卡儿坐标系</a:t>
            </a:r>
          </a:p>
        </p:txBody>
      </p:sp>
      <p:sp>
        <p:nvSpPr>
          <p:cNvPr id="378900" name="Line 20"/>
          <p:cNvSpPr>
            <a:spLocks noChangeShapeType="1"/>
          </p:cNvSpPr>
          <p:nvPr/>
        </p:nvSpPr>
        <p:spPr bwMode="auto">
          <a:xfrm flipV="1">
            <a:off x="4868333" y="3416301"/>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01" name="Line 21"/>
          <p:cNvSpPr>
            <a:spLocks noChangeShapeType="1"/>
          </p:cNvSpPr>
          <p:nvPr/>
        </p:nvSpPr>
        <p:spPr bwMode="auto">
          <a:xfrm>
            <a:off x="4868334" y="5014913"/>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02" name="Line 22"/>
          <p:cNvSpPr>
            <a:spLocks noChangeAspect="1" noChangeShapeType="1"/>
          </p:cNvSpPr>
          <p:nvPr/>
        </p:nvSpPr>
        <p:spPr bwMode="auto">
          <a:xfrm flipV="1">
            <a:off x="3947584" y="5014913"/>
            <a:ext cx="920749" cy="690562"/>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8903" name="Text Box 23"/>
          <p:cNvSpPr txBox="1">
            <a:spLocks noChangeArrowheads="1"/>
          </p:cNvSpPr>
          <p:nvPr/>
        </p:nvSpPr>
        <p:spPr bwMode="auto">
          <a:xfrm>
            <a:off x="3638551" y="550386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1">
                    <a:lumMod val="50000"/>
                  </a:schemeClr>
                </a:solidFill>
                <a:latin typeface="Times New Roman" pitchFamily="18" charset="0"/>
              </a:rPr>
              <a:t>x</a:t>
            </a:r>
          </a:p>
        </p:txBody>
      </p:sp>
      <p:sp>
        <p:nvSpPr>
          <p:cNvPr id="378904" name="Text Box 24"/>
          <p:cNvSpPr txBox="1">
            <a:spLocks noChangeArrowheads="1"/>
          </p:cNvSpPr>
          <p:nvPr/>
        </p:nvSpPr>
        <p:spPr bwMode="auto">
          <a:xfrm>
            <a:off x="6921500" y="492760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1">
                    <a:lumMod val="50000"/>
                  </a:schemeClr>
                </a:solidFill>
                <a:latin typeface="Times New Roman" pitchFamily="18" charset="0"/>
              </a:rPr>
              <a:t>y</a:t>
            </a:r>
          </a:p>
        </p:txBody>
      </p:sp>
      <p:sp>
        <p:nvSpPr>
          <p:cNvPr id="378905" name="Text Box 25"/>
          <p:cNvSpPr txBox="1">
            <a:spLocks noChangeArrowheads="1"/>
          </p:cNvSpPr>
          <p:nvPr/>
        </p:nvSpPr>
        <p:spPr bwMode="auto">
          <a:xfrm>
            <a:off x="4887385" y="31273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latin typeface="Times New Roman" pitchFamily="18" charset="0"/>
              </a:rPr>
              <a:t>z</a:t>
            </a:r>
          </a:p>
        </p:txBody>
      </p:sp>
      <p:grpSp>
        <p:nvGrpSpPr>
          <p:cNvPr id="2" name="Group 26"/>
          <p:cNvGrpSpPr>
            <a:grpSpLocks/>
          </p:cNvGrpSpPr>
          <p:nvPr/>
        </p:nvGrpSpPr>
        <p:grpSpPr bwMode="auto">
          <a:xfrm>
            <a:off x="4311651" y="3992563"/>
            <a:ext cx="3649133" cy="590550"/>
            <a:chOff x="2708" y="2523"/>
            <a:chExt cx="1724" cy="372"/>
          </a:xfrm>
        </p:grpSpPr>
        <p:sp>
          <p:nvSpPr>
            <p:cNvPr id="21543" name="AutoShape 27"/>
            <p:cNvSpPr>
              <a:spLocks noChangeArrowheads="1"/>
            </p:cNvSpPr>
            <p:nvPr/>
          </p:nvSpPr>
          <p:spPr bwMode="auto">
            <a:xfrm>
              <a:off x="2708" y="2532"/>
              <a:ext cx="1724" cy="363"/>
            </a:xfrm>
            <a:prstGeom prst="parallelogram">
              <a:avLst>
                <a:gd name="adj" fmla="val 118733"/>
              </a:avLst>
            </a:prstGeom>
            <a:solidFill>
              <a:schemeClr val="accent1"/>
            </a:solidFill>
            <a:ln w="9525">
              <a:solidFill>
                <a:schemeClr val="tx1"/>
              </a:solidFill>
              <a:miter lim="800000"/>
              <a:headEnd/>
              <a:tailEnd/>
            </a:ln>
          </p:spPr>
          <p:txBody>
            <a:bodyPr wrap="none" anchor="ctr"/>
            <a:lstStyle/>
            <a:p>
              <a:endParaRPr lang="zh-CN" altLang="en-US"/>
            </a:p>
          </p:txBody>
        </p:sp>
        <p:sp>
          <p:nvSpPr>
            <p:cNvPr id="21544" name="Text Box 28"/>
            <p:cNvSpPr txBox="1">
              <a:spLocks noChangeArrowheads="1"/>
            </p:cNvSpPr>
            <p:nvPr/>
          </p:nvSpPr>
          <p:spPr bwMode="auto">
            <a:xfrm>
              <a:off x="3715" y="2523"/>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1"/>
                  </a:solidFill>
                </a:rPr>
                <a:t>投影面</a:t>
              </a:r>
            </a:p>
          </p:txBody>
        </p:sp>
      </p:grpSp>
      <p:sp>
        <p:nvSpPr>
          <p:cNvPr id="378909" name="Text Box 29"/>
          <p:cNvSpPr txBox="1">
            <a:spLocks noChangeArrowheads="1"/>
          </p:cNvSpPr>
          <p:nvPr/>
        </p:nvSpPr>
        <p:spPr bwMode="auto">
          <a:xfrm>
            <a:off x="5520268" y="4006851"/>
            <a:ext cx="385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1"/>
                </a:solidFill>
                <a:sym typeface="Symbol" pitchFamily="18" charset="2"/>
              </a:rPr>
              <a:t></a:t>
            </a:r>
          </a:p>
        </p:txBody>
      </p:sp>
      <p:sp>
        <p:nvSpPr>
          <p:cNvPr id="378910" name="Line 30"/>
          <p:cNvSpPr>
            <a:spLocks noChangeShapeType="1"/>
          </p:cNvSpPr>
          <p:nvPr/>
        </p:nvSpPr>
        <p:spPr bwMode="auto">
          <a:xfrm>
            <a:off x="4887385" y="4581525"/>
            <a:ext cx="1824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1" name="Text Box 31"/>
          <p:cNvSpPr txBox="1">
            <a:spLocks noChangeArrowheads="1"/>
          </p:cNvSpPr>
          <p:nvPr/>
        </p:nvSpPr>
        <p:spPr bwMode="auto">
          <a:xfrm>
            <a:off x="4694767" y="5014913"/>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O</a:t>
            </a:r>
          </a:p>
        </p:txBody>
      </p:sp>
      <p:sp>
        <p:nvSpPr>
          <p:cNvPr id="378912" name="Text Box 32"/>
          <p:cNvSpPr txBox="1">
            <a:spLocks noChangeArrowheads="1"/>
          </p:cNvSpPr>
          <p:nvPr/>
        </p:nvSpPr>
        <p:spPr bwMode="auto">
          <a:xfrm>
            <a:off x="4868334" y="5792788"/>
            <a:ext cx="26881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dirty="0">
                <a:solidFill>
                  <a:schemeClr val="bg2">
                    <a:lumMod val="50000"/>
                  </a:schemeClr>
                </a:solidFill>
              </a:rPr>
              <a:t>齐次坐标系</a:t>
            </a:r>
          </a:p>
        </p:txBody>
      </p:sp>
      <p:sp>
        <p:nvSpPr>
          <p:cNvPr id="378913" name="Text Box 33"/>
          <p:cNvSpPr txBox="1">
            <a:spLocks noChangeArrowheads="1"/>
          </p:cNvSpPr>
          <p:nvPr/>
        </p:nvSpPr>
        <p:spPr bwMode="auto">
          <a:xfrm>
            <a:off x="8015818" y="2322514"/>
            <a:ext cx="38417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齐次坐标系上的一个点</a:t>
            </a:r>
            <a:r>
              <a:rPr lang="en-US" altLang="zh-CN" sz="2000" b="1" i="1" dirty="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dirty="0">
                <a:solidFill>
                  <a:schemeClr val="bg2">
                    <a:lumMod val="50000"/>
                  </a:schemeClr>
                </a:solidFill>
                <a:latin typeface="微软雅黑" panose="020B0503020204020204" pitchFamily="34" charset="-122"/>
                <a:ea typeface="微软雅黑" panose="020B0503020204020204" pitchFamily="34" charset="-122"/>
              </a:rPr>
              <a:t>(</a:t>
            </a:r>
            <a:r>
              <a:rPr lang="en-US" altLang="zh-CN" sz="2000" b="1" i="1" dirty="0">
                <a:solidFill>
                  <a:schemeClr val="bg2">
                    <a:lumMod val="50000"/>
                  </a:schemeClr>
                </a:solidFill>
                <a:latin typeface="微软雅黑" panose="020B0503020204020204" pitchFamily="34" charset="-122"/>
                <a:ea typeface="微软雅黑" panose="020B0503020204020204" pitchFamily="34" charset="-122"/>
              </a:rPr>
              <a:t>x</a:t>
            </a:r>
            <a:r>
              <a:rPr lang="en-US" altLang="zh-CN" sz="2000" b="1" baseline="-25000" dirty="0">
                <a:solidFill>
                  <a:schemeClr val="bg2">
                    <a:lumMod val="50000"/>
                  </a:schemeClr>
                </a:solidFill>
                <a:latin typeface="微软雅黑" panose="020B0503020204020204" pitchFamily="34" charset="-122"/>
                <a:ea typeface="微软雅黑" panose="020B0503020204020204" pitchFamily="34" charset="-122"/>
              </a:rPr>
              <a:t>1</a:t>
            </a:r>
            <a:r>
              <a:rPr lang="en-US" altLang="zh-CN" sz="2000" b="1" dirty="0">
                <a:solidFill>
                  <a:schemeClr val="bg2">
                    <a:lumMod val="50000"/>
                  </a:schemeClr>
                </a:solidFill>
                <a:latin typeface="微软雅黑" panose="020B0503020204020204" pitchFamily="34" charset="-122"/>
                <a:ea typeface="微软雅黑" panose="020B0503020204020204" pitchFamily="34" charset="-122"/>
              </a:rPr>
              <a:t>,</a:t>
            </a:r>
            <a:r>
              <a:rPr lang="en-US" altLang="zh-CN" sz="2000" b="1" i="1" dirty="0">
                <a:solidFill>
                  <a:schemeClr val="bg2">
                    <a:lumMod val="50000"/>
                  </a:schemeClr>
                </a:solidFill>
                <a:latin typeface="微软雅黑" panose="020B0503020204020204" pitchFamily="34" charset="-122"/>
                <a:ea typeface="微软雅黑" panose="020B0503020204020204" pitchFamily="34" charset="-122"/>
              </a:rPr>
              <a:t>y</a:t>
            </a:r>
            <a:r>
              <a:rPr lang="en-US" altLang="zh-CN" sz="2000" b="1" baseline="-25000" dirty="0">
                <a:solidFill>
                  <a:schemeClr val="bg2">
                    <a:lumMod val="50000"/>
                  </a:schemeClr>
                </a:solidFill>
                <a:latin typeface="微软雅黑" panose="020B0503020204020204" pitchFamily="34" charset="-122"/>
                <a:ea typeface="微软雅黑" panose="020B0503020204020204" pitchFamily="34" charset="-122"/>
              </a:rPr>
              <a:t>1</a:t>
            </a:r>
            <a:r>
              <a:rPr lang="en-US" altLang="zh-CN" sz="2000" b="1" dirty="0">
                <a:solidFill>
                  <a:schemeClr val="bg2">
                    <a:lumMod val="50000"/>
                  </a:schemeClr>
                </a:solidFill>
                <a:latin typeface="微软雅黑" panose="020B0503020204020204" pitchFamily="34" charset="-122"/>
                <a:ea typeface="微软雅黑" panose="020B0503020204020204" pitchFamily="34" charset="-122"/>
              </a:rPr>
              <a:t>,</a:t>
            </a:r>
            <a:r>
              <a:rPr lang="en-US" altLang="zh-CN" sz="2000" b="1" i="1" dirty="0">
                <a:solidFill>
                  <a:schemeClr val="bg2">
                    <a:lumMod val="50000"/>
                  </a:schemeClr>
                </a:solidFill>
                <a:latin typeface="微软雅黑" panose="020B0503020204020204" pitchFamily="34" charset="-122"/>
                <a:ea typeface="微软雅黑" panose="020B0503020204020204" pitchFamily="34" charset="-122"/>
              </a:rPr>
              <a:t>z</a:t>
            </a:r>
            <a:r>
              <a:rPr lang="en-US" altLang="zh-CN" sz="2000" b="1" baseline="-25000" dirty="0">
                <a:solidFill>
                  <a:schemeClr val="bg2">
                    <a:lumMod val="50000"/>
                  </a:schemeClr>
                </a:solidFill>
                <a:latin typeface="微软雅黑" panose="020B0503020204020204" pitchFamily="34" charset="-122"/>
                <a:ea typeface="微软雅黑" panose="020B0503020204020204" pitchFamily="34" charset="-122"/>
              </a:rPr>
              <a:t>1</a:t>
            </a:r>
            <a:r>
              <a:rPr lang="en-US" altLang="zh-CN" sz="2000" b="1" dirty="0">
                <a:solidFill>
                  <a:schemeClr val="bg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b="1" baseline="-25000" dirty="0">
                <a:solidFill>
                  <a:schemeClr val="bg2">
                    <a:lumMod val="50000"/>
                  </a:schemeClr>
                </a:solidFill>
                <a:latin typeface="微软雅黑" panose="020B0503020204020204" pitchFamily="34" charset="-122"/>
                <a:ea typeface="微软雅黑" panose="020B0503020204020204" pitchFamily="34" charset="-122"/>
              </a:rPr>
              <a:t>1</a:t>
            </a:r>
            <a:r>
              <a:rPr lang="en-US" altLang="zh-CN" sz="2000" b="1" dirty="0">
                <a:solidFill>
                  <a:schemeClr val="bg2">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对应的笛卡儿坐标系中的点的坐标为</a:t>
            </a:r>
          </a:p>
        </p:txBody>
      </p:sp>
      <p:sp>
        <p:nvSpPr>
          <p:cNvPr id="378914" name="Text Box 34"/>
          <p:cNvSpPr txBox="1">
            <a:spLocks noChangeArrowheads="1"/>
          </p:cNvSpPr>
          <p:nvPr/>
        </p:nvSpPr>
        <p:spPr bwMode="auto">
          <a:xfrm>
            <a:off x="5520268" y="3357563"/>
            <a:ext cx="14012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1">
                    <a:lumMod val="50000"/>
                  </a:schemeClr>
                </a:solidFill>
                <a:latin typeface="Times New Roman" pitchFamily="18" charset="0"/>
              </a:rPr>
              <a:t>P</a:t>
            </a:r>
            <a:r>
              <a:rPr lang="en-US" altLang="zh-CN">
                <a:solidFill>
                  <a:schemeClr val="tx1">
                    <a:lumMod val="50000"/>
                  </a:schemeClr>
                </a:solidFill>
                <a:latin typeface="Times New Roman" pitchFamily="18" charset="0"/>
              </a:rPr>
              <a:t>(</a:t>
            </a:r>
            <a:r>
              <a:rPr lang="en-US" altLang="zh-CN" i="1">
                <a:solidFill>
                  <a:schemeClr val="tx1">
                    <a:lumMod val="50000"/>
                  </a:schemeClr>
                </a:solidFill>
                <a:latin typeface="Times New Roman" pitchFamily="18" charset="0"/>
              </a:rPr>
              <a:t>x</a:t>
            </a:r>
            <a:r>
              <a:rPr lang="en-US" altLang="zh-CN">
                <a:solidFill>
                  <a:schemeClr val="tx1">
                    <a:lumMod val="50000"/>
                  </a:schemeClr>
                </a:solidFill>
                <a:latin typeface="Times New Roman" pitchFamily="18" charset="0"/>
              </a:rPr>
              <a:t>,</a:t>
            </a:r>
            <a:r>
              <a:rPr lang="en-US" altLang="zh-CN" i="1">
                <a:solidFill>
                  <a:schemeClr val="tx1">
                    <a:lumMod val="50000"/>
                  </a:schemeClr>
                </a:solidFill>
                <a:latin typeface="Times New Roman" pitchFamily="18" charset="0"/>
              </a:rPr>
              <a:t>y</a:t>
            </a:r>
            <a:r>
              <a:rPr lang="en-US" altLang="zh-CN">
                <a:solidFill>
                  <a:schemeClr val="tx1">
                    <a:lumMod val="50000"/>
                  </a:schemeClr>
                </a:solidFill>
                <a:latin typeface="Times New Roman" pitchFamily="18" charset="0"/>
              </a:rPr>
              <a:t>,</a:t>
            </a:r>
            <a:r>
              <a:rPr lang="en-US" altLang="zh-CN" i="1">
                <a:solidFill>
                  <a:schemeClr val="tx1">
                    <a:lumMod val="50000"/>
                  </a:schemeClr>
                </a:solidFill>
                <a:latin typeface="Times New Roman" pitchFamily="18" charset="0"/>
              </a:rPr>
              <a:t>z</a:t>
            </a:r>
            <a:r>
              <a:rPr lang="en-US" altLang="zh-CN">
                <a:solidFill>
                  <a:schemeClr val="tx1">
                    <a:lumMod val="50000"/>
                  </a:schemeClr>
                </a:solidFill>
                <a:latin typeface="Times New Roman" pitchFamily="18" charset="0"/>
              </a:rPr>
              <a:t>,</a:t>
            </a:r>
            <a:r>
              <a:rPr lang="en-US" altLang="zh-CN" i="1">
                <a:solidFill>
                  <a:schemeClr val="tx1">
                    <a:lumMod val="50000"/>
                  </a:schemeClr>
                </a:solidFill>
                <a:latin typeface="Times New Roman" pitchFamily="18" charset="0"/>
                <a:sym typeface="Symbol" pitchFamily="18" charset="2"/>
              </a:rPr>
              <a:t></a:t>
            </a:r>
            <a:r>
              <a:rPr lang="en-US" altLang="zh-CN">
                <a:solidFill>
                  <a:schemeClr val="tx1">
                    <a:lumMod val="50000"/>
                  </a:schemeClr>
                </a:solidFill>
                <a:latin typeface="Times New Roman" pitchFamily="18" charset="0"/>
              </a:rPr>
              <a:t>)</a:t>
            </a:r>
          </a:p>
        </p:txBody>
      </p:sp>
      <p:sp>
        <p:nvSpPr>
          <p:cNvPr id="378916" name="Text Box 36"/>
          <p:cNvSpPr txBox="1">
            <a:spLocks noChangeArrowheads="1"/>
          </p:cNvSpPr>
          <p:nvPr/>
        </p:nvSpPr>
        <p:spPr bwMode="auto">
          <a:xfrm>
            <a:off x="8113184" y="5088107"/>
            <a:ext cx="38417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dirty="0">
                <a:solidFill>
                  <a:schemeClr val="bg2">
                    <a:lumMod val="50000"/>
                  </a:schemeClr>
                </a:solidFill>
                <a:latin typeface="微软雅黑" panose="020B0503020204020204" pitchFamily="34" charset="-122"/>
                <a:ea typeface="微软雅黑" panose="020B0503020204020204" pitchFamily="34" charset="-122"/>
              </a:rPr>
              <a:t>笛卡儿</a:t>
            </a: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坐标系上的一个点</a:t>
            </a:r>
            <a:r>
              <a:rPr lang="en-US" altLang="zh-CN" sz="2000" b="1" i="1" dirty="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dirty="0">
                <a:solidFill>
                  <a:schemeClr val="bg2">
                    <a:lumMod val="50000"/>
                  </a:schemeClr>
                </a:solidFill>
                <a:latin typeface="微软雅黑" panose="020B0503020204020204" pitchFamily="34" charset="-122"/>
                <a:ea typeface="微软雅黑" panose="020B0503020204020204" pitchFamily="34" charset="-122"/>
              </a:rPr>
              <a:t>(</a:t>
            </a:r>
            <a:r>
              <a:rPr lang="en-US" altLang="zh-CN" sz="2000" b="1" i="1" dirty="0" err="1">
                <a:solidFill>
                  <a:schemeClr val="bg2">
                    <a:lumMod val="50000"/>
                  </a:schemeClr>
                </a:solidFill>
                <a:latin typeface="微软雅黑" panose="020B0503020204020204" pitchFamily="34" charset="-122"/>
                <a:ea typeface="微软雅黑" panose="020B0503020204020204" pitchFamily="34" charset="-122"/>
              </a:rPr>
              <a:t>x</a:t>
            </a:r>
            <a:r>
              <a:rPr lang="en-US" altLang="zh-CN" sz="2000" b="1" dirty="0" err="1">
                <a:solidFill>
                  <a:schemeClr val="bg2">
                    <a:lumMod val="50000"/>
                  </a:schemeClr>
                </a:solidFill>
                <a:latin typeface="微软雅黑" panose="020B0503020204020204" pitchFamily="34" charset="-122"/>
                <a:ea typeface="微软雅黑" panose="020B0503020204020204" pitchFamily="34" charset="-122"/>
              </a:rPr>
              <a:t>,</a:t>
            </a:r>
            <a:r>
              <a:rPr lang="en-US" altLang="zh-CN" sz="2000" b="1" i="1" dirty="0" err="1">
                <a:solidFill>
                  <a:schemeClr val="bg2">
                    <a:lumMod val="50000"/>
                  </a:schemeClr>
                </a:solidFill>
                <a:latin typeface="微软雅黑" panose="020B0503020204020204" pitchFamily="34" charset="-122"/>
                <a:ea typeface="微软雅黑" panose="020B0503020204020204" pitchFamily="34" charset="-122"/>
              </a:rPr>
              <a:t>y</a:t>
            </a:r>
            <a:r>
              <a:rPr lang="en-US" altLang="zh-CN" sz="2000" b="1" dirty="0" err="1">
                <a:solidFill>
                  <a:schemeClr val="bg2">
                    <a:lumMod val="50000"/>
                  </a:schemeClr>
                </a:solidFill>
                <a:latin typeface="微软雅黑" panose="020B0503020204020204" pitchFamily="34" charset="-122"/>
                <a:ea typeface="微软雅黑" panose="020B0503020204020204" pitchFamily="34" charset="-122"/>
              </a:rPr>
              <a:t>,</a:t>
            </a:r>
            <a:r>
              <a:rPr lang="en-US" altLang="zh-CN" sz="2000" b="1" i="1" dirty="0" err="1">
                <a:solidFill>
                  <a:schemeClr val="bg2">
                    <a:lumMod val="50000"/>
                  </a:schemeClr>
                </a:solidFill>
                <a:latin typeface="微软雅黑" panose="020B0503020204020204" pitchFamily="34" charset="-122"/>
                <a:ea typeface="微软雅黑" panose="020B0503020204020204" pitchFamily="34" charset="-122"/>
              </a:rPr>
              <a:t>z</a:t>
            </a:r>
            <a:r>
              <a:rPr lang="en-US" altLang="zh-CN" sz="2000" b="1" dirty="0">
                <a:solidFill>
                  <a:schemeClr val="bg2">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对应的</a:t>
            </a:r>
            <a:r>
              <a:rPr lang="zh-CN" altLang="en-US" b="1" dirty="0">
                <a:solidFill>
                  <a:schemeClr val="bg2">
                    <a:lumMod val="50000"/>
                  </a:schemeClr>
                </a:solidFill>
                <a:latin typeface="微软雅黑" panose="020B0503020204020204" pitchFamily="34" charset="-122"/>
                <a:ea typeface="微软雅黑" panose="020B0503020204020204" pitchFamily="34" charset="-122"/>
              </a:rPr>
              <a:t>齐次</a:t>
            </a: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坐标系中的点的坐标为</a:t>
            </a:r>
            <a:r>
              <a:rPr lang="en-US" altLang="zh-CN" b="1" i="1" dirty="0">
                <a:solidFill>
                  <a:schemeClr val="bg2">
                    <a:lumMod val="50000"/>
                  </a:schemeClr>
                </a:solidFill>
                <a:latin typeface="微软雅黑" panose="020B0503020204020204" pitchFamily="34" charset="-122"/>
                <a:ea typeface="微软雅黑" panose="020B0503020204020204" pitchFamily="34" charset="-122"/>
              </a:rPr>
              <a:t>P</a:t>
            </a:r>
            <a:r>
              <a:rPr lang="en-US" altLang="zh-CN" b="1" dirty="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a:solidFill>
                  <a:schemeClr val="bg2">
                    <a:lumMod val="50000"/>
                  </a:schemeClr>
                </a:solidFill>
                <a:latin typeface="微软雅黑" panose="020B0503020204020204" pitchFamily="34" charset="-122"/>
                <a:ea typeface="微软雅黑" panose="020B0503020204020204" pitchFamily="34" charset="-122"/>
              </a:rPr>
              <a:t>x</a:t>
            </a:r>
            <a:r>
              <a:rPr lang="en-US" altLang="zh-CN" b="1" dirty="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a:solidFill>
                  <a:schemeClr val="bg2">
                    <a:lumMod val="50000"/>
                  </a:schemeClr>
                </a:solidFill>
                <a:latin typeface="微软雅黑" panose="020B0503020204020204" pitchFamily="34" charset="-122"/>
                <a:ea typeface="微软雅黑" panose="020B0503020204020204" pitchFamily="34" charset="-122"/>
              </a:rPr>
              <a:t>y</a:t>
            </a:r>
            <a:r>
              <a:rPr lang="en-US" altLang="zh-CN" b="1" dirty="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a:solidFill>
                  <a:schemeClr val="bg2">
                    <a:lumMod val="50000"/>
                  </a:schemeClr>
                </a:solidFill>
                <a:latin typeface="微软雅黑" panose="020B0503020204020204" pitchFamily="34" charset="-122"/>
                <a:ea typeface="微软雅黑" panose="020B0503020204020204" pitchFamily="34" charset="-122"/>
              </a:rPr>
              <a:t>z</a:t>
            </a:r>
            <a:r>
              <a:rPr lang="en-US" altLang="zh-CN" b="1" dirty="0">
                <a:solidFill>
                  <a:schemeClr val="bg2">
                    <a:lumMod val="50000"/>
                  </a:schemeClr>
                </a:solidFill>
                <a:latin typeface="微软雅黑" panose="020B0503020204020204" pitchFamily="34" charset="-122"/>
                <a:ea typeface="微软雅黑" panose="020B0503020204020204" pitchFamily="34" charset="-122"/>
              </a:rPr>
              <a:t>,1)</a:t>
            </a:r>
          </a:p>
        </p:txBody>
      </p:sp>
      <p:sp>
        <p:nvSpPr>
          <p:cNvPr id="378917" name="Text Box 37"/>
          <p:cNvSpPr txBox="1">
            <a:spLocks noChangeArrowheads="1"/>
          </p:cNvSpPr>
          <p:nvPr/>
        </p:nvSpPr>
        <p:spPr bwMode="auto">
          <a:xfrm>
            <a:off x="2063751" y="4508501"/>
            <a:ext cx="5757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378918" name="Line 38"/>
          <p:cNvSpPr>
            <a:spLocks noChangeShapeType="1"/>
          </p:cNvSpPr>
          <p:nvPr/>
        </p:nvSpPr>
        <p:spPr bwMode="auto">
          <a:xfrm flipV="1">
            <a:off x="4868334" y="3789363"/>
            <a:ext cx="1248833" cy="122555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9" name="Rectangle 39"/>
          <p:cNvSpPr>
            <a:spLocks noChangeArrowheads="1"/>
          </p:cNvSpPr>
          <p:nvPr/>
        </p:nvSpPr>
        <p:spPr bwMode="auto">
          <a:xfrm>
            <a:off x="5080000" y="4251325"/>
            <a:ext cx="863600" cy="287338"/>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4385582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wipe(left)">
                                      <p:cBhvr>
                                        <p:cTn id="7" dur="500"/>
                                        <p:tgtEl>
                                          <p:spTgt spid="37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8883">
                                            <p:txEl>
                                              <p:pRg st="0" end="0"/>
                                            </p:txEl>
                                          </p:spTgt>
                                        </p:tgtEl>
                                        <p:attrNameLst>
                                          <p:attrName>style.visibility</p:attrName>
                                        </p:attrNameLst>
                                      </p:cBhvr>
                                      <p:to>
                                        <p:strVal val="visible"/>
                                      </p:to>
                                    </p:set>
                                    <p:animEffect transition="in" filter="wipe(up)">
                                      <p:cBhvr>
                                        <p:cTn id="12" dur="500"/>
                                        <p:tgtEl>
                                          <p:spTgt spid="3788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884"/>
                                        </p:tgtEl>
                                        <p:attrNameLst>
                                          <p:attrName>style.visibility</p:attrName>
                                        </p:attrNameLst>
                                      </p:cBhvr>
                                      <p:to>
                                        <p:strVal val="visible"/>
                                      </p:to>
                                    </p:set>
                                    <p:animEffect transition="in" filter="wipe(down)">
                                      <p:cBhvr>
                                        <p:cTn id="17" dur="500"/>
                                        <p:tgtEl>
                                          <p:spTgt spid="37888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78886"/>
                                        </p:tgtEl>
                                        <p:attrNameLst>
                                          <p:attrName>style.visibility</p:attrName>
                                        </p:attrNameLst>
                                      </p:cBhvr>
                                      <p:to>
                                        <p:strVal val="visible"/>
                                      </p:to>
                                    </p:set>
                                    <p:animEffect transition="in" filter="wipe(up)">
                                      <p:cBhvr>
                                        <p:cTn id="20" dur="500"/>
                                        <p:tgtEl>
                                          <p:spTgt spid="37888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78885"/>
                                        </p:tgtEl>
                                        <p:attrNameLst>
                                          <p:attrName>style.visibility</p:attrName>
                                        </p:attrNameLst>
                                      </p:cBhvr>
                                      <p:to>
                                        <p:strVal val="visible"/>
                                      </p:to>
                                    </p:set>
                                    <p:animEffect transition="in" filter="wipe(left)">
                                      <p:cBhvr>
                                        <p:cTn id="23" dur="500"/>
                                        <p:tgtEl>
                                          <p:spTgt spid="37888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78889"/>
                                        </p:tgtEl>
                                        <p:attrNameLst>
                                          <p:attrName>style.visibility</p:attrName>
                                        </p:attrNameLst>
                                      </p:cBhvr>
                                      <p:to>
                                        <p:strVal val="visible"/>
                                      </p:to>
                                    </p:set>
                                    <p:animEffect transition="in" filter="wipe(down)">
                                      <p:cBhvr>
                                        <p:cTn id="26" dur="500"/>
                                        <p:tgtEl>
                                          <p:spTgt spid="37888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78887"/>
                                        </p:tgtEl>
                                        <p:attrNameLst>
                                          <p:attrName>style.visibility</p:attrName>
                                        </p:attrNameLst>
                                      </p:cBhvr>
                                      <p:to>
                                        <p:strVal val="visible"/>
                                      </p:to>
                                    </p:set>
                                    <p:animEffect transition="in" filter="wipe(down)">
                                      <p:cBhvr>
                                        <p:cTn id="29" dur="500"/>
                                        <p:tgtEl>
                                          <p:spTgt spid="37888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78888"/>
                                        </p:tgtEl>
                                        <p:attrNameLst>
                                          <p:attrName>style.visibility</p:attrName>
                                        </p:attrNameLst>
                                      </p:cBhvr>
                                      <p:to>
                                        <p:strVal val="visible"/>
                                      </p:to>
                                    </p:set>
                                    <p:animEffect transition="in" filter="wipe(down)">
                                      <p:cBhvr>
                                        <p:cTn id="32" dur="500"/>
                                        <p:tgtEl>
                                          <p:spTgt spid="378888"/>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37889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88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889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89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78897"/>
                                        </p:tgtEl>
                                        <p:attrNameLst>
                                          <p:attrName>style.visibility</p:attrName>
                                        </p:attrNameLst>
                                      </p:cBhvr>
                                      <p:to>
                                        <p:strVal val="visible"/>
                                      </p:to>
                                    </p:set>
                                    <p:animEffect transition="in" filter="wipe(up)">
                                      <p:cBhvr>
                                        <p:cTn id="47" dur="500"/>
                                        <p:tgtEl>
                                          <p:spTgt spid="378897"/>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78894"/>
                                        </p:tgtEl>
                                        <p:attrNameLst>
                                          <p:attrName>style.visibility</p:attrName>
                                        </p:attrNameLst>
                                      </p:cBhvr>
                                      <p:to>
                                        <p:strVal val="visible"/>
                                      </p:to>
                                    </p:set>
                                    <p:animEffect transition="in" filter="wipe(up)">
                                      <p:cBhvr>
                                        <p:cTn id="50" dur="500"/>
                                        <p:tgtEl>
                                          <p:spTgt spid="37889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8896"/>
                                        </p:tgtEl>
                                        <p:attrNameLst>
                                          <p:attrName>style.visibility</p:attrName>
                                        </p:attrNameLst>
                                      </p:cBhvr>
                                      <p:to>
                                        <p:strVal val="visible"/>
                                      </p:to>
                                    </p:set>
                                    <p:animEffect transition="in" filter="wipe(left)">
                                      <p:cBhvr>
                                        <p:cTn id="55" dur="500"/>
                                        <p:tgtEl>
                                          <p:spTgt spid="37889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78895"/>
                                        </p:tgtEl>
                                        <p:attrNameLst>
                                          <p:attrName>style.visibility</p:attrName>
                                        </p:attrNameLst>
                                      </p:cBhvr>
                                      <p:to>
                                        <p:strVal val="visible"/>
                                      </p:to>
                                    </p:set>
                                    <p:animEffect transition="in" filter="wipe(left)">
                                      <p:cBhvr>
                                        <p:cTn id="58" dur="500"/>
                                        <p:tgtEl>
                                          <p:spTgt spid="37889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889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78898"/>
                                        </p:tgtEl>
                                        <p:attrNameLst>
                                          <p:attrName>style.visibility</p:attrName>
                                        </p:attrNameLst>
                                      </p:cBhvr>
                                      <p:to>
                                        <p:strVal val="visible"/>
                                      </p:to>
                                    </p:set>
                                    <p:animEffect transition="in" filter="wipe(down)">
                                      <p:cBhvr>
                                        <p:cTn id="67" dur="500"/>
                                        <p:tgtEl>
                                          <p:spTgt spid="378898"/>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78917"/>
                                        </p:tgtEl>
                                        <p:attrNameLst>
                                          <p:attrName>style.visibility</p:attrName>
                                        </p:attrNameLst>
                                      </p:cBhvr>
                                      <p:to>
                                        <p:strVal val="visible"/>
                                      </p:to>
                                    </p:set>
                                    <p:animEffect transition="in" filter="wipe(down)">
                                      <p:cBhvr>
                                        <p:cTn id="70" dur="500"/>
                                        <p:tgtEl>
                                          <p:spTgt spid="37891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78900"/>
                                        </p:tgtEl>
                                        <p:attrNameLst>
                                          <p:attrName>style.visibility</p:attrName>
                                        </p:attrNameLst>
                                      </p:cBhvr>
                                      <p:to>
                                        <p:strVal val="visible"/>
                                      </p:to>
                                    </p:set>
                                    <p:animEffect transition="in" filter="wipe(down)">
                                      <p:cBhvr>
                                        <p:cTn id="75" dur="500"/>
                                        <p:tgtEl>
                                          <p:spTgt spid="378900"/>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78905"/>
                                        </p:tgtEl>
                                        <p:attrNameLst>
                                          <p:attrName>style.visibility</p:attrName>
                                        </p:attrNameLst>
                                      </p:cBhvr>
                                      <p:to>
                                        <p:strVal val="visible"/>
                                      </p:to>
                                    </p:set>
                                    <p:animEffect transition="in" filter="wipe(down)">
                                      <p:cBhvr>
                                        <p:cTn id="78" dur="500"/>
                                        <p:tgtEl>
                                          <p:spTgt spid="378905"/>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78902"/>
                                        </p:tgtEl>
                                        <p:attrNameLst>
                                          <p:attrName>style.visibility</p:attrName>
                                        </p:attrNameLst>
                                      </p:cBhvr>
                                      <p:to>
                                        <p:strVal val="visible"/>
                                      </p:to>
                                    </p:set>
                                    <p:animEffect transition="in" filter="wipe(up)">
                                      <p:cBhvr>
                                        <p:cTn id="81" dur="500"/>
                                        <p:tgtEl>
                                          <p:spTgt spid="37890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8903"/>
                                        </p:tgtEl>
                                        <p:attrNameLst>
                                          <p:attrName>style.visibility</p:attrName>
                                        </p:attrNameLst>
                                      </p:cBhvr>
                                      <p:to>
                                        <p:strVal val="visible"/>
                                      </p:to>
                                    </p:set>
                                    <p:animEffect transition="in" filter="wipe(down)">
                                      <p:cBhvr>
                                        <p:cTn id="84" dur="500"/>
                                        <p:tgtEl>
                                          <p:spTgt spid="37890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78901"/>
                                        </p:tgtEl>
                                        <p:attrNameLst>
                                          <p:attrName>style.visibility</p:attrName>
                                        </p:attrNameLst>
                                      </p:cBhvr>
                                      <p:to>
                                        <p:strVal val="visible"/>
                                      </p:to>
                                    </p:set>
                                    <p:animEffect transition="in" filter="wipe(left)">
                                      <p:cBhvr>
                                        <p:cTn id="87" dur="500"/>
                                        <p:tgtEl>
                                          <p:spTgt spid="378901"/>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78904"/>
                                        </p:tgtEl>
                                        <p:attrNameLst>
                                          <p:attrName>style.visibility</p:attrName>
                                        </p:attrNameLst>
                                      </p:cBhvr>
                                      <p:to>
                                        <p:strVal val="visible"/>
                                      </p:to>
                                    </p:set>
                                    <p:animEffect transition="in" filter="wipe(down)">
                                      <p:cBhvr>
                                        <p:cTn id="90" dur="500"/>
                                        <p:tgtEl>
                                          <p:spTgt spid="378904"/>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78911"/>
                                        </p:tgtEl>
                                        <p:attrNameLst>
                                          <p:attrName>style.visibility</p:attrName>
                                        </p:attrNameLst>
                                      </p:cBhvr>
                                      <p:to>
                                        <p:strVal val="visible"/>
                                      </p:to>
                                    </p:set>
                                    <p:animEffect transition="in" filter="wipe(down)">
                                      <p:cBhvr>
                                        <p:cTn id="93" dur="500"/>
                                        <p:tgtEl>
                                          <p:spTgt spid="37891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78919"/>
                                        </p:tgtEl>
                                        <p:attrNameLst>
                                          <p:attrName>style.visibility</p:attrName>
                                        </p:attrNameLst>
                                      </p:cBhvr>
                                      <p:to>
                                        <p:strVal val="visible"/>
                                      </p:to>
                                    </p:set>
                                    <p:animEffect transition="in" filter="wipe(left)">
                                      <p:cBhvr>
                                        <p:cTn id="98" dur="500"/>
                                        <p:tgtEl>
                                          <p:spTgt spid="378919"/>
                                        </p:tgtEl>
                                      </p:cBhvr>
                                    </p:animEffect>
                                  </p:childTnLst>
                                </p:cTn>
                              </p:par>
                              <p:par>
                                <p:cTn id="99" presetID="22" presetClass="entr" presetSubtype="8" fill="hold" nodeType="with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wipe(left)">
                                      <p:cBhvr>
                                        <p:cTn id="101" dur="500"/>
                                        <p:tgtEl>
                                          <p:spTgt spid="2"/>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378910"/>
                                        </p:tgtEl>
                                        <p:attrNameLst>
                                          <p:attrName>style.visibility</p:attrName>
                                        </p:attrNameLst>
                                      </p:cBhvr>
                                      <p:to>
                                        <p:strVal val="visible"/>
                                      </p:to>
                                    </p:set>
                                    <p:animEffect transition="in" filter="wipe(left)">
                                      <p:cBhvr>
                                        <p:cTn id="104" dur="500"/>
                                        <p:tgtEl>
                                          <p:spTgt spid="37891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78918"/>
                                        </p:tgtEl>
                                        <p:attrNameLst>
                                          <p:attrName>style.visibility</p:attrName>
                                        </p:attrNameLst>
                                      </p:cBhvr>
                                      <p:to>
                                        <p:strVal val="visible"/>
                                      </p:to>
                                    </p:set>
                                    <p:animEffect transition="in" filter="wipe(down)">
                                      <p:cBhvr>
                                        <p:cTn id="109" dur="500"/>
                                        <p:tgtEl>
                                          <p:spTgt spid="378918"/>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37890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78914"/>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378912"/>
                                        </p:tgtEl>
                                        <p:attrNameLst>
                                          <p:attrName>style.visibility</p:attrName>
                                        </p:attrNameLst>
                                      </p:cBhvr>
                                      <p:to>
                                        <p:strVal val="visible"/>
                                      </p:to>
                                    </p:set>
                                    <p:animEffect transition="in" filter="wipe(up)">
                                      <p:cBhvr>
                                        <p:cTn id="118" dur="500"/>
                                        <p:tgtEl>
                                          <p:spTgt spid="37891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378913"/>
                                        </p:tgtEl>
                                        <p:attrNameLst>
                                          <p:attrName>style.visibility</p:attrName>
                                        </p:attrNameLst>
                                      </p:cBhvr>
                                      <p:to>
                                        <p:strVal val="visible"/>
                                      </p:to>
                                    </p:set>
                                    <p:animEffect transition="in" filter="wipe(up)">
                                      <p:cBhvr>
                                        <p:cTn id="123" dur="500"/>
                                        <p:tgtEl>
                                          <p:spTgt spid="37891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nodeType="clickEffect">
                                  <p:stCondLst>
                                    <p:cond delay="0"/>
                                  </p:stCondLst>
                                  <p:childTnLst>
                                    <p:set>
                                      <p:cBhvr>
                                        <p:cTn id="127" dur="1" fill="hold">
                                          <p:stCondLst>
                                            <p:cond delay="0"/>
                                          </p:stCondLst>
                                        </p:cTn>
                                        <p:tgtEl>
                                          <p:spTgt spid="378915"/>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378916"/>
                                        </p:tgtEl>
                                        <p:attrNameLst>
                                          <p:attrName>style.visibility</p:attrName>
                                        </p:attrNameLst>
                                      </p:cBhvr>
                                      <p:to>
                                        <p:strVal val="visible"/>
                                      </p:to>
                                    </p:set>
                                    <p:animEffect transition="in" filter="wipe(up)">
                                      <p:cBhvr>
                                        <p:cTn id="132" dur="500"/>
                                        <p:tgtEl>
                                          <p:spTgt spid="37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378883" grpId="0" build="p"/>
      <p:bldP spid="378884" grpId="0" animBg="1"/>
      <p:bldP spid="378885" grpId="0" animBg="1"/>
      <p:bldP spid="378886" grpId="0" animBg="1"/>
      <p:bldP spid="378887" grpId="0"/>
      <p:bldP spid="378888" grpId="0"/>
      <p:bldP spid="378889" grpId="0"/>
      <p:bldP spid="378890" grpId="0" animBg="1"/>
      <p:bldP spid="378891" grpId="0"/>
      <p:bldP spid="378892" grpId="0"/>
      <p:bldP spid="378893" grpId="0"/>
      <p:bldP spid="378894" grpId="0"/>
      <p:bldP spid="378895" grpId="0"/>
      <p:bldP spid="378896" grpId="0" animBg="1"/>
      <p:bldP spid="378897" grpId="0" animBg="1"/>
      <p:bldP spid="378898" grpId="0" animBg="1"/>
      <p:bldP spid="378899" grpId="0"/>
      <p:bldP spid="378900" grpId="0" animBg="1"/>
      <p:bldP spid="378901" grpId="0" animBg="1"/>
      <p:bldP spid="378902" grpId="0" animBg="1"/>
      <p:bldP spid="378903" grpId="0"/>
      <p:bldP spid="378904" grpId="0"/>
      <p:bldP spid="378905" grpId="0"/>
      <p:bldP spid="378909" grpId="0"/>
      <p:bldP spid="378910" grpId="0" animBg="1"/>
      <p:bldP spid="378911" grpId="0"/>
      <p:bldP spid="378912" grpId="0"/>
      <p:bldP spid="378913" grpId="0"/>
      <p:bldP spid="378914" grpId="0"/>
      <p:bldP spid="378916" grpId="0"/>
      <p:bldP spid="378917" grpId="0"/>
      <p:bldP spid="378918" grpId="0" animBg="1"/>
      <p:bldP spid="3789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80931" name="Rectangle 3"/>
          <p:cNvSpPr>
            <a:spLocks noGrp="1" noChangeArrowheads="1"/>
          </p:cNvSpPr>
          <p:nvPr>
            <p:ph type="body" sz="half" idx="1"/>
          </p:nvPr>
        </p:nvSpPr>
        <p:spPr>
          <a:xfrm>
            <a:off x="606425" y="1646133"/>
            <a:ext cx="8752417" cy="3886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1.4.2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三维平移</a:t>
            </a:r>
          </a:p>
          <a:p>
            <a:pPr marL="908050" lvl="1" indent="-436563" eaLnBrk="1" hangingPunct="1">
              <a:spcBef>
                <a:spcPct val="40000"/>
              </a:spcBef>
            </a:pPr>
            <a:endParaRPr lang="en-US" altLang="zh-CN" sz="2400" b="1" dirty="0" smtClean="0"/>
          </a:p>
        </p:txBody>
      </p:sp>
      <p:graphicFrame>
        <p:nvGraphicFramePr>
          <p:cNvPr id="380932" name="Object 4"/>
          <p:cNvGraphicFramePr>
            <a:graphicFrameLocks noGrp="1" noChangeAspect="1"/>
          </p:cNvGraphicFramePr>
          <p:nvPr>
            <p:ph sz="quarter" idx="2"/>
            <p:extLst>
              <p:ext uri="{D42A27DB-BD31-4B8C-83A1-F6EECF244321}">
                <p14:modId xmlns:p14="http://schemas.microsoft.com/office/powerpoint/2010/main" val="1268493511"/>
              </p:ext>
            </p:extLst>
          </p:nvPr>
        </p:nvGraphicFramePr>
        <p:xfrm>
          <a:off x="5663952" y="1988840"/>
          <a:ext cx="4406900" cy="1844675"/>
        </p:xfrm>
        <a:graphic>
          <a:graphicData uri="http://schemas.openxmlformats.org/presentationml/2006/ole">
            <mc:AlternateContent xmlns:mc="http://schemas.openxmlformats.org/markup-compatibility/2006">
              <mc:Choice xmlns:v="urn:schemas-microsoft-com:vml" Requires="v">
                <p:oleObj spid="_x0000_s31878" name="Equation" r:id="rId4" imgW="1638300" imgH="914400" progId="Equation.DSMT4">
                  <p:embed/>
                </p:oleObj>
              </mc:Choice>
              <mc:Fallback>
                <p:oleObj name="Equation" r:id="rId4" imgW="1638300" imgH="9144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3952" y="1988840"/>
                        <a:ext cx="44069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0947" name="Object 19"/>
          <p:cNvGraphicFramePr>
            <a:graphicFrameLocks noGrp="1" noChangeAspect="1"/>
          </p:cNvGraphicFramePr>
          <p:nvPr>
            <p:ph sz="quarter" idx="3"/>
            <p:extLst>
              <p:ext uri="{D42A27DB-BD31-4B8C-83A1-F6EECF244321}">
                <p14:modId xmlns:p14="http://schemas.microsoft.com/office/powerpoint/2010/main" val="2598985690"/>
              </p:ext>
            </p:extLst>
          </p:nvPr>
        </p:nvGraphicFramePr>
        <p:xfrm>
          <a:off x="6240016" y="4275932"/>
          <a:ext cx="2882900" cy="611187"/>
        </p:xfrm>
        <a:graphic>
          <a:graphicData uri="http://schemas.openxmlformats.org/presentationml/2006/ole">
            <mc:AlternateContent xmlns:mc="http://schemas.openxmlformats.org/markup-compatibility/2006">
              <mc:Choice xmlns:v="urn:schemas-microsoft-com:vml" Requires="v">
                <p:oleObj spid="_x0000_s31879" name="Equation" r:id="rId6" imgW="583693" imgH="164957" progId="Equation.DSMT4">
                  <p:embed/>
                </p:oleObj>
              </mc:Choice>
              <mc:Fallback>
                <p:oleObj name="Equation" r:id="rId6" imgW="583693" imgH="164957"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0016" y="4275932"/>
                        <a:ext cx="288290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33" name="Line 5"/>
          <p:cNvSpPr>
            <a:spLocks noChangeShapeType="1"/>
          </p:cNvSpPr>
          <p:nvPr/>
        </p:nvSpPr>
        <p:spPr bwMode="auto">
          <a:xfrm flipV="1">
            <a:off x="1968500" y="3414714"/>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0934" name="Line 6"/>
          <p:cNvSpPr>
            <a:spLocks noChangeShapeType="1"/>
          </p:cNvSpPr>
          <p:nvPr/>
        </p:nvSpPr>
        <p:spPr bwMode="auto">
          <a:xfrm>
            <a:off x="1968501" y="5013325"/>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0935" name="Line 7"/>
          <p:cNvSpPr>
            <a:spLocks noChangeAspect="1" noChangeShapeType="1"/>
          </p:cNvSpPr>
          <p:nvPr/>
        </p:nvSpPr>
        <p:spPr bwMode="auto">
          <a:xfrm flipV="1">
            <a:off x="1047751" y="5013326"/>
            <a:ext cx="920749" cy="690563"/>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0936" name="Text Box 8"/>
          <p:cNvSpPr txBox="1">
            <a:spLocks noChangeArrowheads="1"/>
          </p:cNvSpPr>
          <p:nvPr/>
        </p:nvSpPr>
        <p:spPr bwMode="auto">
          <a:xfrm>
            <a:off x="738718" y="55022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sp>
        <p:nvSpPr>
          <p:cNvPr id="380937" name="Text Box 9"/>
          <p:cNvSpPr txBox="1">
            <a:spLocks noChangeArrowheads="1"/>
          </p:cNvSpPr>
          <p:nvPr/>
        </p:nvSpPr>
        <p:spPr bwMode="auto">
          <a:xfrm>
            <a:off x="4021667" y="492601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380938" name="Text Box 10"/>
          <p:cNvSpPr txBox="1">
            <a:spLocks noChangeArrowheads="1"/>
          </p:cNvSpPr>
          <p:nvPr/>
        </p:nvSpPr>
        <p:spPr bwMode="auto">
          <a:xfrm>
            <a:off x="1987551"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380939" name="Line 11"/>
          <p:cNvSpPr>
            <a:spLocks noChangeShapeType="1"/>
          </p:cNvSpPr>
          <p:nvPr/>
        </p:nvSpPr>
        <p:spPr bwMode="auto">
          <a:xfrm flipV="1">
            <a:off x="1390651" y="4149725"/>
            <a:ext cx="1344083" cy="71913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0940" name="Text Box 12"/>
          <p:cNvSpPr txBox="1">
            <a:spLocks noChangeArrowheads="1"/>
          </p:cNvSpPr>
          <p:nvPr/>
        </p:nvSpPr>
        <p:spPr bwMode="auto">
          <a:xfrm>
            <a:off x="1968500" y="4508501"/>
            <a:ext cx="27855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solidFill>
                  <a:schemeClr val="bg2">
                    <a:lumMod val="50000"/>
                  </a:schemeClr>
                </a:solidFill>
                <a:latin typeface="Times New Roman" pitchFamily="18" charset="0"/>
              </a:rPr>
              <a:t>T=(</a:t>
            </a:r>
            <a:r>
              <a:rPr lang="en-US" altLang="zh-CN" sz="2000" i="1">
                <a:solidFill>
                  <a:schemeClr val="bg2">
                    <a:lumMod val="50000"/>
                  </a:schemeClr>
                </a:solidFill>
                <a:latin typeface="Times New Roman" pitchFamily="18" charset="0"/>
              </a:rPr>
              <a:t>t</a:t>
            </a:r>
            <a:r>
              <a:rPr lang="en-US" altLang="zh-CN" sz="2000" baseline="-25000">
                <a:solidFill>
                  <a:schemeClr val="bg2">
                    <a:lumMod val="50000"/>
                  </a:schemeClr>
                </a:solidFill>
                <a:latin typeface="Times New Roman" pitchFamily="18" charset="0"/>
              </a:rPr>
              <a:t>x</a:t>
            </a:r>
            <a:r>
              <a:rPr lang="en-US" altLang="zh-CN" sz="2000">
                <a:solidFill>
                  <a:schemeClr val="bg2">
                    <a:lumMod val="50000"/>
                  </a:schemeClr>
                </a:solidFill>
                <a:latin typeface="Times New Roman" pitchFamily="18" charset="0"/>
              </a:rPr>
              <a:t>,</a:t>
            </a:r>
            <a:r>
              <a:rPr lang="en-US" altLang="zh-CN" sz="2000" i="1">
                <a:solidFill>
                  <a:schemeClr val="bg2">
                    <a:lumMod val="50000"/>
                  </a:schemeClr>
                </a:solidFill>
                <a:latin typeface="Times New Roman" pitchFamily="18" charset="0"/>
              </a:rPr>
              <a:t>t</a:t>
            </a:r>
            <a:r>
              <a:rPr lang="en-US" altLang="zh-CN" sz="2000" baseline="-25000">
                <a:solidFill>
                  <a:schemeClr val="bg2">
                    <a:lumMod val="50000"/>
                  </a:schemeClr>
                </a:solidFill>
                <a:latin typeface="Times New Roman" pitchFamily="18" charset="0"/>
              </a:rPr>
              <a:t>y</a:t>
            </a:r>
            <a:r>
              <a:rPr lang="en-US" altLang="zh-CN" sz="2000">
                <a:solidFill>
                  <a:schemeClr val="bg2">
                    <a:lumMod val="50000"/>
                  </a:schemeClr>
                </a:solidFill>
                <a:latin typeface="Times New Roman" pitchFamily="18" charset="0"/>
              </a:rPr>
              <a:t>,</a:t>
            </a:r>
            <a:r>
              <a:rPr lang="en-US" altLang="zh-CN" sz="2000" i="1">
                <a:solidFill>
                  <a:schemeClr val="bg2">
                    <a:lumMod val="50000"/>
                  </a:schemeClr>
                </a:solidFill>
                <a:latin typeface="Times New Roman" pitchFamily="18" charset="0"/>
              </a:rPr>
              <a:t>t</a:t>
            </a:r>
            <a:r>
              <a:rPr lang="en-US" altLang="zh-CN" sz="2000" baseline="-25000">
                <a:solidFill>
                  <a:schemeClr val="bg2">
                    <a:lumMod val="50000"/>
                  </a:schemeClr>
                </a:solidFill>
                <a:latin typeface="Times New Roman" pitchFamily="18" charset="0"/>
              </a:rPr>
              <a:t>z</a:t>
            </a:r>
            <a:r>
              <a:rPr lang="en-US" altLang="zh-CN" sz="2000">
                <a:solidFill>
                  <a:schemeClr val="bg2">
                    <a:lumMod val="50000"/>
                  </a:schemeClr>
                </a:solidFill>
                <a:latin typeface="Times New Roman" pitchFamily="18" charset="0"/>
              </a:rPr>
              <a:t>)</a:t>
            </a:r>
          </a:p>
        </p:txBody>
      </p:sp>
      <p:grpSp>
        <p:nvGrpSpPr>
          <p:cNvPr id="2" name="Group 13"/>
          <p:cNvGrpSpPr>
            <a:grpSpLocks/>
          </p:cNvGrpSpPr>
          <p:nvPr/>
        </p:nvGrpSpPr>
        <p:grpSpPr bwMode="auto">
          <a:xfrm>
            <a:off x="2563284" y="3716338"/>
            <a:ext cx="1708149" cy="598487"/>
            <a:chOff x="1211" y="2341"/>
            <a:chExt cx="807" cy="377"/>
          </a:xfrm>
        </p:grpSpPr>
        <p:sp>
          <p:nvSpPr>
            <p:cNvPr id="23572" name="Text Box 14"/>
            <p:cNvSpPr txBox="1">
              <a:spLocks noChangeArrowheads="1"/>
            </p:cNvSpPr>
            <p:nvPr/>
          </p:nvSpPr>
          <p:spPr bwMode="auto">
            <a:xfrm>
              <a:off x="1211" y="2487"/>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sym typeface="Symbol" pitchFamily="18" charset="2"/>
                </a:rPr>
                <a:t></a:t>
              </a:r>
            </a:p>
          </p:txBody>
        </p:sp>
        <p:sp>
          <p:nvSpPr>
            <p:cNvPr id="23573" name="Text Box 15"/>
            <p:cNvSpPr txBox="1">
              <a:spLocks noChangeArrowheads="1"/>
            </p:cNvSpPr>
            <p:nvPr/>
          </p:nvSpPr>
          <p:spPr bwMode="auto">
            <a:xfrm>
              <a:off x="1247" y="2341"/>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x</a:t>
              </a:r>
              <a:r>
                <a:rPr lang="en-US" altLang="zh-CN" baseline="30000">
                  <a:solidFill>
                    <a:schemeClr val="bg2">
                      <a:lumMod val="50000"/>
                    </a:schemeClr>
                  </a:solidFill>
                  <a:latin typeface="Times New Roman" pitchFamily="18" charset="0"/>
                </a:rPr>
                <a:t>’</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y</a:t>
              </a:r>
              <a:r>
                <a:rPr lang="en-US" altLang="zh-CN" baseline="30000">
                  <a:solidFill>
                    <a:schemeClr val="bg2">
                      <a:lumMod val="50000"/>
                    </a:schemeClr>
                  </a:solidFill>
                  <a:latin typeface="Times New Roman" pitchFamily="18" charset="0"/>
                </a:rPr>
                <a:t>’</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z</a:t>
              </a:r>
              <a:r>
                <a:rPr lang="en-US" altLang="zh-CN" baseline="30000">
                  <a:solidFill>
                    <a:schemeClr val="bg2">
                      <a:lumMod val="50000"/>
                    </a:schemeClr>
                  </a:solidFill>
                  <a:latin typeface="Times New Roman" pitchFamily="18" charset="0"/>
                </a:rPr>
                <a:t>’</a:t>
              </a:r>
              <a:r>
                <a:rPr lang="en-US" altLang="zh-CN">
                  <a:solidFill>
                    <a:schemeClr val="bg2">
                      <a:lumMod val="50000"/>
                    </a:schemeClr>
                  </a:solidFill>
                  <a:latin typeface="Times New Roman" pitchFamily="18" charset="0"/>
                </a:rPr>
                <a:t>)</a:t>
              </a:r>
            </a:p>
          </p:txBody>
        </p:sp>
      </p:grpSp>
      <p:grpSp>
        <p:nvGrpSpPr>
          <p:cNvPr id="3" name="Group 16"/>
          <p:cNvGrpSpPr>
            <a:grpSpLocks/>
          </p:cNvGrpSpPr>
          <p:nvPr/>
        </p:nvGrpSpPr>
        <p:grpSpPr bwMode="auto">
          <a:xfrm>
            <a:off x="391584" y="4581526"/>
            <a:ext cx="1193800" cy="466725"/>
            <a:chOff x="185" y="2886"/>
            <a:chExt cx="564" cy="294"/>
          </a:xfrm>
        </p:grpSpPr>
        <p:sp>
          <p:nvSpPr>
            <p:cNvPr id="23570" name="Text Box 17"/>
            <p:cNvSpPr txBox="1">
              <a:spLocks noChangeArrowheads="1"/>
            </p:cNvSpPr>
            <p:nvPr/>
          </p:nvSpPr>
          <p:spPr bwMode="auto">
            <a:xfrm>
              <a:off x="567" y="2949"/>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sym typeface="Symbol" pitchFamily="18" charset="2"/>
                </a:rPr>
                <a:t></a:t>
              </a:r>
            </a:p>
          </p:txBody>
        </p:sp>
        <p:sp>
          <p:nvSpPr>
            <p:cNvPr id="23571" name="Text Box 18"/>
            <p:cNvSpPr txBox="1">
              <a:spLocks noChangeArrowheads="1"/>
            </p:cNvSpPr>
            <p:nvPr/>
          </p:nvSpPr>
          <p:spPr bwMode="auto">
            <a:xfrm>
              <a:off x="185" y="2886"/>
              <a:ext cx="5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x</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y</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z</a:t>
              </a:r>
              <a:r>
                <a:rPr lang="en-US" altLang="zh-CN">
                  <a:solidFill>
                    <a:schemeClr val="bg2">
                      <a:lumMod val="50000"/>
                    </a:schemeClr>
                  </a:solidFill>
                  <a:latin typeface="Times New Roman" pitchFamily="18" charset="0"/>
                </a:rPr>
                <a:t>)</a:t>
              </a:r>
            </a:p>
          </p:txBody>
        </p:sp>
      </p:grpSp>
      <p:graphicFrame>
        <p:nvGraphicFramePr>
          <p:cNvPr id="380948" name="Object 20"/>
          <p:cNvGraphicFramePr>
            <a:graphicFrameLocks noChangeAspect="1"/>
          </p:cNvGraphicFramePr>
          <p:nvPr>
            <p:extLst>
              <p:ext uri="{D42A27DB-BD31-4B8C-83A1-F6EECF244321}">
                <p14:modId xmlns:p14="http://schemas.microsoft.com/office/powerpoint/2010/main" val="3640834674"/>
              </p:ext>
            </p:extLst>
          </p:nvPr>
        </p:nvGraphicFramePr>
        <p:xfrm>
          <a:off x="5591944" y="5949280"/>
          <a:ext cx="5832648" cy="597325"/>
        </p:xfrm>
        <a:graphic>
          <a:graphicData uri="http://schemas.openxmlformats.org/presentationml/2006/ole">
            <mc:AlternateContent xmlns:mc="http://schemas.openxmlformats.org/markup-compatibility/2006">
              <mc:Choice xmlns:v="urn:schemas-microsoft-com:vml" Requires="v">
                <p:oleObj spid="_x0000_s31880" name="Equation" r:id="rId8" imgW="2057400" imgH="241300" progId="Equation.DSMT4">
                  <p:embed/>
                </p:oleObj>
              </mc:Choice>
              <mc:Fallback>
                <p:oleObj name="Equation" r:id="rId8" imgW="20574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1944" y="5949280"/>
                        <a:ext cx="5832648" cy="597325"/>
                      </a:xfrm>
                      <a:prstGeom prst="rect">
                        <a:avLst/>
                      </a:prstGeom>
                      <a:noFill/>
                      <a:ln>
                        <a:noFill/>
                      </a:ln>
                      <a:extLst/>
                    </p:spPr>
                  </p:pic>
                </p:oleObj>
              </mc:Fallback>
            </mc:AlternateContent>
          </a:graphicData>
        </a:graphic>
      </p:graphicFrame>
      <p:sp>
        <p:nvSpPr>
          <p:cNvPr id="380949" name="Text Box 21"/>
          <p:cNvSpPr txBox="1">
            <a:spLocks noChangeArrowheads="1"/>
          </p:cNvSpPr>
          <p:nvPr/>
        </p:nvSpPr>
        <p:spPr bwMode="auto">
          <a:xfrm>
            <a:off x="5591944" y="5272088"/>
            <a:ext cx="307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等价于</a:t>
            </a:r>
          </a:p>
        </p:txBody>
      </p:sp>
    </p:spTree>
    <p:extLst>
      <p:ext uri="{BB962C8B-B14F-4D97-AF65-F5344CB8AC3E}">
        <p14:creationId xmlns:p14="http://schemas.microsoft.com/office/powerpoint/2010/main" val="1891875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Effect transition="in" filter="wipe(up)">
                                      <p:cBhvr>
                                        <p:cTn id="7" dur="500"/>
                                        <p:tgtEl>
                                          <p:spTgt spid="380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0933"/>
                                        </p:tgtEl>
                                        <p:attrNameLst>
                                          <p:attrName>style.visibility</p:attrName>
                                        </p:attrNameLst>
                                      </p:cBhvr>
                                      <p:to>
                                        <p:strVal val="visible"/>
                                      </p:to>
                                    </p:set>
                                    <p:animEffect transition="in" filter="wipe(down)">
                                      <p:cBhvr>
                                        <p:cTn id="12" dur="500"/>
                                        <p:tgtEl>
                                          <p:spTgt spid="38093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80938"/>
                                        </p:tgtEl>
                                        <p:attrNameLst>
                                          <p:attrName>style.visibility</p:attrName>
                                        </p:attrNameLst>
                                      </p:cBhvr>
                                      <p:to>
                                        <p:strVal val="visible"/>
                                      </p:to>
                                    </p:set>
                                    <p:animEffect transition="in" filter="wipe(down)">
                                      <p:cBhvr>
                                        <p:cTn id="15" dur="500"/>
                                        <p:tgtEl>
                                          <p:spTgt spid="38093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80935"/>
                                        </p:tgtEl>
                                        <p:attrNameLst>
                                          <p:attrName>style.visibility</p:attrName>
                                        </p:attrNameLst>
                                      </p:cBhvr>
                                      <p:to>
                                        <p:strVal val="visible"/>
                                      </p:to>
                                    </p:set>
                                    <p:animEffect transition="in" filter="wipe(up)">
                                      <p:cBhvr>
                                        <p:cTn id="18" dur="500"/>
                                        <p:tgtEl>
                                          <p:spTgt spid="38093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80936"/>
                                        </p:tgtEl>
                                        <p:attrNameLst>
                                          <p:attrName>style.visibility</p:attrName>
                                        </p:attrNameLst>
                                      </p:cBhvr>
                                      <p:to>
                                        <p:strVal val="visible"/>
                                      </p:to>
                                    </p:set>
                                    <p:animEffect transition="in" filter="wipe(down)">
                                      <p:cBhvr>
                                        <p:cTn id="21" dur="500"/>
                                        <p:tgtEl>
                                          <p:spTgt spid="3809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80934"/>
                                        </p:tgtEl>
                                        <p:attrNameLst>
                                          <p:attrName>style.visibility</p:attrName>
                                        </p:attrNameLst>
                                      </p:cBhvr>
                                      <p:to>
                                        <p:strVal val="visible"/>
                                      </p:to>
                                    </p:set>
                                    <p:animEffect transition="in" filter="wipe(left)">
                                      <p:cBhvr>
                                        <p:cTn id="24" dur="500"/>
                                        <p:tgtEl>
                                          <p:spTgt spid="38093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80937"/>
                                        </p:tgtEl>
                                        <p:attrNameLst>
                                          <p:attrName>style.visibility</p:attrName>
                                        </p:attrNameLst>
                                      </p:cBhvr>
                                      <p:to>
                                        <p:strVal val="visible"/>
                                      </p:to>
                                    </p:set>
                                    <p:animEffect transition="in" filter="wipe(down)">
                                      <p:cBhvr>
                                        <p:cTn id="27" dur="500"/>
                                        <p:tgtEl>
                                          <p:spTgt spid="3809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0939"/>
                                        </p:tgtEl>
                                        <p:attrNameLst>
                                          <p:attrName>style.visibility</p:attrName>
                                        </p:attrNameLst>
                                      </p:cBhvr>
                                      <p:to>
                                        <p:strVal val="visible"/>
                                      </p:to>
                                    </p:set>
                                    <p:animEffect transition="in" filter="wipe(left)">
                                      <p:cBhvr>
                                        <p:cTn id="40" dur="500"/>
                                        <p:tgtEl>
                                          <p:spTgt spid="38093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80940"/>
                                        </p:tgtEl>
                                        <p:attrNameLst>
                                          <p:attrName>style.visibility</p:attrName>
                                        </p:attrNameLst>
                                      </p:cBhvr>
                                      <p:to>
                                        <p:strVal val="visible"/>
                                      </p:to>
                                    </p:set>
                                    <p:animEffect transition="in" filter="wipe(left)">
                                      <p:cBhvr>
                                        <p:cTn id="43" dur="500"/>
                                        <p:tgtEl>
                                          <p:spTgt spid="38094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8093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8094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80948"/>
                                        </p:tgtEl>
                                        <p:attrNameLst>
                                          <p:attrName>style.visibility</p:attrName>
                                        </p:attrNameLst>
                                      </p:cBhvr>
                                      <p:to>
                                        <p:strVal val="visible"/>
                                      </p:to>
                                    </p:set>
                                    <p:animEffect transition="in" filter="wipe(left)">
                                      <p:cBhvr>
                                        <p:cTn id="56" dur="500"/>
                                        <p:tgtEl>
                                          <p:spTgt spid="38094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80949"/>
                                        </p:tgtEl>
                                        <p:attrNameLst>
                                          <p:attrName>style.visibility</p:attrName>
                                        </p:attrNameLst>
                                      </p:cBhvr>
                                      <p:to>
                                        <p:strVal val="visible"/>
                                      </p:to>
                                    </p:set>
                                    <p:animEffect transition="in" filter="wipe(left)">
                                      <p:cBhvr>
                                        <p:cTn id="59" dur="500"/>
                                        <p:tgtEl>
                                          <p:spTgt spid="38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p:bldP spid="380933" grpId="0" animBg="1"/>
      <p:bldP spid="380934" grpId="0" animBg="1"/>
      <p:bldP spid="380935" grpId="0" animBg="1"/>
      <p:bldP spid="380936" grpId="0"/>
      <p:bldP spid="380937" grpId="0"/>
      <p:bldP spid="380938" grpId="0"/>
      <p:bldP spid="380939" grpId="0" animBg="1"/>
      <p:bldP spid="380940" grpId="0"/>
      <p:bldP spid="3809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82979" name="Rectangle 3"/>
          <p:cNvSpPr>
            <a:spLocks noGrp="1" noChangeArrowheads="1"/>
          </p:cNvSpPr>
          <p:nvPr>
            <p:ph type="body" sz="half" idx="1"/>
          </p:nvPr>
        </p:nvSpPr>
        <p:spPr>
          <a:xfrm>
            <a:off x="571117" y="1619998"/>
            <a:ext cx="7488767" cy="4267200"/>
          </a:xfrm>
        </p:spPr>
        <p:txBody>
          <a:bodyPr/>
          <a:lstStyle/>
          <a:p>
            <a:pPr marL="717550" lvl="1" indent="-342900" eaLnBrk="1"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三维旋转</a:t>
            </a:r>
          </a:p>
          <a:p>
            <a:pPr marL="1260475" lvl="3" indent="-342900" eaLnBrk="1"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绕坐标轴旋转</a:t>
            </a:r>
          </a:p>
        </p:txBody>
      </p:sp>
      <p:graphicFrame>
        <p:nvGraphicFramePr>
          <p:cNvPr id="382980" name="Object 4"/>
          <p:cNvGraphicFramePr>
            <a:graphicFrameLocks noGrp="1" noChangeAspect="1"/>
          </p:cNvGraphicFramePr>
          <p:nvPr>
            <p:ph sz="quarter" idx="2"/>
          </p:nvPr>
        </p:nvGraphicFramePr>
        <p:xfrm>
          <a:off x="6578600" y="2868613"/>
          <a:ext cx="2800351" cy="1039812"/>
        </p:xfrm>
        <a:graphic>
          <a:graphicData uri="http://schemas.openxmlformats.org/presentationml/2006/ole">
            <mc:AlternateContent xmlns:mc="http://schemas.openxmlformats.org/markup-compatibility/2006">
              <mc:Choice xmlns:v="urn:schemas-microsoft-com:vml" Requires="v">
                <p:oleObj spid="_x0000_s32858" name="Equation" r:id="rId4" imgW="1257300" imgH="622300" progId="Equation.DSMT4">
                  <p:embed/>
                </p:oleObj>
              </mc:Choice>
              <mc:Fallback>
                <p:oleObj name="Equation" r:id="rId4" imgW="1257300" imgH="6223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8600" y="2868613"/>
                        <a:ext cx="2800351"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997" name="Object 21"/>
          <p:cNvGraphicFramePr>
            <a:graphicFrameLocks noGrp="1" noChangeAspect="1"/>
          </p:cNvGraphicFramePr>
          <p:nvPr>
            <p:ph sz="quarter" idx="3"/>
            <p:extLst>
              <p:ext uri="{D42A27DB-BD31-4B8C-83A1-F6EECF244321}">
                <p14:modId xmlns:p14="http://schemas.microsoft.com/office/powerpoint/2010/main" val="3774739722"/>
              </p:ext>
            </p:extLst>
          </p:nvPr>
        </p:nvGraphicFramePr>
        <p:xfrm>
          <a:off x="6670676" y="4581525"/>
          <a:ext cx="3845983" cy="1228725"/>
        </p:xfrm>
        <a:graphic>
          <a:graphicData uri="http://schemas.openxmlformats.org/presentationml/2006/ole">
            <mc:AlternateContent xmlns:mc="http://schemas.openxmlformats.org/markup-compatibility/2006">
              <mc:Choice xmlns:v="urn:schemas-microsoft-com:vml" Requires="v">
                <p:oleObj spid="_x0000_s32859" name="Equation" r:id="rId6" imgW="2146300" imgH="914400" progId="Equation.DSMT4">
                  <p:embed/>
                </p:oleObj>
              </mc:Choice>
              <mc:Fallback>
                <p:oleObj name="Equation" r:id="rId6" imgW="2146300" imgH="9144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0676" y="4581525"/>
                        <a:ext cx="3845983"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2981" name="Line 5"/>
          <p:cNvSpPr>
            <a:spLocks noChangeShapeType="1"/>
          </p:cNvSpPr>
          <p:nvPr/>
        </p:nvSpPr>
        <p:spPr bwMode="auto">
          <a:xfrm>
            <a:off x="2506134" y="5013325"/>
            <a:ext cx="2400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2982" name="Line 6"/>
          <p:cNvSpPr>
            <a:spLocks noChangeAspect="1" noChangeShapeType="1"/>
          </p:cNvSpPr>
          <p:nvPr/>
        </p:nvSpPr>
        <p:spPr bwMode="auto">
          <a:xfrm flipV="1">
            <a:off x="1585384" y="5013326"/>
            <a:ext cx="920749" cy="6905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2983" name="Text Box 7"/>
          <p:cNvSpPr txBox="1">
            <a:spLocks noChangeArrowheads="1"/>
          </p:cNvSpPr>
          <p:nvPr/>
        </p:nvSpPr>
        <p:spPr bwMode="auto">
          <a:xfrm>
            <a:off x="1276351" y="55022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x</a:t>
            </a:r>
          </a:p>
        </p:txBody>
      </p:sp>
      <p:sp>
        <p:nvSpPr>
          <p:cNvPr id="382984" name="Text Box 8"/>
          <p:cNvSpPr txBox="1">
            <a:spLocks noChangeArrowheads="1"/>
          </p:cNvSpPr>
          <p:nvPr/>
        </p:nvSpPr>
        <p:spPr bwMode="auto">
          <a:xfrm>
            <a:off x="4559301" y="492601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y</a:t>
            </a:r>
          </a:p>
        </p:txBody>
      </p:sp>
      <p:sp>
        <p:nvSpPr>
          <p:cNvPr id="382985" name="Text Box 9"/>
          <p:cNvSpPr txBox="1">
            <a:spLocks noChangeArrowheads="1"/>
          </p:cNvSpPr>
          <p:nvPr/>
        </p:nvSpPr>
        <p:spPr bwMode="auto">
          <a:xfrm>
            <a:off x="2525185"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z</a:t>
            </a:r>
          </a:p>
        </p:txBody>
      </p:sp>
      <p:grpSp>
        <p:nvGrpSpPr>
          <p:cNvPr id="2" name="Group 10"/>
          <p:cNvGrpSpPr>
            <a:grpSpLocks/>
          </p:cNvGrpSpPr>
          <p:nvPr/>
        </p:nvGrpSpPr>
        <p:grpSpPr bwMode="auto">
          <a:xfrm>
            <a:off x="3562351" y="3860800"/>
            <a:ext cx="1708149" cy="598488"/>
            <a:chOff x="1211" y="2341"/>
            <a:chExt cx="807" cy="377"/>
          </a:xfrm>
        </p:grpSpPr>
        <p:sp>
          <p:nvSpPr>
            <p:cNvPr id="24602" name="Text Box 11"/>
            <p:cNvSpPr txBox="1">
              <a:spLocks noChangeArrowheads="1"/>
            </p:cNvSpPr>
            <p:nvPr/>
          </p:nvSpPr>
          <p:spPr bwMode="auto">
            <a:xfrm>
              <a:off x="1211" y="2487"/>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24603" name="Text Box 12"/>
            <p:cNvSpPr txBox="1">
              <a:spLocks noChangeArrowheads="1"/>
            </p:cNvSpPr>
            <p:nvPr/>
          </p:nvSpPr>
          <p:spPr bwMode="auto">
            <a:xfrm>
              <a:off x="1247" y="2341"/>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a:t>
              </a:r>
              <a:r>
                <a:rPr lang="en-US" altLang="zh-CN" i="1">
                  <a:latin typeface="Times New Roman" pitchFamily="18" charset="0"/>
                </a:rPr>
                <a:t>x</a:t>
              </a:r>
              <a:r>
                <a:rPr lang="en-US" altLang="zh-CN" baseline="30000">
                  <a:latin typeface="Times New Roman" pitchFamily="18" charset="0"/>
                </a:rPr>
                <a:t>’</a:t>
              </a:r>
              <a:r>
                <a:rPr lang="en-US" altLang="zh-CN">
                  <a:latin typeface="Times New Roman" pitchFamily="18" charset="0"/>
                </a:rPr>
                <a:t>,</a:t>
              </a:r>
              <a:r>
                <a:rPr lang="en-US" altLang="zh-CN" i="1">
                  <a:latin typeface="Times New Roman" pitchFamily="18" charset="0"/>
                </a:rPr>
                <a:t>y</a:t>
              </a:r>
              <a:r>
                <a:rPr lang="en-US" altLang="zh-CN" baseline="30000">
                  <a:latin typeface="Times New Roman" pitchFamily="18" charset="0"/>
                </a:rPr>
                <a:t>’</a:t>
              </a:r>
              <a:r>
                <a:rPr lang="en-US" altLang="zh-CN">
                  <a:latin typeface="Times New Roman" pitchFamily="18" charset="0"/>
                </a:rPr>
                <a:t>,</a:t>
              </a:r>
              <a:r>
                <a:rPr lang="en-US" altLang="zh-CN" i="1">
                  <a:latin typeface="Times New Roman" pitchFamily="18" charset="0"/>
                </a:rPr>
                <a:t>z</a:t>
              </a:r>
              <a:r>
                <a:rPr lang="en-US" altLang="zh-CN" baseline="30000">
                  <a:latin typeface="Times New Roman" pitchFamily="18" charset="0"/>
                </a:rPr>
                <a:t>’</a:t>
              </a:r>
              <a:r>
                <a:rPr lang="en-US" altLang="zh-CN">
                  <a:latin typeface="Times New Roman" pitchFamily="18" charset="0"/>
                </a:rPr>
                <a:t>)</a:t>
              </a:r>
            </a:p>
          </p:txBody>
        </p:sp>
      </p:grpSp>
      <p:sp>
        <p:nvSpPr>
          <p:cNvPr id="382989" name="Text Box 13"/>
          <p:cNvSpPr txBox="1">
            <a:spLocks noChangeArrowheads="1"/>
          </p:cNvSpPr>
          <p:nvPr/>
        </p:nvSpPr>
        <p:spPr bwMode="auto">
          <a:xfrm>
            <a:off x="4561417" y="2365231"/>
            <a:ext cx="268816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绕</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z</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轴的旋转</a:t>
            </a:r>
          </a:p>
        </p:txBody>
      </p:sp>
      <p:sp>
        <p:nvSpPr>
          <p:cNvPr id="382990" name="Oval 14"/>
          <p:cNvSpPr>
            <a:spLocks noChangeArrowheads="1"/>
          </p:cNvSpPr>
          <p:nvPr/>
        </p:nvSpPr>
        <p:spPr bwMode="auto">
          <a:xfrm>
            <a:off x="1352551" y="4076701"/>
            <a:ext cx="2400300"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2991" name="Line 15"/>
          <p:cNvSpPr>
            <a:spLocks noChangeShapeType="1"/>
          </p:cNvSpPr>
          <p:nvPr/>
        </p:nvSpPr>
        <p:spPr bwMode="auto">
          <a:xfrm flipV="1">
            <a:off x="2506133" y="341471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6"/>
          <p:cNvGrpSpPr>
            <a:grpSpLocks/>
          </p:cNvGrpSpPr>
          <p:nvPr/>
        </p:nvGrpSpPr>
        <p:grpSpPr bwMode="auto">
          <a:xfrm>
            <a:off x="1352551" y="4249738"/>
            <a:ext cx="1193800" cy="474662"/>
            <a:chOff x="385" y="2677"/>
            <a:chExt cx="564" cy="299"/>
          </a:xfrm>
        </p:grpSpPr>
        <p:sp>
          <p:nvSpPr>
            <p:cNvPr id="24600" name="Text Box 17"/>
            <p:cNvSpPr txBox="1">
              <a:spLocks noChangeArrowheads="1"/>
            </p:cNvSpPr>
            <p:nvPr/>
          </p:nvSpPr>
          <p:spPr bwMode="auto">
            <a:xfrm>
              <a:off x="767" y="2677"/>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24601" name="Text Box 18"/>
            <p:cNvSpPr txBox="1">
              <a:spLocks noChangeArrowheads="1"/>
            </p:cNvSpPr>
            <p:nvPr/>
          </p:nvSpPr>
          <p:spPr bwMode="auto">
            <a:xfrm>
              <a:off x="385" y="2745"/>
              <a:ext cx="5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a:t>
              </a:r>
              <a:r>
                <a:rPr lang="en-US" altLang="zh-CN" i="1">
                  <a:latin typeface="Times New Roman" pitchFamily="18" charset="0"/>
                </a:rPr>
                <a:t>x</a:t>
              </a:r>
              <a:r>
                <a:rPr lang="en-US" altLang="zh-CN">
                  <a:latin typeface="Times New Roman" pitchFamily="18" charset="0"/>
                </a:rPr>
                <a:t>,</a:t>
              </a:r>
              <a:r>
                <a:rPr lang="en-US" altLang="zh-CN" i="1">
                  <a:latin typeface="Times New Roman" pitchFamily="18" charset="0"/>
                </a:rPr>
                <a:t>y</a:t>
              </a:r>
              <a:r>
                <a:rPr lang="en-US" altLang="zh-CN">
                  <a:latin typeface="Times New Roman" pitchFamily="18" charset="0"/>
                </a:rPr>
                <a:t>,</a:t>
              </a:r>
              <a:r>
                <a:rPr lang="en-US" altLang="zh-CN" i="1">
                  <a:latin typeface="Times New Roman" pitchFamily="18" charset="0"/>
                </a:rPr>
                <a:t>z</a:t>
              </a:r>
              <a:r>
                <a:rPr lang="en-US" altLang="zh-CN">
                  <a:latin typeface="Times New Roman" pitchFamily="18" charset="0"/>
                </a:rPr>
                <a:t>)</a:t>
              </a:r>
            </a:p>
          </p:txBody>
        </p:sp>
      </p:grpSp>
      <p:sp>
        <p:nvSpPr>
          <p:cNvPr id="382995" name="Line 19"/>
          <p:cNvSpPr>
            <a:spLocks noChangeShapeType="1"/>
          </p:cNvSpPr>
          <p:nvPr/>
        </p:nvSpPr>
        <p:spPr bwMode="auto">
          <a:xfrm flipV="1">
            <a:off x="2313517" y="4292601"/>
            <a:ext cx="192616"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2996" name="Line 20"/>
          <p:cNvSpPr>
            <a:spLocks noChangeShapeType="1"/>
          </p:cNvSpPr>
          <p:nvPr/>
        </p:nvSpPr>
        <p:spPr bwMode="auto">
          <a:xfrm>
            <a:off x="2506134" y="4292600"/>
            <a:ext cx="12848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2998" name="Text Box 22"/>
          <p:cNvSpPr txBox="1">
            <a:spLocks noChangeArrowheads="1"/>
          </p:cNvSpPr>
          <p:nvPr/>
        </p:nvSpPr>
        <p:spPr bwMode="auto">
          <a:xfrm>
            <a:off x="5880525" y="4092575"/>
            <a:ext cx="268816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矩阵表示</a:t>
            </a:r>
          </a:p>
        </p:txBody>
      </p:sp>
      <p:sp>
        <p:nvSpPr>
          <p:cNvPr id="382999" name="Text Box 23"/>
          <p:cNvSpPr txBox="1">
            <a:spLocks noChangeArrowheads="1"/>
          </p:cNvSpPr>
          <p:nvPr/>
        </p:nvSpPr>
        <p:spPr bwMode="auto">
          <a:xfrm>
            <a:off x="6168008" y="6093296"/>
            <a:ext cx="45127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dirty="0">
                <a:latin typeface="Times New Roman" pitchFamily="18" charset="0"/>
              </a:rPr>
              <a:t>P</a:t>
            </a:r>
            <a:r>
              <a:rPr lang="en-US" altLang="zh-CN" sz="2400" baseline="30000" dirty="0">
                <a:latin typeface="Times New Roman" pitchFamily="18" charset="0"/>
              </a:rPr>
              <a:t>’</a:t>
            </a:r>
            <a:r>
              <a:rPr lang="en-US" altLang="zh-CN" sz="2400" dirty="0">
                <a:latin typeface="Times New Roman" pitchFamily="18" charset="0"/>
              </a:rPr>
              <a:t>=</a:t>
            </a:r>
            <a:r>
              <a:rPr lang="en-US" altLang="zh-CN" sz="2400" dirty="0" err="1">
                <a:latin typeface="Times New Roman" pitchFamily="18" charset="0"/>
              </a:rPr>
              <a:t>R</a:t>
            </a:r>
            <a:r>
              <a:rPr lang="en-US" altLang="zh-CN" sz="2400" i="1" baseline="-25000" dirty="0" err="1">
                <a:latin typeface="Times New Roman" pitchFamily="18" charset="0"/>
              </a:rPr>
              <a:t>z</a:t>
            </a:r>
            <a:r>
              <a:rPr lang="en-US" altLang="zh-CN" sz="2400" dirty="0">
                <a:latin typeface="Times New Roman" pitchFamily="18" charset="0"/>
              </a:rPr>
              <a:t>(</a:t>
            </a:r>
            <a:r>
              <a:rPr lang="en-US" altLang="zh-CN" sz="2400" i="1" dirty="0">
                <a:latin typeface="Times New Roman" pitchFamily="18" charset="0"/>
                <a:sym typeface="Symbol" pitchFamily="18" charset="2"/>
              </a:rPr>
              <a:t></a:t>
            </a:r>
            <a:r>
              <a:rPr lang="en-US" altLang="zh-CN" sz="2400" dirty="0">
                <a:latin typeface="Times New Roman" pitchFamily="18" charset="0"/>
                <a:sym typeface="Symbol" pitchFamily="18" charset="2"/>
              </a:rPr>
              <a:t>)</a:t>
            </a:r>
            <a:r>
              <a:rPr lang="en-US" altLang="zh-CN" sz="1200" dirty="0">
                <a:latin typeface="Times New Roman" pitchFamily="18" charset="0"/>
                <a:sym typeface="Symbol" pitchFamily="18" charset="2"/>
              </a:rPr>
              <a:t></a:t>
            </a:r>
            <a:r>
              <a:rPr lang="en-US" altLang="zh-CN" sz="2400" dirty="0">
                <a:latin typeface="Times New Roman" pitchFamily="18" charset="0"/>
                <a:sym typeface="Symbol" pitchFamily="18" charset="2"/>
              </a:rPr>
              <a:t>P</a:t>
            </a:r>
          </a:p>
        </p:txBody>
      </p:sp>
      <p:sp>
        <p:nvSpPr>
          <p:cNvPr id="383000" name="Arc 24"/>
          <p:cNvSpPr>
            <a:spLocks/>
          </p:cNvSpPr>
          <p:nvPr/>
        </p:nvSpPr>
        <p:spPr bwMode="auto">
          <a:xfrm flipV="1">
            <a:off x="2408768" y="4287839"/>
            <a:ext cx="192617" cy="79375"/>
          </a:xfrm>
          <a:custGeom>
            <a:avLst/>
            <a:gdLst>
              <a:gd name="T0" fmla="*/ 0 w 21600"/>
              <a:gd name="T1" fmla="*/ 0 h 23433"/>
              <a:gd name="T2" fmla="*/ 2147483647 w 21600"/>
              <a:gd name="T3" fmla="*/ 2147483647 h 23433"/>
              <a:gd name="T4" fmla="*/ 0 w 21600"/>
              <a:gd name="T5" fmla="*/ 2147483647 h 23433"/>
              <a:gd name="T6" fmla="*/ 0 60000 65536"/>
              <a:gd name="T7" fmla="*/ 0 60000 65536"/>
              <a:gd name="T8" fmla="*/ 0 60000 65536"/>
              <a:gd name="T9" fmla="*/ 0 w 21600"/>
              <a:gd name="T10" fmla="*/ 0 h 23433"/>
              <a:gd name="T11" fmla="*/ 21600 w 21600"/>
              <a:gd name="T12" fmla="*/ 23433 h 23433"/>
            </a:gdLst>
            <a:ahLst/>
            <a:cxnLst>
              <a:cxn ang="T6">
                <a:pos x="T0" y="T1"/>
              </a:cxn>
              <a:cxn ang="T7">
                <a:pos x="T2" y="T3"/>
              </a:cxn>
              <a:cxn ang="T8">
                <a:pos x="T4" y="T5"/>
              </a:cxn>
            </a:cxnLst>
            <a:rect l="T9" t="T10" r="T11" b="T12"/>
            <a:pathLst>
              <a:path w="21600" h="23433" fill="none" extrusionOk="0">
                <a:moveTo>
                  <a:pt x="-1" y="0"/>
                </a:moveTo>
                <a:cubicBezTo>
                  <a:pt x="11929" y="0"/>
                  <a:pt x="21600" y="9670"/>
                  <a:pt x="21600" y="21600"/>
                </a:cubicBezTo>
                <a:cubicBezTo>
                  <a:pt x="21600" y="22211"/>
                  <a:pt x="21574" y="22823"/>
                  <a:pt x="21522" y="23433"/>
                </a:cubicBezTo>
              </a:path>
              <a:path w="21600" h="23433" stroke="0" extrusionOk="0">
                <a:moveTo>
                  <a:pt x="-1" y="0"/>
                </a:moveTo>
                <a:cubicBezTo>
                  <a:pt x="11929" y="0"/>
                  <a:pt x="21600" y="9670"/>
                  <a:pt x="21600" y="21600"/>
                </a:cubicBezTo>
                <a:cubicBezTo>
                  <a:pt x="21600" y="22211"/>
                  <a:pt x="21574" y="22823"/>
                  <a:pt x="21522" y="23433"/>
                </a:cubicBezTo>
                <a:lnTo>
                  <a:pt x="0" y="21600"/>
                </a:lnTo>
                <a:lnTo>
                  <a:pt x="-1" y="0"/>
                </a:lnTo>
                <a:close/>
              </a:path>
            </a:pathLst>
          </a:custGeom>
          <a:noFill/>
          <a:ln w="9525">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3001" name="Text Box 25"/>
          <p:cNvSpPr txBox="1">
            <a:spLocks noChangeArrowheads="1"/>
          </p:cNvSpPr>
          <p:nvPr/>
        </p:nvSpPr>
        <p:spPr bwMode="auto">
          <a:xfrm>
            <a:off x="2506134" y="4149726"/>
            <a:ext cx="10562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383002" name="Arc 26"/>
          <p:cNvSpPr>
            <a:spLocks/>
          </p:cNvSpPr>
          <p:nvPr/>
        </p:nvSpPr>
        <p:spPr bwMode="auto">
          <a:xfrm flipV="1">
            <a:off x="2601384" y="4437063"/>
            <a:ext cx="1056216" cy="1444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3003" name="Line 27"/>
          <p:cNvSpPr>
            <a:spLocks noChangeShapeType="1"/>
          </p:cNvSpPr>
          <p:nvPr/>
        </p:nvSpPr>
        <p:spPr bwMode="auto">
          <a:xfrm>
            <a:off x="3790951" y="2578750"/>
            <a:ext cx="670983" cy="0"/>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81748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wipe(up)">
                                      <p:cBhvr>
                                        <p:cTn id="7" dur="500"/>
                                        <p:tgtEl>
                                          <p:spTgt spid="3829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2979">
                                            <p:txEl>
                                              <p:pRg st="1" end="1"/>
                                            </p:txEl>
                                          </p:spTgt>
                                        </p:tgtEl>
                                        <p:attrNameLst>
                                          <p:attrName>style.visibility</p:attrName>
                                        </p:attrNameLst>
                                      </p:cBhvr>
                                      <p:to>
                                        <p:strVal val="visible"/>
                                      </p:to>
                                    </p:set>
                                    <p:animEffect transition="in" filter="wipe(up)">
                                      <p:cBhvr>
                                        <p:cTn id="10" dur="500"/>
                                        <p:tgtEl>
                                          <p:spTgt spid="3829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82989"/>
                                        </p:tgtEl>
                                        <p:attrNameLst>
                                          <p:attrName>style.visibility</p:attrName>
                                        </p:attrNameLst>
                                      </p:cBhvr>
                                      <p:to>
                                        <p:strVal val="visible"/>
                                      </p:to>
                                    </p:set>
                                    <p:animEffect transition="in" filter="wipe(left)">
                                      <p:cBhvr>
                                        <p:cTn id="15" dur="500"/>
                                        <p:tgtEl>
                                          <p:spTgt spid="38298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83003"/>
                                        </p:tgtEl>
                                        <p:attrNameLst>
                                          <p:attrName>style.visibility</p:attrName>
                                        </p:attrNameLst>
                                      </p:cBhvr>
                                      <p:to>
                                        <p:strVal val="visible"/>
                                      </p:to>
                                    </p:set>
                                    <p:animEffect transition="in" filter="wipe(left)">
                                      <p:cBhvr>
                                        <p:cTn id="18" dur="500"/>
                                        <p:tgtEl>
                                          <p:spTgt spid="3830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82991"/>
                                        </p:tgtEl>
                                        <p:attrNameLst>
                                          <p:attrName>style.visibility</p:attrName>
                                        </p:attrNameLst>
                                      </p:cBhvr>
                                      <p:to>
                                        <p:strVal val="visible"/>
                                      </p:to>
                                    </p:set>
                                    <p:animEffect transition="in" filter="wipe(down)">
                                      <p:cBhvr>
                                        <p:cTn id="23" dur="500"/>
                                        <p:tgtEl>
                                          <p:spTgt spid="38299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82985"/>
                                        </p:tgtEl>
                                        <p:attrNameLst>
                                          <p:attrName>style.visibility</p:attrName>
                                        </p:attrNameLst>
                                      </p:cBhvr>
                                      <p:to>
                                        <p:strVal val="visible"/>
                                      </p:to>
                                    </p:set>
                                    <p:animEffect transition="in" filter="wipe(down)">
                                      <p:cBhvr>
                                        <p:cTn id="26" dur="500"/>
                                        <p:tgtEl>
                                          <p:spTgt spid="38298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82982"/>
                                        </p:tgtEl>
                                        <p:attrNameLst>
                                          <p:attrName>style.visibility</p:attrName>
                                        </p:attrNameLst>
                                      </p:cBhvr>
                                      <p:to>
                                        <p:strVal val="visible"/>
                                      </p:to>
                                    </p:set>
                                    <p:animEffect transition="in" filter="wipe(up)">
                                      <p:cBhvr>
                                        <p:cTn id="29" dur="500"/>
                                        <p:tgtEl>
                                          <p:spTgt spid="38298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82983"/>
                                        </p:tgtEl>
                                        <p:attrNameLst>
                                          <p:attrName>style.visibility</p:attrName>
                                        </p:attrNameLst>
                                      </p:cBhvr>
                                      <p:to>
                                        <p:strVal val="visible"/>
                                      </p:to>
                                    </p:set>
                                    <p:animEffect transition="in" filter="wipe(down)">
                                      <p:cBhvr>
                                        <p:cTn id="32" dur="500"/>
                                        <p:tgtEl>
                                          <p:spTgt spid="38298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82981"/>
                                        </p:tgtEl>
                                        <p:attrNameLst>
                                          <p:attrName>style.visibility</p:attrName>
                                        </p:attrNameLst>
                                      </p:cBhvr>
                                      <p:to>
                                        <p:strVal val="visible"/>
                                      </p:to>
                                    </p:set>
                                    <p:animEffect transition="in" filter="wipe(left)">
                                      <p:cBhvr>
                                        <p:cTn id="35" dur="500"/>
                                        <p:tgtEl>
                                          <p:spTgt spid="38298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82984"/>
                                        </p:tgtEl>
                                        <p:attrNameLst>
                                          <p:attrName>style.visibility</p:attrName>
                                        </p:attrNameLst>
                                      </p:cBhvr>
                                      <p:to>
                                        <p:strVal val="visible"/>
                                      </p:to>
                                    </p:set>
                                    <p:animEffect transition="in" filter="wipe(down)">
                                      <p:cBhvr>
                                        <p:cTn id="38" dur="500"/>
                                        <p:tgtEl>
                                          <p:spTgt spid="3829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3002"/>
                                        </p:tgtEl>
                                        <p:attrNameLst>
                                          <p:attrName>style.visibility</p:attrName>
                                        </p:attrNameLst>
                                      </p:cBhvr>
                                      <p:to>
                                        <p:strVal val="visible"/>
                                      </p:to>
                                    </p:set>
                                    <p:animEffect transition="in" filter="wipe(left)">
                                      <p:cBhvr>
                                        <p:cTn id="47" dur="500"/>
                                        <p:tgtEl>
                                          <p:spTgt spid="3830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8299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8299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8299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8300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83001"/>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8298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82998"/>
                                        </p:tgtEl>
                                        <p:attrNameLst>
                                          <p:attrName>style.visibility</p:attrName>
                                        </p:attrNameLst>
                                      </p:cBhvr>
                                      <p:to>
                                        <p:strVal val="visible"/>
                                      </p:to>
                                    </p:set>
                                    <p:animEffect transition="in" filter="wipe(left)">
                                      <p:cBhvr>
                                        <p:cTn id="70" dur="500"/>
                                        <p:tgtEl>
                                          <p:spTgt spid="38299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38299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2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p:bldP spid="382981" grpId="0" animBg="1"/>
      <p:bldP spid="382982" grpId="0" animBg="1"/>
      <p:bldP spid="382983" grpId="0"/>
      <p:bldP spid="382984" grpId="0"/>
      <p:bldP spid="382985" grpId="0"/>
      <p:bldP spid="382990" grpId="0" animBg="1"/>
      <p:bldP spid="382991" grpId="0" animBg="1"/>
      <p:bldP spid="382995" grpId="0" animBg="1"/>
      <p:bldP spid="382996" grpId="0" animBg="1"/>
      <p:bldP spid="382998" grpId="0"/>
      <p:bldP spid="382999" grpId="0"/>
      <p:bldP spid="383000" grpId="0" animBg="1"/>
      <p:bldP spid="383001" grpId="0"/>
      <p:bldP spid="383002" grpId="0" animBg="1"/>
      <p:bldP spid="3830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25603" name="Rectangle 3"/>
          <p:cNvSpPr>
            <a:spLocks noGrp="1" noChangeArrowheads="1"/>
          </p:cNvSpPr>
          <p:nvPr>
            <p:ph type="body" sz="half" idx="1"/>
          </p:nvPr>
        </p:nvSpPr>
        <p:spPr>
          <a:xfrm>
            <a:off x="636348" y="1637972"/>
            <a:ext cx="7488767" cy="4267200"/>
          </a:xfrm>
        </p:spPr>
        <p:txBody>
          <a:bodyPr/>
          <a:lstStyle/>
          <a:p>
            <a:pPr marL="717550" lvl="1" indent="-342900" eaLnBrk="1"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三维旋转</a:t>
            </a:r>
          </a:p>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绕坐标轴旋转</a:t>
            </a:r>
          </a:p>
        </p:txBody>
      </p:sp>
      <p:graphicFrame>
        <p:nvGraphicFramePr>
          <p:cNvPr id="385028" name="Object 4"/>
          <p:cNvGraphicFramePr>
            <a:graphicFrameLocks noGrp="1" noChangeAspect="1"/>
          </p:cNvGraphicFramePr>
          <p:nvPr>
            <p:ph sz="quarter" idx="2"/>
            <p:extLst>
              <p:ext uri="{D42A27DB-BD31-4B8C-83A1-F6EECF244321}">
                <p14:modId xmlns:p14="http://schemas.microsoft.com/office/powerpoint/2010/main" val="4003001209"/>
              </p:ext>
            </p:extLst>
          </p:nvPr>
        </p:nvGraphicFramePr>
        <p:xfrm>
          <a:off x="6384032" y="2773627"/>
          <a:ext cx="2796116" cy="1038225"/>
        </p:xfrm>
        <a:graphic>
          <a:graphicData uri="http://schemas.openxmlformats.org/presentationml/2006/ole">
            <mc:AlternateContent xmlns:mc="http://schemas.openxmlformats.org/markup-compatibility/2006">
              <mc:Choice xmlns:v="urn:schemas-microsoft-com:vml" Requires="v">
                <p:oleObj spid="_x0000_s33882" name="Equation" r:id="rId4" imgW="1282700" imgH="635000" progId="Equation.DSMT4">
                  <p:embed/>
                </p:oleObj>
              </mc:Choice>
              <mc:Fallback>
                <p:oleObj name="Equation" r:id="rId4" imgW="1282700" imgH="6350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4032" y="2773627"/>
                        <a:ext cx="2796116"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5041" name="Object 17"/>
          <p:cNvGraphicFramePr>
            <a:graphicFrameLocks noGrp="1" noChangeAspect="1"/>
          </p:cNvGraphicFramePr>
          <p:nvPr>
            <p:ph sz="quarter" idx="3"/>
            <p:extLst>
              <p:ext uri="{D42A27DB-BD31-4B8C-83A1-F6EECF244321}">
                <p14:modId xmlns:p14="http://schemas.microsoft.com/office/powerpoint/2010/main" val="2677426328"/>
              </p:ext>
            </p:extLst>
          </p:nvPr>
        </p:nvGraphicFramePr>
        <p:xfrm>
          <a:off x="6282267" y="4447382"/>
          <a:ext cx="3852333" cy="1209675"/>
        </p:xfrm>
        <a:graphic>
          <a:graphicData uri="http://schemas.openxmlformats.org/presentationml/2006/ole">
            <mc:AlternateContent xmlns:mc="http://schemas.openxmlformats.org/markup-compatibility/2006">
              <mc:Choice xmlns:v="urn:schemas-microsoft-com:vml" Requires="v">
                <p:oleObj spid="_x0000_s33883" name="Equation" r:id="rId6" imgW="2184400" imgH="914400" progId="Equation.DSMT4">
                  <p:embed/>
                </p:oleObj>
              </mc:Choice>
              <mc:Fallback>
                <p:oleObj name="Equation" r:id="rId6" imgW="2184400" imgH="9144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2267" y="4447382"/>
                        <a:ext cx="3852333"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5029" name="Line 5"/>
          <p:cNvSpPr>
            <a:spLocks noChangeShapeType="1"/>
          </p:cNvSpPr>
          <p:nvPr/>
        </p:nvSpPr>
        <p:spPr bwMode="auto">
          <a:xfrm>
            <a:off x="2218267" y="5013325"/>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5030" name="Line 6"/>
          <p:cNvSpPr>
            <a:spLocks noChangeAspect="1" noChangeShapeType="1"/>
          </p:cNvSpPr>
          <p:nvPr/>
        </p:nvSpPr>
        <p:spPr bwMode="auto">
          <a:xfrm flipV="1">
            <a:off x="1007534" y="5013325"/>
            <a:ext cx="1210733" cy="9080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5031" name="Text Box 7"/>
          <p:cNvSpPr txBox="1">
            <a:spLocks noChangeArrowheads="1"/>
          </p:cNvSpPr>
          <p:nvPr/>
        </p:nvSpPr>
        <p:spPr bwMode="auto">
          <a:xfrm>
            <a:off x="776479" y="5837931"/>
            <a:ext cx="960967" cy="366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p>
        </p:txBody>
      </p:sp>
      <p:sp>
        <p:nvSpPr>
          <p:cNvPr id="385032" name="Text Box 8"/>
          <p:cNvSpPr txBox="1">
            <a:spLocks noChangeArrowheads="1"/>
          </p:cNvSpPr>
          <p:nvPr/>
        </p:nvSpPr>
        <p:spPr bwMode="auto">
          <a:xfrm>
            <a:off x="4271434" y="492601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385033" name="Text Box 9"/>
          <p:cNvSpPr txBox="1">
            <a:spLocks noChangeArrowheads="1"/>
          </p:cNvSpPr>
          <p:nvPr/>
        </p:nvSpPr>
        <p:spPr bwMode="auto">
          <a:xfrm>
            <a:off x="2237318"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grpSp>
        <p:nvGrpSpPr>
          <p:cNvPr id="2" name="Group 10"/>
          <p:cNvGrpSpPr>
            <a:grpSpLocks/>
          </p:cNvGrpSpPr>
          <p:nvPr/>
        </p:nvGrpSpPr>
        <p:grpSpPr bwMode="auto">
          <a:xfrm>
            <a:off x="2408767" y="5078423"/>
            <a:ext cx="1788584" cy="388938"/>
            <a:chOff x="1211" y="2473"/>
            <a:chExt cx="845" cy="245"/>
          </a:xfrm>
        </p:grpSpPr>
        <p:sp>
          <p:nvSpPr>
            <p:cNvPr id="25625" name="Text Box 11"/>
            <p:cNvSpPr txBox="1">
              <a:spLocks noChangeArrowheads="1"/>
            </p:cNvSpPr>
            <p:nvPr/>
          </p:nvSpPr>
          <p:spPr bwMode="auto">
            <a:xfrm>
              <a:off x="1211" y="2487"/>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sym typeface="Symbol" pitchFamily="18" charset="2"/>
                </a:rPr>
                <a:t></a:t>
              </a:r>
            </a:p>
          </p:txBody>
        </p:sp>
        <p:sp>
          <p:nvSpPr>
            <p:cNvPr id="25626" name="Text Box 12"/>
            <p:cNvSpPr txBox="1">
              <a:spLocks noChangeArrowheads="1"/>
            </p:cNvSpPr>
            <p:nvPr/>
          </p:nvSpPr>
          <p:spPr bwMode="auto">
            <a:xfrm>
              <a:off x="1285" y="2473"/>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x</a:t>
              </a:r>
              <a:r>
                <a:rPr lang="en-US" altLang="zh-CN" baseline="30000" dirty="0" err="1">
                  <a:solidFill>
                    <a:schemeClr val="bg2">
                      <a:lumMod val="50000"/>
                    </a:schemeClr>
                  </a:solidFill>
                  <a:latin typeface="Times New Roman" pitchFamily="18" charset="0"/>
                </a:rPr>
                <a:t>’</a:t>
              </a:r>
              <a:r>
                <a:rPr lang="en-US" altLang="zh-CN" dirty="0" err="1">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y</a:t>
              </a:r>
              <a:r>
                <a:rPr lang="en-US" altLang="zh-CN" baseline="30000" dirty="0" err="1">
                  <a:solidFill>
                    <a:schemeClr val="bg2">
                      <a:lumMod val="50000"/>
                    </a:schemeClr>
                  </a:solidFill>
                  <a:latin typeface="Times New Roman" pitchFamily="18" charset="0"/>
                </a:rPr>
                <a:t>’</a:t>
              </a:r>
              <a:r>
                <a:rPr lang="en-US" altLang="zh-CN" dirty="0" err="1">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z</a:t>
              </a:r>
              <a:r>
                <a:rPr lang="en-US" altLang="zh-CN" baseline="30000" dirty="0">
                  <a:solidFill>
                    <a:schemeClr val="bg2">
                      <a:lumMod val="50000"/>
                    </a:schemeClr>
                  </a:solidFill>
                  <a:latin typeface="Times New Roman" pitchFamily="18" charset="0"/>
                </a:rPr>
                <a:t>’</a:t>
              </a:r>
              <a:r>
                <a:rPr lang="en-US" altLang="zh-CN" dirty="0">
                  <a:solidFill>
                    <a:schemeClr val="bg2">
                      <a:lumMod val="50000"/>
                    </a:schemeClr>
                  </a:solidFill>
                  <a:latin typeface="Times New Roman" pitchFamily="18" charset="0"/>
                </a:rPr>
                <a:t>)</a:t>
              </a:r>
            </a:p>
          </p:txBody>
        </p:sp>
      </p:grpSp>
      <p:sp>
        <p:nvSpPr>
          <p:cNvPr id="385037" name="Text Box 13"/>
          <p:cNvSpPr txBox="1">
            <a:spLocks noChangeArrowheads="1"/>
          </p:cNvSpPr>
          <p:nvPr/>
        </p:nvSpPr>
        <p:spPr bwMode="auto">
          <a:xfrm>
            <a:off x="4487953" y="2351881"/>
            <a:ext cx="268816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绕</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轴的旋转</a:t>
            </a:r>
          </a:p>
        </p:txBody>
      </p:sp>
      <p:sp>
        <p:nvSpPr>
          <p:cNvPr id="385038" name="Line 14"/>
          <p:cNvSpPr>
            <a:spLocks noChangeShapeType="1"/>
          </p:cNvSpPr>
          <p:nvPr/>
        </p:nvSpPr>
        <p:spPr bwMode="auto">
          <a:xfrm flipV="1">
            <a:off x="2218267" y="3414714"/>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5039" name="Text Box 15"/>
          <p:cNvSpPr txBox="1">
            <a:spLocks noChangeArrowheads="1"/>
          </p:cNvSpPr>
          <p:nvPr/>
        </p:nvSpPr>
        <p:spPr bwMode="auto">
          <a:xfrm>
            <a:off x="1297497" y="4405939"/>
            <a:ext cx="385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
        <p:nvSpPr>
          <p:cNvPr id="385040" name="Text Box 16"/>
          <p:cNvSpPr txBox="1">
            <a:spLocks noChangeArrowheads="1"/>
          </p:cNvSpPr>
          <p:nvPr/>
        </p:nvSpPr>
        <p:spPr bwMode="auto">
          <a:xfrm>
            <a:off x="1058618" y="4135339"/>
            <a:ext cx="1096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x</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y</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z</a:t>
            </a:r>
            <a:r>
              <a:rPr lang="en-US" altLang="zh-CN">
                <a:solidFill>
                  <a:schemeClr val="bg2">
                    <a:lumMod val="50000"/>
                  </a:schemeClr>
                </a:solidFill>
                <a:latin typeface="Times New Roman" pitchFamily="18" charset="0"/>
              </a:rPr>
              <a:t>)</a:t>
            </a:r>
          </a:p>
        </p:txBody>
      </p:sp>
      <p:sp>
        <p:nvSpPr>
          <p:cNvPr id="385042" name="Text Box 18"/>
          <p:cNvSpPr txBox="1">
            <a:spLocks noChangeArrowheads="1"/>
          </p:cNvSpPr>
          <p:nvPr/>
        </p:nvSpPr>
        <p:spPr bwMode="auto">
          <a:xfrm>
            <a:off x="5520267" y="3906839"/>
            <a:ext cx="268816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矩阵表示</a:t>
            </a:r>
          </a:p>
        </p:txBody>
      </p:sp>
      <p:sp>
        <p:nvSpPr>
          <p:cNvPr id="385043" name="Text Box 19"/>
          <p:cNvSpPr txBox="1">
            <a:spLocks noChangeArrowheads="1"/>
          </p:cNvSpPr>
          <p:nvPr/>
        </p:nvSpPr>
        <p:spPr bwMode="auto">
          <a:xfrm>
            <a:off x="5903384" y="5876925"/>
            <a:ext cx="45127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dirty="0">
                <a:latin typeface="Times New Roman" pitchFamily="18" charset="0"/>
              </a:rPr>
              <a:t>P</a:t>
            </a:r>
            <a:r>
              <a:rPr lang="en-US" altLang="zh-CN" sz="2400" baseline="30000" dirty="0">
                <a:latin typeface="Times New Roman" pitchFamily="18" charset="0"/>
              </a:rPr>
              <a:t>’</a:t>
            </a:r>
            <a:r>
              <a:rPr lang="en-US" altLang="zh-CN" sz="2400" dirty="0">
                <a:latin typeface="Times New Roman" pitchFamily="18" charset="0"/>
              </a:rPr>
              <a:t>=R</a:t>
            </a:r>
            <a:r>
              <a:rPr lang="en-US" altLang="zh-CN" sz="2400" i="1" baseline="-25000" dirty="0">
                <a:latin typeface="Times New Roman" pitchFamily="18" charset="0"/>
              </a:rPr>
              <a:t>x</a:t>
            </a:r>
            <a:r>
              <a:rPr lang="en-US" altLang="zh-CN" sz="2400" dirty="0">
                <a:latin typeface="Times New Roman" pitchFamily="18" charset="0"/>
              </a:rPr>
              <a:t>(</a:t>
            </a:r>
            <a:r>
              <a:rPr lang="en-US" altLang="zh-CN" sz="2400" i="1" dirty="0">
                <a:latin typeface="Times New Roman" pitchFamily="18" charset="0"/>
                <a:sym typeface="Symbol" pitchFamily="18" charset="2"/>
              </a:rPr>
              <a:t></a:t>
            </a:r>
            <a:r>
              <a:rPr lang="en-US" altLang="zh-CN" sz="2400" dirty="0">
                <a:latin typeface="Times New Roman" pitchFamily="18" charset="0"/>
                <a:sym typeface="Symbol" pitchFamily="18" charset="2"/>
              </a:rPr>
              <a:t>)</a:t>
            </a:r>
            <a:r>
              <a:rPr lang="en-US" altLang="zh-CN" sz="1200" dirty="0">
                <a:latin typeface="Times New Roman" pitchFamily="18" charset="0"/>
                <a:sym typeface="Symbol" pitchFamily="18" charset="2"/>
              </a:rPr>
              <a:t></a:t>
            </a:r>
            <a:r>
              <a:rPr lang="en-US" altLang="zh-CN" sz="2400" dirty="0">
                <a:latin typeface="Times New Roman" pitchFamily="18" charset="0"/>
                <a:sym typeface="Symbol" pitchFamily="18" charset="2"/>
              </a:rPr>
              <a:t>P</a:t>
            </a:r>
          </a:p>
        </p:txBody>
      </p:sp>
      <p:sp>
        <p:nvSpPr>
          <p:cNvPr id="385044" name="Oval 20"/>
          <p:cNvSpPr>
            <a:spLocks noChangeArrowheads="1"/>
          </p:cNvSpPr>
          <p:nvPr/>
        </p:nvSpPr>
        <p:spPr bwMode="auto">
          <a:xfrm>
            <a:off x="1030908" y="4502051"/>
            <a:ext cx="1536700" cy="1519237"/>
          </a:xfrm>
          <a:prstGeom prst="ellipse">
            <a:avLst/>
          </a:prstGeom>
          <a:noFill/>
          <a:ln w="9525">
            <a:solidFill>
              <a:schemeClr val="bg2">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5045" name="Line 21"/>
          <p:cNvSpPr>
            <a:spLocks noChangeShapeType="1"/>
          </p:cNvSpPr>
          <p:nvPr/>
        </p:nvSpPr>
        <p:spPr bwMode="auto">
          <a:xfrm flipH="1" flipV="1">
            <a:off x="1449916" y="4589295"/>
            <a:ext cx="383117" cy="711368"/>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5046" name="Line 22"/>
          <p:cNvSpPr>
            <a:spLocks noChangeShapeType="1"/>
          </p:cNvSpPr>
          <p:nvPr/>
        </p:nvSpPr>
        <p:spPr bwMode="auto">
          <a:xfrm>
            <a:off x="1833034" y="5300663"/>
            <a:ext cx="768351" cy="0"/>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5047" name="Arc 23"/>
          <p:cNvSpPr>
            <a:spLocks/>
          </p:cNvSpPr>
          <p:nvPr/>
        </p:nvSpPr>
        <p:spPr bwMode="auto">
          <a:xfrm>
            <a:off x="1756834" y="5143500"/>
            <a:ext cx="296333" cy="431800"/>
          </a:xfrm>
          <a:custGeom>
            <a:avLst/>
            <a:gdLst>
              <a:gd name="T0" fmla="*/ 0 w 16622"/>
              <a:gd name="T1" fmla="*/ 0 h 21600"/>
              <a:gd name="T2" fmla="*/ 2147483647 w 16622"/>
              <a:gd name="T3" fmla="*/ 2147483647 h 21600"/>
              <a:gd name="T4" fmla="*/ 0 w 16622"/>
              <a:gd name="T5" fmla="*/ 2147483647 h 21600"/>
              <a:gd name="T6" fmla="*/ 0 60000 65536"/>
              <a:gd name="T7" fmla="*/ 0 60000 65536"/>
              <a:gd name="T8" fmla="*/ 0 60000 65536"/>
              <a:gd name="T9" fmla="*/ 0 w 16622"/>
              <a:gd name="T10" fmla="*/ 0 h 21600"/>
              <a:gd name="T11" fmla="*/ 16622 w 16622"/>
              <a:gd name="T12" fmla="*/ 21600 h 21600"/>
            </a:gdLst>
            <a:ahLst/>
            <a:cxnLst>
              <a:cxn ang="T6">
                <a:pos x="T0" y="T1"/>
              </a:cxn>
              <a:cxn ang="T7">
                <a:pos x="T2" y="T3"/>
              </a:cxn>
              <a:cxn ang="T8">
                <a:pos x="T4" y="T5"/>
              </a:cxn>
            </a:cxnLst>
            <a:rect l="T9" t="T10" r="T11" b="T12"/>
            <a:pathLst>
              <a:path w="16622" h="21600" fill="none" extrusionOk="0">
                <a:moveTo>
                  <a:pt x="-1" y="0"/>
                </a:moveTo>
                <a:cubicBezTo>
                  <a:pt x="6425" y="0"/>
                  <a:pt x="12518" y="2861"/>
                  <a:pt x="16621" y="7806"/>
                </a:cubicBezTo>
              </a:path>
              <a:path w="16622" h="21600" stroke="0" extrusionOk="0">
                <a:moveTo>
                  <a:pt x="-1" y="0"/>
                </a:moveTo>
                <a:cubicBezTo>
                  <a:pt x="6425" y="0"/>
                  <a:pt x="12518" y="2861"/>
                  <a:pt x="16621" y="7806"/>
                </a:cubicBezTo>
                <a:lnTo>
                  <a:pt x="0" y="21600"/>
                </a:lnTo>
                <a:lnTo>
                  <a:pt x="-1" y="0"/>
                </a:lnTo>
                <a:close/>
              </a:path>
            </a:pathLst>
          </a:custGeom>
          <a:noFill/>
          <a:ln w="9525">
            <a:solidFill>
              <a:schemeClr val="bg2">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5048" name="Text Box 24"/>
          <p:cNvSpPr txBox="1">
            <a:spLocks noChangeArrowheads="1"/>
          </p:cNvSpPr>
          <p:nvPr/>
        </p:nvSpPr>
        <p:spPr bwMode="auto">
          <a:xfrm>
            <a:off x="1697568" y="4840288"/>
            <a:ext cx="10562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sym typeface="Symbol" pitchFamily="18" charset="2"/>
              </a:rPr>
              <a:t></a:t>
            </a:r>
          </a:p>
        </p:txBody>
      </p:sp>
      <p:sp>
        <p:nvSpPr>
          <p:cNvPr id="385049" name="Line 25"/>
          <p:cNvSpPr>
            <a:spLocks noChangeShapeType="1"/>
          </p:cNvSpPr>
          <p:nvPr/>
        </p:nvSpPr>
        <p:spPr bwMode="auto">
          <a:xfrm>
            <a:off x="3830976" y="2565400"/>
            <a:ext cx="575733" cy="0"/>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5050" name="Arc 26"/>
          <p:cNvSpPr>
            <a:spLocks/>
          </p:cNvSpPr>
          <p:nvPr/>
        </p:nvSpPr>
        <p:spPr bwMode="auto">
          <a:xfrm rot="792932">
            <a:off x="1862963" y="4386897"/>
            <a:ext cx="768349" cy="350838"/>
          </a:xfrm>
          <a:custGeom>
            <a:avLst/>
            <a:gdLst>
              <a:gd name="T0" fmla="*/ 2147483647 w 21600"/>
              <a:gd name="T1" fmla="*/ 0 h 21017"/>
              <a:gd name="T2" fmla="*/ 2147483647 w 21600"/>
              <a:gd name="T3" fmla="*/ 2147483647 h 21017"/>
              <a:gd name="T4" fmla="*/ 0 w 21600"/>
              <a:gd name="T5" fmla="*/ 2147483647 h 21017"/>
              <a:gd name="T6" fmla="*/ 0 60000 65536"/>
              <a:gd name="T7" fmla="*/ 0 60000 65536"/>
              <a:gd name="T8" fmla="*/ 0 60000 65536"/>
              <a:gd name="T9" fmla="*/ 0 w 21600"/>
              <a:gd name="T10" fmla="*/ 0 h 21017"/>
              <a:gd name="T11" fmla="*/ 21600 w 21600"/>
              <a:gd name="T12" fmla="*/ 21017 h 21017"/>
            </a:gdLst>
            <a:ahLst/>
            <a:cxnLst>
              <a:cxn ang="T6">
                <a:pos x="T0" y="T1"/>
              </a:cxn>
              <a:cxn ang="T7">
                <a:pos x="T2" y="T3"/>
              </a:cxn>
              <a:cxn ang="T8">
                <a:pos x="T4" y="T5"/>
              </a:cxn>
            </a:cxnLst>
            <a:rect l="T9" t="T10" r="T11" b="T12"/>
            <a:pathLst>
              <a:path w="21600" h="21017" fill="none" extrusionOk="0">
                <a:moveTo>
                  <a:pt x="4985" y="0"/>
                </a:moveTo>
                <a:cubicBezTo>
                  <a:pt x="14724" y="2310"/>
                  <a:pt x="21600" y="11008"/>
                  <a:pt x="21600" y="21017"/>
                </a:cubicBezTo>
              </a:path>
              <a:path w="21600" h="21017" stroke="0" extrusionOk="0">
                <a:moveTo>
                  <a:pt x="4985" y="0"/>
                </a:moveTo>
                <a:cubicBezTo>
                  <a:pt x="14724" y="2310"/>
                  <a:pt x="21600" y="11008"/>
                  <a:pt x="21600" y="21017"/>
                </a:cubicBezTo>
                <a:lnTo>
                  <a:pt x="0" y="21017"/>
                </a:lnTo>
                <a:lnTo>
                  <a:pt x="4985" y="0"/>
                </a:lnTo>
                <a:close/>
              </a:path>
            </a:pathLst>
          </a:custGeom>
          <a:noFill/>
          <a:ln w="9525">
            <a:solidFill>
              <a:schemeClr val="bg2">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4024754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5037"/>
                                        </p:tgtEl>
                                        <p:attrNameLst>
                                          <p:attrName>style.visibility</p:attrName>
                                        </p:attrNameLst>
                                      </p:cBhvr>
                                      <p:to>
                                        <p:strVal val="visible"/>
                                      </p:to>
                                    </p:set>
                                    <p:animEffect transition="in" filter="wipe(left)">
                                      <p:cBhvr>
                                        <p:cTn id="7" dur="500"/>
                                        <p:tgtEl>
                                          <p:spTgt spid="3850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5049"/>
                                        </p:tgtEl>
                                        <p:attrNameLst>
                                          <p:attrName>style.visibility</p:attrName>
                                        </p:attrNameLst>
                                      </p:cBhvr>
                                      <p:to>
                                        <p:strVal val="visible"/>
                                      </p:to>
                                    </p:set>
                                    <p:animEffect transition="in" filter="wipe(left)">
                                      <p:cBhvr>
                                        <p:cTn id="10" dur="500"/>
                                        <p:tgtEl>
                                          <p:spTgt spid="3850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85038"/>
                                        </p:tgtEl>
                                        <p:attrNameLst>
                                          <p:attrName>style.visibility</p:attrName>
                                        </p:attrNameLst>
                                      </p:cBhvr>
                                      <p:to>
                                        <p:strVal val="visible"/>
                                      </p:to>
                                    </p:set>
                                    <p:animEffect transition="in" filter="wipe(down)">
                                      <p:cBhvr>
                                        <p:cTn id="15" dur="500"/>
                                        <p:tgtEl>
                                          <p:spTgt spid="38503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5033"/>
                                        </p:tgtEl>
                                        <p:attrNameLst>
                                          <p:attrName>style.visibility</p:attrName>
                                        </p:attrNameLst>
                                      </p:cBhvr>
                                      <p:to>
                                        <p:strVal val="visible"/>
                                      </p:to>
                                    </p:set>
                                    <p:animEffect transition="in" filter="wipe(down)">
                                      <p:cBhvr>
                                        <p:cTn id="18" dur="500"/>
                                        <p:tgtEl>
                                          <p:spTgt spid="38503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85030"/>
                                        </p:tgtEl>
                                        <p:attrNameLst>
                                          <p:attrName>style.visibility</p:attrName>
                                        </p:attrNameLst>
                                      </p:cBhvr>
                                      <p:to>
                                        <p:strVal val="visible"/>
                                      </p:to>
                                    </p:set>
                                    <p:animEffect transition="in" filter="wipe(up)">
                                      <p:cBhvr>
                                        <p:cTn id="21" dur="500"/>
                                        <p:tgtEl>
                                          <p:spTgt spid="38503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85031"/>
                                        </p:tgtEl>
                                        <p:attrNameLst>
                                          <p:attrName>style.visibility</p:attrName>
                                        </p:attrNameLst>
                                      </p:cBhvr>
                                      <p:to>
                                        <p:strVal val="visible"/>
                                      </p:to>
                                    </p:set>
                                    <p:animEffect transition="in" filter="wipe(down)">
                                      <p:cBhvr>
                                        <p:cTn id="24" dur="500"/>
                                        <p:tgtEl>
                                          <p:spTgt spid="38503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85029"/>
                                        </p:tgtEl>
                                        <p:attrNameLst>
                                          <p:attrName>style.visibility</p:attrName>
                                        </p:attrNameLst>
                                      </p:cBhvr>
                                      <p:to>
                                        <p:strVal val="visible"/>
                                      </p:to>
                                    </p:set>
                                    <p:animEffect transition="in" filter="wipe(left)">
                                      <p:cBhvr>
                                        <p:cTn id="27" dur="500"/>
                                        <p:tgtEl>
                                          <p:spTgt spid="38502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85032"/>
                                        </p:tgtEl>
                                        <p:attrNameLst>
                                          <p:attrName>style.visibility</p:attrName>
                                        </p:attrNameLst>
                                      </p:cBhvr>
                                      <p:to>
                                        <p:strVal val="visible"/>
                                      </p:to>
                                    </p:set>
                                    <p:animEffect transition="in" filter="wipe(down)">
                                      <p:cBhvr>
                                        <p:cTn id="30" dur="500"/>
                                        <p:tgtEl>
                                          <p:spTgt spid="38503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85039"/>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8504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85050"/>
                                        </p:tgtEl>
                                        <p:attrNameLst>
                                          <p:attrName>style.visibility</p:attrName>
                                        </p:attrNameLst>
                                      </p:cBhvr>
                                      <p:to>
                                        <p:strVal val="visible"/>
                                      </p:to>
                                    </p:set>
                                    <p:animEffect transition="in" filter="wipe(up)">
                                      <p:cBhvr>
                                        <p:cTn id="41" dur="500"/>
                                        <p:tgtEl>
                                          <p:spTgt spid="3850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50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8504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504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8504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85048"/>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50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504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8502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85042"/>
                                        </p:tgtEl>
                                        <p:attrNameLst>
                                          <p:attrName>style.visibility</p:attrName>
                                        </p:attrNameLst>
                                      </p:cBhvr>
                                      <p:to>
                                        <p:strVal val="visible"/>
                                      </p:to>
                                    </p:set>
                                    <p:animEffect transition="in" filter="wipe(left)">
                                      <p:cBhvr>
                                        <p:cTn id="71" dur="500"/>
                                        <p:tgtEl>
                                          <p:spTgt spid="38504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385041"/>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85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385030" grpId="0" animBg="1"/>
      <p:bldP spid="385031" grpId="0" animBg="1"/>
      <p:bldP spid="385032" grpId="0"/>
      <p:bldP spid="385033" grpId="0"/>
      <p:bldP spid="385038" grpId="0" animBg="1"/>
      <p:bldP spid="385039" grpId="0"/>
      <p:bldP spid="385039" grpId="1"/>
      <p:bldP spid="385040" grpId="0"/>
      <p:bldP spid="385040" grpId="1"/>
      <p:bldP spid="385042" grpId="0"/>
      <p:bldP spid="385043" grpId="0"/>
      <p:bldP spid="385044" grpId="0" animBg="1"/>
      <p:bldP spid="385045" grpId="0" animBg="1"/>
      <p:bldP spid="385046" grpId="0" animBg="1"/>
      <p:bldP spid="385047" grpId="0" animBg="1"/>
      <p:bldP spid="385048" grpId="0"/>
      <p:bldP spid="385049" grpId="0" animBg="1"/>
      <p:bldP spid="3850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04526" y="620688"/>
            <a:ext cx="6249466"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b="1">
                <a:solidFill>
                  <a:srgbClr val="000000"/>
                </a:solidFill>
                <a:latin typeface="Agency FB"/>
                <a:ea typeface="Agency FB"/>
                <a:cs typeface="Agency FB"/>
                <a:sym typeface="Agency FB"/>
              </a:defRPr>
            </a:lvl1pPr>
          </a:lstStyle>
          <a:p>
            <a:r>
              <a:rPr lang="en-US" altLang="zh-CN" sz="4400" b="0" dirty="0" smtClean="0">
                <a:latin typeface="Impact" panose="020B0806030902050204" pitchFamily="34" charset="0"/>
              </a:rPr>
              <a:t>SE344   </a:t>
            </a:r>
            <a:r>
              <a:rPr lang="en-US" altLang="zh-CN" sz="4400" b="0" dirty="0" smtClean="0">
                <a:solidFill>
                  <a:schemeClr val="accent5">
                    <a:lumMod val="50000"/>
                  </a:schemeClr>
                </a:solidFill>
                <a:latin typeface="Impact" pitchFamily="34" charset="0"/>
              </a:rPr>
              <a:t>Computer </a:t>
            </a:r>
            <a:r>
              <a:rPr lang="en-US" altLang="zh-CN" sz="4400" b="0" dirty="0">
                <a:solidFill>
                  <a:schemeClr val="accent5">
                    <a:lumMod val="50000"/>
                  </a:schemeClr>
                </a:solidFill>
                <a:latin typeface="Impact" pitchFamily="34" charset="0"/>
              </a:rPr>
              <a:t>Graphics</a:t>
            </a:r>
            <a:endParaRPr sz="4400" dirty="0">
              <a:solidFill>
                <a:schemeClr val="accent5">
                  <a:lumMod val="50000"/>
                </a:schemeClr>
              </a:solidFill>
            </a:endParaRPr>
          </a:p>
        </p:txBody>
      </p:sp>
      <p:sp>
        <p:nvSpPr>
          <p:cNvPr id="10" name="Rectangle 3"/>
          <p:cNvSpPr txBox="1">
            <a:spLocks noChangeArrowheads="1"/>
          </p:cNvSpPr>
          <p:nvPr/>
        </p:nvSpPr>
        <p:spPr>
          <a:xfrm>
            <a:off x="2135560" y="2492896"/>
            <a:ext cx="6719888" cy="1800225"/>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a:defRPr/>
            </a:pPr>
            <a:r>
              <a:rPr lang="zh-CN" altLang="en-US" sz="4400" b="1" dirty="0" smtClean="0">
                <a:solidFill>
                  <a:schemeClr val="accent5">
                    <a:lumMod val="50000"/>
                  </a:schemeClr>
                </a:solidFill>
                <a:latin typeface="宋体" pitchFamily="2" charset="-122"/>
              </a:rPr>
              <a:t>    </a:t>
            </a:r>
            <a:r>
              <a:rPr lang="zh-CN" altLang="en-US" sz="4400" b="1" dirty="0">
                <a:solidFill>
                  <a:schemeClr val="accent5">
                    <a:lumMod val="50000"/>
                  </a:schemeClr>
                </a:solidFill>
                <a:latin typeface="宋体" pitchFamily="2" charset="-122"/>
              </a:rPr>
              <a:t>第三</a:t>
            </a:r>
            <a:r>
              <a:rPr lang="zh-CN" altLang="en-US" sz="4400" b="1" dirty="0" smtClean="0">
                <a:solidFill>
                  <a:schemeClr val="accent5">
                    <a:lumMod val="50000"/>
                  </a:schemeClr>
                </a:solidFill>
                <a:latin typeface="宋体" pitchFamily="2" charset="-122"/>
              </a:rPr>
              <a:t>章 建模</a:t>
            </a:r>
            <a:r>
              <a:rPr lang="zh-CN" altLang="en-US" sz="4400" b="1" dirty="0">
                <a:solidFill>
                  <a:schemeClr val="accent5">
                    <a:lumMod val="50000"/>
                  </a:schemeClr>
                </a:solidFill>
                <a:latin typeface="宋体" pitchFamily="2" charset="-122"/>
              </a:rPr>
              <a:t>与</a:t>
            </a:r>
            <a:r>
              <a:rPr lang="zh-CN" altLang="en-US" sz="4400" b="1" dirty="0" smtClean="0">
                <a:solidFill>
                  <a:schemeClr val="accent5">
                    <a:lumMod val="50000"/>
                  </a:schemeClr>
                </a:solidFill>
                <a:latin typeface="宋体" pitchFamily="2" charset="-122"/>
              </a:rPr>
              <a:t>动画</a:t>
            </a:r>
            <a:endParaRPr lang="en-US" altLang="zh-CN" sz="4400" b="1" dirty="0" smtClean="0">
              <a:solidFill>
                <a:schemeClr val="accent5">
                  <a:lumMod val="50000"/>
                </a:schemeClr>
              </a:solidFill>
              <a:latin typeface="宋体" pitchFamily="2" charset="-122"/>
            </a:endParaRPr>
          </a:p>
          <a:p>
            <a:pPr>
              <a:defRPr/>
            </a:pPr>
            <a:endParaRPr lang="en-US" altLang="zh-CN" sz="2000" b="1" dirty="0" smtClean="0">
              <a:solidFill>
                <a:schemeClr val="accent5">
                  <a:lumMod val="50000"/>
                </a:schemeClr>
              </a:solidFill>
              <a:latin typeface="楷体_GB2312" pitchFamily="49" charset="-122"/>
              <a:ea typeface="楷体_GB2312" pitchFamily="49" charset="-122"/>
            </a:endParaRPr>
          </a:p>
          <a:p>
            <a:pPr>
              <a:defRPr/>
            </a:pPr>
            <a:r>
              <a:rPr lang="zh-CN" altLang="en-US" sz="3200" b="1" dirty="0" smtClean="0">
                <a:solidFill>
                  <a:schemeClr val="accent5">
                    <a:lumMod val="50000"/>
                  </a:schemeClr>
                </a:solidFill>
                <a:latin typeface="楷体_GB2312" pitchFamily="49" charset="-122"/>
                <a:ea typeface="楷体_GB2312" pitchFamily="49" charset="-122"/>
              </a:rPr>
              <a:t>              </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rPr>
              <a:t>3</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）坐标变换</a:t>
            </a:r>
            <a:endPar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endParaRPr>
          </a:p>
          <a:p>
            <a:pPr>
              <a:defRPr/>
            </a:pPr>
            <a:endParaRPr lang="zh-CN" altLang="en-US" sz="2000" b="1" dirty="0" smtClean="0">
              <a:solidFill>
                <a:srgbClr val="FFCC99"/>
              </a:solidFill>
              <a:latin typeface="楷体_GB2312" pitchFamily="49" charset="-122"/>
              <a:ea typeface="楷体_GB2312" pitchFamily="49" charset="-122"/>
            </a:endParaRPr>
          </a:p>
          <a:p>
            <a:pPr>
              <a:defRPr/>
            </a:pPr>
            <a:r>
              <a:rPr lang="zh-CN" altLang="en-US" sz="2000" b="1" dirty="0" smtClean="0">
                <a:solidFill>
                  <a:schemeClr val="accent6">
                    <a:lumMod val="50000"/>
                  </a:schemeClr>
                </a:solidFill>
                <a:latin typeface="楷体_GB2312" pitchFamily="49" charset="-122"/>
                <a:ea typeface="楷体_GB2312" pitchFamily="49" charset="-122"/>
              </a:rPr>
              <a:t>主讲教师　肖双九  </a:t>
            </a: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en-US" altLang="zh-CN" sz="2000" b="1" dirty="0" smtClean="0">
                <a:solidFill>
                  <a:schemeClr val="accent6">
                    <a:lumMod val="50000"/>
                  </a:schemeClr>
                </a:solidFill>
                <a:latin typeface="楷体_GB2312" pitchFamily="49" charset="-122"/>
                <a:ea typeface="楷体_GB2312" pitchFamily="49" charset="-122"/>
              </a:rPr>
              <a:t>xsjiu99@cs.sjtu.edu.cn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xEl>
                                              <p:pRg st="4" end="4"/>
                                            </p:txEl>
                                          </p:spTgt>
                                        </p:tgtEl>
                                        <p:attrNameLst>
                                          <p:attrName>style.visibility</p:attrName>
                                        </p:attrNameLst>
                                      </p:cBhvr>
                                      <p:to>
                                        <p:strVal val="visible"/>
                                      </p:to>
                                    </p:set>
                                    <p:animEffect transition="in" filter="fade">
                                      <p:cBhvr>
                                        <p:cTn id="14" dur="500"/>
                                        <p:tgtEl>
                                          <p:spTgt spid="10">
                                            <p:txEl>
                                              <p:pRg st="4" end="4"/>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5" end="5"/>
                                            </p:txEl>
                                          </p:spTgt>
                                        </p:tgtEl>
                                        <p:attrNameLst>
                                          <p:attrName>style.visibility</p:attrName>
                                        </p:attrNameLst>
                                      </p:cBhvr>
                                      <p:to>
                                        <p:strVal val="visible"/>
                                      </p:to>
                                    </p:set>
                                    <p:animEffect transition="in" filter="fade">
                                      <p:cBhvr>
                                        <p:cTn id="18"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26627" name="Rectangle 3"/>
          <p:cNvSpPr>
            <a:spLocks noGrp="1" noChangeArrowheads="1"/>
          </p:cNvSpPr>
          <p:nvPr>
            <p:ph type="body" sz="half" idx="1"/>
          </p:nvPr>
        </p:nvSpPr>
        <p:spPr>
          <a:xfrm>
            <a:off x="567267" y="1588825"/>
            <a:ext cx="7488767" cy="4267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三维旋转</a:t>
            </a:r>
          </a:p>
          <a:p>
            <a:pPr marL="1260475" lvl="3" indent="-342900" eaLnBrk="1"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绕坐标轴旋转</a:t>
            </a:r>
          </a:p>
        </p:txBody>
      </p:sp>
      <p:graphicFrame>
        <p:nvGraphicFramePr>
          <p:cNvPr id="387076" name="Object 4"/>
          <p:cNvGraphicFramePr>
            <a:graphicFrameLocks noGrp="1" noChangeAspect="1"/>
          </p:cNvGraphicFramePr>
          <p:nvPr>
            <p:ph sz="quarter" idx="2"/>
          </p:nvPr>
        </p:nvGraphicFramePr>
        <p:xfrm>
          <a:off x="6584951" y="2867026"/>
          <a:ext cx="2586567" cy="989013"/>
        </p:xfrm>
        <a:graphic>
          <a:graphicData uri="http://schemas.openxmlformats.org/presentationml/2006/ole">
            <mc:AlternateContent xmlns:mc="http://schemas.openxmlformats.org/markup-compatibility/2006">
              <mc:Choice xmlns:v="urn:schemas-microsoft-com:vml" Requires="v">
                <p:oleObj spid="_x0000_s34906" name="Equation" r:id="rId4" imgW="1295400" imgH="660400" progId="Equation.DSMT4">
                  <p:embed/>
                </p:oleObj>
              </mc:Choice>
              <mc:Fallback>
                <p:oleObj name="Equation" r:id="rId4" imgW="1295400" imgH="6604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4951" y="2867026"/>
                        <a:ext cx="258656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7089" name="Object 17"/>
          <p:cNvGraphicFramePr>
            <a:graphicFrameLocks noGrp="1" noChangeAspect="1"/>
          </p:cNvGraphicFramePr>
          <p:nvPr>
            <p:ph sz="quarter" idx="3"/>
          </p:nvPr>
        </p:nvGraphicFramePr>
        <p:xfrm>
          <a:off x="6548967" y="4395788"/>
          <a:ext cx="3845984" cy="1193800"/>
        </p:xfrm>
        <a:graphic>
          <a:graphicData uri="http://schemas.openxmlformats.org/presentationml/2006/ole">
            <mc:AlternateContent xmlns:mc="http://schemas.openxmlformats.org/markup-compatibility/2006">
              <mc:Choice xmlns:v="urn:schemas-microsoft-com:vml" Requires="v">
                <p:oleObj spid="_x0000_s34907" name="Equation" r:id="rId6" imgW="2209800" imgH="914400" progId="Equation.DSMT4">
                  <p:embed/>
                </p:oleObj>
              </mc:Choice>
              <mc:Fallback>
                <p:oleObj name="Equation" r:id="rId6" imgW="2209800" imgH="9144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8967" y="4395788"/>
                        <a:ext cx="3845984"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77" name="Line 5"/>
          <p:cNvSpPr>
            <a:spLocks noChangeShapeType="1"/>
          </p:cNvSpPr>
          <p:nvPr/>
        </p:nvSpPr>
        <p:spPr bwMode="auto">
          <a:xfrm>
            <a:off x="2258485" y="5013325"/>
            <a:ext cx="2400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7078" name="Line 6"/>
          <p:cNvSpPr>
            <a:spLocks noChangeAspect="1" noChangeShapeType="1"/>
          </p:cNvSpPr>
          <p:nvPr/>
        </p:nvSpPr>
        <p:spPr bwMode="auto">
          <a:xfrm flipV="1">
            <a:off x="1337734" y="5013326"/>
            <a:ext cx="920751" cy="6905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7079" name="Text Box 7"/>
          <p:cNvSpPr txBox="1">
            <a:spLocks noChangeArrowheads="1"/>
          </p:cNvSpPr>
          <p:nvPr/>
        </p:nvSpPr>
        <p:spPr bwMode="auto">
          <a:xfrm>
            <a:off x="1028701" y="55022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x</a:t>
            </a:r>
          </a:p>
        </p:txBody>
      </p:sp>
      <p:sp>
        <p:nvSpPr>
          <p:cNvPr id="387080" name="Text Box 8"/>
          <p:cNvSpPr txBox="1">
            <a:spLocks noChangeArrowheads="1"/>
          </p:cNvSpPr>
          <p:nvPr/>
        </p:nvSpPr>
        <p:spPr bwMode="auto">
          <a:xfrm>
            <a:off x="4311651" y="492601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y</a:t>
            </a:r>
          </a:p>
        </p:txBody>
      </p:sp>
      <p:sp>
        <p:nvSpPr>
          <p:cNvPr id="387081" name="Text Box 9"/>
          <p:cNvSpPr txBox="1">
            <a:spLocks noChangeArrowheads="1"/>
          </p:cNvSpPr>
          <p:nvPr/>
        </p:nvSpPr>
        <p:spPr bwMode="auto">
          <a:xfrm>
            <a:off x="2277534"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z</a:t>
            </a:r>
          </a:p>
        </p:txBody>
      </p:sp>
      <p:grpSp>
        <p:nvGrpSpPr>
          <p:cNvPr id="2" name="Group 10"/>
          <p:cNvGrpSpPr>
            <a:grpSpLocks/>
          </p:cNvGrpSpPr>
          <p:nvPr/>
        </p:nvGrpSpPr>
        <p:grpSpPr bwMode="auto">
          <a:xfrm>
            <a:off x="3255434" y="4076700"/>
            <a:ext cx="1708151" cy="598488"/>
            <a:chOff x="1211" y="2341"/>
            <a:chExt cx="807" cy="377"/>
          </a:xfrm>
        </p:grpSpPr>
        <p:sp>
          <p:nvSpPr>
            <p:cNvPr id="26649" name="Text Box 11"/>
            <p:cNvSpPr txBox="1">
              <a:spLocks noChangeArrowheads="1"/>
            </p:cNvSpPr>
            <p:nvPr/>
          </p:nvSpPr>
          <p:spPr bwMode="auto">
            <a:xfrm>
              <a:off x="1211" y="2487"/>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26650" name="Text Box 12"/>
            <p:cNvSpPr txBox="1">
              <a:spLocks noChangeArrowheads="1"/>
            </p:cNvSpPr>
            <p:nvPr/>
          </p:nvSpPr>
          <p:spPr bwMode="auto">
            <a:xfrm>
              <a:off x="1247" y="2341"/>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a:t>
              </a:r>
              <a:r>
                <a:rPr lang="en-US" altLang="zh-CN" i="1">
                  <a:latin typeface="Times New Roman" pitchFamily="18" charset="0"/>
                </a:rPr>
                <a:t>x</a:t>
              </a:r>
              <a:r>
                <a:rPr lang="en-US" altLang="zh-CN" baseline="30000">
                  <a:latin typeface="Times New Roman" pitchFamily="18" charset="0"/>
                </a:rPr>
                <a:t>’</a:t>
              </a:r>
              <a:r>
                <a:rPr lang="en-US" altLang="zh-CN">
                  <a:latin typeface="Times New Roman" pitchFamily="18" charset="0"/>
                </a:rPr>
                <a:t>,</a:t>
              </a:r>
              <a:r>
                <a:rPr lang="en-US" altLang="zh-CN" i="1">
                  <a:latin typeface="Times New Roman" pitchFamily="18" charset="0"/>
                </a:rPr>
                <a:t>y</a:t>
              </a:r>
              <a:r>
                <a:rPr lang="en-US" altLang="zh-CN" baseline="30000">
                  <a:latin typeface="Times New Roman" pitchFamily="18" charset="0"/>
                </a:rPr>
                <a:t>’</a:t>
              </a:r>
              <a:r>
                <a:rPr lang="en-US" altLang="zh-CN">
                  <a:latin typeface="Times New Roman" pitchFamily="18" charset="0"/>
                </a:rPr>
                <a:t>,</a:t>
              </a:r>
              <a:r>
                <a:rPr lang="en-US" altLang="zh-CN" i="1">
                  <a:latin typeface="Times New Roman" pitchFamily="18" charset="0"/>
                </a:rPr>
                <a:t>z</a:t>
              </a:r>
              <a:r>
                <a:rPr lang="en-US" altLang="zh-CN" baseline="30000">
                  <a:latin typeface="Times New Roman" pitchFamily="18" charset="0"/>
                </a:rPr>
                <a:t>’</a:t>
              </a:r>
              <a:r>
                <a:rPr lang="en-US" altLang="zh-CN">
                  <a:latin typeface="Times New Roman" pitchFamily="18" charset="0"/>
                </a:rPr>
                <a:t>)</a:t>
              </a:r>
            </a:p>
          </p:txBody>
        </p:sp>
      </p:grpSp>
      <p:sp>
        <p:nvSpPr>
          <p:cNvPr id="387085" name="Text Box 13"/>
          <p:cNvSpPr txBox="1">
            <a:spLocks noChangeArrowheads="1"/>
          </p:cNvSpPr>
          <p:nvPr/>
        </p:nvSpPr>
        <p:spPr bwMode="auto">
          <a:xfrm>
            <a:off x="4343937" y="2297257"/>
            <a:ext cx="268816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绕</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y</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轴的旋转</a:t>
            </a:r>
          </a:p>
        </p:txBody>
      </p:sp>
      <p:sp>
        <p:nvSpPr>
          <p:cNvPr id="387086" name="Line 14"/>
          <p:cNvSpPr>
            <a:spLocks noChangeShapeType="1"/>
          </p:cNvSpPr>
          <p:nvPr/>
        </p:nvSpPr>
        <p:spPr bwMode="auto">
          <a:xfrm flipV="1">
            <a:off x="2258484" y="341471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7087" name="Text Box 15"/>
          <p:cNvSpPr txBox="1">
            <a:spLocks noChangeArrowheads="1"/>
          </p:cNvSpPr>
          <p:nvPr/>
        </p:nvSpPr>
        <p:spPr bwMode="auto">
          <a:xfrm>
            <a:off x="2929467" y="4581526"/>
            <a:ext cx="385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387088" name="Text Box 16"/>
          <p:cNvSpPr txBox="1">
            <a:spLocks noChangeArrowheads="1"/>
          </p:cNvSpPr>
          <p:nvPr/>
        </p:nvSpPr>
        <p:spPr bwMode="auto">
          <a:xfrm>
            <a:off x="2161118" y="4508501"/>
            <a:ext cx="10964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a:t>
            </a:r>
            <a:r>
              <a:rPr lang="en-US" altLang="zh-CN" i="1">
                <a:latin typeface="Times New Roman" pitchFamily="18" charset="0"/>
              </a:rPr>
              <a:t>x</a:t>
            </a:r>
            <a:r>
              <a:rPr lang="en-US" altLang="zh-CN">
                <a:latin typeface="Times New Roman" pitchFamily="18" charset="0"/>
              </a:rPr>
              <a:t>,</a:t>
            </a:r>
            <a:r>
              <a:rPr lang="en-US" altLang="zh-CN" i="1">
                <a:latin typeface="Times New Roman" pitchFamily="18" charset="0"/>
              </a:rPr>
              <a:t>y</a:t>
            </a:r>
            <a:r>
              <a:rPr lang="en-US" altLang="zh-CN">
                <a:latin typeface="Times New Roman" pitchFamily="18" charset="0"/>
              </a:rPr>
              <a:t>,</a:t>
            </a:r>
            <a:r>
              <a:rPr lang="en-US" altLang="zh-CN" i="1">
                <a:latin typeface="Times New Roman" pitchFamily="18" charset="0"/>
              </a:rPr>
              <a:t>z</a:t>
            </a:r>
            <a:r>
              <a:rPr lang="en-US" altLang="zh-CN">
                <a:latin typeface="Times New Roman" pitchFamily="18" charset="0"/>
              </a:rPr>
              <a:t>)</a:t>
            </a:r>
          </a:p>
        </p:txBody>
      </p:sp>
      <p:sp>
        <p:nvSpPr>
          <p:cNvPr id="387090" name="Text Box 18"/>
          <p:cNvSpPr txBox="1">
            <a:spLocks noChangeArrowheads="1"/>
          </p:cNvSpPr>
          <p:nvPr/>
        </p:nvSpPr>
        <p:spPr bwMode="auto">
          <a:xfrm>
            <a:off x="5808134" y="3924301"/>
            <a:ext cx="268816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t>矩阵表示</a:t>
            </a:r>
          </a:p>
        </p:txBody>
      </p:sp>
      <p:sp>
        <p:nvSpPr>
          <p:cNvPr id="387091" name="Text Box 19"/>
          <p:cNvSpPr txBox="1">
            <a:spLocks noChangeArrowheads="1"/>
          </p:cNvSpPr>
          <p:nvPr/>
        </p:nvSpPr>
        <p:spPr bwMode="auto">
          <a:xfrm>
            <a:off x="6191251" y="5708650"/>
            <a:ext cx="45127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a:latin typeface="Times New Roman" pitchFamily="18" charset="0"/>
              </a:rPr>
              <a:t>P</a:t>
            </a:r>
            <a:r>
              <a:rPr lang="en-US" altLang="zh-CN" sz="2400" baseline="30000">
                <a:latin typeface="Times New Roman" pitchFamily="18" charset="0"/>
              </a:rPr>
              <a:t>’</a:t>
            </a:r>
            <a:r>
              <a:rPr lang="en-US" altLang="zh-CN" sz="2400">
                <a:latin typeface="Times New Roman" pitchFamily="18" charset="0"/>
              </a:rPr>
              <a:t>=R</a:t>
            </a:r>
            <a:r>
              <a:rPr lang="en-US" altLang="zh-CN" sz="2400" baseline="-25000">
                <a:latin typeface="Times New Roman" pitchFamily="18" charset="0"/>
              </a:rPr>
              <a:t>y</a:t>
            </a:r>
            <a:r>
              <a:rPr lang="en-US" altLang="zh-CN" sz="2400">
                <a:latin typeface="Times New Roman" pitchFamily="18" charset="0"/>
              </a:rPr>
              <a:t>(</a:t>
            </a:r>
            <a:r>
              <a:rPr lang="en-US" altLang="zh-CN" sz="2400" i="1">
                <a:latin typeface="Times New Roman" pitchFamily="18" charset="0"/>
                <a:sym typeface="Symbol" pitchFamily="18" charset="2"/>
              </a:rPr>
              <a:t></a:t>
            </a:r>
            <a:r>
              <a:rPr lang="en-US" altLang="zh-CN" sz="2400">
                <a:latin typeface="Times New Roman" pitchFamily="18" charset="0"/>
                <a:sym typeface="Symbol" pitchFamily="18" charset="2"/>
              </a:rPr>
              <a:t>)</a:t>
            </a:r>
            <a:r>
              <a:rPr lang="en-US" altLang="zh-CN" sz="1200">
                <a:latin typeface="Times New Roman" pitchFamily="18" charset="0"/>
                <a:sym typeface="Symbol" pitchFamily="18" charset="2"/>
              </a:rPr>
              <a:t></a:t>
            </a:r>
            <a:r>
              <a:rPr lang="en-US" altLang="zh-CN" sz="2400">
                <a:latin typeface="Times New Roman" pitchFamily="18" charset="0"/>
                <a:sym typeface="Symbol" pitchFamily="18" charset="2"/>
              </a:rPr>
              <a:t>P</a:t>
            </a:r>
          </a:p>
        </p:txBody>
      </p:sp>
      <p:sp>
        <p:nvSpPr>
          <p:cNvPr id="387092" name="Oval 20"/>
          <p:cNvSpPr>
            <a:spLocks noChangeArrowheads="1"/>
          </p:cNvSpPr>
          <p:nvPr/>
        </p:nvSpPr>
        <p:spPr bwMode="auto">
          <a:xfrm>
            <a:off x="3122085" y="4292601"/>
            <a:ext cx="383116" cy="1368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7093" name="Line 21"/>
          <p:cNvSpPr>
            <a:spLocks noChangeShapeType="1"/>
          </p:cNvSpPr>
          <p:nvPr/>
        </p:nvSpPr>
        <p:spPr bwMode="auto">
          <a:xfrm flipH="1" flipV="1">
            <a:off x="3122084" y="4724401"/>
            <a:ext cx="192616"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094" name="Line 22"/>
          <p:cNvSpPr>
            <a:spLocks noChangeShapeType="1"/>
          </p:cNvSpPr>
          <p:nvPr/>
        </p:nvSpPr>
        <p:spPr bwMode="auto">
          <a:xfrm rot="21300000" flipV="1">
            <a:off x="3295651" y="4508501"/>
            <a:ext cx="19050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095" name="Line 23"/>
          <p:cNvSpPr>
            <a:spLocks noChangeShapeType="1"/>
          </p:cNvSpPr>
          <p:nvPr/>
        </p:nvSpPr>
        <p:spPr bwMode="auto">
          <a:xfrm>
            <a:off x="3735918" y="2510776"/>
            <a:ext cx="575733" cy="0"/>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096" name="Arc 24"/>
          <p:cNvSpPr>
            <a:spLocks/>
          </p:cNvSpPr>
          <p:nvPr/>
        </p:nvSpPr>
        <p:spPr bwMode="auto">
          <a:xfrm rot="-3764191">
            <a:off x="3245380" y="4786313"/>
            <a:ext cx="73025" cy="9525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7097" name="Text Box 25"/>
          <p:cNvSpPr txBox="1">
            <a:spLocks noChangeArrowheads="1"/>
          </p:cNvSpPr>
          <p:nvPr/>
        </p:nvSpPr>
        <p:spPr bwMode="auto">
          <a:xfrm>
            <a:off x="3081867" y="4494213"/>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387098" name="Arc 26"/>
          <p:cNvSpPr>
            <a:spLocks/>
          </p:cNvSpPr>
          <p:nvPr/>
        </p:nvSpPr>
        <p:spPr bwMode="auto">
          <a:xfrm rot="-4373809">
            <a:off x="3219187" y="3984361"/>
            <a:ext cx="290512" cy="472017"/>
          </a:xfrm>
          <a:custGeom>
            <a:avLst/>
            <a:gdLst>
              <a:gd name="T0" fmla="*/ 0 w 20695"/>
              <a:gd name="T1" fmla="*/ 0 h 21600"/>
              <a:gd name="T2" fmla="*/ 2147483647 w 20695"/>
              <a:gd name="T3" fmla="*/ 2147483647 h 21600"/>
              <a:gd name="T4" fmla="*/ 0 w 20695"/>
              <a:gd name="T5" fmla="*/ 2147483647 h 21600"/>
              <a:gd name="T6" fmla="*/ 0 60000 65536"/>
              <a:gd name="T7" fmla="*/ 0 60000 65536"/>
              <a:gd name="T8" fmla="*/ 0 60000 65536"/>
              <a:gd name="T9" fmla="*/ 0 w 20695"/>
              <a:gd name="T10" fmla="*/ 0 h 21600"/>
              <a:gd name="T11" fmla="*/ 20695 w 20695"/>
              <a:gd name="T12" fmla="*/ 21600 h 21600"/>
            </a:gdLst>
            <a:ahLst/>
            <a:cxnLst>
              <a:cxn ang="T6">
                <a:pos x="T0" y="T1"/>
              </a:cxn>
              <a:cxn ang="T7">
                <a:pos x="T2" y="T3"/>
              </a:cxn>
              <a:cxn ang="T8">
                <a:pos x="T4" y="T5"/>
              </a:cxn>
            </a:cxnLst>
            <a:rect l="T9" t="T10" r="T11" b="T12"/>
            <a:pathLst>
              <a:path w="20695" h="21600" fill="none" extrusionOk="0">
                <a:moveTo>
                  <a:pt x="-1" y="0"/>
                </a:moveTo>
                <a:cubicBezTo>
                  <a:pt x="9546" y="0"/>
                  <a:pt x="17959" y="6266"/>
                  <a:pt x="20694" y="15412"/>
                </a:cubicBezTo>
              </a:path>
              <a:path w="20695" h="21600" stroke="0" extrusionOk="0">
                <a:moveTo>
                  <a:pt x="-1" y="0"/>
                </a:moveTo>
                <a:cubicBezTo>
                  <a:pt x="9546" y="0"/>
                  <a:pt x="17959" y="6266"/>
                  <a:pt x="20694" y="15412"/>
                </a:cubicBezTo>
                <a:lnTo>
                  <a:pt x="0" y="21600"/>
                </a:lnTo>
                <a:lnTo>
                  <a:pt x="-1" y="0"/>
                </a:lnTo>
                <a:close/>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14400523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7085"/>
                                        </p:tgtEl>
                                        <p:attrNameLst>
                                          <p:attrName>style.visibility</p:attrName>
                                        </p:attrNameLst>
                                      </p:cBhvr>
                                      <p:to>
                                        <p:strVal val="visible"/>
                                      </p:to>
                                    </p:set>
                                    <p:animEffect transition="in" filter="wipe(left)">
                                      <p:cBhvr>
                                        <p:cTn id="7" dur="500"/>
                                        <p:tgtEl>
                                          <p:spTgt spid="38708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7095"/>
                                        </p:tgtEl>
                                        <p:attrNameLst>
                                          <p:attrName>style.visibility</p:attrName>
                                        </p:attrNameLst>
                                      </p:cBhvr>
                                      <p:to>
                                        <p:strVal val="visible"/>
                                      </p:to>
                                    </p:set>
                                    <p:animEffect transition="in" filter="wipe(left)">
                                      <p:cBhvr>
                                        <p:cTn id="10" dur="500"/>
                                        <p:tgtEl>
                                          <p:spTgt spid="3870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87086"/>
                                        </p:tgtEl>
                                        <p:attrNameLst>
                                          <p:attrName>style.visibility</p:attrName>
                                        </p:attrNameLst>
                                      </p:cBhvr>
                                      <p:to>
                                        <p:strVal val="visible"/>
                                      </p:to>
                                    </p:set>
                                    <p:animEffect transition="in" filter="wipe(down)">
                                      <p:cBhvr>
                                        <p:cTn id="15" dur="500"/>
                                        <p:tgtEl>
                                          <p:spTgt spid="38708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7081"/>
                                        </p:tgtEl>
                                        <p:attrNameLst>
                                          <p:attrName>style.visibility</p:attrName>
                                        </p:attrNameLst>
                                      </p:cBhvr>
                                      <p:to>
                                        <p:strVal val="visible"/>
                                      </p:to>
                                    </p:set>
                                    <p:animEffect transition="in" filter="wipe(down)">
                                      <p:cBhvr>
                                        <p:cTn id="18" dur="500"/>
                                        <p:tgtEl>
                                          <p:spTgt spid="38708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87078"/>
                                        </p:tgtEl>
                                        <p:attrNameLst>
                                          <p:attrName>style.visibility</p:attrName>
                                        </p:attrNameLst>
                                      </p:cBhvr>
                                      <p:to>
                                        <p:strVal val="visible"/>
                                      </p:to>
                                    </p:set>
                                    <p:animEffect transition="in" filter="wipe(up)">
                                      <p:cBhvr>
                                        <p:cTn id="21" dur="500"/>
                                        <p:tgtEl>
                                          <p:spTgt spid="38707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87079"/>
                                        </p:tgtEl>
                                        <p:attrNameLst>
                                          <p:attrName>style.visibility</p:attrName>
                                        </p:attrNameLst>
                                      </p:cBhvr>
                                      <p:to>
                                        <p:strVal val="visible"/>
                                      </p:to>
                                    </p:set>
                                    <p:animEffect transition="in" filter="wipe(down)">
                                      <p:cBhvr>
                                        <p:cTn id="24" dur="500"/>
                                        <p:tgtEl>
                                          <p:spTgt spid="38707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87077"/>
                                        </p:tgtEl>
                                        <p:attrNameLst>
                                          <p:attrName>style.visibility</p:attrName>
                                        </p:attrNameLst>
                                      </p:cBhvr>
                                      <p:to>
                                        <p:strVal val="visible"/>
                                      </p:to>
                                    </p:set>
                                    <p:animEffect transition="in" filter="wipe(left)">
                                      <p:cBhvr>
                                        <p:cTn id="27" dur="500"/>
                                        <p:tgtEl>
                                          <p:spTgt spid="38707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87080"/>
                                        </p:tgtEl>
                                        <p:attrNameLst>
                                          <p:attrName>style.visibility</p:attrName>
                                        </p:attrNameLst>
                                      </p:cBhvr>
                                      <p:to>
                                        <p:strVal val="visible"/>
                                      </p:to>
                                    </p:set>
                                    <p:animEffect transition="in" filter="wipe(down)">
                                      <p:cBhvr>
                                        <p:cTn id="30" dur="500"/>
                                        <p:tgtEl>
                                          <p:spTgt spid="38708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87087"/>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8708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87098"/>
                                        </p:tgtEl>
                                        <p:attrNameLst>
                                          <p:attrName>style.visibility</p:attrName>
                                        </p:attrNameLst>
                                      </p:cBhvr>
                                      <p:to>
                                        <p:strVal val="visible"/>
                                      </p:to>
                                    </p:set>
                                    <p:animEffect transition="in" filter="wipe(down)">
                                      <p:cBhvr>
                                        <p:cTn id="41" dur="500"/>
                                        <p:tgtEl>
                                          <p:spTgt spid="3870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709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8709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709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8709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8709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708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8708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8707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87090"/>
                                        </p:tgtEl>
                                        <p:attrNameLst>
                                          <p:attrName>style.visibility</p:attrName>
                                        </p:attrNameLst>
                                      </p:cBhvr>
                                      <p:to>
                                        <p:strVal val="visible"/>
                                      </p:to>
                                    </p:set>
                                    <p:animEffect transition="in" filter="wipe(left)">
                                      <p:cBhvr>
                                        <p:cTn id="70" dur="500"/>
                                        <p:tgtEl>
                                          <p:spTgt spid="38709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38708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animBg="1"/>
      <p:bldP spid="387078" grpId="0" animBg="1"/>
      <p:bldP spid="387079" grpId="0"/>
      <p:bldP spid="387080" grpId="0"/>
      <p:bldP spid="387081" grpId="0"/>
      <p:bldP spid="387086" grpId="0" animBg="1"/>
      <p:bldP spid="387087" grpId="0"/>
      <p:bldP spid="387087" grpId="1"/>
      <p:bldP spid="387088" grpId="0"/>
      <p:bldP spid="387088" grpId="1"/>
      <p:bldP spid="387090" grpId="0"/>
      <p:bldP spid="387091" grpId="0"/>
      <p:bldP spid="387092" grpId="0" animBg="1"/>
      <p:bldP spid="387093" grpId="0" animBg="1"/>
      <p:bldP spid="387094" grpId="0" animBg="1"/>
      <p:bldP spid="387095" grpId="0" animBg="1"/>
      <p:bldP spid="387096" grpId="0" animBg="1"/>
      <p:bldP spid="387097" grpId="0"/>
      <p:bldP spid="3870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4"/>
          <p:cNvGrpSpPr>
            <a:grpSpLocks/>
          </p:cNvGrpSpPr>
          <p:nvPr/>
        </p:nvGrpSpPr>
        <p:grpSpPr bwMode="auto">
          <a:xfrm rot="-1819421">
            <a:off x="1184477" y="3202780"/>
            <a:ext cx="1337732" cy="2089150"/>
            <a:chOff x="896" y="2071"/>
            <a:chExt cx="632" cy="1316"/>
          </a:xfrm>
        </p:grpSpPr>
        <p:sp>
          <p:nvSpPr>
            <p:cNvPr id="27692" name="Text Box 35"/>
            <p:cNvSpPr txBox="1">
              <a:spLocks noChangeArrowheads="1"/>
            </p:cNvSpPr>
            <p:nvPr/>
          </p:nvSpPr>
          <p:spPr bwMode="auto">
            <a:xfrm>
              <a:off x="896" y="2601"/>
              <a:ext cx="1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folHlink"/>
                  </a:solidFill>
                  <a:sym typeface="Symbol" pitchFamily="18" charset="2"/>
                </a:rPr>
                <a:t></a:t>
              </a:r>
            </a:p>
          </p:txBody>
        </p:sp>
        <p:grpSp>
          <p:nvGrpSpPr>
            <p:cNvPr id="27693" name="Group 36"/>
            <p:cNvGrpSpPr>
              <a:grpSpLocks/>
            </p:cNvGrpSpPr>
            <p:nvPr/>
          </p:nvGrpSpPr>
          <p:grpSpPr bwMode="auto">
            <a:xfrm rot="1795869">
              <a:off x="1156" y="2071"/>
              <a:ext cx="372" cy="1316"/>
              <a:chOff x="721" y="1943"/>
              <a:chExt cx="372" cy="1316"/>
            </a:xfrm>
          </p:grpSpPr>
          <p:sp>
            <p:nvSpPr>
              <p:cNvPr id="27695" name="Line 38"/>
              <p:cNvSpPr>
                <a:spLocks noChangeShapeType="1"/>
              </p:cNvSpPr>
              <p:nvPr/>
            </p:nvSpPr>
            <p:spPr bwMode="auto">
              <a:xfrm rot="-1800000">
                <a:off x="721" y="1943"/>
                <a:ext cx="0" cy="1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Text Box 37"/>
              <p:cNvSpPr txBox="1">
                <a:spLocks noChangeArrowheads="1"/>
              </p:cNvSpPr>
              <p:nvPr/>
            </p:nvSpPr>
            <p:spPr bwMode="auto">
              <a:xfrm>
                <a:off x="911" y="2370"/>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grpSp>
      </p:grpSp>
      <p:sp>
        <p:nvSpPr>
          <p:cNvPr id="27650"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27651" name="Rectangle 3"/>
          <p:cNvSpPr>
            <a:spLocks noGrp="1" noChangeArrowheads="1"/>
          </p:cNvSpPr>
          <p:nvPr>
            <p:ph type="body" sz="half" idx="1"/>
          </p:nvPr>
        </p:nvSpPr>
        <p:spPr>
          <a:xfrm>
            <a:off x="603249" y="1616869"/>
            <a:ext cx="7488767" cy="4267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三维旋转</a:t>
            </a:r>
          </a:p>
          <a:p>
            <a:pPr marL="1260475" lvl="3" indent="-342900" eaLnBrk="1"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p>
        </p:txBody>
      </p:sp>
      <p:sp>
        <p:nvSpPr>
          <p:cNvPr id="389124" name="Line 4"/>
          <p:cNvSpPr>
            <a:spLocks noChangeShapeType="1"/>
          </p:cNvSpPr>
          <p:nvPr/>
        </p:nvSpPr>
        <p:spPr bwMode="auto">
          <a:xfrm>
            <a:off x="2218267" y="5013325"/>
            <a:ext cx="2400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25" name="Line 5"/>
          <p:cNvSpPr>
            <a:spLocks noChangeAspect="1" noChangeShapeType="1"/>
          </p:cNvSpPr>
          <p:nvPr/>
        </p:nvSpPr>
        <p:spPr bwMode="auto">
          <a:xfrm flipV="1">
            <a:off x="1007534" y="5013325"/>
            <a:ext cx="1210733" cy="9080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126" name="Text Box 6"/>
          <p:cNvSpPr txBox="1">
            <a:spLocks noChangeArrowheads="1"/>
          </p:cNvSpPr>
          <p:nvPr/>
        </p:nvSpPr>
        <p:spPr bwMode="auto">
          <a:xfrm>
            <a:off x="334434" y="573405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sp>
        <p:nvSpPr>
          <p:cNvPr id="389127" name="Text Box 7"/>
          <p:cNvSpPr txBox="1">
            <a:spLocks noChangeArrowheads="1"/>
          </p:cNvSpPr>
          <p:nvPr/>
        </p:nvSpPr>
        <p:spPr bwMode="auto">
          <a:xfrm>
            <a:off x="4271434" y="492601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389128" name="Text Box 8"/>
          <p:cNvSpPr txBox="1">
            <a:spLocks noChangeArrowheads="1"/>
          </p:cNvSpPr>
          <p:nvPr/>
        </p:nvSpPr>
        <p:spPr bwMode="auto">
          <a:xfrm>
            <a:off x="2237318"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grpSp>
        <p:nvGrpSpPr>
          <p:cNvPr id="2" name="Group 9"/>
          <p:cNvGrpSpPr>
            <a:grpSpLocks/>
          </p:cNvGrpSpPr>
          <p:nvPr/>
        </p:nvGrpSpPr>
        <p:grpSpPr bwMode="auto">
          <a:xfrm>
            <a:off x="2639484" y="4221164"/>
            <a:ext cx="1708149" cy="598487"/>
            <a:chOff x="1211" y="2341"/>
            <a:chExt cx="807" cy="377"/>
          </a:xfrm>
        </p:grpSpPr>
        <p:sp>
          <p:nvSpPr>
            <p:cNvPr id="27700" name="Text Box 10"/>
            <p:cNvSpPr txBox="1">
              <a:spLocks noChangeArrowheads="1"/>
            </p:cNvSpPr>
            <p:nvPr/>
          </p:nvSpPr>
          <p:spPr bwMode="auto">
            <a:xfrm>
              <a:off x="1211" y="2487"/>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sym typeface="Symbol" pitchFamily="18" charset="2"/>
                </a:rPr>
                <a:t></a:t>
              </a:r>
            </a:p>
          </p:txBody>
        </p:sp>
        <p:sp>
          <p:nvSpPr>
            <p:cNvPr id="27701" name="Text Box 11"/>
            <p:cNvSpPr txBox="1">
              <a:spLocks noChangeArrowheads="1"/>
            </p:cNvSpPr>
            <p:nvPr/>
          </p:nvSpPr>
          <p:spPr bwMode="auto">
            <a:xfrm>
              <a:off x="1247" y="2341"/>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x</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y</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z</a:t>
              </a:r>
              <a:r>
                <a:rPr lang="en-US" altLang="zh-CN">
                  <a:solidFill>
                    <a:schemeClr val="bg2">
                      <a:lumMod val="50000"/>
                    </a:schemeClr>
                  </a:solidFill>
                  <a:latin typeface="Times New Roman" pitchFamily="18" charset="0"/>
                </a:rPr>
                <a:t>)</a:t>
              </a:r>
            </a:p>
          </p:txBody>
        </p:sp>
      </p:grpSp>
      <p:sp>
        <p:nvSpPr>
          <p:cNvPr id="389132" name="Line 12"/>
          <p:cNvSpPr>
            <a:spLocks noChangeShapeType="1"/>
          </p:cNvSpPr>
          <p:nvPr/>
        </p:nvSpPr>
        <p:spPr bwMode="auto">
          <a:xfrm flipV="1">
            <a:off x="2218267" y="341471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33" name="Text Box 13"/>
          <p:cNvSpPr txBox="1">
            <a:spLocks noChangeArrowheads="1"/>
          </p:cNvSpPr>
          <p:nvPr/>
        </p:nvSpPr>
        <p:spPr bwMode="auto">
          <a:xfrm>
            <a:off x="719668" y="5013326"/>
            <a:ext cx="10964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x</a:t>
            </a:r>
            <a:r>
              <a:rPr lang="en-US" altLang="zh-CN" baseline="30000" dirty="0" err="1">
                <a:solidFill>
                  <a:schemeClr val="bg2">
                    <a:lumMod val="50000"/>
                  </a:schemeClr>
                </a:solidFill>
                <a:latin typeface="Times New Roman" pitchFamily="18" charset="0"/>
              </a:rPr>
              <a:t>’</a:t>
            </a:r>
            <a:r>
              <a:rPr lang="en-US" altLang="zh-CN" dirty="0" err="1">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y</a:t>
            </a:r>
            <a:r>
              <a:rPr lang="en-US" altLang="zh-CN" baseline="30000" dirty="0" err="1">
                <a:solidFill>
                  <a:schemeClr val="bg2">
                    <a:lumMod val="50000"/>
                  </a:schemeClr>
                </a:solidFill>
                <a:latin typeface="Times New Roman" pitchFamily="18" charset="0"/>
              </a:rPr>
              <a:t>’</a:t>
            </a:r>
            <a:r>
              <a:rPr lang="en-US" altLang="zh-CN" dirty="0" err="1">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z</a:t>
            </a:r>
            <a:r>
              <a:rPr lang="en-US" altLang="zh-CN" baseline="30000" dirty="0">
                <a:solidFill>
                  <a:schemeClr val="bg2">
                    <a:lumMod val="50000"/>
                  </a:schemeClr>
                </a:solidFill>
                <a:latin typeface="Times New Roman" pitchFamily="18" charset="0"/>
              </a:rPr>
              <a:t>’</a:t>
            </a:r>
            <a:r>
              <a:rPr lang="en-US" altLang="zh-CN" dirty="0">
                <a:solidFill>
                  <a:schemeClr val="bg2">
                    <a:lumMod val="50000"/>
                  </a:schemeClr>
                </a:solidFill>
                <a:latin typeface="Times New Roman" pitchFamily="18" charset="0"/>
              </a:rPr>
              <a:t>)</a:t>
            </a:r>
          </a:p>
        </p:txBody>
      </p:sp>
      <p:sp>
        <p:nvSpPr>
          <p:cNvPr id="389134" name="Arc 14"/>
          <p:cNvSpPr>
            <a:spLocks/>
          </p:cNvSpPr>
          <p:nvPr/>
        </p:nvSpPr>
        <p:spPr bwMode="auto">
          <a:xfrm rot="-3960862" flipH="1" flipV="1">
            <a:off x="1702859" y="4170673"/>
            <a:ext cx="755650" cy="1248833"/>
          </a:xfrm>
          <a:custGeom>
            <a:avLst/>
            <a:gdLst>
              <a:gd name="T0" fmla="*/ 0 w 18895"/>
              <a:gd name="T1" fmla="*/ 0 h 21600"/>
              <a:gd name="T2" fmla="*/ 2147483647 w 18895"/>
              <a:gd name="T3" fmla="*/ 2147483647 h 21600"/>
              <a:gd name="T4" fmla="*/ 0 w 18895"/>
              <a:gd name="T5" fmla="*/ 2147483647 h 21600"/>
              <a:gd name="T6" fmla="*/ 0 60000 65536"/>
              <a:gd name="T7" fmla="*/ 0 60000 65536"/>
              <a:gd name="T8" fmla="*/ 0 60000 65536"/>
              <a:gd name="T9" fmla="*/ 0 w 18895"/>
              <a:gd name="T10" fmla="*/ 0 h 21600"/>
              <a:gd name="T11" fmla="*/ 18895 w 18895"/>
              <a:gd name="T12" fmla="*/ 21600 h 21600"/>
            </a:gdLst>
            <a:ahLst/>
            <a:cxnLst>
              <a:cxn ang="T6">
                <a:pos x="T0" y="T1"/>
              </a:cxn>
              <a:cxn ang="T7">
                <a:pos x="T2" y="T3"/>
              </a:cxn>
              <a:cxn ang="T8">
                <a:pos x="T4" y="T5"/>
              </a:cxn>
            </a:cxnLst>
            <a:rect l="T9" t="T10" r="T11" b="T12"/>
            <a:pathLst>
              <a:path w="18895" h="21600" fill="none" extrusionOk="0">
                <a:moveTo>
                  <a:pt x="-1" y="0"/>
                </a:moveTo>
                <a:cubicBezTo>
                  <a:pt x="7854" y="0"/>
                  <a:pt x="15089" y="4263"/>
                  <a:pt x="18895" y="11134"/>
                </a:cubicBezTo>
              </a:path>
              <a:path w="18895" h="21600" stroke="0" extrusionOk="0">
                <a:moveTo>
                  <a:pt x="-1" y="0"/>
                </a:moveTo>
                <a:cubicBezTo>
                  <a:pt x="7854" y="0"/>
                  <a:pt x="15089" y="4263"/>
                  <a:pt x="18895" y="11134"/>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135" name="Text Box 15"/>
          <p:cNvSpPr txBox="1">
            <a:spLocks noChangeArrowheads="1"/>
          </p:cNvSpPr>
          <p:nvPr/>
        </p:nvSpPr>
        <p:spPr bwMode="auto">
          <a:xfrm>
            <a:off x="2446867" y="5661026"/>
            <a:ext cx="1151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rPr>
              <a:t>P</a:t>
            </a:r>
            <a:r>
              <a:rPr lang="en-US" altLang="zh-CN" baseline="-25000">
                <a:solidFill>
                  <a:schemeClr val="bg2">
                    <a:lumMod val="50000"/>
                  </a:schemeClr>
                </a:solidFill>
              </a:rPr>
              <a:t>1</a:t>
            </a:r>
          </a:p>
        </p:txBody>
      </p:sp>
      <p:sp>
        <p:nvSpPr>
          <p:cNvPr id="389136" name="Text Box 16"/>
          <p:cNvSpPr txBox="1">
            <a:spLocks noChangeArrowheads="1"/>
          </p:cNvSpPr>
          <p:nvPr/>
        </p:nvSpPr>
        <p:spPr bwMode="auto">
          <a:xfrm>
            <a:off x="1488018" y="3567113"/>
            <a:ext cx="5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rPr>
              <a:t>P</a:t>
            </a:r>
            <a:r>
              <a:rPr lang="en-US" altLang="zh-CN" baseline="-25000">
                <a:solidFill>
                  <a:schemeClr val="bg2">
                    <a:lumMod val="50000"/>
                  </a:schemeClr>
                </a:solidFill>
              </a:rPr>
              <a:t>2</a:t>
            </a:r>
          </a:p>
        </p:txBody>
      </p:sp>
      <p:sp>
        <p:nvSpPr>
          <p:cNvPr id="389137" name="Text Box 17"/>
          <p:cNvSpPr txBox="1">
            <a:spLocks noChangeArrowheads="1"/>
          </p:cNvSpPr>
          <p:nvPr/>
        </p:nvSpPr>
        <p:spPr bwMode="auto">
          <a:xfrm>
            <a:off x="1507067" y="3919538"/>
            <a:ext cx="54312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folHlink"/>
                </a:solidFill>
                <a:sym typeface="Symbol" pitchFamily="18" charset="2"/>
              </a:rPr>
              <a:t></a:t>
            </a:r>
          </a:p>
        </p:txBody>
      </p:sp>
      <p:sp>
        <p:nvSpPr>
          <p:cNvPr id="389138" name="Line 18"/>
          <p:cNvSpPr>
            <a:spLocks noChangeShapeType="1"/>
          </p:cNvSpPr>
          <p:nvPr/>
        </p:nvSpPr>
        <p:spPr bwMode="auto">
          <a:xfrm flipV="1">
            <a:off x="1938867" y="4689475"/>
            <a:ext cx="239184" cy="4198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39" name="Line 19"/>
          <p:cNvSpPr>
            <a:spLocks noChangeShapeType="1"/>
          </p:cNvSpPr>
          <p:nvPr/>
        </p:nvSpPr>
        <p:spPr bwMode="auto">
          <a:xfrm flipV="1">
            <a:off x="2178051" y="4638674"/>
            <a:ext cx="635000"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40" name="Text Box 20"/>
          <p:cNvSpPr txBox="1">
            <a:spLocks noChangeArrowheads="1"/>
          </p:cNvSpPr>
          <p:nvPr/>
        </p:nvSpPr>
        <p:spPr bwMode="auto">
          <a:xfrm>
            <a:off x="2212865" y="4589276"/>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sym typeface="Symbol" pitchFamily="18" charset="2"/>
              </a:rPr>
              <a:t></a:t>
            </a:r>
          </a:p>
        </p:txBody>
      </p:sp>
      <p:sp>
        <p:nvSpPr>
          <p:cNvPr id="389141" name="Line 21"/>
          <p:cNvSpPr>
            <a:spLocks noChangeShapeType="1"/>
          </p:cNvSpPr>
          <p:nvPr/>
        </p:nvSpPr>
        <p:spPr bwMode="auto">
          <a:xfrm rot="-1800000">
            <a:off x="2237317" y="3775075"/>
            <a:ext cx="0" cy="2089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42" name="Arc 22"/>
          <p:cNvSpPr>
            <a:spLocks noChangeAspect="1"/>
          </p:cNvSpPr>
          <p:nvPr/>
        </p:nvSpPr>
        <p:spPr bwMode="auto">
          <a:xfrm rot="-4200000" flipH="1" flipV="1">
            <a:off x="2103829" y="4604631"/>
            <a:ext cx="161925" cy="251883"/>
          </a:xfrm>
          <a:custGeom>
            <a:avLst/>
            <a:gdLst>
              <a:gd name="T0" fmla="*/ 0 w 20109"/>
              <a:gd name="T1" fmla="*/ 0 h 21600"/>
              <a:gd name="T2" fmla="*/ 2147483647 w 20109"/>
              <a:gd name="T3" fmla="*/ 2147483647 h 21600"/>
              <a:gd name="T4" fmla="*/ 0 w 20109"/>
              <a:gd name="T5" fmla="*/ 2147483647 h 21600"/>
              <a:gd name="T6" fmla="*/ 0 60000 65536"/>
              <a:gd name="T7" fmla="*/ 0 60000 65536"/>
              <a:gd name="T8" fmla="*/ 0 60000 65536"/>
              <a:gd name="T9" fmla="*/ 0 w 20109"/>
              <a:gd name="T10" fmla="*/ 0 h 21600"/>
              <a:gd name="T11" fmla="*/ 20109 w 20109"/>
              <a:gd name="T12" fmla="*/ 21600 h 21600"/>
            </a:gdLst>
            <a:ahLst/>
            <a:cxnLst>
              <a:cxn ang="T6">
                <a:pos x="T0" y="T1"/>
              </a:cxn>
              <a:cxn ang="T7">
                <a:pos x="T2" y="T3"/>
              </a:cxn>
              <a:cxn ang="T8">
                <a:pos x="T4" y="T5"/>
              </a:cxn>
            </a:cxnLst>
            <a:rect l="T9" t="T10" r="T11" b="T12"/>
            <a:pathLst>
              <a:path w="20109" h="21600" fill="none" extrusionOk="0">
                <a:moveTo>
                  <a:pt x="-1" y="0"/>
                </a:moveTo>
                <a:cubicBezTo>
                  <a:pt x="8885" y="0"/>
                  <a:pt x="16864" y="5441"/>
                  <a:pt x="20108" y="13713"/>
                </a:cubicBezTo>
              </a:path>
              <a:path w="20109" h="21600" stroke="0" extrusionOk="0">
                <a:moveTo>
                  <a:pt x="-1" y="0"/>
                </a:moveTo>
                <a:cubicBezTo>
                  <a:pt x="8885" y="0"/>
                  <a:pt x="16864" y="5441"/>
                  <a:pt x="20108" y="13713"/>
                </a:cubicBezTo>
                <a:lnTo>
                  <a:pt x="0" y="21600"/>
                </a:lnTo>
                <a:lnTo>
                  <a:pt x="-1" y="0"/>
                </a:lnTo>
                <a:close/>
              </a:path>
            </a:pathLst>
          </a:custGeom>
          <a:noFill/>
          <a:ln w="9525">
            <a:solidFill>
              <a:schemeClr val="bg2">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23"/>
          <p:cNvGrpSpPr>
            <a:grpSpLocks/>
          </p:cNvGrpSpPr>
          <p:nvPr/>
        </p:nvGrpSpPr>
        <p:grpSpPr bwMode="auto">
          <a:xfrm>
            <a:off x="1691535" y="3041499"/>
            <a:ext cx="789514" cy="2089150"/>
            <a:chOff x="815" y="1943"/>
            <a:chExt cx="373" cy="1316"/>
          </a:xfrm>
        </p:grpSpPr>
        <p:sp>
          <p:nvSpPr>
            <p:cNvPr id="27698" name="Text Box 24"/>
            <p:cNvSpPr txBox="1">
              <a:spLocks noChangeArrowheads="1"/>
            </p:cNvSpPr>
            <p:nvPr/>
          </p:nvSpPr>
          <p:spPr bwMode="auto">
            <a:xfrm>
              <a:off x="1006" y="2382"/>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
          <p:nvSpPr>
            <p:cNvPr id="27699" name="Line 25"/>
            <p:cNvSpPr>
              <a:spLocks noChangeShapeType="1"/>
            </p:cNvSpPr>
            <p:nvPr/>
          </p:nvSpPr>
          <p:spPr bwMode="auto">
            <a:xfrm rot="19800000">
              <a:off x="815" y="1943"/>
              <a:ext cx="0" cy="1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6"/>
          <p:cNvGrpSpPr>
            <a:grpSpLocks/>
          </p:cNvGrpSpPr>
          <p:nvPr/>
        </p:nvGrpSpPr>
        <p:grpSpPr bwMode="auto">
          <a:xfrm rot="1795869">
            <a:off x="2169945" y="3145108"/>
            <a:ext cx="869949" cy="2089150"/>
            <a:chOff x="721" y="1943"/>
            <a:chExt cx="411" cy="1316"/>
          </a:xfrm>
        </p:grpSpPr>
        <p:sp>
          <p:nvSpPr>
            <p:cNvPr id="27696" name="Text Box 27"/>
            <p:cNvSpPr txBox="1">
              <a:spLocks noChangeArrowheads="1"/>
            </p:cNvSpPr>
            <p:nvPr/>
          </p:nvSpPr>
          <p:spPr bwMode="auto">
            <a:xfrm>
              <a:off x="950" y="2321"/>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
          <p:nvSpPr>
            <p:cNvPr id="27697" name="Line 28"/>
            <p:cNvSpPr>
              <a:spLocks noChangeShapeType="1"/>
            </p:cNvSpPr>
            <p:nvPr/>
          </p:nvSpPr>
          <p:spPr bwMode="auto">
            <a:xfrm rot="-1800000">
              <a:off x="721" y="1943"/>
              <a:ext cx="0" cy="1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149" name="Oval 29"/>
          <p:cNvSpPr>
            <a:spLocks noChangeArrowheads="1"/>
          </p:cNvSpPr>
          <p:nvPr/>
        </p:nvSpPr>
        <p:spPr bwMode="auto">
          <a:xfrm>
            <a:off x="1485900" y="3860801"/>
            <a:ext cx="1441451" cy="2889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150" name="Text Box 30"/>
          <p:cNvSpPr txBox="1">
            <a:spLocks noChangeArrowheads="1"/>
          </p:cNvSpPr>
          <p:nvPr/>
        </p:nvSpPr>
        <p:spPr bwMode="auto">
          <a:xfrm>
            <a:off x="3529210" y="5681122"/>
            <a:ext cx="5757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sym typeface="Symbol" pitchFamily="18" charset="2"/>
              </a:rPr>
              <a:t></a:t>
            </a:r>
          </a:p>
        </p:txBody>
      </p:sp>
      <p:sp>
        <p:nvSpPr>
          <p:cNvPr id="389151" name="Arc 31"/>
          <p:cNvSpPr>
            <a:spLocks noChangeAspect="1"/>
          </p:cNvSpPr>
          <p:nvPr/>
        </p:nvSpPr>
        <p:spPr bwMode="auto">
          <a:xfrm rot="-1800000" flipH="1" flipV="1">
            <a:off x="2080685" y="3913188"/>
            <a:ext cx="249767" cy="188912"/>
          </a:xfrm>
          <a:custGeom>
            <a:avLst/>
            <a:gdLst>
              <a:gd name="T0" fmla="*/ 0 w 23357"/>
              <a:gd name="T1" fmla="*/ 2147483647 h 21600"/>
              <a:gd name="T2" fmla="*/ 2147483647 w 23357"/>
              <a:gd name="T3" fmla="*/ 2147483647 h 21600"/>
              <a:gd name="T4" fmla="*/ 2147483647 w 23357"/>
              <a:gd name="T5" fmla="*/ 2147483647 h 21600"/>
              <a:gd name="T6" fmla="*/ 0 60000 65536"/>
              <a:gd name="T7" fmla="*/ 0 60000 65536"/>
              <a:gd name="T8" fmla="*/ 0 60000 65536"/>
              <a:gd name="T9" fmla="*/ 0 w 23357"/>
              <a:gd name="T10" fmla="*/ 0 h 21600"/>
              <a:gd name="T11" fmla="*/ 23357 w 23357"/>
              <a:gd name="T12" fmla="*/ 21600 h 21600"/>
            </a:gdLst>
            <a:ahLst/>
            <a:cxnLst>
              <a:cxn ang="T6">
                <a:pos x="T0" y="T1"/>
              </a:cxn>
              <a:cxn ang="T7">
                <a:pos x="T2" y="T3"/>
              </a:cxn>
              <a:cxn ang="T8">
                <a:pos x="T4" y="T5"/>
              </a:cxn>
            </a:cxnLst>
            <a:rect l="T9" t="T10" r="T11" b="T12"/>
            <a:pathLst>
              <a:path w="23357" h="21600" fill="none" extrusionOk="0">
                <a:moveTo>
                  <a:pt x="-1" y="245"/>
                </a:moveTo>
                <a:cubicBezTo>
                  <a:pt x="1074" y="82"/>
                  <a:pt x="2160" y="-1"/>
                  <a:pt x="3248" y="0"/>
                </a:cubicBezTo>
                <a:cubicBezTo>
                  <a:pt x="12133" y="0"/>
                  <a:pt x="20112" y="5441"/>
                  <a:pt x="23356" y="13713"/>
                </a:cubicBezTo>
              </a:path>
              <a:path w="23357" h="21600" stroke="0" extrusionOk="0">
                <a:moveTo>
                  <a:pt x="-1" y="245"/>
                </a:moveTo>
                <a:cubicBezTo>
                  <a:pt x="1074" y="82"/>
                  <a:pt x="2160" y="-1"/>
                  <a:pt x="3248" y="0"/>
                </a:cubicBezTo>
                <a:cubicBezTo>
                  <a:pt x="12133" y="0"/>
                  <a:pt x="20112" y="5441"/>
                  <a:pt x="23356" y="13713"/>
                </a:cubicBezTo>
                <a:lnTo>
                  <a:pt x="3248" y="21600"/>
                </a:lnTo>
                <a:lnTo>
                  <a:pt x="-1" y="245"/>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152" name="Line 32"/>
          <p:cNvSpPr>
            <a:spLocks noChangeAspect="1" noChangeShapeType="1"/>
          </p:cNvSpPr>
          <p:nvPr/>
        </p:nvSpPr>
        <p:spPr bwMode="auto">
          <a:xfrm flipH="1">
            <a:off x="1697568" y="4005264"/>
            <a:ext cx="497417" cy="90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53" name="Line 33"/>
          <p:cNvSpPr>
            <a:spLocks noChangeShapeType="1"/>
          </p:cNvSpPr>
          <p:nvPr/>
        </p:nvSpPr>
        <p:spPr bwMode="auto">
          <a:xfrm>
            <a:off x="2178051" y="3990975"/>
            <a:ext cx="673100"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39"/>
          <p:cNvGrpSpPr>
            <a:grpSpLocks/>
          </p:cNvGrpSpPr>
          <p:nvPr/>
        </p:nvGrpSpPr>
        <p:grpSpPr bwMode="auto">
          <a:xfrm rot="-1819421">
            <a:off x="1746854" y="3851860"/>
            <a:ext cx="1329269" cy="2089151"/>
            <a:chOff x="917" y="2076"/>
            <a:chExt cx="628" cy="1316"/>
          </a:xfrm>
        </p:grpSpPr>
        <p:sp>
          <p:nvSpPr>
            <p:cNvPr id="27688" name="Text Box 40"/>
            <p:cNvSpPr txBox="1">
              <a:spLocks noChangeArrowheads="1"/>
            </p:cNvSpPr>
            <p:nvPr/>
          </p:nvSpPr>
          <p:spPr bwMode="auto">
            <a:xfrm>
              <a:off x="917" y="2588"/>
              <a:ext cx="1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folHlink"/>
                  </a:solidFill>
                  <a:sym typeface="Symbol" pitchFamily="18" charset="2"/>
                </a:rPr>
                <a:t></a:t>
              </a:r>
            </a:p>
          </p:txBody>
        </p:sp>
        <p:grpSp>
          <p:nvGrpSpPr>
            <p:cNvPr id="27689" name="Group 41"/>
            <p:cNvGrpSpPr>
              <a:grpSpLocks/>
            </p:cNvGrpSpPr>
            <p:nvPr/>
          </p:nvGrpSpPr>
          <p:grpSpPr bwMode="auto">
            <a:xfrm rot="1795869">
              <a:off x="1154" y="2076"/>
              <a:ext cx="391" cy="1316"/>
              <a:chOff x="721" y="1943"/>
              <a:chExt cx="391" cy="1316"/>
            </a:xfrm>
          </p:grpSpPr>
          <p:sp>
            <p:nvSpPr>
              <p:cNvPr id="27690" name="Text Box 42"/>
              <p:cNvSpPr txBox="1">
                <a:spLocks noChangeArrowheads="1"/>
              </p:cNvSpPr>
              <p:nvPr/>
            </p:nvSpPr>
            <p:spPr bwMode="auto">
              <a:xfrm>
                <a:off x="930" y="2404"/>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
            <p:nvSpPr>
              <p:cNvPr id="27691" name="Line 43"/>
              <p:cNvSpPr>
                <a:spLocks noChangeShapeType="1"/>
              </p:cNvSpPr>
              <p:nvPr/>
            </p:nvSpPr>
            <p:spPr bwMode="auto">
              <a:xfrm rot="-1800000">
                <a:off x="721" y="1943"/>
                <a:ext cx="0" cy="1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89164" name="Line 44"/>
          <p:cNvSpPr>
            <a:spLocks noChangeShapeType="1"/>
          </p:cNvSpPr>
          <p:nvPr/>
        </p:nvSpPr>
        <p:spPr bwMode="auto">
          <a:xfrm flipH="1" flipV="1">
            <a:off x="2256367" y="5157789"/>
            <a:ext cx="575733" cy="503237"/>
          </a:xfrm>
          <a:prstGeom prst="line">
            <a:avLst/>
          </a:prstGeom>
          <a:noFill/>
          <a:ln w="57150">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89165" name="Freeform 45"/>
          <p:cNvSpPr>
            <a:spLocks/>
          </p:cNvSpPr>
          <p:nvPr/>
        </p:nvSpPr>
        <p:spPr bwMode="auto">
          <a:xfrm>
            <a:off x="1179833" y="2972047"/>
            <a:ext cx="960967" cy="252412"/>
          </a:xfrm>
          <a:custGeom>
            <a:avLst/>
            <a:gdLst>
              <a:gd name="T0" fmla="*/ 0 w 454"/>
              <a:gd name="T1" fmla="*/ 2147483647 h 159"/>
              <a:gd name="T2" fmla="*/ 2147483647 w 454"/>
              <a:gd name="T3" fmla="*/ 2147483647 h 159"/>
              <a:gd name="T4" fmla="*/ 2147483647 w 454"/>
              <a:gd name="T5" fmla="*/ 2147483647 h 159"/>
              <a:gd name="T6" fmla="*/ 0 60000 65536"/>
              <a:gd name="T7" fmla="*/ 0 60000 65536"/>
              <a:gd name="T8" fmla="*/ 0 60000 65536"/>
              <a:gd name="T9" fmla="*/ 0 w 454"/>
              <a:gd name="T10" fmla="*/ 0 h 159"/>
              <a:gd name="T11" fmla="*/ 454 w 454"/>
              <a:gd name="T12" fmla="*/ 159 h 159"/>
            </a:gdLst>
            <a:ahLst/>
            <a:cxnLst>
              <a:cxn ang="T6">
                <a:pos x="T0" y="T1"/>
              </a:cxn>
              <a:cxn ang="T7">
                <a:pos x="T2" y="T3"/>
              </a:cxn>
              <a:cxn ang="T8">
                <a:pos x="T4" y="T5"/>
              </a:cxn>
            </a:cxnLst>
            <a:rect l="T9" t="T10" r="T11" b="T12"/>
            <a:pathLst>
              <a:path w="454" h="159">
                <a:moveTo>
                  <a:pt x="0" y="159"/>
                </a:moveTo>
                <a:cubicBezTo>
                  <a:pt x="52" y="102"/>
                  <a:pt x="105" y="46"/>
                  <a:pt x="181" y="23"/>
                </a:cubicBezTo>
                <a:cubicBezTo>
                  <a:pt x="257" y="0"/>
                  <a:pt x="355" y="11"/>
                  <a:pt x="454" y="23"/>
                </a:cubicBezTo>
              </a:path>
            </a:pathLst>
          </a:custGeom>
          <a:noFill/>
          <a:ln w="57150">
            <a:solidFill>
              <a:srgbClr val="008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166" name="Freeform 46"/>
          <p:cNvSpPr>
            <a:spLocks/>
          </p:cNvSpPr>
          <p:nvPr/>
        </p:nvSpPr>
        <p:spPr bwMode="auto">
          <a:xfrm>
            <a:off x="1196297" y="2972047"/>
            <a:ext cx="960967" cy="252413"/>
          </a:xfrm>
          <a:custGeom>
            <a:avLst/>
            <a:gdLst>
              <a:gd name="T0" fmla="*/ 0 w 454"/>
              <a:gd name="T1" fmla="*/ 2147483647 h 159"/>
              <a:gd name="T2" fmla="*/ 2147483647 w 454"/>
              <a:gd name="T3" fmla="*/ 2147483647 h 159"/>
              <a:gd name="T4" fmla="*/ 2147483647 w 454"/>
              <a:gd name="T5" fmla="*/ 2147483647 h 159"/>
              <a:gd name="T6" fmla="*/ 0 60000 65536"/>
              <a:gd name="T7" fmla="*/ 0 60000 65536"/>
              <a:gd name="T8" fmla="*/ 0 60000 65536"/>
              <a:gd name="T9" fmla="*/ 0 w 454"/>
              <a:gd name="T10" fmla="*/ 0 h 159"/>
              <a:gd name="T11" fmla="*/ 454 w 454"/>
              <a:gd name="T12" fmla="*/ 159 h 159"/>
            </a:gdLst>
            <a:ahLst/>
            <a:cxnLst>
              <a:cxn ang="T6">
                <a:pos x="T0" y="T1"/>
              </a:cxn>
              <a:cxn ang="T7">
                <a:pos x="T2" y="T3"/>
              </a:cxn>
              <a:cxn ang="T8">
                <a:pos x="T4" y="T5"/>
              </a:cxn>
            </a:cxnLst>
            <a:rect l="T9" t="T10" r="T11" b="T12"/>
            <a:pathLst>
              <a:path w="454" h="159">
                <a:moveTo>
                  <a:pt x="0" y="159"/>
                </a:moveTo>
                <a:cubicBezTo>
                  <a:pt x="52" y="102"/>
                  <a:pt x="105" y="46"/>
                  <a:pt x="181" y="23"/>
                </a:cubicBezTo>
                <a:cubicBezTo>
                  <a:pt x="257" y="0"/>
                  <a:pt x="355" y="11"/>
                  <a:pt x="454" y="23"/>
                </a:cubicBezTo>
              </a:path>
            </a:pathLst>
          </a:custGeom>
          <a:noFill/>
          <a:ln w="57150">
            <a:solidFill>
              <a:srgbClr val="008000"/>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167" name="Line 47"/>
          <p:cNvSpPr>
            <a:spLocks noChangeShapeType="1"/>
          </p:cNvSpPr>
          <p:nvPr/>
        </p:nvSpPr>
        <p:spPr bwMode="auto">
          <a:xfrm flipH="1" flipV="1">
            <a:off x="2256367" y="5229225"/>
            <a:ext cx="575733" cy="503238"/>
          </a:xfrm>
          <a:prstGeom prst="line">
            <a:avLst/>
          </a:prstGeom>
          <a:noFill/>
          <a:ln w="57150">
            <a:solidFill>
              <a:srgbClr val="008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89168" name="Text Box 48"/>
          <p:cNvSpPr txBox="1">
            <a:spLocks noChangeArrowheads="1"/>
          </p:cNvSpPr>
          <p:nvPr/>
        </p:nvSpPr>
        <p:spPr bwMode="auto">
          <a:xfrm>
            <a:off x="3969816" y="3579814"/>
            <a:ext cx="6741584"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平移物体</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使旋转轴通过坐标原点；</a:t>
            </a:r>
          </a:p>
        </p:txBody>
      </p:sp>
      <p:sp>
        <p:nvSpPr>
          <p:cNvPr id="389169" name="Text Box 49"/>
          <p:cNvSpPr txBox="1">
            <a:spLocks noChangeArrowheads="1"/>
          </p:cNvSpPr>
          <p:nvPr/>
        </p:nvSpPr>
        <p:spPr bwMode="auto">
          <a:xfrm>
            <a:off x="3617392" y="2867993"/>
            <a:ext cx="4997449"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260475" lvl="3" indent="-342900" defTabSz="914216" eaLnBrk="1">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五个基本步骤：</a:t>
            </a:r>
          </a:p>
        </p:txBody>
      </p:sp>
      <p:sp>
        <p:nvSpPr>
          <p:cNvPr id="389170" name="Text Box 50"/>
          <p:cNvSpPr txBox="1">
            <a:spLocks noChangeArrowheads="1"/>
          </p:cNvSpPr>
          <p:nvPr/>
        </p:nvSpPr>
        <p:spPr bwMode="auto">
          <a:xfrm>
            <a:off x="3969816" y="4191795"/>
            <a:ext cx="7670800"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旋转物体使得旋转轴与某一坐标轴重合；</a:t>
            </a:r>
          </a:p>
        </p:txBody>
      </p:sp>
      <p:sp>
        <p:nvSpPr>
          <p:cNvPr id="389171" name="Text Box 51"/>
          <p:cNvSpPr txBox="1">
            <a:spLocks noChangeArrowheads="1"/>
          </p:cNvSpPr>
          <p:nvPr/>
        </p:nvSpPr>
        <p:spPr bwMode="auto">
          <a:xfrm>
            <a:off x="3969816" y="4803776"/>
            <a:ext cx="6741584"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绕坐标轴完成指定旋转；</a:t>
            </a:r>
          </a:p>
        </p:txBody>
      </p:sp>
      <p:sp>
        <p:nvSpPr>
          <p:cNvPr id="389172" name="Text Box 52"/>
          <p:cNvSpPr txBox="1">
            <a:spLocks noChangeArrowheads="1"/>
          </p:cNvSpPr>
          <p:nvPr/>
        </p:nvSpPr>
        <p:spPr bwMode="auto">
          <a:xfrm>
            <a:off x="3969816" y="5415757"/>
            <a:ext cx="7393517"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利用逆旋转使旋转轴回到原始方向；</a:t>
            </a:r>
          </a:p>
        </p:txBody>
      </p:sp>
      <p:sp>
        <p:nvSpPr>
          <p:cNvPr id="389173" name="Text Box 53"/>
          <p:cNvSpPr txBox="1">
            <a:spLocks noChangeArrowheads="1"/>
          </p:cNvSpPr>
          <p:nvPr/>
        </p:nvSpPr>
        <p:spPr bwMode="auto">
          <a:xfrm>
            <a:off x="3969816" y="6027739"/>
            <a:ext cx="7200900"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利用逆平移使旋转轴回到原始位置；</a:t>
            </a:r>
          </a:p>
        </p:txBody>
      </p:sp>
    </p:spTree>
    <p:extLst>
      <p:ext uri="{BB962C8B-B14F-4D97-AF65-F5344CB8AC3E}">
        <p14:creationId xmlns:p14="http://schemas.microsoft.com/office/powerpoint/2010/main" val="3188529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32"/>
                                        </p:tgtEl>
                                        <p:attrNameLst>
                                          <p:attrName>style.visibility</p:attrName>
                                        </p:attrNameLst>
                                      </p:cBhvr>
                                      <p:to>
                                        <p:strVal val="visible"/>
                                      </p:to>
                                    </p:set>
                                    <p:animEffect transition="in" filter="wipe(down)">
                                      <p:cBhvr>
                                        <p:cTn id="7" dur="500"/>
                                        <p:tgtEl>
                                          <p:spTgt spid="3891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24"/>
                                        </p:tgtEl>
                                        <p:attrNameLst>
                                          <p:attrName>style.visibility</p:attrName>
                                        </p:attrNameLst>
                                      </p:cBhvr>
                                      <p:to>
                                        <p:strVal val="visible"/>
                                      </p:to>
                                    </p:set>
                                    <p:animEffect transition="in" filter="wipe(left)">
                                      <p:cBhvr>
                                        <p:cTn id="10" dur="500"/>
                                        <p:tgtEl>
                                          <p:spTgt spid="38912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89125"/>
                                        </p:tgtEl>
                                        <p:attrNameLst>
                                          <p:attrName>style.visibility</p:attrName>
                                        </p:attrNameLst>
                                      </p:cBhvr>
                                      <p:to>
                                        <p:strVal val="visible"/>
                                      </p:to>
                                    </p:set>
                                    <p:animEffect transition="in" filter="wipe(up)">
                                      <p:cBhvr>
                                        <p:cTn id="13" dur="500"/>
                                        <p:tgtEl>
                                          <p:spTgt spid="3891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9128"/>
                                        </p:tgtEl>
                                        <p:attrNameLst>
                                          <p:attrName>style.visibility</p:attrName>
                                        </p:attrNameLst>
                                      </p:cBhvr>
                                      <p:to>
                                        <p:strVal val="visible"/>
                                      </p:to>
                                    </p:set>
                                    <p:animEffect transition="in" filter="wipe(down)">
                                      <p:cBhvr>
                                        <p:cTn id="16" dur="500"/>
                                        <p:tgtEl>
                                          <p:spTgt spid="3891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89126"/>
                                        </p:tgtEl>
                                        <p:attrNameLst>
                                          <p:attrName>style.visibility</p:attrName>
                                        </p:attrNameLst>
                                      </p:cBhvr>
                                      <p:to>
                                        <p:strVal val="visible"/>
                                      </p:to>
                                    </p:set>
                                    <p:animEffect transition="in" filter="wipe(down)">
                                      <p:cBhvr>
                                        <p:cTn id="19" dur="500"/>
                                        <p:tgtEl>
                                          <p:spTgt spid="38912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89127"/>
                                        </p:tgtEl>
                                        <p:attrNameLst>
                                          <p:attrName>style.visibility</p:attrName>
                                        </p:attrNameLst>
                                      </p:cBhvr>
                                      <p:to>
                                        <p:strVal val="visible"/>
                                      </p:to>
                                    </p:set>
                                    <p:animEffect transition="in" filter="wipe(down)">
                                      <p:cBhvr>
                                        <p:cTn id="22" dur="500"/>
                                        <p:tgtEl>
                                          <p:spTgt spid="3891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89141"/>
                                        </p:tgtEl>
                                        <p:attrNameLst>
                                          <p:attrName>style.visibility</p:attrName>
                                        </p:attrNameLst>
                                      </p:cBhvr>
                                      <p:to>
                                        <p:strVal val="visible"/>
                                      </p:to>
                                    </p:set>
                                    <p:animEffect transition="in" filter="wipe(down)">
                                      <p:cBhvr>
                                        <p:cTn id="31" dur="500"/>
                                        <p:tgtEl>
                                          <p:spTgt spid="38914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89135"/>
                                        </p:tgtEl>
                                        <p:attrNameLst>
                                          <p:attrName>style.visibility</p:attrName>
                                        </p:attrNameLst>
                                      </p:cBhvr>
                                      <p:to>
                                        <p:strVal val="visible"/>
                                      </p:to>
                                    </p:set>
                                    <p:animEffect transition="in" filter="wipe(down)">
                                      <p:cBhvr>
                                        <p:cTn id="34" dur="500"/>
                                        <p:tgtEl>
                                          <p:spTgt spid="38913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89136"/>
                                        </p:tgtEl>
                                        <p:attrNameLst>
                                          <p:attrName>style.visibility</p:attrName>
                                        </p:attrNameLst>
                                      </p:cBhvr>
                                      <p:to>
                                        <p:strVal val="visible"/>
                                      </p:to>
                                    </p:set>
                                    <p:animEffect transition="in" filter="wipe(down)">
                                      <p:cBhvr>
                                        <p:cTn id="37" dur="500"/>
                                        <p:tgtEl>
                                          <p:spTgt spid="3891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8913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914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891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8913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913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89169"/>
                                        </p:tgtEl>
                                        <p:attrNameLst>
                                          <p:attrName>style.visibility</p:attrName>
                                        </p:attrNameLst>
                                      </p:cBhvr>
                                      <p:to>
                                        <p:strVal val="visible"/>
                                      </p:to>
                                    </p:set>
                                    <p:animEffect transition="in" filter="wipe(left)">
                                      <p:cBhvr>
                                        <p:cTn id="54" dur="500"/>
                                        <p:tgtEl>
                                          <p:spTgt spid="38916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389168"/>
                                        </p:tgtEl>
                                        <p:attrNameLst>
                                          <p:attrName>style.visibility</p:attrName>
                                        </p:attrNameLst>
                                      </p:cBhvr>
                                      <p:to>
                                        <p:strVal val="visible"/>
                                      </p:to>
                                    </p:set>
                                    <p:animEffect transition="in" filter="wipe(up)">
                                      <p:cBhvr>
                                        <p:cTn id="59" dur="500"/>
                                        <p:tgtEl>
                                          <p:spTgt spid="38916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89164"/>
                                        </p:tgtEl>
                                        <p:attrNameLst>
                                          <p:attrName>style.visibility</p:attrName>
                                        </p:attrNameLst>
                                      </p:cBhvr>
                                      <p:to>
                                        <p:strVal val="visible"/>
                                      </p:to>
                                    </p:set>
                                    <p:animEffect transition="in" filter="wipe(down)">
                                      <p:cBhvr>
                                        <p:cTn id="64" dur="500"/>
                                        <p:tgtEl>
                                          <p:spTgt spid="38916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8916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89170"/>
                                        </p:tgtEl>
                                        <p:attrNameLst>
                                          <p:attrName>style.visibility</p:attrName>
                                        </p:attrNameLst>
                                      </p:cBhvr>
                                      <p:to>
                                        <p:strVal val="visible"/>
                                      </p:to>
                                    </p:set>
                                    <p:animEffect transition="in" filter="wipe(up)">
                                      <p:cBhvr>
                                        <p:cTn id="75" dur="500"/>
                                        <p:tgtEl>
                                          <p:spTgt spid="38917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89165"/>
                                        </p:tgtEl>
                                        <p:attrNameLst>
                                          <p:attrName>style.visibility</p:attrName>
                                        </p:attrNameLst>
                                      </p:cBhvr>
                                      <p:to>
                                        <p:strVal val="visible"/>
                                      </p:to>
                                    </p:set>
                                    <p:animEffect transition="in" filter="wipe(left)">
                                      <p:cBhvr>
                                        <p:cTn id="80" dur="500"/>
                                        <p:tgtEl>
                                          <p:spTgt spid="38916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38916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3"/>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389171"/>
                                        </p:tgtEl>
                                        <p:attrNameLst>
                                          <p:attrName>style.visibility</p:attrName>
                                        </p:attrNameLst>
                                      </p:cBhvr>
                                      <p:to>
                                        <p:strVal val="visible"/>
                                      </p:to>
                                    </p:set>
                                    <p:animEffect transition="in" filter="wipe(up)">
                                      <p:cBhvr>
                                        <p:cTn id="93" dur="500"/>
                                        <p:tgtEl>
                                          <p:spTgt spid="38917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8915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8914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8915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38915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89152"/>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89137"/>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389172"/>
                                        </p:tgtEl>
                                        <p:attrNameLst>
                                          <p:attrName>style.visibility</p:attrName>
                                        </p:attrNameLst>
                                      </p:cBhvr>
                                      <p:to>
                                        <p:strVal val="visible"/>
                                      </p:to>
                                    </p:set>
                                    <p:animEffect transition="in" filter="wipe(up)">
                                      <p:cBhvr>
                                        <p:cTn id="114" dur="500"/>
                                        <p:tgtEl>
                                          <p:spTgt spid="38917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389166"/>
                                        </p:tgtEl>
                                        <p:attrNameLst>
                                          <p:attrName>style.visibility</p:attrName>
                                        </p:attrNameLst>
                                      </p:cBhvr>
                                      <p:to>
                                        <p:strVal val="visible"/>
                                      </p:to>
                                    </p:set>
                                    <p:animEffect transition="in" filter="wipe(right)">
                                      <p:cBhvr>
                                        <p:cTn id="119" dur="500"/>
                                        <p:tgtEl>
                                          <p:spTgt spid="389166"/>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389166"/>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4"/>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5"/>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389173"/>
                                        </p:tgtEl>
                                        <p:attrNameLst>
                                          <p:attrName>style.visibility</p:attrName>
                                        </p:attrNameLst>
                                      </p:cBhvr>
                                      <p:to>
                                        <p:strVal val="visible"/>
                                      </p:to>
                                    </p:set>
                                    <p:animEffect transition="in" filter="wipe(up)">
                                      <p:cBhvr>
                                        <p:cTn id="132" dur="500"/>
                                        <p:tgtEl>
                                          <p:spTgt spid="38917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389167"/>
                                        </p:tgtEl>
                                        <p:attrNameLst>
                                          <p:attrName>style.visibility</p:attrName>
                                        </p:attrNameLst>
                                      </p:cBhvr>
                                      <p:to>
                                        <p:strVal val="visible"/>
                                      </p:to>
                                    </p:set>
                                    <p:animEffect transition="in" filter="wipe(up)">
                                      <p:cBhvr>
                                        <p:cTn id="137" dur="500"/>
                                        <p:tgtEl>
                                          <p:spTgt spid="38916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389167"/>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5"/>
                                        </p:tgtEl>
                                        <p:attrNameLst>
                                          <p:attrName>style.visibility</p:attrName>
                                        </p:attrNameLst>
                                      </p:cBhvr>
                                      <p:to>
                                        <p:strVal val="hidden"/>
                                      </p:to>
                                    </p:set>
                                  </p:childTnLst>
                                </p:cTn>
                              </p:par>
                              <p:par>
                                <p:cTn id="144" presetID="1" presetClass="entr" presetSubtype="0" fill="hold" nodeType="withEffect">
                                  <p:stCondLst>
                                    <p:cond delay="0"/>
                                  </p:stCondLst>
                                  <p:childTnLst>
                                    <p:set>
                                      <p:cBhvr>
                                        <p:cTn id="145" dur="1" fill="hold">
                                          <p:stCondLst>
                                            <p:cond delay="0"/>
                                          </p:stCondLst>
                                        </p:cTn>
                                        <p:tgtEl>
                                          <p:spTgt spid="7"/>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389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animBg="1"/>
      <p:bldP spid="389125" grpId="0" animBg="1"/>
      <p:bldP spid="389126" grpId="0"/>
      <p:bldP spid="389127" grpId="0"/>
      <p:bldP spid="389128" grpId="0"/>
      <p:bldP spid="389132" grpId="0" animBg="1"/>
      <p:bldP spid="389133" grpId="0"/>
      <p:bldP spid="389134" grpId="0" animBg="1"/>
      <p:bldP spid="389135" grpId="0"/>
      <p:bldP spid="389136" grpId="0"/>
      <p:bldP spid="389137" grpId="0"/>
      <p:bldP spid="389138" grpId="0" animBg="1"/>
      <p:bldP spid="389139" grpId="0" animBg="1"/>
      <p:bldP spid="389140" grpId="0"/>
      <p:bldP spid="389141" grpId="0" animBg="1"/>
      <p:bldP spid="389142" grpId="0" animBg="1"/>
      <p:bldP spid="389149" grpId="0" animBg="1"/>
      <p:bldP spid="389150" grpId="0"/>
      <p:bldP spid="389151" grpId="0" animBg="1"/>
      <p:bldP spid="389152" grpId="0" animBg="1"/>
      <p:bldP spid="389153" grpId="0" animBg="1"/>
      <p:bldP spid="389164" grpId="0" animBg="1"/>
      <p:bldP spid="389164" grpId="1" animBg="1"/>
      <p:bldP spid="389165" grpId="0" animBg="1"/>
      <p:bldP spid="389165" grpId="1" animBg="1"/>
      <p:bldP spid="389166" grpId="0" animBg="1"/>
      <p:bldP spid="389166" grpId="1" animBg="1"/>
      <p:bldP spid="389167" grpId="0" animBg="1"/>
      <p:bldP spid="389167" grpId="1" animBg="1"/>
      <p:bldP spid="389168" grpId="0"/>
      <p:bldP spid="389169" grpId="0"/>
      <p:bldP spid="389170" grpId="0"/>
      <p:bldP spid="389171" grpId="0"/>
      <p:bldP spid="389172" grpId="0"/>
      <p:bldP spid="3891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91171" name="Rectangle 3"/>
          <p:cNvSpPr>
            <a:spLocks noGrp="1" noChangeArrowheads="1"/>
          </p:cNvSpPr>
          <p:nvPr>
            <p:ph type="body" sz="half" idx="1"/>
          </p:nvPr>
        </p:nvSpPr>
        <p:spPr>
          <a:xfrm>
            <a:off x="335360" y="1556792"/>
            <a:ext cx="10716683" cy="4267200"/>
          </a:xfrm>
        </p:spPr>
        <p:txBody>
          <a:bodyPr/>
          <a:lstStyle/>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变换矩阵推导</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marL="1614488" lvl="4" indent="-342900" eaLnBrk="1"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旋转轴方向矢量</a:t>
            </a:r>
          </a:p>
          <a:p>
            <a:pPr marL="908050" lvl="1" indent="-436563" eaLnBrk="1" hangingPunct="1">
              <a:spcBef>
                <a:spcPct val="40000"/>
              </a:spcBef>
              <a:buFont typeface="Wingdings" pitchFamily="2" charset="2"/>
              <a:buNone/>
            </a:pPr>
            <a:r>
              <a:rPr lang="zh-CN" altLang="en-US" sz="2400" b="1" dirty="0" smtClean="0">
                <a:sym typeface="Symbol" pitchFamily="18" charset="2"/>
              </a:rPr>
              <a:t>                   </a:t>
            </a:r>
            <a:r>
              <a:rPr lang="en-US" altLang="zh-CN" sz="2400" b="1" dirty="0" smtClean="0">
                <a:solidFill>
                  <a:schemeClr val="bg2">
                    <a:lumMod val="50000"/>
                  </a:schemeClr>
                </a:solidFill>
                <a:latin typeface="Times New Roman" pitchFamily="18" charset="0"/>
                <a:sym typeface="Symbol" pitchFamily="18" charset="2"/>
              </a:rPr>
              <a:t>V=P</a:t>
            </a:r>
            <a:r>
              <a:rPr lang="en-US" altLang="zh-CN" sz="2400" b="1" baseline="-25000" dirty="0" smtClean="0">
                <a:solidFill>
                  <a:schemeClr val="bg2">
                    <a:lumMod val="50000"/>
                  </a:schemeClr>
                </a:solidFill>
                <a:latin typeface="Times New Roman" pitchFamily="18" charset="0"/>
                <a:sym typeface="Symbol" pitchFamily="18" charset="2"/>
              </a:rPr>
              <a:t>2</a:t>
            </a:r>
            <a:r>
              <a:rPr lang="en-US" altLang="zh-CN" sz="2400" b="1" dirty="0" smtClean="0">
                <a:solidFill>
                  <a:schemeClr val="bg2">
                    <a:lumMod val="50000"/>
                  </a:schemeClr>
                </a:solidFill>
                <a:latin typeface="Times New Roman" pitchFamily="18" charset="0"/>
                <a:sym typeface="Symbol" pitchFamily="18" charset="2"/>
              </a:rPr>
              <a:t>-P</a:t>
            </a:r>
            <a:r>
              <a:rPr lang="en-US" altLang="zh-CN" sz="2400" b="1" baseline="-25000" dirty="0" smtClean="0">
                <a:solidFill>
                  <a:schemeClr val="bg2">
                    <a:lumMod val="50000"/>
                  </a:schemeClr>
                </a:solidFill>
                <a:latin typeface="Times New Roman" pitchFamily="18" charset="0"/>
                <a:sym typeface="Symbol" pitchFamily="18" charset="2"/>
              </a:rPr>
              <a:t>1</a:t>
            </a:r>
            <a:r>
              <a:rPr lang="en-US" altLang="zh-CN"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x</a:t>
            </a:r>
            <a:r>
              <a:rPr lang="en-US" altLang="zh-CN" sz="2400" b="1" baseline="-25000" dirty="0" smtClean="0">
                <a:solidFill>
                  <a:schemeClr val="bg2">
                    <a:lumMod val="50000"/>
                  </a:schemeClr>
                </a:solidFill>
                <a:latin typeface="Times New Roman" pitchFamily="18" charset="0"/>
                <a:sym typeface="Symbol" pitchFamily="18" charset="2"/>
              </a:rPr>
              <a:t>2</a:t>
            </a:r>
            <a:r>
              <a:rPr lang="en-US" altLang="zh-CN"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x</a:t>
            </a:r>
            <a:r>
              <a:rPr lang="en-US" altLang="zh-CN" sz="2400" b="1" baseline="-25000" dirty="0" smtClean="0">
                <a:solidFill>
                  <a:schemeClr val="bg2">
                    <a:lumMod val="50000"/>
                  </a:schemeClr>
                </a:solidFill>
                <a:latin typeface="Times New Roman" pitchFamily="18" charset="0"/>
                <a:sym typeface="Symbol" pitchFamily="18" charset="2"/>
              </a:rPr>
              <a:t>1</a:t>
            </a:r>
            <a:r>
              <a:rPr lang="en-US" altLang="zh-CN" sz="2400" b="1" dirty="0" smtClean="0">
                <a:solidFill>
                  <a:schemeClr val="bg2">
                    <a:lumMod val="50000"/>
                  </a:schemeClr>
                </a:solidFill>
                <a:latin typeface="Times New Roman" pitchFamily="18" charset="0"/>
                <a:sym typeface="Symbol" pitchFamily="18" charset="2"/>
              </a:rPr>
              <a:t>, </a:t>
            </a:r>
            <a:r>
              <a:rPr lang="en-US" altLang="zh-CN" sz="2400" b="1" i="1" dirty="0" smtClean="0">
                <a:solidFill>
                  <a:schemeClr val="bg2">
                    <a:lumMod val="50000"/>
                  </a:schemeClr>
                </a:solidFill>
                <a:latin typeface="Times New Roman" pitchFamily="18" charset="0"/>
                <a:sym typeface="Symbol" pitchFamily="18" charset="2"/>
              </a:rPr>
              <a:t>y</a:t>
            </a:r>
            <a:r>
              <a:rPr lang="en-US" altLang="zh-CN" sz="2400" b="1" baseline="-25000" dirty="0" smtClean="0">
                <a:solidFill>
                  <a:schemeClr val="bg2">
                    <a:lumMod val="50000"/>
                  </a:schemeClr>
                </a:solidFill>
                <a:latin typeface="Times New Roman" pitchFamily="18" charset="0"/>
                <a:sym typeface="Symbol" pitchFamily="18" charset="2"/>
              </a:rPr>
              <a:t>2</a:t>
            </a:r>
            <a:r>
              <a:rPr lang="en-US" altLang="zh-CN"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y</a:t>
            </a:r>
            <a:r>
              <a:rPr lang="en-US" altLang="zh-CN" sz="2400" b="1" baseline="-25000" dirty="0" smtClean="0">
                <a:solidFill>
                  <a:schemeClr val="bg2">
                    <a:lumMod val="50000"/>
                  </a:schemeClr>
                </a:solidFill>
                <a:latin typeface="Times New Roman" pitchFamily="18" charset="0"/>
                <a:sym typeface="Symbol" pitchFamily="18" charset="2"/>
              </a:rPr>
              <a:t>1 </a:t>
            </a:r>
            <a:r>
              <a:rPr lang="en-US" altLang="zh-CN" sz="2400" b="1" dirty="0" smtClean="0">
                <a:solidFill>
                  <a:schemeClr val="bg2">
                    <a:lumMod val="50000"/>
                  </a:schemeClr>
                </a:solidFill>
                <a:latin typeface="Times New Roman" pitchFamily="18" charset="0"/>
                <a:sym typeface="Symbol" pitchFamily="18" charset="2"/>
              </a:rPr>
              <a:t>, </a:t>
            </a:r>
            <a:r>
              <a:rPr lang="en-US" altLang="zh-CN" sz="2400" b="1" i="1" dirty="0" smtClean="0">
                <a:solidFill>
                  <a:schemeClr val="bg2">
                    <a:lumMod val="50000"/>
                  </a:schemeClr>
                </a:solidFill>
                <a:latin typeface="Times New Roman" pitchFamily="18" charset="0"/>
                <a:sym typeface="Symbol" pitchFamily="18" charset="2"/>
              </a:rPr>
              <a:t>z</a:t>
            </a:r>
            <a:r>
              <a:rPr lang="en-US" altLang="zh-CN" sz="2400" b="1" baseline="-25000" dirty="0" smtClean="0">
                <a:solidFill>
                  <a:schemeClr val="bg2">
                    <a:lumMod val="50000"/>
                  </a:schemeClr>
                </a:solidFill>
                <a:latin typeface="Times New Roman" pitchFamily="18" charset="0"/>
                <a:sym typeface="Symbol" pitchFamily="18" charset="2"/>
              </a:rPr>
              <a:t>2</a:t>
            </a:r>
            <a:r>
              <a:rPr lang="en-US" altLang="zh-CN"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z</a:t>
            </a:r>
            <a:r>
              <a:rPr lang="en-US" altLang="zh-CN" sz="2400" b="1" baseline="-25000" dirty="0" smtClean="0">
                <a:solidFill>
                  <a:schemeClr val="bg2">
                    <a:lumMod val="50000"/>
                  </a:schemeClr>
                </a:solidFill>
                <a:latin typeface="Times New Roman" pitchFamily="18" charset="0"/>
                <a:sym typeface="Symbol" pitchFamily="18" charset="2"/>
              </a:rPr>
              <a:t>1</a:t>
            </a:r>
            <a:r>
              <a:rPr lang="en-US" altLang="zh-CN" sz="2400" b="1" dirty="0" smtClean="0">
                <a:solidFill>
                  <a:schemeClr val="bg2">
                    <a:lumMod val="50000"/>
                  </a:schemeClr>
                </a:solidFill>
                <a:latin typeface="Times New Roman" pitchFamily="18" charset="0"/>
                <a:sym typeface="Symbol" pitchFamily="18" charset="2"/>
              </a:rPr>
              <a:t>)</a:t>
            </a: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旋转轴单位向量</a:t>
            </a:r>
          </a:p>
          <a:p>
            <a:pPr marL="908050" lvl="1" indent="-436563" eaLnBrk="1" hangingPunct="1">
              <a:spcBef>
                <a:spcPct val="40000"/>
              </a:spcBef>
              <a:buFont typeface="Wingdings" pitchFamily="2" charset="2"/>
              <a:buNone/>
            </a:pPr>
            <a:endParaRPr lang="zh-CN" altLang="en-US" sz="2400" b="1" dirty="0" smtClean="0">
              <a:latin typeface="Times New Roman" pitchFamily="18" charset="0"/>
              <a:sym typeface="Symbol" pitchFamily="18" charset="2"/>
            </a:endParaRPr>
          </a:p>
          <a:p>
            <a:pPr marL="908050" lvl="1" indent="-436563" eaLnBrk="1" hangingPunct="1">
              <a:spcBef>
                <a:spcPct val="40000"/>
              </a:spcBef>
              <a:buFont typeface="Wingdings" pitchFamily="2" charset="2"/>
              <a:buNone/>
            </a:pPr>
            <a:endParaRPr lang="zh-CN" altLang="en-US" sz="2400" b="1" dirty="0" smtClean="0">
              <a:latin typeface="Times New Roman" pitchFamily="18" charset="0"/>
              <a:sym typeface="Symbol" pitchFamily="18" charset="2"/>
            </a:endParaRPr>
          </a:p>
          <a:p>
            <a:pPr marL="1614488" lvl="4" indent="-342900" eaLnBrk="1" hangingPunct="0">
              <a:spcBef>
                <a:spcPts val="2400"/>
              </a:spcBef>
              <a:buFont typeface="Wingdings" panose="05000000000000000000" pitchFamily="2" charset="2"/>
              <a:buChar char="n"/>
              <a:defRPr/>
            </a:pP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a,b,c</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分别是旋转轴的三个方向余弦</a:t>
            </a:r>
          </a:p>
          <a:p>
            <a:pPr marL="908050" lvl="1" indent="-436563" eaLnBrk="1" hangingPunct="1">
              <a:spcBef>
                <a:spcPct val="40000"/>
              </a:spcBef>
              <a:buFont typeface="Wingdings" pitchFamily="2" charset="2"/>
              <a:buNone/>
            </a:pPr>
            <a:endParaRPr lang="en-US" altLang="zh-CN" sz="2400" b="1" dirty="0" smtClean="0">
              <a:latin typeface="Times New Roman" pitchFamily="18" charset="0"/>
              <a:sym typeface="Symbol" pitchFamily="18" charset="2"/>
            </a:endParaRPr>
          </a:p>
        </p:txBody>
      </p:sp>
      <p:graphicFrame>
        <p:nvGraphicFramePr>
          <p:cNvPr id="391172" name="Object 4"/>
          <p:cNvGraphicFramePr>
            <a:graphicFrameLocks noGrp="1" noChangeAspect="1"/>
          </p:cNvGraphicFramePr>
          <p:nvPr>
            <p:ph sz="quarter" idx="2"/>
            <p:extLst>
              <p:ext uri="{D42A27DB-BD31-4B8C-83A1-F6EECF244321}">
                <p14:modId xmlns:p14="http://schemas.microsoft.com/office/powerpoint/2010/main" val="3098791656"/>
              </p:ext>
            </p:extLst>
          </p:nvPr>
        </p:nvGraphicFramePr>
        <p:xfrm>
          <a:off x="3935760" y="3933056"/>
          <a:ext cx="3043767" cy="876300"/>
        </p:xfrm>
        <a:graphic>
          <a:graphicData uri="http://schemas.openxmlformats.org/presentationml/2006/ole">
            <mc:AlternateContent xmlns:mc="http://schemas.openxmlformats.org/markup-compatibility/2006">
              <mc:Choice xmlns:v="urn:schemas-microsoft-com:vml" Requires="v">
                <p:oleObj spid="_x0000_s35930" name="Equation" r:id="rId4" imgW="1091726" imgH="418918" progId="Equation.DSMT4">
                  <p:embed/>
                </p:oleObj>
              </mc:Choice>
              <mc:Fallback>
                <p:oleObj name="Equation" r:id="rId4" imgW="1091726" imgH="418918"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760" y="3933056"/>
                        <a:ext cx="304376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1173" name="Object 5"/>
          <p:cNvGraphicFramePr>
            <a:graphicFrameLocks noGrp="1" noChangeAspect="1"/>
          </p:cNvGraphicFramePr>
          <p:nvPr>
            <p:ph sz="quarter" idx="3"/>
            <p:extLst>
              <p:ext uri="{D42A27DB-BD31-4B8C-83A1-F6EECF244321}">
                <p14:modId xmlns:p14="http://schemas.microsoft.com/office/powerpoint/2010/main" val="1326960408"/>
              </p:ext>
            </p:extLst>
          </p:nvPr>
        </p:nvGraphicFramePr>
        <p:xfrm>
          <a:off x="3431704" y="5589240"/>
          <a:ext cx="5926667" cy="828675"/>
        </p:xfrm>
        <a:graphic>
          <a:graphicData uri="http://schemas.openxmlformats.org/presentationml/2006/ole">
            <mc:AlternateContent xmlns:mc="http://schemas.openxmlformats.org/markup-compatibility/2006">
              <mc:Choice xmlns:v="urn:schemas-microsoft-com:vml" Requires="v">
                <p:oleObj spid="_x0000_s35931" name="Equation" r:id="rId6" imgW="2247900" imgH="419100" progId="Equation.DSMT4">
                  <p:embed/>
                </p:oleObj>
              </mc:Choice>
              <mc:Fallback>
                <p:oleObj name="Equation" r:id="rId6" imgW="2247900" imgH="4191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1704" y="5589240"/>
                        <a:ext cx="592666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69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1171">
                                            <p:bg/>
                                          </p:spTgt>
                                        </p:tgtEl>
                                        <p:attrNameLst>
                                          <p:attrName>style.visibility</p:attrName>
                                        </p:attrNameLst>
                                      </p:cBhvr>
                                      <p:to>
                                        <p:strVal val="visible"/>
                                      </p:to>
                                    </p:set>
                                    <p:animEffect transition="in" filter="wipe(up)">
                                      <p:cBhvr>
                                        <p:cTn id="7" dur="500"/>
                                        <p:tgtEl>
                                          <p:spTgt spid="391171">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91171">
                                            <p:txEl>
                                              <p:pRg st="0" end="0"/>
                                            </p:txEl>
                                          </p:spTgt>
                                        </p:tgtEl>
                                        <p:attrNameLst>
                                          <p:attrName>style.visibility</p:attrName>
                                        </p:attrNameLst>
                                      </p:cBhvr>
                                      <p:to>
                                        <p:strVal val="visible"/>
                                      </p:to>
                                    </p:set>
                                    <p:animEffect transition="in" filter="wipe(up)">
                                      <p:cBhvr>
                                        <p:cTn id="10" dur="500"/>
                                        <p:tgtEl>
                                          <p:spTgt spid="391171">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91171">
                                            <p:txEl>
                                              <p:pRg st="1" end="1"/>
                                            </p:txEl>
                                          </p:spTgt>
                                        </p:tgtEl>
                                        <p:attrNameLst>
                                          <p:attrName>style.visibility</p:attrName>
                                        </p:attrNameLst>
                                      </p:cBhvr>
                                      <p:to>
                                        <p:strVal val="visible"/>
                                      </p:to>
                                    </p:set>
                                    <p:animEffect transition="in" filter="wipe(up)">
                                      <p:cBhvr>
                                        <p:cTn id="13" dur="500"/>
                                        <p:tgtEl>
                                          <p:spTgt spid="391171">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91171">
                                            <p:txEl>
                                              <p:pRg st="2" end="2"/>
                                            </p:txEl>
                                          </p:spTgt>
                                        </p:tgtEl>
                                        <p:attrNameLst>
                                          <p:attrName>style.visibility</p:attrName>
                                        </p:attrNameLst>
                                      </p:cBhvr>
                                      <p:to>
                                        <p:strVal val="visible"/>
                                      </p:to>
                                    </p:set>
                                    <p:animEffect transition="in" filter="wipe(up)">
                                      <p:cBhvr>
                                        <p:cTn id="16" dur="500"/>
                                        <p:tgtEl>
                                          <p:spTgt spid="391171">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animEffect transition="in" filter="wipe(up)">
                                      <p:cBhvr>
                                        <p:cTn id="19" dur="500"/>
                                        <p:tgtEl>
                                          <p:spTgt spid="39117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91172"/>
                                        </p:tgtEl>
                                        <p:attrNameLst>
                                          <p:attrName>style.visibility</p:attrName>
                                        </p:attrNameLst>
                                      </p:cBhvr>
                                      <p:to>
                                        <p:strVal val="visible"/>
                                      </p:to>
                                    </p:set>
                                    <p:animEffect transition="in" filter="wipe(up)">
                                      <p:cBhvr>
                                        <p:cTn id="24" dur="500"/>
                                        <p:tgtEl>
                                          <p:spTgt spid="391172"/>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91171">
                                            <p:txEl>
                                              <p:pRg st="6" end="6"/>
                                            </p:txEl>
                                          </p:spTgt>
                                        </p:tgtEl>
                                        <p:attrNameLst>
                                          <p:attrName>style.visibility</p:attrName>
                                        </p:attrNameLst>
                                      </p:cBhvr>
                                      <p:to>
                                        <p:strVal val="visible"/>
                                      </p:to>
                                    </p:set>
                                    <p:animEffect transition="in" filter="wipe(up)">
                                      <p:cBhvr>
                                        <p:cTn id="27" dur="500"/>
                                        <p:tgtEl>
                                          <p:spTgt spid="39117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91173"/>
                                        </p:tgtEl>
                                        <p:attrNameLst>
                                          <p:attrName>style.visibility</p:attrName>
                                        </p:attrNameLst>
                                      </p:cBhvr>
                                      <p:to>
                                        <p:strVal val="visible"/>
                                      </p:to>
                                    </p:set>
                                    <p:animEffect transition="in" filter="wipe(up)">
                                      <p:cBhvr>
                                        <p:cTn id="32" dur="500"/>
                                        <p:tgtEl>
                                          <p:spTgt spid="39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93219" name="Rectangle 3"/>
          <p:cNvSpPr>
            <a:spLocks noGrp="1" noChangeArrowheads="1"/>
          </p:cNvSpPr>
          <p:nvPr>
            <p:ph type="body" sz="half" idx="1"/>
          </p:nvPr>
        </p:nvSpPr>
        <p:spPr>
          <a:xfrm>
            <a:off x="755651" y="1752601"/>
            <a:ext cx="10716683" cy="4556125"/>
          </a:xfrm>
        </p:spPr>
        <p:txBody>
          <a:bodyPr/>
          <a:lstStyle/>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变换矩阵推导</a:t>
            </a: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第一步：将</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P1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点平移到坐标原点，平移矩阵</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为</a:t>
            </a: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en-US" altLang="zh-CN" b="1" dirty="0" smtClean="0">
              <a:sym typeface="Symbol" pitchFamily="18" charset="2"/>
            </a:endParaRPr>
          </a:p>
        </p:txBody>
      </p:sp>
      <p:graphicFrame>
        <p:nvGraphicFramePr>
          <p:cNvPr id="393220" name="Object 4"/>
          <p:cNvGraphicFramePr>
            <a:graphicFrameLocks noGrp="1" noChangeAspect="1"/>
          </p:cNvGraphicFramePr>
          <p:nvPr>
            <p:ph sz="quarter" idx="2"/>
          </p:nvPr>
        </p:nvGraphicFramePr>
        <p:xfrm>
          <a:off x="3886200" y="3278188"/>
          <a:ext cx="3149600" cy="1651000"/>
        </p:xfrm>
        <a:graphic>
          <a:graphicData uri="http://schemas.openxmlformats.org/presentationml/2006/ole">
            <mc:AlternateContent xmlns:mc="http://schemas.openxmlformats.org/markup-compatibility/2006">
              <mc:Choice xmlns:v="urn:schemas-microsoft-com:vml" Requires="v">
                <p:oleObj spid="_x0000_s36910" name="Equation" r:id="rId4" imgW="1308100" imgH="914400" progId="Equation.DSMT4">
                  <p:embed/>
                </p:oleObj>
              </mc:Choice>
              <mc:Fallback>
                <p:oleObj name="Equation" r:id="rId4" imgW="1308100" imgH="9144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278188"/>
                        <a:ext cx="3149600"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7600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up)">
                                      <p:cBhvr>
                                        <p:cTn id="7" dur="500"/>
                                        <p:tgtEl>
                                          <p:spTgt spid="3932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93219">
                                            <p:txEl>
                                              <p:pRg st="1" end="1"/>
                                            </p:txEl>
                                          </p:spTgt>
                                        </p:tgtEl>
                                        <p:attrNameLst>
                                          <p:attrName>style.visibility</p:attrName>
                                        </p:attrNameLst>
                                      </p:cBhvr>
                                      <p:to>
                                        <p:strVal val="visible"/>
                                      </p:to>
                                    </p:set>
                                    <p:animEffect transition="in" filter="wipe(up)">
                                      <p:cBhvr>
                                        <p:cTn id="10" dur="500"/>
                                        <p:tgtEl>
                                          <p:spTgt spid="3932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3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95267" name="Rectangle 3"/>
          <p:cNvSpPr>
            <a:spLocks noGrp="1" noChangeArrowheads="1"/>
          </p:cNvSpPr>
          <p:nvPr>
            <p:ph type="body" sz="half" idx="1"/>
          </p:nvPr>
        </p:nvSpPr>
        <p:spPr>
          <a:xfrm>
            <a:off x="546101" y="1567324"/>
            <a:ext cx="10924117" cy="3886200"/>
          </a:xfrm>
        </p:spPr>
        <p:txBody>
          <a:bodyPr>
            <a:normAutofit lnSpcReduction="10000"/>
          </a:bodyPr>
          <a:lstStyle/>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变换矩阵推导</a:t>
            </a:r>
          </a:p>
          <a:p>
            <a:pPr marL="1614488" lvl="4" indent="-342900" eaLnBrk="1"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第二步：</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Wingdings" pitchFamily="2"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绕</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轴旋转，使旋转轴单位向量</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变换到</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xz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平面上；</a:t>
            </a:r>
          </a:p>
          <a:p>
            <a:pPr marL="1271588" lvl="4" indent="0" eaLnBrk="1" hangingPunct="0">
              <a:spcBef>
                <a:spcPts val="24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确定旋转角：相当于向量</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在</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yz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平面的投影</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与</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轴的夹角</a:t>
            </a:r>
          </a:p>
          <a:p>
            <a:pPr marL="1271588" lvl="4" indent="0" eaLnBrk="1" hangingPunct="0">
              <a:spcBef>
                <a:spcPts val="24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u= (a, b, c)    u’ = (0, b, c) </a:t>
            </a:r>
          </a:p>
          <a:p>
            <a:pPr marL="1304925" lvl="2" indent="-395288" eaLnBrk="1" hangingPunct="1">
              <a:spcBef>
                <a:spcPct val="40000"/>
              </a:spcBef>
              <a:buFont typeface="Wingdings" pitchFamily="2" charset="2"/>
              <a:buNone/>
            </a:pPr>
            <a:r>
              <a:rPr lang="en-US" altLang="zh-CN" sz="2200" b="1" dirty="0" smtClean="0">
                <a:latin typeface="Times New Roman" pitchFamily="18" charset="0"/>
                <a:sym typeface="Symbol" pitchFamily="18" charset="2"/>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则</a:t>
            </a:r>
          </a:p>
          <a:p>
            <a:pPr marL="1304925" lvl="2" indent="-395288" eaLnBrk="1" hangingPunct="1">
              <a:spcBef>
                <a:spcPct val="65000"/>
              </a:spcBef>
              <a:buFont typeface="Wingdings" pitchFamily="2" charset="2"/>
              <a:buNone/>
            </a:pPr>
            <a:r>
              <a:rPr lang="zh-CN" altLang="en-US" b="1" dirty="0" smtClean="0">
                <a:latin typeface="Times New Roman" pitchFamily="18" charset="0"/>
                <a:sym typeface="Symbol" pitchFamily="18" charset="2"/>
              </a:rPr>
              <a:t>                       </a:t>
            </a:r>
          </a:p>
          <a:p>
            <a:pPr marL="1704975" lvl="2" indent="-395288">
              <a:lnSpc>
                <a:spcPct val="100000"/>
              </a:lnSpc>
              <a:spcBef>
                <a:spcPct val="40000"/>
              </a:spcBef>
            </a:pPr>
            <a:r>
              <a:rPr lang="zh-CN" altLang="en-US" b="1" dirty="0" smtClean="0">
                <a:latin typeface="Times New Roman" pitchFamily="18" charset="0"/>
                <a:sym typeface="Symbol" pitchFamily="18" charset="2"/>
              </a:rPr>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绕</a:t>
            </a:r>
            <a:r>
              <a:rPr lang="en-US" altLang="zh-CN"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x</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轴的旋转矩阵为</a:t>
            </a: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en-US" altLang="zh-CN" b="1" dirty="0" smtClean="0">
              <a:sym typeface="Symbol" pitchFamily="18" charset="2"/>
            </a:endParaRPr>
          </a:p>
        </p:txBody>
      </p:sp>
      <p:graphicFrame>
        <p:nvGraphicFramePr>
          <p:cNvPr id="395268" name="Object 4"/>
          <p:cNvGraphicFramePr>
            <a:graphicFrameLocks noGrp="1" noChangeAspect="1"/>
          </p:cNvGraphicFramePr>
          <p:nvPr>
            <p:ph sz="quarter" idx="2"/>
            <p:extLst>
              <p:ext uri="{D42A27DB-BD31-4B8C-83A1-F6EECF244321}">
                <p14:modId xmlns:p14="http://schemas.microsoft.com/office/powerpoint/2010/main" val="2796336185"/>
              </p:ext>
            </p:extLst>
          </p:nvPr>
        </p:nvGraphicFramePr>
        <p:xfrm>
          <a:off x="3709844" y="4012452"/>
          <a:ext cx="7391400" cy="690563"/>
        </p:xfrm>
        <a:graphic>
          <a:graphicData uri="http://schemas.openxmlformats.org/presentationml/2006/ole">
            <mc:AlternateContent xmlns:mc="http://schemas.openxmlformats.org/markup-compatibility/2006">
              <mc:Choice xmlns:v="urn:schemas-microsoft-com:vml" Requires="v">
                <p:oleObj spid="_x0000_s37978" name="Equation" r:id="rId4" imgW="3365500" imgH="419100" progId="Equation.DSMT4">
                  <p:embed/>
                </p:oleObj>
              </mc:Choice>
              <mc:Fallback>
                <p:oleObj name="Equation" r:id="rId4" imgW="3365500" imgH="4191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9844" y="4012452"/>
                        <a:ext cx="73914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5286" name="Object 22"/>
          <p:cNvGraphicFramePr>
            <a:graphicFrameLocks noGrp="1" noChangeAspect="1"/>
          </p:cNvGraphicFramePr>
          <p:nvPr>
            <p:ph sz="quarter" idx="3"/>
            <p:extLst>
              <p:ext uri="{D42A27DB-BD31-4B8C-83A1-F6EECF244321}">
                <p14:modId xmlns:p14="http://schemas.microsoft.com/office/powerpoint/2010/main" val="868942920"/>
              </p:ext>
            </p:extLst>
          </p:nvPr>
        </p:nvGraphicFramePr>
        <p:xfrm>
          <a:off x="5735960" y="4955219"/>
          <a:ext cx="4762846" cy="1713870"/>
        </p:xfrm>
        <a:graphic>
          <a:graphicData uri="http://schemas.openxmlformats.org/presentationml/2006/ole">
            <mc:AlternateContent xmlns:mc="http://schemas.openxmlformats.org/markup-compatibility/2006">
              <mc:Choice xmlns:v="urn:schemas-microsoft-com:vml" Requires="v">
                <p:oleObj spid="_x0000_s37979" name="Equation" r:id="rId6" imgW="1905000" imgH="914400" progId="Equation.DSMT4">
                  <p:embed/>
                </p:oleObj>
              </mc:Choice>
              <mc:Fallback>
                <p:oleObj name="Equation" r:id="rId6" imgW="1905000" imgH="9144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960" y="4955219"/>
                        <a:ext cx="4762846" cy="1713870"/>
                      </a:xfrm>
                      <a:prstGeom prst="rect">
                        <a:avLst/>
                      </a:prstGeom>
                      <a:noFill/>
                      <a:ln>
                        <a:noFill/>
                      </a:ln>
                      <a:extLst/>
                    </p:spPr>
                  </p:pic>
                </p:oleObj>
              </mc:Fallback>
            </mc:AlternateContent>
          </a:graphicData>
        </a:graphic>
      </p:graphicFrame>
      <p:sp>
        <p:nvSpPr>
          <p:cNvPr id="395269" name="Line 5"/>
          <p:cNvSpPr>
            <a:spLocks noChangeShapeType="1"/>
          </p:cNvSpPr>
          <p:nvPr/>
        </p:nvSpPr>
        <p:spPr bwMode="auto">
          <a:xfrm>
            <a:off x="1295401" y="5813424"/>
            <a:ext cx="1651000" cy="1589"/>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5270" name="Line 6"/>
          <p:cNvSpPr>
            <a:spLocks noChangeAspect="1" noChangeShapeType="1"/>
          </p:cNvSpPr>
          <p:nvPr/>
        </p:nvSpPr>
        <p:spPr bwMode="auto">
          <a:xfrm flipV="1">
            <a:off x="374651" y="5813426"/>
            <a:ext cx="920749" cy="690563"/>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5271" name="Text Box 7"/>
          <p:cNvSpPr txBox="1">
            <a:spLocks noChangeArrowheads="1"/>
          </p:cNvSpPr>
          <p:nvPr/>
        </p:nvSpPr>
        <p:spPr bwMode="auto">
          <a:xfrm>
            <a:off x="65618" y="63023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p>
        </p:txBody>
      </p:sp>
      <p:sp>
        <p:nvSpPr>
          <p:cNvPr id="395272" name="Text Box 8"/>
          <p:cNvSpPr txBox="1">
            <a:spLocks noChangeArrowheads="1"/>
          </p:cNvSpPr>
          <p:nvPr/>
        </p:nvSpPr>
        <p:spPr bwMode="auto">
          <a:xfrm>
            <a:off x="2675467" y="5430044"/>
            <a:ext cx="39619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y</a:t>
            </a:r>
          </a:p>
        </p:txBody>
      </p:sp>
      <p:sp>
        <p:nvSpPr>
          <p:cNvPr id="395273" name="Text Box 9"/>
          <p:cNvSpPr txBox="1">
            <a:spLocks noChangeArrowheads="1"/>
          </p:cNvSpPr>
          <p:nvPr/>
        </p:nvSpPr>
        <p:spPr bwMode="auto">
          <a:xfrm>
            <a:off x="1314451" y="39258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395274" name="Line 10"/>
          <p:cNvSpPr>
            <a:spLocks noChangeShapeType="1"/>
          </p:cNvSpPr>
          <p:nvPr/>
        </p:nvSpPr>
        <p:spPr bwMode="auto">
          <a:xfrm flipV="1">
            <a:off x="1295400" y="4214814"/>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5275" name="Line 11"/>
          <p:cNvSpPr>
            <a:spLocks noChangeAspect="1" noChangeShapeType="1"/>
          </p:cNvSpPr>
          <p:nvPr/>
        </p:nvSpPr>
        <p:spPr bwMode="auto">
          <a:xfrm flipV="1">
            <a:off x="1295400" y="4516439"/>
            <a:ext cx="575733" cy="1298575"/>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5276" name="Line 12"/>
          <p:cNvSpPr>
            <a:spLocks noChangeAspect="1" noChangeShapeType="1"/>
          </p:cNvSpPr>
          <p:nvPr/>
        </p:nvSpPr>
        <p:spPr bwMode="auto">
          <a:xfrm flipH="1" flipV="1">
            <a:off x="719667" y="4532314"/>
            <a:ext cx="575733" cy="129857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5277" name="Freeform 13"/>
          <p:cNvSpPr>
            <a:spLocks noChangeAspect="1"/>
          </p:cNvSpPr>
          <p:nvPr/>
        </p:nvSpPr>
        <p:spPr bwMode="auto">
          <a:xfrm>
            <a:off x="1178984" y="5467351"/>
            <a:ext cx="234949" cy="42863"/>
          </a:xfrm>
          <a:custGeom>
            <a:avLst/>
            <a:gdLst>
              <a:gd name="T0" fmla="*/ 2147483647 w 182"/>
              <a:gd name="T1" fmla="*/ 2147483647 h 45"/>
              <a:gd name="T2" fmla="*/ 2147483647 w 182"/>
              <a:gd name="T3" fmla="*/ 0 h 45"/>
              <a:gd name="T4" fmla="*/ 0 w 182"/>
              <a:gd name="T5" fmla="*/ 2147483647 h 45"/>
              <a:gd name="T6" fmla="*/ 0 60000 65536"/>
              <a:gd name="T7" fmla="*/ 0 60000 65536"/>
              <a:gd name="T8" fmla="*/ 0 60000 65536"/>
              <a:gd name="T9" fmla="*/ 0 w 182"/>
              <a:gd name="T10" fmla="*/ 0 h 45"/>
              <a:gd name="T11" fmla="*/ 182 w 182"/>
              <a:gd name="T12" fmla="*/ 45 h 45"/>
            </a:gdLst>
            <a:ahLst/>
            <a:cxnLst>
              <a:cxn ang="T6">
                <a:pos x="T0" y="T1"/>
              </a:cxn>
              <a:cxn ang="T7">
                <a:pos x="T2" y="T3"/>
              </a:cxn>
              <a:cxn ang="T8">
                <a:pos x="T4" y="T5"/>
              </a:cxn>
            </a:cxnLst>
            <a:rect l="T9" t="T10" r="T11" b="T12"/>
            <a:pathLst>
              <a:path w="182" h="45">
                <a:moveTo>
                  <a:pt x="182" y="45"/>
                </a:moveTo>
                <a:cubicBezTo>
                  <a:pt x="151" y="22"/>
                  <a:pt x="121" y="0"/>
                  <a:pt x="91" y="0"/>
                </a:cubicBezTo>
                <a:cubicBezTo>
                  <a:pt x="61" y="0"/>
                  <a:pt x="30" y="22"/>
                  <a:pt x="0" y="45"/>
                </a:cubicBezTo>
              </a:path>
            </a:pathLst>
          </a:custGeom>
          <a:noFill/>
          <a:ln w="28575">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5278" name="Text Box 14"/>
          <p:cNvSpPr txBox="1">
            <a:spLocks noChangeArrowheads="1"/>
          </p:cNvSpPr>
          <p:nvPr/>
        </p:nvSpPr>
        <p:spPr bwMode="auto">
          <a:xfrm>
            <a:off x="988484" y="5021263"/>
            <a:ext cx="4804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
        <p:nvSpPr>
          <p:cNvPr id="395279" name="Text Box 15"/>
          <p:cNvSpPr txBox="1">
            <a:spLocks noChangeArrowheads="1"/>
          </p:cNvSpPr>
          <p:nvPr/>
        </p:nvSpPr>
        <p:spPr bwMode="auto">
          <a:xfrm>
            <a:off x="1678517" y="4229101"/>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dirty="0">
                <a:solidFill>
                  <a:schemeClr val="bg2">
                    <a:lumMod val="50000"/>
                  </a:schemeClr>
                </a:solidFill>
                <a:latin typeface="Times New Roman" pitchFamily="18" charset="0"/>
              </a:rPr>
              <a:t>u</a:t>
            </a:r>
          </a:p>
        </p:txBody>
      </p:sp>
      <p:sp>
        <p:nvSpPr>
          <p:cNvPr id="395280" name="Text Box 16"/>
          <p:cNvSpPr txBox="1">
            <a:spLocks noChangeArrowheads="1"/>
          </p:cNvSpPr>
          <p:nvPr/>
        </p:nvSpPr>
        <p:spPr bwMode="auto">
          <a:xfrm>
            <a:off x="334433" y="4300539"/>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solidFill>
                  <a:schemeClr val="bg2">
                    <a:lumMod val="50000"/>
                  </a:schemeClr>
                </a:solidFill>
                <a:latin typeface="Times New Roman" pitchFamily="18" charset="0"/>
              </a:rPr>
              <a:t>u</a:t>
            </a:r>
            <a:r>
              <a:rPr lang="en-US" altLang="zh-CN" sz="2000" baseline="30000">
                <a:solidFill>
                  <a:schemeClr val="bg2">
                    <a:lumMod val="50000"/>
                  </a:schemeClr>
                </a:solidFill>
                <a:latin typeface="Times New Roman" pitchFamily="18" charset="0"/>
              </a:rPr>
              <a:t>’’</a:t>
            </a:r>
          </a:p>
        </p:txBody>
      </p:sp>
      <p:grpSp>
        <p:nvGrpSpPr>
          <p:cNvPr id="2" name="Group 17"/>
          <p:cNvGrpSpPr>
            <a:grpSpLocks/>
          </p:cNvGrpSpPr>
          <p:nvPr/>
        </p:nvGrpSpPr>
        <p:grpSpPr bwMode="auto">
          <a:xfrm>
            <a:off x="1217085" y="3968750"/>
            <a:ext cx="1729316" cy="1828800"/>
            <a:chOff x="711" y="2278"/>
            <a:chExt cx="817" cy="1152"/>
          </a:xfrm>
        </p:grpSpPr>
        <p:sp>
          <p:nvSpPr>
            <p:cNvPr id="30739" name="Line 18"/>
            <p:cNvSpPr>
              <a:spLocks noChangeShapeType="1"/>
            </p:cNvSpPr>
            <p:nvPr/>
          </p:nvSpPr>
          <p:spPr bwMode="auto">
            <a:xfrm flipV="1">
              <a:off x="748" y="2478"/>
              <a:ext cx="454" cy="952"/>
            </a:xfrm>
            <a:prstGeom prst="line">
              <a:avLst/>
            </a:prstGeom>
            <a:noFill/>
            <a:ln w="9525">
              <a:solidFill>
                <a:schemeClr val="bg2">
                  <a:lumMod val="50000"/>
                </a:schemeClr>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0" name="Text Box 19"/>
            <p:cNvSpPr txBox="1">
              <a:spLocks noChangeArrowheads="1"/>
            </p:cNvSpPr>
            <p:nvPr/>
          </p:nvSpPr>
          <p:spPr bwMode="auto">
            <a:xfrm>
              <a:off x="1120" y="2278"/>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dirty="0">
                  <a:solidFill>
                    <a:schemeClr val="bg2">
                      <a:lumMod val="50000"/>
                    </a:schemeClr>
                  </a:solidFill>
                  <a:latin typeface="Times New Roman" pitchFamily="18" charset="0"/>
                </a:rPr>
                <a:t>u</a:t>
              </a:r>
              <a:r>
                <a:rPr lang="en-US" altLang="zh-CN" sz="2000" baseline="30000" dirty="0">
                  <a:solidFill>
                    <a:schemeClr val="bg2">
                      <a:lumMod val="50000"/>
                    </a:schemeClr>
                  </a:solidFill>
                  <a:latin typeface="Times New Roman" pitchFamily="18" charset="0"/>
                </a:rPr>
                <a:t>’</a:t>
              </a:r>
            </a:p>
          </p:txBody>
        </p:sp>
        <p:sp>
          <p:nvSpPr>
            <p:cNvPr id="30741" name="Freeform 20"/>
            <p:cNvSpPr>
              <a:spLocks noChangeAspect="1"/>
            </p:cNvSpPr>
            <p:nvPr/>
          </p:nvSpPr>
          <p:spPr bwMode="auto">
            <a:xfrm rot="1484220">
              <a:off x="748" y="3185"/>
              <a:ext cx="111" cy="27"/>
            </a:xfrm>
            <a:custGeom>
              <a:avLst/>
              <a:gdLst>
                <a:gd name="T0" fmla="*/ 1 w 182"/>
                <a:gd name="T1" fmla="*/ 1 h 45"/>
                <a:gd name="T2" fmla="*/ 1 w 182"/>
                <a:gd name="T3" fmla="*/ 0 h 45"/>
                <a:gd name="T4" fmla="*/ 0 w 182"/>
                <a:gd name="T5" fmla="*/ 1 h 45"/>
                <a:gd name="T6" fmla="*/ 0 60000 65536"/>
                <a:gd name="T7" fmla="*/ 0 60000 65536"/>
                <a:gd name="T8" fmla="*/ 0 60000 65536"/>
                <a:gd name="T9" fmla="*/ 0 w 182"/>
                <a:gd name="T10" fmla="*/ 0 h 45"/>
                <a:gd name="T11" fmla="*/ 182 w 182"/>
                <a:gd name="T12" fmla="*/ 45 h 45"/>
              </a:gdLst>
              <a:ahLst/>
              <a:cxnLst>
                <a:cxn ang="T6">
                  <a:pos x="T0" y="T1"/>
                </a:cxn>
                <a:cxn ang="T7">
                  <a:pos x="T2" y="T3"/>
                </a:cxn>
                <a:cxn ang="T8">
                  <a:pos x="T4" y="T5"/>
                </a:cxn>
              </a:cxnLst>
              <a:rect l="T9" t="T10" r="T11" b="T12"/>
              <a:pathLst>
                <a:path w="182" h="45">
                  <a:moveTo>
                    <a:pt x="182" y="45"/>
                  </a:moveTo>
                  <a:cubicBezTo>
                    <a:pt x="151" y="22"/>
                    <a:pt x="121" y="0"/>
                    <a:pt x="91" y="0"/>
                  </a:cubicBezTo>
                  <a:cubicBezTo>
                    <a:pt x="61" y="0"/>
                    <a:pt x="30" y="22"/>
                    <a:pt x="0" y="45"/>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2" name="Text Box 21"/>
            <p:cNvSpPr txBox="1">
              <a:spLocks noChangeArrowheads="1"/>
            </p:cNvSpPr>
            <p:nvPr/>
          </p:nvSpPr>
          <p:spPr bwMode="auto">
            <a:xfrm>
              <a:off x="711" y="2886"/>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grpSp>
    </p:spTree>
    <p:extLst>
      <p:ext uri="{BB962C8B-B14F-4D97-AF65-F5344CB8AC3E}">
        <p14:creationId xmlns:p14="http://schemas.microsoft.com/office/powerpoint/2010/main" val="2063978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5267">
                                            <p:bg/>
                                          </p:spTgt>
                                        </p:tgtEl>
                                        <p:attrNameLst>
                                          <p:attrName>style.visibility</p:attrName>
                                        </p:attrNameLst>
                                      </p:cBhvr>
                                      <p:to>
                                        <p:strVal val="visible"/>
                                      </p:to>
                                    </p:set>
                                    <p:animEffect transition="in" filter="wipe(up)">
                                      <p:cBhvr>
                                        <p:cTn id="7" dur="500"/>
                                        <p:tgtEl>
                                          <p:spTgt spid="395267">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95267">
                                            <p:txEl>
                                              <p:pRg st="0" end="0"/>
                                            </p:txEl>
                                          </p:spTgt>
                                        </p:tgtEl>
                                        <p:attrNameLst>
                                          <p:attrName>style.visibility</p:attrName>
                                        </p:attrNameLst>
                                      </p:cBhvr>
                                      <p:to>
                                        <p:strVal val="visible"/>
                                      </p:to>
                                    </p:set>
                                    <p:animEffect transition="in" filter="wipe(up)">
                                      <p:cBhvr>
                                        <p:cTn id="10" dur="500"/>
                                        <p:tgtEl>
                                          <p:spTgt spid="395267">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95267">
                                            <p:txEl>
                                              <p:pRg st="1" end="1"/>
                                            </p:txEl>
                                          </p:spTgt>
                                        </p:tgtEl>
                                        <p:attrNameLst>
                                          <p:attrName>style.visibility</p:attrName>
                                        </p:attrNameLst>
                                      </p:cBhvr>
                                      <p:to>
                                        <p:strVal val="visible"/>
                                      </p:to>
                                    </p:set>
                                    <p:animEffect transition="in" filter="wipe(up)">
                                      <p:cBhvr>
                                        <p:cTn id="13" dur="500"/>
                                        <p:tgtEl>
                                          <p:spTgt spid="39526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5274"/>
                                        </p:tgtEl>
                                        <p:attrNameLst>
                                          <p:attrName>style.visibility</p:attrName>
                                        </p:attrNameLst>
                                      </p:cBhvr>
                                      <p:to>
                                        <p:strVal val="visible"/>
                                      </p:to>
                                    </p:set>
                                    <p:animEffect transition="in" filter="wipe(down)">
                                      <p:cBhvr>
                                        <p:cTn id="18" dur="500"/>
                                        <p:tgtEl>
                                          <p:spTgt spid="39527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5273"/>
                                        </p:tgtEl>
                                        <p:attrNameLst>
                                          <p:attrName>style.visibility</p:attrName>
                                        </p:attrNameLst>
                                      </p:cBhvr>
                                      <p:to>
                                        <p:strVal val="visible"/>
                                      </p:to>
                                    </p:set>
                                    <p:animEffect transition="in" filter="wipe(down)">
                                      <p:cBhvr>
                                        <p:cTn id="21" dur="500"/>
                                        <p:tgtEl>
                                          <p:spTgt spid="39527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95270"/>
                                        </p:tgtEl>
                                        <p:attrNameLst>
                                          <p:attrName>style.visibility</p:attrName>
                                        </p:attrNameLst>
                                      </p:cBhvr>
                                      <p:to>
                                        <p:strVal val="visible"/>
                                      </p:to>
                                    </p:set>
                                    <p:animEffect transition="in" filter="wipe(up)">
                                      <p:cBhvr>
                                        <p:cTn id="24" dur="500"/>
                                        <p:tgtEl>
                                          <p:spTgt spid="39527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95271"/>
                                        </p:tgtEl>
                                        <p:attrNameLst>
                                          <p:attrName>style.visibility</p:attrName>
                                        </p:attrNameLst>
                                      </p:cBhvr>
                                      <p:to>
                                        <p:strVal val="visible"/>
                                      </p:to>
                                    </p:set>
                                    <p:animEffect transition="in" filter="wipe(down)">
                                      <p:cBhvr>
                                        <p:cTn id="27" dur="500"/>
                                        <p:tgtEl>
                                          <p:spTgt spid="39527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5269"/>
                                        </p:tgtEl>
                                        <p:attrNameLst>
                                          <p:attrName>style.visibility</p:attrName>
                                        </p:attrNameLst>
                                      </p:cBhvr>
                                      <p:to>
                                        <p:strVal val="visible"/>
                                      </p:to>
                                    </p:set>
                                    <p:animEffect transition="in" filter="wipe(left)">
                                      <p:cBhvr>
                                        <p:cTn id="30" dur="500"/>
                                        <p:tgtEl>
                                          <p:spTgt spid="39526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95272"/>
                                        </p:tgtEl>
                                        <p:attrNameLst>
                                          <p:attrName>style.visibility</p:attrName>
                                        </p:attrNameLst>
                                      </p:cBhvr>
                                      <p:to>
                                        <p:strVal val="visible"/>
                                      </p:to>
                                    </p:set>
                                    <p:animEffect transition="in" filter="wipe(down)">
                                      <p:cBhvr>
                                        <p:cTn id="33" dur="500"/>
                                        <p:tgtEl>
                                          <p:spTgt spid="3952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95279"/>
                                        </p:tgtEl>
                                        <p:attrNameLst>
                                          <p:attrName>style.visibility</p:attrName>
                                        </p:attrNameLst>
                                      </p:cBhvr>
                                      <p:to>
                                        <p:strVal val="visible"/>
                                      </p:to>
                                    </p:set>
                                    <p:animEffect transition="in" filter="wipe(down)">
                                      <p:cBhvr>
                                        <p:cTn id="38" dur="500"/>
                                        <p:tgtEl>
                                          <p:spTgt spid="39527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95275"/>
                                        </p:tgtEl>
                                        <p:attrNameLst>
                                          <p:attrName>style.visibility</p:attrName>
                                        </p:attrNameLst>
                                      </p:cBhvr>
                                      <p:to>
                                        <p:strVal val="visible"/>
                                      </p:to>
                                    </p:set>
                                    <p:animEffect transition="in" filter="wipe(down)">
                                      <p:cBhvr>
                                        <p:cTn id="41" dur="500"/>
                                        <p:tgtEl>
                                          <p:spTgt spid="3952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95277"/>
                                        </p:tgtEl>
                                        <p:attrNameLst>
                                          <p:attrName>style.visibility</p:attrName>
                                        </p:attrNameLst>
                                      </p:cBhvr>
                                      <p:to>
                                        <p:strVal val="visible"/>
                                      </p:to>
                                    </p:set>
                                    <p:animEffect transition="in" filter="wipe(right)">
                                      <p:cBhvr>
                                        <p:cTn id="46" dur="500"/>
                                        <p:tgtEl>
                                          <p:spTgt spid="395277"/>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95278"/>
                                        </p:tgtEl>
                                        <p:attrNameLst>
                                          <p:attrName>style.visibility</p:attrName>
                                        </p:attrNameLst>
                                      </p:cBhvr>
                                      <p:to>
                                        <p:strVal val="visible"/>
                                      </p:to>
                                    </p:set>
                                  </p:childTnLst>
                                </p:cTn>
                              </p:par>
                              <p:par>
                                <p:cTn id="49" presetID="22" presetClass="entr" presetSubtype="4" fill="hold" grpId="0" nodeType="withEffect">
                                  <p:stCondLst>
                                    <p:cond delay="0"/>
                                  </p:stCondLst>
                                  <p:childTnLst>
                                    <p:set>
                                      <p:cBhvr>
                                        <p:cTn id="50" dur="1" fill="hold">
                                          <p:stCondLst>
                                            <p:cond delay="0"/>
                                          </p:stCondLst>
                                        </p:cTn>
                                        <p:tgtEl>
                                          <p:spTgt spid="395276"/>
                                        </p:tgtEl>
                                        <p:attrNameLst>
                                          <p:attrName>style.visibility</p:attrName>
                                        </p:attrNameLst>
                                      </p:cBhvr>
                                      <p:to>
                                        <p:strVal val="visible"/>
                                      </p:to>
                                    </p:set>
                                    <p:animEffect transition="in" filter="wipe(down)">
                                      <p:cBhvr>
                                        <p:cTn id="51" dur="500"/>
                                        <p:tgtEl>
                                          <p:spTgt spid="395276"/>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95280"/>
                                        </p:tgtEl>
                                        <p:attrNameLst>
                                          <p:attrName>style.visibility</p:attrName>
                                        </p:attrNameLst>
                                      </p:cBhvr>
                                      <p:to>
                                        <p:strVal val="visible"/>
                                      </p:to>
                                    </p:set>
                                  </p:childTnLst>
                                </p:cTn>
                              </p:par>
                              <p:par>
                                <p:cTn id="54" presetID="22" presetClass="entr" presetSubtype="1" fill="hold" grpId="0" nodeType="withEffect">
                                  <p:stCondLst>
                                    <p:cond delay="0"/>
                                  </p:stCondLst>
                                  <p:childTnLst>
                                    <p:set>
                                      <p:cBhvr>
                                        <p:cTn id="55" dur="1" fill="hold">
                                          <p:stCondLst>
                                            <p:cond delay="0"/>
                                          </p:stCondLst>
                                        </p:cTn>
                                        <p:tgtEl>
                                          <p:spTgt spid="395267">
                                            <p:txEl>
                                              <p:pRg st="2" end="2"/>
                                            </p:txEl>
                                          </p:spTgt>
                                        </p:tgtEl>
                                        <p:attrNameLst>
                                          <p:attrName>style.visibility</p:attrName>
                                        </p:attrNameLst>
                                      </p:cBhvr>
                                      <p:to>
                                        <p:strVal val="visible"/>
                                      </p:to>
                                    </p:set>
                                    <p:animEffect transition="in" filter="wipe(up)">
                                      <p:cBhvr>
                                        <p:cTn id="56" dur="500"/>
                                        <p:tgtEl>
                                          <p:spTgt spid="395267">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down)">
                                      <p:cBhvr>
                                        <p:cTn id="61" dur="500"/>
                                        <p:tgtEl>
                                          <p:spTgt spid="2"/>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95267">
                                            <p:txEl>
                                              <p:pRg st="3" end="3"/>
                                            </p:txEl>
                                          </p:spTgt>
                                        </p:tgtEl>
                                        <p:attrNameLst>
                                          <p:attrName>style.visibility</p:attrName>
                                        </p:attrNameLst>
                                      </p:cBhvr>
                                      <p:to>
                                        <p:strVal val="visible"/>
                                      </p:to>
                                    </p:set>
                                    <p:animEffect transition="in" filter="wipe(up)">
                                      <p:cBhvr>
                                        <p:cTn id="64" dur="500"/>
                                        <p:tgtEl>
                                          <p:spTgt spid="395267">
                                            <p:txEl>
                                              <p:pRg st="3" end="3"/>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95267">
                                            <p:txEl>
                                              <p:pRg st="4" end="4"/>
                                            </p:txEl>
                                          </p:spTgt>
                                        </p:tgtEl>
                                        <p:attrNameLst>
                                          <p:attrName>style.visibility</p:attrName>
                                        </p:attrNameLst>
                                      </p:cBhvr>
                                      <p:to>
                                        <p:strVal val="visible"/>
                                      </p:to>
                                    </p:set>
                                    <p:animEffect transition="in" filter="wipe(up)">
                                      <p:cBhvr>
                                        <p:cTn id="67" dur="500"/>
                                        <p:tgtEl>
                                          <p:spTgt spid="395267">
                                            <p:txEl>
                                              <p:pRg st="4" end="4"/>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95268"/>
                                        </p:tgtEl>
                                        <p:attrNameLst>
                                          <p:attrName>style.visibility</p:attrName>
                                        </p:attrNameLst>
                                      </p:cBhvr>
                                      <p:to>
                                        <p:strVal val="visible"/>
                                      </p:to>
                                    </p:set>
                                    <p:animEffect transition="in" filter="wipe(up)">
                                      <p:cBhvr>
                                        <p:cTn id="72" dur="500"/>
                                        <p:tgtEl>
                                          <p:spTgt spid="39526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95267">
                                            <p:txEl>
                                              <p:pRg st="5" end="5"/>
                                            </p:txEl>
                                          </p:spTgt>
                                        </p:tgtEl>
                                        <p:attrNameLst>
                                          <p:attrName>style.visibility</p:attrName>
                                        </p:attrNameLst>
                                      </p:cBhvr>
                                      <p:to>
                                        <p:strVal val="visible"/>
                                      </p:to>
                                    </p:set>
                                    <p:animEffect transition="in" filter="wipe(up)">
                                      <p:cBhvr>
                                        <p:cTn id="75" dur="500"/>
                                        <p:tgtEl>
                                          <p:spTgt spid="395267">
                                            <p:txEl>
                                              <p:pRg st="5" end="5"/>
                                            </p:txEl>
                                          </p:spTgt>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95267">
                                            <p:txEl>
                                              <p:pRg st="6" end="6"/>
                                            </p:txEl>
                                          </p:spTgt>
                                        </p:tgtEl>
                                        <p:attrNameLst>
                                          <p:attrName>style.visibility</p:attrName>
                                        </p:attrNameLst>
                                      </p:cBhvr>
                                      <p:to>
                                        <p:strVal val="visible"/>
                                      </p:to>
                                    </p:set>
                                    <p:animEffect transition="in" filter="wipe(up)">
                                      <p:cBhvr>
                                        <p:cTn id="78" dur="500"/>
                                        <p:tgtEl>
                                          <p:spTgt spid="395267">
                                            <p:txEl>
                                              <p:pRg st="6" end="6"/>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395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nimBg="1"/>
      <p:bldP spid="395269" grpId="0" animBg="1"/>
      <p:bldP spid="395270" grpId="0" animBg="1"/>
      <p:bldP spid="395271" grpId="0"/>
      <p:bldP spid="395272" grpId="0"/>
      <p:bldP spid="395273" grpId="0"/>
      <p:bldP spid="395274" grpId="0" animBg="1"/>
      <p:bldP spid="395275" grpId="0" animBg="1"/>
      <p:bldP spid="395276" grpId="0" animBg="1"/>
      <p:bldP spid="395277" grpId="0" animBg="1"/>
      <p:bldP spid="395278" grpId="0"/>
      <p:bldP spid="395279" grpId="0"/>
      <p:bldP spid="3952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97314" name="Rectangle 2"/>
          <p:cNvSpPr>
            <a:spLocks noGrp="1" noChangeArrowheads="1"/>
          </p:cNvSpPr>
          <p:nvPr>
            <p:ph type="body" sz="half" idx="1"/>
          </p:nvPr>
        </p:nvSpPr>
        <p:spPr>
          <a:xfrm>
            <a:off x="287892" y="1487488"/>
            <a:ext cx="10924117" cy="3886200"/>
          </a:xfrm>
        </p:spPr>
        <p:txBody>
          <a:bodyPr>
            <a:normAutofit lnSpcReduction="10000"/>
          </a:bodyPr>
          <a:lstStyle/>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变换矩阵推导</a:t>
            </a: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第二步：</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Wingdings" pitchFamily="2"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绕</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轴旋转，使向量</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变换到与</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轴重合；</a:t>
            </a:r>
          </a:p>
          <a:p>
            <a:pPr marL="1609725" lvl="4" indent="0" hangingPunct="0">
              <a:spcBef>
                <a:spcPts val="24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确定旋转角：</a:t>
            </a:r>
          </a:p>
          <a:p>
            <a:pPr marL="1304925" lvl="2" indent="-395288" eaLnBrk="1" hangingPunct="1">
              <a:spcBef>
                <a:spcPct val="40000"/>
              </a:spcBef>
              <a:buFont typeface="Wingdings" pitchFamily="2" charset="2"/>
              <a:buNone/>
            </a:pPr>
            <a:r>
              <a:rPr lang="zh-CN" altLang="en-US" b="1" dirty="0" smtClean="0">
                <a:solidFill>
                  <a:schemeClr val="bg2">
                    <a:lumMod val="50000"/>
                  </a:schemeClr>
                </a:solidFill>
                <a:latin typeface="Times New Roman" pitchFamily="18" charset="0"/>
                <a:sym typeface="Symbol" pitchFamily="18" charset="2"/>
              </a:rPr>
              <a:t>                        </a:t>
            </a:r>
            <a:r>
              <a:rPr lang="en-US" altLang="zh-CN" b="1" dirty="0" smtClean="0">
                <a:solidFill>
                  <a:schemeClr val="bg2">
                    <a:lumMod val="50000"/>
                  </a:schemeClr>
                </a:solidFill>
                <a:latin typeface="Times New Roman" pitchFamily="18" charset="0"/>
                <a:sym typeface="Symbol" pitchFamily="18" charset="2"/>
              </a:rPr>
              <a:t>u= (</a:t>
            </a:r>
            <a:r>
              <a:rPr lang="en-US" altLang="zh-CN" b="1" i="1" dirty="0" smtClean="0">
                <a:solidFill>
                  <a:schemeClr val="bg2">
                    <a:lumMod val="50000"/>
                  </a:schemeClr>
                </a:solidFill>
                <a:latin typeface="Times New Roman" pitchFamily="18" charset="0"/>
                <a:sym typeface="Symbol" pitchFamily="18" charset="2"/>
              </a:rPr>
              <a:t>a</a:t>
            </a:r>
            <a:r>
              <a:rPr lang="en-US" altLang="zh-CN" b="1" dirty="0" smtClean="0">
                <a:solidFill>
                  <a:schemeClr val="bg2">
                    <a:lumMod val="50000"/>
                  </a:schemeClr>
                </a:solidFill>
                <a:latin typeface="Times New Roman" pitchFamily="18" charset="0"/>
                <a:sym typeface="Symbol" pitchFamily="18" charset="2"/>
              </a:rPr>
              <a:t>, </a:t>
            </a:r>
            <a:r>
              <a:rPr lang="en-US" altLang="zh-CN" b="1" i="1" dirty="0" smtClean="0">
                <a:solidFill>
                  <a:schemeClr val="bg2">
                    <a:lumMod val="50000"/>
                  </a:schemeClr>
                </a:solidFill>
                <a:latin typeface="Times New Roman" pitchFamily="18" charset="0"/>
                <a:sym typeface="Symbol" pitchFamily="18" charset="2"/>
              </a:rPr>
              <a:t>b</a:t>
            </a:r>
            <a:r>
              <a:rPr lang="en-US" altLang="zh-CN" b="1" dirty="0" smtClean="0">
                <a:solidFill>
                  <a:schemeClr val="bg2">
                    <a:lumMod val="50000"/>
                  </a:schemeClr>
                </a:solidFill>
                <a:latin typeface="Times New Roman" pitchFamily="18" charset="0"/>
                <a:sym typeface="Symbol" pitchFamily="18" charset="2"/>
              </a:rPr>
              <a:t>, </a:t>
            </a:r>
            <a:r>
              <a:rPr lang="en-US" altLang="zh-CN" b="1" i="1" dirty="0" smtClean="0">
                <a:solidFill>
                  <a:schemeClr val="bg2">
                    <a:lumMod val="50000"/>
                  </a:schemeClr>
                </a:solidFill>
                <a:latin typeface="Times New Roman" pitchFamily="18" charset="0"/>
                <a:sym typeface="Symbol" pitchFamily="18" charset="2"/>
              </a:rPr>
              <a:t>c</a:t>
            </a:r>
            <a:r>
              <a:rPr lang="en-US" altLang="zh-CN" b="1" dirty="0" smtClean="0">
                <a:solidFill>
                  <a:schemeClr val="bg2">
                    <a:lumMod val="50000"/>
                  </a:schemeClr>
                </a:solidFill>
                <a:latin typeface="Times New Roman" pitchFamily="18" charset="0"/>
                <a:sym typeface="Symbol" pitchFamily="18" charset="2"/>
              </a:rPr>
              <a:t>)    u</a:t>
            </a:r>
            <a:r>
              <a:rPr lang="en-US" altLang="zh-CN" b="1" baseline="30000" dirty="0" smtClean="0">
                <a:solidFill>
                  <a:schemeClr val="bg2">
                    <a:lumMod val="50000"/>
                  </a:schemeClr>
                </a:solidFill>
                <a:latin typeface="Times New Roman" pitchFamily="18" charset="0"/>
                <a:sym typeface="Symbol" pitchFamily="18" charset="2"/>
              </a:rPr>
              <a:t>’’ </a:t>
            </a:r>
            <a:r>
              <a:rPr lang="en-US" altLang="zh-CN" b="1" dirty="0" smtClean="0">
                <a:solidFill>
                  <a:schemeClr val="bg2">
                    <a:lumMod val="50000"/>
                  </a:schemeClr>
                </a:solidFill>
                <a:latin typeface="Times New Roman" pitchFamily="18" charset="0"/>
                <a:sym typeface="Symbol" pitchFamily="18" charset="2"/>
              </a:rPr>
              <a:t>= (</a:t>
            </a:r>
            <a:r>
              <a:rPr lang="en-US" altLang="zh-CN" b="1" i="1" dirty="0" smtClean="0">
                <a:solidFill>
                  <a:schemeClr val="bg2">
                    <a:lumMod val="50000"/>
                  </a:schemeClr>
                </a:solidFill>
                <a:latin typeface="Times New Roman" pitchFamily="18" charset="0"/>
                <a:sym typeface="Symbol" pitchFamily="18" charset="2"/>
              </a:rPr>
              <a:t>a</a:t>
            </a:r>
            <a:r>
              <a:rPr lang="en-US" altLang="zh-CN" b="1" dirty="0" smtClean="0">
                <a:solidFill>
                  <a:schemeClr val="bg2">
                    <a:lumMod val="50000"/>
                  </a:schemeClr>
                </a:solidFill>
                <a:latin typeface="Times New Roman" pitchFamily="18" charset="0"/>
                <a:sym typeface="Symbol" pitchFamily="18" charset="2"/>
              </a:rPr>
              <a:t>, 0, </a:t>
            </a:r>
            <a:r>
              <a:rPr lang="en-US" altLang="zh-CN" b="1" i="1" dirty="0" smtClean="0">
                <a:solidFill>
                  <a:schemeClr val="bg2">
                    <a:lumMod val="50000"/>
                  </a:schemeClr>
                </a:solidFill>
                <a:latin typeface="Times New Roman" pitchFamily="18" charset="0"/>
                <a:sym typeface="Symbol" pitchFamily="18" charset="2"/>
              </a:rPr>
              <a:t>d</a:t>
            </a:r>
            <a:r>
              <a:rPr lang="en-US" altLang="zh-CN" b="1" dirty="0" smtClean="0">
                <a:solidFill>
                  <a:schemeClr val="bg2">
                    <a:lumMod val="50000"/>
                  </a:schemeClr>
                </a:solidFill>
                <a:latin typeface="Times New Roman" pitchFamily="18" charset="0"/>
                <a:sym typeface="Symbol" pitchFamily="18" charset="2"/>
              </a:rPr>
              <a:t>) </a:t>
            </a:r>
          </a:p>
          <a:p>
            <a:pPr marL="1304925" lvl="2" indent="-395288" eaLnBrk="1" hangingPunct="1">
              <a:spcBef>
                <a:spcPct val="40000"/>
              </a:spcBef>
              <a:buFont typeface="Wingdings" pitchFamily="2" charset="2"/>
              <a:buNone/>
            </a:pPr>
            <a:endParaRPr lang="en-US" altLang="zh-CN" b="1" dirty="0" smtClean="0">
              <a:latin typeface="Times New Roman" pitchFamily="18" charset="0"/>
              <a:sym typeface="Symbol" pitchFamily="18" charset="2"/>
            </a:endParaRPr>
          </a:p>
          <a:p>
            <a:pPr marL="1304925" lvl="2" indent="-395288" eaLnBrk="1" hangingPunct="1">
              <a:spcBef>
                <a:spcPct val="65000"/>
              </a:spcBef>
              <a:buFont typeface="Wingdings" pitchFamily="2" charset="2"/>
              <a:buNone/>
            </a:pPr>
            <a:r>
              <a:rPr lang="en-US" altLang="zh-CN" b="1" dirty="0" smtClean="0">
                <a:latin typeface="Times New Roman" pitchFamily="18" charset="0"/>
                <a:sym typeface="Symbol" pitchFamily="18" charset="2"/>
              </a:rPr>
              <a:t>                       </a:t>
            </a:r>
          </a:p>
          <a:p>
            <a:pPr marL="1609725" lvl="4" indent="0" eaLnBrk="1" hangingPunct="0">
              <a:lnSpc>
                <a:spcPct val="100000"/>
              </a:lnSpc>
              <a:spcBef>
                <a:spcPts val="2400"/>
              </a:spcBef>
              <a:defRPr/>
            </a:pPr>
            <a:r>
              <a:rPr lang="en-US" altLang="zh-CN" b="1" dirty="0" smtClean="0">
                <a:latin typeface="Times New Roman" pitchFamily="18" charset="0"/>
                <a:sym typeface="Symbol" pitchFamily="18" charset="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绕</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轴的旋转矩阵为</a:t>
            </a: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en-US" altLang="zh-CN" b="1" dirty="0" smtClean="0">
              <a:sym typeface="Symbol" pitchFamily="18" charset="2"/>
            </a:endParaRPr>
          </a:p>
        </p:txBody>
      </p:sp>
      <p:graphicFrame>
        <p:nvGraphicFramePr>
          <p:cNvPr id="397316" name="Object 4"/>
          <p:cNvGraphicFramePr>
            <a:graphicFrameLocks noGrp="1" noChangeAspect="1"/>
          </p:cNvGraphicFramePr>
          <p:nvPr>
            <p:ph sz="quarter" idx="2"/>
            <p:extLst>
              <p:ext uri="{D42A27DB-BD31-4B8C-83A1-F6EECF244321}">
                <p14:modId xmlns:p14="http://schemas.microsoft.com/office/powerpoint/2010/main" val="1104273973"/>
              </p:ext>
            </p:extLst>
          </p:nvPr>
        </p:nvGraphicFramePr>
        <p:xfrm>
          <a:off x="3072801" y="3740802"/>
          <a:ext cx="2088232" cy="993178"/>
        </p:xfrm>
        <a:graphic>
          <a:graphicData uri="http://schemas.openxmlformats.org/presentationml/2006/ole">
            <mc:AlternateContent xmlns:mc="http://schemas.openxmlformats.org/markup-compatibility/2006">
              <mc:Choice xmlns:v="urn:schemas-microsoft-com:vml" Requires="v">
                <p:oleObj spid="_x0000_s39002" name="Equation" r:id="rId4" imgW="685800" imgH="431800" progId="Equation.DSMT4">
                  <p:embed/>
                </p:oleObj>
              </mc:Choice>
              <mc:Fallback>
                <p:oleObj name="Equation" r:id="rId4" imgW="685800" imgH="4318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801" y="3740802"/>
                        <a:ext cx="2088232" cy="993178"/>
                      </a:xfrm>
                      <a:prstGeom prst="rect">
                        <a:avLst/>
                      </a:prstGeom>
                      <a:noFill/>
                      <a:ln>
                        <a:noFill/>
                      </a:ln>
                      <a:extLst/>
                    </p:spPr>
                  </p:pic>
                </p:oleObj>
              </mc:Fallback>
            </mc:AlternateContent>
          </a:graphicData>
        </a:graphic>
      </p:graphicFrame>
      <p:graphicFrame>
        <p:nvGraphicFramePr>
          <p:cNvPr id="397327" name="Object 15"/>
          <p:cNvGraphicFramePr>
            <a:graphicFrameLocks noGrp="1" noChangeAspect="1"/>
          </p:cNvGraphicFramePr>
          <p:nvPr>
            <p:ph sz="quarter" idx="3"/>
            <p:extLst>
              <p:ext uri="{D42A27DB-BD31-4B8C-83A1-F6EECF244321}">
                <p14:modId xmlns:p14="http://schemas.microsoft.com/office/powerpoint/2010/main" val="3635269533"/>
              </p:ext>
            </p:extLst>
          </p:nvPr>
        </p:nvGraphicFramePr>
        <p:xfrm>
          <a:off x="6528048" y="4485580"/>
          <a:ext cx="3655628" cy="1579564"/>
        </p:xfrm>
        <a:graphic>
          <a:graphicData uri="http://schemas.openxmlformats.org/presentationml/2006/ole">
            <mc:AlternateContent xmlns:mc="http://schemas.openxmlformats.org/markup-compatibility/2006">
              <mc:Choice xmlns:v="urn:schemas-microsoft-com:vml" Requires="v">
                <p:oleObj spid="_x0000_s39003" name="Equation" r:id="rId6" imgW="1587500" imgH="914400" progId="Equation.DSMT4">
                  <p:embed/>
                </p:oleObj>
              </mc:Choice>
              <mc:Fallback>
                <p:oleObj name="Equation" r:id="rId6" imgW="1587500" imgH="9144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8048" y="4485580"/>
                        <a:ext cx="3655628" cy="1579564"/>
                      </a:xfrm>
                      <a:prstGeom prst="rect">
                        <a:avLst/>
                      </a:prstGeom>
                      <a:noFill/>
                      <a:ln>
                        <a:noFill/>
                      </a:ln>
                      <a:effectLst/>
                      <a:extLst/>
                    </p:spPr>
                  </p:pic>
                </p:oleObj>
              </mc:Fallback>
            </mc:AlternateContent>
          </a:graphicData>
        </a:graphic>
      </p:graphicFrame>
      <p:sp>
        <p:nvSpPr>
          <p:cNvPr id="397317" name="Line 5"/>
          <p:cNvSpPr>
            <a:spLocks noChangeShapeType="1"/>
          </p:cNvSpPr>
          <p:nvPr/>
        </p:nvSpPr>
        <p:spPr bwMode="auto">
          <a:xfrm>
            <a:off x="1583267" y="5461000"/>
            <a:ext cx="1704421"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7318" name="Line 6"/>
          <p:cNvSpPr>
            <a:spLocks noChangeAspect="1" noChangeShapeType="1"/>
          </p:cNvSpPr>
          <p:nvPr/>
        </p:nvSpPr>
        <p:spPr bwMode="auto">
          <a:xfrm flipV="1">
            <a:off x="662518" y="5461001"/>
            <a:ext cx="920749" cy="690563"/>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7319" name="Text Box 7"/>
          <p:cNvSpPr txBox="1">
            <a:spLocks noChangeArrowheads="1"/>
          </p:cNvSpPr>
          <p:nvPr/>
        </p:nvSpPr>
        <p:spPr bwMode="auto">
          <a:xfrm>
            <a:off x="353485" y="594995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p>
        </p:txBody>
      </p:sp>
      <p:sp>
        <p:nvSpPr>
          <p:cNvPr id="397320" name="Text Box 8"/>
          <p:cNvSpPr txBox="1">
            <a:spLocks noChangeArrowheads="1"/>
          </p:cNvSpPr>
          <p:nvPr/>
        </p:nvSpPr>
        <p:spPr bwMode="auto">
          <a:xfrm>
            <a:off x="2988362" y="5095877"/>
            <a:ext cx="37133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397321" name="Text Box 9"/>
          <p:cNvSpPr txBox="1">
            <a:spLocks noChangeArrowheads="1"/>
          </p:cNvSpPr>
          <p:nvPr/>
        </p:nvSpPr>
        <p:spPr bwMode="auto">
          <a:xfrm>
            <a:off x="1602318" y="357346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397322" name="Line 10"/>
          <p:cNvSpPr>
            <a:spLocks noChangeShapeType="1"/>
          </p:cNvSpPr>
          <p:nvPr/>
        </p:nvSpPr>
        <p:spPr bwMode="auto">
          <a:xfrm flipV="1">
            <a:off x="1583267" y="3428999"/>
            <a:ext cx="0" cy="2017713"/>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7323" name="Line 11"/>
          <p:cNvSpPr>
            <a:spLocks noChangeAspect="1" noChangeShapeType="1"/>
          </p:cNvSpPr>
          <p:nvPr/>
        </p:nvSpPr>
        <p:spPr bwMode="auto">
          <a:xfrm flipV="1">
            <a:off x="1583267" y="4164014"/>
            <a:ext cx="575733" cy="1298575"/>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7324" name="Line 12"/>
          <p:cNvSpPr>
            <a:spLocks noChangeAspect="1" noChangeShapeType="1"/>
          </p:cNvSpPr>
          <p:nvPr/>
        </p:nvSpPr>
        <p:spPr bwMode="auto">
          <a:xfrm flipH="1" flipV="1">
            <a:off x="1007534" y="4179889"/>
            <a:ext cx="575733" cy="129857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7325" name="Text Box 13"/>
          <p:cNvSpPr txBox="1">
            <a:spLocks noChangeArrowheads="1"/>
          </p:cNvSpPr>
          <p:nvPr/>
        </p:nvSpPr>
        <p:spPr bwMode="auto">
          <a:xfrm>
            <a:off x="1966384" y="3876676"/>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solidFill>
                  <a:schemeClr val="bg2">
                    <a:lumMod val="50000"/>
                  </a:schemeClr>
                </a:solidFill>
                <a:latin typeface="Times New Roman" pitchFamily="18" charset="0"/>
              </a:rPr>
              <a:t>u</a:t>
            </a:r>
          </a:p>
        </p:txBody>
      </p:sp>
      <p:sp>
        <p:nvSpPr>
          <p:cNvPr id="397326" name="Text Box 14"/>
          <p:cNvSpPr txBox="1">
            <a:spLocks noChangeArrowheads="1"/>
          </p:cNvSpPr>
          <p:nvPr/>
        </p:nvSpPr>
        <p:spPr bwMode="auto">
          <a:xfrm>
            <a:off x="624417" y="3933826"/>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dirty="0">
                <a:solidFill>
                  <a:schemeClr val="bg2">
                    <a:lumMod val="50000"/>
                  </a:schemeClr>
                </a:solidFill>
                <a:latin typeface="Times New Roman" pitchFamily="18" charset="0"/>
              </a:rPr>
              <a:t>u</a:t>
            </a:r>
            <a:r>
              <a:rPr lang="en-US" altLang="zh-CN" sz="2000" baseline="30000" dirty="0">
                <a:solidFill>
                  <a:schemeClr val="bg2">
                    <a:lumMod val="50000"/>
                  </a:schemeClr>
                </a:solidFill>
                <a:latin typeface="Times New Roman" pitchFamily="18" charset="0"/>
              </a:rPr>
              <a:t>’’</a:t>
            </a:r>
          </a:p>
        </p:txBody>
      </p:sp>
      <p:sp>
        <p:nvSpPr>
          <p:cNvPr id="397328" name="Freeform 16"/>
          <p:cNvSpPr>
            <a:spLocks noChangeAspect="1"/>
          </p:cNvSpPr>
          <p:nvPr/>
        </p:nvSpPr>
        <p:spPr bwMode="auto">
          <a:xfrm rot="1763163">
            <a:off x="1352551" y="4787900"/>
            <a:ext cx="228600" cy="133350"/>
          </a:xfrm>
          <a:custGeom>
            <a:avLst/>
            <a:gdLst>
              <a:gd name="T0" fmla="*/ 0 w 136"/>
              <a:gd name="T1" fmla="*/ 2147483647 h 106"/>
              <a:gd name="T2" fmla="*/ 2147483647 w 136"/>
              <a:gd name="T3" fmla="*/ 2147483647 h 106"/>
              <a:gd name="T4" fmla="*/ 2147483647 w 136"/>
              <a:gd name="T5" fmla="*/ 2147483647 h 106"/>
              <a:gd name="T6" fmla="*/ 0 60000 65536"/>
              <a:gd name="T7" fmla="*/ 0 60000 65536"/>
              <a:gd name="T8" fmla="*/ 0 60000 65536"/>
              <a:gd name="T9" fmla="*/ 0 w 136"/>
              <a:gd name="T10" fmla="*/ 0 h 106"/>
              <a:gd name="T11" fmla="*/ 136 w 136"/>
              <a:gd name="T12" fmla="*/ 106 h 106"/>
            </a:gdLst>
            <a:ahLst/>
            <a:cxnLst>
              <a:cxn ang="T6">
                <a:pos x="T0" y="T1"/>
              </a:cxn>
              <a:cxn ang="T7">
                <a:pos x="T2" y="T3"/>
              </a:cxn>
              <a:cxn ang="T8">
                <a:pos x="T4" y="T5"/>
              </a:cxn>
            </a:cxnLst>
            <a:rect l="T9" t="T10" r="T11" b="T12"/>
            <a:pathLst>
              <a:path w="136" h="106">
                <a:moveTo>
                  <a:pt x="0" y="106"/>
                </a:moveTo>
                <a:cubicBezTo>
                  <a:pt x="11" y="68"/>
                  <a:pt x="23" y="30"/>
                  <a:pt x="46" y="15"/>
                </a:cubicBezTo>
                <a:cubicBezTo>
                  <a:pt x="69" y="0"/>
                  <a:pt x="102" y="7"/>
                  <a:pt x="136" y="15"/>
                </a:cubicBezTo>
              </a:path>
            </a:pathLst>
          </a:custGeom>
          <a:noFill/>
          <a:ln w="28575">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7329" name="Text Box 17"/>
          <p:cNvSpPr txBox="1">
            <a:spLocks noChangeArrowheads="1"/>
          </p:cNvSpPr>
          <p:nvPr/>
        </p:nvSpPr>
        <p:spPr bwMode="auto">
          <a:xfrm>
            <a:off x="1200151" y="4437063"/>
            <a:ext cx="105621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sym typeface="Symbol" pitchFamily="18" charset="2"/>
              </a:rPr>
              <a:t></a:t>
            </a:r>
          </a:p>
        </p:txBody>
      </p:sp>
      <p:sp>
        <p:nvSpPr>
          <p:cNvPr id="397330" name="Line 18"/>
          <p:cNvSpPr>
            <a:spLocks noChangeShapeType="1"/>
          </p:cNvSpPr>
          <p:nvPr/>
        </p:nvSpPr>
        <p:spPr bwMode="auto">
          <a:xfrm flipV="1">
            <a:off x="1064685" y="3789364"/>
            <a:ext cx="518583" cy="3889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31" name="Text Box 19"/>
          <p:cNvSpPr txBox="1">
            <a:spLocks noChangeArrowheads="1"/>
          </p:cNvSpPr>
          <p:nvPr/>
        </p:nvSpPr>
        <p:spPr bwMode="auto">
          <a:xfrm>
            <a:off x="1064685" y="368776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a</a:t>
            </a:r>
          </a:p>
        </p:txBody>
      </p:sp>
      <p:sp>
        <p:nvSpPr>
          <p:cNvPr id="397332" name="Text Box 20"/>
          <p:cNvSpPr txBox="1">
            <a:spLocks noChangeArrowheads="1"/>
          </p:cNvSpPr>
          <p:nvPr/>
        </p:nvSpPr>
        <p:spPr bwMode="auto">
          <a:xfrm>
            <a:off x="1485901" y="423545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d</a:t>
            </a:r>
          </a:p>
        </p:txBody>
      </p:sp>
    </p:spTree>
    <p:extLst>
      <p:ext uri="{BB962C8B-B14F-4D97-AF65-F5344CB8AC3E}">
        <p14:creationId xmlns:p14="http://schemas.microsoft.com/office/powerpoint/2010/main" val="1554208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7314">
                                            <p:bg/>
                                          </p:spTgt>
                                        </p:tgtEl>
                                        <p:attrNameLst>
                                          <p:attrName>style.visibility</p:attrName>
                                        </p:attrNameLst>
                                      </p:cBhvr>
                                      <p:to>
                                        <p:strVal val="visible"/>
                                      </p:to>
                                    </p:set>
                                    <p:animEffect transition="in" filter="wipe(up)">
                                      <p:cBhvr>
                                        <p:cTn id="7" dur="500"/>
                                        <p:tgtEl>
                                          <p:spTgt spid="39731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97314">
                                            <p:txEl>
                                              <p:pRg st="0" end="0"/>
                                            </p:txEl>
                                          </p:spTgt>
                                        </p:tgtEl>
                                        <p:attrNameLst>
                                          <p:attrName>style.visibility</p:attrName>
                                        </p:attrNameLst>
                                      </p:cBhvr>
                                      <p:to>
                                        <p:strVal val="visible"/>
                                      </p:to>
                                    </p:set>
                                    <p:animEffect transition="in" filter="wipe(up)">
                                      <p:cBhvr>
                                        <p:cTn id="10" dur="500"/>
                                        <p:tgtEl>
                                          <p:spTgt spid="397314">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97314">
                                            <p:txEl>
                                              <p:pRg st="1" end="1"/>
                                            </p:txEl>
                                          </p:spTgt>
                                        </p:tgtEl>
                                        <p:attrNameLst>
                                          <p:attrName>style.visibility</p:attrName>
                                        </p:attrNameLst>
                                      </p:cBhvr>
                                      <p:to>
                                        <p:strVal val="visible"/>
                                      </p:to>
                                    </p:set>
                                    <p:animEffect transition="in" filter="wipe(up)">
                                      <p:cBhvr>
                                        <p:cTn id="13" dur="500"/>
                                        <p:tgtEl>
                                          <p:spTgt spid="397314">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7322"/>
                                        </p:tgtEl>
                                        <p:attrNameLst>
                                          <p:attrName>style.visibility</p:attrName>
                                        </p:attrNameLst>
                                      </p:cBhvr>
                                      <p:to>
                                        <p:strVal val="visible"/>
                                      </p:to>
                                    </p:set>
                                    <p:animEffect transition="in" filter="wipe(down)">
                                      <p:cBhvr>
                                        <p:cTn id="18" dur="500"/>
                                        <p:tgtEl>
                                          <p:spTgt spid="39732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7321"/>
                                        </p:tgtEl>
                                        <p:attrNameLst>
                                          <p:attrName>style.visibility</p:attrName>
                                        </p:attrNameLst>
                                      </p:cBhvr>
                                      <p:to>
                                        <p:strVal val="visible"/>
                                      </p:to>
                                    </p:set>
                                    <p:animEffect transition="in" filter="wipe(down)">
                                      <p:cBhvr>
                                        <p:cTn id="21" dur="500"/>
                                        <p:tgtEl>
                                          <p:spTgt spid="39732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97318"/>
                                        </p:tgtEl>
                                        <p:attrNameLst>
                                          <p:attrName>style.visibility</p:attrName>
                                        </p:attrNameLst>
                                      </p:cBhvr>
                                      <p:to>
                                        <p:strVal val="visible"/>
                                      </p:to>
                                    </p:set>
                                    <p:animEffect transition="in" filter="wipe(up)">
                                      <p:cBhvr>
                                        <p:cTn id="24" dur="500"/>
                                        <p:tgtEl>
                                          <p:spTgt spid="39731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97319"/>
                                        </p:tgtEl>
                                        <p:attrNameLst>
                                          <p:attrName>style.visibility</p:attrName>
                                        </p:attrNameLst>
                                      </p:cBhvr>
                                      <p:to>
                                        <p:strVal val="visible"/>
                                      </p:to>
                                    </p:set>
                                    <p:animEffect transition="in" filter="wipe(down)">
                                      <p:cBhvr>
                                        <p:cTn id="27" dur="500"/>
                                        <p:tgtEl>
                                          <p:spTgt spid="39731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7317"/>
                                        </p:tgtEl>
                                        <p:attrNameLst>
                                          <p:attrName>style.visibility</p:attrName>
                                        </p:attrNameLst>
                                      </p:cBhvr>
                                      <p:to>
                                        <p:strVal val="visible"/>
                                      </p:to>
                                    </p:set>
                                    <p:animEffect transition="in" filter="wipe(left)">
                                      <p:cBhvr>
                                        <p:cTn id="30" dur="500"/>
                                        <p:tgtEl>
                                          <p:spTgt spid="3973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97320"/>
                                        </p:tgtEl>
                                        <p:attrNameLst>
                                          <p:attrName>style.visibility</p:attrName>
                                        </p:attrNameLst>
                                      </p:cBhvr>
                                      <p:to>
                                        <p:strVal val="visible"/>
                                      </p:to>
                                    </p:set>
                                    <p:animEffect transition="in" filter="wipe(down)">
                                      <p:cBhvr>
                                        <p:cTn id="33" dur="500"/>
                                        <p:tgtEl>
                                          <p:spTgt spid="3973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97325"/>
                                        </p:tgtEl>
                                        <p:attrNameLst>
                                          <p:attrName>style.visibility</p:attrName>
                                        </p:attrNameLst>
                                      </p:cBhvr>
                                      <p:to>
                                        <p:strVal val="visible"/>
                                      </p:to>
                                    </p:set>
                                    <p:animEffect transition="in" filter="wipe(down)">
                                      <p:cBhvr>
                                        <p:cTn id="36" dur="500"/>
                                        <p:tgtEl>
                                          <p:spTgt spid="3973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97323"/>
                                        </p:tgtEl>
                                        <p:attrNameLst>
                                          <p:attrName>style.visibility</p:attrName>
                                        </p:attrNameLst>
                                      </p:cBhvr>
                                      <p:to>
                                        <p:strVal val="visible"/>
                                      </p:to>
                                    </p:set>
                                    <p:animEffect transition="in" filter="wipe(down)">
                                      <p:cBhvr>
                                        <p:cTn id="39" dur="500"/>
                                        <p:tgtEl>
                                          <p:spTgt spid="39732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97324"/>
                                        </p:tgtEl>
                                        <p:attrNameLst>
                                          <p:attrName>style.visibility</p:attrName>
                                        </p:attrNameLst>
                                      </p:cBhvr>
                                      <p:to>
                                        <p:strVal val="visible"/>
                                      </p:to>
                                    </p:set>
                                    <p:animEffect transition="in" filter="wipe(down)">
                                      <p:cBhvr>
                                        <p:cTn id="42" dur="500"/>
                                        <p:tgtEl>
                                          <p:spTgt spid="397324"/>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3973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97328"/>
                                        </p:tgtEl>
                                        <p:attrNameLst>
                                          <p:attrName>style.visibility</p:attrName>
                                        </p:attrNameLst>
                                      </p:cBhvr>
                                      <p:to>
                                        <p:strVal val="visible"/>
                                      </p:to>
                                    </p:set>
                                    <p:animEffect transition="in" filter="wipe(left)">
                                      <p:cBhvr>
                                        <p:cTn id="49" dur="500"/>
                                        <p:tgtEl>
                                          <p:spTgt spid="39732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97314">
                                            <p:txEl>
                                              <p:pRg st="2" end="2"/>
                                            </p:txEl>
                                          </p:spTgt>
                                        </p:tgtEl>
                                        <p:attrNameLst>
                                          <p:attrName>style.visibility</p:attrName>
                                        </p:attrNameLst>
                                      </p:cBhvr>
                                      <p:to>
                                        <p:strVal val="visible"/>
                                      </p:to>
                                    </p:set>
                                    <p:animEffect transition="in" filter="wipe(up)">
                                      <p:cBhvr>
                                        <p:cTn id="52" dur="500"/>
                                        <p:tgtEl>
                                          <p:spTgt spid="397314">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97329"/>
                                        </p:tgtEl>
                                        <p:attrNameLst>
                                          <p:attrName>style.visibility</p:attrName>
                                        </p:attrNameLst>
                                      </p:cBhvr>
                                      <p:to>
                                        <p:strVal val="visible"/>
                                      </p:to>
                                    </p:set>
                                    <p:animEffect transition="in" filter="wipe(left)">
                                      <p:cBhvr>
                                        <p:cTn id="55" dur="500"/>
                                        <p:tgtEl>
                                          <p:spTgt spid="39732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97330"/>
                                        </p:tgtEl>
                                        <p:attrNameLst>
                                          <p:attrName>style.visibility</p:attrName>
                                        </p:attrNameLst>
                                      </p:cBhvr>
                                      <p:to>
                                        <p:strVal val="visible"/>
                                      </p:to>
                                    </p:set>
                                    <p:animEffect transition="in" filter="wipe(left)">
                                      <p:cBhvr>
                                        <p:cTn id="60" dur="500"/>
                                        <p:tgtEl>
                                          <p:spTgt spid="39733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73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7332"/>
                                        </p:tgtEl>
                                        <p:attrNameLst>
                                          <p:attrName>style.visibility</p:attrName>
                                        </p:attrNameLst>
                                      </p:cBhvr>
                                      <p:to>
                                        <p:strVal val="visible"/>
                                      </p:to>
                                    </p:set>
                                  </p:childTnLst>
                                </p:cTn>
                              </p:par>
                              <p:par>
                                <p:cTn id="67" presetID="22" presetClass="entr" presetSubtype="1" fill="hold" grpId="0" nodeType="withEffect">
                                  <p:stCondLst>
                                    <p:cond delay="0"/>
                                  </p:stCondLst>
                                  <p:childTnLst>
                                    <p:set>
                                      <p:cBhvr>
                                        <p:cTn id="68" dur="1" fill="hold">
                                          <p:stCondLst>
                                            <p:cond delay="0"/>
                                          </p:stCondLst>
                                        </p:cTn>
                                        <p:tgtEl>
                                          <p:spTgt spid="397314">
                                            <p:txEl>
                                              <p:pRg st="3" end="3"/>
                                            </p:txEl>
                                          </p:spTgt>
                                        </p:tgtEl>
                                        <p:attrNameLst>
                                          <p:attrName>style.visibility</p:attrName>
                                        </p:attrNameLst>
                                      </p:cBhvr>
                                      <p:to>
                                        <p:strVal val="visible"/>
                                      </p:to>
                                    </p:set>
                                    <p:animEffect transition="in" filter="wipe(up)">
                                      <p:cBhvr>
                                        <p:cTn id="69" dur="500"/>
                                        <p:tgtEl>
                                          <p:spTgt spid="397314">
                                            <p:txEl>
                                              <p:pRg st="3" end="3"/>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397316"/>
                                        </p:tgtEl>
                                        <p:attrNameLst>
                                          <p:attrName>style.visibility</p:attrName>
                                        </p:attrNameLst>
                                      </p:cBhvr>
                                      <p:to>
                                        <p:strVal val="visible"/>
                                      </p:to>
                                    </p:set>
                                    <p:animEffect transition="in" filter="wipe(up)">
                                      <p:cBhvr>
                                        <p:cTn id="74" dur="500"/>
                                        <p:tgtEl>
                                          <p:spTgt spid="397316"/>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97314">
                                            <p:txEl>
                                              <p:pRg st="5" end="5"/>
                                            </p:txEl>
                                          </p:spTgt>
                                        </p:tgtEl>
                                        <p:attrNameLst>
                                          <p:attrName>style.visibility</p:attrName>
                                        </p:attrNameLst>
                                      </p:cBhvr>
                                      <p:to>
                                        <p:strVal val="visible"/>
                                      </p:to>
                                    </p:set>
                                    <p:animEffect transition="in" filter="wipe(up)">
                                      <p:cBhvr>
                                        <p:cTn id="77" dur="500"/>
                                        <p:tgtEl>
                                          <p:spTgt spid="397314">
                                            <p:txEl>
                                              <p:pRg st="5" end="5"/>
                                            </p:txEl>
                                          </p:spTgt>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397314">
                                            <p:txEl>
                                              <p:pRg st="6" end="6"/>
                                            </p:txEl>
                                          </p:spTgt>
                                        </p:tgtEl>
                                        <p:attrNameLst>
                                          <p:attrName>style.visibility</p:attrName>
                                        </p:attrNameLst>
                                      </p:cBhvr>
                                      <p:to>
                                        <p:strVal val="visible"/>
                                      </p:to>
                                    </p:set>
                                    <p:animEffect transition="in" filter="wipe(up)">
                                      <p:cBhvr>
                                        <p:cTn id="80" dur="500"/>
                                        <p:tgtEl>
                                          <p:spTgt spid="397314">
                                            <p:txEl>
                                              <p:pRg st="6" end="6"/>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397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build="p" animBg="1"/>
      <p:bldP spid="397317" grpId="0" animBg="1"/>
      <p:bldP spid="397318" grpId="0" animBg="1"/>
      <p:bldP spid="397319" grpId="0"/>
      <p:bldP spid="397320" grpId="0"/>
      <p:bldP spid="397321" grpId="0"/>
      <p:bldP spid="397322" grpId="0" animBg="1"/>
      <p:bldP spid="397323" grpId="0" animBg="1"/>
      <p:bldP spid="397324" grpId="0" animBg="1"/>
      <p:bldP spid="397325" grpId="0"/>
      <p:bldP spid="397326" grpId="0"/>
      <p:bldP spid="397328" grpId="0" animBg="1"/>
      <p:bldP spid="397329" grpId="0"/>
      <p:bldP spid="397330" grpId="0" animBg="1"/>
      <p:bldP spid="397331" grpId="0"/>
      <p:bldP spid="3973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99362" name="Rectangle 2"/>
          <p:cNvSpPr>
            <a:spLocks noGrp="1" noChangeArrowheads="1"/>
          </p:cNvSpPr>
          <p:nvPr>
            <p:ph type="body" sz="half" idx="1"/>
          </p:nvPr>
        </p:nvSpPr>
        <p:spPr>
          <a:xfrm>
            <a:off x="407368" y="1700808"/>
            <a:ext cx="11161240" cy="4629150"/>
          </a:xfrm>
        </p:spPr>
        <p:txBody>
          <a:bodyPr>
            <a:normAutofit/>
          </a:bodyPr>
          <a:lstStyle/>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变换矩阵推导</a:t>
            </a:r>
          </a:p>
          <a:p>
            <a:pPr marL="1614488" lvl="4" indent="-342900" eaLnBrk="1"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第三步：将物体绕</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轴旋转角，旋转矩阵为</a:t>
            </a:r>
          </a:p>
          <a:p>
            <a:pPr marL="1304925" lvl="2" indent="-395288" eaLnBrk="1" hangingPunct="1">
              <a:spcBef>
                <a:spcPct val="40000"/>
              </a:spcBef>
            </a:pPr>
            <a:endParaRPr lang="zh-CN" altLang="en-US" b="1" dirty="0" smtClean="0">
              <a:latin typeface="Times New Roman" pitchFamily="18" charset="0"/>
              <a:sym typeface="Symbol" pitchFamily="18" charset="2"/>
            </a:endParaRPr>
          </a:p>
          <a:p>
            <a:pPr marL="1304925" lvl="2" indent="-395288" eaLnBrk="1" hangingPunct="1">
              <a:spcBef>
                <a:spcPct val="40000"/>
              </a:spcBef>
            </a:pPr>
            <a:endParaRPr lang="zh-CN" altLang="en-US" b="1" dirty="0" smtClean="0">
              <a:latin typeface="Times New Roman" pitchFamily="18" charset="0"/>
              <a:sym typeface="Symbol" pitchFamily="18" charset="2"/>
            </a:endParaRPr>
          </a:p>
          <a:p>
            <a:pPr marL="1304925" lvl="2" indent="-395288" eaLnBrk="1" hangingPunct="1">
              <a:spcBef>
                <a:spcPct val="40000"/>
              </a:spcBef>
            </a:pPr>
            <a:endParaRPr lang="zh-CN" altLang="en-US" b="1" dirty="0" smtClean="0">
              <a:latin typeface="Times New Roman" pitchFamily="18" charset="0"/>
              <a:sym typeface="Symbol" pitchFamily="18" charset="2"/>
            </a:endParaRPr>
          </a:p>
          <a:p>
            <a:pPr marL="1304925" lvl="2" indent="-395288" eaLnBrk="1" hangingPunct="1">
              <a:spcBef>
                <a:spcPct val="40000"/>
              </a:spcBef>
            </a:pPr>
            <a:endParaRPr lang="zh-CN" altLang="en-US" b="1" dirty="0" smtClean="0">
              <a:latin typeface="Times New Roman" pitchFamily="18" charset="0"/>
              <a:sym typeface="Symbol" pitchFamily="18" charset="2"/>
            </a:endParaRP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第四步：</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逆旋转使旋转轴回到原始方向，旋转矩阵为</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R</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x</a:t>
            </a:r>
            <a:r>
              <a:rPr lang="en-US" altLang="zh-CN" sz="2200" b="1" baseline="30000"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-1</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和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R</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y</a:t>
            </a:r>
            <a:r>
              <a:rPr lang="en-US" altLang="zh-CN" sz="2200" b="1" baseline="30000"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-1</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第五步：</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利用逆平移使旋转轴回到原始位置，转换矩阵为</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T</a:t>
            </a:r>
            <a:r>
              <a:rPr lang="en-US" altLang="zh-CN" sz="2200" b="1" baseline="30000" dirty="0" smtClean="0">
                <a:solidFill>
                  <a:schemeClr val="accent6">
                    <a:lumMod val="50000"/>
                  </a:schemeClr>
                </a:solidFill>
                <a:latin typeface="微软雅黑" panose="020B0503020204020204" pitchFamily="34" charset="-122"/>
                <a:ea typeface="微软雅黑" panose="020B0503020204020204" pitchFamily="34" charset="-122"/>
              </a:rPr>
              <a:t>-1</a:t>
            </a:r>
            <a:endParaRPr lang="en-US" altLang="zh-CN" b="1" dirty="0" smtClean="0">
              <a:latin typeface="Times New Roman" pitchFamily="18" charset="0"/>
              <a:sym typeface="Symbol" pitchFamily="18" charset="2"/>
            </a:endParaRPr>
          </a:p>
          <a:p>
            <a:pPr marL="1304925" lvl="2" indent="-395288" eaLnBrk="1" hangingPunct="1">
              <a:spcBef>
                <a:spcPct val="40000"/>
              </a:spcBef>
            </a:pPr>
            <a:endParaRPr lang="en-US" altLang="zh-CN" b="1" dirty="0" smtClean="0">
              <a:sym typeface="Symbol" pitchFamily="18" charset="2"/>
            </a:endParaRPr>
          </a:p>
          <a:p>
            <a:pPr marL="1304925" lvl="2" indent="-395288" eaLnBrk="1" hangingPunct="1">
              <a:spcBef>
                <a:spcPct val="40000"/>
              </a:spcBef>
            </a:pPr>
            <a:endParaRPr lang="en-US" altLang="zh-CN" b="1" dirty="0" smtClean="0">
              <a:sym typeface="Symbol" pitchFamily="18" charset="2"/>
            </a:endParaRPr>
          </a:p>
          <a:p>
            <a:pPr marL="1304925" lvl="2" indent="-395288" eaLnBrk="1" hangingPunct="1">
              <a:spcBef>
                <a:spcPct val="40000"/>
              </a:spcBef>
            </a:pPr>
            <a:endParaRPr lang="en-US" altLang="zh-CN" b="1" dirty="0" smtClean="0">
              <a:sym typeface="Symbol" pitchFamily="18" charset="2"/>
            </a:endParaRPr>
          </a:p>
        </p:txBody>
      </p:sp>
      <p:graphicFrame>
        <p:nvGraphicFramePr>
          <p:cNvPr id="399364" name="Object 4"/>
          <p:cNvGraphicFramePr>
            <a:graphicFrameLocks noGrp="1" noChangeAspect="1"/>
          </p:cNvGraphicFramePr>
          <p:nvPr>
            <p:ph sz="quarter" idx="2"/>
            <p:extLst>
              <p:ext uri="{D42A27DB-BD31-4B8C-83A1-F6EECF244321}">
                <p14:modId xmlns:p14="http://schemas.microsoft.com/office/powerpoint/2010/main" val="3643627575"/>
              </p:ext>
            </p:extLst>
          </p:nvPr>
        </p:nvGraphicFramePr>
        <p:xfrm>
          <a:off x="3071664" y="3068960"/>
          <a:ext cx="5199111" cy="1800200"/>
        </p:xfrm>
        <a:graphic>
          <a:graphicData uri="http://schemas.openxmlformats.org/presentationml/2006/ole">
            <mc:AlternateContent xmlns:mc="http://schemas.openxmlformats.org/markup-compatibility/2006">
              <mc:Choice xmlns:v="urn:schemas-microsoft-com:vml" Requires="v">
                <p:oleObj spid="_x0000_s39982" name="Equation" r:id="rId4" imgW="1981200" imgH="914400" progId="Equation.DSMT4">
                  <p:embed/>
                </p:oleObj>
              </mc:Choice>
              <mc:Fallback>
                <p:oleObj name="Equation" r:id="rId4" imgW="1981200" imgH="9144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664" y="3068960"/>
                        <a:ext cx="5199111" cy="18002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6392403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62">
                                            <p:txEl>
                                              <p:pRg st="0" end="0"/>
                                            </p:txEl>
                                          </p:spTgt>
                                        </p:tgtEl>
                                        <p:attrNameLst>
                                          <p:attrName>style.visibility</p:attrName>
                                        </p:attrNameLst>
                                      </p:cBhvr>
                                      <p:to>
                                        <p:strVal val="visible"/>
                                      </p:to>
                                    </p:set>
                                    <p:animEffect transition="in" filter="wipe(up)">
                                      <p:cBhvr>
                                        <p:cTn id="7" dur="500"/>
                                        <p:tgtEl>
                                          <p:spTgt spid="39936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99362">
                                            <p:txEl>
                                              <p:pRg st="1" end="1"/>
                                            </p:txEl>
                                          </p:spTgt>
                                        </p:tgtEl>
                                        <p:attrNameLst>
                                          <p:attrName>style.visibility</p:attrName>
                                        </p:attrNameLst>
                                      </p:cBhvr>
                                      <p:to>
                                        <p:strVal val="visible"/>
                                      </p:to>
                                    </p:set>
                                    <p:animEffect transition="in" filter="wipe(up)">
                                      <p:cBhvr>
                                        <p:cTn id="10" dur="500"/>
                                        <p:tgtEl>
                                          <p:spTgt spid="3993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64"/>
                                        </p:tgtEl>
                                        <p:attrNameLst>
                                          <p:attrName>style.visibility</p:attrName>
                                        </p:attrNameLst>
                                      </p:cBhvr>
                                      <p:to>
                                        <p:strVal val="visible"/>
                                      </p:to>
                                    </p:set>
                                  </p:childTnLst>
                                </p:cTn>
                              </p:par>
                              <p:par>
                                <p:cTn id="15" presetID="22" presetClass="entr" presetSubtype="1" fill="hold" grpId="0" nodeType="withEffect">
                                  <p:stCondLst>
                                    <p:cond delay="0"/>
                                  </p:stCondLst>
                                  <p:childTnLst>
                                    <p:set>
                                      <p:cBhvr>
                                        <p:cTn id="16" dur="1" fill="hold">
                                          <p:stCondLst>
                                            <p:cond delay="0"/>
                                          </p:stCondLst>
                                        </p:cTn>
                                        <p:tgtEl>
                                          <p:spTgt spid="399362">
                                            <p:txEl>
                                              <p:pRg st="6" end="6"/>
                                            </p:txEl>
                                          </p:spTgt>
                                        </p:tgtEl>
                                        <p:attrNameLst>
                                          <p:attrName>style.visibility</p:attrName>
                                        </p:attrNameLst>
                                      </p:cBhvr>
                                      <p:to>
                                        <p:strVal val="visible"/>
                                      </p:to>
                                    </p:set>
                                    <p:animEffect transition="in" filter="wipe(up)">
                                      <p:cBhvr>
                                        <p:cTn id="17" dur="500"/>
                                        <p:tgtEl>
                                          <p:spTgt spid="399362">
                                            <p:txEl>
                                              <p:pRg st="6" end="6"/>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99362">
                                            <p:txEl>
                                              <p:pRg st="7" end="7"/>
                                            </p:txEl>
                                          </p:spTgt>
                                        </p:tgtEl>
                                        <p:attrNameLst>
                                          <p:attrName>style.visibility</p:attrName>
                                        </p:attrNameLst>
                                      </p:cBhvr>
                                      <p:to>
                                        <p:strVal val="visible"/>
                                      </p:to>
                                    </p:set>
                                    <p:animEffect transition="in" filter="wipe(up)">
                                      <p:cBhvr>
                                        <p:cTn id="20" dur="500"/>
                                        <p:tgtEl>
                                          <p:spTgt spid="399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401411" name="Rectangle 3"/>
          <p:cNvSpPr>
            <a:spLocks noGrp="1" noChangeArrowheads="1"/>
          </p:cNvSpPr>
          <p:nvPr>
            <p:ph type="body" sz="half" idx="1"/>
          </p:nvPr>
        </p:nvSpPr>
        <p:spPr>
          <a:xfrm>
            <a:off x="335360" y="1844824"/>
            <a:ext cx="10430933" cy="3886200"/>
          </a:xfrm>
        </p:spPr>
        <p:txBody>
          <a:bodyPr/>
          <a:lstStyle/>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变换矩阵推导</a:t>
            </a: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因此，绕空间任意轴旋转角的变换矩阵为</a:t>
            </a:r>
          </a:p>
          <a:p>
            <a:pPr marL="1304925" lvl="2" indent="-395288" eaLnBrk="1" hangingPunct="1">
              <a:spcBef>
                <a:spcPct val="65000"/>
              </a:spcBef>
              <a:buFont typeface="Wingdings" pitchFamily="2" charset="2"/>
              <a:buNone/>
            </a:pPr>
            <a:endParaRPr lang="zh-CN" altLang="en-US" b="1" dirty="0" smtClean="0">
              <a:sym typeface="Symbol" pitchFamily="18" charset="2"/>
            </a:endParaRPr>
          </a:p>
          <a:p>
            <a:pPr marL="1304925" lvl="2" indent="-395288" eaLnBrk="1" hangingPunct="1">
              <a:spcBef>
                <a:spcPct val="65000"/>
              </a:spcBef>
              <a:buFont typeface="Wingdings" pitchFamily="2" charset="2"/>
              <a:buNone/>
            </a:pPr>
            <a:endParaRPr lang="zh-CN" altLang="en-US" b="1" dirty="0" smtClean="0">
              <a:sym typeface="Symbol" pitchFamily="18" charset="2"/>
            </a:endParaRPr>
          </a:p>
          <a:p>
            <a:pPr marL="1614488" lvl="4" indent="-342900" eaLnBrk="1"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旋转变换公式为</a:t>
            </a:r>
          </a:p>
          <a:p>
            <a:pPr marL="1304925" lvl="2" indent="-395288" eaLnBrk="1" hangingPunct="1">
              <a:spcBef>
                <a:spcPct val="65000"/>
              </a:spcBef>
              <a:buFont typeface="Wingdings" pitchFamily="2" charset="2"/>
              <a:buNone/>
            </a:pPr>
            <a:endParaRPr lang="zh-CN" altLang="en-US" b="1" dirty="0" smtClean="0">
              <a:latin typeface="Times New Roman" pitchFamily="18" charset="0"/>
              <a:sym typeface="Symbol" pitchFamily="18" charset="2"/>
            </a:endParaRP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zh-CN" altLang="en-US" b="1" dirty="0" smtClean="0">
              <a:sym typeface="Symbol" pitchFamily="18" charset="2"/>
            </a:endParaRPr>
          </a:p>
          <a:p>
            <a:pPr marL="1304925" lvl="2" indent="-395288" eaLnBrk="1" hangingPunct="1">
              <a:spcBef>
                <a:spcPct val="40000"/>
              </a:spcBef>
            </a:pPr>
            <a:endParaRPr lang="en-US" altLang="zh-CN" b="1" dirty="0" smtClean="0">
              <a:sym typeface="Symbol" pitchFamily="18" charset="2"/>
            </a:endParaRPr>
          </a:p>
        </p:txBody>
      </p:sp>
      <p:graphicFrame>
        <p:nvGraphicFramePr>
          <p:cNvPr id="401412" name="Object 4"/>
          <p:cNvGraphicFramePr>
            <a:graphicFrameLocks noGrp="1" noChangeAspect="1"/>
          </p:cNvGraphicFramePr>
          <p:nvPr>
            <p:ph sz="quarter" idx="2"/>
            <p:extLst>
              <p:ext uri="{D42A27DB-BD31-4B8C-83A1-F6EECF244321}">
                <p14:modId xmlns:p14="http://schemas.microsoft.com/office/powerpoint/2010/main" val="2458813223"/>
              </p:ext>
            </p:extLst>
          </p:nvPr>
        </p:nvGraphicFramePr>
        <p:xfrm>
          <a:off x="1645296" y="3436640"/>
          <a:ext cx="9793088" cy="588963"/>
        </p:xfrm>
        <a:graphic>
          <a:graphicData uri="http://schemas.openxmlformats.org/presentationml/2006/ole">
            <mc:AlternateContent xmlns:mc="http://schemas.openxmlformats.org/markup-compatibility/2006">
              <mc:Choice xmlns:v="urn:schemas-microsoft-com:vml" Requires="v">
                <p:oleObj spid="_x0000_s41050" name="Equation" r:id="rId4" imgW="3403600" imgH="254000" progId="Equation.DSMT4">
                  <p:embed/>
                </p:oleObj>
              </mc:Choice>
              <mc:Fallback>
                <p:oleObj name="Equation" r:id="rId4" imgW="3403600" imgH="2540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5296" y="3436640"/>
                        <a:ext cx="9793088" cy="588963"/>
                      </a:xfrm>
                      <a:prstGeom prst="rect">
                        <a:avLst/>
                      </a:prstGeom>
                      <a:noFill/>
                      <a:ln>
                        <a:noFill/>
                      </a:ln>
                      <a:extLst/>
                    </p:spPr>
                  </p:pic>
                </p:oleObj>
              </mc:Fallback>
            </mc:AlternateContent>
          </a:graphicData>
        </a:graphic>
      </p:graphicFrame>
      <p:graphicFrame>
        <p:nvGraphicFramePr>
          <p:cNvPr id="401413" name="Object 5"/>
          <p:cNvGraphicFramePr>
            <a:graphicFrameLocks noGrp="1" noChangeAspect="1"/>
          </p:cNvGraphicFramePr>
          <p:nvPr>
            <p:ph sz="quarter" idx="3"/>
            <p:extLst>
              <p:ext uri="{D42A27DB-BD31-4B8C-83A1-F6EECF244321}">
                <p14:modId xmlns:p14="http://schemas.microsoft.com/office/powerpoint/2010/main" val="3058419158"/>
              </p:ext>
            </p:extLst>
          </p:nvPr>
        </p:nvGraphicFramePr>
        <p:xfrm>
          <a:off x="1645297" y="5164833"/>
          <a:ext cx="2592287" cy="546892"/>
        </p:xfrm>
        <a:graphic>
          <a:graphicData uri="http://schemas.openxmlformats.org/presentationml/2006/ole">
            <mc:AlternateContent xmlns:mc="http://schemas.openxmlformats.org/markup-compatibility/2006">
              <mc:Choice xmlns:v="urn:schemas-microsoft-com:vml" Requires="v">
                <p:oleObj spid="_x0000_s41051" name="Equation" r:id="rId6" imgW="812447" imgH="228501" progId="Equation.DSMT4">
                  <p:embed/>
                </p:oleObj>
              </mc:Choice>
              <mc:Fallback>
                <p:oleObj name="Equation" r:id="rId6" imgW="812447" imgH="228501"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5297" y="5164833"/>
                        <a:ext cx="2592287" cy="54689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580060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Effect transition="in" filter="wipe(up)">
                                      <p:cBhvr>
                                        <p:cTn id="7" dur="500"/>
                                        <p:tgtEl>
                                          <p:spTgt spid="4014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1411">
                                            <p:txEl>
                                              <p:pRg st="1" end="1"/>
                                            </p:txEl>
                                          </p:spTgt>
                                        </p:tgtEl>
                                        <p:attrNameLst>
                                          <p:attrName>style.visibility</p:attrName>
                                        </p:attrNameLst>
                                      </p:cBhvr>
                                      <p:to>
                                        <p:strVal val="visible"/>
                                      </p:to>
                                    </p:set>
                                    <p:animEffect transition="in" filter="wipe(up)">
                                      <p:cBhvr>
                                        <p:cTn id="10" dur="500"/>
                                        <p:tgtEl>
                                          <p:spTgt spid="4014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01412"/>
                                        </p:tgtEl>
                                        <p:attrNameLst>
                                          <p:attrName>style.visibility</p:attrName>
                                        </p:attrNameLst>
                                      </p:cBhvr>
                                      <p:to>
                                        <p:strVal val="visible"/>
                                      </p:to>
                                    </p:set>
                                    <p:animEffect transition="in" filter="wipe(up)">
                                      <p:cBhvr>
                                        <p:cTn id="15" dur="500"/>
                                        <p:tgtEl>
                                          <p:spTgt spid="40141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01411">
                                            <p:txEl>
                                              <p:pRg st="4" end="4"/>
                                            </p:txEl>
                                          </p:spTgt>
                                        </p:tgtEl>
                                        <p:attrNameLst>
                                          <p:attrName>style.visibility</p:attrName>
                                        </p:attrNameLst>
                                      </p:cBhvr>
                                      <p:to>
                                        <p:strVal val="visible"/>
                                      </p:to>
                                    </p:set>
                                    <p:animEffect transition="in" filter="wipe(up)">
                                      <p:cBhvr>
                                        <p:cTn id="18" dur="500"/>
                                        <p:tgtEl>
                                          <p:spTgt spid="40141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1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36867" name="Rectangle 3"/>
          <p:cNvSpPr>
            <a:spLocks noGrp="1" noChangeArrowheads="1"/>
          </p:cNvSpPr>
          <p:nvPr>
            <p:ph type="body" sz="half" idx="1"/>
          </p:nvPr>
        </p:nvSpPr>
        <p:spPr>
          <a:xfrm>
            <a:off x="695400" y="1700808"/>
            <a:ext cx="7488767" cy="4267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三维旋转</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绕任意轴旋转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marL="1260475" lvl="3" indent="-342900" eaLnBrk="1" hangingPunct="0">
              <a:lnSpc>
                <a:spcPct val="14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其他计算方法</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欧拉角</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marL="1614488" lvl="4" indent="-342900" hangingPunct="0">
              <a:spcBef>
                <a:spcPts val="24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四元数</a:t>
            </a:r>
          </a:p>
        </p:txBody>
      </p:sp>
    </p:spTree>
    <p:extLst>
      <p:ext uri="{BB962C8B-B14F-4D97-AF65-F5344CB8AC3E}">
        <p14:creationId xmlns:p14="http://schemas.microsoft.com/office/powerpoint/2010/main" val="65710209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403459" name="Rectangle 3"/>
          <p:cNvSpPr>
            <a:spLocks noGrp="1" noChangeArrowheads="1"/>
          </p:cNvSpPr>
          <p:nvPr>
            <p:ph type="body" sz="half" idx="1"/>
          </p:nvPr>
        </p:nvSpPr>
        <p:spPr>
          <a:xfrm>
            <a:off x="606425" y="1549400"/>
            <a:ext cx="8752417" cy="3886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三维缩放</a:t>
            </a:r>
          </a:p>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相对于原点的缩放</a:t>
            </a:r>
          </a:p>
          <a:p>
            <a:pPr marL="908050" lvl="1" indent="-436563" eaLnBrk="1" hangingPunct="1">
              <a:spcBef>
                <a:spcPct val="40000"/>
              </a:spcBef>
            </a:pPr>
            <a:endParaRPr lang="en-US" altLang="zh-CN" sz="2400" b="1" dirty="0" smtClean="0"/>
          </a:p>
        </p:txBody>
      </p:sp>
      <p:graphicFrame>
        <p:nvGraphicFramePr>
          <p:cNvPr id="403474" name="Object 18"/>
          <p:cNvGraphicFramePr>
            <a:graphicFrameLocks noGrp="1" noChangeAspect="1"/>
          </p:cNvGraphicFramePr>
          <p:nvPr>
            <p:ph sz="quarter" idx="2"/>
            <p:extLst>
              <p:ext uri="{D42A27DB-BD31-4B8C-83A1-F6EECF244321}">
                <p14:modId xmlns:p14="http://schemas.microsoft.com/office/powerpoint/2010/main" val="3533334475"/>
              </p:ext>
            </p:extLst>
          </p:nvPr>
        </p:nvGraphicFramePr>
        <p:xfrm>
          <a:off x="4727848" y="2060848"/>
          <a:ext cx="4785429" cy="1872208"/>
        </p:xfrm>
        <a:graphic>
          <a:graphicData uri="http://schemas.openxmlformats.org/presentationml/2006/ole">
            <mc:AlternateContent xmlns:mc="http://schemas.openxmlformats.org/markup-compatibility/2006">
              <mc:Choice xmlns:v="urn:schemas-microsoft-com:vml" Requires="v">
                <p:oleObj spid="_x0000_s42118" name="Equation" r:id="rId4" imgW="1752600" imgH="914400" progId="Equation.DSMT4">
                  <p:embed/>
                </p:oleObj>
              </mc:Choice>
              <mc:Fallback>
                <p:oleObj name="Equation" r:id="rId4" imgW="1752600" imgH="9144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848" y="2060848"/>
                        <a:ext cx="4785429" cy="1872208"/>
                      </a:xfrm>
                      <a:prstGeom prst="rect">
                        <a:avLst/>
                      </a:prstGeom>
                      <a:noFill/>
                      <a:ln>
                        <a:noFill/>
                      </a:ln>
                      <a:effectLst/>
                      <a:extLst/>
                    </p:spPr>
                  </p:pic>
                </p:oleObj>
              </mc:Fallback>
            </mc:AlternateContent>
          </a:graphicData>
        </a:graphic>
      </p:graphicFrame>
      <p:graphicFrame>
        <p:nvGraphicFramePr>
          <p:cNvPr id="403460" name="Object 4"/>
          <p:cNvGraphicFramePr>
            <a:graphicFrameLocks noGrp="1" noChangeAspect="1"/>
          </p:cNvGraphicFramePr>
          <p:nvPr>
            <p:ph sz="quarter" idx="3"/>
            <p:extLst>
              <p:ext uri="{D42A27DB-BD31-4B8C-83A1-F6EECF244321}">
                <p14:modId xmlns:p14="http://schemas.microsoft.com/office/powerpoint/2010/main" val="726589784"/>
              </p:ext>
            </p:extLst>
          </p:nvPr>
        </p:nvGraphicFramePr>
        <p:xfrm>
          <a:off x="4799856" y="4038992"/>
          <a:ext cx="1904378" cy="519026"/>
        </p:xfrm>
        <a:graphic>
          <a:graphicData uri="http://schemas.openxmlformats.org/presentationml/2006/ole">
            <mc:AlternateContent xmlns:mc="http://schemas.openxmlformats.org/markup-compatibility/2006">
              <mc:Choice xmlns:v="urn:schemas-microsoft-com:vml" Requires="v">
                <p:oleObj spid="_x0000_s42119" name="Equation" r:id="rId6" imgW="558558" imgH="203112" progId="Equation.DSMT4">
                  <p:embed/>
                </p:oleObj>
              </mc:Choice>
              <mc:Fallback>
                <p:oleObj name="Equation" r:id="rId6" imgW="558558" imgH="203112"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9856" y="4038992"/>
                        <a:ext cx="1904378" cy="519026"/>
                      </a:xfrm>
                      <a:prstGeom prst="rect">
                        <a:avLst/>
                      </a:prstGeom>
                      <a:noFill/>
                      <a:ln>
                        <a:noFill/>
                      </a:ln>
                      <a:effectLst/>
                      <a:extLst/>
                    </p:spPr>
                  </p:pic>
                </p:oleObj>
              </mc:Fallback>
            </mc:AlternateContent>
          </a:graphicData>
        </a:graphic>
      </p:graphicFrame>
      <p:sp>
        <p:nvSpPr>
          <p:cNvPr id="403461" name="Line 5"/>
          <p:cNvSpPr>
            <a:spLocks noChangeShapeType="1"/>
          </p:cNvSpPr>
          <p:nvPr/>
        </p:nvSpPr>
        <p:spPr bwMode="auto">
          <a:xfrm flipV="1">
            <a:off x="1968500" y="3414714"/>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n>
                <a:solidFill>
                  <a:sysClr val="windowText" lastClr="000000"/>
                </a:solidFill>
              </a:ln>
            </a:endParaRPr>
          </a:p>
        </p:txBody>
      </p:sp>
      <p:sp>
        <p:nvSpPr>
          <p:cNvPr id="403462" name="Line 6"/>
          <p:cNvSpPr>
            <a:spLocks noChangeShapeType="1"/>
          </p:cNvSpPr>
          <p:nvPr/>
        </p:nvSpPr>
        <p:spPr bwMode="auto">
          <a:xfrm>
            <a:off x="1968501" y="5013325"/>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n>
                <a:solidFill>
                  <a:sysClr val="windowText" lastClr="000000"/>
                </a:solidFill>
              </a:ln>
            </a:endParaRPr>
          </a:p>
        </p:txBody>
      </p:sp>
      <p:sp>
        <p:nvSpPr>
          <p:cNvPr id="403463" name="Line 7"/>
          <p:cNvSpPr>
            <a:spLocks noChangeAspect="1" noChangeShapeType="1"/>
          </p:cNvSpPr>
          <p:nvPr/>
        </p:nvSpPr>
        <p:spPr bwMode="auto">
          <a:xfrm flipV="1">
            <a:off x="1047751" y="5013326"/>
            <a:ext cx="920749" cy="690563"/>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ln>
                <a:solidFill>
                  <a:sysClr val="windowText" lastClr="000000"/>
                </a:solidFill>
              </a:ln>
            </a:endParaRPr>
          </a:p>
        </p:txBody>
      </p:sp>
      <p:sp>
        <p:nvSpPr>
          <p:cNvPr id="403464" name="Text Box 8"/>
          <p:cNvSpPr txBox="1">
            <a:spLocks noChangeArrowheads="1"/>
          </p:cNvSpPr>
          <p:nvPr/>
        </p:nvSpPr>
        <p:spPr bwMode="auto">
          <a:xfrm>
            <a:off x="738718" y="55022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sp>
        <p:nvSpPr>
          <p:cNvPr id="403465" name="Text Box 9"/>
          <p:cNvSpPr txBox="1">
            <a:spLocks noChangeArrowheads="1"/>
          </p:cNvSpPr>
          <p:nvPr/>
        </p:nvSpPr>
        <p:spPr bwMode="auto">
          <a:xfrm>
            <a:off x="4021667" y="492601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403466" name="Text Box 10"/>
          <p:cNvSpPr txBox="1">
            <a:spLocks noChangeArrowheads="1"/>
          </p:cNvSpPr>
          <p:nvPr/>
        </p:nvSpPr>
        <p:spPr bwMode="auto">
          <a:xfrm>
            <a:off x="1987551"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grpSp>
        <p:nvGrpSpPr>
          <p:cNvPr id="2" name="Group 11"/>
          <p:cNvGrpSpPr>
            <a:grpSpLocks/>
          </p:cNvGrpSpPr>
          <p:nvPr/>
        </p:nvGrpSpPr>
        <p:grpSpPr bwMode="auto">
          <a:xfrm>
            <a:off x="2927350" y="3716338"/>
            <a:ext cx="1151467" cy="1008062"/>
            <a:chOff x="1247" y="2296"/>
            <a:chExt cx="544" cy="635"/>
          </a:xfrm>
        </p:grpSpPr>
        <p:sp>
          <p:nvSpPr>
            <p:cNvPr id="35860" name="Freeform 12"/>
            <p:cNvSpPr>
              <a:spLocks/>
            </p:cNvSpPr>
            <p:nvPr/>
          </p:nvSpPr>
          <p:spPr bwMode="auto">
            <a:xfrm>
              <a:off x="1383" y="2296"/>
              <a:ext cx="408" cy="635"/>
            </a:xfrm>
            <a:custGeom>
              <a:avLst/>
              <a:gdLst>
                <a:gd name="T0" fmla="*/ 182 w 408"/>
                <a:gd name="T1" fmla="*/ 0 h 635"/>
                <a:gd name="T2" fmla="*/ 0 w 408"/>
                <a:gd name="T3" fmla="*/ 635 h 635"/>
                <a:gd name="T4" fmla="*/ 408 w 408"/>
                <a:gd name="T5" fmla="*/ 454 h 635"/>
                <a:gd name="T6" fmla="*/ 182 w 408"/>
                <a:gd name="T7" fmla="*/ 0 h 635"/>
                <a:gd name="T8" fmla="*/ 0 60000 65536"/>
                <a:gd name="T9" fmla="*/ 0 60000 65536"/>
                <a:gd name="T10" fmla="*/ 0 60000 65536"/>
                <a:gd name="T11" fmla="*/ 0 60000 65536"/>
                <a:gd name="T12" fmla="*/ 0 w 408"/>
                <a:gd name="T13" fmla="*/ 0 h 635"/>
                <a:gd name="T14" fmla="*/ 408 w 408"/>
                <a:gd name="T15" fmla="*/ 635 h 635"/>
              </a:gdLst>
              <a:ahLst/>
              <a:cxnLst>
                <a:cxn ang="T8">
                  <a:pos x="T0" y="T1"/>
                </a:cxn>
                <a:cxn ang="T9">
                  <a:pos x="T2" y="T3"/>
                </a:cxn>
                <a:cxn ang="T10">
                  <a:pos x="T4" y="T5"/>
                </a:cxn>
                <a:cxn ang="T11">
                  <a:pos x="T6" y="T7"/>
                </a:cxn>
              </a:cxnLst>
              <a:rect l="T12" t="T13" r="T14" b="T15"/>
              <a:pathLst>
                <a:path w="408" h="635">
                  <a:moveTo>
                    <a:pt x="182" y="0"/>
                  </a:moveTo>
                  <a:lnTo>
                    <a:pt x="0" y="635"/>
                  </a:lnTo>
                  <a:lnTo>
                    <a:pt x="408" y="454"/>
                  </a:lnTo>
                  <a:lnTo>
                    <a:pt x="182" y="0"/>
                  </a:lnTo>
                  <a:close/>
                </a:path>
              </a:pathLst>
            </a:custGeom>
            <a:solidFill>
              <a:schemeClr val="bg1"/>
            </a:solidFill>
            <a:ln w="9525">
              <a:solidFill>
                <a:schemeClr val="tx1"/>
              </a:solidFill>
              <a:round/>
              <a:headEnd/>
              <a:tailEnd/>
            </a:ln>
          </p:spPr>
          <p:txBody>
            <a:bodyPr/>
            <a:lstStyle/>
            <a:p>
              <a:endParaRPr lang="zh-CN" altLang="en-US"/>
            </a:p>
          </p:txBody>
        </p:sp>
        <p:sp>
          <p:nvSpPr>
            <p:cNvPr id="35861" name="Freeform 13"/>
            <p:cNvSpPr>
              <a:spLocks/>
            </p:cNvSpPr>
            <p:nvPr/>
          </p:nvSpPr>
          <p:spPr bwMode="auto">
            <a:xfrm>
              <a:off x="1247" y="2296"/>
              <a:ext cx="318" cy="635"/>
            </a:xfrm>
            <a:custGeom>
              <a:avLst/>
              <a:gdLst>
                <a:gd name="T0" fmla="*/ 318 w 318"/>
                <a:gd name="T1" fmla="*/ 0 h 635"/>
                <a:gd name="T2" fmla="*/ 0 w 318"/>
                <a:gd name="T3" fmla="*/ 318 h 635"/>
                <a:gd name="T4" fmla="*/ 136 w 318"/>
                <a:gd name="T5" fmla="*/ 635 h 635"/>
                <a:gd name="T6" fmla="*/ 318 w 318"/>
                <a:gd name="T7" fmla="*/ 0 h 635"/>
                <a:gd name="T8" fmla="*/ 0 60000 65536"/>
                <a:gd name="T9" fmla="*/ 0 60000 65536"/>
                <a:gd name="T10" fmla="*/ 0 60000 65536"/>
                <a:gd name="T11" fmla="*/ 0 60000 65536"/>
                <a:gd name="T12" fmla="*/ 0 w 318"/>
                <a:gd name="T13" fmla="*/ 0 h 635"/>
                <a:gd name="T14" fmla="*/ 318 w 318"/>
                <a:gd name="T15" fmla="*/ 635 h 635"/>
              </a:gdLst>
              <a:ahLst/>
              <a:cxnLst>
                <a:cxn ang="T8">
                  <a:pos x="T0" y="T1"/>
                </a:cxn>
                <a:cxn ang="T9">
                  <a:pos x="T2" y="T3"/>
                </a:cxn>
                <a:cxn ang="T10">
                  <a:pos x="T4" y="T5"/>
                </a:cxn>
                <a:cxn ang="T11">
                  <a:pos x="T6" y="T7"/>
                </a:cxn>
              </a:cxnLst>
              <a:rect l="T12" t="T13" r="T14" b="T15"/>
              <a:pathLst>
                <a:path w="318" h="635">
                  <a:moveTo>
                    <a:pt x="318" y="0"/>
                  </a:moveTo>
                  <a:lnTo>
                    <a:pt x="0" y="318"/>
                  </a:lnTo>
                  <a:lnTo>
                    <a:pt x="136" y="635"/>
                  </a:lnTo>
                  <a:lnTo>
                    <a:pt x="318" y="0"/>
                  </a:lnTo>
                  <a:close/>
                </a:path>
              </a:pathLst>
            </a:custGeom>
            <a:solidFill>
              <a:schemeClr val="accent1"/>
            </a:solidFill>
            <a:ln w="9525">
              <a:solidFill>
                <a:schemeClr val="tx1"/>
              </a:solidFill>
              <a:round/>
              <a:headEnd/>
              <a:tailEnd/>
            </a:ln>
          </p:spPr>
          <p:txBody>
            <a:bodyPr/>
            <a:lstStyle/>
            <a:p>
              <a:endParaRPr lang="zh-CN" altLang="en-US"/>
            </a:p>
          </p:txBody>
        </p:sp>
      </p:grpSp>
      <p:grpSp>
        <p:nvGrpSpPr>
          <p:cNvPr id="3" name="Group 14"/>
          <p:cNvGrpSpPr>
            <a:grpSpLocks/>
          </p:cNvGrpSpPr>
          <p:nvPr/>
        </p:nvGrpSpPr>
        <p:grpSpPr bwMode="auto">
          <a:xfrm>
            <a:off x="2063751" y="4652964"/>
            <a:ext cx="575733" cy="503237"/>
            <a:chOff x="1247" y="2296"/>
            <a:chExt cx="544" cy="635"/>
          </a:xfrm>
        </p:grpSpPr>
        <p:sp>
          <p:nvSpPr>
            <p:cNvPr id="35858" name="Freeform 15"/>
            <p:cNvSpPr>
              <a:spLocks/>
            </p:cNvSpPr>
            <p:nvPr/>
          </p:nvSpPr>
          <p:spPr bwMode="auto">
            <a:xfrm>
              <a:off x="1383" y="2296"/>
              <a:ext cx="408" cy="635"/>
            </a:xfrm>
            <a:custGeom>
              <a:avLst/>
              <a:gdLst>
                <a:gd name="T0" fmla="*/ 182 w 408"/>
                <a:gd name="T1" fmla="*/ 0 h 635"/>
                <a:gd name="T2" fmla="*/ 0 w 408"/>
                <a:gd name="T3" fmla="*/ 635 h 635"/>
                <a:gd name="T4" fmla="*/ 408 w 408"/>
                <a:gd name="T5" fmla="*/ 454 h 635"/>
                <a:gd name="T6" fmla="*/ 182 w 408"/>
                <a:gd name="T7" fmla="*/ 0 h 635"/>
                <a:gd name="T8" fmla="*/ 0 60000 65536"/>
                <a:gd name="T9" fmla="*/ 0 60000 65536"/>
                <a:gd name="T10" fmla="*/ 0 60000 65536"/>
                <a:gd name="T11" fmla="*/ 0 60000 65536"/>
                <a:gd name="T12" fmla="*/ 0 w 408"/>
                <a:gd name="T13" fmla="*/ 0 h 635"/>
                <a:gd name="T14" fmla="*/ 408 w 408"/>
                <a:gd name="T15" fmla="*/ 635 h 635"/>
              </a:gdLst>
              <a:ahLst/>
              <a:cxnLst>
                <a:cxn ang="T8">
                  <a:pos x="T0" y="T1"/>
                </a:cxn>
                <a:cxn ang="T9">
                  <a:pos x="T2" y="T3"/>
                </a:cxn>
                <a:cxn ang="T10">
                  <a:pos x="T4" y="T5"/>
                </a:cxn>
                <a:cxn ang="T11">
                  <a:pos x="T6" y="T7"/>
                </a:cxn>
              </a:cxnLst>
              <a:rect l="T12" t="T13" r="T14" b="T15"/>
              <a:pathLst>
                <a:path w="408" h="635">
                  <a:moveTo>
                    <a:pt x="182" y="0"/>
                  </a:moveTo>
                  <a:lnTo>
                    <a:pt x="0" y="635"/>
                  </a:lnTo>
                  <a:lnTo>
                    <a:pt x="408" y="454"/>
                  </a:lnTo>
                  <a:lnTo>
                    <a:pt x="182" y="0"/>
                  </a:lnTo>
                  <a:close/>
                </a:path>
              </a:pathLst>
            </a:custGeom>
            <a:solidFill>
              <a:schemeClr val="bg1"/>
            </a:solidFill>
            <a:ln w="9525">
              <a:solidFill>
                <a:schemeClr val="tx1"/>
              </a:solidFill>
              <a:round/>
              <a:headEnd/>
              <a:tailEnd/>
            </a:ln>
          </p:spPr>
          <p:txBody>
            <a:bodyPr/>
            <a:lstStyle/>
            <a:p>
              <a:endParaRPr lang="zh-CN" altLang="en-US"/>
            </a:p>
          </p:txBody>
        </p:sp>
        <p:sp>
          <p:nvSpPr>
            <p:cNvPr id="35859" name="Freeform 16"/>
            <p:cNvSpPr>
              <a:spLocks/>
            </p:cNvSpPr>
            <p:nvPr/>
          </p:nvSpPr>
          <p:spPr bwMode="auto">
            <a:xfrm>
              <a:off x="1247" y="2296"/>
              <a:ext cx="318" cy="635"/>
            </a:xfrm>
            <a:custGeom>
              <a:avLst/>
              <a:gdLst>
                <a:gd name="T0" fmla="*/ 318 w 318"/>
                <a:gd name="T1" fmla="*/ 0 h 635"/>
                <a:gd name="T2" fmla="*/ 0 w 318"/>
                <a:gd name="T3" fmla="*/ 318 h 635"/>
                <a:gd name="T4" fmla="*/ 136 w 318"/>
                <a:gd name="T5" fmla="*/ 635 h 635"/>
                <a:gd name="T6" fmla="*/ 318 w 318"/>
                <a:gd name="T7" fmla="*/ 0 h 635"/>
                <a:gd name="T8" fmla="*/ 0 60000 65536"/>
                <a:gd name="T9" fmla="*/ 0 60000 65536"/>
                <a:gd name="T10" fmla="*/ 0 60000 65536"/>
                <a:gd name="T11" fmla="*/ 0 60000 65536"/>
                <a:gd name="T12" fmla="*/ 0 w 318"/>
                <a:gd name="T13" fmla="*/ 0 h 635"/>
                <a:gd name="T14" fmla="*/ 318 w 318"/>
                <a:gd name="T15" fmla="*/ 635 h 635"/>
              </a:gdLst>
              <a:ahLst/>
              <a:cxnLst>
                <a:cxn ang="T8">
                  <a:pos x="T0" y="T1"/>
                </a:cxn>
                <a:cxn ang="T9">
                  <a:pos x="T2" y="T3"/>
                </a:cxn>
                <a:cxn ang="T10">
                  <a:pos x="T4" y="T5"/>
                </a:cxn>
                <a:cxn ang="T11">
                  <a:pos x="T6" y="T7"/>
                </a:cxn>
              </a:cxnLst>
              <a:rect l="T12" t="T13" r="T14" b="T15"/>
              <a:pathLst>
                <a:path w="318" h="635">
                  <a:moveTo>
                    <a:pt x="318" y="0"/>
                  </a:moveTo>
                  <a:lnTo>
                    <a:pt x="0" y="318"/>
                  </a:lnTo>
                  <a:lnTo>
                    <a:pt x="136" y="635"/>
                  </a:lnTo>
                  <a:lnTo>
                    <a:pt x="318" y="0"/>
                  </a:lnTo>
                  <a:close/>
                </a:path>
              </a:pathLst>
            </a:custGeom>
            <a:solidFill>
              <a:schemeClr val="accent1"/>
            </a:solidFill>
            <a:ln w="9525">
              <a:solidFill>
                <a:schemeClr val="tx1"/>
              </a:solidFill>
              <a:round/>
              <a:headEnd/>
              <a:tailEnd/>
            </a:ln>
          </p:spPr>
          <p:txBody>
            <a:bodyPr/>
            <a:lstStyle/>
            <a:p>
              <a:endParaRPr lang="zh-CN" altLang="en-US"/>
            </a:p>
          </p:txBody>
        </p:sp>
      </p:grpSp>
      <p:sp>
        <p:nvSpPr>
          <p:cNvPr id="403473" name="Line 17"/>
          <p:cNvSpPr>
            <a:spLocks noChangeShapeType="1"/>
          </p:cNvSpPr>
          <p:nvPr/>
        </p:nvSpPr>
        <p:spPr bwMode="auto">
          <a:xfrm flipV="1">
            <a:off x="2544234" y="4508501"/>
            <a:ext cx="480484" cy="288925"/>
          </a:xfrm>
          <a:prstGeom prst="line">
            <a:avLst/>
          </a:prstGeom>
          <a:noFill/>
          <a:ln w="38100">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3475" name="Object 19"/>
          <p:cNvGraphicFramePr>
            <a:graphicFrameLocks noChangeAspect="1"/>
          </p:cNvGraphicFramePr>
          <p:nvPr>
            <p:extLst>
              <p:ext uri="{D42A27DB-BD31-4B8C-83A1-F6EECF244321}">
                <p14:modId xmlns:p14="http://schemas.microsoft.com/office/powerpoint/2010/main" val="2751950246"/>
              </p:ext>
            </p:extLst>
          </p:nvPr>
        </p:nvGraphicFramePr>
        <p:xfrm>
          <a:off x="4861053" y="5293797"/>
          <a:ext cx="6130798" cy="576263"/>
        </p:xfrm>
        <a:graphic>
          <a:graphicData uri="http://schemas.openxmlformats.org/presentationml/2006/ole">
            <mc:AlternateContent xmlns:mc="http://schemas.openxmlformats.org/markup-compatibility/2006">
              <mc:Choice xmlns:v="urn:schemas-microsoft-com:vml" Requires="v">
                <p:oleObj spid="_x0000_s42120" name="Equation" r:id="rId8" imgW="1930400" imgH="241300" progId="Equation.DSMT4">
                  <p:embed/>
                </p:oleObj>
              </mc:Choice>
              <mc:Fallback>
                <p:oleObj name="Equation" r:id="rId8" imgW="19304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1053" y="5293797"/>
                        <a:ext cx="6130798" cy="576263"/>
                      </a:xfrm>
                      <a:prstGeom prst="rect">
                        <a:avLst/>
                      </a:prstGeom>
                      <a:noFill/>
                      <a:ln>
                        <a:noFill/>
                      </a:ln>
                      <a:effectLst/>
                      <a:extLst/>
                    </p:spPr>
                  </p:pic>
                </p:oleObj>
              </mc:Fallback>
            </mc:AlternateContent>
          </a:graphicData>
        </a:graphic>
      </p:graphicFrame>
      <p:sp>
        <p:nvSpPr>
          <p:cNvPr id="403476" name="Text Box 20"/>
          <p:cNvSpPr txBox="1">
            <a:spLocks noChangeArrowheads="1"/>
          </p:cNvSpPr>
          <p:nvPr/>
        </p:nvSpPr>
        <p:spPr bwMode="auto">
          <a:xfrm>
            <a:off x="4799856" y="4706066"/>
            <a:ext cx="3073400"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4" indent="0" defTabSz="914216" eaLnBrk="1">
              <a:lnSpc>
                <a:spcPct val="90000"/>
              </a:lnSpc>
              <a:spcBef>
                <a:spcPts val="24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等价于</a:t>
            </a:r>
          </a:p>
        </p:txBody>
      </p:sp>
      <p:sp>
        <p:nvSpPr>
          <p:cNvPr id="403477" name="Text Box 21"/>
          <p:cNvSpPr txBox="1">
            <a:spLocks noChangeArrowheads="1"/>
          </p:cNvSpPr>
          <p:nvPr/>
        </p:nvSpPr>
        <p:spPr bwMode="auto">
          <a:xfrm>
            <a:off x="4799856" y="6021288"/>
            <a:ext cx="5450417"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4" indent="0" defTabSz="914216" eaLnBrk="1">
              <a:lnSpc>
                <a:spcPct val="90000"/>
              </a:lnSpc>
              <a:spcBef>
                <a:spcPts val="24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物体的大小和位置都会发生变化。</a:t>
            </a:r>
          </a:p>
        </p:txBody>
      </p:sp>
    </p:spTree>
    <p:extLst>
      <p:ext uri="{BB962C8B-B14F-4D97-AF65-F5344CB8AC3E}">
        <p14:creationId xmlns:p14="http://schemas.microsoft.com/office/powerpoint/2010/main" val="7521664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Effect transition="in" filter="wipe(up)">
                                      <p:cBhvr>
                                        <p:cTn id="7" dur="500"/>
                                        <p:tgtEl>
                                          <p:spTgt spid="4034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3459">
                                            <p:txEl>
                                              <p:pRg st="1" end="1"/>
                                            </p:txEl>
                                          </p:spTgt>
                                        </p:tgtEl>
                                        <p:attrNameLst>
                                          <p:attrName>style.visibility</p:attrName>
                                        </p:attrNameLst>
                                      </p:cBhvr>
                                      <p:to>
                                        <p:strVal val="visible"/>
                                      </p:to>
                                    </p:set>
                                    <p:animEffect transition="in" filter="wipe(up)">
                                      <p:cBhvr>
                                        <p:cTn id="10" dur="500"/>
                                        <p:tgtEl>
                                          <p:spTgt spid="4034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03461"/>
                                        </p:tgtEl>
                                        <p:attrNameLst>
                                          <p:attrName>style.visibility</p:attrName>
                                        </p:attrNameLst>
                                      </p:cBhvr>
                                      <p:to>
                                        <p:strVal val="visible"/>
                                      </p:to>
                                    </p:set>
                                    <p:animEffect transition="in" filter="wipe(down)">
                                      <p:cBhvr>
                                        <p:cTn id="15" dur="500"/>
                                        <p:tgtEl>
                                          <p:spTgt spid="40346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03466"/>
                                        </p:tgtEl>
                                        <p:attrNameLst>
                                          <p:attrName>style.visibility</p:attrName>
                                        </p:attrNameLst>
                                      </p:cBhvr>
                                      <p:to>
                                        <p:strVal val="visible"/>
                                      </p:to>
                                    </p:set>
                                    <p:animEffect transition="in" filter="wipe(down)">
                                      <p:cBhvr>
                                        <p:cTn id="18" dur="500"/>
                                        <p:tgtEl>
                                          <p:spTgt spid="40346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03463"/>
                                        </p:tgtEl>
                                        <p:attrNameLst>
                                          <p:attrName>style.visibility</p:attrName>
                                        </p:attrNameLst>
                                      </p:cBhvr>
                                      <p:to>
                                        <p:strVal val="visible"/>
                                      </p:to>
                                    </p:set>
                                    <p:animEffect transition="in" filter="wipe(up)">
                                      <p:cBhvr>
                                        <p:cTn id="21" dur="500"/>
                                        <p:tgtEl>
                                          <p:spTgt spid="40346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03464"/>
                                        </p:tgtEl>
                                        <p:attrNameLst>
                                          <p:attrName>style.visibility</p:attrName>
                                        </p:attrNameLst>
                                      </p:cBhvr>
                                      <p:to>
                                        <p:strVal val="visible"/>
                                      </p:to>
                                    </p:set>
                                    <p:animEffect transition="in" filter="wipe(down)">
                                      <p:cBhvr>
                                        <p:cTn id="24" dur="500"/>
                                        <p:tgtEl>
                                          <p:spTgt spid="40346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3462"/>
                                        </p:tgtEl>
                                        <p:attrNameLst>
                                          <p:attrName>style.visibility</p:attrName>
                                        </p:attrNameLst>
                                      </p:cBhvr>
                                      <p:to>
                                        <p:strVal val="visible"/>
                                      </p:to>
                                    </p:set>
                                    <p:animEffect transition="in" filter="wipe(left)">
                                      <p:cBhvr>
                                        <p:cTn id="27" dur="500"/>
                                        <p:tgtEl>
                                          <p:spTgt spid="40346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03465"/>
                                        </p:tgtEl>
                                        <p:attrNameLst>
                                          <p:attrName>style.visibility</p:attrName>
                                        </p:attrNameLst>
                                      </p:cBhvr>
                                      <p:to>
                                        <p:strVal val="visible"/>
                                      </p:to>
                                    </p:set>
                                    <p:animEffect transition="in" filter="wipe(down)">
                                      <p:cBhvr>
                                        <p:cTn id="30" dur="500"/>
                                        <p:tgtEl>
                                          <p:spTgt spid="4034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03473"/>
                                        </p:tgtEl>
                                        <p:attrNameLst>
                                          <p:attrName>style.visibility</p:attrName>
                                        </p:attrNameLst>
                                      </p:cBhvr>
                                      <p:to>
                                        <p:strVal val="visible"/>
                                      </p:to>
                                    </p:set>
                                    <p:animEffect transition="in" filter="wipe(down)">
                                      <p:cBhvr>
                                        <p:cTn id="39" dur="500"/>
                                        <p:tgtEl>
                                          <p:spTgt spid="4034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0347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40346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03476"/>
                                        </p:tgtEl>
                                        <p:attrNameLst>
                                          <p:attrName>style.visibility</p:attrName>
                                        </p:attrNameLst>
                                      </p:cBhvr>
                                      <p:to>
                                        <p:strVal val="visible"/>
                                      </p:to>
                                    </p:set>
                                    <p:animEffect transition="in" filter="wipe(up)">
                                      <p:cBhvr>
                                        <p:cTn id="56" dur="500"/>
                                        <p:tgtEl>
                                          <p:spTgt spid="403476"/>
                                        </p:tgtEl>
                                      </p:cBhvr>
                                    </p:animEffect>
                                  </p:childTnLst>
                                </p:cTn>
                              </p:par>
                              <p:par>
                                <p:cTn id="57" presetID="22" presetClass="entr" presetSubtype="1" fill="hold" nodeType="withEffect">
                                  <p:stCondLst>
                                    <p:cond delay="0"/>
                                  </p:stCondLst>
                                  <p:childTnLst>
                                    <p:set>
                                      <p:cBhvr>
                                        <p:cTn id="58" dur="1" fill="hold">
                                          <p:stCondLst>
                                            <p:cond delay="0"/>
                                          </p:stCondLst>
                                        </p:cTn>
                                        <p:tgtEl>
                                          <p:spTgt spid="403475"/>
                                        </p:tgtEl>
                                        <p:attrNameLst>
                                          <p:attrName>style.visibility</p:attrName>
                                        </p:attrNameLst>
                                      </p:cBhvr>
                                      <p:to>
                                        <p:strVal val="visible"/>
                                      </p:to>
                                    </p:set>
                                    <p:animEffect transition="in" filter="wipe(up)">
                                      <p:cBhvr>
                                        <p:cTn id="59" dur="500"/>
                                        <p:tgtEl>
                                          <p:spTgt spid="403475"/>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03477"/>
                                        </p:tgtEl>
                                        <p:attrNameLst>
                                          <p:attrName>style.visibility</p:attrName>
                                        </p:attrNameLst>
                                      </p:cBhvr>
                                      <p:to>
                                        <p:strVal val="visible"/>
                                      </p:to>
                                    </p:set>
                                    <p:animEffect transition="in" filter="wipe(up)">
                                      <p:cBhvr>
                                        <p:cTn id="62" dur="500"/>
                                        <p:tgtEl>
                                          <p:spTgt spid="40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P spid="403461" grpId="0" animBg="1"/>
      <p:bldP spid="403462" grpId="0" animBg="1"/>
      <p:bldP spid="403463" grpId="0" animBg="1"/>
      <p:bldP spid="403464" grpId="0"/>
      <p:bldP spid="403465" grpId="0"/>
      <p:bldP spid="403466" grpId="0"/>
      <p:bldP spid="403473" grpId="0" animBg="1"/>
      <p:bldP spid="403476" grpId="0"/>
      <p:bldP spid="4034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188913"/>
            <a:ext cx="10972800" cy="1371600"/>
          </a:xfrm>
        </p:spPr>
        <p:txBody>
          <a:bodyPr>
            <a:normAutofit/>
          </a:bodyPr>
          <a:lstStyle/>
          <a:p>
            <a:pPr lvl="1" eaLnBrk="1" hangingPunct="1">
              <a:spcBef>
                <a:spcPts val="3000"/>
              </a:spcBef>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本讲内容</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767408" y="1628800"/>
            <a:ext cx="11150600" cy="4956175"/>
          </a:xfrm>
        </p:spPr>
        <p:txBody>
          <a:bodyPr>
            <a:normAutofit/>
          </a:bodyPr>
          <a:lstStyle/>
          <a:p>
            <a:pPr eaLnBrk="1" hangingPunct="1">
              <a:spcBef>
                <a:spcPts val="2400"/>
              </a:spcBef>
            </a:pPr>
            <a:r>
              <a:rPr lang="zh-CN" altLang="en-US" sz="2800" dirty="0" smtClean="0">
                <a:solidFill>
                  <a:schemeClr val="bg2">
                    <a:lumMod val="50000"/>
                  </a:schemeClr>
                </a:solidFill>
                <a:latin typeface="微软雅黑" panose="020B0503020204020204" pitchFamily="34" charset="-122"/>
                <a:ea typeface="微软雅黑" panose="020B0503020204020204" pitchFamily="34" charset="-122"/>
              </a:rPr>
              <a:t>几何变换</a:t>
            </a:r>
            <a:endParaRPr lang="zh-CN" altLang="en-US" sz="2800"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spcBef>
                <a:spcPts val="2400"/>
              </a:spcBef>
            </a:pPr>
            <a:r>
              <a:rPr lang="zh-CN" altLang="en-US" sz="2800" dirty="0">
                <a:solidFill>
                  <a:schemeClr val="bg2">
                    <a:lumMod val="50000"/>
                  </a:schemeClr>
                </a:solidFill>
                <a:latin typeface="微软雅黑" panose="020B0503020204020204" pitchFamily="34" charset="-122"/>
                <a:ea typeface="微软雅黑" panose="020B0503020204020204" pitchFamily="34" charset="-122"/>
              </a:rPr>
              <a:t>观察变换</a:t>
            </a:r>
          </a:p>
          <a:p>
            <a:pPr eaLnBrk="1" hangingPunct="1">
              <a:spcBef>
                <a:spcPts val="2400"/>
              </a:spcBef>
            </a:pPr>
            <a:r>
              <a:rPr lang="en-US" altLang="zh-CN" sz="2800" dirty="0">
                <a:solidFill>
                  <a:schemeClr val="bg2">
                    <a:lumMod val="50000"/>
                  </a:schemeClr>
                </a:solidFill>
                <a:latin typeface="微软雅黑" panose="020B0503020204020204" pitchFamily="34" charset="-122"/>
                <a:ea typeface="微软雅黑" panose="020B0503020204020204" pitchFamily="34" charset="-122"/>
              </a:rPr>
              <a:t>OpenGL</a:t>
            </a:r>
            <a:r>
              <a:rPr lang="zh-CN" altLang="en-US" sz="2800" dirty="0">
                <a:solidFill>
                  <a:schemeClr val="bg2">
                    <a:lumMod val="50000"/>
                  </a:schemeClr>
                </a:solidFill>
                <a:latin typeface="微软雅黑" panose="020B0503020204020204" pitchFamily="34" charset="-122"/>
                <a:ea typeface="微软雅黑" panose="020B0503020204020204" pitchFamily="34" charset="-122"/>
              </a:rPr>
              <a:t>中的观察变换</a:t>
            </a:r>
          </a:p>
          <a:p>
            <a:pPr eaLnBrk="1" hangingPunct="1">
              <a:spcBef>
                <a:spcPct val="55000"/>
              </a:spcBef>
            </a:pPr>
            <a:endParaRPr lang="en-US" altLang="zh-CN" sz="2800" b="1" dirty="0" smtClean="0">
              <a:solidFill>
                <a:schemeClr val="bg2">
                  <a:lumMod val="50000"/>
                </a:schemeClr>
              </a:solidFill>
              <a:latin typeface="Comic Sans MS" pitchFamily="66" charset="0"/>
            </a:endParaRPr>
          </a:p>
          <a:p>
            <a:pPr lvl="1" indent="0">
              <a:spcBef>
                <a:spcPts val="2400"/>
              </a:spcBef>
            </a:pP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a:p>
            <a:pPr lvl="1" indent="0">
              <a:spcBef>
                <a:spcPts val="2400"/>
              </a:spcBef>
            </a:pPr>
            <a:endParaRPr lang="en-US" altLang="zh-CN" sz="2800" b="1" dirty="0">
              <a:solidFill>
                <a:schemeClr val="bg2">
                  <a:lumMod val="50000"/>
                </a:schemeClr>
              </a:solidFill>
              <a:latin typeface="微软雅黑" panose="020B0503020204020204" pitchFamily="34" charset="-122"/>
              <a:ea typeface="微软雅黑" panose="020B0503020204020204" pitchFamily="34" charset="-122"/>
            </a:endParaRPr>
          </a:p>
          <a:p>
            <a:pPr marL="514350" lvl="2" indent="-514350">
              <a:spcBef>
                <a:spcPts val="2400"/>
              </a:spcBef>
              <a:buAutoNum type="arabicPlain" startAt="2"/>
            </a:pP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a:p>
            <a:pPr>
              <a:spcBef>
                <a:spcPts val="2400"/>
              </a:spcBef>
            </a:pPr>
            <a:endParaRPr lang="en-US" altLang="zh-CN" sz="2800" b="1" dirty="0" smtClean="0">
              <a:solidFill>
                <a:schemeClr val="bg2">
                  <a:lumMod val="50000"/>
                </a:schemeClr>
              </a:solidFill>
              <a:latin typeface="微软雅黑" panose="020B0503020204020204" pitchFamily="34" charset="-122"/>
              <a:ea typeface="微软雅黑" panose="020B0503020204020204" pitchFamily="34" charset="-122"/>
            </a:endParaRPr>
          </a:p>
          <a:p>
            <a:pPr>
              <a:spcBef>
                <a:spcPts val="2400"/>
              </a:spcBef>
            </a:pP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504846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bg/>
                                          </p:spTgt>
                                        </p:tgtEl>
                                        <p:attrNameLst>
                                          <p:attrName>style.visibility</p:attrName>
                                        </p:attrNameLst>
                                      </p:cBhvr>
                                      <p:to>
                                        <p:strVal val="visible"/>
                                      </p:to>
                                    </p:set>
                                    <p:animEffect transition="in" filter="wipe(up)">
                                      <p:cBhvr>
                                        <p:cTn id="7" dur="500"/>
                                        <p:tgtEl>
                                          <p:spTgt spid="1843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405507" name="Rectangle 3"/>
          <p:cNvSpPr>
            <a:spLocks noGrp="1" noChangeArrowheads="1"/>
          </p:cNvSpPr>
          <p:nvPr>
            <p:ph type="body" sz="half" idx="1"/>
          </p:nvPr>
        </p:nvSpPr>
        <p:spPr>
          <a:xfrm>
            <a:off x="551384" y="1472407"/>
            <a:ext cx="10528300" cy="3886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1.4.4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三维缩放</a:t>
            </a:r>
          </a:p>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相对于给定点</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x</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rPr>
              <a:t>f</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 </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y</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rPr>
              <a:t>f</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 </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z</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rPr>
              <a:t>f</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的缩放</a:t>
            </a:r>
          </a:p>
          <a:p>
            <a:pPr marL="1260475" lvl="3" indent="-342900" hangingPunct="0">
              <a:lnSpc>
                <a:spcPct val="140000"/>
              </a:lnSpc>
              <a:spcBef>
                <a:spcPts val="12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基本步骤</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p:txBody>
      </p:sp>
      <p:graphicFrame>
        <p:nvGraphicFramePr>
          <p:cNvPr id="405508" name="Object 4"/>
          <p:cNvGraphicFramePr>
            <a:graphicFrameLocks noGrp="1" noChangeAspect="1"/>
          </p:cNvGraphicFramePr>
          <p:nvPr>
            <p:ph sz="quarter" idx="2"/>
            <p:extLst>
              <p:ext uri="{D42A27DB-BD31-4B8C-83A1-F6EECF244321}">
                <p14:modId xmlns:p14="http://schemas.microsoft.com/office/powerpoint/2010/main" val="1785544280"/>
              </p:ext>
            </p:extLst>
          </p:nvPr>
        </p:nvGraphicFramePr>
        <p:xfrm>
          <a:off x="2230967" y="5805488"/>
          <a:ext cx="5185833" cy="469900"/>
        </p:xfrm>
        <a:graphic>
          <a:graphicData uri="http://schemas.openxmlformats.org/presentationml/2006/ole">
            <mc:AlternateContent xmlns:mc="http://schemas.openxmlformats.org/markup-compatibility/2006">
              <mc:Choice xmlns:v="urn:schemas-microsoft-com:vml" Requires="v">
                <p:oleObj spid="_x0000_s43098" name="Equation" r:id="rId4" imgW="2819400" imgH="241300" progId="Equation.DSMT4">
                  <p:embed/>
                </p:oleObj>
              </mc:Choice>
              <mc:Fallback>
                <p:oleObj name="Equation" r:id="rId4" imgW="2819400" imgH="2413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0967" y="5805488"/>
                        <a:ext cx="518583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5535" name="Object 31"/>
          <p:cNvGraphicFramePr>
            <a:graphicFrameLocks noGrp="1" noChangeAspect="1"/>
          </p:cNvGraphicFramePr>
          <p:nvPr>
            <p:ph sz="quarter" idx="3"/>
            <p:extLst>
              <p:ext uri="{D42A27DB-BD31-4B8C-83A1-F6EECF244321}">
                <p14:modId xmlns:p14="http://schemas.microsoft.com/office/powerpoint/2010/main" val="3385951254"/>
              </p:ext>
            </p:extLst>
          </p:nvPr>
        </p:nvGraphicFramePr>
        <p:xfrm>
          <a:off x="7799917" y="5013325"/>
          <a:ext cx="4011083" cy="1760538"/>
        </p:xfrm>
        <a:graphic>
          <a:graphicData uri="http://schemas.openxmlformats.org/presentationml/2006/ole">
            <mc:AlternateContent xmlns:mc="http://schemas.openxmlformats.org/markup-compatibility/2006">
              <mc:Choice xmlns:v="urn:schemas-microsoft-com:vml" Requires="v">
                <p:oleObj spid="_x0000_s43099" name="Equation" r:id="rId6" imgW="1562100" imgH="914400" progId="Equation.DSMT4">
                  <p:embed/>
                </p:oleObj>
              </mc:Choice>
              <mc:Fallback>
                <p:oleObj name="Equation" r:id="rId6" imgW="1562100" imgH="9144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9917" y="5013325"/>
                        <a:ext cx="4011083" cy="176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5509" name="Line 5"/>
          <p:cNvSpPr>
            <a:spLocks noChangeShapeType="1"/>
          </p:cNvSpPr>
          <p:nvPr/>
        </p:nvSpPr>
        <p:spPr bwMode="auto">
          <a:xfrm flipV="1">
            <a:off x="1968500" y="341471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10" name="Line 6"/>
          <p:cNvSpPr>
            <a:spLocks noChangeShapeType="1"/>
          </p:cNvSpPr>
          <p:nvPr/>
        </p:nvSpPr>
        <p:spPr bwMode="auto">
          <a:xfrm>
            <a:off x="1968501" y="5013325"/>
            <a:ext cx="2400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11" name="Line 7"/>
          <p:cNvSpPr>
            <a:spLocks noChangeAspect="1" noChangeShapeType="1"/>
          </p:cNvSpPr>
          <p:nvPr/>
        </p:nvSpPr>
        <p:spPr bwMode="auto">
          <a:xfrm flipV="1">
            <a:off x="1047751" y="5013326"/>
            <a:ext cx="920749" cy="6905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05512" name="Text Box 8"/>
          <p:cNvSpPr txBox="1">
            <a:spLocks noChangeArrowheads="1"/>
          </p:cNvSpPr>
          <p:nvPr/>
        </p:nvSpPr>
        <p:spPr bwMode="auto">
          <a:xfrm>
            <a:off x="738718" y="55022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sp>
        <p:nvSpPr>
          <p:cNvPr id="405513" name="Text Box 9"/>
          <p:cNvSpPr txBox="1">
            <a:spLocks noChangeArrowheads="1"/>
          </p:cNvSpPr>
          <p:nvPr/>
        </p:nvSpPr>
        <p:spPr bwMode="auto">
          <a:xfrm>
            <a:off x="4021668" y="4926013"/>
            <a:ext cx="34713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405514" name="Text Box 10"/>
          <p:cNvSpPr txBox="1">
            <a:spLocks noChangeArrowheads="1"/>
          </p:cNvSpPr>
          <p:nvPr/>
        </p:nvSpPr>
        <p:spPr bwMode="auto">
          <a:xfrm>
            <a:off x="1987551"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grpSp>
        <p:nvGrpSpPr>
          <p:cNvPr id="2" name="Group 11"/>
          <p:cNvGrpSpPr>
            <a:grpSpLocks/>
          </p:cNvGrpSpPr>
          <p:nvPr/>
        </p:nvGrpSpPr>
        <p:grpSpPr bwMode="auto">
          <a:xfrm>
            <a:off x="1678517" y="4005263"/>
            <a:ext cx="1151467" cy="1008062"/>
            <a:chOff x="1247" y="2296"/>
            <a:chExt cx="544" cy="635"/>
          </a:xfrm>
        </p:grpSpPr>
        <p:sp>
          <p:nvSpPr>
            <p:cNvPr id="36896" name="Freeform 12"/>
            <p:cNvSpPr>
              <a:spLocks/>
            </p:cNvSpPr>
            <p:nvPr/>
          </p:nvSpPr>
          <p:spPr bwMode="auto">
            <a:xfrm>
              <a:off x="1383" y="2296"/>
              <a:ext cx="408" cy="635"/>
            </a:xfrm>
            <a:custGeom>
              <a:avLst/>
              <a:gdLst>
                <a:gd name="T0" fmla="*/ 182 w 408"/>
                <a:gd name="T1" fmla="*/ 0 h 635"/>
                <a:gd name="T2" fmla="*/ 0 w 408"/>
                <a:gd name="T3" fmla="*/ 635 h 635"/>
                <a:gd name="T4" fmla="*/ 408 w 408"/>
                <a:gd name="T5" fmla="*/ 454 h 635"/>
                <a:gd name="T6" fmla="*/ 182 w 408"/>
                <a:gd name="T7" fmla="*/ 0 h 635"/>
                <a:gd name="T8" fmla="*/ 0 60000 65536"/>
                <a:gd name="T9" fmla="*/ 0 60000 65536"/>
                <a:gd name="T10" fmla="*/ 0 60000 65536"/>
                <a:gd name="T11" fmla="*/ 0 60000 65536"/>
                <a:gd name="T12" fmla="*/ 0 w 408"/>
                <a:gd name="T13" fmla="*/ 0 h 635"/>
                <a:gd name="T14" fmla="*/ 408 w 408"/>
                <a:gd name="T15" fmla="*/ 635 h 635"/>
              </a:gdLst>
              <a:ahLst/>
              <a:cxnLst>
                <a:cxn ang="T8">
                  <a:pos x="T0" y="T1"/>
                </a:cxn>
                <a:cxn ang="T9">
                  <a:pos x="T2" y="T3"/>
                </a:cxn>
                <a:cxn ang="T10">
                  <a:pos x="T4" y="T5"/>
                </a:cxn>
                <a:cxn ang="T11">
                  <a:pos x="T6" y="T7"/>
                </a:cxn>
              </a:cxnLst>
              <a:rect l="T12" t="T13" r="T14" b="T15"/>
              <a:pathLst>
                <a:path w="408" h="635">
                  <a:moveTo>
                    <a:pt x="182" y="0"/>
                  </a:moveTo>
                  <a:lnTo>
                    <a:pt x="0" y="635"/>
                  </a:lnTo>
                  <a:lnTo>
                    <a:pt x="408" y="454"/>
                  </a:lnTo>
                  <a:lnTo>
                    <a:pt x="182" y="0"/>
                  </a:lnTo>
                  <a:close/>
                </a:path>
              </a:pathLst>
            </a:custGeom>
            <a:solidFill>
              <a:schemeClr val="bg1"/>
            </a:solidFill>
            <a:ln w="9525">
              <a:solidFill>
                <a:schemeClr val="tx1"/>
              </a:solidFill>
              <a:round/>
              <a:headEnd/>
              <a:tailEnd/>
            </a:ln>
          </p:spPr>
          <p:txBody>
            <a:bodyPr/>
            <a:lstStyle/>
            <a:p>
              <a:endParaRPr lang="zh-CN" altLang="en-US"/>
            </a:p>
          </p:txBody>
        </p:sp>
        <p:sp>
          <p:nvSpPr>
            <p:cNvPr id="36897" name="Freeform 13"/>
            <p:cNvSpPr>
              <a:spLocks/>
            </p:cNvSpPr>
            <p:nvPr/>
          </p:nvSpPr>
          <p:spPr bwMode="auto">
            <a:xfrm>
              <a:off x="1247" y="2296"/>
              <a:ext cx="318" cy="635"/>
            </a:xfrm>
            <a:custGeom>
              <a:avLst/>
              <a:gdLst>
                <a:gd name="T0" fmla="*/ 318 w 318"/>
                <a:gd name="T1" fmla="*/ 0 h 635"/>
                <a:gd name="T2" fmla="*/ 0 w 318"/>
                <a:gd name="T3" fmla="*/ 318 h 635"/>
                <a:gd name="T4" fmla="*/ 136 w 318"/>
                <a:gd name="T5" fmla="*/ 635 h 635"/>
                <a:gd name="T6" fmla="*/ 318 w 318"/>
                <a:gd name="T7" fmla="*/ 0 h 635"/>
                <a:gd name="T8" fmla="*/ 0 60000 65536"/>
                <a:gd name="T9" fmla="*/ 0 60000 65536"/>
                <a:gd name="T10" fmla="*/ 0 60000 65536"/>
                <a:gd name="T11" fmla="*/ 0 60000 65536"/>
                <a:gd name="T12" fmla="*/ 0 w 318"/>
                <a:gd name="T13" fmla="*/ 0 h 635"/>
                <a:gd name="T14" fmla="*/ 318 w 318"/>
                <a:gd name="T15" fmla="*/ 635 h 635"/>
              </a:gdLst>
              <a:ahLst/>
              <a:cxnLst>
                <a:cxn ang="T8">
                  <a:pos x="T0" y="T1"/>
                </a:cxn>
                <a:cxn ang="T9">
                  <a:pos x="T2" y="T3"/>
                </a:cxn>
                <a:cxn ang="T10">
                  <a:pos x="T4" y="T5"/>
                </a:cxn>
                <a:cxn ang="T11">
                  <a:pos x="T6" y="T7"/>
                </a:cxn>
              </a:cxnLst>
              <a:rect l="T12" t="T13" r="T14" b="T15"/>
              <a:pathLst>
                <a:path w="318" h="635">
                  <a:moveTo>
                    <a:pt x="318" y="0"/>
                  </a:moveTo>
                  <a:lnTo>
                    <a:pt x="0" y="318"/>
                  </a:lnTo>
                  <a:lnTo>
                    <a:pt x="136" y="635"/>
                  </a:lnTo>
                  <a:lnTo>
                    <a:pt x="318" y="0"/>
                  </a:lnTo>
                  <a:close/>
                </a:path>
              </a:pathLst>
            </a:custGeom>
            <a:solidFill>
              <a:schemeClr val="accent1"/>
            </a:solidFill>
            <a:ln w="9525">
              <a:solidFill>
                <a:schemeClr val="tx1"/>
              </a:solidFill>
              <a:round/>
              <a:headEnd/>
              <a:tailEnd/>
            </a:ln>
          </p:spPr>
          <p:txBody>
            <a:bodyPr/>
            <a:lstStyle/>
            <a:p>
              <a:endParaRPr lang="zh-CN" altLang="en-US"/>
            </a:p>
          </p:txBody>
        </p:sp>
      </p:grpSp>
      <p:grpSp>
        <p:nvGrpSpPr>
          <p:cNvPr id="3" name="Group 14"/>
          <p:cNvGrpSpPr>
            <a:grpSpLocks/>
          </p:cNvGrpSpPr>
          <p:nvPr/>
        </p:nvGrpSpPr>
        <p:grpSpPr bwMode="auto">
          <a:xfrm>
            <a:off x="2677584" y="4595814"/>
            <a:ext cx="575733" cy="503237"/>
            <a:chOff x="1247" y="2296"/>
            <a:chExt cx="544" cy="635"/>
          </a:xfrm>
        </p:grpSpPr>
        <p:sp>
          <p:nvSpPr>
            <p:cNvPr id="36894" name="Freeform 15"/>
            <p:cNvSpPr>
              <a:spLocks/>
            </p:cNvSpPr>
            <p:nvPr/>
          </p:nvSpPr>
          <p:spPr bwMode="auto">
            <a:xfrm>
              <a:off x="1383" y="2296"/>
              <a:ext cx="408" cy="635"/>
            </a:xfrm>
            <a:custGeom>
              <a:avLst/>
              <a:gdLst>
                <a:gd name="T0" fmla="*/ 182 w 408"/>
                <a:gd name="T1" fmla="*/ 0 h 635"/>
                <a:gd name="T2" fmla="*/ 0 w 408"/>
                <a:gd name="T3" fmla="*/ 635 h 635"/>
                <a:gd name="T4" fmla="*/ 408 w 408"/>
                <a:gd name="T5" fmla="*/ 454 h 635"/>
                <a:gd name="T6" fmla="*/ 182 w 408"/>
                <a:gd name="T7" fmla="*/ 0 h 635"/>
                <a:gd name="T8" fmla="*/ 0 60000 65536"/>
                <a:gd name="T9" fmla="*/ 0 60000 65536"/>
                <a:gd name="T10" fmla="*/ 0 60000 65536"/>
                <a:gd name="T11" fmla="*/ 0 60000 65536"/>
                <a:gd name="T12" fmla="*/ 0 w 408"/>
                <a:gd name="T13" fmla="*/ 0 h 635"/>
                <a:gd name="T14" fmla="*/ 408 w 408"/>
                <a:gd name="T15" fmla="*/ 635 h 635"/>
              </a:gdLst>
              <a:ahLst/>
              <a:cxnLst>
                <a:cxn ang="T8">
                  <a:pos x="T0" y="T1"/>
                </a:cxn>
                <a:cxn ang="T9">
                  <a:pos x="T2" y="T3"/>
                </a:cxn>
                <a:cxn ang="T10">
                  <a:pos x="T4" y="T5"/>
                </a:cxn>
                <a:cxn ang="T11">
                  <a:pos x="T6" y="T7"/>
                </a:cxn>
              </a:cxnLst>
              <a:rect l="T12" t="T13" r="T14" b="T15"/>
              <a:pathLst>
                <a:path w="408" h="635">
                  <a:moveTo>
                    <a:pt x="182" y="0"/>
                  </a:moveTo>
                  <a:lnTo>
                    <a:pt x="0" y="635"/>
                  </a:lnTo>
                  <a:lnTo>
                    <a:pt x="408" y="454"/>
                  </a:lnTo>
                  <a:lnTo>
                    <a:pt x="182" y="0"/>
                  </a:lnTo>
                  <a:close/>
                </a:path>
              </a:pathLst>
            </a:custGeom>
            <a:solidFill>
              <a:schemeClr val="bg1"/>
            </a:solidFill>
            <a:ln w="9525">
              <a:solidFill>
                <a:schemeClr val="tx1"/>
              </a:solidFill>
              <a:round/>
              <a:headEnd/>
              <a:tailEnd/>
            </a:ln>
          </p:spPr>
          <p:txBody>
            <a:bodyPr/>
            <a:lstStyle/>
            <a:p>
              <a:endParaRPr lang="zh-CN" altLang="en-US"/>
            </a:p>
          </p:txBody>
        </p:sp>
        <p:sp>
          <p:nvSpPr>
            <p:cNvPr id="36895" name="Freeform 16"/>
            <p:cNvSpPr>
              <a:spLocks/>
            </p:cNvSpPr>
            <p:nvPr/>
          </p:nvSpPr>
          <p:spPr bwMode="auto">
            <a:xfrm>
              <a:off x="1247" y="2296"/>
              <a:ext cx="318" cy="635"/>
            </a:xfrm>
            <a:custGeom>
              <a:avLst/>
              <a:gdLst>
                <a:gd name="T0" fmla="*/ 318 w 318"/>
                <a:gd name="T1" fmla="*/ 0 h 635"/>
                <a:gd name="T2" fmla="*/ 0 w 318"/>
                <a:gd name="T3" fmla="*/ 318 h 635"/>
                <a:gd name="T4" fmla="*/ 136 w 318"/>
                <a:gd name="T5" fmla="*/ 635 h 635"/>
                <a:gd name="T6" fmla="*/ 318 w 318"/>
                <a:gd name="T7" fmla="*/ 0 h 635"/>
                <a:gd name="T8" fmla="*/ 0 60000 65536"/>
                <a:gd name="T9" fmla="*/ 0 60000 65536"/>
                <a:gd name="T10" fmla="*/ 0 60000 65536"/>
                <a:gd name="T11" fmla="*/ 0 60000 65536"/>
                <a:gd name="T12" fmla="*/ 0 w 318"/>
                <a:gd name="T13" fmla="*/ 0 h 635"/>
                <a:gd name="T14" fmla="*/ 318 w 318"/>
                <a:gd name="T15" fmla="*/ 635 h 635"/>
              </a:gdLst>
              <a:ahLst/>
              <a:cxnLst>
                <a:cxn ang="T8">
                  <a:pos x="T0" y="T1"/>
                </a:cxn>
                <a:cxn ang="T9">
                  <a:pos x="T2" y="T3"/>
                </a:cxn>
                <a:cxn ang="T10">
                  <a:pos x="T4" y="T5"/>
                </a:cxn>
                <a:cxn ang="T11">
                  <a:pos x="T6" y="T7"/>
                </a:cxn>
              </a:cxnLst>
              <a:rect l="T12" t="T13" r="T14" b="T15"/>
              <a:pathLst>
                <a:path w="318" h="635">
                  <a:moveTo>
                    <a:pt x="318" y="0"/>
                  </a:moveTo>
                  <a:lnTo>
                    <a:pt x="0" y="318"/>
                  </a:lnTo>
                  <a:lnTo>
                    <a:pt x="136" y="635"/>
                  </a:lnTo>
                  <a:lnTo>
                    <a:pt x="318" y="0"/>
                  </a:lnTo>
                  <a:close/>
                </a:path>
              </a:pathLst>
            </a:custGeom>
            <a:solidFill>
              <a:schemeClr val="accent1"/>
            </a:solidFill>
            <a:ln w="9525">
              <a:solidFill>
                <a:schemeClr val="tx1"/>
              </a:solidFill>
              <a:round/>
              <a:headEnd/>
              <a:tailEnd/>
            </a:ln>
          </p:spPr>
          <p:txBody>
            <a:bodyPr/>
            <a:lstStyle/>
            <a:p>
              <a:endParaRPr lang="zh-CN" altLang="en-US"/>
            </a:p>
          </p:txBody>
        </p:sp>
      </p:grpSp>
      <p:sp>
        <p:nvSpPr>
          <p:cNvPr id="405521" name="Text Box 17"/>
          <p:cNvSpPr txBox="1">
            <a:spLocks noChangeArrowheads="1"/>
          </p:cNvSpPr>
          <p:nvPr/>
        </p:nvSpPr>
        <p:spPr bwMode="auto">
          <a:xfrm>
            <a:off x="2670306" y="4897438"/>
            <a:ext cx="4804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405522" name="Text Box 18"/>
          <p:cNvSpPr txBox="1">
            <a:spLocks noChangeArrowheads="1"/>
          </p:cNvSpPr>
          <p:nvPr/>
        </p:nvSpPr>
        <p:spPr bwMode="auto">
          <a:xfrm>
            <a:off x="3575050" y="2773675"/>
            <a:ext cx="537633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平移</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给定点到坐标原点；</a:t>
            </a:r>
          </a:p>
        </p:txBody>
      </p:sp>
      <p:sp>
        <p:nvSpPr>
          <p:cNvPr id="405523" name="Text Box 19"/>
          <p:cNvSpPr txBox="1">
            <a:spLocks noChangeArrowheads="1"/>
          </p:cNvSpPr>
          <p:nvPr/>
        </p:nvSpPr>
        <p:spPr bwMode="auto">
          <a:xfrm>
            <a:off x="3575050" y="3276913"/>
            <a:ext cx="5664200"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相对</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于坐标原点缩放物体；</a:t>
            </a:r>
          </a:p>
        </p:txBody>
      </p:sp>
      <p:sp>
        <p:nvSpPr>
          <p:cNvPr id="405524" name="Text Box 20"/>
          <p:cNvSpPr txBox="1">
            <a:spLocks noChangeArrowheads="1"/>
          </p:cNvSpPr>
          <p:nvPr/>
        </p:nvSpPr>
        <p:spPr bwMode="auto">
          <a:xfrm>
            <a:off x="3575051" y="3781738"/>
            <a:ext cx="513503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614488" lvl="4" indent="-342900" defTabSz="914216" eaLnBrk="1">
              <a:lnSpc>
                <a:spcPct val="90000"/>
              </a:lnSpc>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平移</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给定点到原始位置。</a:t>
            </a:r>
          </a:p>
        </p:txBody>
      </p:sp>
      <p:grpSp>
        <p:nvGrpSpPr>
          <p:cNvPr id="4" name="Group 21"/>
          <p:cNvGrpSpPr>
            <a:grpSpLocks/>
          </p:cNvGrpSpPr>
          <p:nvPr/>
        </p:nvGrpSpPr>
        <p:grpSpPr bwMode="auto">
          <a:xfrm>
            <a:off x="1813984" y="4508500"/>
            <a:ext cx="575733" cy="503238"/>
            <a:chOff x="1247" y="2296"/>
            <a:chExt cx="544" cy="635"/>
          </a:xfrm>
        </p:grpSpPr>
        <p:sp>
          <p:nvSpPr>
            <p:cNvPr id="36892" name="Freeform 22"/>
            <p:cNvSpPr>
              <a:spLocks/>
            </p:cNvSpPr>
            <p:nvPr/>
          </p:nvSpPr>
          <p:spPr bwMode="auto">
            <a:xfrm>
              <a:off x="1383" y="2296"/>
              <a:ext cx="408" cy="635"/>
            </a:xfrm>
            <a:custGeom>
              <a:avLst/>
              <a:gdLst>
                <a:gd name="T0" fmla="*/ 182 w 408"/>
                <a:gd name="T1" fmla="*/ 0 h 635"/>
                <a:gd name="T2" fmla="*/ 0 w 408"/>
                <a:gd name="T3" fmla="*/ 635 h 635"/>
                <a:gd name="T4" fmla="*/ 408 w 408"/>
                <a:gd name="T5" fmla="*/ 454 h 635"/>
                <a:gd name="T6" fmla="*/ 182 w 408"/>
                <a:gd name="T7" fmla="*/ 0 h 635"/>
                <a:gd name="T8" fmla="*/ 0 60000 65536"/>
                <a:gd name="T9" fmla="*/ 0 60000 65536"/>
                <a:gd name="T10" fmla="*/ 0 60000 65536"/>
                <a:gd name="T11" fmla="*/ 0 60000 65536"/>
                <a:gd name="T12" fmla="*/ 0 w 408"/>
                <a:gd name="T13" fmla="*/ 0 h 635"/>
                <a:gd name="T14" fmla="*/ 408 w 408"/>
                <a:gd name="T15" fmla="*/ 635 h 635"/>
              </a:gdLst>
              <a:ahLst/>
              <a:cxnLst>
                <a:cxn ang="T8">
                  <a:pos x="T0" y="T1"/>
                </a:cxn>
                <a:cxn ang="T9">
                  <a:pos x="T2" y="T3"/>
                </a:cxn>
                <a:cxn ang="T10">
                  <a:pos x="T4" y="T5"/>
                </a:cxn>
                <a:cxn ang="T11">
                  <a:pos x="T6" y="T7"/>
                </a:cxn>
              </a:cxnLst>
              <a:rect l="T12" t="T13" r="T14" b="T15"/>
              <a:pathLst>
                <a:path w="408" h="635">
                  <a:moveTo>
                    <a:pt x="182" y="0"/>
                  </a:moveTo>
                  <a:lnTo>
                    <a:pt x="0" y="635"/>
                  </a:lnTo>
                  <a:lnTo>
                    <a:pt x="408" y="454"/>
                  </a:lnTo>
                  <a:lnTo>
                    <a:pt x="182" y="0"/>
                  </a:lnTo>
                  <a:close/>
                </a:path>
              </a:pathLst>
            </a:custGeom>
            <a:solidFill>
              <a:schemeClr val="bg1"/>
            </a:solidFill>
            <a:ln w="9525">
              <a:solidFill>
                <a:schemeClr val="tx1"/>
              </a:solidFill>
              <a:round/>
              <a:headEnd/>
              <a:tailEnd/>
            </a:ln>
          </p:spPr>
          <p:txBody>
            <a:bodyPr/>
            <a:lstStyle/>
            <a:p>
              <a:endParaRPr lang="zh-CN" altLang="en-US"/>
            </a:p>
          </p:txBody>
        </p:sp>
        <p:sp>
          <p:nvSpPr>
            <p:cNvPr id="36893" name="Freeform 23"/>
            <p:cNvSpPr>
              <a:spLocks/>
            </p:cNvSpPr>
            <p:nvPr/>
          </p:nvSpPr>
          <p:spPr bwMode="auto">
            <a:xfrm>
              <a:off x="1247" y="2296"/>
              <a:ext cx="318" cy="635"/>
            </a:xfrm>
            <a:custGeom>
              <a:avLst/>
              <a:gdLst>
                <a:gd name="T0" fmla="*/ 318 w 318"/>
                <a:gd name="T1" fmla="*/ 0 h 635"/>
                <a:gd name="T2" fmla="*/ 0 w 318"/>
                <a:gd name="T3" fmla="*/ 318 h 635"/>
                <a:gd name="T4" fmla="*/ 136 w 318"/>
                <a:gd name="T5" fmla="*/ 635 h 635"/>
                <a:gd name="T6" fmla="*/ 318 w 318"/>
                <a:gd name="T7" fmla="*/ 0 h 635"/>
                <a:gd name="T8" fmla="*/ 0 60000 65536"/>
                <a:gd name="T9" fmla="*/ 0 60000 65536"/>
                <a:gd name="T10" fmla="*/ 0 60000 65536"/>
                <a:gd name="T11" fmla="*/ 0 60000 65536"/>
                <a:gd name="T12" fmla="*/ 0 w 318"/>
                <a:gd name="T13" fmla="*/ 0 h 635"/>
                <a:gd name="T14" fmla="*/ 318 w 318"/>
                <a:gd name="T15" fmla="*/ 635 h 635"/>
              </a:gdLst>
              <a:ahLst/>
              <a:cxnLst>
                <a:cxn ang="T8">
                  <a:pos x="T0" y="T1"/>
                </a:cxn>
                <a:cxn ang="T9">
                  <a:pos x="T2" y="T3"/>
                </a:cxn>
                <a:cxn ang="T10">
                  <a:pos x="T4" y="T5"/>
                </a:cxn>
                <a:cxn ang="T11">
                  <a:pos x="T6" y="T7"/>
                </a:cxn>
              </a:cxnLst>
              <a:rect l="T12" t="T13" r="T14" b="T15"/>
              <a:pathLst>
                <a:path w="318" h="635">
                  <a:moveTo>
                    <a:pt x="318" y="0"/>
                  </a:moveTo>
                  <a:lnTo>
                    <a:pt x="0" y="318"/>
                  </a:lnTo>
                  <a:lnTo>
                    <a:pt x="136" y="635"/>
                  </a:lnTo>
                  <a:lnTo>
                    <a:pt x="318" y="0"/>
                  </a:lnTo>
                  <a:close/>
                </a:path>
              </a:pathLst>
            </a:custGeom>
            <a:solidFill>
              <a:schemeClr val="accent1"/>
            </a:solidFill>
            <a:ln w="9525">
              <a:solidFill>
                <a:schemeClr val="tx1"/>
              </a:solidFill>
              <a:round/>
              <a:headEnd/>
              <a:tailEnd/>
            </a:ln>
          </p:spPr>
          <p:txBody>
            <a:bodyPr/>
            <a:lstStyle/>
            <a:p>
              <a:endParaRPr lang="zh-CN" altLang="en-US"/>
            </a:p>
          </p:txBody>
        </p:sp>
      </p:grpSp>
      <p:sp>
        <p:nvSpPr>
          <p:cNvPr id="405528" name="Line 24"/>
          <p:cNvSpPr>
            <a:spLocks noChangeShapeType="1"/>
          </p:cNvSpPr>
          <p:nvPr/>
        </p:nvSpPr>
        <p:spPr bwMode="auto">
          <a:xfrm flipV="1">
            <a:off x="1200151" y="4365625"/>
            <a:ext cx="287867" cy="431800"/>
          </a:xfrm>
          <a:prstGeom prst="line">
            <a:avLst/>
          </a:prstGeom>
          <a:noFill/>
          <a:ln w="57150">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5" name="Group 25"/>
          <p:cNvGrpSpPr>
            <a:grpSpLocks/>
          </p:cNvGrpSpPr>
          <p:nvPr/>
        </p:nvGrpSpPr>
        <p:grpSpPr bwMode="auto">
          <a:xfrm>
            <a:off x="2544233" y="4076701"/>
            <a:ext cx="1151467" cy="1008063"/>
            <a:chOff x="1247" y="2296"/>
            <a:chExt cx="544" cy="635"/>
          </a:xfrm>
        </p:grpSpPr>
        <p:sp>
          <p:nvSpPr>
            <p:cNvPr id="36890" name="Freeform 26"/>
            <p:cNvSpPr>
              <a:spLocks/>
            </p:cNvSpPr>
            <p:nvPr/>
          </p:nvSpPr>
          <p:spPr bwMode="auto">
            <a:xfrm>
              <a:off x="1383" y="2296"/>
              <a:ext cx="408" cy="635"/>
            </a:xfrm>
            <a:custGeom>
              <a:avLst/>
              <a:gdLst>
                <a:gd name="T0" fmla="*/ 182 w 408"/>
                <a:gd name="T1" fmla="*/ 0 h 635"/>
                <a:gd name="T2" fmla="*/ 0 w 408"/>
                <a:gd name="T3" fmla="*/ 635 h 635"/>
                <a:gd name="T4" fmla="*/ 408 w 408"/>
                <a:gd name="T5" fmla="*/ 454 h 635"/>
                <a:gd name="T6" fmla="*/ 182 w 408"/>
                <a:gd name="T7" fmla="*/ 0 h 635"/>
                <a:gd name="T8" fmla="*/ 0 60000 65536"/>
                <a:gd name="T9" fmla="*/ 0 60000 65536"/>
                <a:gd name="T10" fmla="*/ 0 60000 65536"/>
                <a:gd name="T11" fmla="*/ 0 60000 65536"/>
                <a:gd name="T12" fmla="*/ 0 w 408"/>
                <a:gd name="T13" fmla="*/ 0 h 635"/>
                <a:gd name="T14" fmla="*/ 408 w 408"/>
                <a:gd name="T15" fmla="*/ 635 h 635"/>
              </a:gdLst>
              <a:ahLst/>
              <a:cxnLst>
                <a:cxn ang="T8">
                  <a:pos x="T0" y="T1"/>
                </a:cxn>
                <a:cxn ang="T9">
                  <a:pos x="T2" y="T3"/>
                </a:cxn>
                <a:cxn ang="T10">
                  <a:pos x="T4" y="T5"/>
                </a:cxn>
                <a:cxn ang="T11">
                  <a:pos x="T6" y="T7"/>
                </a:cxn>
              </a:cxnLst>
              <a:rect l="T12" t="T13" r="T14" b="T15"/>
              <a:pathLst>
                <a:path w="408" h="635">
                  <a:moveTo>
                    <a:pt x="182" y="0"/>
                  </a:moveTo>
                  <a:lnTo>
                    <a:pt x="0" y="635"/>
                  </a:lnTo>
                  <a:lnTo>
                    <a:pt x="408" y="454"/>
                  </a:lnTo>
                  <a:lnTo>
                    <a:pt x="182" y="0"/>
                  </a:lnTo>
                  <a:close/>
                </a:path>
              </a:pathLst>
            </a:custGeom>
            <a:solidFill>
              <a:schemeClr val="bg1"/>
            </a:solidFill>
            <a:ln w="9525">
              <a:solidFill>
                <a:schemeClr val="tx1"/>
              </a:solidFill>
              <a:round/>
              <a:headEnd/>
              <a:tailEnd/>
            </a:ln>
          </p:spPr>
          <p:txBody>
            <a:bodyPr/>
            <a:lstStyle/>
            <a:p>
              <a:endParaRPr lang="zh-CN" altLang="en-US"/>
            </a:p>
          </p:txBody>
        </p:sp>
        <p:sp>
          <p:nvSpPr>
            <p:cNvPr id="36891" name="Freeform 27"/>
            <p:cNvSpPr>
              <a:spLocks/>
            </p:cNvSpPr>
            <p:nvPr/>
          </p:nvSpPr>
          <p:spPr bwMode="auto">
            <a:xfrm>
              <a:off x="1247" y="2296"/>
              <a:ext cx="318" cy="635"/>
            </a:xfrm>
            <a:custGeom>
              <a:avLst/>
              <a:gdLst>
                <a:gd name="T0" fmla="*/ 318 w 318"/>
                <a:gd name="T1" fmla="*/ 0 h 635"/>
                <a:gd name="T2" fmla="*/ 0 w 318"/>
                <a:gd name="T3" fmla="*/ 318 h 635"/>
                <a:gd name="T4" fmla="*/ 136 w 318"/>
                <a:gd name="T5" fmla="*/ 635 h 635"/>
                <a:gd name="T6" fmla="*/ 318 w 318"/>
                <a:gd name="T7" fmla="*/ 0 h 635"/>
                <a:gd name="T8" fmla="*/ 0 60000 65536"/>
                <a:gd name="T9" fmla="*/ 0 60000 65536"/>
                <a:gd name="T10" fmla="*/ 0 60000 65536"/>
                <a:gd name="T11" fmla="*/ 0 60000 65536"/>
                <a:gd name="T12" fmla="*/ 0 w 318"/>
                <a:gd name="T13" fmla="*/ 0 h 635"/>
                <a:gd name="T14" fmla="*/ 318 w 318"/>
                <a:gd name="T15" fmla="*/ 635 h 635"/>
              </a:gdLst>
              <a:ahLst/>
              <a:cxnLst>
                <a:cxn ang="T8">
                  <a:pos x="T0" y="T1"/>
                </a:cxn>
                <a:cxn ang="T9">
                  <a:pos x="T2" y="T3"/>
                </a:cxn>
                <a:cxn ang="T10">
                  <a:pos x="T4" y="T5"/>
                </a:cxn>
                <a:cxn ang="T11">
                  <a:pos x="T6" y="T7"/>
                </a:cxn>
              </a:cxnLst>
              <a:rect l="T12" t="T13" r="T14" b="T15"/>
              <a:pathLst>
                <a:path w="318" h="635">
                  <a:moveTo>
                    <a:pt x="318" y="0"/>
                  </a:moveTo>
                  <a:lnTo>
                    <a:pt x="0" y="318"/>
                  </a:lnTo>
                  <a:lnTo>
                    <a:pt x="136" y="635"/>
                  </a:lnTo>
                  <a:lnTo>
                    <a:pt x="318" y="0"/>
                  </a:lnTo>
                  <a:close/>
                </a:path>
              </a:pathLst>
            </a:custGeom>
            <a:solidFill>
              <a:schemeClr val="accent1"/>
            </a:solidFill>
            <a:ln w="9525">
              <a:solidFill>
                <a:schemeClr val="tx1"/>
              </a:solidFill>
              <a:round/>
              <a:headEnd/>
              <a:tailEnd/>
            </a:ln>
          </p:spPr>
          <p:txBody>
            <a:bodyPr/>
            <a:lstStyle/>
            <a:p>
              <a:endParaRPr lang="zh-CN" altLang="en-US"/>
            </a:p>
          </p:txBody>
        </p:sp>
      </p:grpSp>
      <p:sp>
        <p:nvSpPr>
          <p:cNvPr id="405532" name="Line 28"/>
          <p:cNvSpPr>
            <a:spLocks noChangeShapeType="1"/>
          </p:cNvSpPr>
          <p:nvPr/>
        </p:nvSpPr>
        <p:spPr bwMode="auto">
          <a:xfrm flipH="1" flipV="1">
            <a:off x="2063751" y="5027614"/>
            <a:ext cx="670983" cy="71437"/>
          </a:xfrm>
          <a:prstGeom prst="line">
            <a:avLst/>
          </a:prstGeom>
          <a:noFill/>
          <a:ln w="57150">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5533" name="Line 29"/>
          <p:cNvSpPr>
            <a:spLocks noChangeShapeType="1"/>
          </p:cNvSpPr>
          <p:nvPr/>
        </p:nvSpPr>
        <p:spPr bwMode="auto">
          <a:xfrm flipH="1" flipV="1">
            <a:off x="2446867" y="4005264"/>
            <a:ext cx="670984" cy="71437"/>
          </a:xfrm>
          <a:prstGeom prst="line">
            <a:avLst/>
          </a:prstGeom>
          <a:noFill/>
          <a:ln w="57150">
            <a:solidFill>
              <a:srgbClr val="008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05534" name="Text Box 30"/>
          <p:cNvSpPr txBox="1">
            <a:spLocks noChangeArrowheads="1"/>
          </p:cNvSpPr>
          <p:nvPr/>
        </p:nvSpPr>
        <p:spPr bwMode="auto">
          <a:xfrm>
            <a:off x="4368800" y="4635852"/>
            <a:ext cx="470535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buClr>
                <a:schemeClr val="accent2"/>
              </a:buClr>
              <a:buFont typeface="Wingdings" pitchFamily="2" charset="2"/>
              <a:buNone/>
            </a:pP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变换矩阵为</a:t>
            </a:r>
          </a:p>
        </p:txBody>
      </p:sp>
      <p:sp>
        <p:nvSpPr>
          <p:cNvPr id="405536" name="Text Box 32"/>
          <p:cNvSpPr txBox="1">
            <a:spLocks noChangeArrowheads="1"/>
          </p:cNvSpPr>
          <p:nvPr/>
        </p:nvSpPr>
        <p:spPr bwMode="auto">
          <a:xfrm>
            <a:off x="2563285" y="5114926"/>
            <a:ext cx="122845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x</a:t>
            </a:r>
            <a:r>
              <a:rPr lang="en-US" altLang="zh-CN" i="1" baseline="-25000" dirty="0" err="1">
                <a:solidFill>
                  <a:schemeClr val="bg2">
                    <a:lumMod val="50000"/>
                  </a:schemeClr>
                </a:solidFill>
                <a:latin typeface="Times New Roman" pitchFamily="18" charset="0"/>
              </a:rPr>
              <a:t>f</a:t>
            </a:r>
            <a:r>
              <a:rPr lang="en-US" altLang="zh-CN" i="1" dirty="0">
                <a:solidFill>
                  <a:schemeClr val="bg2">
                    <a:lumMod val="50000"/>
                  </a:schemeClr>
                </a:solidFill>
                <a:latin typeface="Times New Roman" pitchFamily="18" charset="0"/>
              </a:rPr>
              <a:t> </a:t>
            </a:r>
            <a:r>
              <a:rPr lang="en-US" altLang="zh-CN" dirty="0">
                <a:solidFill>
                  <a:schemeClr val="bg2">
                    <a:lumMod val="50000"/>
                  </a:schemeClr>
                </a:solidFill>
                <a:latin typeface="Times New Roman" pitchFamily="18" charset="0"/>
              </a:rPr>
              <a:t>, </a:t>
            </a:r>
            <a:r>
              <a:rPr lang="en-US" altLang="zh-CN" i="1" dirty="0" err="1">
                <a:solidFill>
                  <a:schemeClr val="bg2">
                    <a:lumMod val="50000"/>
                  </a:schemeClr>
                </a:solidFill>
                <a:latin typeface="Times New Roman" pitchFamily="18" charset="0"/>
              </a:rPr>
              <a:t>y</a:t>
            </a:r>
            <a:r>
              <a:rPr lang="en-US" altLang="zh-CN" i="1" baseline="-25000" dirty="0" err="1">
                <a:solidFill>
                  <a:schemeClr val="bg2">
                    <a:lumMod val="50000"/>
                  </a:schemeClr>
                </a:solidFill>
                <a:latin typeface="Times New Roman" pitchFamily="18" charset="0"/>
              </a:rPr>
              <a:t>f</a:t>
            </a:r>
            <a:r>
              <a:rPr lang="en-US" altLang="zh-CN" i="1" dirty="0">
                <a:solidFill>
                  <a:schemeClr val="bg2">
                    <a:lumMod val="50000"/>
                  </a:schemeClr>
                </a:solidFill>
                <a:latin typeface="Times New Roman" pitchFamily="18" charset="0"/>
              </a:rPr>
              <a:t> </a:t>
            </a:r>
            <a:r>
              <a:rPr lang="en-US" altLang="zh-CN" dirty="0">
                <a:solidFill>
                  <a:schemeClr val="bg2">
                    <a:lumMod val="50000"/>
                  </a:schemeClr>
                </a:solidFill>
                <a:latin typeface="Times New Roman" pitchFamily="18" charset="0"/>
              </a:rPr>
              <a:t>,</a:t>
            </a:r>
            <a:r>
              <a:rPr lang="en-US" altLang="zh-CN" i="1" dirty="0">
                <a:solidFill>
                  <a:schemeClr val="bg2">
                    <a:lumMod val="50000"/>
                  </a:schemeClr>
                </a:solidFill>
                <a:latin typeface="Times New Roman" pitchFamily="18" charset="0"/>
              </a:rPr>
              <a:t> </a:t>
            </a:r>
            <a:r>
              <a:rPr lang="en-US" altLang="zh-CN" i="1" dirty="0" err="1">
                <a:solidFill>
                  <a:schemeClr val="bg2">
                    <a:lumMod val="50000"/>
                  </a:schemeClr>
                </a:solidFill>
                <a:latin typeface="Times New Roman" pitchFamily="18" charset="0"/>
              </a:rPr>
              <a:t>z</a:t>
            </a:r>
            <a:r>
              <a:rPr lang="en-US" altLang="zh-CN" i="1" baseline="-25000" dirty="0" err="1">
                <a:solidFill>
                  <a:schemeClr val="bg2">
                    <a:lumMod val="50000"/>
                  </a:schemeClr>
                </a:solidFill>
                <a:latin typeface="Times New Roman" pitchFamily="18" charset="0"/>
              </a:rPr>
              <a:t>f</a:t>
            </a:r>
            <a:r>
              <a:rPr lang="en-US" altLang="zh-CN" dirty="0">
                <a:solidFill>
                  <a:schemeClr val="bg2">
                    <a:lumMod val="50000"/>
                  </a:schemeClr>
                </a:solidFill>
                <a:latin typeface="Times New Roman" pitchFamily="18" charset="0"/>
              </a:rPr>
              <a:t>)</a:t>
            </a:r>
          </a:p>
        </p:txBody>
      </p:sp>
      <p:sp>
        <p:nvSpPr>
          <p:cNvPr id="405537" name="Text Box 33"/>
          <p:cNvSpPr txBox="1">
            <a:spLocks noChangeArrowheads="1"/>
          </p:cNvSpPr>
          <p:nvPr/>
        </p:nvSpPr>
        <p:spPr bwMode="auto">
          <a:xfrm>
            <a:off x="1794315" y="4811713"/>
            <a:ext cx="4804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Tree>
    <p:extLst>
      <p:ext uri="{BB962C8B-B14F-4D97-AF65-F5344CB8AC3E}">
        <p14:creationId xmlns:p14="http://schemas.microsoft.com/office/powerpoint/2010/main" val="707349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5507">
                                            <p:txEl>
                                              <p:pRg st="1" end="1"/>
                                            </p:txEl>
                                          </p:spTgt>
                                        </p:tgtEl>
                                        <p:attrNameLst>
                                          <p:attrName>style.visibility</p:attrName>
                                        </p:attrNameLst>
                                      </p:cBhvr>
                                      <p:to>
                                        <p:strVal val="visible"/>
                                      </p:to>
                                    </p:set>
                                    <p:animEffect transition="in" filter="wipe(up)">
                                      <p:cBhvr>
                                        <p:cTn id="10" dur="500"/>
                                        <p:tgtEl>
                                          <p:spTgt spid="4055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05507">
                                            <p:txEl>
                                              <p:pRg st="2" end="2"/>
                                            </p:txEl>
                                          </p:spTgt>
                                        </p:tgtEl>
                                        <p:attrNameLst>
                                          <p:attrName>style.visibility</p:attrName>
                                        </p:attrNameLst>
                                      </p:cBhvr>
                                      <p:to>
                                        <p:strVal val="visible"/>
                                      </p:to>
                                    </p:set>
                                    <p:animEffect transition="in" filter="wipe(up)">
                                      <p:cBhvr>
                                        <p:cTn id="13" dur="500"/>
                                        <p:tgtEl>
                                          <p:spTgt spid="4055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05509"/>
                                        </p:tgtEl>
                                        <p:attrNameLst>
                                          <p:attrName>style.visibility</p:attrName>
                                        </p:attrNameLst>
                                      </p:cBhvr>
                                      <p:to>
                                        <p:strVal val="visible"/>
                                      </p:to>
                                    </p:set>
                                    <p:animEffect transition="in" filter="wipe(down)">
                                      <p:cBhvr>
                                        <p:cTn id="18" dur="500"/>
                                        <p:tgtEl>
                                          <p:spTgt spid="40550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05514"/>
                                        </p:tgtEl>
                                        <p:attrNameLst>
                                          <p:attrName>style.visibility</p:attrName>
                                        </p:attrNameLst>
                                      </p:cBhvr>
                                      <p:to>
                                        <p:strVal val="visible"/>
                                      </p:to>
                                    </p:set>
                                    <p:animEffect transition="in" filter="wipe(down)">
                                      <p:cBhvr>
                                        <p:cTn id="21" dur="500"/>
                                        <p:tgtEl>
                                          <p:spTgt spid="40551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05511"/>
                                        </p:tgtEl>
                                        <p:attrNameLst>
                                          <p:attrName>style.visibility</p:attrName>
                                        </p:attrNameLst>
                                      </p:cBhvr>
                                      <p:to>
                                        <p:strVal val="visible"/>
                                      </p:to>
                                    </p:set>
                                    <p:animEffect transition="in" filter="wipe(up)">
                                      <p:cBhvr>
                                        <p:cTn id="24" dur="500"/>
                                        <p:tgtEl>
                                          <p:spTgt spid="4055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05512"/>
                                        </p:tgtEl>
                                        <p:attrNameLst>
                                          <p:attrName>style.visibility</p:attrName>
                                        </p:attrNameLst>
                                      </p:cBhvr>
                                      <p:to>
                                        <p:strVal val="visible"/>
                                      </p:to>
                                    </p:set>
                                    <p:animEffect transition="in" filter="wipe(down)">
                                      <p:cBhvr>
                                        <p:cTn id="27" dur="500"/>
                                        <p:tgtEl>
                                          <p:spTgt spid="40551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05510"/>
                                        </p:tgtEl>
                                        <p:attrNameLst>
                                          <p:attrName>style.visibility</p:attrName>
                                        </p:attrNameLst>
                                      </p:cBhvr>
                                      <p:to>
                                        <p:strVal val="visible"/>
                                      </p:to>
                                    </p:set>
                                    <p:animEffect transition="in" filter="wipe(left)">
                                      <p:cBhvr>
                                        <p:cTn id="30" dur="500"/>
                                        <p:tgtEl>
                                          <p:spTgt spid="40551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5513"/>
                                        </p:tgtEl>
                                        <p:attrNameLst>
                                          <p:attrName>style.visibility</p:attrName>
                                        </p:attrNameLst>
                                      </p:cBhvr>
                                      <p:to>
                                        <p:strVal val="visible"/>
                                      </p:to>
                                    </p:set>
                                    <p:animEffect transition="in" filter="wipe(down)">
                                      <p:cBhvr>
                                        <p:cTn id="33" dur="500"/>
                                        <p:tgtEl>
                                          <p:spTgt spid="4055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055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553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05522"/>
                                        </p:tgtEl>
                                        <p:attrNameLst>
                                          <p:attrName>style.visibility</p:attrName>
                                        </p:attrNameLst>
                                      </p:cBhvr>
                                      <p:to>
                                        <p:strVal val="visible"/>
                                      </p:to>
                                    </p:set>
                                    <p:animEffect transition="in" filter="wipe(up)">
                                      <p:cBhvr>
                                        <p:cTn id="50" dur="500"/>
                                        <p:tgtEl>
                                          <p:spTgt spid="40552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405532"/>
                                        </p:tgtEl>
                                        <p:attrNameLst>
                                          <p:attrName>style.visibility</p:attrName>
                                        </p:attrNameLst>
                                      </p:cBhvr>
                                      <p:to>
                                        <p:strVal val="visible"/>
                                      </p:to>
                                    </p:set>
                                    <p:animEffect transition="in" filter="wipe(right)">
                                      <p:cBhvr>
                                        <p:cTn id="55" dur="500"/>
                                        <p:tgtEl>
                                          <p:spTgt spid="40553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nodeType="clickEffect">
                                  <p:stCondLst>
                                    <p:cond delay="0"/>
                                  </p:stCondLst>
                                  <p:childTnLst>
                                    <p:set>
                                      <p:cBhvr>
                                        <p:cTn id="59" dur="1" fill="hold">
                                          <p:stCondLst>
                                            <p:cond delay="0"/>
                                          </p:stCondLst>
                                        </p:cTn>
                                        <p:tgtEl>
                                          <p:spTgt spid="3"/>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05537"/>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40553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05523"/>
                                        </p:tgtEl>
                                        <p:attrNameLst>
                                          <p:attrName>style.visibility</p:attrName>
                                        </p:attrNameLst>
                                      </p:cBhvr>
                                      <p:to>
                                        <p:strVal val="visible"/>
                                      </p:to>
                                    </p:set>
                                    <p:animEffect transition="in" filter="wipe(up)">
                                      <p:cBhvr>
                                        <p:cTn id="70" dur="500"/>
                                        <p:tgtEl>
                                          <p:spTgt spid="40552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05528"/>
                                        </p:tgtEl>
                                        <p:attrNameLst>
                                          <p:attrName>style.visibility</p:attrName>
                                        </p:attrNameLst>
                                      </p:cBhvr>
                                      <p:to>
                                        <p:strVal val="visible"/>
                                      </p:to>
                                    </p:set>
                                    <p:animEffect transition="in" filter="wipe(down)">
                                      <p:cBhvr>
                                        <p:cTn id="75" dur="500"/>
                                        <p:tgtEl>
                                          <p:spTgt spid="40552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2"/>
                                        </p:tgtEl>
                                        <p:attrNameLst>
                                          <p:attrName>style.visibility</p:attrName>
                                        </p:attrNameLst>
                                      </p:cBhvr>
                                      <p:to>
                                        <p:strVal val="visible"/>
                                      </p:to>
                                    </p:set>
                                  </p:childTnLst>
                                </p:cTn>
                              </p:par>
                              <p:par>
                                <p:cTn id="80" presetID="1" presetClass="exit" presetSubtype="0" fill="hold" nodeType="withEffect">
                                  <p:stCondLst>
                                    <p:cond delay="0"/>
                                  </p:stCondLst>
                                  <p:childTnLst>
                                    <p:set>
                                      <p:cBhvr>
                                        <p:cTn id="81" dur="1" fill="hold">
                                          <p:stCondLst>
                                            <p:cond delay="0"/>
                                          </p:stCondLst>
                                        </p:cTn>
                                        <p:tgtEl>
                                          <p:spTgt spid="4"/>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405528"/>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405524"/>
                                        </p:tgtEl>
                                        <p:attrNameLst>
                                          <p:attrName>style.visibility</p:attrName>
                                        </p:attrNameLst>
                                      </p:cBhvr>
                                      <p:to>
                                        <p:strVal val="visible"/>
                                      </p:to>
                                    </p:set>
                                    <p:animEffect transition="in" filter="wipe(up)">
                                      <p:cBhvr>
                                        <p:cTn id="88" dur="500"/>
                                        <p:tgtEl>
                                          <p:spTgt spid="40552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05533"/>
                                        </p:tgtEl>
                                        <p:attrNameLst>
                                          <p:attrName>style.visibility</p:attrName>
                                        </p:attrNameLst>
                                      </p:cBhvr>
                                      <p:to>
                                        <p:strVal val="visible"/>
                                      </p:to>
                                    </p:set>
                                    <p:animEffect transition="in" filter="wipe(left)">
                                      <p:cBhvr>
                                        <p:cTn id="93" dur="500"/>
                                        <p:tgtEl>
                                          <p:spTgt spid="405533"/>
                                        </p:tgtEl>
                                      </p:cBhvr>
                                    </p:animEffect>
                                  </p:childTnLst>
                                </p:cTn>
                              </p:par>
                              <p:par>
                                <p:cTn id="94" presetID="1" presetClass="exit" presetSubtype="0" fill="hold" nodeType="withEffect">
                                  <p:stCondLst>
                                    <p:cond delay="0"/>
                                  </p:stCondLst>
                                  <p:childTnLst>
                                    <p:set>
                                      <p:cBhvr>
                                        <p:cTn id="95" dur="1" fill="hold">
                                          <p:stCondLst>
                                            <p:cond delay="0"/>
                                          </p:stCondLst>
                                        </p:cTn>
                                        <p:tgtEl>
                                          <p:spTgt spid="2"/>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405537"/>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405534"/>
                                        </p:tgtEl>
                                        <p:attrNameLst>
                                          <p:attrName>style.visibility</p:attrName>
                                        </p:attrNameLst>
                                      </p:cBhvr>
                                      <p:to>
                                        <p:strVal val="visible"/>
                                      </p:to>
                                    </p:set>
                                    <p:animEffect transition="in" filter="wipe(up)">
                                      <p:cBhvr>
                                        <p:cTn id="106" dur="500"/>
                                        <p:tgtEl>
                                          <p:spTgt spid="40553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405508"/>
                                        </p:tgtEl>
                                        <p:attrNameLst>
                                          <p:attrName>style.visibility</p:attrName>
                                        </p:attrNameLst>
                                      </p:cBhvr>
                                      <p:to>
                                        <p:strVal val="visible"/>
                                      </p:to>
                                    </p:set>
                                    <p:animEffect transition="in" filter="wipe(left)">
                                      <p:cBhvr>
                                        <p:cTn id="111" dur="500"/>
                                        <p:tgtEl>
                                          <p:spTgt spid="40550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nodeType="clickEffect">
                                  <p:stCondLst>
                                    <p:cond delay="0"/>
                                  </p:stCondLst>
                                  <p:childTnLst>
                                    <p:set>
                                      <p:cBhvr>
                                        <p:cTn id="115" dur="1" fill="hold">
                                          <p:stCondLst>
                                            <p:cond delay="0"/>
                                          </p:stCondLst>
                                        </p:cTn>
                                        <p:tgtEl>
                                          <p:spTgt spid="405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405509" grpId="0" animBg="1"/>
      <p:bldP spid="405510" grpId="0" animBg="1"/>
      <p:bldP spid="405511" grpId="0" animBg="1"/>
      <p:bldP spid="405512" grpId="0"/>
      <p:bldP spid="405513" grpId="0"/>
      <p:bldP spid="405514" grpId="0"/>
      <p:bldP spid="405521" grpId="0"/>
      <p:bldP spid="405522" grpId="0"/>
      <p:bldP spid="405523" grpId="0"/>
      <p:bldP spid="405524" grpId="0"/>
      <p:bldP spid="405528" grpId="0" animBg="1"/>
      <p:bldP spid="405528" grpId="1" animBg="1"/>
      <p:bldP spid="405532" grpId="0" animBg="1"/>
      <p:bldP spid="405532" grpId="1" animBg="1"/>
      <p:bldP spid="405533" grpId="0" animBg="1"/>
      <p:bldP spid="405534" grpId="0"/>
      <p:bldP spid="405536" grpId="0"/>
      <p:bldP spid="405537" grpId="0"/>
      <p:bldP spid="40553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69" name="Text Box 17"/>
          <p:cNvSpPr txBox="1">
            <a:spLocks noChangeArrowheads="1"/>
          </p:cNvSpPr>
          <p:nvPr/>
        </p:nvSpPr>
        <p:spPr bwMode="auto">
          <a:xfrm>
            <a:off x="3503712" y="5032320"/>
            <a:ext cx="741682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给定</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反射平面如果是坐标平面，等价于将坐标系从右手规则转换到左手规则</a:t>
            </a:r>
          </a:p>
        </p:txBody>
      </p:sp>
      <p:sp>
        <p:nvSpPr>
          <p:cNvPr id="407554" name="Line 2"/>
          <p:cNvSpPr>
            <a:spLocks noChangeShapeType="1"/>
          </p:cNvSpPr>
          <p:nvPr/>
        </p:nvSpPr>
        <p:spPr bwMode="auto">
          <a:xfrm flipV="1">
            <a:off x="2332567" y="4710113"/>
            <a:ext cx="768351" cy="57626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7555" name="Line 3"/>
          <p:cNvSpPr>
            <a:spLocks noChangeShapeType="1"/>
          </p:cNvSpPr>
          <p:nvPr/>
        </p:nvSpPr>
        <p:spPr bwMode="auto">
          <a:xfrm flipV="1">
            <a:off x="1564218" y="4738688"/>
            <a:ext cx="768349" cy="57626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7556" name="AutoShape 4"/>
          <p:cNvSpPr>
            <a:spLocks noChangeArrowheads="1"/>
          </p:cNvSpPr>
          <p:nvPr/>
        </p:nvSpPr>
        <p:spPr bwMode="auto">
          <a:xfrm>
            <a:off x="2294467" y="4264025"/>
            <a:ext cx="960967" cy="503238"/>
          </a:xfrm>
          <a:prstGeom prst="cube">
            <a:avLst>
              <a:gd name="adj" fmla="val 30597"/>
            </a:avLst>
          </a:prstGeom>
          <a:solidFill>
            <a:srgbClr val="FFFF99"/>
          </a:solidFill>
          <a:ln w="9525">
            <a:solidFill>
              <a:schemeClr val="tx1"/>
            </a:solidFill>
            <a:miter lim="800000"/>
            <a:headEnd/>
            <a:tailEnd/>
          </a:ln>
        </p:spPr>
        <p:txBody>
          <a:bodyPr wrap="none" anchor="ctr"/>
          <a:lstStyle/>
          <a:p>
            <a:endParaRPr lang="zh-CN" altLang="en-US"/>
          </a:p>
        </p:txBody>
      </p:sp>
      <p:sp>
        <p:nvSpPr>
          <p:cNvPr id="407557" name="Rectangle 5"/>
          <p:cNvSpPr>
            <a:spLocks noChangeArrowheads="1"/>
          </p:cNvSpPr>
          <p:nvPr/>
        </p:nvSpPr>
        <p:spPr bwMode="auto">
          <a:xfrm>
            <a:off x="1968500" y="3573463"/>
            <a:ext cx="2110317" cy="1439862"/>
          </a:xfrm>
          <a:prstGeom prst="rect">
            <a:avLst/>
          </a:prstGeom>
          <a:solidFill>
            <a:schemeClr val="accent1">
              <a:alpha val="67842"/>
            </a:schemeClr>
          </a:solidFill>
          <a:ln w="9525">
            <a:solidFill>
              <a:schemeClr val="tx1"/>
            </a:solidFill>
            <a:miter lim="800000"/>
            <a:headEnd/>
            <a:tailEnd/>
          </a:ln>
        </p:spPr>
        <p:txBody>
          <a:bodyPr wrap="none" anchor="ctr"/>
          <a:lstStyle/>
          <a:p>
            <a:endParaRPr lang="zh-CN" altLang="en-US"/>
          </a:p>
        </p:txBody>
      </p:sp>
      <p:sp>
        <p:nvSpPr>
          <p:cNvPr id="37894" name="Rectangle 6"/>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407559" name="Rectangle 7"/>
          <p:cNvSpPr>
            <a:spLocks noGrp="1" noChangeArrowheads="1"/>
          </p:cNvSpPr>
          <p:nvPr>
            <p:ph type="body" sz="half" idx="1"/>
          </p:nvPr>
        </p:nvSpPr>
        <p:spPr>
          <a:xfrm>
            <a:off x="609601" y="1700808"/>
            <a:ext cx="10824633" cy="1919288"/>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1.4.5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反射变换</a:t>
            </a: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关于给定的反射轴或给定的反射平面进行变换，产生物体的镜像</a:t>
            </a:r>
          </a:p>
          <a:p>
            <a:pPr marL="908050" lvl="1" indent="-436563" eaLnBrk="1" hangingPunct="1">
              <a:spcBef>
                <a:spcPct val="40000"/>
              </a:spcBef>
              <a:buFont typeface="Wingdings" pitchFamily="2" charset="2"/>
              <a:buNone/>
            </a:pPr>
            <a:r>
              <a:rPr lang="zh-CN" altLang="en-US" sz="2400" b="1" dirty="0" smtClean="0"/>
              <a:t>                          </a:t>
            </a:r>
          </a:p>
        </p:txBody>
      </p:sp>
      <p:sp>
        <p:nvSpPr>
          <p:cNvPr id="407560" name="Line 8"/>
          <p:cNvSpPr>
            <a:spLocks noChangeShapeType="1"/>
          </p:cNvSpPr>
          <p:nvPr/>
        </p:nvSpPr>
        <p:spPr bwMode="auto">
          <a:xfrm flipV="1">
            <a:off x="1968500" y="3414714"/>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7561" name="Line 9"/>
          <p:cNvSpPr>
            <a:spLocks noChangeShapeType="1"/>
          </p:cNvSpPr>
          <p:nvPr/>
        </p:nvSpPr>
        <p:spPr bwMode="auto">
          <a:xfrm>
            <a:off x="1968501" y="5013325"/>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7562" name="Line 10"/>
          <p:cNvSpPr>
            <a:spLocks noChangeAspect="1" noChangeShapeType="1"/>
          </p:cNvSpPr>
          <p:nvPr/>
        </p:nvSpPr>
        <p:spPr bwMode="auto">
          <a:xfrm flipV="1">
            <a:off x="1047751" y="5013326"/>
            <a:ext cx="920749" cy="690563"/>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07563" name="Text Box 11"/>
          <p:cNvSpPr txBox="1">
            <a:spLocks noChangeArrowheads="1"/>
          </p:cNvSpPr>
          <p:nvPr/>
        </p:nvSpPr>
        <p:spPr bwMode="auto">
          <a:xfrm>
            <a:off x="738718" y="550227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p>
        </p:txBody>
      </p:sp>
      <p:sp>
        <p:nvSpPr>
          <p:cNvPr id="407564" name="Text Box 12"/>
          <p:cNvSpPr txBox="1">
            <a:spLocks noChangeArrowheads="1"/>
          </p:cNvSpPr>
          <p:nvPr/>
        </p:nvSpPr>
        <p:spPr bwMode="auto">
          <a:xfrm>
            <a:off x="4119913" y="4632327"/>
            <a:ext cx="4804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y</a:t>
            </a:r>
          </a:p>
        </p:txBody>
      </p:sp>
      <p:sp>
        <p:nvSpPr>
          <p:cNvPr id="407565" name="Text Box 13"/>
          <p:cNvSpPr txBox="1">
            <a:spLocks noChangeArrowheads="1"/>
          </p:cNvSpPr>
          <p:nvPr/>
        </p:nvSpPr>
        <p:spPr bwMode="auto">
          <a:xfrm>
            <a:off x="1987551" y="31257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407566" name="AutoShape 14"/>
          <p:cNvSpPr>
            <a:spLocks noChangeArrowheads="1"/>
          </p:cNvSpPr>
          <p:nvPr/>
        </p:nvSpPr>
        <p:spPr bwMode="auto">
          <a:xfrm>
            <a:off x="1390651" y="4941889"/>
            <a:ext cx="960967" cy="503237"/>
          </a:xfrm>
          <a:prstGeom prst="cube">
            <a:avLst>
              <a:gd name="adj" fmla="val 30597"/>
            </a:avLst>
          </a:prstGeom>
          <a:solidFill>
            <a:srgbClr val="FFFF99"/>
          </a:solidFill>
          <a:ln w="9525">
            <a:solidFill>
              <a:schemeClr val="tx1"/>
            </a:solidFill>
            <a:miter lim="800000"/>
            <a:headEnd/>
            <a:tailEnd/>
          </a:ln>
        </p:spPr>
        <p:txBody>
          <a:bodyPr wrap="none" anchor="ctr"/>
          <a:lstStyle/>
          <a:p>
            <a:endParaRPr lang="zh-CN" altLang="en-US"/>
          </a:p>
        </p:txBody>
      </p:sp>
      <p:sp>
        <p:nvSpPr>
          <p:cNvPr id="407567" name="Text Box 15"/>
          <p:cNvSpPr txBox="1">
            <a:spLocks noChangeArrowheads="1"/>
          </p:cNvSpPr>
          <p:nvPr/>
        </p:nvSpPr>
        <p:spPr bwMode="auto">
          <a:xfrm>
            <a:off x="3503712" y="3159069"/>
            <a:ext cx="7848872"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90000"/>
              </a:lnSpc>
              <a:spcBef>
                <a:spcPts val="2400"/>
              </a:spcBef>
              <a:buFont typeface="Wingdings" panose="05000000000000000000" pitchFamily="2" charset="2"/>
              <a:buChar char="n"/>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给定</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反射轴的反射等价于绕此轴旋转</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180°</a:t>
            </a:r>
          </a:p>
        </p:txBody>
      </p:sp>
      <p:sp>
        <p:nvSpPr>
          <p:cNvPr id="407568" name="Text Box 16"/>
          <p:cNvSpPr txBox="1">
            <a:spLocks noChangeArrowheads="1"/>
          </p:cNvSpPr>
          <p:nvPr/>
        </p:nvSpPr>
        <p:spPr bwMode="auto">
          <a:xfrm>
            <a:off x="3503712" y="3806768"/>
            <a:ext cx="756084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给定</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反射平面的反射等价于绕此平面在四维空间中旋转</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180°</a:t>
            </a:r>
          </a:p>
        </p:txBody>
      </p:sp>
      <p:sp>
        <p:nvSpPr>
          <p:cNvPr id="407570" name="Text Box 18"/>
          <p:cNvSpPr txBox="1">
            <a:spLocks noChangeArrowheads="1"/>
          </p:cNvSpPr>
          <p:nvPr/>
        </p:nvSpPr>
        <p:spPr bwMode="auto">
          <a:xfrm>
            <a:off x="1635972" y="5734051"/>
            <a:ext cx="258782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dirty="0">
                <a:solidFill>
                  <a:schemeClr val="bg2">
                    <a:lumMod val="50000"/>
                  </a:schemeClr>
                </a:solidFill>
              </a:rPr>
              <a:t>相对于</a:t>
            </a:r>
            <a:r>
              <a:rPr lang="en-US" altLang="zh-CN" b="1" i="1" dirty="0" err="1">
                <a:solidFill>
                  <a:schemeClr val="bg2">
                    <a:lumMod val="50000"/>
                  </a:schemeClr>
                </a:solidFill>
                <a:latin typeface="Times New Roman" pitchFamily="18" charset="0"/>
              </a:rPr>
              <a:t>yz</a:t>
            </a:r>
            <a:r>
              <a:rPr lang="zh-CN" altLang="en-US" b="1" dirty="0">
                <a:solidFill>
                  <a:schemeClr val="bg2">
                    <a:lumMod val="50000"/>
                  </a:schemeClr>
                </a:solidFill>
              </a:rPr>
              <a:t>平面的反射</a:t>
            </a:r>
          </a:p>
        </p:txBody>
      </p:sp>
    </p:spTree>
    <p:extLst>
      <p:ext uri="{BB962C8B-B14F-4D97-AF65-F5344CB8AC3E}">
        <p14:creationId xmlns:p14="http://schemas.microsoft.com/office/powerpoint/2010/main" val="1638267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7559">
                                            <p:txEl>
                                              <p:pRg st="0" end="0"/>
                                            </p:txEl>
                                          </p:spTgt>
                                        </p:tgtEl>
                                        <p:attrNameLst>
                                          <p:attrName>style.visibility</p:attrName>
                                        </p:attrNameLst>
                                      </p:cBhvr>
                                      <p:to>
                                        <p:strVal val="visible"/>
                                      </p:to>
                                    </p:set>
                                    <p:animEffect transition="in" filter="wipe(up)">
                                      <p:cBhvr>
                                        <p:cTn id="7" dur="500"/>
                                        <p:tgtEl>
                                          <p:spTgt spid="4075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7559">
                                            <p:txEl>
                                              <p:pRg st="1" end="1"/>
                                            </p:txEl>
                                          </p:spTgt>
                                        </p:tgtEl>
                                        <p:attrNameLst>
                                          <p:attrName>style.visibility</p:attrName>
                                        </p:attrNameLst>
                                      </p:cBhvr>
                                      <p:to>
                                        <p:strVal val="visible"/>
                                      </p:to>
                                    </p:set>
                                    <p:animEffect transition="in" filter="wipe(up)">
                                      <p:cBhvr>
                                        <p:cTn id="10" dur="500"/>
                                        <p:tgtEl>
                                          <p:spTgt spid="40755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07559">
                                            <p:txEl>
                                              <p:pRg st="2" end="2"/>
                                            </p:txEl>
                                          </p:spTgt>
                                        </p:tgtEl>
                                        <p:attrNameLst>
                                          <p:attrName>style.visibility</p:attrName>
                                        </p:attrNameLst>
                                      </p:cBhvr>
                                      <p:to>
                                        <p:strVal val="visible"/>
                                      </p:to>
                                    </p:set>
                                    <p:animEffect transition="in" filter="wipe(up)">
                                      <p:cBhvr>
                                        <p:cTn id="13" dur="500"/>
                                        <p:tgtEl>
                                          <p:spTgt spid="4075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07560"/>
                                        </p:tgtEl>
                                        <p:attrNameLst>
                                          <p:attrName>style.visibility</p:attrName>
                                        </p:attrNameLst>
                                      </p:cBhvr>
                                      <p:to>
                                        <p:strVal val="visible"/>
                                      </p:to>
                                    </p:set>
                                    <p:animEffect transition="in" filter="wipe(down)">
                                      <p:cBhvr>
                                        <p:cTn id="18" dur="500"/>
                                        <p:tgtEl>
                                          <p:spTgt spid="40756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07565"/>
                                        </p:tgtEl>
                                        <p:attrNameLst>
                                          <p:attrName>style.visibility</p:attrName>
                                        </p:attrNameLst>
                                      </p:cBhvr>
                                      <p:to>
                                        <p:strVal val="visible"/>
                                      </p:to>
                                    </p:set>
                                    <p:animEffect transition="in" filter="wipe(down)">
                                      <p:cBhvr>
                                        <p:cTn id="21" dur="500"/>
                                        <p:tgtEl>
                                          <p:spTgt spid="40756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07562"/>
                                        </p:tgtEl>
                                        <p:attrNameLst>
                                          <p:attrName>style.visibility</p:attrName>
                                        </p:attrNameLst>
                                      </p:cBhvr>
                                      <p:to>
                                        <p:strVal val="visible"/>
                                      </p:to>
                                    </p:set>
                                    <p:animEffect transition="in" filter="wipe(up)">
                                      <p:cBhvr>
                                        <p:cTn id="24" dur="500"/>
                                        <p:tgtEl>
                                          <p:spTgt spid="40756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07563"/>
                                        </p:tgtEl>
                                        <p:attrNameLst>
                                          <p:attrName>style.visibility</p:attrName>
                                        </p:attrNameLst>
                                      </p:cBhvr>
                                      <p:to>
                                        <p:strVal val="visible"/>
                                      </p:to>
                                    </p:set>
                                    <p:animEffect transition="in" filter="wipe(down)">
                                      <p:cBhvr>
                                        <p:cTn id="27" dur="500"/>
                                        <p:tgtEl>
                                          <p:spTgt spid="40756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07561"/>
                                        </p:tgtEl>
                                        <p:attrNameLst>
                                          <p:attrName>style.visibility</p:attrName>
                                        </p:attrNameLst>
                                      </p:cBhvr>
                                      <p:to>
                                        <p:strVal val="visible"/>
                                      </p:to>
                                    </p:set>
                                    <p:animEffect transition="in" filter="wipe(left)">
                                      <p:cBhvr>
                                        <p:cTn id="30" dur="500"/>
                                        <p:tgtEl>
                                          <p:spTgt spid="40756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7564"/>
                                        </p:tgtEl>
                                        <p:attrNameLst>
                                          <p:attrName>style.visibility</p:attrName>
                                        </p:attrNameLst>
                                      </p:cBhvr>
                                      <p:to>
                                        <p:strVal val="visible"/>
                                      </p:to>
                                    </p:set>
                                    <p:animEffect transition="in" filter="wipe(down)">
                                      <p:cBhvr>
                                        <p:cTn id="33" dur="500"/>
                                        <p:tgtEl>
                                          <p:spTgt spid="4075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0756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7567"/>
                                        </p:tgtEl>
                                        <p:attrNameLst>
                                          <p:attrName>style.visibility</p:attrName>
                                        </p:attrNameLst>
                                      </p:cBhvr>
                                      <p:to>
                                        <p:strVal val="visible"/>
                                      </p:to>
                                    </p:set>
                                    <p:animEffect transition="in" filter="wipe(up)">
                                      <p:cBhvr>
                                        <p:cTn id="42" dur="500"/>
                                        <p:tgtEl>
                                          <p:spTgt spid="4075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7568"/>
                                        </p:tgtEl>
                                        <p:attrNameLst>
                                          <p:attrName>style.visibility</p:attrName>
                                        </p:attrNameLst>
                                      </p:cBhvr>
                                      <p:to>
                                        <p:strVal val="visible"/>
                                      </p:to>
                                    </p:set>
                                    <p:animEffect transition="in" filter="wipe(up)">
                                      <p:cBhvr>
                                        <p:cTn id="47" dur="500"/>
                                        <p:tgtEl>
                                          <p:spTgt spid="4075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07569"/>
                                        </p:tgtEl>
                                        <p:attrNameLst>
                                          <p:attrName>style.visibility</p:attrName>
                                        </p:attrNameLst>
                                      </p:cBhvr>
                                      <p:to>
                                        <p:strVal val="visible"/>
                                      </p:to>
                                    </p:set>
                                    <p:animEffect transition="in" filter="wipe(up)">
                                      <p:cBhvr>
                                        <p:cTn id="52" dur="500"/>
                                        <p:tgtEl>
                                          <p:spTgt spid="4075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07557"/>
                                        </p:tgtEl>
                                        <p:attrNameLst>
                                          <p:attrName>style.visibility</p:attrName>
                                        </p:attrNameLst>
                                      </p:cBhvr>
                                      <p:to>
                                        <p:strVal val="visible"/>
                                      </p:to>
                                    </p:set>
                                    <p:animEffect transition="in" filter="wipe(down)">
                                      <p:cBhvr>
                                        <p:cTn id="57" dur="500"/>
                                        <p:tgtEl>
                                          <p:spTgt spid="40755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07570"/>
                                        </p:tgtEl>
                                        <p:attrNameLst>
                                          <p:attrName>style.visibility</p:attrName>
                                        </p:attrNameLst>
                                      </p:cBhvr>
                                      <p:to>
                                        <p:strVal val="visible"/>
                                      </p:to>
                                    </p:set>
                                    <p:animEffect transition="in" filter="wipe(up)">
                                      <p:cBhvr>
                                        <p:cTn id="60" dur="500"/>
                                        <p:tgtEl>
                                          <p:spTgt spid="40757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07555"/>
                                        </p:tgtEl>
                                        <p:attrNameLst>
                                          <p:attrName>style.visibility</p:attrName>
                                        </p:attrNameLst>
                                      </p:cBhvr>
                                      <p:to>
                                        <p:strVal val="visible"/>
                                      </p:to>
                                    </p:set>
                                    <p:animEffect transition="in" filter="wipe(left)">
                                      <p:cBhvr>
                                        <p:cTn id="65" dur="500"/>
                                        <p:tgtEl>
                                          <p:spTgt spid="40755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07554"/>
                                        </p:tgtEl>
                                        <p:attrNameLst>
                                          <p:attrName>style.visibility</p:attrName>
                                        </p:attrNameLst>
                                      </p:cBhvr>
                                      <p:to>
                                        <p:strVal val="visible"/>
                                      </p:to>
                                    </p:set>
                                    <p:animEffect transition="in" filter="wipe(left)">
                                      <p:cBhvr>
                                        <p:cTn id="68" dur="500"/>
                                        <p:tgtEl>
                                          <p:spTgt spid="40755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7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9" grpId="0"/>
      <p:bldP spid="407554" grpId="0" animBg="1"/>
      <p:bldP spid="407555" grpId="0" animBg="1"/>
      <p:bldP spid="407556" grpId="0" animBg="1"/>
      <p:bldP spid="407557" grpId="0" animBg="1"/>
      <p:bldP spid="407559" grpId="0" build="p"/>
      <p:bldP spid="407560" grpId="0" animBg="1"/>
      <p:bldP spid="407561" grpId="0" animBg="1"/>
      <p:bldP spid="407562" grpId="0" animBg="1"/>
      <p:bldP spid="407563" grpId="0"/>
      <p:bldP spid="407564" grpId="0"/>
      <p:bldP spid="407565" grpId="0"/>
      <p:bldP spid="407566" grpId="0" animBg="1"/>
      <p:bldP spid="407567" grpId="0"/>
      <p:bldP spid="407568" grpId="0"/>
      <p:bldP spid="4075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8" name="Text Box 18"/>
          <p:cNvSpPr txBox="1">
            <a:spLocks noChangeArrowheads="1"/>
          </p:cNvSpPr>
          <p:nvPr/>
        </p:nvSpPr>
        <p:spPr bwMode="auto">
          <a:xfrm>
            <a:off x="2152651" y="3501154"/>
            <a:ext cx="96964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例如</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左图沿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轴的错切，相当于保持物体每点处的</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坐标不变，而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坐标分别按与</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坐标成一定比例的变化，变换矩阵为</a:t>
            </a:r>
          </a:p>
        </p:txBody>
      </p:sp>
      <p:sp>
        <p:nvSpPr>
          <p:cNvPr id="38914"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409603" name="Rectangle 3"/>
          <p:cNvSpPr>
            <a:spLocks noGrp="1" noChangeArrowheads="1"/>
          </p:cNvSpPr>
          <p:nvPr>
            <p:ph type="body" sz="half" idx="1"/>
          </p:nvPr>
        </p:nvSpPr>
        <p:spPr>
          <a:xfrm>
            <a:off x="609601" y="1628775"/>
            <a:ext cx="9048751" cy="3886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1.4.6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错切变换</a:t>
            </a:r>
          </a:p>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使对象发生类似于内部层间滑动的变形</a:t>
            </a:r>
          </a:p>
          <a:p>
            <a:pPr marL="908050" lvl="1" indent="-436563" eaLnBrk="1" hangingPunct="1">
              <a:spcBef>
                <a:spcPct val="40000"/>
              </a:spcBef>
              <a:buFont typeface="Wingdings" pitchFamily="2" charset="2"/>
              <a:buNone/>
            </a:pPr>
            <a:r>
              <a:rPr lang="zh-CN" altLang="en-US" sz="2400" b="1" dirty="0" smtClean="0"/>
              <a:t>                          </a:t>
            </a:r>
          </a:p>
        </p:txBody>
      </p:sp>
      <p:graphicFrame>
        <p:nvGraphicFramePr>
          <p:cNvPr id="409619" name="Object 19"/>
          <p:cNvGraphicFramePr>
            <a:graphicFrameLocks noGrp="1" noChangeAspect="1"/>
          </p:cNvGraphicFramePr>
          <p:nvPr>
            <p:ph sz="half" idx="2"/>
            <p:extLst>
              <p:ext uri="{D42A27DB-BD31-4B8C-83A1-F6EECF244321}">
                <p14:modId xmlns:p14="http://schemas.microsoft.com/office/powerpoint/2010/main" val="1203826135"/>
              </p:ext>
            </p:extLst>
          </p:nvPr>
        </p:nvGraphicFramePr>
        <p:xfrm>
          <a:off x="5591944" y="4639470"/>
          <a:ext cx="3666067" cy="1885950"/>
        </p:xfrm>
        <a:graphic>
          <a:graphicData uri="http://schemas.openxmlformats.org/presentationml/2006/ole">
            <mc:AlternateContent xmlns:mc="http://schemas.openxmlformats.org/markup-compatibility/2006">
              <mc:Choice xmlns:v="urn:schemas-microsoft-com:vml" Requires="v">
                <p:oleObj spid="_x0000_s44078" name="Equation" r:id="rId4" imgW="1333500" imgH="914400" progId="Equation.DSMT4">
                  <p:embed/>
                </p:oleObj>
              </mc:Choice>
              <mc:Fallback>
                <p:oleObj name="Equation" r:id="rId4" imgW="1333500" imgH="9144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944" y="4639470"/>
                        <a:ext cx="3666067"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04" name="Line 4"/>
          <p:cNvSpPr>
            <a:spLocks noChangeShapeType="1"/>
          </p:cNvSpPr>
          <p:nvPr/>
        </p:nvSpPr>
        <p:spPr bwMode="auto">
          <a:xfrm flipV="1">
            <a:off x="1769533" y="3486945"/>
            <a:ext cx="0" cy="1138237"/>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05" name="Line 5"/>
          <p:cNvSpPr>
            <a:spLocks noChangeShapeType="1"/>
          </p:cNvSpPr>
          <p:nvPr/>
        </p:nvSpPr>
        <p:spPr bwMode="auto">
          <a:xfrm>
            <a:off x="1769533" y="4639469"/>
            <a:ext cx="1439333"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06" name="Line 6"/>
          <p:cNvSpPr>
            <a:spLocks noChangeAspect="1" noChangeShapeType="1"/>
          </p:cNvSpPr>
          <p:nvPr/>
        </p:nvSpPr>
        <p:spPr bwMode="auto">
          <a:xfrm flipV="1">
            <a:off x="848784" y="4639469"/>
            <a:ext cx="920749" cy="690562"/>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09607" name="Text Box 7"/>
          <p:cNvSpPr txBox="1">
            <a:spLocks noChangeArrowheads="1"/>
          </p:cNvSpPr>
          <p:nvPr/>
        </p:nvSpPr>
        <p:spPr bwMode="auto">
          <a:xfrm>
            <a:off x="539751" y="5128419"/>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sp>
        <p:nvSpPr>
          <p:cNvPr id="409608" name="Text Box 8"/>
          <p:cNvSpPr txBox="1">
            <a:spLocks noChangeArrowheads="1"/>
          </p:cNvSpPr>
          <p:nvPr/>
        </p:nvSpPr>
        <p:spPr bwMode="auto">
          <a:xfrm>
            <a:off x="2842684" y="4582319"/>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409609" name="Text Box 9"/>
          <p:cNvSpPr txBox="1">
            <a:spLocks noChangeArrowheads="1"/>
          </p:cNvSpPr>
          <p:nvPr/>
        </p:nvSpPr>
        <p:spPr bwMode="auto">
          <a:xfrm>
            <a:off x="1769533" y="3199607"/>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409610" name="AutoShape 10"/>
          <p:cNvSpPr>
            <a:spLocks noChangeArrowheads="1"/>
          </p:cNvSpPr>
          <p:nvPr/>
        </p:nvSpPr>
        <p:spPr bwMode="auto">
          <a:xfrm>
            <a:off x="1191684" y="4005064"/>
            <a:ext cx="960967" cy="1016794"/>
          </a:xfrm>
          <a:prstGeom prst="cube">
            <a:avLst>
              <a:gd name="adj" fmla="val 22269"/>
            </a:avLst>
          </a:prstGeom>
          <a:solidFill>
            <a:srgbClr val="FFFF99"/>
          </a:solidFill>
          <a:ln w="9525">
            <a:solidFill>
              <a:schemeClr val="tx1"/>
            </a:solidFill>
            <a:miter lim="800000"/>
            <a:headEnd/>
            <a:tailEnd/>
          </a:ln>
        </p:spPr>
        <p:txBody>
          <a:bodyPr wrap="none" anchor="ctr"/>
          <a:lstStyle/>
          <a:p>
            <a:endParaRPr lang="zh-CN" altLang="en-US"/>
          </a:p>
        </p:txBody>
      </p:sp>
      <p:sp>
        <p:nvSpPr>
          <p:cNvPr id="409611" name="Text Box 11"/>
          <p:cNvSpPr txBox="1">
            <a:spLocks noChangeArrowheads="1"/>
          </p:cNvSpPr>
          <p:nvPr/>
        </p:nvSpPr>
        <p:spPr bwMode="auto">
          <a:xfrm>
            <a:off x="2152651" y="2708275"/>
            <a:ext cx="970491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一般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是沿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轴的错切，</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轴的错切和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z</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轴的错切</a:t>
            </a:r>
          </a:p>
        </p:txBody>
      </p:sp>
      <p:grpSp>
        <p:nvGrpSpPr>
          <p:cNvPr id="2" name="Group 12"/>
          <p:cNvGrpSpPr>
            <a:grpSpLocks/>
          </p:cNvGrpSpPr>
          <p:nvPr/>
        </p:nvGrpSpPr>
        <p:grpSpPr bwMode="auto">
          <a:xfrm>
            <a:off x="919755" y="4232952"/>
            <a:ext cx="1248091" cy="839207"/>
            <a:chOff x="3107" y="3203"/>
            <a:chExt cx="589" cy="409"/>
          </a:xfrm>
        </p:grpSpPr>
        <p:sp>
          <p:nvSpPr>
            <p:cNvPr id="38928" name="Freeform 13"/>
            <p:cNvSpPr>
              <a:spLocks/>
            </p:cNvSpPr>
            <p:nvPr/>
          </p:nvSpPr>
          <p:spPr bwMode="auto">
            <a:xfrm>
              <a:off x="3107" y="3203"/>
              <a:ext cx="454" cy="136"/>
            </a:xfrm>
            <a:custGeom>
              <a:avLst/>
              <a:gdLst>
                <a:gd name="T0" fmla="*/ 136 w 454"/>
                <a:gd name="T1" fmla="*/ 0 h 136"/>
                <a:gd name="T2" fmla="*/ 0 w 454"/>
                <a:gd name="T3" fmla="*/ 136 h 136"/>
                <a:gd name="T4" fmla="*/ 318 w 454"/>
                <a:gd name="T5" fmla="*/ 136 h 136"/>
                <a:gd name="T6" fmla="*/ 454 w 454"/>
                <a:gd name="T7" fmla="*/ 0 h 136"/>
                <a:gd name="T8" fmla="*/ 136 w 454"/>
                <a:gd name="T9" fmla="*/ 0 h 136"/>
                <a:gd name="T10" fmla="*/ 0 60000 65536"/>
                <a:gd name="T11" fmla="*/ 0 60000 65536"/>
                <a:gd name="T12" fmla="*/ 0 60000 65536"/>
                <a:gd name="T13" fmla="*/ 0 60000 65536"/>
                <a:gd name="T14" fmla="*/ 0 60000 65536"/>
                <a:gd name="T15" fmla="*/ 0 w 454"/>
                <a:gd name="T16" fmla="*/ 0 h 136"/>
                <a:gd name="T17" fmla="*/ 454 w 454"/>
                <a:gd name="T18" fmla="*/ 136 h 136"/>
              </a:gdLst>
              <a:ahLst/>
              <a:cxnLst>
                <a:cxn ang="T10">
                  <a:pos x="T0" y="T1"/>
                </a:cxn>
                <a:cxn ang="T11">
                  <a:pos x="T2" y="T3"/>
                </a:cxn>
                <a:cxn ang="T12">
                  <a:pos x="T4" y="T5"/>
                </a:cxn>
                <a:cxn ang="T13">
                  <a:pos x="T6" y="T7"/>
                </a:cxn>
                <a:cxn ang="T14">
                  <a:pos x="T8" y="T9"/>
                </a:cxn>
              </a:cxnLst>
              <a:rect l="T15" t="T16" r="T17" b="T18"/>
              <a:pathLst>
                <a:path w="454" h="136">
                  <a:moveTo>
                    <a:pt x="136" y="0"/>
                  </a:moveTo>
                  <a:lnTo>
                    <a:pt x="0" y="136"/>
                  </a:lnTo>
                  <a:lnTo>
                    <a:pt x="318" y="136"/>
                  </a:lnTo>
                  <a:lnTo>
                    <a:pt x="454" y="0"/>
                  </a:lnTo>
                  <a:lnTo>
                    <a:pt x="136" y="0"/>
                  </a:lnTo>
                  <a:close/>
                </a:path>
              </a:pathLst>
            </a:custGeom>
            <a:solidFill>
              <a:srgbClr val="FFCCFF"/>
            </a:solidFill>
            <a:ln w="9525">
              <a:solidFill>
                <a:schemeClr val="tx1"/>
              </a:solidFill>
              <a:round/>
              <a:headEnd/>
              <a:tailEnd/>
            </a:ln>
          </p:spPr>
          <p:txBody>
            <a:bodyPr/>
            <a:lstStyle/>
            <a:p>
              <a:endParaRPr lang="zh-CN" altLang="en-US"/>
            </a:p>
          </p:txBody>
        </p:sp>
        <p:sp>
          <p:nvSpPr>
            <p:cNvPr id="38929" name="Freeform 14"/>
            <p:cNvSpPr>
              <a:spLocks/>
            </p:cNvSpPr>
            <p:nvPr/>
          </p:nvSpPr>
          <p:spPr bwMode="auto">
            <a:xfrm>
              <a:off x="3240" y="3475"/>
              <a:ext cx="454" cy="136"/>
            </a:xfrm>
            <a:custGeom>
              <a:avLst/>
              <a:gdLst>
                <a:gd name="T0" fmla="*/ 136 w 454"/>
                <a:gd name="T1" fmla="*/ 0 h 136"/>
                <a:gd name="T2" fmla="*/ 0 w 454"/>
                <a:gd name="T3" fmla="*/ 136 h 136"/>
                <a:gd name="T4" fmla="*/ 318 w 454"/>
                <a:gd name="T5" fmla="*/ 136 h 136"/>
                <a:gd name="T6" fmla="*/ 454 w 454"/>
                <a:gd name="T7" fmla="*/ 0 h 136"/>
                <a:gd name="T8" fmla="*/ 136 w 454"/>
                <a:gd name="T9" fmla="*/ 0 h 136"/>
                <a:gd name="T10" fmla="*/ 0 60000 65536"/>
                <a:gd name="T11" fmla="*/ 0 60000 65536"/>
                <a:gd name="T12" fmla="*/ 0 60000 65536"/>
                <a:gd name="T13" fmla="*/ 0 60000 65536"/>
                <a:gd name="T14" fmla="*/ 0 60000 65536"/>
                <a:gd name="T15" fmla="*/ 0 w 454"/>
                <a:gd name="T16" fmla="*/ 0 h 136"/>
                <a:gd name="T17" fmla="*/ 454 w 454"/>
                <a:gd name="T18" fmla="*/ 136 h 136"/>
              </a:gdLst>
              <a:ahLst/>
              <a:cxnLst>
                <a:cxn ang="T10">
                  <a:pos x="T0" y="T1"/>
                </a:cxn>
                <a:cxn ang="T11">
                  <a:pos x="T2" y="T3"/>
                </a:cxn>
                <a:cxn ang="T12">
                  <a:pos x="T4" y="T5"/>
                </a:cxn>
                <a:cxn ang="T13">
                  <a:pos x="T6" y="T7"/>
                </a:cxn>
                <a:cxn ang="T14">
                  <a:pos x="T8" y="T9"/>
                </a:cxn>
              </a:cxnLst>
              <a:rect l="T15" t="T16" r="T17" b="T18"/>
              <a:pathLst>
                <a:path w="454" h="136">
                  <a:moveTo>
                    <a:pt x="136" y="0"/>
                  </a:moveTo>
                  <a:lnTo>
                    <a:pt x="0" y="136"/>
                  </a:lnTo>
                  <a:lnTo>
                    <a:pt x="318" y="136"/>
                  </a:lnTo>
                  <a:lnTo>
                    <a:pt x="454" y="0"/>
                  </a:lnTo>
                  <a:lnTo>
                    <a:pt x="136" y="0"/>
                  </a:lnTo>
                  <a:close/>
                </a:path>
              </a:pathLst>
            </a:custGeom>
            <a:solidFill>
              <a:srgbClr val="FFCCFF"/>
            </a:solidFill>
            <a:ln w="9525">
              <a:solidFill>
                <a:schemeClr val="tx1"/>
              </a:solidFill>
              <a:round/>
              <a:headEnd/>
              <a:tailEnd/>
            </a:ln>
          </p:spPr>
          <p:txBody>
            <a:bodyPr/>
            <a:lstStyle/>
            <a:p>
              <a:endParaRPr lang="zh-CN" altLang="en-US"/>
            </a:p>
          </p:txBody>
        </p:sp>
        <p:sp>
          <p:nvSpPr>
            <p:cNvPr id="38930" name="Freeform 15"/>
            <p:cNvSpPr>
              <a:spLocks/>
            </p:cNvSpPr>
            <p:nvPr/>
          </p:nvSpPr>
          <p:spPr bwMode="auto">
            <a:xfrm>
              <a:off x="3107" y="3339"/>
              <a:ext cx="453" cy="273"/>
            </a:xfrm>
            <a:custGeom>
              <a:avLst/>
              <a:gdLst>
                <a:gd name="T0" fmla="*/ 0 w 453"/>
                <a:gd name="T1" fmla="*/ 0 h 273"/>
                <a:gd name="T2" fmla="*/ 317 w 453"/>
                <a:gd name="T3" fmla="*/ 0 h 273"/>
                <a:gd name="T4" fmla="*/ 453 w 453"/>
                <a:gd name="T5" fmla="*/ 273 h 273"/>
                <a:gd name="T6" fmla="*/ 136 w 453"/>
                <a:gd name="T7" fmla="*/ 273 h 273"/>
                <a:gd name="T8" fmla="*/ 0 w 453"/>
                <a:gd name="T9" fmla="*/ 0 h 273"/>
                <a:gd name="T10" fmla="*/ 0 60000 65536"/>
                <a:gd name="T11" fmla="*/ 0 60000 65536"/>
                <a:gd name="T12" fmla="*/ 0 60000 65536"/>
                <a:gd name="T13" fmla="*/ 0 60000 65536"/>
                <a:gd name="T14" fmla="*/ 0 60000 65536"/>
                <a:gd name="T15" fmla="*/ 0 w 453"/>
                <a:gd name="T16" fmla="*/ 0 h 273"/>
                <a:gd name="T17" fmla="*/ 453 w 453"/>
                <a:gd name="T18" fmla="*/ 273 h 273"/>
              </a:gdLst>
              <a:ahLst/>
              <a:cxnLst>
                <a:cxn ang="T10">
                  <a:pos x="T0" y="T1"/>
                </a:cxn>
                <a:cxn ang="T11">
                  <a:pos x="T2" y="T3"/>
                </a:cxn>
                <a:cxn ang="T12">
                  <a:pos x="T4" y="T5"/>
                </a:cxn>
                <a:cxn ang="T13">
                  <a:pos x="T6" y="T7"/>
                </a:cxn>
                <a:cxn ang="T14">
                  <a:pos x="T8" y="T9"/>
                </a:cxn>
              </a:cxnLst>
              <a:rect l="T15" t="T16" r="T17" b="T18"/>
              <a:pathLst>
                <a:path w="453" h="273">
                  <a:moveTo>
                    <a:pt x="0" y="0"/>
                  </a:moveTo>
                  <a:lnTo>
                    <a:pt x="317" y="0"/>
                  </a:lnTo>
                  <a:lnTo>
                    <a:pt x="453" y="273"/>
                  </a:lnTo>
                  <a:lnTo>
                    <a:pt x="136" y="273"/>
                  </a:lnTo>
                  <a:lnTo>
                    <a:pt x="0" y="0"/>
                  </a:lnTo>
                  <a:close/>
                </a:path>
              </a:pathLst>
            </a:custGeom>
            <a:solidFill>
              <a:schemeClr val="accent1"/>
            </a:solidFill>
            <a:ln w="9525">
              <a:solidFill>
                <a:schemeClr val="tx1"/>
              </a:solidFill>
              <a:round/>
              <a:headEnd/>
              <a:tailEnd/>
            </a:ln>
          </p:spPr>
          <p:txBody>
            <a:bodyPr/>
            <a:lstStyle/>
            <a:p>
              <a:endParaRPr lang="zh-CN" altLang="en-US"/>
            </a:p>
          </p:txBody>
        </p:sp>
        <p:sp>
          <p:nvSpPr>
            <p:cNvPr id="38931" name="Freeform 16"/>
            <p:cNvSpPr>
              <a:spLocks/>
            </p:cNvSpPr>
            <p:nvPr/>
          </p:nvSpPr>
          <p:spPr bwMode="auto">
            <a:xfrm>
              <a:off x="3424" y="3203"/>
              <a:ext cx="272" cy="409"/>
            </a:xfrm>
            <a:custGeom>
              <a:avLst/>
              <a:gdLst>
                <a:gd name="T0" fmla="*/ 0 w 272"/>
                <a:gd name="T1" fmla="*/ 136 h 409"/>
                <a:gd name="T2" fmla="*/ 136 w 272"/>
                <a:gd name="T3" fmla="*/ 0 h 409"/>
                <a:gd name="T4" fmla="*/ 272 w 272"/>
                <a:gd name="T5" fmla="*/ 272 h 409"/>
                <a:gd name="T6" fmla="*/ 136 w 272"/>
                <a:gd name="T7" fmla="*/ 409 h 409"/>
                <a:gd name="T8" fmla="*/ 0 w 272"/>
                <a:gd name="T9" fmla="*/ 136 h 409"/>
                <a:gd name="T10" fmla="*/ 0 60000 65536"/>
                <a:gd name="T11" fmla="*/ 0 60000 65536"/>
                <a:gd name="T12" fmla="*/ 0 60000 65536"/>
                <a:gd name="T13" fmla="*/ 0 60000 65536"/>
                <a:gd name="T14" fmla="*/ 0 60000 65536"/>
                <a:gd name="T15" fmla="*/ 0 w 272"/>
                <a:gd name="T16" fmla="*/ 0 h 409"/>
                <a:gd name="T17" fmla="*/ 272 w 272"/>
                <a:gd name="T18" fmla="*/ 409 h 409"/>
              </a:gdLst>
              <a:ahLst/>
              <a:cxnLst>
                <a:cxn ang="T10">
                  <a:pos x="T0" y="T1"/>
                </a:cxn>
                <a:cxn ang="T11">
                  <a:pos x="T2" y="T3"/>
                </a:cxn>
                <a:cxn ang="T12">
                  <a:pos x="T4" y="T5"/>
                </a:cxn>
                <a:cxn ang="T13">
                  <a:pos x="T6" y="T7"/>
                </a:cxn>
                <a:cxn ang="T14">
                  <a:pos x="T8" y="T9"/>
                </a:cxn>
              </a:cxnLst>
              <a:rect l="T15" t="T16" r="T17" b="T18"/>
              <a:pathLst>
                <a:path w="272" h="409">
                  <a:moveTo>
                    <a:pt x="0" y="136"/>
                  </a:moveTo>
                  <a:lnTo>
                    <a:pt x="136" y="0"/>
                  </a:lnTo>
                  <a:lnTo>
                    <a:pt x="272" y="272"/>
                  </a:lnTo>
                  <a:lnTo>
                    <a:pt x="136" y="409"/>
                  </a:lnTo>
                  <a:lnTo>
                    <a:pt x="0" y="136"/>
                  </a:lnTo>
                  <a:close/>
                </a:path>
              </a:pathLst>
            </a:custGeom>
            <a:solidFill>
              <a:srgbClr val="FFCCFF"/>
            </a:solidFill>
            <a:ln w="9525">
              <a:solidFill>
                <a:schemeClr val="tx1"/>
              </a:solidFill>
              <a:round/>
              <a:headEnd/>
              <a:tailEnd/>
            </a:ln>
          </p:spPr>
          <p:txBody>
            <a:bodyPr/>
            <a:lstStyle/>
            <a:p>
              <a:endParaRPr lang="zh-CN" altLang="en-US"/>
            </a:p>
          </p:txBody>
        </p:sp>
      </p:grpSp>
      <p:sp>
        <p:nvSpPr>
          <p:cNvPr id="409617" name="Line 17"/>
          <p:cNvSpPr>
            <a:spLocks noChangeShapeType="1"/>
          </p:cNvSpPr>
          <p:nvPr/>
        </p:nvSpPr>
        <p:spPr bwMode="auto">
          <a:xfrm rot="8100000">
            <a:off x="1427693" y="4186230"/>
            <a:ext cx="480484" cy="0"/>
          </a:xfrm>
          <a:prstGeom prst="line">
            <a:avLst/>
          </a:prstGeom>
          <a:noFill/>
          <a:ln w="57150">
            <a:solidFill>
              <a:srgbClr val="008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4931242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up)">
                                      <p:cBhvr>
                                        <p:cTn id="7" dur="500"/>
                                        <p:tgtEl>
                                          <p:spTgt spid="409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9603">
                                            <p:txEl>
                                              <p:pRg st="1" end="1"/>
                                            </p:txEl>
                                          </p:spTgt>
                                        </p:tgtEl>
                                        <p:attrNameLst>
                                          <p:attrName>style.visibility</p:attrName>
                                        </p:attrNameLst>
                                      </p:cBhvr>
                                      <p:to>
                                        <p:strVal val="visible"/>
                                      </p:to>
                                    </p:set>
                                    <p:animEffect transition="in" filter="wipe(up)">
                                      <p:cBhvr>
                                        <p:cTn id="10" dur="500"/>
                                        <p:tgtEl>
                                          <p:spTgt spid="4096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09603">
                                            <p:txEl>
                                              <p:pRg st="2" end="2"/>
                                            </p:txEl>
                                          </p:spTgt>
                                        </p:tgtEl>
                                        <p:attrNameLst>
                                          <p:attrName>style.visibility</p:attrName>
                                        </p:attrNameLst>
                                      </p:cBhvr>
                                      <p:to>
                                        <p:strVal val="visible"/>
                                      </p:to>
                                    </p:set>
                                    <p:animEffect transition="in" filter="wipe(up)">
                                      <p:cBhvr>
                                        <p:cTn id="13" dur="500"/>
                                        <p:tgtEl>
                                          <p:spTgt spid="4096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09604"/>
                                        </p:tgtEl>
                                        <p:attrNameLst>
                                          <p:attrName>style.visibility</p:attrName>
                                        </p:attrNameLst>
                                      </p:cBhvr>
                                      <p:to>
                                        <p:strVal val="visible"/>
                                      </p:to>
                                    </p:set>
                                    <p:animEffect transition="in" filter="wipe(down)">
                                      <p:cBhvr>
                                        <p:cTn id="18" dur="500"/>
                                        <p:tgtEl>
                                          <p:spTgt spid="40960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09609"/>
                                        </p:tgtEl>
                                        <p:attrNameLst>
                                          <p:attrName>style.visibility</p:attrName>
                                        </p:attrNameLst>
                                      </p:cBhvr>
                                      <p:to>
                                        <p:strVal val="visible"/>
                                      </p:to>
                                    </p:set>
                                    <p:animEffect transition="in" filter="wipe(down)">
                                      <p:cBhvr>
                                        <p:cTn id="21" dur="500"/>
                                        <p:tgtEl>
                                          <p:spTgt spid="40960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09606"/>
                                        </p:tgtEl>
                                        <p:attrNameLst>
                                          <p:attrName>style.visibility</p:attrName>
                                        </p:attrNameLst>
                                      </p:cBhvr>
                                      <p:to>
                                        <p:strVal val="visible"/>
                                      </p:to>
                                    </p:set>
                                    <p:animEffect transition="in" filter="wipe(up)">
                                      <p:cBhvr>
                                        <p:cTn id="24" dur="500"/>
                                        <p:tgtEl>
                                          <p:spTgt spid="40960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09607"/>
                                        </p:tgtEl>
                                        <p:attrNameLst>
                                          <p:attrName>style.visibility</p:attrName>
                                        </p:attrNameLst>
                                      </p:cBhvr>
                                      <p:to>
                                        <p:strVal val="visible"/>
                                      </p:to>
                                    </p:set>
                                    <p:animEffect transition="in" filter="wipe(down)">
                                      <p:cBhvr>
                                        <p:cTn id="27" dur="500"/>
                                        <p:tgtEl>
                                          <p:spTgt spid="40960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09605"/>
                                        </p:tgtEl>
                                        <p:attrNameLst>
                                          <p:attrName>style.visibility</p:attrName>
                                        </p:attrNameLst>
                                      </p:cBhvr>
                                      <p:to>
                                        <p:strVal val="visible"/>
                                      </p:to>
                                    </p:set>
                                    <p:animEffect transition="in" filter="wipe(left)">
                                      <p:cBhvr>
                                        <p:cTn id="30" dur="500"/>
                                        <p:tgtEl>
                                          <p:spTgt spid="40960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9608"/>
                                        </p:tgtEl>
                                        <p:attrNameLst>
                                          <p:attrName>style.visibility</p:attrName>
                                        </p:attrNameLst>
                                      </p:cBhvr>
                                      <p:to>
                                        <p:strVal val="visible"/>
                                      </p:to>
                                    </p:set>
                                    <p:animEffect transition="in" filter="wipe(down)">
                                      <p:cBhvr>
                                        <p:cTn id="33" dur="500"/>
                                        <p:tgtEl>
                                          <p:spTgt spid="4096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0961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9617"/>
                                        </p:tgtEl>
                                        <p:attrNameLst>
                                          <p:attrName>style.visibility</p:attrName>
                                        </p:attrNameLst>
                                      </p:cBhvr>
                                      <p:to>
                                        <p:strVal val="visible"/>
                                      </p:to>
                                    </p:set>
                                    <p:animEffect transition="in" filter="wipe(up)">
                                      <p:cBhvr>
                                        <p:cTn id="42" dur="500"/>
                                        <p:tgtEl>
                                          <p:spTgt spid="4096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09610"/>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09611"/>
                                        </p:tgtEl>
                                        <p:attrNameLst>
                                          <p:attrName>style.visibility</p:attrName>
                                        </p:attrNameLst>
                                      </p:cBhvr>
                                      <p:to>
                                        <p:strVal val="visible"/>
                                      </p:to>
                                    </p:set>
                                    <p:animEffect transition="in" filter="wipe(up)">
                                      <p:cBhvr>
                                        <p:cTn id="53" dur="500"/>
                                        <p:tgtEl>
                                          <p:spTgt spid="40961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09618"/>
                                        </p:tgtEl>
                                        <p:attrNameLst>
                                          <p:attrName>style.visibility</p:attrName>
                                        </p:attrNameLst>
                                      </p:cBhvr>
                                      <p:to>
                                        <p:strVal val="visible"/>
                                      </p:to>
                                    </p:set>
                                    <p:animEffect transition="in" filter="wipe(up)">
                                      <p:cBhvr>
                                        <p:cTn id="58" dur="500"/>
                                        <p:tgtEl>
                                          <p:spTgt spid="4096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09619"/>
                                        </p:tgtEl>
                                        <p:attrNameLst>
                                          <p:attrName>style.visibility</p:attrName>
                                        </p:attrNameLst>
                                      </p:cBhvr>
                                      <p:to>
                                        <p:strVal val="visible"/>
                                      </p:to>
                                    </p:set>
                                    <p:animEffect transition="in" filter="wipe(left)">
                                      <p:cBhvr>
                                        <p:cTn id="63" dur="500"/>
                                        <p:tgtEl>
                                          <p:spTgt spid="40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8" grpId="0"/>
      <p:bldP spid="409603" grpId="0" build="p"/>
      <p:bldP spid="409604" grpId="0" animBg="1"/>
      <p:bldP spid="409605" grpId="0" animBg="1"/>
      <p:bldP spid="409606" grpId="0" animBg="1"/>
      <p:bldP spid="409607" grpId="0"/>
      <p:bldP spid="409608" grpId="0"/>
      <p:bldP spid="409609" grpId="0"/>
      <p:bldP spid="409610" grpId="0" animBg="1"/>
      <p:bldP spid="409610" grpId="1" animBg="1"/>
      <p:bldP spid="409611" grpId="0"/>
      <p:bldP spid="4096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三维几何变换</a:t>
            </a:r>
          </a:p>
        </p:txBody>
      </p:sp>
      <p:sp>
        <p:nvSpPr>
          <p:cNvPr id="411651" name="Rectangle 3"/>
          <p:cNvSpPr>
            <a:spLocks noGrp="1" noChangeArrowheads="1"/>
          </p:cNvSpPr>
          <p:nvPr>
            <p:ph type="body" sz="half" idx="1"/>
          </p:nvPr>
        </p:nvSpPr>
        <p:spPr>
          <a:xfrm>
            <a:off x="623392" y="1772816"/>
            <a:ext cx="9838267" cy="3886200"/>
          </a:xfrm>
        </p:spPr>
        <p:txBody>
          <a:bodyPr/>
          <a:lstStyle/>
          <a:p>
            <a:pPr marL="717550" lvl="1" indent="-342900"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1.4.7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复合变换</a:t>
            </a:r>
          </a:p>
          <a:p>
            <a:pPr marL="1260475" lvl="3" indent="-342900" eaLnBrk="1"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多个变换共同作用形成复合变换</a:t>
            </a:r>
          </a:p>
          <a:p>
            <a:pPr marL="1260475" lvl="3" indent="-342900" eaLnBrk="1"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从右至左实现，最右边的矩阵是第一个作用于物体的变换，例如</a:t>
            </a:r>
          </a:p>
          <a:p>
            <a:pPr marL="908050" lvl="1" indent="-436563" eaLnBrk="1" hangingPunct="1">
              <a:spcBef>
                <a:spcPct val="40000"/>
              </a:spcBef>
              <a:buFont typeface="Wingdings" pitchFamily="2" charset="2"/>
              <a:buNone/>
            </a:pPr>
            <a:r>
              <a:rPr lang="zh-CN" altLang="en-US" sz="2400" b="1" dirty="0" smtClean="0"/>
              <a:t>                          </a:t>
            </a:r>
          </a:p>
        </p:txBody>
      </p:sp>
      <p:graphicFrame>
        <p:nvGraphicFramePr>
          <p:cNvPr id="411652" name="Object 4"/>
          <p:cNvGraphicFramePr>
            <a:graphicFrameLocks noGrp="1" noChangeAspect="1"/>
          </p:cNvGraphicFramePr>
          <p:nvPr>
            <p:ph sz="half" idx="2"/>
            <p:extLst>
              <p:ext uri="{D42A27DB-BD31-4B8C-83A1-F6EECF244321}">
                <p14:modId xmlns:p14="http://schemas.microsoft.com/office/powerpoint/2010/main" val="1358606079"/>
              </p:ext>
            </p:extLst>
          </p:nvPr>
        </p:nvGraphicFramePr>
        <p:xfrm>
          <a:off x="1415480" y="4149080"/>
          <a:ext cx="9103783" cy="509587"/>
        </p:xfrm>
        <a:graphic>
          <a:graphicData uri="http://schemas.openxmlformats.org/presentationml/2006/ole">
            <mc:AlternateContent xmlns:mc="http://schemas.openxmlformats.org/markup-compatibility/2006">
              <mc:Choice xmlns:v="urn:schemas-microsoft-com:vml" Requires="v">
                <p:oleObj spid="_x0000_s45102" name="Equation" r:id="rId4" imgW="3403600" imgH="254000" progId="Equation.DSMT4">
                  <p:embed/>
                </p:oleObj>
              </mc:Choice>
              <mc:Fallback>
                <p:oleObj name="Equation" r:id="rId4" imgW="3403600" imgH="2540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5480" y="4149080"/>
                        <a:ext cx="9103783"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668449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wipe(up)">
                                      <p:cBhvr>
                                        <p:cTn id="7" dur="500"/>
                                        <p:tgtEl>
                                          <p:spTgt spid="4116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wipe(up)">
                                      <p:cBhvr>
                                        <p:cTn id="10" dur="500"/>
                                        <p:tgtEl>
                                          <p:spTgt spid="4116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11651">
                                            <p:txEl>
                                              <p:pRg st="2" end="2"/>
                                            </p:txEl>
                                          </p:spTgt>
                                        </p:tgtEl>
                                        <p:attrNameLst>
                                          <p:attrName>style.visibility</p:attrName>
                                        </p:attrNameLst>
                                      </p:cBhvr>
                                      <p:to>
                                        <p:strVal val="visible"/>
                                      </p:to>
                                    </p:set>
                                    <p:animEffect transition="in" filter="wipe(up)">
                                      <p:cBhvr>
                                        <p:cTn id="13" dur="500"/>
                                        <p:tgtEl>
                                          <p:spTgt spid="4116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11651">
                                            <p:txEl>
                                              <p:pRg st="3" end="3"/>
                                            </p:txEl>
                                          </p:spTgt>
                                        </p:tgtEl>
                                        <p:attrNameLst>
                                          <p:attrName>style.visibility</p:attrName>
                                        </p:attrNameLst>
                                      </p:cBhvr>
                                      <p:to>
                                        <p:strVal val="visible"/>
                                      </p:to>
                                    </p:set>
                                    <p:animEffect transition="in" filter="wipe(up)">
                                      <p:cBhvr>
                                        <p:cTn id="16" dur="500"/>
                                        <p:tgtEl>
                                          <p:spTgt spid="4116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11652"/>
                                        </p:tgtEl>
                                        <p:attrNameLst>
                                          <p:attrName>style.visibility</p:attrName>
                                        </p:attrNameLst>
                                      </p:cBhvr>
                                      <p:to>
                                        <p:strVal val="visible"/>
                                      </p:to>
                                    </p:set>
                                    <p:animEffect transition="in" filter="wipe(left)">
                                      <p:cBhvr>
                                        <p:cTn id="21" dur="500"/>
                                        <p:tgtEl>
                                          <p:spTgt spid="41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35108" y="3789040"/>
            <a:ext cx="173380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a:latin typeface="微软雅黑" panose="020B0503020204020204" pitchFamily="34" charset="-122"/>
                <a:ea typeface="微软雅黑" panose="020B0503020204020204" pitchFamily="34" charset="-122"/>
              </a:rPr>
              <a:t>观察变换</a:t>
            </a:r>
            <a:endParaRPr sz="3200" b="1" dirty="0">
              <a:latin typeface="微软雅黑" panose="020B0503020204020204" pitchFamily="34" charset="-122"/>
              <a:ea typeface="微软雅黑" panose="020B0503020204020204" pitchFamily="34" charset="-122"/>
            </a:endParaRPr>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2</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922787036"/>
      </p:ext>
    </p:extLst>
  </p:cSld>
  <p:clrMapOvr>
    <a:masterClrMapping/>
  </p:clrMapOvr>
  <p:transition spd="slow" advClick="0" advTm="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15747" name="Rectangle 3"/>
          <p:cNvSpPr>
            <a:spLocks noGrp="1" noChangeArrowheads="1"/>
          </p:cNvSpPr>
          <p:nvPr>
            <p:ph type="body" sz="half" idx="1"/>
          </p:nvPr>
        </p:nvSpPr>
        <p:spPr>
          <a:xfrm>
            <a:off x="551384" y="1556792"/>
            <a:ext cx="8655051" cy="1265238"/>
          </a:xfrm>
        </p:spPr>
        <p:txBody>
          <a:bodyPr/>
          <a:lstStyle/>
          <a:p>
            <a:pPr marL="717550" lvl="1" indent="-342900" eaLnBrk="1" hangingPunct="0">
              <a:lnSpc>
                <a:spcPct val="11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2.1.1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观察坐标系</a:t>
            </a:r>
          </a:p>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指定观察平面</a:t>
            </a:r>
          </a:p>
        </p:txBody>
      </p:sp>
      <p:sp>
        <p:nvSpPr>
          <p:cNvPr id="415748" name="Line 4"/>
          <p:cNvSpPr>
            <a:spLocks noChangeShapeType="1"/>
          </p:cNvSpPr>
          <p:nvPr/>
        </p:nvSpPr>
        <p:spPr bwMode="auto">
          <a:xfrm flipV="1">
            <a:off x="1583267" y="3819526"/>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5749" name="Line 5"/>
          <p:cNvSpPr>
            <a:spLocks noChangeShapeType="1"/>
          </p:cNvSpPr>
          <p:nvPr/>
        </p:nvSpPr>
        <p:spPr bwMode="auto">
          <a:xfrm>
            <a:off x="1583267" y="5418138"/>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5750" name="Line 6"/>
          <p:cNvSpPr>
            <a:spLocks noChangeAspect="1" noChangeShapeType="1"/>
          </p:cNvSpPr>
          <p:nvPr/>
        </p:nvSpPr>
        <p:spPr bwMode="auto">
          <a:xfrm flipV="1">
            <a:off x="662518" y="5418138"/>
            <a:ext cx="920749" cy="690562"/>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5751" name="Text Box 7"/>
          <p:cNvSpPr txBox="1">
            <a:spLocks noChangeArrowheads="1"/>
          </p:cNvSpPr>
          <p:nvPr/>
        </p:nvSpPr>
        <p:spPr bwMode="auto">
          <a:xfrm>
            <a:off x="353485" y="59070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x</a:t>
            </a:r>
            <a:r>
              <a:rPr lang="en-US" altLang="zh-CN" i="1" baseline="-25000" dirty="0" err="1">
                <a:solidFill>
                  <a:schemeClr val="bg2">
                    <a:lumMod val="50000"/>
                  </a:schemeClr>
                </a:solidFill>
                <a:latin typeface="Times New Roman" pitchFamily="18" charset="0"/>
              </a:rPr>
              <a:t>w</a:t>
            </a:r>
            <a:endParaRPr lang="en-US" altLang="zh-CN" i="1" baseline="-25000" dirty="0">
              <a:solidFill>
                <a:schemeClr val="bg2">
                  <a:lumMod val="50000"/>
                </a:schemeClr>
              </a:solidFill>
              <a:latin typeface="Times New Roman" pitchFamily="18" charset="0"/>
            </a:endParaRPr>
          </a:p>
        </p:txBody>
      </p:sp>
      <p:sp>
        <p:nvSpPr>
          <p:cNvPr id="415752" name="Text Box 8"/>
          <p:cNvSpPr txBox="1">
            <a:spLocks noChangeArrowheads="1"/>
          </p:cNvSpPr>
          <p:nvPr/>
        </p:nvSpPr>
        <p:spPr bwMode="auto">
          <a:xfrm>
            <a:off x="3600451" y="5346701"/>
            <a:ext cx="894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i="1" baseline="-25000">
                <a:solidFill>
                  <a:schemeClr val="bg2">
                    <a:lumMod val="50000"/>
                  </a:schemeClr>
                </a:solidFill>
                <a:latin typeface="Times New Roman" pitchFamily="18" charset="0"/>
              </a:rPr>
              <a:t>w</a:t>
            </a:r>
          </a:p>
        </p:txBody>
      </p:sp>
      <p:sp>
        <p:nvSpPr>
          <p:cNvPr id="415753" name="Text Box 9"/>
          <p:cNvSpPr txBox="1">
            <a:spLocks noChangeArrowheads="1"/>
          </p:cNvSpPr>
          <p:nvPr/>
        </p:nvSpPr>
        <p:spPr bwMode="auto">
          <a:xfrm>
            <a:off x="1602318" y="353060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z</a:t>
            </a:r>
            <a:r>
              <a:rPr lang="en-US" altLang="zh-CN" i="1" baseline="-25000" dirty="0" err="1">
                <a:solidFill>
                  <a:schemeClr val="bg2">
                    <a:lumMod val="50000"/>
                  </a:schemeClr>
                </a:solidFill>
                <a:latin typeface="Times New Roman" pitchFamily="18" charset="0"/>
              </a:rPr>
              <a:t>w</a:t>
            </a:r>
            <a:endParaRPr lang="en-US" altLang="zh-CN" i="1" baseline="-25000" dirty="0">
              <a:solidFill>
                <a:schemeClr val="bg2">
                  <a:lumMod val="50000"/>
                </a:schemeClr>
              </a:solidFill>
              <a:latin typeface="Times New Roman" pitchFamily="18" charset="0"/>
            </a:endParaRPr>
          </a:p>
        </p:txBody>
      </p:sp>
      <p:sp>
        <p:nvSpPr>
          <p:cNvPr id="415754" name="Text Box 10"/>
          <p:cNvSpPr txBox="1">
            <a:spLocks noChangeArrowheads="1"/>
          </p:cNvSpPr>
          <p:nvPr/>
        </p:nvSpPr>
        <p:spPr bwMode="auto">
          <a:xfrm>
            <a:off x="1757234" y="4964013"/>
            <a:ext cx="3852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folHlink"/>
                </a:solidFill>
                <a:sym typeface="Symbol" pitchFamily="18" charset="2"/>
              </a:rPr>
              <a:t></a:t>
            </a:r>
          </a:p>
        </p:txBody>
      </p:sp>
      <p:sp>
        <p:nvSpPr>
          <p:cNvPr id="415755" name="Text Box 11"/>
          <p:cNvSpPr txBox="1">
            <a:spLocks noChangeArrowheads="1"/>
          </p:cNvSpPr>
          <p:nvPr/>
        </p:nvSpPr>
        <p:spPr bwMode="auto">
          <a:xfrm>
            <a:off x="1488018" y="5129213"/>
            <a:ext cx="12953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i="1" dirty="0">
                <a:solidFill>
                  <a:schemeClr val="bg2">
                    <a:lumMod val="50000"/>
                  </a:schemeClr>
                </a:solidFill>
                <a:latin typeface="Times New Roman" pitchFamily="18" charset="0"/>
              </a:rPr>
              <a:t>P</a:t>
            </a:r>
            <a:r>
              <a:rPr lang="en-US" altLang="zh-CN" sz="1600" baseline="-25000" dirty="0">
                <a:solidFill>
                  <a:schemeClr val="bg2">
                    <a:lumMod val="50000"/>
                  </a:schemeClr>
                </a:solidFill>
                <a:latin typeface="Times New Roman" pitchFamily="18" charset="0"/>
              </a:rPr>
              <a:t>0</a:t>
            </a:r>
            <a:r>
              <a:rPr lang="en-US" altLang="zh-CN" sz="1600" dirty="0">
                <a:solidFill>
                  <a:schemeClr val="bg2">
                    <a:lumMod val="50000"/>
                  </a:schemeClr>
                </a:solidFill>
                <a:latin typeface="Times New Roman" pitchFamily="18" charset="0"/>
              </a:rPr>
              <a:t>(</a:t>
            </a:r>
            <a:r>
              <a:rPr lang="en-US" altLang="zh-CN" sz="1600" i="1" dirty="0">
                <a:solidFill>
                  <a:schemeClr val="bg2">
                    <a:lumMod val="50000"/>
                  </a:schemeClr>
                </a:solidFill>
                <a:latin typeface="Times New Roman" pitchFamily="18" charset="0"/>
              </a:rPr>
              <a:t>x</a:t>
            </a:r>
            <a:r>
              <a:rPr lang="en-US" altLang="zh-CN" sz="1600" baseline="-25000" dirty="0">
                <a:solidFill>
                  <a:schemeClr val="bg2">
                    <a:lumMod val="50000"/>
                  </a:schemeClr>
                </a:solidFill>
              </a:rPr>
              <a:t>0</a:t>
            </a:r>
            <a:r>
              <a:rPr lang="en-US" altLang="zh-CN" sz="1600" dirty="0">
                <a:solidFill>
                  <a:schemeClr val="bg2">
                    <a:lumMod val="50000"/>
                  </a:schemeClr>
                </a:solidFill>
                <a:latin typeface="Times New Roman" pitchFamily="18" charset="0"/>
              </a:rPr>
              <a:t>,</a:t>
            </a:r>
            <a:r>
              <a:rPr lang="en-US" altLang="zh-CN" sz="1600" i="1" dirty="0">
                <a:solidFill>
                  <a:schemeClr val="bg2">
                    <a:lumMod val="50000"/>
                  </a:schemeClr>
                </a:solidFill>
                <a:latin typeface="Times New Roman" pitchFamily="18" charset="0"/>
              </a:rPr>
              <a:t>y</a:t>
            </a:r>
            <a:r>
              <a:rPr lang="en-US" altLang="zh-CN" sz="1600" baseline="-25000" dirty="0">
                <a:solidFill>
                  <a:schemeClr val="bg2">
                    <a:lumMod val="50000"/>
                  </a:schemeClr>
                </a:solidFill>
              </a:rPr>
              <a:t>0</a:t>
            </a:r>
            <a:r>
              <a:rPr lang="en-US" altLang="zh-CN" sz="1600" dirty="0">
                <a:solidFill>
                  <a:schemeClr val="bg2">
                    <a:lumMod val="50000"/>
                  </a:schemeClr>
                </a:solidFill>
                <a:latin typeface="Times New Roman" pitchFamily="18" charset="0"/>
              </a:rPr>
              <a:t>,</a:t>
            </a:r>
            <a:r>
              <a:rPr lang="en-US" altLang="zh-CN" sz="1600" i="1" dirty="0">
                <a:solidFill>
                  <a:schemeClr val="bg2">
                    <a:lumMod val="50000"/>
                  </a:schemeClr>
                </a:solidFill>
                <a:latin typeface="Times New Roman" pitchFamily="18" charset="0"/>
              </a:rPr>
              <a:t>z</a:t>
            </a:r>
            <a:r>
              <a:rPr lang="en-US" altLang="zh-CN" sz="1600" baseline="-25000" dirty="0">
                <a:solidFill>
                  <a:schemeClr val="bg2">
                    <a:lumMod val="50000"/>
                  </a:schemeClr>
                </a:solidFill>
              </a:rPr>
              <a:t>0</a:t>
            </a:r>
            <a:r>
              <a:rPr lang="en-US" altLang="zh-CN" sz="1600" dirty="0">
                <a:solidFill>
                  <a:schemeClr val="bg2">
                    <a:lumMod val="50000"/>
                  </a:schemeClr>
                </a:solidFill>
                <a:latin typeface="Times New Roman" pitchFamily="18" charset="0"/>
              </a:rPr>
              <a:t>)</a:t>
            </a:r>
          </a:p>
        </p:txBody>
      </p:sp>
      <p:sp>
        <p:nvSpPr>
          <p:cNvPr id="415756" name="Line 12"/>
          <p:cNvSpPr>
            <a:spLocks noChangeShapeType="1"/>
          </p:cNvSpPr>
          <p:nvPr/>
        </p:nvSpPr>
        <p:spPr bwMode="auto">
          <a:xfrm flipH="1" flipV="1">
            <a:off x="1405467" y="4418014"/>
            <a:ext cx="480484" cy="719137"/>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5757" name="Line 13"/>
          <p:cNvSpPr>
            <a:spLocks noChangeShapeType="1"/>
          </p:cNvSpPr>
          <p:nvPr/>
        </p:nvSpPr>
        <p:spPr bwMode="auto">
          <a:xfrm flipV="1">
            <a:off x="1911351" y="4711700"/>
            <a:ext cx="1056216" cy="43180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5758" name="Line 14"/>
          <p:cNvSpPr>
            <a:spLocks noChangeShapeType="1"/>
          </p:cNvSpPr>
          <p:nvPr/>
        </p:nvSpPr>
        <p:spPr bwMode="auto">
          <a:xfrm flipV="1">
            <a:off x="1911351" y="4630739"/>
            <a:ext cx="192616" cy="503237"/>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5759" name="Text Box 15"/>
          <p:cNvSpPr txBox="1">
            <a:spLocks noChangeArrowheads="1"/>
          </p:cNvSpPr>
          <p:nvPr/>
        </p:nvSpPr>
        <p:spPr bwMode="auto">
          <a:xfrm>
            <a:off x="2639484" y="4697413"/>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r>
              <a:rPr lang="en-US" altLang="zh-CN" i="1" baseline="-25000">
                <a:solidFill>
                  <a:schemeClr val="bg2">
                    <a:lumMod val="50000"/>
                  </a:schemeClr>
                </a:solidFill>
                <a:latin typeface="Times New Roman" pitchFamily="18" charset="0"/>
              </a:rPr>
              <a:t>v</a:t>
            </a:r>
          </a:p>
        </p:txBody>
      </p:sp>
      <p:sp>
        <p:nvSpPr>
          <p:cNvPr id="415760" name="Text Box 16"/>
          <p:cNvSpPr txBox="1">
            <a:spLocks noChangeArrowheads="1"/>
          </p:cNvSpPr>
          <p:nvPr/>
        </p:nvSpPr>
        <p:spPr bwMode="auto">
          <a:xfrm>
            <a:off x="1873251" y="4322763"/>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i="1" baseline="-25000">
                <a:solidFill>
                  <a:schemeClr val="bg2">
                    <a:lumMod val="50000"/>
                  </a:schemeClr>
                </a:solidFill>
                <a:latin typeface="Times New Roman" pitchFamily="18" charset="0"/>
              </a:rPr>
              <a:t>v</a:t>
            </a:r>
          </a:p>
        </p:txBody>
      </p:sp>
      <p:sp>
        <p:nvSpPr>
          <p:cNvPr id="415761" name="Text Box 17"/>
          <p:cNvSpPr txBox="1">
            <a:spLocks noChangeArrowheads="1"/>
          </p:cNvSpPr>
          <p:nvPr/>
        </p:nvSpPr>
        <p:spPr bwMode="auto">
          <a:xfrm>
            <a:off x="1200151" y="4395788"/>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i="1" baseline="-25000">
                <a:solidFill>
                  <a:schemeClr val="bg2">
                    <a:lumMod val="50000"/>
                  </a:schemeClr>
                </a:solidFill>
                <a:latin typeface="Times New Roman" pitchFamily="18" charset="0"/>
              </a:rPr>
              <a:t>v</a:t>
            </a:r>
          </a:p>
        </p:txBody>
      </p:sp>
      <p:sp>
        <p:nvSpPr>
          <p:cNvPr id="415762" name="Text Box 18"/>
          <p:cNvSpPr txBox="1">
            <a:spLocks noChangeArrowheads="1"/>
          </p:cNvSpPr>
          <p:nvPr/>
        </p:nvSpPr>
        <p:spPr bwMode="auto">
          <a:xfrm>
            <a:off x="4079776" y="1916832"/>
            <a:ext cx="537633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指定</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观察坐标系原点；</a:t>
            </a:r>
          </a:p>
        </p:txBody>
      </p:sp>
      <p:sp>
        <p:nvSpPr>
          <p:cNvPr id="415763" name="Text Box 19"/>
          <p:cNvSpPr txBox="1">
            <a:spLocks noChangeArrowheads="1"/>
          </p:cNvSpPr>
          <p:nvPr/>
        </p:nvSpPr>
        <p:spPr bwMode="auto">
          <a:xfrm>
            <a:off x="4079776" y="2516317"/>
            <a:ext cx="794952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指定</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观察方向</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N</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，即观察坐标系</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zv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轴的方向；一般图形库用</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Look-at point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来指定观察原点和观察方向；</a:t>
            </a:r>
          </a:p>
          <a:p>
            <a:pPr eaLnBrk="1" hangingPunct="1">
              <a:spcBef>
                <a:spcPct val="50000"/>
              </a:spcBef>
              <a:buClr>
                <a:schemeClr val="accent2"/>
              </a:buClr>
              <a:buFont typeface="Wingdings" pitchFamily="2" charset="2"/>
              <a:buChar char="p"/>
            </a:pPr>
            <a:endParaRPr lang="en-US" altLang="zh-CN" sz="2000" b="1" dirty="0"/>
          </a:p>
        </p:txBody>
      </p:sp>
      <p:sp>
        <p:nvSpPr>
          <p:cNvPr id="415764" name="Text Box 20"/>
          <p:cNvSpPr txBox="1">
            <a:spLocks noChangeArrowheads="1"/>
          </p:cNvSpPr>
          <p:nvPr/>
        </p:nvSpPr>
        <p:spPr bwMode="auto">
          <a:xfrm>
            <a:off x="4079777" y="3413212"/>
            <a:ext cx="78488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指定</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向量</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作为观察向上</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(view-up)</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向量，确定</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yv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轴的正方向，</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应与</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N</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垂直；</a:t>
            </a:r>
          </a:p>
        </p:txBody>
      </p:sp>
      <p:sp>
        <p:nvSpPr>
          <p:cNvPr id="415765" name="Text Box 21"/>
          <p:cNvSpPr txBox="1">
            <a:spLocks noChangeArrowheads="1"/>
          </p:cNvSpPr>
          <p:nvPr/>
        </p:nvSpPr>
        <p:spPr bwMode="auto">
          <a:xfrm>
            <a:off x="4079777" y="4335592"/>
            <a:ext cx="784887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利用</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与</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N</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向量计算向量</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U</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，确定</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轴的正方向（观察坐标系是左手系）；</a:t>
            </a:r>
          </a:p>
        </p:txBody>
      </p:sp>
      <p:sp>
        <p:nvSpPr>
          <p:cNvPr id="415766" name="Text Box 22"/>
          <p:cNvSpPr txBox="1">
            <a:spLocks noChangeArrowheads="1"/>
          </p:cNvSpPr>
          <p:nvPr/>
        </p:nvSpPr>
        <p:spPr bwMode="auto">
          <a:xfrm>
            <a:off x="4079777" y="5259363"/>
            <a:ext cx="77048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观察</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平面与</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xvyv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观察坐标平面平行，物体到观察平面的投影就是物体在输出设备上的显示；</a:t>
            </a:r>
          </a:p>
        </p:txBody>
      </p:sp>
      <p:grpSp>
        <p:nvGrpSpPr>
          <p:cNvPr id="2" name="Group 23"/>
          <p:cNvGrpSpPr>
            <a:grpSpLocks/>
          </p:cNvGrpSpPr>
          <p:nvPr/>
        </p:nvGrpSpPr>
        <p:grpSpPr bwMode="auto">
          <a:xfrm>
            <a:off x="2986618" y="3546476"/>
            <a:ext cx="2036233" cy="1584325"/>
            <a:chOff x="158" y="2568"/>
            <a:chExt cx="962" cy="998"/>
          </a:xfrm>
        </p:grpSpPr>
        <p:sp>
          <p:nvSpPr>
            <p:cNvPr id="43042" name="Freeform 24"/>
            <p:cNvSpPr>
              <a:spLocks/>
            </p:cNvSpPr>
            <p:nvPr/>
          </p:nvSpPr>
          <p:spPr bwMode="auto">
            <a:xfrm>
              <a:off x="348" y="2568"/>
              <a:ext cx="454" cy="998"/>
            </a:xfrm>
            <a:custGeom>
              <a:avLst/>
              <a:gdLst>
                <a:gd name="T0" fmla="*/ 318 w 454"/>
                <a:gd name="T1" fmla="*/ 998 h 998"/>
                <a:gd name="T2" fmla="*/ 0 w 454"/>
                <a:gd name="T3" fmla="*/ 408 h 998"/>
                <a:gd name="T4" fmla="*/ 137 w 454"/>
                <a:gd name="T5" fmla="*/ 0 h 998"/>
                <a:gd name="T6" fmla="*/ 454 w 454"/>
                <a:gd name="T7" fmla="*/ 589 h 998"/>
                <a:gd name="T8" fmla="*/ 318 w 454"/>
                <a:gd name="T9" fmla="*/ 998 h 998"/>
                <a:gd name="T10" fmla="*/ 0 60000 65536"/>
                <a:gd name="T11" fmla="*/ 0 60000 65536"/>
                <a:gd name="T12" fmla="*/ 0 60000 65536"/>
                <a:gd name="T13" fmla="*/ 0 60000 65536"/>
                <a:gd name="T14" fmla="*/ 0 60000 65536"/>
                <a:gd name="T15" fmla="*/ 0 w 454"/>
                <a:gd name="T16" fmla="*/ 0 h 998"/>
                <a:gd name="T17" fmla="*/ 454 w 454"/>
                <a:gd name="T18" fmla="*/ 998 h 998"/>
              </a:gdLst>
              <a:ahLst/>
              <a:cxnLst>
                <a:cxn ang="T10">
                  <a:pos x="T0" y="T1"/>
                </a:cxn>
                <a:cxn ang="T11">
                  <a:pos x="T2" y="T3"/>
                </a:cxn>
                <a:cxn ang="T12">
                  <a:pos x="T4" y="T5"/>
                </a:cxn>
                <a:cxn ang="T13">
                  <a:pos x="T6" y="T7"/>
                </a:cxn>
                <a:cxn ang="T14">
                  <a:pos x="T8" y="T9"/>
                </a:cxn>
              </a:cxnLst>
              <a:rect l="T15" t="T16" r="T17" b="T18"/>
              <a:pathLst>
                <a:path w="454" h="998">
                  <a:moveTo>
                    <a:pt x="318" y="998"/>
                  </a:moveTo>
                  <a:lnTo>
                    <a:pt x="0" y="408"/>
                  </a:lnTo>
                  <a:lnTo>
                    <a:pt x="137" y="0"/>
                  </a:lnTo>
                  <a:lnTo>
                    <a:pt x="454" y="589"/>
                  </a:lnTo>
                  <a:lnTo>
                    <a:pt x="318" y="998"/>
                  </a:lnTo>
                  <a:close/>
                </a:path>
              </a:pathLst>
            </a:custGeom>
            <a:solidFill>
              <a:schemeClr val="accent1"/>
            </a:solidFill>
            <a:ln w="9525">
              <a:solidFill>
                <a:schemeClr val="tx1"/>
              </a:solidFill>
              <a:round/>
              <a:headEnd/>
              <a:tailEnd/>
            </a:ln>
          </p:spPr>
          <p:txBody>
            <a:bodyPr/>
            <a:lstStyle/>
            <a:p>
              <a:endParaRPr lang="zh-CN" altLang="en-US"/>
            </a:p>
          </p:txBody>
        </p:sp>
        <p:sp>
          <p:nvSpPr>
            <p:cNvPr id="43043" name="Line 25"/>
            <p:cNvSpPr>
              <a:spLocks noChangeAspect="1" noChangeShapeType="1"/>
            </p:cNvSpPr>
            <p:nvPr/>
          </p:nvSpPr>
          <p:spPr bwMode="auto">
            <a:xfrm flipV="1">
              <a:off x="158" y="3158"/>
              <a:ext cx="250" cy="136"/>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26"/>
            <p:cNvSpPr>
              <a:spLocks noChangeShapeType="1"/>
            </p:cNvSpPr>
            <p:nvPr/>
          </p:nvSpPr>
          <p:spPr bwMode="auto">
            <a:xfrm flipV="1">
              <a:off x="621" y="2768"/>
              <a:ext cx="499" cy="272"/>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5771" name="Line 27"/>
          <p:cNvSpPr>
            <a:spLocks noChangeAspect="1" noChangeShapeType="1"/>
          </p:cNvSpPr>
          <p:nvPr/>
        </p:nvSpPr>
        <p:spPr bwMode="auto">
          <a:xfrm>
            <a:off x="1919818" y="5192713"/>
            <a:ext cx="692149" cy="8636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72" name="Line 28"/>
          <p:cNvSpPr>
            <a:spLocks noChangeAspect="1" noChangeShapeType="1"/>
          </p:cNvSpPr>
          <p:nvPr/>
        </p:nvSpPr>
        <p:spPr bwMode="auto">
          <a:xfrm>
            <a:off x="3987801" y="4302125"/>
            <a:ext cx="709084" cy="8842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73" name="Line 29"/>
          <p:cNvSpPr>
            <a:spLocks noChangeAspect="1" noChangeShapeType="1"/>
          </p:cNvSpPr>
          <p:nvPr/>
        </p:nvSpPr>
        <p:spPr bwMode="auto">
          <a:xfrm rot="21300000" flipV="1">
            <a:off x="2468033" y="5091113"/>
            <a:ext cx="2127251" cy="728662"/>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5774" name="Text Box 30"/>
          <p:cNvSpPr txBox="1">
            <a:spLocks noChangeArrowheads="1"/>
          </p:cNvSpPr>
          <p:nvPr/>
        </p:nvSpPr>
        <p:spPr bwMode="auto">
          <a:xfrm>
            <a:off x="3071284" y="5192713"/>
            <a:ext cx="50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folHlink"/>
                </a:solidFill>
                <a:latin typeface="Times New Roman" pitchFamily="18" charset="0"/>
              </a:rPr>
              <a:t>d</a:t>
            </a:r>
          </a:p>
        </p:txBody>
      </p:sp>
      <p:sp>
        <p:nvSpPr>
          <p:cNvPr id="415775" name="Text Box 31"/>
          <p:cNvSpPr txBox="1">
            <a:spLocks noChangeArrowheads="1"/>
          </p:cNvSpPr>
          <p:nvPr/>
        </p:nvSpPr>
        <p:spPr bwMode="auto">
          <a:xfrm>
            <a:off x="2804585" y="3148013"/>
            <a:ext cx="18245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solidFill>
                  <a:schemeClr val="bg2">
                    <a:lumMod val="50000"/>
                  </a:schemeClr>
                </a:solidFill>
              </a:rPr>
              <a:t>观察投影面</a:t>
            </a:r>
          </a:p>
        </p:txBody>
      </p:sp>
      <p:sp>
        <p:nvSpPr>
          <p:cNvPr id="415776" name="AutoShape 32"/>
          <p:cNvSpPr>
            <a:spLocks noChangeArrowheads="1"/>
          </p:cNvSpPr>
          <p:nvPr/>
        </p:nvSpPr>
        <p:spPr bwMode="auto">
          <a:xfrm>
            <a:off x="4495800" y="3819525"/>
            <a:ext cx="577851" cy="433388"/>
          </a:xfrm>
          <a:prstGeom prst="cube">
            <a:avLst>
              <a:gd name="adj" fmla="val 25000"/>
            </a:avLst>
          </a:prstGeom>
          <a:solidFill>
            <a:srgbClr val="008000"/>
          </a:solidFill>
          <a:ln w="9525">
            <a:solidFill>
              <a:schemeClr val="bg2">
                <a:lumMod val="50000"/>
              </a:schemeClr>
            </a:solidFill>
            <a:miter lim="800000"/>
            <a:headEnd/>
            <a:tailEnd/>
          </a:ln>
        </p:spPr>
        <p:txBody>
          <a:bodyPr wrap="none" anchor="ctr"/>
          <a:lstStyle/>
          <a:p>
            <a:endParaRPr lang="zh-CN" altLang="en-US"/>
          </a:p>
        </p:txBody>
      </p:sp>
      <p:grpSp>
        <p:nvGrpSpPr>
          <p:cNvPr id="3" name="Group 33"/>
          <p:cNvGrpSpPr>
            <a:grpSpLocks/>
          </p:cNvGrpSpPr>
          <p:nvPr/>
        </p:nvGrpSpPr>
        <p:grpSpPr bwMode="auto">
          <a:xfrm rot="1196304">
            <a:off x="3676651" y="3952876"/>
            <a:ext cx="385233" cy="684213"/>
            <a:chOff x="1678" y="2183"/>
            <a:chExt cx="182" cy="431"/>
          </a:xfrm>
        </p:grpSpPr>
        <p:sp>
          <p:nvSpPr>
            <p:cNvPr id="43039" name="Freeform 34"/>
            <p:cNvSpPr>
              <a:spLocks/>
            </p:cNvSpPr>
            <p:nvPr/>
          </p:nvSpPr>
          <p:spPr bwMode="auto">
            <a:xfrm>
              <a:off x="1678" y="2183"/>
              <a:ext cx="159" cy="317"/>
            </a:xfrm>
            <a:custGeom>
              <a:avLst/>
              <a:gdLst>
                <a:gd name="T0" fmla="*/ 0 w 159"/>
                <a:gd name="T1" fmla="*/ 181 h 317"/>
                <a:gd name="T2" fmla="*/ 114 w 159"/>
                <a:gd name="T3" fmla="*/ 317 h 317"/>
                <a:gd name="T4" fmla="*/ 159 w 159"/>
                <a:gd name="T5" fmla="*/ 136 h 317"/>
                <a:gd name="T6" fmla="*/ 46 w 159"/>
                <a:gd name="T7" fmla="*/ 0 h 317"/>
                <a:gd name="T8" fmla="*/ 0 w 159"/>
                <a:gd name="T9" fmla="*/ 181 h 317"/>
                <a:gd name="T10" fmla="*/ 0 60000 65536"/>
                <a:gd name="T11" fmla="*/ 0 60000 65536"/>
                <a:gd name="T12" fmla="*/ 0 60000 65536"/>
                <a:gd name="T13" fmla="*/ 0 60000 65536"/>
                <a:gd name="T14" fmla="*/ 0 60000 65536"/>
                <a:gd name="T15" fmla="*/ 0 w 159"/>
                <a:gd name="T16" fmla="*/ 0 h 317"/>
                <a:gd name="T17" fmla="*/ 159 w 159"/>
                <a:gd name="T18" fmla="*/ 317 h 317"/>
              </a:gdLst>
              <a:ahLst/>
              <a:cxnLst>
                <a:cxn ang="T10">
                  <a:pos x="T0" y="T1"/>
                </a:cxn>
                <a:cxn ang="T11">
                  <a:pos x="T2" y="T3"/>
                </a:cxn>
                <a:cxn ang="T12">
                  <a:pos x="T4" y="T5"/>
                </a:cxn>
                <a:cxn ang="T13">
                  <a:pos x="T6" y="T7"/>
                </a:cxn>
                <a:cxn ang="T14">
                  <a:pos x="T8" y="T9"/>
                </a:cxn>
              </a:cxnLst>
              <a:rect l="T15" t="T16" r="T17" b="T18"/>
              <a:pathLst>
                <a:path w="159" h="317">
                  <a:moveTo>
                    <a:pt x="0" y="181"/>
                  </a:moveTo>
                  <a:lnTo>
                    <a:pt x="114" y="317"/>
                  </a:lnTo>
                  <a:lnTo>
                    <a:pt x="159" y="136"/>
                  </a:lnTo>
                  <a:lnTo>
                    <a:pt x="46" y="0"/>
                  </a:lnTo>
                  <a:lnTo>
                    <a:pt x="0" y="181"/>
                  </a:lnTo>
                  <a:close/>
                </a:path>
              </a:pathLst>
            </a:custGeom>
            <a:solidFill>
              <a:srgbClr val="008000"/>
            </a:solidFill>
            <a:ln w="9525">
              <a:solidFill>
                <a:schemeClr val="bg2">
                  <a:lumMod val="50000"/>
                </a:schemeClr>
              </a:solidFill>
              <a:round/>
              <a:headEnd/>
              <a:tailEnd/>
            </a:ln>
          </p:spPr>
          <p:txBody>
            <a:bodyPr/>
            <a:lstStyle/>
            <a:p>
              <a:endParaRPr lang="zh-CN" altLang="en-US"/>
            </a:p>
          </p:txBody>
        </p:sp>
        <p:sp>
          <p:nvSpPr>
            <p:cNvPr id="43040" name="Freeform 35"/>
            <p:cNvSpPr>
              <a:spLocks/>
            </p:cNvSpPr>
            <p:nvPr/>
          </p:nvSpPr>
          <p:spPr bwMode="auto">
            <a:xfrm>
              <a:off x="1678" y="2364"/>
              <a:ext cx="137" cy="250"/>
            </a:xfrm>
            <a:custGeom>
              <a:avLst/>
              <a:gdLst>
                <a:gd name="T0" fmla="*/ 0 w 137"/>
                <a:gd name="T1" fmla="*/ 0 h 250"/>
                <a:gd name="T2" fmla="*/ 23 w 137"/>
                <a:gd name="T3" fmla="*/ 136 h 250"/>
                <a:gd name="T4" fmla="*/ 137 w 137"/>
                <a:gd name="T5" fmla="*/ 250 h 250"/>
                <a:gd name="T6" fmla="*/ 114 w 137"/>
                <a:gd name="T7" fmla="*/ 136 h 250"/>
                <a:gd name="T8" fmla="*/ 0 w 137"/>
                <a:gd name="T9" fmla="*/ 0 h 250"/>
                <a:gd name="T10" fmla="*/ 0 60000 65536"/>
                <a:gd name="T11" fmla="*/ 0 60000 65536"/>
                <a:gd name="T12" fmla="*/ 0 60000 65536"/>
                <a:gd name="T13" fmla="*/ 0 60000 65536"/>
                <a:gd name="T14" fmla="*/ 0 60000 65536"/>
                <a:gd name="T15" fmla="*/ 0 w 137"/>
                <a:gd name="T16" fmla="*/ 0 h 250"/>
                <a:gd name="T17" fmla="*/ 137 w 137"/>
                <a:gd name="T18" fmla="*/ 250 h 250"/>
              </a:gdLst>
              <a:ahLst/>
              <a:cxnLst>
                <a:cxn ang="T10">
                  <a:pos x="T0" y="T1"/>
                </a:cxn>
                <a:cxn ang="T11">
                  <a:pos x="T2" y="T3"/>
                </a:cxn>
                <a:cxn ang="T12">
                  <a:pos x="T4" y="T5"/>
                </a:cxn>
                <a:cxn ang="T13">
                  <a:pos x="T6" y="T7"/>
                </a:cxn>
                <a:cxn ang="T14">
                  <a:pos x="T8" y="T9"/>
                </a:cxn>
              </a:cxnLst>
              <a:rect l="T15" t="T16" r="T17" b="T18"/>
              <a:pathLst>
                <a:path w="137" h="250">
                  <a:moveTo>
                    <a:pt x="0" y="0"/>
                  </a:moveTo>
                  <a:lnTo>
                    <a:pt x="23" y="136"/>
                  </a:lnTo>
                  <a:lnTo>
                    <a:pt x="137" y="250"/>
                  </a:lnTo>
                  <a:lnTo>
                    <a:pt x="114" y="136"/>
                  </a:lnTo>
                  <a:lnTo>
                    <a:pt x="0" y="0"/>
                  </a:lnTo>
                  <a:close/>
                </a:path>
              </a:pathLst>
            </a:custGeom>
            <a:solidFill>
              <a:srgbClr val="008000"/>
            </a:solidFill>
            <a:ln w="9525">
              <a:solidFill>
                <a:schemeClr val="bg2">
                  <a:lumMod val="50000"/>
                </a:schemeClr>
              </a:solidFill>
              <a:round/>
              <a:headEnd/>
              <a:tailEnd/>
            </a:ln>
          </p:spPr>
          <p:txBody>
            <a:bodyPr/>
            <a:lstStyle/>
            <a:p>
              <a:endParaRPr lang="zh-CN" altLang="en-US"/>
            </a:p>
          </p:txBody>
        </p:sp>
        <p:sp>
          <p:nvSpPr>
            <p:cNvPr id="43041" name="Freeform 36"/>
            <p:cNvSpPr>
              <a:spLocks/>
            </p:cNvSpPr>
            <p:nvPr/>
          </p:nvSpPr>
          <p:spPr bwMode="auto">
            <a:xfrm>
              <a:off x="1792" y="2319"/>
              <a:ext cx="68" cy="295"/>
            </a:xfrm>
            <a:custGeom>
              <a:avLst/>
              <a:gdLst>
                <a:gd name="T0" fmla="*/ 23 w 68"/>
                <a:gd name="T1" fmla="*/ 295 h 295"/>
                <a:gd name="T2" fmla="*/ 68 w 68"/>
                <a:gd name="T3" fmla="*/ 113 h 295"/>
                <a:gd name="T4" fmla="*/ 45 w 68"/>
                <a:gd name="T5" fmla="*/ 0 h 295"/>
                <a:gd name="T6" fmla="*/ 0 w 68"/>
                <a:gd name="T7" fmla="*/ 181 h 295"/>
                <a:gd name="T8" fmla="*/ 23 w 68"/>
                <a:gd name="T9" fmla="*/ 295 h 295"/>
                <a:gd name="T10" fmla="*/ 0 60000 65536"/>
                <a:gd name="T11" fmla="*/ 0 60000 65536"/>
                <a:gd name="T12" fmla="*/ 0 60000 65536"/>
                <a:gd name="T13" fmla="*/ 0 60000 65536"/>
                <a:gd name="T14" fmla="*/ 0 60000 65536"/>
                <a:gd name="T15" fmla="*/ 0 w 68"/>
                <a:gd name="T16" fmla="*/ 0 h 295"/>
                <a:gd name="T17" fmla="*/ 68 w 68"/>
                <a:gd name="T18" fmla="*/ 295 h 295"/>
              </a:gdLst>
              <a:ahLst/>
              <a:cxnLst>
                <a:cxn ang="T10">
                  <a:pos x="T0" y="T1"/>
                </a:cxn>
                <a:cxn ang="T11">
                  <a:pos x="T2" y="T3"/>
                </a:cxn>
                <a:cxn ang="T12">
                  <a:pos x="T4" y="T5"/>
                </a:cxn>
                <a:cxn ang="T13">
                  <a:pos x="T6" y="T7"/>
                </a:cxn>
                <a:cxn ang="T14">
                  <a:pos x="T8" y="T9"/>
                </a:cxn>
              </a:cxnLst>
              <a:rect l="T15" t="T16" r="T17" b="T18"/>
              <a:pathLst>
                <a:path w="68" h="295">
                  <a:moveTo>
                    <a:pt x="23" y="295"/>
                  </a:moveTo>
                  <a:lnTo>
                    <a:pt x="68" y="113"/>
                  </a:lnTo>
                  <a:lnTo>
                    <a:pt x="45" y="0"/>
                  </a:lnTo>
                  <a:lnTo>
                    <a:pt x="0" y="181"/>
                  </a:lnTo>
                  <a:lnTo>
                    <a:pt x="23" y="295"/>
                  </a:lnTo>
                  <a:close/>
                </a:path>
              </a:pathLst>
            </a:custGeom>
            <a:solidFill>
              <a:srgbClr val="008000"/>
            </a:solidFill>
            <a:ln w="9525">
              <a:solidFill>
                <a:schemeClr val="bg2">
                  <a:lumMod val="50000"/>
                </a:schemeClr>
              </a:solidFill>
              <a:round/>
              <a:headEnd/>
              <a:tailEnd/>
            </a:ln>
          </p:spPr>
          <p:txBody>
            <a:bodyPr/>
            <a:lstStyle/>
            <a:p>
              <a:endParaRPr lang="zh-CN" altLang="en-US"/>
            </a:p>
          </p:txBody>
        </p:sp>
      </p:grpSp>
    </p:spTree>
    <p:extLst>
      <p:ext uri="{BB962C8B-B14F-4D97-AF65-F5344CB8AC3E}">
        <p14:creationId xmlns:p14="http://schemas.microsoft.com/office/powerpoint/2010/main" val="3229530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5746"/>
                                        </p:tgtEl>
                                        <p:attrNameLst>
                                          <p:attrName>style.visibility</p:attrName>
                                        </p:attrNameLst>
                                      </p:cBhvr>
                                      <p:to>
                                        <p:strVal val="visible"/>
                                      </p:to>
                                    </p:set>
                                    <p:animEffect transition="in" filter="wipe(left)">
                                      <p:cBhvr>
                                        <p:cTn id="7" dur="500"/>
                                        <p:tgtEl>
                                          <p:spTgt spid="415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574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15748"/>
                                        </p:tgtEl>
                                        <p:attrNameLst>
                                          <p:attrName>style.visibility</p:attrName>
                                        </p:attrNameLst>
                                      </p:cBhvr>
                                      <p:to>
                                        <p:strVal val="visible"/>
                                      </p:to>
                                    </p:set>
                                    <p:animEffect transition="in" filter="wipe(down)">
                                      <p:cBhvr>
                                        <p:cTn id="20" dur="500"/>
                                        <p:tgtEl>
                                          <p:spTgt spid="41574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15750"/>
                                        </p:tgtEl>
                                        <p:attrNameLst>
                                          <p:attrName>style.visibility</p:attrName>
                                        </p:attrNameLst>
                                      </p:cBhvr>
                                      <p:to>
                                        <p:strVal val="visible"/>
                                      </p:to>
                                    </p:set>
                                    <p:animEffect transition="in" filter="wipe(up)">
                                      <p:cBhvr>
                                        <p:cTn id="23" dur="500"/>
                                        <p:tgtEl>
                                          <p:spTgt spid="41575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15749"/>
                                        </p:tgtEl>
                                        <p:attrNameLst>
                                          <p:attrName>style.visibility</p:attrName>
                                        </p:attrNameLst>
                                      </p:cBhvr>
                                      <p:to>
                                        <p:strVal val="visible"/>
                                      </p:to>
                                    </p:set>
                                    <p:animEffect transition="in" filter="wipe(left)">
                                      <p:cBhvr>
                                        <p:cTn id="26" dur="500"/>
                                        <p:tgtEl>
                                          <p:spTgt spid="41574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15753"/>
                                        </p:tgtEl>
                                        <p:attrNameLst>
                                          <p:attrName>style.visibility</p:attrName>
                                        </p:attrNameLst>
                                      </p:cBhvr>
                                      <p:to>
                                        <p:strVal val="visible"/>
                                      </p:to>
                                    </p:set>
                                    <p:animEffect transition="in" filter="wipe(down)">
                                      <p:cBhvr>
                                        <p:cTn id="29" dur="500"/>
                                        <p:tgtEl>
                                          <p:spTgt spid="41575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15751"/>
                                        </p:tgtEl>
                                        <p:attrNameLst>
                                          <p:attrName>style.visibility</p:attrName>
                                        </p:attrNameLst>
                                      </p:cBhvr>
                                      <p:to>
                                        <p:strVal val="visible"/>
                                      </p:to>
                                    </p:set>
                                    <p:animEffect transition="in" filter="wipe(down)">
                                      <p:cBhvr>
                                        <p:cTn id="32" dur="500"/>
                                        <p:tgtEl>
                                          <p:spTgt spid="41575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15752"/>
                                        </p:tgtEl>
                                        <p:attrNameLst>
                                          <p:attrName>style.visibility</p:attrName>
                                        </p:attrNameLst>
                                      </p:cBhvr>
                                      <p:to>
                                        <p:strVal val="visible"/>
                                      </p:to>
                                    </p:set>
                                    <p:animEffect transition="in" filter="wipe(down)">
                                      <p:cBhvr>
                                        <p:cTn id="35" dur="500"/>
                                        <p:tgtEl>
                                          <p:spTgt spid="4157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15762"/>
                                        </p:tgtEl>
                                        <p:attrNameLst>
                                          <p:attrName>style.visibility</p:attrName>
                                        </p:attrNameLst>
                                      </p:cBhvr>
                                      <p:to>
                                        <p:strVal val="visible"/>
                                      </p:to>
                                    </p:set>
                                    <p:animEffect transition="in" filter="wipe(up)">
                                      <p:cBhvr>
                                        <p:cTn id="40" dur="500"/>
                                        <p:tgtEl>
                                          <p:spTgt spid="41576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57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57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15763"/>
                                        </p:tgtEl>
                                        <p:attrNameLst>
                                          <p:attrName>style.visibility</p:attrName>
                                        </p:attrNameLst>
                                      </p:cBhvr>
                                      <p:to>
                                        <p:strVal val="visible"/>
                                      </p:to>
                                    </p:set>
                                    <p:animEffect transition="in" filter="wipe(up)">
                                      <p:cBhvr>
                                        <p:cTn id="51" dur="500"/>
                                        <p:tgtEl>
                                          <p:spTgt spid="41576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15757"/>
                                        </p:tgtEl>
                                        <p:attrNameLst>
                                          <p:attrName>style.visibility</p:attrName>
                                        </p:attrNameLst>
                                      </p:cBhvr>
                                      <p:to>
                                        <p:strVal val="visible"/>
                                      </p:to>
                                    </p:set>
                                    <p:animEffect transition="in" filter="wipe(down)">
                                      <p:cBhvr>
                                        <p:cTn id="56" dur="500"/>
                                        <p:tgtEl>
                                          <p:spTgt spid="41575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15759"/>
                                        </p:tgtEl>
                                        <p:attrNameLst>
                                          <p:attrName>style.visibility</p:attrName>
                                        </p:attrNameLst>
                                      </p:cBhvr>
                                      <p:to>
                                        <p:strVal val="visible"/>
                                      </p:to>
                                    </p:set>
                                    <p:animEffect transition="in" filter="wipe(down)">
                                      <p:cBhvr>
                                        <p:cTn id="59" dur="500"/>
                                        <p:tgtEl>
                                          <p:spTgt spid="41575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415764"/>
                                        </p:tgtEl>
                                        <p:attrNameLst>
                                          <p:attrName>style.visibility</p:attrName>
                                        </p:attrNameLst>
                                      </p:cBhvr>
                                      <p:to>
                                        <p:strVal val="visible"/>
                                      </p:to>
                                    </p:set>
                                    <p:animEffect transition="in" filter="wipe(up)">
                                      <p:cBhvr>
                                        <p:cTn id="64" dur="500"/>
                                        <p:tgtEl>
                                          <p:spTgt spid="41576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415761"/>
                                        </p:tgtEl>
                                        <p:attrNameLst>
                                          <p:attrName>style.visibility</p:attrName>
                                        </p:attrNameLst>
                                      </p:cBhvr>
                                      <p:to>
                                        <p:strVal val="visible"/>
                                      </p:to>
                                    </p:set>
                                    <p:animEffect transition="in" filter="wipe(down)">
                                      <p:cBhvr>
                                        <p:cTn id="69" dur="500"/>
                                        <p:tgtEl>
                                          <p:spTgt spid="415761"/>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15756"/>
                                        </p:tgtEl>
                                        <p:attrNameLst>
                                          <p:attrName>style.visibility</p:attrName>
                                        </p:attrNameLst>
                                      </p:cBhvr>
                                      <p:to>
                                        <p:strVal val="visible"/>
                                      </p:to>
                                    </p:set>
                                    <p:animEffect transition="in" filter="wipe(down)">
                                      <p:cBhvr>
                                        <p:cTn id="72" dur="500"/>
                                        <p:tgtEl>
                                          <p:spTgt spid="41575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15765"/>
                                        </p:tgtEl>
                                        <p:attrNameLst>
                                          <p:attrName>style.visibility</p:attrName>
                                        </p:attrNameLst>
                                      </p:cBhvr>
                                      <p:to>
                                        <p:strVal val="visible"/>
                                      </p:to>
                                    </p:set>
                                    <p:animEffect transition="in" filter="wipe(up)">
                                      <p:cBhvr>
                                        <p:cTn id="77" dur="500"/>
                                        <p:tgtEl>
                                          <p:spTgt spid="4157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15758"/>
                                        </p:tgtEl>
                                        <p:attrNameLst>
                                          <p:attrName>style.visibility</p:attrName>
                                        </p:attrNameLst>
                                      </p:cBhvr>
                                      <p:to>
                                        <p:strVal val="visible"/>
                                      </p:to>
                                    </p:set>
                                    <p:animEffect transition="in" filter="wipe(down)">
                                      <p:cBhvr>
                                        <p:cTn id="82" dur="500"/>
                                        <p:tgtEl>
                                          <p:spTgt spid="41575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15760"/>
                                        </p:tgtEl>
                                        <p:attrNameLst>
                                          <p:attrName>style.visibility</p:attrName>
                                        </p:attrNameLst>
                                      </p:cBhvr>
                                      <p:to>
                                        <p:strVal val="visible"/>
                                      </p:to>
                                    </p:set>
                                    <p:animEffect transition="in" filter="wipe(down)">
                                      <p:cBhvr>
                                        <p:cTn id="85" dur="500"/>
                                        <p:tgtEl>
                                          <p:spTgt spid="41576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415766"/>
                                        </p:tgtEl>
                                        <p:attrNameLst>
                                          <p:attrName>style.visibility</p:attrName>
                                        </p:attrNameLst>
                                      </p:cBhvr>
                                      <p:to>
                                        <p:strVal val="visible"/>
                                      </p:to>
                                    </p:set>
                                    <p:animEffect transition="in" filter="wipe(up)">
                                      <p:cBhvr>
                                        <p:cTn id="90" dur="500"/>
                                        <p:tgtEl>
                                          <p:spTgt spid="41576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2" fill="hold" nodeType="click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wipe(right)">
                                      <p:cBhvr>
                                        <p:cTn id="95" dur="500"/>
                                        <p:tgtEl>
                                          <p:spTgt spid="2"/>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15775"/>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415771"/>
                                        </p:tgtEl>
                                        <p:attrNameLst>
                                          <p:attrName>style.visibility</p:attrName>
                                        </p:attrNameLst>
                                      </p:cBhvr>
                                      <p:to>
                                        <p:strVal val="visible"/>
                                      </p:to>
                                    </p:set>
                                    <p:animEffect transition="in" filter="wipe(up)">
                                      <p:cBhvr>
                                        <p:cTn id="102" dur="500"/>
                                        <p:tgtEl>
                                          <p:spTgt spid="415771"/>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15772"/>
                                        </p:tgtEl>
                                        <p:attrNameLst>
                                          <p:attrName>style.visibility</p:attrName>
                                        </p:attrNameLst>
                                      </p:cBhvr>
                                      <p:to>
                                        <p:strVal val="visible"/>
                                      </p:to>
                                    </p:set>
                                    <p:animEffect transition="in" filter="wipe(up)">
                                      <p:cBhvr>
                                        <p:cTn id="105" dur="500"/>
                                        <p:tgtEl>
                                          <p:spTgt spid="415772"/>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415774"/>
                                        </p:tgtEl>
                                        <p:attrNameLst>
                                          <p:attrName>style.visibility</p:attrName>
                                        </p:attrNameLst>
                                      </p:cBhvr>
                                      <p:to>
                                        <p:strVal val="visible"/>
                                      </p:to>
                                    </p:set>
                                  </p:childTnLst>
                                </p:cTn>
                              </p:par>
                              <p:par>
                                <p:cTn id="108" presetID="16" presetClass="entr" presetSubtype="37" fill="hold" grpId="0" nodeType="withEffect">
                                  <p:stCondLst>
                                    <p:cond delay="0"/>
                                  </p:stCondLst>
                                  <p:childTnLst>
                                    <p:set>
                                      <p:cBhvr>
                                        <p:cTn id="109" dur="1" fill="hold">
                                          <p:stCondLst>
                                            <p:cond delay="0"/>
                                          </p:stCondLst>
                                        </p:cTn>
                                        <p:tgtEl>
                                          <p:spTgt spid="415773"/>
                                        </p:tgtEl>
                                        <p:attrNameLst>
                                          <p:attrName>style.visibility</p:attrName>
                                        </p:attrNameLst>
                                      </p:cBhvr>
                                      <p:to>
                                        <p:strVal val="visible"/>
                                      </p:to>
                                    </p:set>
                                    <p:animEffect transition="in" filter="barn(outVertical)">
                                      <p:cBhvr>
                                        <p:cTn id="110" dur="500"/>
                                        <p:tgtEl>
                                          <p:spTgt spid="41577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1577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animBg="1"/>
      <p:bldP spid="415747" grpId="0" uiExpand="1" build="p"/>
      <p:bldP spid="415748" grpId="0" animBg="1"/>
      <p:bldP spid="415749" grpId="0" animBg="1"/>
      <p:bldP spid="415750" grpId="0" animBg="1"/>
      <p:bldP spid="415751" grpId="0"/>
      <p:bldP spid="415752" grpId="0"/>
      <p:bldP spid="415753" grpId="0"/>
      <p:bldP spid="415754" grpId="0"/>
      <p:bldP spid="415755" grpId="0"/>
      <p:bldP spid="415756" grpId="0" animBg="1"/>
      <p:bldP spid="415757" grpId="0" animBg="1"/>
      <p:bldP spid="415758" grpId="0" animBg="1"/>
      <p:bldP spid="415759" grpId="0"/>
      <p:bldP spid="415760" grpId="0"/>
      <p:bldP spid="415761" grpId="0"/>
      <p:bldP spid="415762" grpId="0"/>
      <p:bldP spid="415763" grpId="0"/>
      <p:bldP spid="415764" grpId="0"/>
      <p:bldP spid="415765" grpId="0"/>
      <p:bldP spid="415766" grpId="0"/>
      <p:bldP spid="415771" grpId="0" animBg="1"/>
      <p:bldP spid="415772" grpId="0" animBg="1"/>
      <p:bldP spid="415773" grpId="0" animBg="1"/>
      <p:bldP spid="415774" grpId="0"/>
      <p:bldP spid="415775" grpId="0"/>
      <p:bldP spid="4157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idx="1"/>
          </p:nvPr>
        </p:nvSpPr>
        <p:spPr>
          <a:xfrm>
            <a:off x="527051" y="836613"/>
            <a:ext cx="10972800" cy="5283200"/>
          </a:xfrm>
        </p:spPr>
        <p:txBody>
          <a:bodyPr/>
          <a:lstStyle/>
          <a:p>
            <a:pPr lvl="1" indent="0">
              <a:spcBef>
                <a:spcPts val="0"/>
              </a:spcBef>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a:p>
            <a:pPr marL="717550" lvl="1" indent="-342900" hangingPunct="0">
              <a:lnSpc>
                <a:spcPct val="110000"/>
              </a:lnSpc>
              <a:spcBef>
                <a:spcPts val="2400"/>
              </a:spcBef>
              <a:buFont typeface="Wingdings" panose="05000000000000000000" pitchFamily="2" charset="2"/>
              <a:buChar char="Ø"/>
              <a:defRPr/>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2.1.2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观察变换</a:t>
            </a:r>
          </a:p>
          <a:p>
            <a:pPr marL="1260475" lvl="3" indent="-342900" eaLnBrk="1"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从世界坐标系ＷＣ转换到观察坐标系ＶＣ</a:t>
            </a:r>
          </a:p>
        </p:txBody>
      </p:sp>
      <p:sp>
        <p:nvSpPr>
          <p:cNvPr id="417795" name="Line 3"/>
          <p:cNvSpPr>
            <a:spLocks noChangeShapeType="1"/>
          </p:cNvSpPr>
          <p:nvPr/>
        </p:nvSpPr>
        <p:spPr bwMode="auto">
          <a:xfrm>
            <a:off x="3388784" y="5719763"/>
            <a:ext cx="5088467"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96" name="Line 4"/>
          <p:cNvSpPr>
            <a:spLocks noChangeShapeType="1"/>
          </p:cNvSpPr>
          <p:nvPr/>
        </p:nvSpPr>
        <p:spPr bwMode="auto">
          <a:xfrm>
            <a:off x="4157134" y="3127375"/>
            <a:ext cx="12700" cy="2967038"/>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97" name="Text Box 5"/>
          <p:cNvSpPr txBox="1">
            <a:spLocks noChangeArrowheads="1"/>
          </p:cNvSpPr>
          <p:nvPr/>
        </p:nvSpPr>
        <p:spPr bwMode="auto">
          <a:xfrm>
            <a:off x="2544234" y="5778501"/>
            <a:ext cx="23516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solidFill>
                  <a:schemeClr val="hlink"/>
                </a:solidFill>
              </a:rPr>
              <a:t>WC</a:t>
            </a:r>
          </a:p>
        </p:txBody>
      </p:sp>
      <p:sp>
        <p:nvSpPr>
          <p:cNvPr id="417798" name="Line 6"/>
          <p:cNvSpPr>
            <a:spLocks noChangeShapeType="1"/>
          </p:cNvSpPr>
          <p:nvPr/>
        </p:nvSpPr>
        <p:spPr bwMode="auto">
          <a:xfrm rot="2015607">
            <a:off x="4248151" y="5430838"/>
            <a:ext cx="3759200" cy="11112"/>
          </a:xfrm>
          <a:prstGeom prst="line">
            <a:avLst/>
          </a:prstGeom>
          <a:noFill/>
          <a:ln w="12700">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99" name="Line 7"/>
          <p:cNvSpPr>
            <a:spLocks noChangeShapeType="1"/>
          </p:cNvSpPr>
          <p:nvPr/>
        </p:nvSpPr>
        <p:spPr bwMode="auto">
          <a:xfrm rot="2015607">
            <a:off x="5903384" y="2898776"/>
            <a:ext cx="0" cy="2608263"/>
          </a:xfrm>
          <a:prstGeom prst="line">
            <a:avLst/>
          </a:prstGeom>
          <a:noFill/>
          <a:ln w="12700">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0" name="Text Box 8"/>
          <p:cNvSpPr txBox="1">
            <a:spLocks noChangeArrowheads="1"/>
          </p:cNvSpPr>
          <p:nvPr/>
        </p:nvSpPr>
        <p:spPr bwMode="auto">
          <a:xfrm>
            <a:off x="3676651" y="4854576"/>
            <a:ext cx="23516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solidFill>
                  <a:schemeClr val="bg2">
                    <a:lumMod val="50000"/>
                  </a:schemeClr>
                </a:solidFill>
              </a:rPr>
              <a:t>VC</a:t>
            </a:r>
          </a:p>
        </p:txBody>
      </p:sp>
      <p:sp>
        <p:nvSpPr>
          <p:cNvPr id="417801" name="Rectangle 9"/>
          <p:cNvSpPr>
            <a:spLocks noChangeArrowheads="1"/>
          </p:cNvSpPr>
          <p:nvPr/>
        </p:nvSpPr>
        <p:spPr bwMode="auto">
          <a:xfrm rot="2114261">
            <a:off x="5884333" y="4422775"/>
            <a:ext cx="2302933" cy="1079500"/>
          </a:xfrm>
          <a:prstGeom prst="rect">
            <a:avLst/>
          </a:prstGeom>
          <a:noFill/>
          <a:ln w="9525">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7802" name="AutoShape 10"/>
          <p:cNvSpPr>
            <a:spLocks noChangeArrowheads="1"/>
          </p:cNvSpPr>
          <p:nvPr/>
        </p:nvSpPr>
        <p:spPr bwMode="auto">
          <a:xfrm>
            <a:off x="7516285" y="3703639"/>
            <a:ext cx="1441449" cy="504825"/>
          </a:xfrm>
          <a:prstGeom prst="wedgeRoundRectCallout">
            <a:avLst>
              <a:gd name="adj1" fmla="val -53231"/>
              <a:gd name="adj2" fmla="val 103144"/>
              <a:gd name="adj3" fmla="val 16667"/>
            </a:avLst>
          </a:prstGeom>
          <a:solidFill>
            <a:schemeClr val="hlink"/>
          </a:solidFill>
          <a:ln w="9525">
            <a:solidFill>
              <a:schemeClr val="tx1"/>
            </a:solidFill>
            <a:miter lim="800000"/>
            <a:headEnd/>
            <a:tailEnd/>
          </a:ln>
        </p:spPr>
        <p:txBody>
          <a:bodyPr/>
          <a:lstStyle/>
          <a:p>
            <a:pPr algn="ctr"/>
            <a:r>
              <a:rPr lang="zh-CN" altLang="en-US">
                <a:solidFill>
                  <a:schemeClr val="bg1"/>
                </a:solidFill>
              </a:rPr>
              <a:t>窗口</a:t>
            </a:r>
          </a:p>
        </p:txBody>
      </p:sp>
      <p:grpSp>
        <p:nvGrpSpPr>
          <p:cNvPr id="2" name="Group 11"/>
          <p:cNvGrpSpPr>
            <a:grpSpLocks/>
          </p:cNvGrpSpPr>
          <p:nvPr/>
        </p:nvGrpSpPr>
        <p:grpSpPr bwMode="auto">
          <a:xfrm>
            <a:off x="3196167" y="3630613"/>
            <a:ext cx="3759200" cy="2608262"/>
            <a:chOff x="1510" y="2106"/>
            <a:chExt cx="1776" cy="1643"/>
          </a:xfrm>
        </p:grpSpPr>
        <p:sp>
          <p:nvSpPr>
            <p:cNvPr id="44055" name="Line 12"/>
            <p:cNvSpPr>
              <a:spLocks noChangeShapeType="1"/>
            </p:cNvSpPr>
            <p:nvPr/>
          </p:nvSpPr>
          <p:spPr bwMode="auto">
            <a:xfrm rot="2015607">
              <a:off x="1510" y="3701"/>
              <a:ext cx="1776" cy="7"/>
            </a:xfrm>
            <a:prstGeom prst="line">
              <a:avLst/>
            </a:prstGeom>
            <a:noFill/>
            <a:ln w="12700">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13"/>
            <p:cNvSpPr>
              <a:spLocks noChangeShapeType="1"/>
            </p:cNvSpPr>
            <p:nvPr/>
          </p:nvSpPr>
          <p:spPr bwMode="auto">
            <a:xfrm rot="2015607">
              <a:off x="2292" y="2106"/>
              <a:ext cx="0" cy="1643"/>
            </a:xfrm>
            <a:prstGeom prst="line">
              <a:avLst/>
            </a:prstGeom>
            <a:noFill/>
            <a:ln w="12700">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4"/>
          <p:cNvGrpSpPr>
            <a:grpSpLocks/>
          </p:cNvGrpSpPr>
          <p:nvPr/>
        </p:nvGrpSpPr>
        <p:grpSpPr bwMode="auto">
          <a:xfrm>
            <a:off x="3558117" y="3543301"/>
            <a:ext cx="3759200" cy="2608263"/>
            <a:chOff x="284" y="1878"/>
            <a:chExt cx="1776" cy="1643"/>
          </a:xfrm>
        </p:grpSpPr>
        <p:sp>
          <p:nvSpPr>
            <p:cNvPr id="44053" name="Line 15"/>
            <p:cNvSpPr>
              <a:spLocks noChangeShapeType="1"/>
            </p:cNvSpPr>
            <p:nvPr/>
          </p:nvSpPr>
          <p:spPr bwMode="auto">
            <a:xfrm>
              <a:off x="284" y="3247"/>
              <a:ext cx="1776" cy="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16"/>
            <p:cNvSpPr>
              <a:spLocks noChangeShapeType="1"/>
            </p:cNvSpPr>
            <p:nvPr/>
          </p:nvSpPr>
          <p:spPr bwMode="auto">
            <a:xfrm>
              <a:off x="567" y="1878"/>
              <a:ext cx="0" cy="164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p:cNvGrpSpPr>
            <a:grpSpLocks/>
          </p:cNvGrpSpPr>
          <p:nvPr/>
        </p:nvGrpSpPr>
        <p:grpSpPr bwMode="auto">
          <a:xfrm>
            <a:off x="4157134" y="4962525"/>
            <a:ext cx="1170517" cy="539750"/>
            <a:chOff x="1964" y="2945"/>
            <a:chExt cx="553" cy="340"/>
          </a:xfrm>
        </p:grpSpPr>
        <p:sp>
          <p:nvSpPr>
            <p:cNvPr id="44051" name="AutoShape 18"/>
            <p:cNvSpPr>
              <a:spLocks noChangeArrowheads="1"/>
            </p:cNvSpPr>
            <p:nvPr/>
          </p:nvSpPr>
          <p:spPr bwMode="auto">
            <a:xfrm rot="2864484">
              <a:off x="2123" y="2990"/>
              <a:ext cx="136" cy="454"/>
            </a:xfrm>
            <a:prstGeom prst="downArrow">
              <a:avLst>
                <a:gd name="adj1" fmla="val 50000"/>
                <a:gd name="adj2" fmla="val 83456"/>
              </a:avLst>
            </a:prstGeom>
            <a:solidFill>
              <a:schemeClr val="hlink"/>
            </a:solidFill>
            <a:ln w="9525">
              <a:solidFill>
                <a:schemeClr val="tx1"/>
              </a:solidFill>
              <a:miter lim="800000"/>
              <a:headEnd/>
              <a:tailEnd/>
            </a:ln>
          </p:spPr>
          <p:txBody>
            <a:bodyPr wrap="none" anchor="ctr"/>
            <a:lstStyle/>
            <a:p>
              <a:pPr algn="ctr"/>
              <a:endParaRPr lang="zh-CN" altLang="zh-CN">
                <a:solidFill>
                  <a:schemeClr val="bg2">
                    <a:lumMod val="50000"/>
                  </a:schemeClr>
                </a:solidFill>
              </a:endParaRPr>
            </a:p>
          </p:txBody>
        </p:sp>
        <p:sp>
          <p:nvSpPr>
            <p:cNvPr id="44052" name="Text Box 19"/>
            <p:cNvSpPr txBox="1">
              <a:spLocks noChangeArrowheads="1"/>
            </p:cNvSpPr>
            <p:nvPr/>
          </p:nvSpPr>
          <p:spPr bwMode="auto">
            <a:xfrm>
              <a:off x="1973" y="2945"/>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a:solidFill>
                    <a:schemeClr val="bg2">
                      <a:lumMod val="50000"/>
                    </a:schemeClr>
                  </a:solidFill>
                  <a:latin typeface="Times New Roman" pitchFamily="18" charset="0"/>
                </a:rPr>
                <a:t>T</a:t>
              </a:r>
            </a:p>
          </p:txBody>
        </p:sp>
      </p:grpSp>
      <p:grpSp>
        <p:nvGrpSpPr>
          <p:cNvPr id="5" name="Group 20"/>
          <p:cNvGrpSpPr>
            <a:grpSpLocks/>
          </p:cNvGrpSpPr>
          <p:nvPr/>
        </p:nvGrpSpPr>
        <p:grpSpPr bwMode="auto">
          <a:xfrm>
            <a:off x="5712885" y="5994401"/>
            <a:ext cx="1822449" cy="530225"/>
            <a:chOff x="2699" y="3595"/>
            <a:chExt cx="861" cy="334"/>
          </a:xfrm>
        </p:grpSpPr>
        <p:sp>
          <p:nvSpPr>
            <p:cNvPr id="44049" name="AutoShape 21"/>
            <p:cNvSpPr>
              <a:spLocks noChangeArrowheads="1"/>
            </p:cNvSpPr>
            <p:nvPr/>
          </p:nvSpPr>
          <p:spPr bwMode="auto">
            <a:xfrm rot="-2460546">
              <a:off x="2699" y="3595"/>
              <a:ext cx="454" cy="182"/>
            </a:xfrm>
            <a:prstGeom prst="curvedUpArrow">
              <a:avLst>
                <a:gd name="adj1" fmla="val 49890"/>
                <a:gd name="adj2" fmla="val 9978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sp>
          <p:nvSpPr>
            <p:cNvPr id="44050" name="Text Box 22"/>
            <p:cNvSpPr txBox="1">
              <a:spLocks noChangeArrowheads="1"/>
            </p:cNvSpPr>
            <p:nvPr/>
          </p:nvSpPr>
          <p:spPr bwMode="auto">
            <a:xfrm>
              <a:off x="3016" y="3641"/>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dirty="0">
                  <a:solidFill>
                    <a:schemeClr val="bg2">
                      <a:lumMod val="50000"/>
                    </a:schemeClr>
                  </a:solidFill>
                  <a:latin typeface="Times New Roman" pitchFamily="18" charset="0"/>
                </a:rPr>
                <a:t>R</a:t>
              </a:r>
            </a:p>
          </p:txBody>
        </p:sp>
      </p:grpSp>
      <p:sp>
        <p:nvSpPr>
          <p:cNvPr id="417815" name="Text Box 23"/>
          <p:cNvSpPr txBox="1">
            <a:spLocks noChangeArrowheads="1"/>
          </p:cNvSpPr>
          <p:nvPr/>
        </p:nvSpPr>
        <p:spPr bwMode="auto">
          <a:xfrm>
            <a:off x="8976785" y="4652963"/>
            <a:ext cx="25929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dirty="0" err="1">
                <a:solidFill>
                  <a:schemeClr val="bg2">
                    <a:lumMod val="50000"/>
                  </a:schemeClr>
                </a:solidFill>
                <a:latin typeface="Times New Roman" pitchFamily="18" charset="0"/>
              </a:rPr>
              <a:t>M</a:t>
            </a:r>
            <a:r>
              <a:rPr lang="en-US" altLang="zh-CN" sz="2400" baseline="-25000" dirty="0" err="1">
                <a:solidFill>
                  <a:schemeClr val="bg2">
                    <a:lumMod val="50000"/>
                  </a:schemeClr>
                </a:solidFill>
                <a:latin typeface="Times New Roman" pitchFamily="18" charset="0"/>
              </a:rPr>
              <a:t>wc,vc</a:t>
            </a:r>
            <a:r>
              <a:rPr lang="en-US" altLang="zh-CN" sz="2400" dirty="0">
                <a:solidFill>
                  <a:schemeClr val="bg2">
                    <a:lumMod val="50000"/>
                  </a:schemeClr>
                </a:solidFill>
                <a:latin typeface="Times New Roman" pitchFamily="18" charset="0"/>
              </a:rPr>
              <a:t>=R</a:t>
            </a:r>
            <a:r>
              <a:rPr lang="en-US" altLang="zh-CN" sz="2400" dirty="0">
                <a:solidFill>
                  <a:schemeClr val="bg2">
                    <a:lumMod val="50000"/>
                  </a:schemeClr>
                </a:solidFill>
                <a:latin typeface="Times New Roman" pitchFamily="18" charset="0"/>
                <a:sym typeface="Symbol" pitchFamily="18" charset="2"/>
              </a:rPr>
              <a:t></a:t>
            </a:r>
            <a:r>
              <a:rPr lang="en-US" altLang="zh-CN" sz="2400" dirty="0">
                <a:solidFill>
                  <a:schemeClr val="bg2">
                    <a:lumMod val="50000"/>
                  </a:schemeClr>
                </a:solidFill>
                <a:latin typeface="Times New Roman" pitchFamily="18" charset="0"/>
              </a:rPr>
              <a:t>T</a:t>
            </a:r>
          </a:p>
        </p:txBody>
      </p:sp>
      <p:sp>
        <p:nvSpPr>
          <p:cNvPr id="417816" name="Rectangle 24"/>
          <p:cNvSpPr>
            <a:spLocks noChangeArrowheads="1"/>
          </p:cNvSpPr>
          <p:nvPr/>
        </p:nvSpPr>
        <p:spPr bwMode="auto">
          <a:xfrm>
            <a:off x="4559300" y="4400550"/>
            <a:ext cx="2302933" cy="1079500"/>
          </a:xfrm>
          <a:prstGeom prst="rect">
            <a:avLst/>
          </a:prstGeom>
          <a:noFill/>
          <a:ln w="9525">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3770921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77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17796"/>
                                        </p:tgtEl>
                                        <p:attrNameLst>
                                          <p:attrName>style.visibility</p:attrName>
                                        </p:attrNameLst>
                                      </p:cBhvr>
                                      <p:to>
                                        <p:strVal val="visible"/>
                                      </p:to>
                                    </p:set>
                                    <p:animEffect transition="in" filter="wipe(down)">
                                      <p:cBhvr>
                                        <p:cTn id="19" dur="500"/>
                                        <p:tgtEl>
                                          <p:spTgt spid="41779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7795"/>
                                        </p:tgtEl>
                                        <p:attrNameLst>
                                          <p:attrName>style.visibility</p:attrName>
                                        </p:attrNameLst>
                                      </p:cBhvr>
                                      <p:to>
                                        <p:strVal val="visible"/>
                                      </p:to>
                                    </p:set>
                                    <p:animEffect transition="in" filter="wipe(left)">
                                      <p:cBhvr>
                                        <p:cTn id="22" dur="500"/>
                                        <p:tgtEl>
                                          <p:spTgt spid="417795"/>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177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17799"/>
                                        </p:tgtEl>
                                        <p:attrNameLst>
                                          <p:attrName>style.visibility</p:attrName>
                                        </p:attrNameLst>
                                      </p:cBhvr>
                                      <p:to>
                                        <p:strVal val="visible"/>
                                      </p:to>
                                    </p:set>
                                    <p:animEffect transition="in" filter="wipe(down)">
                                      <p:cBhvr>
                                        <p:cTn id="29" dur="500"/>
                                        <p:tgtEl>
                                          <p:spTgt spid="41779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17798"/>
                                        </p:tgtEl>
                                        <p:attrNameLst>
                                          <p:attrName>style.visibility</p:attrName>
                                        </p:attrNameLst>
                                      </p:cBhvr>
                                      <p:to>
                                        <p:strVal val="visible"/>
                                      </p:to>
                                    </p:set>
                                    <p:animEffect transition="in" filter="wipe(up)">
                                      <p:cBhvr>
                                        <p:cTn id="32" dur="500"/>
                                        <p:tgtEl>
                                          <p:spTgt spid="417798"/>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4178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780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17802"/>
                                        </p:tgtEl>
                                        <p:attrNameLst>
                                          <p:attrName>style.visibility</p:attrName>
                                        </p:attrNameLst>
                                      </p:cBhvr>
                                      <p:to>
                                        <p:strVal val="visible"/>
                                      </p:to>
                                    </p:set>
                                    <p:animEffect transition="in" filter="wipe(down)">
                                      <p:cBhvr>
                                        <p:cTn id="43" dur="500"/>
                                        <p:tgtEl>
                                          <p:spTgt spid="4178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up)">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nodeType="clickEffect">
                                  <p:stCondLst>
                                    <p:cond delay="0"/>
                                  </p:stCondLst>
                                  <p:childTnLst>
                                    <p:set>
                                      <p:cBhvr>
                                        <p:cTn id="61" dur="1" fill="hold">
                                          <p:stCondLst>
                                            <p:cond delay="0"/>
                                          </p:stCondLst>
                                        </p:cTn>
                                        <p:tgtEl>
                                          <p:spTgt spid="2"/>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41780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417802"/>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1781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17815"/>
                                        </p:tgtEl>
                                        <p:attrNameLst>
                                          <p:attrName>style.visibility</p:attrName>
                                        </p:attrNameLst>
                                      </p:cBhvr>
                                      <p:to>
                                        <p:strVal val="visible"/>
                                      </p:to>
                                    </p:set>
                                    <p:animEffect transition="in" filter="wipe(left)">
                                      <p:cBhvr>
                                        <p:cTn id="74" dur="500"/>
                                        <p:tgtEl>
                                          <p:spTgt spid="41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uiExpand="1" build="p"/>
      <p:bldP spid="417795" grpId="0" animBg="1"/>
      <p:bldP spid="417796" grpId="0" animBg="1"/>
      <p:bldP spid="417797" grpId="0"/>
      <p:bldP spid="417798" grpId="0" animBg="1"/>
      <p:bldP spid="417799" grpId="0" animBg="1"/>
      <p:bldP spid="417800" grpId="0"/>
      <p:bldP spid="417801" grpId="0" animBg="1"/>
      <p:bldP spid="417801" grpId="1" animBg="1"/>
      <p:bldP spid="417802" grpId="0" animBg="1"/>
      <p:bldP spid="417802" grpId="1" animBg="1"/>
      <p:bldP spid="417815" grpId="0"/>
      <p:bldP spid="4178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18819" name="Rectangle 3"/>
          <p:cNvSpPr>
            <a:spLocks noGrp="1" noChangeArrowheads="1"/>
          </p:cNvSpPr>
          <p:nvPr>
            <p:ph type="body" sz="half" idx="1"/>
          </p:nvPr>
        </p:nvSpPr>
        <p:spPr>
          <a:xfrm>
            <a:off x="609600" y="1412776"/>
            <a:ext cx="9738784" cy="3886200"/>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2.1.2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观察变换</a:t>
            </a:r>
          </a:p>
          <a:p>
            <a:pPr marL="1260475" lvl="3" indent="-342900" hangingPunct="0">
              <a:lnSpc>
                <a:spcPct val="14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从世界坐标系转换到观察坐标系</a:t>
            </a:r>
          </a:p>
        </p:txBody>
      </p:sp>
      <p:graphicFrame>
        <p:nvGraphicFramePr>
          <p:cNvPr id="418820" name="Object 4"/>
          <p:cNvGraphicFramePr>
            <a:graphicFrameLocks noGrp="1" noChangeAspect="1"/>
          </p:cNvGraphicFramePr>
          <p:nvPr>
            <p:ph sz="quarter" idx="2"/>
            <p:extLst>
              <p:ext uri="{D42A27DB-BD31-4B8C-83A1-F6EECF244321}">
                <p14:modId xmlns:p14="http://schemas.microsoft.com/office/powerpoint/2010/main" val="2701069077"/>
              </p:ext>
            </p:extLst>
          </p:nvPr>
        </p:nvGraphicFramePr>
        <p:xfrm>
          <a:off x="4367808" y="5644812"/>
          <a:ext cx="7281333" cy="457200"/>
        </p:xfrm>
        <a:graphic>
          <a:graphicData uri="http://schemas.openxmlformats.org/presentationml/2006/ole">
            <mc:AlternateContent xmlns:mc="http://schemas.openxmlformats.org/markup-compatibility/2006">
              <mc:Choice xmlns:v="urn:schemas-microsoft-com:vml" Requires="v">
                <p:oleObj spid="_x0000_s46258" name="Equation" r:id="rId4" imgW="2730500" imgH="228600" progId="Equation.DSMT4">
                  <p:embed/>
                </p:oleObj>
              </mc:Choice>
              <mc:Fallback>
                <p:oleObj name="Equation" r:id="rId4" imgW="2730500" imgH="2286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808" y="5644812"/>
                        <a:ext cx="728133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8852" name="Object 36"/>
          <p:cNvGraphicFramePr>
            <a:graphicFrameLocks noGrp="1" noChangeAspect="1"/>
          </p:cNvGraphicFramePr>
          <p:nvPr>
            <p:ph sz="quarter" idx="3"/>
            <p:extLst>
              <p:ext uri="{D42A27DB-BD31-4B8C-83A1-F6EECF244321}">
                <p14:modId xmlns:p14="http://schemas.microsoft.com/office/powerpoint/2010/main" val="1462072428"/>
              </p:ext>
            </p:extLst>
          </p:nvPr>
        </p:nvGraphicFramePr>
        <p:xfrm>
          <a:off x="4614335" y="4175572"/>
          <a:ext cx="2633794" cy="1367979"/>
        </p:xfrm>
        <a:graphic>
          <a:graphicData uri="http://schemas.openxmlformats.org/presentationml/2006/ole">
            <mc:AlternateContent xmlns:mc="http://schemas.openxmlformats.org/markup-compatibility/2006">
              <mc:Choice xmlns:v="urn:schemas-microsoft-com:vml" Requires="v">
                <p:oleObj spid="_x0000_s46259" name="Equation" r:id="rId6" imgW="1320800" imgH="914400" progId="Equation.DSMT4">
                  <p:embed/>
                </p:oleObj>
              </mc:Choice>
              <mc:Fallback>
                <p:oleObj name="Equation" r:id="rId6" imgW="1320800" imgH="9144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4335" y="4175572"/>
                        <a:ext cx="2633794" cy="1367979"/>
                      </a:xfrm>
                      <a:prstGeom prst="rect">
                        <a:avLst/>
                      </a:prstGeom>
                      <a:noFill/>
                      <a:ln>
                        <a:noFill/>
                      </a:ln>
                      <a:effectLst/>
                      <a:extLst/>
                    </p:spPr>
                  </p:pic>
                </p:oleObj>
              </mc:Fallback>
            </mc:AlternateContent>
          </a:graphicData>
        </a:graphic>
      </p:graphicFrame>
      <p:sp>
        <p:nvSpPr>
          <p:cNvPr id="418821" name="Line 5"/>
          <p:cNvSpPr>
            <a:spLocks noChangeShapeType="1"/>
          </p:cNvSpPr>
          <p:nvPr/>
        </p:nvSpPr>
        <p:spPr bwMode="auto">
          <a:xfrm flipV="1">
            <a:off x="1583267" y="3819526"/>
            <a:ext cx="0" cy="15843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18822" name="Line 6"/>
          <p:cNvSpPr>
            <a:spLocks noChangeShapeType="1"/>
          </p:cNvSpPr>
          <p:nvPr/>
        </p:nvSpPr>
        <p:spPr bwMode="auto">
          <a:xfrm>
            <a:off x="1583267" y="5418138"/>
            <a:ext cx="2400300"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18823" name="Line 7"/>
          <p:cNvSpPr>
            <a:spLocks noChangeAspect="1" noChangeShapeType="1"/>
          </p:cNvSpPr>
          <p:nvPr/>
        </p:nvSpPr>
        <p:spPr bwMode="auto">
          <a:xfrm flipV="1">
            <a:off x="662518" y="5418138"/>
            <a:ext cx="920749" cy="690562"/>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18824" name="Text Box 8"/>
          <p:cNvSpPr txBox="1">
            <a:spLocks noChangeArrowheads="1"/>
          </p:cNvSpPr>
          <p:nvPr/>
        </p:nvSpPr>
        <p:spPr bwMode="auto">
          <a:xfrm>
            <a:off x="367241" y="5913180"/>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i="1" baseline="-25000">
                <a:solidFill>
                  <a:schemeClr val="bg2">
                    <a:lumMod val="50000"/>
                  </a:schemeClr>
                </a:solidFill>
                <a:latin typeface="Times New Roman" pitchFamily="18" charset="0"/>
              </a:rPr>
              <a:t>w</a:t>
            </a:r>
          </a:p>
        </p:txBody>
      </p:sp>
      <p:sp>
        <p:nvSpPr>
          <p:cNvPr id="418825" name="Text Box 9"/>
          <p:cNvSpPr txBox="1">
            <a:spLocks noChangeArrowheads="1"/>
          </p:cNvSpPr>
          <p:nvPr/>
        </p:nvSpPr>
        <p:spPr bwMode="auto">
          <a:xfrm>
            <a:off x="3600451" y="534670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i="1" baseline="-25000">
                <a:solidFill>
                  <a:schemeClr val="bg2">
                    <a:lumMod val="50000"/>
                  </a:schemeClr>
                </a:solidFill>
                <a:latin typeface="Times New Roman" pitchFamily="18" charset="0"/>
              </a:rPr>
              <a:t>w</a:t>
            </a:r>
          </a:p>
        </p:txBody>
      </p:sp>
      <p:sp>
        <p:nvSpPr>
          <p:cNvPr id="418826" name="Text Box 10"/>
          <p:cNvSpPr txBox="1">
            <a:spLocks noChangeArrowheads="1"/>
          </p:cNvSpPr>
          <p:nvPr/>
        </p:nvSpPr>
        <p:spPr bwMode="auto">
          <a:xfrm>
            <a:off x="1602318" y="353060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r>
              <a:rPr lang="en-US" altLang="zh-CN" i="1" baseline="-25000">
                <a:solidFill>
                  <a:schemeClr val="bg2">
                    <a:lumMod val="50000"/>
                  </a:schemeClr>
                </a:solidFill>
                <a:latin typeface="Times New Roman" pitchFamily="18" charset="0"/>
              </a:rPr>
              <a:t>w</a:t>
            </a:r>
          </a:p>
        </p:txBody>
      </p:sp>
      <p:sp>
        <p:nvSpPr>
          <p:cNvPr id="418828" name="Line 12"/>
          <p:cNvSpPr>
            <a:spLocks noChangeShapeType="1"/>
          </p:cNvSpPr>
          <p:nvPr/>
        </p:nvSpPr>
        <p:spPr bwMode="auto">
          <a:xfrm flipH="1" flipV="1">
            <a:off x="2239434" y="4137025"/>
            <a:ext cx="480484" cy="719138"/>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18829" name="Line 13"/>
          <p:cNvSpPr>
            <a:spLocks noChangeShapeType="1"/>
          </p:cNvSpPr>
          <p:nvPr/>
        </p:nvSpPr>
        <p:spPr bwMode="auto">
          <a:xfrm flipV="1">
            <a:off x="2726268" y="4430713"/>
            <a:ext cx="1056217" cy="43180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18830" name="Line 14"/>
          <p:cNvSpPr>
            <a:spLocks noChangeShapeType="1"/>
          </p:cNvSpPr>
          <p:nvPr/>
        </p:nvSpPr>
        <p:spPr bwMode="auto">
          <a:xfrm flipV="1">
            <a:off x="2726268" y="4349750"/>
            <a:ext cx="192617" cy="503238"/>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18831" name="Text Box 15"/>
          <p:cNvSpPr txBox="1">
            <a:spLocks noChangeArrowheads="1"/>
          </p:cNvSpPr>
          <p:nvPr/>
        </p:nvSpPr>
        <p:spPr bwMode="auto">
          <a:xfrm>
            <a:off x="3454400" y="4416426"/>
            <a:ext cx="5757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r>
              <a:rPr lang="en-US" altLang="zh-CN" i="1" baseline="-25000">
                <a:solidFill>
                  <a:schemeClr val="bg2">
                    <a:lumMod val="50000"/>
                  </a:schemeClr>
                </a:solidFill>
                <a:latin typeface="Times New Roman" pitchFamily="18" charset="0"/>
              </a:rPr>
              <a:t>v</a:t>
            </a:r>
          </a:p>
        </p:txBody>
      </p:sp>
      <p:sp>
        <p:nvSpPr>
          <p:cNvPr id="418832" name="Text Box 16"/>
          <p:cNvSpPr txBox="1">
            <a:spLocks noChangeArrowheads="1"/>
          </p:cNvSpPr>
          <p:nvPr/>
        </p:nvSpPr>
        <p:spPr bwMode="auto">
          <a:xfrm>
            <a:off x="2688167" y="4041776"/>
            <a:ext cx="5757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i="1" baseline="-25000">
                <a:solidFill>
                  <a:schemeClr val="bg2">
                    <a:lumMod val="50000"/>
                  </a:schemeClr>
                </a:solidFill>
                <a:latin typeface="Times New Roman" pitchFamily="18" charset="0"/>
              </a:rPr>
              <a:t>v</a:t>
            </a:r>
          </a:p>
        </p:txBody>
      </p:sp>
      <p:sp>
        <p:nvSpPr>
          <p:cNvPr id="418833" name="Text Box 17"/>
          <p:cNvSpPr txBox="1">
            <a:spLocks noChangeArrowheads="1"/>
          </p:cNvSpPr>
          <p:nvPr/>
        </p:nvSpPr>
        <p:spPr bwMode="auto">
          <a:xfrm>
            <a:off x="2015067" y="4114801"/>
            <a:ext cx="5757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i="1" baseline="-25000">
                <a:solidFill>
                  <a:schemeClr val="bg2">
                    <a:lumMod val="50000"/>
                  </a:schemeClr>
                </a:solidFill>
                <a:latin typeface="Times New Roman" pitchFamily="18" charset="0"/>
              </a:rPr>
              <a:t>v</a:t>
            </a:r>
          </a:p>
        </p:txBody>
      </p:sp>
      <p:sp>
        <p:nvSpPr>
          <p:cNvPr id="418834" name="Text Box 18"/>
          <p:cNvSpPr txBox="1">
            <a:spLocks noChangeArrowheads="1"/>
          </p:cNvSpPr>
          <p:nvPr/>
        </p:nvSpPr>
        <p:spPr bwMode="auto">
          <a:xfrm>
            <a:off x="3551881" y="2636912"/>
            <a:ext cx="64325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平移</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观察原点到世界坐标系的原点；</a:t>
            </a:r>
          </a:p>
        </p:txBody>
      </p:sp>
      <p:grpSp>
        <p:nvGrpSpPr>
          <p:cNvPr id="2" name="Group 19"/>
          <p:cNvGrpSpPr>
            <a:grpSpLocks/>
          </p:cNvGrpSpPr>
          <p:nvPr/>
        </p:nvGrpSpPr>
        <p:grpSpPr bwMode="auto">
          <a:xfrm>
            <a:off x="863600" y="4616450"/>
            <a:ext cx="2015067" cy="820738"/>
            <a:chOff x="3311" y="2695"/>
            <a:chExt cx="952" cy="517"/>
          </a:xfrm>
        </p:grpSpPr>
        <p:sp>
          <p:nvSpPr>
            <p:cNvPr id="45088" name="Line 20"/>
            <p:cNvSpPr>
              <a:spLocks noChangeShapeType="1"/>
            </p:cNvSpPr>
            <p:nvPr/>
          </p:nvSpPr>
          <p:spPr bwMode="auto">
            <a:xfrm flipH="1" flipV="1">
              <a:off x="3417" y="2755"/>
              <a:ext cx="227" cy="453"/>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5089" name="Line 21"/>
            <p:cNvSpPr>
              <a:spLocks noChangeShapeType="1"/>
            </p:cNvSpPr>
            <p:nvPr/>
          </p:nvSpPr>
          <p:spPr bwMode="auto">
            <a:xfrm flipV="1">
              <a:off x="3647" y="2940"/>
              <a:ext cx="499" cy="272"/>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5090" name="Line 22"/>
            <p:cNvSpPr>
              <a:spLocks noChangeShapeType="1"/>
            </p:cNvSpPr>
            <p:nvPr/>
          </p:nvSpPr>
          <p:spPr bwMode="auto">
            <a:xfrm flipV="1">
              <a:off x="3647" y="2889"/>
              <a:ext cx="91" cy="317"/>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5091" name="Text Box 23"/>
            <p:cNvSpPr txBox="1">
              <a:spLocks noChangeArrowheads="1"/>
            </p:cNvSpPr>
            <p:nvPr/>
          </p:nvSpPr>
          <p:spPr bwMode="auto">
            <a:xfrm>
              <a:off x="3991" y="293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r>
                <a:rPr lang="en-US" altLang="zh-CN" i="1" baseline="-25000">
                  <a:solidFill>
                    <a:schemeClr val="bg2">
                      <a:lumMod val="50000"/>
                    </a:schemeClr>
                  </a:solidFill>
                  <a:latin typeface="Times New Roman" pitchFamily="18" charset="0"/>
                </a:rPr>
                <a:t>v</a:t>
              </a:r>
            </a:p>
          </p:txBody>
        </p:sp>
        <p:sp>
          <p:nvSpPr>
            <p:cNvPr id="45092" name="Text Box 24"/>
            <p:cNvSpPr txBox="1">
              <a:spLocks noChangeArrowheads="1"/>
            </p:cNvSpPr>
            <p:nvPr/>
          </p:nvSpPr>
          <p:spPr bwMode="auto">
            <a:xfrm>
              <a:off x="3629" y="269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i="1" baseline="-25000">
                  <a:solidFill>
                    <a:schemeClr val="bg2">
                      <a:lumMod val="50000"/>
                    </a:schemeClr>
                  </a:solidFill>
                  <a:latin typeface="Times New Roman" pitchFamily="18" charset="0"/>
                </a:rPr>
                <a:t>v</a:t>
              </a:r>
            </a:p>
          </p:txBody>
        </p:sp>
        <p:sp>
          <p:nvSpPr>
            <p:cNvPr id="45093" name="Text Box 25"/>
            <p:cNvSpPr txBox="1">
              <a:spLocks noChangeArrowheads="1"/>
            </p:cNvSpPr>
            <p:nvPr/>
          </p:nvSpPr>
          <p:spPr bwMode="auto">
            <a:xfrm>
              <a:off x="3311" y="274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i="1" baseline="-25000">
                  <a:solidFill>
                    <a:schemeClr val="bg2">
                      <a:lumMod val="50000"/>
                    </a:schemeClr>
                  </a:solidFill>
                  <a:latin typeface="Times New Roman" pitchFamily="18" charset="0"/>
                </a:rPr>
                <a:t>v</a:t>
              </a:r>
            </a:p>
          </p:txBody>
        </p:sp>
      </p:grpSp>
      <p:sp>
        <p:nvSpPr>
          <p:cNvPr id="418842" name="Line 26"/>
          <p:cNvSpPr>
            <a:spLocks noChangeShapeType="1"/>
          </p:cNvSpPr>
          <p:nvPr/>
        </p:nvSpPr>
        <p:spPr bwMode="auto">
          <a:xfrm flipH="1">
            <a:off x="1919818" y="4868863"/>
            <a:ext cx="768349" cy="360362"/>
          </a:xfrm>
          <a:prstGeom prst="line">
            <a:avLst/>
          </a:prstGeom>
          <a:noFill/>
          <a:ln w="57150">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3" name="Group 27"/>
          <p:cNvGrpSpPr>
            <a:grpSpLocks/>
          </p:cNvGrpSpPr>
          <p:nvPr/>
        </p:nvGrpSpPr>
        <p:grpSpPr bwMode="auto">
          <a:xfrm>
            <a:off x="958851" y="4508500"/>
            <a:ext cx="2065867" cy="1625600"/>
            <a:chOff x="2789" y="2682"/>
            <a:chExt cx="976" cy="1024"/>
          </a:xfrm>
        </p:grpSpPr>
        <p:sp>
          <p:nvSpPr>
            <p:cNvPr id="45082" name="Line 28"/>
            <p:cNvSpPr>
              <a:spLocks noChangeShapeType="1"/>
            </p:cNvSpPr>
            <p:nvPr/>
          </p:nvSpPr>
          <p:spPr bwMode="auto">
            <a:xfrm flipV="1">
              <a:off x="3084" y="2727"/>
              <a:ext cx="0" cy="513"/>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5083" name="Line 29"/>
            <p:cNvSpPr>
              <a:spLocks noChangeShapeType="1"/>
            </p:cNvSpPr>
            <p:nvPr/>
          </p:nvSpPr>
          <p:spPr bwMode="auto">
            <a:xfrm>
              <a:off x="3084" y="3249"/>
              <a:ext cx="408"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5084" name="Line 30"/>
            <p:cNvSpPr>
              <a:spLocks noChangeAspect="1" noChangeShapeType="1"/>
            </p:cNvSpPr>
            <p:nvPr/>
          </p:nvSpPr>
          <p:spPr bwMode="auto">
            <a:xfrm flipV="1">
              <a:off x="2812" y="3249"/>
              <a:ext cx="272" cy="272"/>
            </a:xfrm>
            <a:prstGeom prst="line">
              <a:avLst/>
            </a:prstGeom>
            <a:noFill/>
            <a:ln w="9525">
              <a:solidFill>
                <a:schemeClr val="bg2">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5085" name="Text Box 31"/>
            <p:cNvSpPr txBox="1">
              <a:spLocks noChangeArrowheads="1"/>
            </p:cNvSpPr>
            <p:nvPr/>
          </p:nvSpPr>
          <p:spPr bwMode="auto">
            <a:xfrm>
              <a:off x="2789" y="3475"/>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i="1" baseline="-25000">
                  <a:solidFill>
                    <a:schemeClr val="bg2">
                      <a:lumMod val="50000"/>
                    </a:schemeClr>
                  </a:solidFill>
                  <a:latin typeface="Times New Roman" pitchFamily="18" charset="0"/>
                </a:rPr>
                <a:t>v</a:t>
              </a:r>
            </a:p>
          </p:txBody>
        </p:sp>
        <p:sp>
          <p:nvSpPr>
            <p:cNvPr id="45086" name="Text Box 32"/>
            <p:cNvSpPr txBox="1">
              <a:spLocks noChangeArrowheads="1"/>
            </p:cNvSpPr>
            <p:nvPr/>
          </p:nvSpPr>
          <p:spPr bwMode="auto">
            <a:xfrm>
              <a:off x="3311" y="3226"/>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i="1" baseline="-25000">
                  <a:solidFill>
                    <a:schemeClr val="bg2">
                      <a:lumMod val="50000"/>
                    </a:schemeClr>
                  </a:solidFill>
                  <a:latin typeface="Times New Roman" pitchFamily="18" charset="0"/>
                </a:rPr>
                <a:t>v</a:t>
              </a:r>
            </a:p>
          </p:txBody>
        </p:sp>
        <p:sp>
          <p:nvSpPr>
            <p:cNvPr id="45087" name="Text Box 33"/>
            <p:cNvSpPr txBox="1">
              <a:spLocks noChangeArrowheads="1"/>
            </p:cNvSpPr>
            <p:nvPr/>
          </p:nvSpPr>
          <p:spPr bwMode="auto">
            <a:xfrm>
              <a:off x="3107" y="2682"/>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r>
                <a:rPr lang="en-US" altLang="zh-CN" i="1" baseline="-25000">
                  <a:solidFill>
                    <a:schemeClr val="bg2">
                      <a:lumMod val="50000"/>
                    </a:schemeClr>
                  </a:solidFill>
                  <a:latin typeface="Times New Roman" pitchFamily="18" charset="0"/>
                </a:rPr>
                <a:t>v</a:t>
              </a:r>
            </a:p>
          </p:txBody>
        </p:sp>
      </p:grpSp>
      <p:sp>
        <p:nvSpPr>
          <p:cNvPr id="418850" name="Freeform 34"/>
          <p:cNvSpPr>
            <a:spLocks/>
          </p:cNvSpPr>
          <p:nvPr/>
        </p:nvSpPr>
        <p:spPr bwMode="auto">
          <a:xfrm>
            <a:off x="1678517" y="4603751"/>
            <a:ext cx="480483" cy="301625"/>
          </a:xfrm>
          <a:custGeom>
            <a:avLst/>
            <a:gdLst>
              <a:gd name="T0" fmla="*/ 2147483647 w 227"/>
              <a:gd name="T1" fmla="*/ 2147483647 h 190"/>
              <a:gd name="T2" fmla="*/ 2147483647 w 227"/>
              <a:gd name="T3" fmla="*/ 2147483647 h 190"/>
              <a:gd name="T4" fmla="*/ 2147483647 w 227"/>
              <a:gd name="T5" fmla="*/ 2147483647 h 190"/>
              <a:gd name="T6" fmla="*/ 0 w 227"/>
              <a:gd name="T7" fmla="*/ 2147483647 h 190"/>
              <a:gd name="T8" fmla="*/ 0 60000 65536"/>
              <a:gd name="T9" fmla="*/ 0 60000 65536"/>
              <a:gd name="T10" fmla="*/ 0 60000 65536"/>
              <a:gd name="T11" fmla="*/ 0 60000 65536"/>
              <a:gd name="T12" fmla="*/ 0 w 227"/>
              <a:gd name="T13" fmla="*/ 0 h 190"/>
              <a:gd name="T14" fmla="*/ 227 w 227"/>
              <a:gd name="T15" fmla="*/ 190 h 190"/>
            </a:gdLst>
            <a:ahLst/>
            <a:cxnLst>
              <a:cxn ang="T8">
                <a:pos x="T0" y="T1"/>
              </a:cxn>
              <a:cxn ang="T9">
                <a:pos x="T2" y="T3"/>
              </a:cxn>
              <a:cxn ang="T10">
                <a:pos x="T4" y="T5"/>
              </a:cxn>
              <a:cxn ang="T11">
                <a:pos x="T6" y="T7"/>
              </a:cxn>
            </a:cxnLst>
            <a:rect l="T12" t="T13" r="T14" b="T15"/>
            <a:pathLst>
              <a:path w="227" h="190">
                <a:moveTo>
                  <a:pt x="227" y="190"/>
                </a:moveTo>
                <a:cubicBezTo>
                  <a:pt x="216" y="137"/>
                  <a:pt x="205" y="84"/>
                  <a:pt x="182" y="54"/>
                </a:cubicBezTo>
                <a:cubicBezTo>
                  <a:pt x="159" y="24"/>
                  <a:pt x="121" y="16"/>
                  <a:pt x="91" y="8"/>
                </a:cubicBezTo>
                <a:cubicBezTo>
                  <a:pt x="61" y="0"/>
                  <a:pt x="30" y="4"/>
                  <a:pt x="0" y="8"/>
                </a:cubicBezTo>
              </a:path>
            </a:pathLst>
          </a:custGeom>
          <a:noFill/>
          <a:ln w="57150">
            <a:solidFill>
              <a:srgbClr val="008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418851" name="Text Box 35"/>
          <p:cNvSpPr txBox="1">
            <a:spLocks noChangeArrowheads="1"/>
          </p:cNvSpPr>
          <p:nvPr/>
        </p:nvSpPr>
        <p:spPr bwMode="auto">
          <a:xfrm>
            <a:off x="3551519" y="3121362"/>
            <a:ext cx="78730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24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进行</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旋转变换，将</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xv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yv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zv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轴旋转至与</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z</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轴重合，并执行左手系到右手系的反射；</a:t>
            </a:r>
          </a:p>
        </p:txBody>
      </p:sp>
      <p:graphicFrame>
        <p:nvGraphicFramePr>
          <p:cNvPr id="418853" name="Object 37"/>
          <p:cNvGraphicFramePr>
            <a:graphicFrameLocks noChangeAspect="1"/>
          </p:cNvGraphicFramePr>
          <p:nvPr>
            <p:extLst>
              <p:ext uri="{D42A27DB-BD31-4B8C-83A1-F6EECF244321}">
                <p14:modId xmlns:p14="http://schemas.microsoft.com/office/powerpoint/2010/main" val="1620815475"/>
              </p:ext>
            </p:extLst>
          </p:nvPr>
        </p:nvGraphicFramePr>
        <p:xfrm>
          <a:off x="8184232" y="4114800"/>
          <a:ext cx="2880320" cy="1482735"/>
        </p:xfrm>
        <a:graphic>
          <a:graphicData uri="http://schemas.openxmlformats.org/presentationml/2006/ole">
            <mc:AlternateContent xmlns:mc="http://schemas.openxmlformats.org/markup-compatibility/2006">
              <mc:Choice xmlns:v="urn:schemas-microsoft-com:vml" Requires="v">
                <p:oleObj spid="_x0000_s46260" name="Equation" r:id="rId8" imgW="1333500" imgH="914400" progId="Equation.DSMT4">
                  <p:embed/>
                </p:oleObj>
              </mc:Choice>
              <mc:Fallback>
                <p:oleObj name="Equation" r:id="rId8" imgW="1333500" imgH="914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4232" y="4114800"/>
                        <a:ext cx="2880320" cy="1482735"/>
                      </a:xfrm>
                      <a:prstGeom prst="rect">
                        <a:avLst/>
                      </a:prstGeom>
                      <a:noFill/>
                      <a:ln>
                        <a:noFill/>
                      </a:ln>
                      <a:effectLst/>
                      <a:extLst/>
                    </p:spPr>
                  </p:pic>
                </p:oleObj>
              </mc:Fallback>
            </mc:AlternateContent>
          </a:graphicData>
        </a:graphic>
      </p:graphicFrame>
      <p:graphicFrame>
        <p:nvGraphicFramePr>
          <p:cNvPr id="418854" name="Object 38"/>
          <p:cNvGraphicFramePr>
            <a:graphicFrameLocks noChangeAspect="1"/>
          </p:cNvGraphicFramePr>
          <p:nvPr>
            <p:extLst>
              <p:ext uri="{D42A27DB-BD31-4B8C-83A1-F6EECF244321}">
                <p14:modId xmlns:p14="http://schemas.microsoft.com/office/powerpoint/2010/main" val="3189068242"/>
              </p:ext>
            </p:extLst>
          </p:nvPr>
        </p:nvGraphicFramePr>
        <p:xfrm>
          <a:off x="5015880" y="6273800"/>
          <a:ext cx="5060951" cy="482600"/>
        </p:xfrm>
        <a:graphic>
          <a:graphicData uri="http://schemas.openxmlformats.org/presentationml/2006/ole">
            <mc:AlternateContent xmlns:mc="http://schemas.openxmlformats.org/markup-compatibility/2006">
              <mc:Choice xmlns:v="urn:schemas-microsoft-com:vml" Requires="v">
                <p:oleObj spid="_x0000_s46261" name="Equation" r:id="rId10" imgW="1892300" imgH="241300" progId="Equation.DSMT4">
                  <p:embed/>
                </p:oleObj>
              </mc:Choice>
              <mc:Fallback>
                <p:oleObj name="Equation" r:id="rId10" imgW="1892300" imgH="24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5880" y="6273800"/>
                        <a:ext cx="5060951"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61898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8821"/>
                                        </p:tgtEl>
                                        <p:attrNameLst>
                                          <p:attrName>style.visibility</p:attrName>
                                        </p:attrNameLst>
                                      </p:cBhvr>
                                      <p:to>
                                        <p:strVal val="visible"/>
                                      </p:to>
                                    </p:set>
                                    <p:animEffect transition="in" filter="wipe(down)">
                                      <p:cBhvr>
                                        <p:cTn id="7" dur="500"/>
                                        <p:tgtEl>
                                          <p:spTgt spid="4188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18823"/>
                                        </p:tgtEl>
                                        <p:attrNameLst>
                                          <p:attrName>style.visibility</p:attrName>
                                        </p:attrNameLst>
                                      </p:cBhvr>
                                      <p:to>
                                        <p:strVal val="visible"/>
                                      </p:to>
                                    </p:set>
                                    <p:animEffect transition="in" filter="wipe(up)">
                                      <p:cBhvr>
                                        <p:cTn id="10" dur="500"/>
                                        <p:tgtEl>
                                          <p:spTgt spid="4188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18822"/>
                                        </p:tgtEl>
                                        <p:attrNameLst>
                                          <p:attrName>style.visibility</p:attrName>
                                        </p:attrNameLst>
                                      </p:cBhvr>
                                      <p:to>
                                        <p:strVal val="visible"/>
                                      </p:to>
                                    </p:set>
                                    <p:animEffect transition="in" filter="wipe(left)">
                                      <p:cBhvr>
                                        <p:cTn id="13" dur="500"/>
                                        <p:tgtEl>
                                          <p:spTgt spid="41882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18826"/>
                                        </p:tgtEl>
                                        <p:attrNameLst>
                                          <p:attrName>style.visibility</p:attrName>
                                        </p:attrNameLst>
                                      </p:cBhvr>
                                      <p:to>
                                        <p:strVal val="visible"/>
                                      </p:to>
                                    </p:set>
                                    <p:animEffect transition="in" filter="wipe(down)">
                                      <p:cBhvr>
                                        <p:cTn id="16" dur="500"/>
                                        <p:tgtEl>
                                          <p:spTgt spid="41882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18824"/>
                                        </p:tgtEl>
                                        <p:attrNameLst>
                                          <p:attrName>style.visibility</p:attrName>
                                        </p:attrNameLst>
                                      </p:cBhvr>
                                      <p:to>
                                        <p:strVal val="visible"/>
                                      </p:to>
                                    </p:set>
                                    <p:animEffect transition="in" filter="wipe(down)">
                                      <p:cBhvr>
                                        <p:cTn id="19" dur="500"/>
                                        <p:tgtEl>
                                          <p:spTgt spid="41882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8825"/>
                                        </p:tgtEl>
                                        <p:attrNameLst>
                                          <p:attrName>style.visibility</p:attrName>
                                        </p:attrNameLst>
                                      </p:cBhvr>
                                      <p:to>
                                        <p:strVal val="visible"/>
                                      </p:to>
                                    </p:set>
                                    <p:animEffect transition="in" filter="wipe(down)">
                                      <p:cBhvr>
                                        <p:cTn id="22" dur="500"/>
                                        <p:tgtEl>
                                          <p:spTgt spid="4188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8829"/>
                                        </p:tgtEl>
                                        <p:attrNameLst>
                                          <p:attrName>style.visibility</p:attrName>
                                        </p:attrNameLst>
                                      </p:cBhvr>
                                      <p:to>
                                        <p:strVal val="visible"/>
                                      </p:to>
                                    </p:set>
                                    <p:animEffect transition="in" filter="wipe(down)">
                                      <p:cBhvr>
                                        <p:cTn id="27" dur="500"/>
                                        <p:tgtEl>
                                          <p:spTgt spid="41882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18831"/>
                                        </p:tgtEl>
                                        <p:attrNameLst>
                                          <p:attrName>style.visibility</p:attrName>
                                        </p:attrNameLst>
                                      </p:cBhvr>
                                      <p:to>
                                        <p:strVal val="visible"/>
                                      </p:to>
                                    </p:set>
                                    <p:animEffect transition="in" filter="wipe(down)">
                                      <p:cBhvr>
                                        <p:cTn id="30" dur="500"/>
                                        <p:tgtEl>
                                          <p:spTgt spid="41883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18833"/>
                                        </p:tgtEl>
                                        <p:attrNameLst>
                                          <p:attrName>style.visibility</p:attrName>
                                        </p:attrNameLst>
                                      </p:cBhvr>
                                      <p:to>
                                        <p:strVal val="visible"/>
                                      </p:to>
                                    </p:set>
                                    <p:animEffect transition="in" filter="wipe(down)">
                                      <p:cBhvr>
                                        <p:cTn id="33" dur="500"/>
                                        <p:tgtEl>
                                          <p:spTgt spid="41883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18828"/>
                                        </p:tgtEl>
                                        <p:attrNameLst>
                                          <p:attrName>style.visibility</p:attrName>
                                        </p:attrNameLst>
                                      </p:cBhvr>
                                      <p:to>
                                        <p:strVal val="visible"/>
                                      </p:to>
                                    </p:set>
                                    <p:animEffect transition="in" filter="wipe(down)">
                                      <p:cBhvr>
                                        <p:cTn id="36" dur="500"/>
                                        <p:tgtEl>
                                          <p:spTgt spid="4188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18830"/>
                                        </p:tgtEl>
                                        <p:attrNameLst>
                                          <p:attrName>style.visibility</p:attrName>
                                        </p:attrNameLst>
                                      </p:cBhvr>
                                      <p:to>
                                        <p:strVal val="visible"/>
                                      </p:to>
                                    </p:set>
                                    <p:animEffect transition="in" filter="wipe(down)">
                                      <p:cBhvr>
                                        <p:cTn id="39" dur="500"/>
                                        <p:tgtEl>
                                          <p:spTgt spid="4188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18832"/>
                                        </p:tgtEl>
                                        <p:attrNameLst>
                                          <p:attrName>style.visibility</p:attrName>
                                        </p:attrNameLst>
                                      </p:cBhvr>
                                      <p:to>
                                        <p:strVal val="visible"/>
                                      </p:to>
                                    </p:set>
                                    <p:animEffect transition="in" filter="wipe(down)">
                                      <p:cBhvr>
                                        <p:cTn id="42" dur="500"/>
                                        <p:tgtEl>
                                          <p:spTgt spid="4188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18834"/>
                                        </p:tgtEl>
                                        <p:attrNameLst>
                                          <p:attrName>style.visibility</p:attrName>
                                        </p:attrNameLst>
                                      </p:cBhvr>
                                      <p:to>
                                        <p:strVal val="visible"/>
                                      </p:to>
                                    </p:set>
                                    <p:animEffect transition="in" filter="wipe(up)">
                                      <p:cBhvr>
                                        <p:cTn id="47" dur="500"/>
                                        <p:tgtEl>
                                          <p:spTgt spid="4188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18842"/>
                                        </p:tgtEl>
                                        <p:attrNameLst>
                                          <p:attrName>style.visibility</p:attrName>
                                        </p:attrNameLst>
                                      </p:cBhvr>
                                      <p:to>
                                        <p:strVal val="visible"/>
                                      </p:to>
                                    </p:set>
                                    <p:animEffect transition="in" filter="wipe(right)">
                                      <p:cBhvr>
                                        <p:cTn id="52" dur="500"/>
                                        <p:tgtEl>
                                          <p:spTgt spid="418842"/>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4188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1882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1883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18831"/>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1883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18833"/>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down)">
                                      <p:cBhvr>
                                        <p:cTn id="69" dur="500"/>
                                        <p:tgtEl>
                                          <p:spTgt spid="2"/>
                                        </p:tgtEl>
                                      </p:cBhvr>
                                    </p:animEffect>
                                  </p:childTnLst>
                                </p:cTn>
                              </p:par>
                              <p:par>
                                <p:cTn id="70" presetID="1" presetClass="exit" presetSubtype="0" fill="hold" grpId="1" nodeType="withEffect">
                                  <p:stCondLst>
                                    <p:cond delay="0"/>
                                  </p:stCondLst>
                                  <p:childTnLst>
                                    <p:set>
                                      <p:cBhvr>
                                        <p:cTn id="71" dur="1" fill="hold">
                                          <p:stCondLst>
                                            <p:cond delay="0"/>
                                          </p:stCondLst>
                                        </p:cTn>
                                        <p:tgtEl>
                                          <p:spTgt spid="418842"/>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nodeType="clickEffect">
                                  <p:stCondLst>
                                    <p:cond delay="0"/>
                                  </p:stCondLst>
                                  <p:childTnLst>
                                    <p:set>
                                      <p:cBhvr>
                                        <p:cTn id="75" dur="1" fill="hold">
                                          <p:stCondLst>
                                            <p:cond delay="0"/>
                                          </p:stCondLst>
                                        </p:cTn>
                                        <p:tgtEl>
                                          <p:spTgt spid="418852"/>
                                        </p:tgtEl>
                                        <p:attrNameLst>
                                          <p:attrName>style.visibility</p:attrName>
                                        </p:attrNameLst>
                                      </p:cBhvr>
                                      <p:to>
                                        <p:strVal val="visible"/>
                                      </p:to>
                                    </p:set>
                                    <p:animEffect transition="in" filter="fade">
                                      <p:cBhvr>
                                        <p:cTn id="76" dur="500"/>
                                        <p:tgtEl>
                                          <p:spTgt spid="41885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18851"/>
                                        </p:tgtEl>
                                        <p:attrNameLst>
                                          <p:attrName>style.visibility</p:attrName>
                                        </p:attrNameLst>
                                      </p:cBhvr>
                                      <p:to>
                                        <p:strVal val="visible"/>
                                      </p:to>
                                    </p:set>
                                    <p:animEffect transition="in" filter="wipe(up)">
                                      <p:cBhvr>
                                        <p:cTn id="81" dur="500"/>
                                        <p:tgtEl>
                                          <p:spTgt spid="41885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18850"/>
                                        </p:tgtEl>
                                        <p:attrNameLst>
                                          <p:attrName>style.visibility</p:attrName>
                                        </p:attrNameLst>
                                      </p:cBhvr>
                                      <p:to>
                                        <p:strVal val="visible"/>
                                      </p:to>
                                    </p:set>
                                    <p:animEffect transition="in" filter="wipe(down)">
                                      <p:cBhvr>
                                        <p:cTn id="86" dur="500"/>
                                        <p:tgtEl>
                                          <p:spTgt spid="418850"/>
                                        </p:tgtEl>
                                      </p:cBhvr>
                                    </p:animEffect>
                                  </p:childTnLst>
                                </p:cTn>
                              </p:par>
                              <p:par>
                                <p:cTn id="87" presetID="1" presetClass="exit" presetSubtype="0" fill="hold" nodeType="withEffect">
                                  <p:stCondLst>
                                    <p:cond delay="0"/>
                                  </p:stCondLst>
                                  <p:childTnLst>
                                    <p:set>
                                      <p:cBhvr>
                                        <p:cTn id="88" dur="1" fill="hold">
                                          <p:stCondLst>
                                            <p:cond delay="0"/>
                                          </p:stCondLst>
                                        </p:cTn>
                                        <p:tgtEl>
                                          <p:spTgt spid="2"/>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3" presetClass="entr" presetSubtype="32"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plus(out)">
                                      <p:cBhvr>
                                        <p:cTn id="93" dur="500"/>
                                        <p:tgtEl>
                                          <p:spTgt spid="3"/>
                                        </p:tgtEl>
                                      </p:cBhvr>
                                    </p:animEffect>
                                  </p:childTnLst>
                                </p:cTn>
                              </p:par>
                              <p:par>
                                <p:cTn id="94" presetID="1" presetClass="exit" presetSubtype="0" fill="hold" grpId="1" nodeType="withEffect">
                                  <p:stCondLst>
                                    <p:cond delay="0"/>
                                  </p:stCondLst>
                                  <p:childTnLst>
                                    <p:set>
                                      <p:cBhvr>
                                        <p:cTn id="95" dur="1" fill="hold">
                                          <p:stCondLst>
                                            <p:cond delay="0"/>
                                          </p:stCondLst>
                                        </p:cTn>
                                        <p:tgtEl>
                                          <p:spTgt spid="418850"/>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0" presetClass="entr" presetSubtype="0" fill="hold" nodeType="clickEffect">
                                  <p:stCondLst>
                                    <p:cond delay="0"/>
                                  </p:stCondLst>
                                  <p:childTnLst>
                                    <p:set>
                                      <p:cBhvr>
                                        <p:cTn id="99" dur="1" fill="hold">
                                          <p:stCondLst>
                                            <p:cond delay="0"/>
                                          </p:stCondLst>
                                        </p:cTn>
                                        <p:tgtEl>
                                          <p:spTgt spid="418820"/>
                                        </p:tgtEl>
                                        <p:attrNameLst>
                                          <p:attrName>style.visibility</p:attrName>
                                        </p:attrNameLst>
                                      </p:cBhvr>
                                      <p:to>
                                        <p:strVal val="visible"/>
                                      </p:to>
                                    </p:set>
                                    <p:animEffect transition="in" filter="fade">
                                      <p:cBhvr>
                                        <p:cTn id="100" dur="500"/>
                                        <p:tgtEl>
                                          <p:spTgt spid="41882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418853"/>
                                        </p:tgtEl>
                                        <p:attrNameLst>
                                          <p:attrName>style.visibility</p:attrName>
                                        </p:attrNameLst>
                                      </p:cBhvr>
                                      <p:to>
                                        <p:strVal val="visible"/>
                                      </p:to>
                                    </p:set>
                                    <p:animEffect transition="in" filter="fade">
                                      <p:cBhvr>
                                        <p:cTn id="105" dur="500"/>
                                        <p:tgtEl>
                                          <p:spTgt spid="41885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18854"/>
                                        </p:tgtEl>
                                        <p:attrNameLst>
                                          <p:attrName>style.visibility</p:attrName>
                                        </p:attrNameLst>
                                      </p:cBhvr>
                                      <p:to>
                                        <p:strVal val="visible"/>
                                      </p:to>
                                    </p:set>
                                    <p:animEffect transition="in" filter="fade">
                                      <p:cBhvr>
                                        <p:cTn id="110" dur="500"/>
                                        <p:tgtEl>
                                          <p:spTgt spid="41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animBg="1"/>
      <p:bldP spid="418822" grpId="0" animBg="1"/>
      <p:bldP spid="418823" grpId="0" animBg="1"/>
      <p:bldP spid="418824" grpId="0"/>
      <p:bldP spid="418825" grpId="0"/>
      <p:bldP spid="418826" grpId="0"/>
      <p:bldP spid="418828" grpId="0" animBg="1"/>
      <p:bldP spid="418828" grpId="1" animBg="1"/>
      <p:bldP spid="418829" grpId="0" animBg="1"/>
      <p:bldP spid="418829" grpId="1" animBg="1"/>
      <p:bldP spid="418830" grpId="0" animBg="1"/>
      <p:bldP spid="418830" grpId="1" animBg="1"/>
      <p:bldP spid="418831" grpId="0"/>
      <p:bldP spid="418831" grpId="1"/>
      <p:bldP spid="418832" grpId="0"/>
      <p:bldP spid="418832" grpId="1"/>
      <p:bldP spid="418833" grpId="0"/>
      <p:bldP spid="418833" grpId="1"/>
      <p:bldP spid="418834" grpId="0"/>
      <p:bldP spid="418842" grpId="0" animBg="1"/>
      <p:bldP spid="418842" grpId="1" animBg="1"/>
      <p:bldP spid="418850" grpId="0" animBg="1"/>
      <p:bldP spid="418850" grpId="1" animBg="1"/>
      <p:bldP spid="4188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08542" y="404664"/>
            <a:ext cx="10972800" cy="13716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20867" name="Rectangle 3"/>
          <p:cNvSpPr>
            <a:spLocks noGrp="1" noChangeArrowheads="1"/>
          </p:cNvSpPr>
          <p:nvPr>
            <p:ph type="body" sz="half" idx="1"/>
          </p:nvPr>
        </p:nvSpPr>
        <p:spPr>
          <a:xfrm>
            <a:off x="609600" y="1412776"/>
            <a:ext cx="10924117" cy="3886200"/>
          </a:xfrm>
        </p:spPr>
        <p:txBody>
          <a:bodyPr/>
          <a:lstStyle/>
          <a:p>
            <a:pPr marL="717550" lvl="1" indent="-342900"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投影变换</a:t>
            </a:r>
          </a:p>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在观察变换之后，将三维物体投影到二维观察平面上；</a:t>
            </a:r>
          </a:p>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两种基本的投影方式：</a:t>
            </a:r>
          </a:p>
          <a:p>
            <a:pPr marL="1704975" lvl="4" indent="-433388" hangingPunct="0">
              <a:lnSpc>
                <a:spcPct val="15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平行投影：坐标位置沿平行线投影到观察平面；</a:t>
            </a:r>
          </a:p>
          <a:p>
            <a:pPr marL="1704975" lvl="4" indent="-433388" hangingPunct="0">
              <a:lnSpc>
                <a:spcPct val="15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透视投影：物体位置沿收敛于参考点的直线投影到观察平面</a:t>
            </a:r>
          </a:p>
          <a:p>
            <a:pPr marL="908050" lvl="1" indent="-436563" eaLnBrk="1" hangingPunct="1">
              <a:spcBef>
                <a:spcPts val="1200"/>
              </a:spcBef>
            </a:pPr>
            <a:endParaRPr lang="en-US" altLang="zh-CN" sz="2400" b="1" dirty="0" smtClean="0"/>
          </a:p>
        </p:txBody>
      </p:sp>
      <p:sp>
        <p:nvSpPr>
          <p:cNvPr id="420869" name="Freeform 5"/>
          <p:cNvSpPr>
            <a:spLocks/>
          </p:cNvSpPr>
          <p:nvPr/>
        </p:nvSpPr>
        <p:spPr bwMode="auto">
          <a:xfrm>
            <a:off x="1775884" y="4473575"/>
            <a:ext cx="1439333" cy="2160588"/>
          </a:xfrm>
          <a:custGeom>
            <a:avLst/>
            <a:gdLst>
              <a:gd name="T0" fmla="*/ 0 w 408"/>
              <a:gd name="T1" fmla="*/ 2147483647 h 1361"/>
              <a:gd name="T2" fmla="*/ 2147483647 w 408"/>
              <a:gd name="T3" fmla="*/ 0 h 1361"/>
              <a:gd name="T4" fmla="*/ 2147483647 w 408"/>
              <a:gd name="T5" fmla="*/ 2147483647 h 1361"/>
              <a:gd name="T6" fmla="*/ 2147483647 w 408"/>
              <a:gd name="T7" fmla="*/ 2147483647 h 1361"/>
              <a:gd name="T8" fmla="*/ 0 w 408"/>
              <a:gd name="T9" fmla="*/ 2147483647 h 1361"/>
              <a:gd name="T10" fmla="*/ 0 60000 65536"/>
              <a:gd name="T11" fmla="*/ 0 60000 65536"/>
              <a:gd name="T12" fmla="*/ 0 60000 65536"/>
              <a:gd name="T13" fmla="*/ 0 60000 65536"/>
              <a:gd name="T14" fmla="*/ 0 60000 65536"/>
              <a:gd name="T15" fmla="*/ 0 w 408"/>
              <a:gd name="T16" fmla="*/ 0 h 1361"/>
              <a:gd name="T17" fmla="*/ 408 w 408"/>
              <a:gd name="T18" fmla="*/ 1361 h 1361"/>
            </a:gdLst>
            <a:ahLst/>
            <a:cxnLst>
              <a:cxn ang="T10">
                <a:pos x="T0" y="T1"/>
              </a:cxn>
              <a:cxn ang="T11">
                <a:pos x="T2" y="T3"/>
              </a:cxn>
              <a:cxn ang="T12">
                <a:pos x="T4" y="T5"/>
              </a:cxn>
              <a:cxn ang="T13">
                <a:pos x="T6" y="T7"/>
              </a:cxn>
              <a:cxn ang="T14">
                <a:pos x="T8" y="T9"/>
              </a:cxn>
            </a:cxnLst>
            <a:rect l="T15" t="T16" r="T17" b="T18"/>
            <a:pathLst>
              <a:path w="408" h="1361">
                <a:moveTo>
                  <a:pt x="0" y="431"/>
                </a:moveTo>
                <a:lnTo>
                  <a:pt x="408" y="0"/>
                </a:lnTo>
                <a:lnTo>
                  <a:pt x="408" y="953"/>
                </a:lnTo>
                <a:lnTo>
                  <a:pt x="23" y="1361"/>
                </a:lnTo>
                <a:lnTo>
                  <a:pt x="0" y="431"/>
                </a:lnTo>
                <a:close/>
              </a:path>
            </a:pathLst>
          </a:custGeom>
          <a:solidFill>
            <a:schemeClr val="accent1"/>
          </a:solidFill>
          <a:ln w="9525">
            <a:solidFill>
              <a:schemeClr val="tx1"/>
            </a:solidFill>
            <a:round/>
            <a:headEnd/>
            <a:tailEnd/>
          </a:ln>
        </p:spPr>
        <p:txBody>
          <a:bodyPr/>
          <a:lstStyle/>
          <a:p>
            <a:endParaRPr lang="zh-CN" altLang="en-US"/>
          </a:p>
        </p:txBody>
      </p:sp>
      <p:grpSp>
        <p:nvGrpSpPr>
          <p:cNvPr id="2" name="Group 6"/>
          <p:cNvGrpSpPr>
            <a:grpSpLocks/>
          </p:cNvGrpSpPr>
          <p:nvPr/>
        </p:nvGrpSpPr>
        <p:grpSpPr bwMode="auto">
          <a:xfrm>
            <a:off x="575734" y="4797425"/>
            <a:ext cx="1198033" cy="1416050"/>
            <a:chOff x="272" y="3022"/>
            <a:chExt cx="566" cy="892"/>
          </a:xfrm>
        </p:grpSpPr>
        <p:sp>
          <p:nvSpPr>
            <p:cNvPr id="46125" name="Line 7"/>
            <p:cNvSpPr>
              <a:spLocks noChangeShapeType="1"/>
            </p:cNvSpPr>
            <p:nvPr/>
          </p:nvSpPr>
          <p:spPr bwMode="auto">
            <a:xfrm flipH="1">
              <a:off x="428" y="3272"/>
              <a:ext cx="228" cy="431"/>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6" name="Text Box 8"/>
            <p:cNvSpPr txBox="1">
              <a:spLocks noChangeArrowheads="1"/>
            </p:cNvSpPr>
            <p:nvPr/>
          </p:nvSpPr>
          <p:spPr bwMode="auto">
            <a:xfrm>
              <a:off x="599" y="3158"/>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ym typeface="Symbol" pitchFamily="18" charset="2"/>
                </a:rPr>
                <a:t></a:t>
              </a:r>
            </a:p>
          </p:txBody>
        </p:sp>
        <p:sp>
          <p:nvSpPr>
            <p:cNvPr id="46127" name="Text Box 9"/>
            <p:cNvSpPr txBox="1">
              <a:spLocks noChangeArrowheads="1"/>
            </p:cNvSpPr>
            <p:nvPr/>
          </p:nvSpPr>
          <p:spPr bwMode="auto">
            <a:xfrm>
              <a:off x="367" y="3594"/>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ym typeface="Symbol" pitchFamily="18" charset="2"/>
                </a:rPr>
                <a:t></a:t>
              </a:r>
            </a:p>
          </p:txBody>
        </p:sp>
        <p:sp>
          <p:nvSpPr>
            <p:cNvPr id="46128" name="Text Box 10"/>
            <p:cNvSpPr txBox="1">
              <a:spLocks noChangeArrowheads="1"/>
            </p:cNvSpPr>
            <p:nvPr/>
          </p:nvSpPr>
          <p:spPr bwMode="auto">
            <a:xfrm>
              <a:off x="272" y="3702"/>
              <a:ext cx="3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2">
                      <a:lumMod val="50000"/>
                    </a:schemeClr>
                  </a:solidFill>
                </a:rPr>
                <a:t>P</a:t>
              </a:r>
              <a:r>
                <a:rPr lang="en-US" altLang="zh-CN" sz="1600" baseline="-25000" dirty="0">
                  <a:solidFill>
                    <a:schemeClr val="bg2">
                      <a:lumMod val="50000"/>
                    </a:schemeClr>
                  </a:solidFill>
                </a:rPr>
                <a:t>1</a:t>
              </a:r>
            </a:p>
          </p:txBody>
        </p:sp>
        <p:sp>
          <p:nvSpPr>
            <p:cNvPr id="46129" name="Text Box 11"/>
            <p:cNvSpPr txBox="1">
              <a:spLocks noChangeArrowheads="1"/>
            </p:cNvSpPr>
            <p:nvPr/>
          </p:nvSpPr>
          <p:spPr bwMode="auto">
            <a:xfrm>
              <a:off x="521" y="3022"/>
              <a:ext cx="3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2">
                      <a:lumMod val="50000"/>
                    </a:schemeClr>
                  </a:solidFill>
                </a:rPr>
                <a:t>P</a:t>
              </a:r>
              <a:r>
                <a:rPr lang="en-US" altLang="zh-CN" sz="1600" baseline="-25000" dirty="0">
                  <a:solidFill>
                    <a:schemeClr val="bg2">
                      <a:lumMod val="50000"/>
                    </a:schemeClr>
                  </a:solidFill>
                </a:rPr>
                <a:t>2</a:t>
              </a:r>
            </a:p>
          </p:txBody>
        </p:sp>
      </p:grpSp>
      <p:grpSp>
        <p:nvGrpSpPr>
          <p:cNvPr id="3" name="Group 12"/>
          <p:cNvGrpSpPr>
            <a:grpSpLocks/>
          </p:cNvGrpSpPr>
          <p:nvPr/>
        </p:nvGrpSpPr>
        <p:grpSpPr bwMode="auto">
          <a:xfrm>
            <a:off x="969434" y="4805364"/>
            <a:ext cx="2389717" cy="1420812"/>
            <a:chOff x="458" y="3027"/>
            <a:chExt cx="1129" cy="895"/>
          </a:xfrm>
        </p:grpSpPr>
        <p:sp>
          <p:nvSpPr>
            <p:cNvPr id="46117" name="Line 13"/>
            <p:cNvSpPr>
              <a:spLocks noChangeShapeType="1"/>
            </p:cNvSpPr>
            <p:nvPr/>
          </p:nvSpPr>
          <p:spPr bwMode="auto">
            <a:xfrm flipV="1">
              <a:off x="680" y="3267"/>
              <a:ext cx="726"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14"/>
            <p:cNvSpPr>
              <a:spLocks noChangeShapeType="1"/>
            </p:cNvSpPr>
            <p:nvPr/>
          </p:nvSpPr>
          <p:spPr bwMode="auto">
            <a:xfrm flipV="1">
              <a:off x="458" y="3702"/>
              <a:ext cx="744" cy="1"/>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119" name="Group 15"/>
            <p:cNvGrpSpPr>
              <a:grpSpLocks/>
            </p:cNvGrpSpPr>
            <p:nvPr/>
          </p:nvGrpSpPr>
          <p:grpSpPr bwMode="auto">
            <a:xfrm>
              <a:off x="985" y="3027"/>
              <a:ext cx="602" cy="895"/>
              <a:chOff x="985" y="3027"/>
              <a:chExt cx="602" cy="895"/>
            </a:xfrm>
          </p:grpSpPr>
          <p:sp>
            <p:nvSpPr>
              <p:cNvPr id="46120" name="Line 16"/>
              <p:cNvSpPr>
                <a:spLocks noChangeShapeType="1"/>
              </p:cNvSpPr>
              <p:nvPr/>
            </p:nvSpPr>
            <p:spPr bwMode="auto">
              <a:xfrm flipH="1">
                <a:off x="1187" y="3272"/>
                <a:ext cx="204" cy="431"/>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1" name="Text Box 17"/>
              <p:cNvSpPr txBox="1">
                <a:spLocks noChangeArrowheads="1"/>
              </p:cNvSpPr>
              <p:nvPr/>
            </p:nvSpPr>
            <p:spPr bwMode="auto">
              <a:xfrm>
                <a:off x="1334" y="3158"/>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1"/>
                    </a:solidFill>
                    <a:sym typeface="Symbol" pitchFamily="18" charset="2"/>
                  </a:rPr>
                  <a:t></a:t>
                </a:r>
              </a:p>
            </p:txBody>
          </p:sp>
          <p:sp>
            <p:nvSpPr>
              <p:cNvPr id="46122" name="Text Box 18"/>
              <p:cNvSpPr txBox="1">
                <a:spLocks noChangeArrowheads="1"/>
              </p:cNvSpPr>
              <p:nvPr/>
            </p:nvSpPr>
            <p:spPr bwMode="auto">
              <a:xfrm>
                <a:off x="1121" y="3594"/>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1"/>
                    </a:solidFill>
                    <a:sym typeface="Symbol" pitchFamily="18" charset="2"/>
                  </a:rPr>
                  <a:t></a:t>
                </a:r>
              </a:p>
            </p:txBody>
          </p:sp>
          <p:sp>
            <p:nvSpPr>
              <p:cNvPr id="46123" name="Text Box 19"/>
              <p:cNvSpPr txBox="1">
                <a:spLocks noChangeArrowheads="1"/>
              </p:cNvSpPr>
              <p:nvPr/>
            </p:nvSpPr>
            <p:spPr bwMode="auto">
              <a:xfrm>
                <a:off x="985" y="3710"/>
                <a:ext cx="4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1"/>
                    </a:solidFill>
                  </a:rPr>
                  <a:t>P</a:t>
                </a:r>
                <a:r>
                  <a:rPr lang="en-US" altLang="zh-CN" sz="1600" baseline="-25000" dirty="0">
                    <a:solidFill>
                      <a:schemeClr val="bg1"/>
                    </a:solidFill>
                  </a:rPr>
                  <a:t>1 </a:t>
                </a:r>
                <a:r>
                  <a:rPr lang="en-US" altLang="zh-CN" baseline="30000" dirty="0">
                    <a:solidFill>
                      <a:schemeClr val="bg1"/>
                    </a:solidFill>
                  </a:rPr>
                  <a:t>’</a:t>
                </a:r>
              </a:p>
            </p:txBody>
          </p:sp>
          <p:sp>
            <p:nvSpPr>
              <p:cNvPr id="46124" name="Text Box 20"/>
              <p:cNvSpPr txBox="1">
                <a:spLocks noChangeArrowheads="1"/>
              </p:cNvSpPr>
              <p:nvPr/>
            </p:nvSpPr>
            <p:spPr bwMode="auto">
              <a:xfrm>
                <a:off x="1270" y="3027"/>
                <a:ext cx="3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1"/>
                    </a:solidFill>
                  </a:rPr>
                  <a:t>P</a:t>
                </a:r>
                <a:r>
                  <a:rPr lang="en-US" altLang="zh-CN" sz="1600" baseline="-25000">
                    <a:solidFill>
                      <a:schemeClr val="bg1"/>
                    </a:solidFill>
                  </a:rPr>
                  <a:t>2</a:t>
                </a:r>
                <a:r>
                  <a:rPr lang="en-US" altLang="zh-CN" sz="1600" baseline="30000">
                    <a:solidFill>
                      <a:schemeClr val="bg1"/>
                    </a:solidFill>
                  </a:rPr>
                  <a:t>‘</a:t>
                </a:r>
              </a:p>
            </p:txBody>
          </p:sp>
        </p:grpSp>
      </p:grpSp>
      <p:sp>
        <p:nvSpPr>
          <p:cNvPr id="420885" name="Freeform 21"/>
          <p:cNvSpPr>
            <a:spLocks/>
          </p:cNvSpPr>
          <p:nvPr/>
        </p:nvSpPr>
        <p:spPr bwMode="auto">
          <a:xfrm>
            <a:off x="4847167" y="4400550"/>
            <a:ext cx="1439333" cy="2160588"/>
          </a:xfrm>
          <a:custGeom>
            <a:avLst/>
            <a:gdLst>
              <a:gd name="T0" fmla="*/ 0 w 408"/>
              <a:gd name="T1" fmla="*/ 2147483647 h 1361"/>
              <a:gd name="T2" fmla="*/ 2147483647 w 408"/>
              <a:gd name="T3" fmla="*/ 0 h 1361"/>
              <a:gd name="T4" fmla="*/ 2147483647 w 408"/>
              <a:gd name="T5" fmla="*/ 2147483647 h 1361"/>
              <a:gd name="T6" fmla="*/ 2147483647 w 408"/>
              <a:gd name="T7" fmla="*/ 2147483647 h 1361"/>
              <a:gd name="T8" fmla="*/ 0 w 408"/>
              <a:gd name="T9" fmla="*/ 2147483647 h 1361"/>
              <a:gd name="T10" fmla="*/ 0 60000 65536"/>
              <a:gd name="T11" fmla="*/ 0 60000 65536"/>
              <a:gd name="T12" fmla="*/ 0 60000 65536"/>
              <a:gd name="T13" fmla="*/ 0 60000 65536"/>
              <a:gd name="T14" fmla="*/ 0 60000 65536"/>
              <a:gd name="T15" fmla="*/ 0 w 408"/>
              <a:gd name="T16" fmla="*/ 0 h 1361"/>
              <a:gd name="T17" fmla="*/ 408 w 408"/>
              <a:gd name="T18" fmla="*/ 1361 h 1361"/>
            </a:gdLst>
            <a:ahLst/>
            <a:cxnLst>
              <a:cxn ang="T10">
                <a:pos x="T0" y="T1"/>
              </a:cxn>
              <a:cxn ang="T11">
                <a:pos x="T2" y="T3"/>
              </a:cxn>
              <a:cxn ang="T12">
                <a:pos x="T4" y="T5"/>
              </a:cxn>
              <a:cxn ang="T13">
                <a:pos x="T6" y="T7"/>
              </a:cxn>
              <a:cxn ang="T14">
                <a:pos x="T8" y="T9"/>
              </a:cxn>
            </a:cxnLst>
            <a:rect l="T15" t="T16" r="T17" b="T18"/>
            <a:pathLst>
              <a:path w="408" h="1361">
                <a:moveTo>
                  <a:pt x="0" y="431"/>
                </a:moveTo>
                <a:lnTo>
                  <a:pt x="408" y="0"/>
                </a:lnTo>
                <a:lnTo>
                  <a:pt x="408" y="953"/>
                </a:lnTo>
                <a:lnTo>
                  <a:pt x="23" y="1361"/>
                </a:lnTo>
                <a:lnTo>
                  <a:pt x="0" y="431"/>
                </a:lnTo>
                <a:close/>
              </a:path>
            </a:pathLst>
          </a:custGeom>
          <a:solidFill>
            <a:schemeClr val="accent1"/>
          </a:solidFill>
          <a:ln w="9525">
            <a:solidFill>
              <a:schemeClr val="tx1"/>
            </a:solidFill>
            <a:round/>
            <a:headEnd/>
            <a:tailEnd/>
          </a:ln>
        </p:spPr>
        <p:txBody>
          <a:bodyPr/>
          <a:lstStyle/>
          <a:p>
            <a:endParaRPr lang="zh-CN" altLang="en-US"/>
          </a:p>
        </p:txBody>
      </p:sp>
      <p:sp>
        <p:nvSpPr>
          <p:cNvPr id="420886" name="Line 22"/>
          <p:cNvSpPr>
            <a:spLocks noChangeShapeType="1"/>
          </p:cNvSpPr>
          <p:nvPr/>
        </p:nvSpPr>
        <p:spPr bwMode="auto">
          <a:xfrm>
            <a:off x="4510618" y="5113338"/>
            <a:ext cx="2736849" cy="36671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7" name="Line 23"/>
          <p:cNvSpPr>
            <a:spLocks noChangeShapeType="1"/>
          </p:cNvSpPr>
          <p:nvPr/>
        </p:nvSpPr>
        <p:spPr bwMode="auto">
          <a:xfrm flipV="1">
            <a:off x="4038600" y="5480050"/>
            <a:ext cx="3208867" cy="32385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24"/>
          <p:cNvGrpSpPr>
            <a:grpSpLocks/>
          </p:cNvGrpSpPr>
          <p:nvPr/>
        </p:nvGrpSpPr>
        <p:grpSpPr bwMode="auto">
          <a:xfrm>
            <a:off x="3647018" y="4710113"/>
            <a:ext cx="1198033" cy="1416050"/>
            <a:chOff x="272" y="3022"/>
            <a:chExt cx="566" cy="892"/>
          </a:xfrm>
        </p:grpSpPr>
        <p:sp>
          <p:nvSpPr>
            <p:cNvPr id="46112" name="Line 25"/>
            <p:cNvSpPr>
              <a:spLocks noChangeShapeType="1"/>
            </p:cNvSpPr>
            <p:nvPr/>
          </p:nvSpPr>
          <p:spPr bwMode="auto">
            <a:xfrm flipH="1">
              <a:off x="438" y="3272"/>
              <a:ext cx="228" cy="431"/>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Text Box 26"/>
            <p:cNvSpPr txBox="1">
              <a:spLocks noChangeArrowheads="1"/>
            </p:cNvSpPr>
            <p:nvPr/>
          </p:nvSpPr>
          <p:spPr bwMode="auto">
            <a:xfrm>
              <a:off x="599" y="3158"/>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2">
                      <a:lumMod val="50000"/>
                    </a:schemeClr>
                  </a:solidFill>
                  <a:sym typeface="Symbol" pitchFamily="18" charset="2"/>
                </a:rPr>
                <a:t></a:t>
              </a:r>
            </a:p>
          </p:txBody>
        </p:sp>
        <p:sp>
          <p:nvSpPr>
            <p:cNvPr id="46114" name="Text Box 27"/>
            <p:cNvSpPr txBox="1">
              <a:spLocks noChangeArrowheads="1"/>
            </p:cNvSpPr>
            <p:nvPr/>
          </p:nvSpPr>
          <p:spPr bwMode="auto">
            <a:xfrm>
              <a:off x="367" y="3594"/>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2">
                      <a:lumMod val="50000"/>
                    </a:schemeClr>
                  </a:solidFill>
                  <a:sym typeface="Symbol" pitchFamily="18" charset="2"/>
                </a:rPr>
                <a:t></a:t>
              </a:r>
            </a:p>
          </p:txBody>
        </p:sp>
        <p:sp>
          <p:nvSpPr>
            <p:cNvPr id="46115" name="Text Box 28"/>
            <p:cNvSpPr txBox="1">
              <a:spLocks noChangeArrowheads="1"/>
            </p:cNvSpPr>
            <p:nvPr/>
          </p:nvSpPr>
          <p:spPr bwMode="auto">
            <a:xfrm>
              <a:off x="272" y="3702"/>
              <a:ext cx="3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2">
                      <a:lumMod val="50000"/>
                    </a:schemeClr>
                  </a:solidFill>
                </a:rPr>
                <a:t>P</a:t>
              </a:r>
              <a:r>
                <a:rPr lang="en-US" altLang="zh-CN" sz="1600" baseline="-25000" dirty="0">
                  <a:solidFill>
                    <a:schemeClr val="bg2">
                      <a:lumMod val="50000"/>
                    </a:schemeClr>
                  </a:solidFill>
                </a:rPr>
                <a:t>1</a:t>
              </a:r>
            </a:p>
          </p:txBody>
        </p:sp>
        <p:sp>
          <p:nvSpPr>
            <p:cNvPr id="46116" name="Text Box 29"/>
            <p:cNvSpPr txBox="1">
              <a:spLocks noChangeArrowheads="1"/>
            </p:cNvSpPr>
            <p:nvPr/>
          </p:nvSpPr>
          <p:spPr bwMode="auto">
            <a:xfrm>
              <a:off x="521" y="3022"/>
              <a:ext cx="3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2">
                      <a:lumMod val="50000"/>
                    </a:schemeClr>
                  </a:solidFill>
                </a:rPr>
                <a:t>P</a:t>
              </a:r>
              <a:r>
                <a:rPr lang="en-US" altLang="zh-CN" sz="1600" baseline="-25000">
                  <a:solidFill>
                    <a:schemeClr val="bg2">
                      <a:lumMod val="50000"/>
                    </a:schemeClr>
                  </a:solidFill>
                </a:rPr>
                <a:t>2</a:t>
              </a:r>
            </a:p>
          </p:txBody>
        </p:sp>
      </p:grpSp>
      <p:grpSp>
        <p:nvGrpSpPr>
          <p:cNvPr id="6" name="Group 30"/>
          <p:cNvGrpSpPr>
            <a:grpSpLocks/>
          </p:cNvGrpSpPr>
          <p:nvPr/>
        </p:nvGrpSpPr>
        <p:grpSpPr bwMode="auto">
          <a:xfrm>
            <a:off x="5325534" y="4932364"/>
            <a:ext cx="1104900" cy="1062037"/>
            <a:chOff x="2766" y="3062"/>
            <a:chExt cx="522" cy="669"/>
          </a:xfrm>
        </p:grpSpPr>
        <p:sp>
          <p:nvSpPr>
            <p:cNvPr id="46107" name="Line 31"/>
            <p:cNvSpPr>
              <a:spLocks noChangeShapeType="1"/>
            </p:cNvSpPr>
            <p:nvPr/>
          </p:nvSpPr>
          <p:spPr bwMode="auto">
            <a:xfrm flipH="1">
              <a:off x="2948" y="3294"/>
              <a:ext cx="113" cy="20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8" name="Text Box 32"/>
            <p:cNvSpPr txBox="1">
              <a:spLocks noChangeArrowheads="1"/>
            </p:cNvSpPr>
            <p:nvPr/>
          </p:nvSpPr>
          <p:spPr bwMode="auto">
            <a:xfrm>
              <a:off x="2996" y="3189"/>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1"/>
                  </a:solidFill>
                  <a:sym typeface="Symbol" pitchFamily="18" charset="2"/>
                </a:rPr>
                <a:t></a:t>
              </a:r>
            </a:p>
          </p:txBody>
        </p:sp>
        <p:sp>
          <p:nvSpPr>
            <p:cNvPr id="46109" name="Text Box 33"/>
            <p:cNvSpPr txBox="1">
              <a:spLocks noChangeArrowheads="1"/>
            </p:cNvSpPr>
            <p:nvPr/>
          </p:nvSpPr>
          <p:spPr bwMode="auto">
            <a:xfrm>
              <a:off x="2877" y="3398"/>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1"/>
                  </a:solidFill>
                  <a:sym typeface="Symbol" pitchFamily="18" charset="2"/>
                </a:rPr>
                <a:t></a:t>
              </a:r>
            </a:p>
          </p:txBody>
        </p:sp>
        <p:sp>
          <p:nvSpPr>
            <p:cNvPr id="46110" name="Text Box 34"/>
            <p:cNvSpPr txBox="1">
              <a:spLocks noChangeArrowheads="1"/>
            </p:cNvSpPr>
            <p:nvPr/>
          </p:nvSpPr>
          <p:spPr bwMode="auto">
            <a:xfrm>
              <a:off x="2766" y="3519"/>
              <a:ext cx="4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1"/>
                  </a:solidFill>
                </a:rPr>
                <a:t>P</a:t>
              </a:r>
              <a:r>
                <a:rPr lang="en-US" altLang="zh-CN" sz="1600" baseline="-25000" dirty="0">
                  <a:solidFill>
                    <a:schemeClr val="bg1"/>
                  </a:solidFill>
                </a:rPr>
                <a:t>1 </a:t>
              </a:r>
              <a:r>
                <a:rPr lang="en-US" altLang="zh-CN" baseline="30000" dirty="0">
                  <a:solidFill>
                    <a:schemeClr val="bg1"/>
                  </a:solidFill>
                </a:rPr>
                <a:t>’</a:t>
              </a:r>
            </a:p>
          </p:txBody>
        </p:sp>
        <p:sp>
          <p:nvSpPr>
            <p:cNvPr id="46111" name="Text Box 35"/>
            <p:cNvSpPr txBox="1">
              <a:spLocks noChangeArrowheads="1"/>
            </p:cNvSpPr>
            <p:nvPr/>
          </p:nvSpPr>
          <p:spPr bwMode="auto">
            <a:xfrm>
              <a:off x="2971" y="3062"/>
              <a:ext cx="3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1"/>
                  </a:solidFill>
                </a:rPr>
                <a:t>P</a:t>
              </a:r>
              <a:r>
                <a:rPr lang="en-US" altLang="zh-CN" sz="1600" baseline="-25000">
                  <a:solidFill>
                    <a:schemeClr val="bg1"/>
                  </a:solidFill>
                </a:rPr>
                <a:t>2</a:t>
              </a:r>
              <a:r>
                <a:rPr lang="en-US" altLang="zh-CN" sz="1600" baseline="30000">
                  <a:solidFill>
                    <a:schemeClr val="bg1"/>
                  </a:solidFill>
                </a:rPr>
                <a:t>‘</a:t>
              </a:r>
            </a:p>
          </p:txBody>
        </p:sp>
      </p:grpSp>
      <p:grpSp>
        <p:nvGrpSpPr>
          <p:cNvPr id="7" name="Group 36"/>
          <p:cNvGrpSpPr>
            <a:grpSpLocks/>
          </p:cNvGrpSpPr>
          <p:nvPr/>
        </p:nvGrpSpPr>
        <p:grpSpPr bwMode="auto">
          <a:xfrm>
            <a:off x="6574367" y="5303839"/>
            <a:ext cx="1441451" cy="596900"/>
            <a:chOff x="3356" y="3296"/>
            <a:chExt cx="681" cy="376"/>
          </a:xfrm>
        </p:grpSpPr>
        <p:sp>
          <p:nvSpPr>
            <p:cNvPr id="46105" name="Text Box 37"/>
            <p:cNvSpPr txBox="1">
              <a:spLocks noChangeArrowheads="1"/>
            </p:cNvSpPr>
            <p:nvPr/>
          </p:nvSpPr>
          <p:spPr bwMode="auto">
            <a:xfrm>
              <a:off x="3598" y="3296"/>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dirty="0">
                  <a:solidFill>
                    <a:schemeClr val="bg2">
                      <a:lumMod val="50000"/>
                    </a:schemeClr>
                  </a:solidFill>
                  <a:sym typeface="Symbol" pitchFamily="18" charset="2"/>
                </a:rPr>
                <a:t></a:t>
              </a:r>
            </a:p>
          </p:txBody>
        </p:sp>
        <p:sp>
          <p:nvSpPr>
            <p:cNvPr id="46106" name="Text Box 38"/>
            <p:cNvSpPr txBox="1">
              <a:spLocks noChangeArrowheads="1"/>
            </p:cNvSpPr>
            <p:nvPr/>
          </p:nvSpPr>
          <p:spPr bwMode="auto">
            <a:xfrm>
              <a:off x="3356" y="3480"/>
              <a:ext cx="6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400" b="1" dirty="0">
                  <a:solidFill>
                    <a:schemeClr val="bg2">
                      <a:lumMod val="50000"/>
                    </a:schemeClr>
                  </a:solidFill>
                </a:rPr>
                <a:t>投影参考点</a:t>
              </a:r>
            </a:p>
          </p:txBody>
        </p:sp>
      </p:grpSp>
      <p:sp>
        <p:nvSpPr>
          <p:cNvPr id="420903" name="Freeform 39"/>
          <p:cNvSpPr>
            <a:spLocks/>
          </p:cNvSpPr>
          <p:nvPr/>
        </p:nvSpPr>
        <p:spPr bwMode="auto">
          <a:xfrm>
            <a:off x="9552517" y="4076701"/>
            <a:ext cx="1056216" cy="2771775"/>
          </a:xfrm>
          <a:custGeom>
            <a:avLst/>
            <a:gdLst>
              <a:gd name="T0" fmla="*/ 0 w 567"/>
              <a:gd name="T1" fmla="*/ 0 h 1293"/>
              <a:gd name="T2" fmla="*/ 2147483647 w 567"/>
              <a:gd name="T3" fmla="*/ 2147483647 h 1293"/>
              <a:gd name="T4" fmla="*/ 2147483647 w 567"/>
              <a:gd name="T5" fmla="*/ 2147483647 h 1293"/>
              <a:gd name="T6" fmla="*/ 0 w 567"/>
              <a:gd name="T7" fmla="*/ 2147483647 h 1293"/>
              <a:gd name="T8" fmla="*/ 0 w 567"/>
              <a:gd name="T9" fmla="*/ 0 h 1293"/>
              <a:gd name="T10" fmla="*/ 0 60000 65536"/>
              <a:gd name="T11" fmla="*/ 0 60000 65536"/>
              <a:gd name="T12" fmla="*/ 0 60000 65536"/>
              <a:gd name="T13" fmla="*/ 0 60000 65536"/>
              <a:gd name="T14" fmla="*/ 0 60000 65536"/>
              <a:gd name="T15" fmla="*/ 0 w 567"/>
              <a:gd name="T16" fmla="*/ 0 h 1293"/>
              <a:gd name="T17" fmla="*/ 567 w 567"/>
              <a:gd name="T18" fmla="*/ 1293 h 1293"/>
            </a:gdLst>
            <a:ahLst/>
            <a:cxnLst>
              <a:cxn ang="T10">
                <a:pos x="T0" y="T1"/>
              </a:cxn>
              <a:cxn ang="T11">
                <a:pos x="T2" y="T3"/>
              </a:cxn>
              <a:cxn ang="T12">
                <a:pos x="T4" y="T5"/>
              </a:cxn>
              <a:cxn ang="T13">
                <a:pos x="T6" y="T7"/>
              </a:cxn>
              <a:cxn ang="T14">
                <a:pos x="T8" y="T9"/>
              </a:cxn>
            </a:cxnLst>
            <a:rect l="T15" t="T16" r="T17" b="T18"/>
            <a:pathLst>
              <a:path w="567" h="1293">
                <a:moveTo>
                  <a:pt x="0" y="0"/>
                </a:moveTo>
                <a:lnTo>
                  <a:pt x="567" y="499"/>
                </a:lnTo>
                <a:lnTo>
                  <a:pt x="567" y="1293"/>
                </a:lnTo>
                <a:lnTo>
                  <a:pt x="0" y="771"/>
                </a:lnTo>
                <a:lnTo>
                  <a:pt x="0" y="0"/>
                </a:lnTo>
                <a:close/>
              </a:path>
            </a:pathLst>
          </a:custGeom>
          <a:solidFill>
            <a:schemeClr val="accent1"/>
          </a:solidFill>
          <a:ln w="9525">
            <a:solidFill>
              <a:schemeClr val="tx1"/>
            </a:solidFill>
            <a:round/>
            <a:headEnd/>
            <a:tailEnd/>
          </a:ln>
        </p:spPr>
        <p:txBody>
          <a:bodyPr/>
          <a:lstStyle/>
          <a:p>
            <a:endParaRPr lang="zh-CN" altLang="en-US"/>
          </a:p>
        </p:txBody>
      </p:sp>
      <p:sp>
        <p:nvSpPr>
          <p:cNvPr id="420904" name="Line 40"/>
          <p:cNvSpPr>
            <a:spLocks noChangeShapeType="1"/>
          </p:cNvSpPr>
          <p:nvPr/>
        </p:nvSpPr>
        <p:spPr bwMode="auto">
          <a:xfrm>
            <a:off x="9169400" y="4652964"/>
            <a:ext cx="0" cy="719137"/>
          </a:xfrm>
          <a:prstGeom prst="line">
            <a:avLst/>
          </a:prstGeom>
          <a:noFill/>
          <a:ln w="38100">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5" name="Line 41"/>
          <p:cNvSpPr>
            <a:spLocks noChangeShapeType="1"/>
          </p:cNvSpPr>
          <p:nvPr/>
        </p:nvSpPr>
        <p:spPr bwMode="auto">
          <a:xfrm>
            <a:off x="7584017" y="5984876"/>
            <a:ext cx="0" cy="684213"/>
          </a:xfrm>
          <a:prstGeom prst="line">
            <a:avLst/>
          </a:prstGeom>
          <a:noFill/>
          <a:ln w="38100">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42"/>
          <p:cNvGrpSpPr>
            <a:grpSpLocks/>
          </p:cNvGrpSpPr>
          <p:nvPr/>
        </p:nvGrpSpPr>
        <p:grpSpPr bwMode="auto">
          <a:xfrm>
            <a:off x="10750552" y="5122864"/>
            <a:ext cx="1441449" cy="568325"/>
            <a:chOff x="3356" y="3314"/>
            <a:chExt cx="681" cy="358"/>
          </a:xfrm>
        </p:grpSpPr>
        <p:sp>
          <p:nvSpPr>
            <p:cNvPr id="46103" name="Text Box 43"/>
            <p:cNvSpPr txBox="1">
              <a:spLocks noChangeArrowheads="1"/>
            </p:cNvSpPr>
            <p:nvPr/>
          </p:nvSpPr>
          <p:spPr bwMode="auto">
            <a:xfrm>
              <a:off x="3588" y="3314"/>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600">
                  <a:solidFill>
                    <a:schemeClr val="bg2">
                      <a:lumMod val="50000"/>
                    </a:schemeClr>
                  </a:solidFill>
                  <a:sym typeface="Symbol" pitchFamily="18" charset="2"/>
                </a:rPr>
                <a:t></a:t>
              </a:r>
            </a:p>
          </p:txBody>
        </p:sp>
        <p:sp>
          <p:nvSpPr>
            <p:cNvPr id="46104" name="Text Box 44"/>
            <p:cNvSpPr txBox="1">
              <a:spLocks noChangeArrowheads="1"/>
            </p:cNvSpPr>
            <p:nvPr/>
          </p:nvSpPr>
          <p:spPr bwMode="auto">
            <a:xfrm>
              <a:off x="3356" y="3480"/>
              <a:ext cx="6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400" b="1" dirty="0">
                  <a:solidFill>
                    <a:schemeClr val="bg2">
                      <a:lumMod val="50000"/>
                    </a:schemeClr>
                  </a:solidFill>
                </a:rPr>
                <a:t>投影参考点</a:t>
              </a:r>
            </a:p>
          </p:txBody>
        </p:sp>
      </p:grpSp>
      <p:sp>
        <p:nvSpPr>
          <p:cNvPr id="420909" name="Line 45"/>
          <p:cNvSpPr>
            <a:spLocks noChangeShapeType="1"/>
          </p:cNvSpPr>
          <p:nvPr/>
        </p:nvSpPr>
        <p:spPr bwMode="auto">
          <a:xfrm>
            <a:off x="9169401" y="4652964"/>
            <a:ext cx="2207684" cy="612775"/>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10" name="Line 46"/>
          <p:cNvSpPr>
            <a:spLocks noChangeShapeType="1"/>
          </p:cNvSpPr>
          <p:nvPr/>
        </p:nvSpPr>
        <p:spPr bwMode="auto">
          <a:xfrm flipV="1">
            <a:off x="9169401" y="5286376"/>
            <a:ext cx="2197100" cy="87313"/>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11" name="Line 47"/>
          <p:cNvSpPr>
            <a:spLocks noChangeShapeType="1"/>
          </p:cNvSpPr>
          <p:nvPr/>
        </p:nvSpPr>
        <p:spPr bwMode="auto">
          <a:xfrm flipV="1">
            <a:off x="7584017" y="5265739"/>
            <a:ext cx="3793067" cy="719137"/>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12" name="Line 48"/>
          <p:cNvSpPr>
            <a:spLocks noChangeShapeType="1"/>
          </p:cNvSpPr>
          <p:nvPr/>
        </p:nvSpPr>
        <p:spPr bwMode="auto">
          <a:xfrm flipV="1">
            <a:off x="7584017" y="5300664"/>
            <a:ext cx="3793067" cy="1368425"/>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13" name="Line 49"/>
          <p:cNvSpPr>
            <a:spLocks noChangeShapeType="1"/>
          </p:cNvSpPr>
          <p:nvPr/>
        </p:nvSpPr>
        <p:spPr bwMode="auto">
          <a:xfrm>
            <a:off x="10033000" y="4905376"/>
            <a:ext cx="0" cy="4238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14" name="Line 50"/>
          <p:cNvSpPr>
            <a:spLocks noChangeShapeType="1"/>
          </p:cNvSpPr>
          <p:nvPr/>
        </p:nvSpPr>
        <p:spPr bwMode="auto">
          <a:xfrm>
            <a:off x="10033000" y="5532438"/>
            <a:ext cx="0" cy="2524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66372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0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0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20869"/>
                                        </p:tgtEl>
                                        <p:attrNameLst>
                                          <p:attrName>style.visibility</p:attrName>
                                        </p:attrNameLst>
                                      </p:cBhvr>
                                      <p:to>
                                        <p:strVal val="visible"/>
                                      </p:to>
                                    </p:set>
                                    <p:animEffect transition="in" filter="wipe(down)">
                                      <p:cBhvr>
                                        <p:cTn id="26" dur="500"/>
                                        <p:tgtEl>
                                          <p:spTgt spid="420869"/>
                                        </p:tgtEl>
                                      </p:cBhvr>
                                    </p:animEffect>
                                  </p:childTnLst>
                                </p:cTn>
                              </p:par>
                            </p:childTnLst>
                          </p:cTn>
                        </p:par>
                        <p:par>
                          <p:cTn id="27" fill="hold" nodeType="with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0867">
                                            <p:txEl>
                                              <p:pRg st="4" end="4"/>
                                            </p:txEl>
                                          </p:spTgt>
                                        </p:tgtEl>
                                        <p:attrNameLst>
                                          <p:attrName>style.visibility</p:attrName>
                                        </p:attrNameLst>
                                      </p:cBhvr>
                                      <p:to>
                                        <p:strVal val="visible"/>
                                      </p:to>
                                    </p:set>
                                  </p:childTnLst>
                                </p:cTn>
                              </p:par>
                            </p:childTnLst>
                          </p:cTn>
                        </p:par>
                        <p:par>
                          <p:cTn id="35" fill="hold" nodeType="withGroup">
                            <p:stCondLst>
                              <p:cond delay="0"/>
                            </p:stCondLst>
                            <p:childTnLst>
                              <p:par>
                                <p:cTn id="36" presetID="22" presetClass="entr" presetSubtype="4"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0885"/>
                                        </p:tgtEl>
                                        <p:attrNameLst>
                                          <p:attrName>style.visibility</p:attrName>
                                        </p:attrNameLst>
                                      </p:cBhvr>
                                      <p:to>
                                        <p:strVal val="visible"/>
                                      </p:to>
                                    </p:set>
                                    <p:animEffect transition="in" filter="wipe(down)">
                                      <p:cBhvr>
                                        <p:cTn id="41" dur="500"/>
                                        <p:tgtEl>
                                          <p:spTgt spid="4208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20887"/>
                                        </p:tgtEl>
                                        <p:attrNameLst>
                                          <p:attrName>style.visibility</p:attrName>
                                        </p:attrNameLst>
                                      </p:cBhvr>
                                      <p:to>
                                        <p:strVal val="visible"/>
                                      </p:to>
                                    </p:set>
                                    <p:animEffect transition="in" filter="wipe(left)">
                                      <p:cBhvr>
                                        <p:cTn id="46" dur="500"/>
                                        <p:tgtEl>
                                          <p:spTgt spid="42088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20886"/>
                                        </p:tgtEl>
                                        <p:attrNameLst>
                                          <p:attrName>style.visibility</p:attrName>
                                        </p:attrNameLst>
                                      </p:cBhvr>
                                      <p:to>
                                        <p:strVal val="visible"/>
                                      </p:to>
                                    </p:set>
                                    <p:animEffect transition="in" filter="wipe(left)">
                                      <p:cBhvr>
                                        <p:cTn id="49" dur="500"/>
                                        <p:tgtEl>
                                          <p:spTgt spid="420886"/>
                                        </p:tgtEl>
                                      </p:cBhvr>
                                    </p:animEffect>
                                  </p:childTnLst>
                                </p:cTn>
                              </p:par>
                              <p:par>
                                <p:cTn id="50" presetID="22" presetClass="entr" presetSubtype="8"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20903"/>
                                        </p:tgtEl>
                                        <p:attrNameLst>
                                          <p:attrName>style.visibility</p:attrName>
                                        </p:attrNameLst>
                                      </p:cBhvr>
                                      <p:to>
                                        <p:strVal val="visible"/>
                                      </p:to>
                                    </p:set>
                                    <p:animEffect transition="in" filter="wipe(down)">
                                      <p:cBhvr>
                                        <p:cTn id="60" dur="500"/>
                                        <p:tgtEl>
                                          <p:spTgt spid="420903"/>
                                        </p:tgtEl>
                                      </p:cBhvr>
                                    </p:animEffect>
                                  </p:childTnLst>
                                </p:cTn>
                              </p:par>
                              <p:par>
                                <p:cTn id="61" presetID="22" presetClass="entr" presetSubtype="8"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2090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2090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20909"/>
                                        </p:tgtEl>
                                        <p:attrNameLst>
                                          <p:attrName>style.visibility</p:attrName>
                                        </p:attrNameLst>
                                      </p:cBhvr>
                                      <p:to>
                                        <p:strVal val="visible"/>
                                      </p:to>
                                    </p:set>
                                    <p:animEffect transition="in" filter="wipe(left)">
                                      <p:cBhvr>
                                        <p:cTn id="76" dur="500"/>
                                        <p:tgtEl>
                                          <p:spTgt spid="420909"/>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20910"/>
                                        </p:tgtEl>
                                        <p:attrNameLst>
                                          <p:attrName>style.visibility</p:attrName>
                                        </p:attrNameLst>
                                      </p:cBhvr>
                                      <p:to>
                                        <p:strVal val="visible"/>
                                      </p:to>
                                    </p:set>
                                    <p:animEffect transition="in" filter="wipe(left)">
                                      <p:cBhvr>
                                        <p:cTn id="79" dur="500"/>
                                        <p:tgtEl>
                                          <p:spTgt spid="420910"/>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20911"/>
                                        </p:tgtEl>
                                        <p:attrNameLst>
                                          <p:attrName>style.visibility</p:attrName>
                                        </p:attrNameLst>
                                      </p:cBhvr>
                                      <p:to>
                                        <p:strVal val="visible"/>
                                      </p:to>
                                    </p:set>
                                    <p:animEffect transition="in" filter="wipe(left)">
                                      <p:cBhvr>
                                        <p:cTn id="82" dur="500"/>
                                        <p:tgtEl>
                                          <p:spTgt spid="420911"/>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0912"/>
                                        </p:tgtEl>
                                        <p:attrNameLst>
                                          <p:attrName>style.visibility</p:attrName>
                                        </p:attrNameLst>
                                      </p:cBhvr>
                                      <p:to>
                                        <p:strVal val="visible"/>
                                      </p:to>
                                    </p:set>
                                    <p:animEffect transition="in" filter="wipe(left)">
                                      <p:cBhvr>
                                        <p:cTn id="85" dur="500"/>
                                        <p:tgtEl>
                                          <p:spTgt spid="42091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42091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20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uiExpand="1" build="p"/>
      <p:bldP spid="420869" grpId="0" uiExpand="1" animBg="1"/>
      <p:bldP spid="420885" grpId="0" animBg="1"/>
      <p:bldP spid="420886" grpId="0" animBg="1"/>
      <p:bldP spid="420887" grpId="0" animBg="1"/>
      <p:bldP spid="420903" grpId="0" animBg="1"/>
      <p:bldP spid="420904" grpId="0" animBg="1"/>
      <p:bldP spid="420905" grpId="0" animBg="1"/>
      <p:bldP spid="420909" grpId="0" animBg="1"/>
      <p:bldP spid="420910" grpId="0" animBg="1"/>
      <p:bldP spid="420911" grpId="0" animBg="1"/>
      <p:bldP spid="420912" grpId="0" animBg="1"/>
      <p:bldP spid="420913" grpId="0" animBg="1"/>
      <p:bldP spid="4209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22915" name="Rectangle 3"/>
          <p:cNvSpPr>
            <a:spLocks noGrp="1" noChangeArrowheads="1"/>
          </p:cNvSpPr>
          <p:nvPr>
            <p:ph type="body" sz="half" idx="1"/>
          </p:nvPr>
        </p:nvSpPr>
        <p:spPr>
          <a:xfrm>
            <a:off x="439672" y="1468227"/>
            <a:ext cx="11272952" cy="4267200"/>
          </a:xfrm>
        </p:spPr>
        <p:txBody>
          <a:bodyPr/>
          <a:lstStyle/>
          <a:p>
            <a:pPr marL="717550" lvl="1" indent="-342900"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投影变换</a:t>
            </a: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平行投影</a:t>
            </a:r>
          </a:p>
          <a:p>
            <a:pPr marL="1704975" lvl="4" indent="-433388" eaLnBrk="1" hangingPunct="0">
              <a:lnSpc>
                <a:spcPct val="15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当投影方向与观察坐标系的坐标轴平行时，得到正平行投影，否则得到斜平行投影</a:t>
            </a:r>
          </a:p>
          <a:p>
            <a:pPr marL="1704975" lvl="4" indent="-433388" eaLnBrk="1" hangingPunct="0">
              <a:lnSpc>
                <a:spcPct val="15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正投影产生物体的前视图、侧视图和顶视图</a:t>
            </a:r>
          </a:p>
          <a:p>
            <a:pPr marL="1704975" lvl="4" indent="-433388" eaLnBrk="1" hangingPunct="0">
              <a:lnSpc>
                <a:spcPct val="15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显示物体多个侧面的正投影，称为</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axonometric</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轴侧正投影</a:t>
            </a:r>
          </a:p>
          <a:p>
            <a:pPr marL="1704975" lvl="4" indent="-433388" eaLnBrk="1" hangingPunct="0">
              <a:lnSpc>
                <a:spcPct val="15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例如</a:t>
            </a:r>
          </a:p>
        </p:txBody>
      </p:sp>
      <p:grpSp>
        <p:nvGrpSpPr>
          <p:cNvPr id="2" name="Group 5"/>
          <p:cNvGrpSpPr>
            <a:grpSpLocks/>
          </p:cNvGrpSpPr>
          <p:nvPr/>
        </p:nvGrpSpPr>
        <p:grpSpPr bwMode="auto">
          <a:xfrm>
            <a:off x="4727848" y="4653136"/>
            <a:ext cx="2832100" cy="2080603"/>
            <a:chOff x="2427" y="2931"/>
            <a:chExt cx="975" cy="998"/>
          </a:xfrm>
        </p:grpSpPr>
        <p:sp>
          <p:nvSpPr>
            <p:cNvPr id="47109" name="Freeform 6"/>
            <p:cNvSpPr>
              <a:spLocks/>
            </p:cNvSpPr>
            <p:nvPr/>
          </p:nvSpPr>
          <p:spPr bwMode="auto">
            <a:xfrm>
              <a:off x="2427" y="3294"/>
              <a:ext cx="476" cy="635"/>
            </a:xfrm>
            <a:custGeom>
              <a:avLst/>
              <a:gdLst>
                <a:gd name="T0" fmla="*/ 0 w 476"/>
                <a:gd name="T1" fmla="*/ 0 h 635"/>
                <a:gd name="T2" fmla="*/ 0 w 476"/>
                <a:gd name="T3" fmla="*/ 385 h 635"/>
                <a:gd name="T4" fmla="*/ 476 w 476"/>
                <a:gd name="T5" fmla="*/ 635 h 635"/>
                <a:gd name="T6" fmla="*/ 476 w 476"/>
                <a:gd name="T7" fmla="*/ 227 h 635"/>
                <a:gd name="T8" fmla="*/ 0 w 476"/>
                <a:gd name="T9" fmla="*/ 0 h 635"/>
                <a:gd name="T10" fmla="*/ 0 60000 65536"/>
                <a:gd name="T11" fmla="*/ 0 60000 65536"/>
                <a:gd name="T12" fmla="*/ 0 60000 65536"/>
                <a:gd name="T13" fmla="*/ 0 60000 65536"/>
                <a:gd name="T14" fmla="*/ 0 60000 65536"/>
                <a:gd name="T15" fmla="*/ 0 w 476"/>
                <a:gd name="T16" fmla="*/ 0 h 635"/>
                <a:gd name="T17" fmla="*/ 476 w 476"/>
                <a:gd name="T18" fmla="*/ 635 h 635"/>
              </a:gdLst>
              <a:ahLst/>
              <a:cxnLst>
                <a:cxn ang="T10">
                  <a:pos x="T0" y="T1"/>
                </a:cxn>
                <a:cxn ang="T11">
                  <a:pos x="T2" y="T3"/>
                </a:cxn>
                <a:cxn ang="T12">
                  <a:pos x="T4" y="T5"/>
                </a:cxn>
                <a:cxn ang="T13">
                  <a:pos x="T6" y="T7"/>
                </a:cxn>
                <a:cxn ang="T14">
                  <a:pos x="T8" y="T9"/>
                </a:cxn>
              </a:cxnLst>
              <a:rect l="T15" t="T16" r="T17" b="T18"/>
              <a:pathLst>
                <a:path w="476" h="635">
                  <a:moveTo>
                    <a:pt x="0" y="0"/>
                  </a:moveTo>
                  <a:lnTo>
                    <a:pt x="0" y="385"/>
                  </a:lnTo>
                  <a:lnTo>
                    <a:pt x="476" y="635"/>
                  </a:lnTo>
                  <a:lnTo>
                    <a:pt x="476" y="227"/>
                  </a:lnTo>
                  <a:lnTo>
                    <a:pt x="0" y="0"/>
                  </a:lnTo>
                  <a:close/>
                </a:path>
              </a:pathLst>
            </a:custGeom>
            <a:solidFill>
              <a:schemeClr val="accent1"/>
            </a:solidFill>
            <a:ln w="9525">
              <a:solidFill>
                <a:srgbClr val="002060"/>
              </a:solidFill>
              <a:round/>
              <a:headEnd/>
              <a:tailEnd/>
            </a:ln>
          </p:spPr>
          <p:txBody>
            <a:bodyPr/>
            <a:lstStyle/>
            <a:p>
              <a:endParaRPr lang="zh-CN" altLang="en-US"/>
            </a:p>
          </p:txBody>
        </p:sp>
        <p:sp>
          <p:nvSpPr>
            <p:cNvPr id="47110" name="Freeform 7"/>
            <p:cNvSpPr>
              <a:spLocks/>
            </p:cNvSpPr>
            <p:nvPr/>
          </p:nvSpPr>
          <p:spPr bwMode="auto">
            <a:xfrm>
              <a:off x="2903" y="3113"/>
              <a:ext cx="499" cy="816"/>
            </a:xfrm>
            <a:custGeom>
              <a:avLst/>
              <a:gdLst>
                <a:gd name="T0" fmla="*/ 0 w 499"/>
                <a:gd name="T1" fmla="*/ 816 h 816"/>
                <a:gd name="T2" fmla="*/ 0 w 499"/>
                <a:gd name="T3" fmla="*/ 408 h 816"/>
                <a:gd name="T4" fmla="*/ 136 w 499"/>
                <a:gd name="T5" fmla="*/ 340 h 816"/>
                <a:gd name="T6" fmla="*/ 250 w 499"/>
                <a:gd name="T7" fmla="*/ 158 h 816"/>
                <a:gd name="T8" fmla="*/ 499 w 499"/>
                <a:gd name="T9" fmla="*/ 0 h 816"/>
                <a:gd name="T10" fmla="*/ 499 w 499"/>
                <a:gd name="T11" fmla="*/ 544 h 816"/>
                <a:gd name="T12" fmla="*/ 0 w 499"/>
                <a:gd name="T13" fmla="*/ 816 h 816"/>
                <a:gd name="T14" fmla="*/ 0 60000 65536"/>
                <a:gd name="T15" fmla="*/ 0 60000 65536"/>
                <a:gd name="T16" fmla="*/ 0 60000 65536"/>
                <a:gd name="T17" fmla="*/ 0 60000 65536"/>
                <a:gd name="T18" fmla="*/ 0 60000 65536"/>
                <a:gd name="T19" fmla="*/ 0 60000 65536"/>
                <a:gd name="T20" fmla="*/ 0 60000 65536"/>
                <a:gd name="T21" fmla="*/ 0 w 499"/>
                <a:gd name="T22" fmla="*/ 0 h 816"/>
                <a:gd name="T23" fmla="*/ 499 w 499"/>
                <a:gd name="T24" fmla="*/ 816 h 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9" h="816">
                  <a:moveTo>
                    <a:pt x="0" y="816"/>
                  </a:moveTo>
                  <a:lnTo>
                    <a:pt x="0" y="408"/>
                  </a:lnTo>
                  <a:lnTo>
                    <a:pt x="136" y="340"/>
                  </a:lnTo>
                  <a:lnTo>
                    <a:pt x="250" y="158"/>
                  </a:lnTo>
                  <a:lnTo>
                    <a:pt x="499" y="0"/>
                  </a:lnTo>
                  <a:lnTo>
                    <a:pt x="499" y="544"/>
                  </a:lnTo>
                  <a:lnTo>
                    <a:pt x="0" y="816"/>
                  </a:lnTo>
                  <a:close/>
                </a:path>
              </a:pathLst>
            </a:custGeom>
            <a:solidFill>
              <a:schemeClr val="accent1"/>
            </a:solidFill>
            <a:ln w="9525">
              <a:solidFill>
                <a:srgbClr val="002060"/>
              </a:solidFill>
              <a:round/>
              <a:headEnd/>
              <a:tailEnd/>
            </a:ln>
          </p:spPr>
          <p:txBody>
            <a:bodyPr/>
            <a:lstStyle/>
            <a:p>
              <a:endParaRPr lang="zh-CN" altLang="en-US"/>
            </a:p>
          </p:txBody>
        </p:sp>
        <p:sp>
          <p:nvSpPr>
            <p:cNvPr id="47111" name="Freeform 8"/>
            <p:cNvSpPr>
              <a:spLocks/>
            </p:cNvSpPr>
            <p:nvPr/>
          </p:nvSpPr>
          <p:spPr bwMode="auto">
            <a:xfrm>
              <a:off x="2427" y="3226"/>
              <a:ext cx="612" cy="295"/>
            </a:xfrm>
            <a:custGeom>
              <a:avLst/>
              <a:gdLst>
                <a:gd name="T0" fmla="*/ 0 w 612"/>
                <a:gd name="T1" fmla="*/ 68 h 295"/>
                <a:gd name="T2" fmla="*/ 476 w 612"/>
                <a:gd name="T3" fmla="*/ 295 h 295"/>
                <a:gd name="T4" fmla="*/ 612 w 612"/>
                <a:gd name="T5" fmla="*/ 227 h 295"/>
                <a:gd name="T6" fmla="*/ 113 w 612"/>
                <a:gd name="T7" fmla="*/ 0 h 295"/>
                <a:gd name="T8" fmla="*/ 0 w 612"/>
                <a:gd name="T9" fmla="*/ 68 h 295"/>
                <a:gd name="T10" fmla="*/ 0 60000 65536"/>
                <a:gd name="T11" fmla="*/ 0 60000 65536"/>
                <a:gd name="T12" fmla="*/ 0 60000 65536"/>
                <a:gd name="T13" fmla="*/ 0 60000 65536"/>
                <a:gd name="T14" fmla="*/ 0 60000 65536"/>
                <a:gd name="T15" fmla="*/ 0 w 612"/>
                <a:gd name="T16" fmla="*/ 0 h 295"/>
                <a:gd name="T17" fmla="*/ 612 w 612"/>
                <a:gd name="T18" fmla="*/ 295 h 295"/>
              </a:gdLst>
              <a:ahLst/>
              <a:cxnLst>
                <a:cxn ang="T10">
                  <a:pos x="T0" y="T1"/>
                </a:cxn>
                <a:cxn ang="T11">
                  <a:pos x="T2" y="T3"/>
                </a:cxn>
                <a:cxn ang="T12">
                  <a:pos x="T4" y="T5"/>
                </a:cxn>
                <a:cxn ang="T13">
                  <a:pos x="T6" y="T7"/>
                </a:cxn>
                <a:cxn ang="T14">
                  <a:pos x="T8" y="T9"/>
                </a:cxn>
              </a:cxnLst>
              <a:rect l="T15" t="T16" r="T17" b="T18"/>
              <a:pathLst>
                <a:path w="612" h="295">
                  <a:moveTo>
                    <a:pt x="0" y="68"/>
                  </a:moveTo>
                  <a:lnTo>
                    <a:pt x="476" y="295"/>
                  </a:lnTo>
                  <a:lnTo>
                    <a:pt x="612" y="227"/>
                  </a:lnTo>
                  <a:lnTo>
                    <a:pt x="113" y="0"/>
                  </a:lnTo>
                  <a:lnTo>
                    <a:pt x="0" y="68"/>
                  </a:lnTo>
                  <a:close/>
                </a:path>
              </a:pathLst>
            </a:custGeom>
            <a:solidFill>
              <a:schemeClr val="accent1"/>
            </a:solidFill>
            <a:ln w="9525">
              <a:solidFill>
                <a:srgbClr val="002060"/>
              </a:solidFill>
              <a:round/>
              <a:headEnd/>
              <a:tailEnd/>
            </a:ln>
          </p:spPr>
          <p:txBody>
            <a:bodyPr/>
            <a:lstStyle/>
            <a:p>
              <a:endParaRPr lang="zh-CN" altLang="en-US"/>
            </a:p>
          </p:txBody>
        </p:sp>
        <p:sp>
          <p:nvSpPr>
            <p:cNvPr id="47112" name="Freeform 9"/>
            <p:cNvSpPr>
              <a:spLocks/>
            </p:cNvSpPr>
            <p:nvPr/>
          </p:nvSpPr>
          <p:spPr bwMode="auto">
            <a:xfrm>
              <a:off x="2540" y="3067"/>
              <a:ext cx="613" cy="386"/>
            </a:xfrm>
            <a:custGeom>
              <a:avLst/>
              <a:gdLst>
                <a:gd name="T0" fmla="*/ 0 w 613"/>
                <a:gd name="T1" fmla="*/ 159 h 386"/>
                <a:gd name="T2" fmla="*/ 499 w 613"/>
                <a:gd name="T3" fmla="*/ 386 h 386"/>
                <a:gd name="T4" fmla="*/ 613 w 613"/>
                <a:gd name="T5" fmla="*/ 204 h 386"/>
                <a:gd name="T6" fmla="*/ 114 w 613"/>
                <a:gd name="T7" fmla="*/ 0 h 386"/>
                <a:gd name="T8" fmla="*/ 0 w 613"/>
                <a:gd name="T9" fmla="*/ 159 h 386"/>
                <a:gd name="T10" fmla="*/ 0 60000 65536"/>
                <a:gd name="T11" fmla="*/ 0 60000 65536"/>
                <a:gd name="T12" fmla="*/ 0 60000 65536"/>
                <a:gd name="T13" fmla="*/ 0 60000 65536"/>
                <a:gd name="T14" fmla="*/ 0 60000 65536"/>
                <a:gd name="T15" fmla="*/ 0 w 613"/>
                <a:gd name="T16" fmla="*/ 0 h 386"/>
                <a:gd name="T17" fmla="*/ 613 w 613"/>
                <a:gd name="T18" fmla="*/ 386 h 386"/>
              </a:gdLst>
              <a:ahLst/>
              <a:cxnLst>
                <a:cxn ang="T10">
                  <a:pos x="T0" y="T1"/>
                </a:cxn>
                <a:cxn ang="T11">
                  <a:pos x="T2" y="T3"/>
                </a:cxn>
                <a:cxn ang="T12">
                  <a:pos x="T4" y="T5"/>
                </a:cxn>
                <a:cxn ang="T13">
                  <a:pos x="T6" y="T7"/>
                </a:cxn>
                <a:cxn ang="T14">
                  <a:pos x="T8" y="T9"/>
                </a:cxn>
              </a:cxnLst>
              <a:rect l="T15" t="T16" r="T17" b="T18"/>
              <a:pathLst>
                <a:path w="613" h="386">
                  <a:moveTo>
                    <a:pt x="0" y="159"/>
                  </a:moveTo>
                  <a:lnTo>
                    <a:pt x="499" y="386"/>
                  </a:lnTo>
                  <a:lnTo>
                    <a:pt x="613" y="204"/>
                  </a:lnTo>
                  <a:lnTo>
                    <a:pt x="114" y="0"/>
                  </a:lnTo>
                  <a:lnTo>
                    <a:pt x="0" y="159"/>
                  </a:lnTo>
                  <a:close/>
                </a:path>
              </a:pathLst>
            </a:custGeom>
            <a:solidFill>
              <a:schemeClr val="accent1"/>
            </a:solidFill>
            <a:ln w="9525">
              <a:solidFill>
                <a:srgbClr val="002060"/>
              </a:solidFill>
              <a:round/>
              <a:headEnd/>
              <a:tailEnd/>
            </a:ln>
          </p:spPr>
          <p:txBody>
            <a:bodyPr/>
            <a:lstStyle/>
            <a:p>
              <a:endParaRPr lang="zh-CN" altLang="en-US"/>
            </a:p>
          </p:txBody>
        </p:sp>
        <p:sp>
          <p:nvSpPr>
            <p:cNvPr id="47113" name="Freeform 10"/>
            <p:cNvSpPr>
              <a:spLocks/>
            </p:cNvSpPr>
            <p:nvPr/>
          </p:nvSpPr>
          <p:spPr bwMode="auto">
            <a:xfrm>
              <a:off x="2654" y="2931"/>
              <a:ext cx="748" cy="340"/>
            </a:xfrm>
            <a:custGeom>
              <a:avLst/>
              <a:gdLst>
                <a:gd name="T0" fmla="*/ 0 w 748"/>
                <a:gd name="T1" fmla="*/ 136 h 340"/>
                <a:gd name="T2" fmla="*/ 249 w 748"/>
                <a:gd name="T3" fmla="*/ 0 h 340"/>
                <a:gd name="T4" fmla="*/ 748 w 748"/>
                <a:gd name="T5" fmla="*/ 182 h 340"/>
                <a:gd name="T6" fmla="*/ 499 w 748"/>
                <a:gd name="T7" fmla="*/ 340 h 340"/>
                <a:gd name="T8" fmla="*/ 0 w 748"/>
                <a:gd name="T9" fmla="*/ 136 h 340"/>
                <a:gd name="T10" fmla="*/ 0 60000 65536"/>
                <a:gd name="T11" fmla="*/ 0 60000 65536"/>
                <a:gd name="T12" fmla="*/ 0 60000 65536"/>
                <a:gd name="T13" fmla="*/ 0 60000 65536"/>
                <a:gd name="T14" fmla="*/ 0 60000 65536"/>
                <a:gd name="T15" fmla="*/ 0 w 748"/>
                <a:gd name="T16" fmla="*/ 0 h 340"/>
                <a:gd name="T17" fmla="*/ 748 w 748"/>
                <a:gd name="T18" fmla="*/ 340 h 340"/>
              </a:gdLst>
              <a:ahLst/>
              <a:cxnLst>
                <a:cxn ang="T10">
                  <a:pos x="T0" y="T1"/>
                </a:cxn>
                <a:cxn ang="T11">
                  <a:pos x="T2" y="T3"/>
                </a:cxn>
                <a:cxn ang="T12">
                  <a:pos x="T4" y="T5"/>
                </a:cxn>
                <a:cxn ang="T13">
                  <a:pos x="T6" y="T7"/>
                </a:cxn>
                <a:cxn ang="T14">
                  <a:pos x="T8" y="T9"/>
                </a:cxn>
              </a:cxnLst>
              <a:rect l="T15" t="T16" r="T17" b="T18"/>
              <a:pathLst>
                <a:path w="748" h="340">
                  <a:moveTo>
                    <a:pt x="0" y="136"/>
                  </a:moveTo>
                  <a:lnTo>
                    <a:pt x="249" y="0"/>
                  </a:lnTo>
                  <a:lnTo>
                    <a:pt x="748" y="182"/>
                  </a:lnTo>
                  <a:lnTo>
                    <a:pt x="499" y="340"/>
                  </a:lnTo>
                  <a:lnTo>
                    <a:pt x="0" y="136"/>
                  </a:lnTo>
                  <a:close/>
                </a:path>
              </a:pathLst>
            </a:custGeom>
            <a:solidFill>
              <a:schemeClr val="accent1"/>
            </a:solidFill>
            <a:ln w="9525">
              <a:solidFill>
                <a:srgbClr val="002060"/>
              </a:solidFill>
              <a:round/>
              <a:headEnd/>
              <a:tailEnd/>
            </a:ln>
          </p:spPr>
          <p:txBody>
            <a:bodyPr/>
            <a:lstStyle/>
            <a:p>
              <a:endParaRPr lang="zh-CN" altLang="en-US"/>
            </a:p>
          </p:txBody>
        </p:sp>
      </p:grpSp>
    </p:spTree>
    <p:extLst>
      <p:ext uri="{BB962C8B-B14F-4D97-AF65-F5344CB8AC3E}">
        <p14:creationId xmlns:p14="http://schemas.microsoft.com/office/powerpoint/2010/main" val="38544002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Effect transition="in" filter="wipe(up)">
                                      <p:cBhvr>
                                        <p:cTn id="7" dur="500"/>
                                        <p:tgtEl>
                                          <p:spTgt spid="422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2915">
                                            <p:txEl>
                                              <p:pRg st="2" end="2"/>
                                            </p:txEl>
                                          </p:spTgt>
                                        </p:tgtEl>
                                        <p:attrNameLst>
                                          <p:attrName>style.visibility</p:attrName>
                                        </p:attrNameLst>
                                      </p:cBhvr>
                                      <p:to>
                                        <p:strVal val="visible"/>
                                      </p:to>
                                    </p:set>
                                    <p:animEffect transition="in" filter="wipe(up)">
                                      <p:cBhvr>
                                        <p:cTn id="12" dur="500"/>
                                        <p:tgtEl>
                                          <p:spTgt spid="422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22915">
                                            <p:txEl>
                                              <p:pRg st="3" end="3"/>
                                            </p:txEl>
                                          </p:spTgt>
                                        </p:tgtEl>
                                        <p:attrNameLst>
                                          <p:attrName>style.visibility</p:attrName>
                                        </p:attrNameLst>
                                      </p:cBhvr>
                                      <p:to>
                                        <p:strVal val="visible"/>
                                      </p:to>
                                    </p:set>
                                    <p:animEffect transition="in" filter="wipe(up)">
                                      <p:cBhvr>
                                        <p:cTn id="17" dur="500"/>
                                        <p:tgtEl>
                                          <p:spTgt spid="4229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2915">
                                            <p:txEl>
                                              <p:pRg st="4" end="4"/>
                                            </p:txEl>
                                          </p:spTgt>
                                        </p:tgtEl>
                                        <p:attrNameLst>
                                          <p:attrName>style.visibility</p:attrName>
                                        </p:attrNameLst>
                                      </p:cBhvr>
                                      <p:to>
                                        <p:strVal val="visible"/>
                                      </p:to>
                                    </p:set>
                                    <p:animEffect transition="in" filter="wipe(up)">
                                      <p:cBhvr>
                                        <p:cTn id="22" dur="500"/>
                                        <p:tgtEl>
                                          <p:spTgt spid="4229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22915">
                                            <p:txEl>
                                              <p:pRg st="5" end="5"/>
                                            </p:txEl>
                                          </p:spTgt>
                                        </p:tgtEl>
                                        <p:attrNameLst>
                                          <p:attrName>style.visibility</p:attrName>
                                        </p:attrNameLst>
                                      </p:cBhvr>
                                      <p:to>
                                        <p:strVal val="visible"/>
                                      </p:to>
                                    </p:set>
                                    <p:animEffect transition="in" filter="wipe(up)">
                                      <p:cBhvr>
                                        <p:cTn id="27" dur="500"/>
                                        <p:tgtEl>
                                          <p:spTgt spid="422915">
                                            <p:txEl>
                                              <p:pRg st="5" end="5"/>
                                            </p:txEl>
                                          </p:spTgt>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35106" y="3789040"/>
            <a:ext cx="173380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几何变换</a:t>
            </a:r>
            <a:endParaRPr sz="3200" b="1" dirty="0"/>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dirty="0" smtClean="0"/>
                <a:t>1</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623947827"/>
      </p:ext>
    </p:extLst>
  </p:cSld>
  <p:clrMapOvr>
    <a:masterClrMapping/>
  </p:clrMapOvr>
  <p:transition spd="slow" advClick="0" advTm="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10251" y="3176589"/>
            <a:ext cx="2832100" cy="1692275"/>
            <a:chOff x="2132" y="2001"/>
            <a:chExt cx="1338" cy="1066"/>
          </a:xfrm>
        </p:grpSpPr>
        <p:sp>
          <p:nvSpPr>
            <p:cNvPr id="48171" name="Freeform 3"/>
            <p:cNvSpPr>
              <a:spLocks/>
            </p:cNvSpPr>
            <p:nvPr/>
          </p:nvSpPr>
          <p:spPr bwMode="auto">
            <a:xfrm>
              <a:off x="2132" y="2389"/>
              <a:ext cx="653" cy="678"/>
            </a:xfrm>
            <a:custGeom>
              <a:avLst/>
              <a:gdLst>
                <a:gd name="T0" fmla="*/ 0 w 476"/>
                <a:gd name="T1" fmla="*/ 0 h 635"/>
                <a:gd name="T2" fmla="*/ 0 w 476"/>
                <a:gd name="T3" fmla="*/ 1252 h 635"/>
                <a:gd name="T4" fmla="*/ 141004 w 476"/>
                <a:gd name="T5" fmla="*/ 2069 h 635"/>
                <a:gd name="T6" fmla="*/ 141004 w 476"/>
                <a:gd name="T7" fmla="*/ 738 h 635"/>
                <a:gd name="T8" fmla="*/ 0 w 476"/>
                <a:gd name="T9" fmla="*/ 0 h 635"/>
                <a:gd name="T10" fmla="*/ 0 60000 65536"/>
                <a:gd name="T11" fmla="*/ 0 60000 65536"/>
                <a:gd name="T12" fmla="*/ 0 60000 65536"/>
                <a:gd name="T13" fmla="*/ 0 60000 65536"/>
                <a:gd name="T14" fmla="*/ 0 60000 65536"/>
                <a:gd name="T15" fmla="*/ 0 w 476"/>
                <a:gd name="T16" fmla="*/ 0 h 635"/>
                <a:gd name="T17" fmla="*/ 476 w 476"/>
                <a:gd name="T18" fmla="*/ 635 h 635"/>
              </a:gdLst>
              <a:ahLst/>
              <a:cxnLst>
                <a:cxn ang="T10">
                  <a:pos x="T0" y="T1"/>
                </a:cxn>
                <a:cxn ang="T11">
                  <a:pos x="T2" y="T3"/>
                </a:cxn>
                <a:cxn ang="T12">
                  <a:pos x="T4" y="T5"/>
                </a:cxn>
                <a:cxn ang="T13">
                  <a:pos x="T6" y="T7"/>
                </a:cxn>
                <a:cxn ang="T14">
                  <a:pos x="T8" y="T9"/>
                </a:cxn>
              </a:cxnLst>
              <a:rect l="T15" t="T16" r="T17" b="T18"/>
              <a:pathLst>
                <a:path w="476" h="635">
                  <a:moveTo>
                    <a:pt x="0" y="0"/>
                  </a:moveTo>
                  <a:lnTo>
                    <a:pt x="0" y="385"/>
                  </a:lnTo>
                  <a:lnTo>
                    <a:pt x="476" y="635"/>
                  </a:lnTo>
                  <a:lnTo>
                    <a:pt x="476" y="227"/>
                  </a:lnTo>
                  <a:lnTo>
                    <a:pt x="0" y="0"/>
                  </a:lnTo>
                  <a:close/>
                </a:path>
              </a:pathLst>
            </a:custGeom>
            <a:solidFill>
              <a:schemeClr val="accent1"/>
            </a:solidFill>
            <a:ln w="9525">
              <a:solidFill>
                <a:schemeClr val="bg1"/>
              </a:solidFill>
              <a:round/>
              <a:headEnd/>
              <a:tailEnd/>
            </a:ln>
          </p:spPr>
          <p:txBody>
            <a:bodyPr/>
            <a:lstStyle/>
            <a:p>
              <a:endParaRPr lang="zh-CN" altLang="en-US"/>
            </a:p>
          </p:txBody>
        </p:sp>
        <p:sp>
          <p:nvSpPr>
            <p:cNvPr id="48172" name="Freeform 4"/>
            <p:cNvSpPr>
              <a:spLocks/>
            </p:cNvSpPr>
            <p:nvPr/>
          </p:nvSpPr>
          <p:spPr bwMode="auto">
            <a:xfrm>
              <a:off x="2785" y="2195"/>
              <a:ext cx="685" cy="872"/>
            </a:xfrm>
            <a:custGeom>
              <a:avLst/>
              <a:gdLst>
                <a:gd name="T0" fmla="*/ 0 w 499"/>
                <a:gd name="T1" fmla="*/ 2695 h 816"/>
                <a:gd name="T2" fmla="*/ 0 w 499"/>
                <a:gd name="T3" fmla="*/ 1349 h 816"/>
                <a:gd name="T4" fmla="*/ 40938 w 499"/>
                <a:gd name="T5" fmla="*/ 1120 h 816"/>
                <a:gd name="T6" fmla="*/ 74912 w 499"/>
                <a:gd name="T7" fmla="*/ 519 h 816"/>
                <a:gd name="T8" fmla="*/ 149438 w 499"/>
                <a:gd name="T9" fmla="*/ 0 h 816"/>
                <a:gd name="T10" fmla="*/ 149438 w 499"/>
                <a:gd name="T11" fmla="*/ 1801 h 816"/>
                <a:gd name="T12" fmla="*/ 0 w 499"/>
                <a:gd name="T13" fmla="*/ 2695 h 816"/>
                <a:gd name="T14" fmla="*/ 0 60000 65536"/>
                <a:gd name="T15" fmla="*/ 0 60000 65536"/>
                <a:gd name="T16" fmla="*/ 0 60000 65536"/>
                <a:gd name="T17" fmla="*/ 0 60000 65536"/>
                <a:gd name="T18" fmla="*/ 0 60000 65536"/>
                <a:gd name="T19" fmla="*/ 0 60000 65536"/>
                <a:gd name="T20" fmla="*/ 0 60000 65536"/>
                <a:gd name="T21" fmla="*/ 0 w 499"/>
                <a:gd name="T22" fmla="*/ 0 h 816"/>
                <a:gd name="T23" fmla="*/ 499 w 499"/>
                <a:gd name="T24" fmla="*/ 816 h 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9" h="816">
                  <a:moveTo>
                    <a:pt x="0" y="816"/>
                  </a:moveTo>
                  <a:lnTo>
                    <a:pt x="0" y="408"/>
                  </a:lnTo>
                  <a:lnTo>
                    <a:pt x="136" y="340"/>
                  </a:lnTo>
                  <a:lnTo>
                    <a:pt x="250" y="158"/>
                  </a:lnTo>
                  <a:lnTo>
                    <a:pt x="499" y="0"/>
                  </a:lnTo>
                  <a:lnTo>
                    <a:pt x="499" y="544"/>
                  </a:lnTo>
                  <a:lnTo>
                    <a:pt x="0" y="816"/>
                  </a:lnTo>
                  <a:close/>
                </a:path>
              </a:pathLst>
            </a:custGeom>
            <a:solidFill>
              <a:schemeClr val="accent1"/>
            </a:solidFill>
            <a:ln w="9525">
              <a:solidFill>
                <a:schemeClr val="bg1"/>
              </a:solidFill>
              <a:round/>
              <a:headEnd/>
              <a:tailEnd/>
            </a:ln>
          </p:spPr>
          <p:txBody>
            <a:bodyPr/>
            <a:lstStyle/>
            <a:p>
              <a:endParaRPr lang="zh-CN" altLang="en-US"/>
            </a:p>
          </p:txBody>
        </p:sp>
        <p:sp>
          <p:nvSpPr>
            <p:cNvPr id="48173" name="Freeform 5"/>
            <p:cNvSpPr>
              <a:spLocks/>
            </p:cNvSpPr>
            <p:nvPr/>
          </p:nvSpPr>
          <p:spPr bwMode="auto">
            <a:xfrm>
              <a:off x="2132" y="2316"/>
              <a:ext cx="840" cy="315"/>
            </a:xfrm>
            <a:custGeom>
              <a:avLst/>
              <a:gdLst>
                <a:gd name="T0" fmla="*/ 0 w 612"/>
                <a:gd name="T1" fmla="*/ 221 h 295"/>
                <a:gd name="T2" fmla="*/ 142156 w 612"/>
                <a:gd name="T3" fmla="*/ 962 h 295"/>
                <a:gd name="T4" fmla="*/ 182990 w 612"/>
                <a:gd name="T5" fmla="*/ 739 h 295"/>
                <a:gd name="T6" fmla="*/ 33744 w 612"/>
                <a:gd name="T7" fmla="*/ 0 h 295"/>
                <a:gd name="T8" fmla="*/ 0 w 612"/>
                <a:gd name="T9" fmla="*/ 221 h 295"/>
                <a:gd name="T10" fmla="*/ 0 60000 65536"/>
                <a:gd name="T11" fmla="*/ 0 60000 65536"/>
                <a:gd name="T12" fmla="*/ 0 60000 65536"/>
                <a:gd name="T13" fmla="*/ 0 60000 65536"/>
                <a:gd name="T14" fmla="*/ 0 60000 65536"/>
                <a:gd name="T15" fmla="*/ 0 w 612"/>
                <a:gd name="T16" fmla="*/ 0 h 295"/>
                <a:gd name="T17" fmla="*/ 612 w 612"/>
                <a:gd name="T18" fmla="*/ 295 h 295"/>
              </a:gdLst>
              <a:ahLst/>
              <a:cxnLst>
                <a:cxn ang="T10">
                  <a:pos x="T0" y="T1"/>
                </a:cxn>
                <a:cxn ang="T11">
                  <a:pos x="T2" y="T3"/>
                </a:cxn>
                <a:cxn ang="T12">
                  <a:pos x="T4" y="T5"/>
                </a:cxn>
                <a:cxn ang="T13">
                  <a:pos x="T6" y="T7"/>
                </a:cxn>
                <a:cxn ang="T14">
                  <a:pos x="T8" y="T9"/>
                </a:cxn>
              </a:cxnLst>
              <a:rect l="T15" t="T16" r="T17" b="T18"/>
              <a:pathLst>
                <a:path w="612" h="295">
                  <a:moveTo>
                    <a:pt x="0" y="68"/>
                  </a:moveTo>
                  <a:lnTo>
                    <a:pt x="476" y="295"/>
                  </a:lnTo>
                  <a:lnTo>
                    <a:pt x="612" y="227"/>
                  </a:lnTo>
                  <a:lnTo>
                    <a:pt x="113" y="0"/>
                  </a:lnTo>
                  <a:lnTo>
                    <a:pt x="0" y="68"/>
                  </a:lnTo>
                  <a:close/>
                </a:path>
              </a:pathLst>
            </a:custGeom>
            <a:solidFill>
              <a:schemeClr val="accent1"/>
            </a:solidFill>
            <a:ln w="9525">
              <a:solidFill>
                <a:schemeClr val="bg1"/>
              </a:solidFill>
              <a:round/>
              <a:headEnd/>
              <a:tailEnd/>
            </a:ln>
          </p:spPr>
          <p:txBody>
            <a:bodyPr/>
            <a:lstStyle/>
            <a:p>
              <a:endParaRPr lang="zh-CN" altLang="en-US"/>
            </a:p>
          </p:txBody>
        </p:sp>
        <p:sp>
          <p:nvSpPr>
            <p:cNvPr id="48174" name="Freeform 6"/>
            <p:cNvSpPr>
              <a:spLocks/>
            </p:cNvSpPr>
            <p:nvPr/>
          </p:nvSpPr>
          <p:spPr bwMode="auto">
            <a:xfrm>
              <a:off x="2287" y="2146"/>
              <a:ext cx="841" cy="413"/>
            </a:xfrm>
            <a:custGeom>
              <a:avLst/>
              <a:gdLst>
                <a:gd name="T0" fmla="*/ 0 w 613"/>
                <a:gd name="T1" fmla="*/ 541 h 386"/>
                <a:gd name="T2" fmla="*/ 148118 w 613"/>
                <a:gd name="T3" fmla="*/ 1304 h 386"/>
                <a:gd name="T4" fmla="*/ 181760 w 613"/>
                <a:gd name="T5" fmla="*/ 686 h 386"/>
                <a:gd name="T6" fmla="*/ 33740 w 613"/>
                <a:gd name="T7" fmla="*/ 0 h 386"/>
                <a:gd name="T8" fmla="*/ 0 w 613"/>
                <a:gd name="T9" fmla="*/ 541 h 386"/>
                <a:gd name="T10" fmla="*/ 0 60000 65536"/>
                <a:gd name="T11" fmla="*/ 0 60000 65536"/>
                <a:gd name="T12" fmla="*/ 0 60000 65536"/>
                <a:gd name="T13" fmla="*/ 0 60000 65536"/>
                <a:gd name="T14" fmla="*/ 0 60000 65536"/>
                <a:gd name="T15" fmla="*/ 0 w 613"/>
                <a:gd name="T16" fmla="*/ 0 h 386"/>
                <a:gd name="T17" fmla="*/ 613 w 613"/>
                <a:gd name="T18" fmla="*/ 386 h 386"/>
              </a:gdLst>
              <a:ahLst/>
              <a:cxnLst>
                <a:cxn ang="T10">
                  <a:pos x="T0" y="T1"/>
                </a:cxn>
                <a:cxn ang="T11">
                  <a:pos x="T2" y="T3"/>
                </a:cxn>
                <a:cxn ang="T12">
                  <a:pos x="T4" y="T5"/>
                </a:cxn>
                <a:cxn ang="T13">
                  <a:pos x="T6" y="T7"/>
                </a:cxn>
                <a:cxn ang="T14">
                  <a:pos x="T8" y="T9"/>
                </a:cxn>
              </a:cxnLst>
              <a:rect l="T15" t="T16" r="T17" b="T18"/>
              <a:pathLst>
                <a:path w="613" h="386">
                  <a:moveTo>
                    <a:pt x="0" y="159"/>
                  </a:moveTo>
                  <a:lnTo>
                    <a:pt x="499" y="386"/>
                  </a:lnTo>
                  <a:lnTo>
                    <a:pt x="613" y="204"/>
                  </a:lnTo>
                  <a:lnTo>
                    <a:pt x="114" y="0"/>
                  </a:lnTo>
                  <a:lnTo>
                    <a:pt x="0" y="159"/>
                  </a:lnTo>
                  <a:close/>
                </a:path>
              </a:pathLst>
            </a:custGeom>
            <a:solidFill>
              <a:schemeClr val="accent1"/>
            </a:solidFill>
            <a:ln w="9525">
              <a:solidFill>
                <a:schemeClr val="bg1"/>
              </a:solidFill>
              <a:round/>
              <a:headEnd/>
              <a:tailEnd/>
            </a:ln>
          </p:spPr>
          <p:txBody>
            <a:bodyPr/>
            <a:lstStyle/>
            <a:p>
              <a:endParaRPr lang="zh-CN" altLang="en-US"/>
            </a:p>
          </p:txBody>
        </p:sp>
        <p:sp>
          <p:nvSpPr>
            <p:cNvPr id="48175" name="Freeform 7"/>
            <p:cNvSpPr>
              <a:spLocks/>
            </p:cNvSpPr>
            <p:nvPr/>
          </p:nvSpPr>
          <p:spPr bwMode="auto">
            <a:xfrm>
              <a:off x="2444" y="2001"/>
              <a:ext cx="1026" cy="363"/>
            </a:xfrm>
            <a:custGeom>
              <a:avLst/>
              <a:gdLst>
                <a:gd name="T0" fmla="*/ 0 w 748"/>
                <a:gd name="T1" fmla="*/ 444 h 340"/>
                <a:gd name="T2" fmla="*/ 73632 w 748"/>
                <a:gd name="T3" fmla="*/ 0 h 340"/>
                <a:gd name="T4" fmla="*/ 220900 w 748"/>
                <a:gd name="T5" fmla="*/ 590 h 340"/>
                <a:gd name="T6" fmla="*/ 147298 w 748"/>
                <a:gd name="T7" fmla="*/ 1102 h 340"/>
                <a:gd name="T8" fmla="*/ 0 w 748"/>
                <a:gd name="T9" fmla="*/ 444 h 340"/>
                <a:gd name="T10" fmla="*/ 0 60000 65536"/>
                <a:gd name="T11" fmla="*/ 0 60000 65536"/>
                <a:gd name="T12" fmla="*/ 0 60000 65536"/>
                <a:gd name="T13" fmla="*/ 0 60000 65536"/>
                <a:gd name="T14" fmla="*/ 0 60000 65536"/>
                <a:gd name="T15" fmla="*/ 0 w 748"/>
                <a:gd name="T16" fmla="*/ 0 h 340"/>
                <a:gd name="T17" fmla="*/ 748 w 748"/>
                <a:gd name="T18" fmla="*/ 340 h 340"/>
              </a:gdLst>
              <a:ahLst/>
              <a:cxnLst>
                <a:cxn ang="T10">
                  <a:pos x="T0" y="T1"/>
                </a:cxn>
                <a:cxn ang="T11">
                  <a:pos x="T2" y="T3"/>
                </a:cxn>
                <a:cxn ang="T12">
                  <a:pos x="T4" y="T5"/>
                </a:cxn>
                <a:cxn ang="T13">
                  <a:pos x="T6" y="T7"/>
                </a:cxn>
                <a:cxn ang="T14">
                  <a:pos x="T8" y="T9"/>
                </a:cxn>
              </a:cxnLst>
              <a:rect l="T15" t="T16" r="T17" b="T18"/>
              <a:pathLst>
                <a:path w="748" h="340">
                  <a:moveTo>
                    <a:pt x="0" y="136"/>
                  </a:moveTo>
                  <a:lnTo>
                    <a:pt x="249" y="0"/>
                  </a:lnTo>
                  <a:lnTo>
                    <a:pt x="748" y="182"/>
                  </a:lnTo>
                  <a:lnTo>
                    <a:pt x="499" y="340"/>
                  </a:lnTo>
                  <a:lnTo>
                    <a:pt x="0" y="136"/>
                  </a:lnTo>
                  <a:close/>
                </a:path>
              </a:pathLst>
            </a:custGeom>
            <a:solidFill>
              <a:schemeClr val="accent1"/>
            </a:solidFill>
            <a:ln w="9525">
              <a:solidFill>
                <a:schemeClr val="bg1"/>
              </a:solidFill>
              <a:round/>
              <a:headEnd/>
              <a:tailEnd/>
            </a:ln>
          </p:spPr>
          <p:txBody>
            <a:bodyPr/>
            <a:lstStyle/>
            <a:p>
              <a:endParaRPr lang="zh-CN" altLang="en-US"/>
            </a:p>
          </p:txBody>
        </p:sp>
      </p:grpSp>
      <p:sp>
        <p:nvSpPr>
          <p:cNvPr id="424968" name="Freeform 8"/>
          <p:cNvSpPr>
            <a:spLocks noChangeAspect="1"/>
          </p:cNvSpPr>
          <p:nvPr/>
        </p:nvSpPr>
        <p:spPr bwMode="auto">
          <a:xfrm>
            <a:off x="4464051" y="1089025"/>
            <a:ext cx="5425016" cy="1582738"/>
          </a:xfrm>
          <a:custGeom>
            <a:avLst/>
            <a:gdLst>
              <a:gd name="T0" fmla="*/ 0 w 1338"/>
              <a:gd name="T1" fmla="*/ 2147483647 h 521"/>
              <a:gd name="T2" fmla="*/ 2147483647 w 1338"/>
              <a:gd name="T3" fmla="*/ 2147483647 h 521"/>
              <a:gd name="T4" fmla="*/ 2147483647 w 1338"/>
              <a:gd name="T5" fmla="*/ 2147483647 h 521"/>
              <a:gd name="T6" fmla="*/ 2147483647 w 1338"/>
              <a:gd name="T7" fmla="*/ 0 h 521"/>
              <a:gd name="T8" fmla="*/ 0 w 1338"/>
              <a:gd name="T9" fmla="*/ 2147483647 h 521"/>
              <a:gd name="T10" fmla="*/ 0 60000 65536"/>
              <a:gd name="T11" fmla="*/ 0 60000 65536"/>
              <a:gd name="T12" fmla="*/ 0 60000 65536"/>
              <a:gd name="T13" fmla="*/ 0 60000 65536"/>
              <a:gd name="T14" fmla="*/ 0 60000 65536"/>
              <a:gd name="T15" fmla="*/ 0 w 1338"/>
              <a:gd name="T16" fmla="*/ 0 h 521"/>
              <a:gd name="T17" fmla="*/ 1338 w 1338"/>
              <a:gd name="T18" fmla="*/ 521 h 521"/>
            </a:gdLst>
            <a:ahLst/>
            <a:cxnLst>
              <a:cxn ang="T10">
                <a:pos x="T0" y="T1"/>
              </a:cxn>
              <a:cxn ang="T11">
                <a:pos x="T2" y="T3"/>
              </a:cxn>
              <a:cxn ang="T12">
                <a:pos x="T4" y="T5"/>
              </a:cxn>
              <a:cxn ang="T13">
                <a:pos x="T6" y="T7"/>
              </a:cxn>
              <a:cxn ang="T14">
                <a:pos x="T8" y="T9"/>
              </a:cxn>
            </a:cxnLst>
            <a:rect l="T15" t="T16" r="T17" b="T18"/>
            <a:pathLst>
              <a:path w="1338" h="521">
                <a:moveTo>
                  <a:pt x="0" y="249"/>
                </a:moveTo>
                <a:lnTo>
                  <a:pt x="658" y="521"/>
                </a:lnTo>
                <a:lnTo>
                  <a:pt x="1338" y="226"/>
                </a:lnTo>
                <a:lnTo>
                  <a:pt x="680" y="0"/>
                </a:lnTo>
                <a:lnTo>
                  <a:pt x="0" y="249"/>
                </a:lnTo>
                <a:close/>
              </a:path>
            </a:pathLst>
          </a:custGeom>
          <a:solidFill>
            <a:schemeClr val="bg2"/>
          </a:solidFill>
          <a:ln w="9525">
            <a:solidFill>
              <a:schemeClr val="tx1"/>
            </a:solidFill>
            <a:round/>
            <a:headEnd/>
            <a:tailEnd/>
          </a:ln>
        </p:spPr>
        <p:txBody>
          <a:bodyPr/>
          <a:lstStyle/>
          <a:p>
            <a:endParaRPr lang="zh-CN" altLang="en-US"/>
          </a:p>
        </p:txBody>
      </p:sp>
      <p:sp>
        <p:nvSpPr>
          <p:cNvPr id="424969" name="Freeform 9"/>
          <p:cNvSpPr>
            <a:spLocks noChangeAspect="1"/>
          </p:cNvSpPr>
          <p:nvPr/>
        </p:nvSpPr>
        <p:spPr bwMode="auto">
          <a:xfrm>
            <a:off x="3318934" y="3467100"/>
            <a:ext cx="2442633" cy="2698750"/>
          </a:xfrm>
          <a:custGeom>
            <a:avLst/>
            <a:gdLst>
              <a:gd name="T0" fmla="*/ 0 w 385"/>
              <a:gd name="T1" fmla="*/ 0 h 567"/>
              <a:gd name="T2" fmla="*/ 0 w 385"/>
              <a:gd name="T3" fmla="*/ 2147483647 h 567"/>
              <a:gd name="T4" fmla="*/ 2147483647 w 385"/>
              <a:gd name="T5" fmla="*/ 2147483647 h 567"/>
              <a:gd name="T6" fmla="*/ 2147483647 w 385"/>
              <a:gd name="T7" fmla="*/ 2147483647 h 567"/>
              <a:gd name="T8" fmla="*/ 0 w 385"/>
              <a:gd name="T9" fmla="*/ 0 h 567"/>
              <a:gd name="T10" fmla="*/ 0 60000 65536"/>
              <a:gd name="T11" fmla="*/ 0 60000 65536"/>
              <a:gd name="T12" fmla="*/ 0 60000 65536"/>
              <a:gd name="T13" fmla="*/ 0 60000 65536"/>
              <a:gd name="T14" fmla="*/ 0 60000 65536"/>
              <a:gd name="T15" fmla="*/ 0 w 385"/>
              <a:gd name="T16" fmla="*/ 0 h 567"/>
              <a:gd name="T17" fmla="*/ 385 w 385"/>
              <a:gd name="T18" fmla="*/ 567 h 567"/>
            </a:gdLst>
            <a:ahLst/>
            <a:cxnLst>
              <a:cxn ang="T10">
                <a:pos x="T0" y="T1"/>
              </a:cxn>
              <a:cxn ang="T11">
                <a:pos x="T2" y="T3"/>
              </a:cxn>
              <a:cxn ang="T12">
                <a:pos x="T4" y="T5"/>
              </a:cxn>
              <a:cxn ang="T13">
                <a:pos x="T6" y="T7"/>
              </a:cxn>
              <a:cxn ang="T14">
                <a:pos x="T8" y="T9"/>
              </a:cxn>
            </a:cxnLst>
            <a:rect l="T15" t="T16" r="T17" b="T18"/>
            <a:pathLst>
              <a:path w="385" h="567">
                <a:moveTo>
                  <a:pt x="0" y="0"/>
                </a:moveTo>
                <a:lnTo>
                  <a:pt x="0" y="408"/>
                </a:lnTo>
                <a:lnTo>
                  <a:pt x="385" y="567"/>
                </a:lnTo>
                <a:lnTo>
                  <a:pt x="385" y="136"/>
                </a:lnTo>
                <a:lnTo>
                  <a:pt x="0" y="0"/>
                </a:lnTo>
                <a:close/>
              </a:path>
            </a:pathLst>
          </a:custGeom>
          <a:solidFill>
            <a:schemeClr val="bg2"/>
          </a:solidFill>
          <a:ln w="9525">
            <a:solidFill>
              <a:schemeClr val="tx1"/>
            </a:solidFill>
            <a:round/>
            <a:headEnd/>
            <a:tailEnd/>
          </a:ln>
        </p:spPr>
        <p:txBody>
          <a:bodyPr/>
          <a:lstStyle/>
          <a:p>
            <a:endParaRPr lang="zh-CN" altLang="en-US"/>
          </a:p>
        </p:txBody>
      </p:sp>
      <p:grpSp>
        <p:nvGrpSpPr>
          <p:cNvPr id="3" name="Group 10"/>
          <p:cNvGrpSpPr>
            <a:grpSpLocks/>
          </p:cNvGrpSpPr>
          <p:nvPr/>
        </p:nvGrpSpPr>
        <p:grpSpPr bwMode="auto">
          <a:xfrm>
            <a:off x="3505200" y="3313114"/>
            <a:ext cx="4607984" cy="2852737"/>
            <a:chOff x="1043" y="2087"/>
            <a:chExt cx="2177" cy="1797"/>
          </a:xfrm>
        </p:grpSpPr>
        <p:grpSp>
          <p:nvGrpSpPr>
            <p:cNvPr id="48160" name="Group 11"/>
            <p:cNvGrpSpPr>
              <a:grpSpLocks/>
            </p:cNvGrpSpPr>
            <p:nvPr/>
          </p:nvGrpSpPr>
          <p:grpSpPr bwMode="auto">
            <a:xfrm>
              <a:off x="1206" y="2087"/>
              <a:ext cx="2014" cy="1370"/>
              <a:chOff x="1206" y="2087"/>
              <a:chExt cx="2014" cy="1370"/>
            </a:xfrm>
          </p:grpSpPr>
          <p:sp>
            <p:nvSpPr>
              <p:cNvPr id="48165" name="Line 12"/>
              <p:cNvSpPr>
                <a:spLocks noChangeShapeType="1"/>
              </p:cNvSpPr>
              <p:nvPr/>
            </p:nvSpPr>
            <p:spPr bwMode="auto">
              <a:xfrm flipH="1">
                <a:off x="1846" y="3072"/>
                <a:ext cx="930" cy="385"/>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13"/>
              <p:cNvSpPr>
                <a:spLocks noChangeShapeType="1"/>
              </p:cNvSpPr>
              <p:nvPr/>
            </p:nvSpPr>
            <p:spPr bwMode="auto">
              <a:xfrm flipH="1">
                <a:off x="1206" y="2809"/>
                <a:ext cx="930" cy="363"/>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14"/>
              <p:cNvSpPr>
                <a:spLocks noChangeShapeType="1"/>
              </p:cNvSpPr>
              <p:nvPr/>
            </p:nvSpPr>
            <p:spPr bwMode="auto">
              <a:xfrm flipH="1">
                <a:off x="1837" y="2641"/>
                <a:ext cx="930" cy="385"/>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15"/>
              <p:cNvSpPr>
                <a:spLocks noChangeShapeType="1"/>
              </p:cNvSpPr>
              <p:nvPr/>
            </p:nvSpPr>
            <p:spPr bwMode="auto">
              <a:xfrm flipH="1">
                <a:off x="1220" y="2405"/>
                <a:ext cx="930" cy="385"/>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9" name="Line 16"/>
              <p:cNvSpPr>
                <a:spLocks noChangeAspect="1" noChangeShapeType="1"/>
              </p:cNvSpPr>
              <p:nvPr/>
            </p:nvSpPr>
            <p:spPr bwMode="auto">
              <a:xfrm flipH="1">
                <a:off x="1846" y="2319"/>
                <a:ext cx="1374" cy="569"/>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17"/>
              <p:cNvSpPr>
                <a:spLocks noChangeAspect="1" noChangeShapeType="1"/>
              </p:cNvSpPr>
              <p:nvPr/>
            </p:nvSpPr>
            <p:spPr bwMode="auto">
              <a:xfrm flipH="1">
                <a:off x="1220" y="2087"/>
                <a:ext cx="1374" cy="569"/>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161" name="Group 18"/>
            <p:cNvGrpSpPr>
              <a:grpSpLocks/>
            </p:cNvGrpSpPr>
            <p:nvPr/>
          </p:nvGrpSpPr>
          <p:grpSpPr bwMode="auto">
            <a:xfrm>
              <a:off x="1043" y="2648"/>
              <a:ext cx="803" cy="1236"/>
              <a:chOff x="1043" y="2648"/>
              <a:chExt cx="803" cy="1236"/>
            </a:xfrm>
          </p:grpSpPr>
          <p:sp>
            <p:nvSpPr>
              <p:cNvPr id="48162" name="Freeform 19"/>
              <p:cNvSpPr>
                <a:spLocks/>
              </p:cNvSpPr>
              <p:nvPr/>
            </p:nvSpPr>
            <p:spPr bwMode="auto">
              <a:xfrm>
                <a:off x="1211" y="2784"/>
                <a:ext cx="635" cy="681"/>
              </a:xfrm>
              <a:custGeom>
                <a:avLst/>
                <a:gdLst>
                  <a:gd name="T0" fmla="*/ 635 w 635"/>
                  <a:gd name="T1" fmla="*/ 681 h 681"/>
                  <a:gd name="T2" fmla="*/ 635 w 635"/>
                  <a:gd name="T3" fmla="*/ 250 h 681"/>
                  <a:gd name="T4" fmla="*/ 0 w 635"/>
                  <a:gd name="T5" fmla="*/ 0 h 681"/>
                  <a:gd name="T6" fmla="*/ 0 w 635"/>
                  <a:gd name="T7" fmla="*/ 409 h 681"/>
                  <a:gd name="T8" fmla="*/ 635 w 635"/>
                  <a:gd name="T9" fmla="*/ 681 h 681"/>
                  <a:gd name="T10" fmla="*/ 0 60000 65536"/>
                  <a:gd name="T11" fmla="*/ 0 60000 65536"/>
                  <a:gd name="T12" fmla="*/ 0 60000 65536"/>
                  <a:gd name="T13" fmla="*/ 0 60000 65536"/>
                  <a:gd name="T14" fmla="*/ 0 60000 65536"/>
                  <a:gd name="T15" fmla="*/ 0 w 635"/>
                  <a:gd name="T16" fmla="*/ 0 h 681"/>
                  <a:gd name="T17" fmla="*/ 635 w 635"/>
                  <a:gd name="T18" fmla="*/ 681 h 681"/>
                </a:gdLst>
                <a:ahLst/>
                <a:cxnLst>
                  <a:cxn ang="T10">
                    <a:pos x="T0" y="T1"/>
                  </a:cxn>
                  <a:cxn ang="T11">
                    <a:pos x="T2" y="T3"/>
                  </a:cxn>
                  <a:cxn ang="T12">
                    <a:pos x="T4" y="T5"/>
                  </a:cxn>
                  <a:cxn ang="T13">
                    <a:pos x="T6" y="T7"/>
                  </a:cxn>
                  <a:cxn ang="T14">
                    <a:pos x="T8" y="T9"/>
                  </a:cxn>
                </a:cxnLst>
                <a:rect l="T15" t="T16" r="T17" b="T18"/>
                <a:pathLst>
                  <a:path w="635" h="681">
                    <a:moveTo>
                      <a:pt x="635" y="681"/>
                    </a:moveTo>
                    <a:lnTo>
                      <a:pt x="635" y="250"/>
                    </a:lnTo>
                    <a:lnTo>
                      <a:pt x="0" y="0"/>
                    </a:lnTo>
                    <a:lnTo>
                      <a:pt x="0" y="409"/>
                    </a:lnTo>
                    <a:lnTo>
                      <a:pt x="635" y="681"/>
                    </a:lnTo>
                    <a:close/>
                  </a:path>
                </a:pathLst>
              </a:custGeom>
              <a:solidFill>
                <a:schemeClr val="accent1"/>
              </a:solidFill>
              <a:ln w="9525">
                <a:solidFill>
                  <a:schemeClr val="bg1"/>
                </a:solidFill>
                <a:round/>
                <a:headEnd/>
                <a:tailEnd/>
              </a:ln>
            </p:spPr>
            <p:txBody>
              <a:bodyPr/>
              <a:lstStyle/>
              <a:p>
                <a:endParaRPr lang="zh-CN" altLang="en-US"/>
              </a:p>
            </p:txBody>
          </p:sp>
          <p:sp>
            <p:nvSpPr>
              <p:cNvPr id="48163" name="Freeform 20"/>
              <p:cNvSpPr>
                <a:spLocks/>
              </p:cNvSpPr>
              <p:nvPr/>
            </p:nvSpPr>
            <p:spPr bwMode="auto">
              <a:xfrm>
                <a:off x="1210" y="2648"/>
                <a:ext cx="635" cy="386"/>
              </a:xfrm>
              <a:custGeom>
                <a:avLst/>
                <a:gdLst>
                  <a:gd name="T0" fmla="*/ 635 w 635"/>
                  <a:gd name="T1" fmla="*/ 386 h 386"/>
                  <a:gd name="T2" fmla="*/ 635 w 635"/>
                  <a:gd name="T3" fmla="*/ 250 h 386"/>
                  <a:gd name="T4" fmla="*/ 0 w 635"/>
                  <a:gd name="T5" fmla="*/ 0 h 386"/>
                  <a:gd name="T6" fmla="*/ 0 w 635"/>
                  <a:gd name="T7" fmla="*/ 136 h 386"/>
                  <a:gd name="T8" fmla="*/ 635 w 635"/>
                  <a:gd name="T9" fmla="*/ 386 h 386"/>
                  <a:gd name="T10" fmla="*/ 0 60000 65536"/>
                  <a:gd name="T11" fmla="*/ 0 60000 65536"/>
                  <a:gd name="T12" fmla="*/ 0 60000 65536"/>
                  <a:gd name="T13" fmla="*/ 0 60000 65536"/>
                  <a:gd name="T14" fmla="*/ 0 60000 65536"/>
                  <a:gd name="T15" fmla="*/ 0 w 635"/>
                  <a:gd name="T16" fmla="*/ 0 h 386"/>
                  <a:gd name="T17" fmla="*/ 635 w 635"/>
                  <a:gd name="T18" fmla="*/ 386 h 386"/>
                </a:gdLst>
                <a:ahLst/>
                <a:cxnLst>
                  <a:cxn ang="T10">
                    <a:pos x="T0" y="T1"/>
                  </a:cxn>
                  <a:cxn ang="T11">
                    <a:pos x="T2" y="T3"/>
                  </a:cxn>
                  <a:cxn ang="T12">
                    <a:pos x="T4" y="T5"/>
                  </a:cxn>
                  <a:cxn ang="T13">
                    <a:pos x="T6" y="T7"/>
                  </a:cxn>
                  <a:cxn ang="T14">
                    <a:pos x="T8" y="T9"/>
                  </a:cxn>
                </a:cxnLst>
                <a:rect l="T15" t="T16" r="T17" b="T18"/>
                <a:pathLst>
                  <a:path w="635" h="386">
                    <a:moveTo>
                      <a:pt x="635" y="386"/>
                    </a:moveTo>
                    <a:lnTo>
                      <a:pt x="635" y="250"/>
                    </a:lnTo>
                    <a:lnTo>
                      <a:pt x="0" y="0"/>
                    </a:lnTo>
                    <a:lnTo>
                      <a:pt x="0" y="136"/>
                    </a:lnTo>
                    <a:lnTo>
                      <a:pt x="635" y="386"/>
                    </a:lnTo>
                    <a:close/>
                  </a:path>
                </a:pathLst>
              </a:custGeom>
              <a:solidFill>
                <a:schemeClr val="accent1"/>
              </a:solidFill>
              <a:ln w="9525">
                <a:solidFill>
                  <a:schemeClr val="bg1"/>
                </a:solidFill>
                <a:round/>
                <a:headEnd/>
                <a:tailEnd/>
              </a:ln>
            </p:spPr>
            <p:txBody>
              <a:bodyPr/>
              <a:lstStyle/>
              <a:p>
                <a:endParaRPr lang="zh-CN" altLang="en-US"/>
              </a:p>
            </p:txBody>
          </p:sp>
          <p:sp>
            <p:nvSpPr>
              <p:cNvPr id="48164" name="Text Box 21"/>
              <p:cNvSpPr txBox="1">
                <a:spLocks noChangeArrowheads="1"/>
              </p:cNvSpPr>
              <p:nvPr/>
            </p:nvSpPr>
            <p:spPr bwMode="auto">
              <a:xfrm>
                <a:off x="1043" y="3653"/>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前视图</a:t>
                </a:r>
              </a:p>
            </p:txBody>
          </p:sp>
        </p:grpSp>
      </p:grpSp>
      <p:grpSp>
        <p:nvGrpSpPr>
          <p:cNvPr id="6" name="Group 22"/>
          <p:cNvGrpSpPr>
            <a:grpSpLocks/>
          </p:cNvGrpSpPr>
          <p:nvPr/>
        </p:nvGrpSpPr>
        <p:grpSpPr bwMode="auto">
          <a:xfrm>
            <a:off x="5666317" y="873126"/>
            <a:ext cx="2995083" cy="3317875"/>
            <a:chOff x="2064" y="550"/>
            <a:chExt cx="1415" cy="2090"/>
          </a:xfrm>
        </p:grpSpPr>
        <p:grpSp>
          <p:nvGrpSpPr>
            <p:cNvPr id="48148" name="Group 23"/>
            <p:cNvGrpSpPr>
              <a:grpSpLocks/>
            </p:cNvGrpSpPr>
            <p:nvPr/>
          </p:nvGrpSpPr>
          <p:grpSpPr bwMode="auto">
            <a:xfrm>
              <a:off x="2132" y="1115"/>
              <a:ext cx="1338" cy="1525"/>
              <a:chOff x="2132" y="1115"/>
              <a:chExt cx="1338" cy="1525"/>
            </a:xfrm>
          </p:grpSpPr>
          <p:sp>
            <p:nvSpPr>
              <p:cNvPr id="48154" name="Line 24"/>
              <p:cNvSpPr>
                <a:spLocks noChangeShapeType="1"/>
              </p:cNvSpPr>
              <p:nvPr/>
            </p:nvSpPr>
            <p:spPr bwMode="auto">
              <a:xfrm flipV="1">
                <a:off x="2780" y="1416"/>
                <a:ext cx="0" cy="1224"/>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25"/>
              <p:cNvSpPr>
                <a:spLocks noChangeShapeType="1"/>
              </p:cNvSpPr>
              <p:nvPr/>
            </p:nvSpPr>
            <p:spPr bwMode="auto">
              <a:xfrm flipV="1">
                <a:off x="2132" y="1153"/>
                <a:ext cx="0" cy="1224"/>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26"/>
              <p:cNvSpPr>
                <a:spLocks noChangeShapeType="1"/>
              </p:cNvSpPr>
              <p:nvPr/>
            </p:nvSpPr>
            <p:spPr bwMode="auto">
              <a:xfrm flipV="1">
                <a:off x="2971" y="1348"/>
                <a:ext cx="0" cy="1224"/>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27"/>
              <p:cNvSpPr>
                <a:spLocks noChangeShapeType="1"/>
              </p:cNvSpPr>
              <p:nvPr/>
            </p:nvSpPr>
            <p:spPr bwMode="auto">
              <a:xfrm flipV="1">
                <a:off x="3129" y="1287"/>
                <a:ext cx="0" cy="1065"/>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28"/>
              <p:cNvSpPr>
                <a:spLocks noChangeShapeType="1"/>
              </p:cNvSpPr>
              <p:nvPr/>
            </p:nvSpPr>
            <p:spPr bwMode="auto">
              <a:xfrm flipH="1" flipV="1">
                <a:off x="2444" y="1561"/>
                <a:ext cx="0" cy="592"/>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29"/>
              <p:cNvSpPr>
                <a:spLocks noChangeShapeType="1"/>
              </p:cNvSpPr>
              <p:nvPr/>
            </p:nvSpPr>
            <p:spPr bwMode="auto">
              <a:xfrm flipV="1">
                <a:off x="3470" y="1115"/>
                <a:ext cx="0" cy="1088"/>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149" name="Group 30"/>
            <p:cNvGrpSpPr>
              <a:grpSpLocks/>
            </p:cNvGrpSpPr>
            <p:nvPr/>
          </p:nvGrpSpPr>
          <p:grpSpPr bwMode="auto">
            <a:xfrm>
              <a:off x="2064" y="550"/>
              <a:ext cx="1415" cy="895"/>
              <a:chOff x="2064" y="550"/>
              <a:chExt cx="1415" cy="895"/>
            </a:xfrm>
          </p:grpSpPr>
          <p:sp>
            <p:nvSpPr>
              <p:cNvPr id="48150" name="Freeform 31"/>
              <p:cNvSpPr>
                <a:spLocks noChangeAspect="1"/>
              </p:cNvSpPr>
              <p:nvPr/>
            </p:nvSpPr>
            <p:spPr bwMode="auto">
              <a:xfrm>
                <a:off x="2118" y="898"/>
                <a:ext cx="1361" cy="547"/>
              </a:xfrm>
              <a:custGeom>
                <a:avLst/>
                <a:gdLst>
                  <a:gd name="T0" fmla="*/ 0 w 1338"/>
                  <a:gd name="T1" fmla="*/ 595 h 521"/>
                  <a:gd name="T2" fmla="*/ 895 w 1338"/>
                  <a:gd name="T3" fmla="*/ 1251 h 521"/>
                  <a:gd name="T4" fmla="*/ 1818 w 1338"/>
                  <a:gd name="T5" fmla="*/ 540 h 521"/>
                  <a:gd name="T6" fmla="*/ 925 w 1338"/>
                  <a:gd name="T7" fmla="*/ 0 h 521"/>
                  <a:gd name="T8" fmla="*/ 0 w 1338"/>
                  <a:gd name="T9" fmla="*/ 595 h 521"/>
                  <a:gd name="T10" fmla="*/ 0 60000 65536"/>
                  <a:gd name="T11" fmla="*/ 0 60000 65536"/>
                  <a:gd name="T12" fmla="*/ 0 60000 65536"/>
                  <a:gd name="T13" fmla="*/ 0 60000 65536"/>
                  <a:gd name="T14" fmla="*/ 0 60000 65536"/>
                  <a:gd name="T15" fmla="*/ 0 w 1338"/>
                  <a:gd name="T16" fmla="*/ 0 h 521"/>
                  <a:gd name="T17" fmla="*/ 1338 w 1338"/>
                  <a:gd name="T18" fmla="*/ 521 h 521"/>
                </a:gdLst>
                <a:ahLst/>
                <a:cxnLst>
                  <a:cxn ang="T10">
                    <a:pos x="T0" y="T1"/>
                  </a:cxn>
                  <a:cxn ang="T11">
                    <a:pos x="T2" y="T3"/>
                  </a:cxn>
                  <a:cxn ang="T12">
                    <a:pos x="T4" y="T5"/>
                  </a:cxn>
                  <a:cxn ang="T13">
                    <a:pos x="T6" y="T7"/>
                  </a:cxn>
                  <a:cxn ang="T14">
                    <a:pos x="T8" y="T9"/>
                  </a:cxn>
                </a:cxnLst>
                <a:rect l="T15" t="T16" r="T17" b="T18"/>
                <a:pathLst>
                  <a:path w="1338" h="521">
                    <a:moveTo>
                      <a:pt x="0" y="249"/>
                    </a:moveTo>
                    <a:lnTo>
                      <a:pt x="658" y="521"/>
                    </a:lnTo>
                    <a:lnTo>
                      <a:pt x="1338" y="226"/>
                    </a:lnTo>
                    <a:lnTo>
                      <a:pt x="680" y="0"/>
                    </a:lnTo>
                    <a:lnTo>
                      <a:pt x="0" y="249"/>
                    </a:lnTo>
                    <a:close/>
                  </a:path>
                </a:pathLst>
              </a:custGeom>
              <a:solidFill>
                <a:schemeClr val="accent1"/>
              </a:solidFill>
              <a:ln w="9525">
                <a:solidFill>
                  <a:schemeClr val="bg1"/>
                </a:solidFill>
                <a:round/>
                <a:headEnd/>
                <a:tailEnd/>
              </a:ln>
            </p:spPr>
            <p:txBody>
              <a:bodyPr/>
              <a:lstStyle/>
              <a:p>
                <a:endParaRPr lang="zh-CN" altLang="en-US"/>
              </a:p>
            </p:txBody>
          </p:sp>
          <p:sp>
            <p:nvSpPr>
              <p:cNvPr id="48151" name="Line 32"/>
              <p:cNvSpPr>
                <a:spLocks noChangeShapeType="1"/>
              </p:cNvSpPr>
              <p:nvPr/>
            </p:nvSpPr>
            <p:spPr bwMode="auto">
              <a:xfrm flipH="1" flipV="1">
                <a:off x="2290" y="1093"/>
                <a:ext cx="681" cy="2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33"/>
              <p:cNvSpPr>
                <a:spLocks noChangeShapeType="1"/>
              </p:cNvSpPr>
              <p:nvPr/>
            </p:nvSpPr>
            <p:spPr bwMode="auto">
              <a:xfrm flipH="1" flipV="1">
                <a:off x="2481" y="1034"/>
                <a:ext cx="657" cy="249"/>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Text Box 34"/>
              <p:cNvSpPr txBox="1">
                <a:spLocks noChangeArrowheads="1"/>
              </p:cNvSpPr>
              <p:nvPr/>
            </p:nvSpPr>
            <p:spPr bwMode="auto">
              <a:xfrm>
                <a:off x="2064" y="550"/>
                <a:ext cx="612"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顶视图</a:t>
                </a:r>
              </a:p>
            </p:txBody>
          </p:sp>
        </p:grpSp>
      </p:grpSp>
      <p:sp>
        <p:nvSpPr>
          <p:cNvPr id="425007" name="Text Box 47"/>
          <p:cNvSpPr txBox="1">
            <a:spLocks noChangeArrowheads="1"/>
          </p:cNvSpPr>
          <p:nvPr/>
        </p:nvSpPr>
        <p:spPr bwMode="auto">
          <a:xfrm>
            <a:off x="-240704" y="873126"/>
            <a:ext cx="58441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12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等</a:t>
            </a:r>
            <a:r>
              <a:rPr lang="zh-CN" altLang="en-US" sz="2000" b="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轴</a:t>
            </a:r>
            <a:r>
              <a:rPr lang="zh-CN" altLang="en-US" sz="2000" b="1"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侧视图 </a:t>
            </a:r>
            <a:endPar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p:txBody>
      </p:sp>
      <p:grpSp>
        <p:nvGrpSpPr>
          <p:cNvPr id="5" name="组合 4"/>
          <p:cNvGrpSpPr/>
          <p:nvPr/>
        </p:nvGrpSpPr>
        <p:grpSpPr>
          <a:xfrm>
            <a:off x="7147984" y="3176589"/>
            <a:ext cx="3894667" cy="3024187"/>
            <a:chOff x="7147984" y="3176589"/>
            <a:chExt cx="3894667" cy="3024187"/>
          </a:xfrm>
        </p:grpSpPr>
        <p:sp>
          <p:nvSpPr>
            <p:cNvPr id="424995" name="Freeform 35"/>
            <p:cNvSpPr>
              <a:spLocks noChangeAspect="1"/>
            </p:cNvSpPr>
            <p:nvPr/>
          </p:nvSpPr>
          <p:spPr bwMode="auto">
            <a:xfrm>
              <a:off x="9025467" y="3176589"/>
              <a:ext cx="2017184" cy="3024187"/>
            </a:xfrm>
            <a:custGeom>
              <a:avLst/>
              <a:gdLst>
                <a:gd name="T0" fmla="*/ 0 w 272"/>
                <a:gd name="T1" fmla="*/ 2147483647 h 544"/>
                <a:gd name="T2" fmla="*/ 0 w 272"/>
                <a:gd name="T3" fmla="*/ 2147483647 h 544"/>
                <a:gd name="T4" fmla="*/ 2147483647 w 272"/>
                <a:gd name="T5" fmla="*/ 2147483647 h 544"/>
                <a:gd name="T6" fmla="*/ 2147483647 w 272"/>
                <a:gd name="T7" fmla="*/ 0 h 544"/>
                <a:gd name="T8" fmla="*/ 0 w 272"/>
                <a:gd name="T9" fmla="*/ 2147483647 h 544"/>
                <a:gd name="T10" fmla="*/ 0 60000 65536"/>
                <a:gd name="T11" fmla="*/ 0 60000 65536"/>
                <a:gd name="T12" fmla="*/ 0 60000 65536"/>
                <a:gd name="T13" fmla="*/ 0 60000 65536"/>
                <a:gd name="T14" fmla="*/ 0 60000 65536"/>
                <a:gd name="T15" fmla="*/ 0 w 272"/>
                <a:gd name="T16" fmla="*/ 0 h 544"/>
                <a:gd name="T17" fmla="*/ 272 w 272"/>
                <a:gd name="T18" fmla="*/ 544 h 544"/>
              </a:gdLst>
              <a:ahLst/>
              <a:cxnLst>
                <a:cxn ang="T10">
                  <a:pos x="T0" y="T1"/>
                </a:cxn>
                <a:cxn ang="T11">
                  <a:pos x="T2" y="T3"/>
                </a:cxn>
                <a:cxn ang="T12">
                  <a:pos x="T4" y="T5"/>
                </a:cxn>
                <a:cxn ang="T13">
                  <a:pos x="T6" y="T7"/>
                </a:cxn>
                <a:cxn ang="T14">
                  <a:pos x="T8" y="T9"/>
                </a:cxn>
              </a:cxnLst>
              <a:rect l="T15" t="T16" r="T17" b="T18"/>
              <a:pathLst>
                <a:path w="272" h="544">
                  <a:moveTo>
                    <a:pt x="0" y="113"/>
                  </a:moveTo>
                  <a:lnTo>
                    <a:pt x="0" y="544"/>
                  </a:lnTo>
                  <a:lnTo>
                    <a:pt x="272" y="431"/>
                  </a:lnTo>
                  <a:lnTo>
                    <a:pt x="272" y="0"/>
                  </a:lnTo>
                  <a:lnTo>
                    <a:pt x="0" y="113"/>
                  </a:lnTo>
                  <a:close/>
                </a:path>
              </a:pathLst>
            </a:custGeom>
            <a:solidFill>
              <a:schemeClr val="bg2"/>
            </a:solidFill>
            <a:ln w="9525">
              <a:solidFill>
                <a:schemeClr val="tx1"/>
              </a:solidFill>
              <a:round/>
              <a:headEnd/>
              <a:tailEnd/>
            </a:ln>
          </p:spPr>
          <p:txBody>
            <a:bodyPr/>
            <a:lstStyle/>
            <a:p>
              <a:endParaRPr lang="zh-CN" altLang="en-US"/>
            </a:p>
          </p:txBody>
        </p:sp>
        <p:grpSp>
          <p:nvGrpSpPr>
            <p:cNvPr id="4" name="组合 3"/>
            <p:cNvGrpSpPr/>
            <p:nvPr/>
          </p:nvGrpSpPr>
          <p:grpSpPr>
            <a:xfrm>
              <a:off x="7147984" y="3695702"/>
              <a:ext cx="3618677" cy="1546226"/>
              <a:chOff x="7147984" y="3695702"/>
              <a:chExt cx="3618677" cy="1546226"/>
            </a:xfrm>
          </p:grpSpPr>
          <p:sp>
            <p:nvSpPr>
              <p:cNvPr id="48141" name="Line 42"/>
              <p:cNvSpPr>
                <a:spLocks noChangeShapeType="1"/>
              </p:cNvSpPr>
              <p:nvPr/>
            </p:nvSpPr>
            <p:spPr bwMode="auto">
              <a:xfrm rot="1166102" flipV="1">
                <a:off x="8570383" y="3695702"/>
                <a:ext cx="2173816" cy="168275"/>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43"/>
              <p:cNvSpPr>
                <a:spLocks noChangeShapeType="1"/>
              </p:cNvSpPr>
              <p:nvPr/>
            </p:nvSpPr>
            <p:spPr bwMode="auto">
              <a:xfrm rot="1166102" flipV="1">
                <a:off x="7899400" y="3965577"/>
                <a:ext cx="2173816" cy="133350"/>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3" name="Line 44"/>
              <p:cNvSpPr>
                <a:spLocks noChangeShapeType="1"/>
              </p:cNvSpPr>
              <p:nvPr/>
            </p:nvSpPr>
            <p:spPr bwMode="auto">
              <a:xfrm rot="1166102" flipV="1">
                <a:off x="7515610" y="4275329"/>
                <a:ext cx="2193973" cy="125659"/>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4" name="Line 45"/>
              <p:cNvSpPr>
                <a:spLocks noChangeShapeType="1"/>
              </p:cNvSpPr>
              <p:nvPr/>
            </p:nvSpPr>
            <p:spPr bwMode="auto">
              <a:xfrm rot="1166102" flipV="1">
                <a:off x="7147984" y="4395790"/>
                <a:ext cx="2182282" cy="165100"/>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Line 46"/>
              <p:cNvSpPr>
                <a:spLocks noChangeShapeType="1"/>
              </p:cNvSpPr>
              <p:nvPr/>
            </p:nvSpPr>
            <p:spPr bwMode="auto">
              <a:xfrm rot="1166102" flipV="1">
                <a:off x="7147984" y="5064128"/>
                <a:ext cx="2169582" cy="177800"/>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4"/>
              <p:cNvSpPr>
                <a:spLocks noChangeShapeType="1"/>
              </p:cNvSpPr>
              <p:nvPr/>
            </p:nvSpPr>
            <p:spPr bwMode="auto">
              <a:xfrm rot="1166102" flipV="1">
                <a:off x="8572688" y="4629008"/>
                <a:ext cx="2193973" cy="125659"/>
              </a:xfrm>
              <a:prstGeom prst="line">
                <a:avLst/>
              </a:prstGeom>
              <a:noFill/>
              <a:ln w="9525">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8138" name="Group 37"/>
          <p:cNvGrpSpPr>
            <a:grpSpLocks/>
          </p:cNvGrpSpPr>
          <p:nvPr/>
        </p:nvGrpSpPr>
        <p:grpSpPr bwMode="auto">
          <a:xfrm>
            <a:off x="9294283" y="4062415"/>
            <a:ext cx="1966382" cy="2347913"/>
            <a:chOff x="3810" y="2205"/>
            <a:chExt cx="929" cy="1479"/>
          </a:xfrm>
        </p:grpSpPr>
        <p:sp>
          <p:nvSpPr>
            <p:cNvPr id="48147" name="Text Box 39"/>
            <p:cNvSpPr txBox="1">
              <a:spLocks noChangeArrowheads="1"/>
            </p:cNvSpPr>
            <p:nvPr/>
          </p:nvSpPr>
          <p:spPr bwMode="auto">
            <a:xfrm>
              <a:off x="4127" y="3453"/>
              <a:ext cx="612"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侧视图</a:t>
              </a:r>
            </a:p>
          </p:txBody>
        </p:sp>
        <p:sp>
          <p:nvSpPr>
            <p:cNvPr id="48146" name="Freeform 38"/>
            <p:cNvSpPr>
              <a:spLocks/>
            </p:cNvSpPr>
            <p:nvPr/>
          </p:nvSpPr>
          <p:spPr bwMode="auto">
            <a:xfrm>
              <a:off x="3810" y="2205"/>
              <a:ext cx="680" cy="862"/>
            </a:xfrm>
            <a:custGeom>
              <a:avLst/>
              <a:gdLst>
                <a:gd name="T0" fmla="*/ 680 w 680"/>
                <a:gd name="T1" fmla="*/ 0 h 862"/>
                <a:gd name="T2" fmla="*/ 363 w 680"/>
                <a:gd name="T3" fmla="*/ 159 h 862"/>
                <a:gd name="T4" fmla="*/ 181 w 680"/>
                <a:gd name="T5" fmla="*/ 363 h 862"/>
                <a:gd name="T6" fmla="*/ 0 w 680"/>
                <a:gd name="T7" fmla="*/ 431 h 862"/>
                <a:gd name="T8" fmla="*/ 0 w 680"/>
                <a:gd name="T9" fmla="*/ 862 h 862"/>
                <a:gd name="T10" fmla="*/ 680 w 680"/>
                <a:gd name="T11" fmla="*/ 567 h 862"/>
                <a:gd name="T12" fmla="*/ 680 w 680"/>
                <a:gd name="T13" fmla="*/ 0 h 862"/>
                <a:gd name="T14" fmla="*/ 0 60000 65536"/>
                <a:gd name="T15" fmla="*/ 0 60000 65536"/>
                <a:gd name="T16" fmla="*/ 0 60000 65536"/>
                <a:gd name="T17" fmla="*/ 0 60000 65536"/>
                <a:gd name="T18" fmla="*/ 0 60000 65536"/>
                <a:gd name="T19" fmla="*/ 0 60000 65536"/>
                <a:gd name="T20" fmla="*/ 0 60000 65536"/>
                <a:gd name="T21" fmla="*/ 0 w 680"/>
                <a:gd name="T22" fmla="*/ 0 h 862"/>
                <a:gd name="T23" fmla="*/ 680 w 680"/>
                <a:gd name="T24" fmla="*/ 862 h 8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0" h="862">
                  <a:moveTo>
                    <a:pt x="680" y="0"/>
                  </a:moveTo>
                  <a:lnTo>
                    <a:pt x="363" y="159"/>
                  </a:lnTo>
                  <a:lnTo>
                    <a:pt x="181" y="363"/>
                  </a:lnTo>
                  <a:lnTo>
                    <a:pt x="0" y="431"/>
                  </a:lnTo>
                  <a:lnTo>
                    <a:pt x="0" y="862"/>
                  </a:lnTo>
                  <a:lnTo>
                    <a:pt x="680" y="567"/>
                  </a:lnTo>
                  <a:lnTo>
                    <a:pt x="680" y="0"/>
                  </a:lnTo>
                  <a:close/>
                </a:path>
              </a:pathLst>
            </a:custGeom>
            <a:solidFill>
              <a:schemeClr val="accent1"/>
            </a:solidFill>
            <a:ln w="9525">
              <a:solidFill>
                <a:schemeClr val="bg1"/>
              </a:solidFill>
              <a:round/>
              <a:headEnd/>
              <a:tailEnd/>
            </a:ln>
          </p:spPr>
          <p:txBody>
            <a:bodyPr/>
            <a:lstStyle/>
            <a:p>
              <a:endParaRPr lang="zh-CN" altLang="en-US"/>
            </a:p>
          </p:txBody>
        </p:sp>
      </p:grpSp>
    </p:spTree>
    <p:extLst>
      <p:ext uri="{BB962C8B-B14F-4D97-AF65-F5344CB8AC3E}">
        <p14:creationId xmlns:p14="http://schemas.microsoft.com/office/powerpoint/2010/main" val="2476627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5007"/>
                                        </p:tgtEl>
                                        <p:attrNameLst>
                                          <p:attrName>style.visibility</p:attrName>
                                        </p:attrNameLst>
                                      </p:cBhvr>
                                      <p:to>
                                        <p:strVal val="visible"/>
                                      </p:to>
                                    </p:set>
                                    <p:animEffect transition="in" filter="wipe(up)">
                                      <p:cBhvr>
                                        <p:cTn id="7" dur="500"/>
                                        <p:tgtEl>
                                          <p:spTgt spid="4250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24968"/>
                                        </p:tgtEl>
                                        <p:attrNameLst>
                                          <p:attrName>style.visibility</p:attrName>
                                        </p:attrNameLst>
                                      </p:cBhvr>
                                      <p:to>
                                        <p:strVal val="visible"/>
                                      </p:to>
                                    </p:set>
                                    <p:animEffect transition="in" filter="wipe(down)">
                                      <p:cBhvr>
                                        <p:cTn id="16" dur="500"/>
                                        <p:tgtEl>
                                          <p:spTgt spid="42496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424969"/>
                                        </p:tgtEl>
                                        <p:attrNameLst>
                                          <p:attrName>style.visibility</p:attrName>
                                        </p:attrNameLst>
                                      </p:cBhvr>
                                      <p:to>
                                        <p:strVal val="visible"/>
                                      </p:to>
                                    </p:set>
                                    <p:animEffect transition="in" filter="wipe(right)">
                                      <p:cBhvr>
                                        <p:cTn id="19" dur="500"/>
                                        <p:tgtEl>
                                          <p:spTgt spid="4249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righ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8" grpId="0" animBg="1"/>
      <p:bldP spid="424969" grpId="0" animBg="1"/>
      <p:bldP spid="425007"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Line 2"/>
          <p:cNvSpPr>
            <a:spLocks noChangeAspect="1" noChangeShapeType="1"/>
          </p:cNvSpPr>
          <p:nvPr/>
        </p:nvSpPr>
        <p:spPr bwMode="auto">
          <a:xfrm flipV="1">
            <a:off x="3839634" y="4532313"/>
            <a:ext cx="920751" cy="69056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9155" name="Rectangle 3"/>
          <p:cNvSpPr>
            <a:spLocks noGrp="1" noChangeArrowheads="1"/>
          </p:cNvSpPr>
          <p:nvPr>
            <p:ph type="title"/>
          </p:nvPr>
        </p:nvSpPr>
        <p:spPr/>
        <p:txBody>
          <a:bodyPr/>
          <a:lstStyle/>
          <a:p>
            <a:pPr eaLnBrk="1" hangingPunct="1"/>
            <a:endParaRPr lang="zh-CN" altLang="zh-CN" smtClean="0"/>
          </a:p>
        </p:txBody>
      </p:sp>
      <p:sp>
        <p:nvSpPr>
          <p:cNvPr id="427012" name="Rectangle 4"/>
          <p:cNvSpPr>
            <a:spLocks noGrp="1" noChangeArrowheads="1"/>
          </p:cNvSpPr>
          <p:nvPr>
            <p:ph type="body" sz="half" idx="1"/>
          </p:nvPr>
        </p:nvSpPr>
        <p:spPr>
          <a:xfrm>
            <a:off x="755651" y="1966914"/>
            <a:ext cx="10909300" cy="5132387"/>
          </a:xfrm>
        </p:spPr>
        <p:txBody>
          <a:bodyPr/>
          <a:lstStyle/>
          <a:p>
            <a:pPr lvl="2" eaLnBrk="1" hangingPunct="1"/>
            <a:r>
              <a:rPr lang="zh-CN" altLang="en-US" sz="1900" smtClean="0"/>
              <a:t>斜平行投影</a:t>
            </a:r>
          </a:p>
          <a:p>
            <a:pPr lvl="3" eaLnBrk="1" hangingPunct="1"/>
            <a:r>
              <a:rPr lang="zh-CN" altLang="en-US" smtClean="0"/>
              <a:t>沿不垂直于投影面的平行线投影得到</a:t>
            </a:r>
          </a:p>
          <a:p>
            <a:pPr lvl="3" eaLnBrk="1" hangingPunct="1"/>
            <a:r>
              <a:rPr lang="zh-CN" altLang="en-US" smtClean="0"/>
              <a:t>设空间点</a:t>
            </a:r>
            <a:r>
              <a:rPr lang="en-US" altLang="zh-CN" smtClean="0">
                <a:latin typeface="Times New Roman" pitchFamily="18" charset="0"/>
              </a:rPr>
              <a:t>P(</a:t>
            </a:r>
            <a:r>
              <a:rPr lang="en-US" altLang="zh-CN" i="1" smtClean="0">
                <a:latin typeface="Times New Roman" pitchFamily="18" charset="0"/>
              </a:rPr>
              <a:t>x</a:t>
            </a:r>
            <a:r>
              <a:rPr lang="en-US" altLang="zh-CN" smtClean="0">
                <a:latin typeface="Times New Roman" pitchFamily="18" charset="0"/>
              </a:rPr>
              <a:t>,</a:t>
            </a:r>
            <a:r>
              <a:rPr lang="en-US" altLang="zh-CN" i="1" smtClean="0">
                <a:latin typeface="Times New Roman" pitchFamily="18" charset="0"/>
              </a:rPr>
              <a:t>y</a:t>
            </a:r>
            <a:r>
              <a:rPr lang="en-US" altLang="zh-CN" smtClean="0">
                <a:latin typeface="Times New Roman" pitchFamily="18" charset="0"/>
              </a:rPr>
              <a:t>,</a:t>
            </a:r>
            <a:r>
              <a:rPr lang="en-US" altLang="zh-CN" i="1" smtClean="0">
                <a:latin typeface="Times New Roman" pitchFamily="18" charset="0"/>
              </a:rPr>
              <a:t>z</a:t>
            </a:r>
            <a:r>
              <a:rPr lang="en-US" altLang="zh-CN" smtClean="0">
                <a:latin typeface="Times New Roman" pitchFamily="18" charset="0"/>
              </a:rPr>
              <a:t>)</a:t>
            </a:r>
            <a:r>
              <a:rPr lang="zh-CN" altLang="en-US" smtClean="0"/>
              <a:t>在投影平面上的任意方向的斜平行投影为</a:t>
            </a:r>
            <a:r>
              <a:rPr lang="en-US" altLang="zh-CN" smtClean="0">
                <a:latin typeface="Times New Roman" pitchFamily="18" charset="0"/>
              </a:rPr>
              <a:t>P</a:t>
            </a:r>
            <a:r>
              <a:rPr lang="en-US" altLang="zh-CN" baseline="30000" smtClean="0">
                <a:latin typeface="Times New Roman" pitchFamily="18" charset="0"/>
              </a:rPr>
              <a:t>’</a:t>
            </a:r>
            <a:r>
              <a:rPr lang="en-US" altLang="zh-CN" smtClean="0">
                <a:latin typeface="Times New Roman" pitchFamily="18" charset="0"/>
              </a:rPr>
              <a:t>(</a:t>
            </a:r>
            <a:r>
              <a:rPr lang="en-US" altLang="zh-CN" i="1" smtClean="0">
                <a:latin typeface="Times New Roman" pitchFamily="18" charset="0"/>
              </a:rPr>
              <a:t>x</a:t>
            </a:r>
            <a:r>
              <a:rPr lang="en-US" altLang="zh-CN" i="1" baseline="-25000" smtClean="0">
                <a:latin typeface="Times New Roman" pitchFamily="18" charset="0"/>
              </a:rPr>
              <a:t>p</a:t>
            </a:r>
            <a:r>
              <a:rPr lang="en-US" altLang="zh-CN" smtClean="0">
                <a:latin typeface="Times New Roman" pitchFamily="18" charset="0"/>
              </a:rPr>
              <a:t>,</a:t>
            </a:r>
            <a:r>
              <a:rPr lang="en-US" altLang="zh-CN" i="1" smtClean="0">
                <a:latin typeface="Times New Roman" pitchFamily="18" charset="0"/>
              </a:rPr>
              <a:t>y</a:t>
            </a:r>
            <a:r>
              <a:rPr lang="en-US" altLang="zh-CN" i="1" baseline="-25000" smtClean="0">
                <a:latin typeface="Times New Roman" pitchFamily="18" charset="0"/>
              </a:rPr>
              <a:t>p</a:t>
            </a:r>
            <a:r>
              <a:rPr lang="en-US" altLang="zh-CN" smtClean="0">
                <a:latin typeface="Times New Roman" pitchFamily="18" charset="0"/>
              </a:rPr>
              <a:t>)</a:t>
            </a:r>
            <a:r>
              <a:rPr lang="zh-CN" altLang="en-US" smtClean="0">
                <a:latin typeface="Times New Roman" pitchFamily="18" charset="0"/>
              </a:rPr>
              <a:t>，其正投影为</a:t>
            </a:r>
            <a:r>
              <a:rPr lang="en-US" altLang="zh-CN" smtClean="0">
                <a:latin typeface="Times New Roman" pitchFamily="18" charset="0"/>
              </a:rPr>
              <a:t>P</a:t>
            </a:r>
            <a:r>
              <a:rPr lang="en-US" altLang="zh-CN" baseline="30000" smtClean="0">
                <a:latin typeface="Times New Roman" pitchFamily="18" charset="0"/>
              </a:rPr>
              <a:t>’’</a:t>
            </a:r>
            <a:r>
              <a:rPr lang="en-US" altLang="zh-CN" smtClean="0">
                <a:latin typeface="Times New Roman" pitchFamily="18" charset="0"/>
              </a:rPr>
              <a:t>(</a:t>
            </a:r>
            <a:r>
              <a:rPr lang="en-US" altLang="zh-CN" i="1" smtClean="0">
                <a:latin typeface="Times New Roman" pitchFamily="18" charset="0"/>
              </a:rPr>
              <a:t>x</a:t>
            </a:r>
            <a:r>
              <a:rPr lang="en-US" altLang="zh-CN" smtClean="0">
                <a:latin typeface="Times New Roman" pitchFamily="18" charset="0"/>
              </a:rPr>
              <a:t>,</a:t>
            </a:r>
            <a:r>
              <a:rPr lang="en-US" altLang="zh-CN" i="1" smtClean="0">
                <a:latin typeface="Times New Roman" pitchFamily="18" charset="0"/>
              </a:rPr>
              <a:t>y</a:t>
            </a:r>
            <a:r>
              <a:rPr lang="en-US" altLang="zh-CN" smtClean="0">
                <a:latin typeface="Times New Roman" pitchFamily="18" charset="0"/>
              </a:rPr>
              <a:t>)</a:t>
            </a:r>
          </a:p>
          <a:p>
            <a:pPr lvl="3" eaLnBrk="1" hangingPunct="1">
              <a:spcBef>
                <a:spcPct val="65000"/>
              </a:spcBef>
              <a:buFont typeface="Wingdings" pitchFamily="2" charset="2"/>
              <a:buNone/>
            </a:pPr>
            <a:r>
              <a:rPr lang="en-US" altLang="zh-CN" smtClean="0">
                <a:latin typeface="Times New Roman" pitchFamily="18" charset="0"/>
              </a:rPr>
              <a:t>                                              | P</a:t>
            </a:r>
            <a:r>
              <a:rPr lang="en-US" altLang="zh-CN" baseline="30000" smtClean="0">
                <a:latin typeface="Times New Roman" pitchFamily="18" charset="0"/>
              </a:rPr>
              <a:t>’</a:t>
            </a:r>
            <a:r>
              <a:rPr lang="en-US" altLang="zh-CN" smtClean="0">
                <a:latin typeface="Times New Roman" pitchFamily="18" charset="0"/>
              </a:rPr>
              <a:t>P</a:t>
            </a:r>
            <a:r>
              <a:rPr lang="en-US" altLang="zh-CN" baseline="30000" smtClean="0">
                <a:latin typeface="Times New Roman" pitchFamily="18" charset="0"/>
              </a:rPr>
              <a:t>’’</a:t>
            </a:r>
            <a:r>
              <a:rPr lang="en-US" altLang="zh-CN" smtClean="0">
                <a:latin typeface="Times New Roman" pitchFamily="18" charset="0"/>
              </a:rPr>
              <a:t>| = L</a:t>
            </a:r>
            <a:r>
              <a:rPr lang="en-US" altLang="zh-CN" sz="1800" smtClean="0">
                <a:latin typeface="Times New Roman" pitchFamily="18" charset="0"/>
              </a:rPr>
              <a:t>    </a:t>
            </a:r>
          </a:p>
          <a:p>
            <a:pPr lvl="3" eaLnBrk="1" hangingPunct="1">
              <a:spcBef>
                <a:spcPct val="65000"/>
              </a:spcBef>
              <a:buFont typeface="Wingdings" pitchFamily="2" charset="2"/>
              <a:buNone/>
            </a:pPr>
            <a:endParaRPr lang="en-US" altLang="zh-CN" sz="1800" smtClean="0">
              <a:latin typeface="Times New Roman" pitchFamily="18" charset="0"/>
            </a:endParaRPr>
          </a:p>
          <a:p>
            <a:pPr lvl="3" eaLnBrk="1" hangingPunct="1">
              <a:spcBef>
                <a:spcPct val="65000"/>
              </a:spcBef>
              <a:buFont typeface="Wingdings" pitchFamily="2" charset="2"/>
              <a:buNone/>
            </a:pPr>
            <a:endParaRPr lang="en-US" altLang="zh-CN" sz="1800" smtClean="0">
              <a:latin typeface="Times New Roman" pitchFamily="18" charset="0"/>
            </a:endParaRPr>
          </a:p>
          <a:p>
            <a:pPr lvl="3" eaLnBrk="1" hangingPunct="1">
              <a:spcBef>
                <a:spcPct val="65000"/>
              </a:spcBef>
              <a:buFont typeface="Wingdings" pitchFamily="2" charset="2"/>
              <a:buNone/>
            </a:pPr>
            <a:endParaRPr lang="en-US" altLang="zh-CN" sz="1800" smtClean="0">
              <a:latin typeface="Times New Roman" pitchFamily="18" charset="0"/>
            </a:endParaRPr>
          </a:p>
          <a:p>
            <a:pPr lvl="3" eaLnBrk="1" hangingPunct="1">
              <a:spcBef>
                <a:spcPct val="65000"/>
              </a:spcBef>
              <a:buFont typeface="Wingdings" pitchFamily="2" charset="2"/>
              <a:buNone/>
            </a:pPr>
            <a:endParaRPr lang="en-US" altLang="zh-CN" sz="1800" smtClean="0">
              <a:latin typeface="Times New Roman" pitchFamily="18" charset="0"/>
            </a:endParaRPr>
          </a:p>
          <a:p>
            <a:pPr lvl="3" eaLnBrk="1" hangingPunct="1">
              <a:spcBef>
                <a:spcPct val="65000"/>
              </a:spcBef>
            </a:pPr>
            <a:r>
              <a:rPr lang="zh-CN" altLang="en-US" smtClean="0">
                <a:latin typeface="Times New Roman" pitchFamily="18" charset="0"/>
              </a:rPr>
              <a:t>角</a:t>
            </a:r>
            <a:r>
              <a:rPr lang="zh-CN" altLang="en-US" smtClean="0">
                <a:latin typeface="Times New Roman" pitchFamily="18" charset="0"/>
                <a:sym typeface="Symbol" pitchFamily="18" charset="2"/>
              </a:rPr>
              <a:t>通常为</a:t>
            </a:r>
            <a:r>
              <a:rPr lang="en-US" altLang="zh-CN" smtClean="0">
                <a:latin typeface="Times New Roman" pitchFamily="18" charset="0"/>
                <a:sym typeface="Symbol" pitchFamily="18" charset="2"/>
              </a:rPr>
              <a:t>30</a:t>
            </a:r>
            <a:r>
              <a:rPr lang="en-US" altLang="zh-CN" smtClean="0">
                <a:latin typeface="Times New Roman" pitchFamily="18" charset="0"/>
                <a:cs typeface="Times New Roman" pitchFamily="18" charset="0"/>
                <a:sym typeface="Symbol" pitchFamily="18" charset="2"/>
              </a:rPr>
              <a:t>°</a:t>
            </a:r>
            <a:r>
              <a:rPr lang="zh-CN" altLang="en-US" smtClean="0">
                <a:latin typeface="Times New Roman" pitchFamily="18" charset="0"/>
                <a:sym typeface="Symbol" pitchFamily="18" charset="2"/>
              </a:rPr>
              <a:t>或</a:t>
            </a:r>
            <a:r>
              <a:rPr lang="en-US" altLang="zh-CN" smtClean="0">
                <a:latin typeface="Times New Roman" pitchFamily="18" charset="0"/>
                <a:sym typeface="Symbol" pitchFamily="18" charset="2"/>
              </a:rPr>
              <a:t>45</a:t>
            </a:r>
            <a:r>
              <a:rPr lang="en-US" altLang="zh-CN" smtClean="0">
                <a:latin typeface="Times New Roman" pitchFamily="18" charset="0"/>
                <a:cs typeface="Times New Roman" pitchFamily="18" charset="0"/>
                <a:sym typeface="Symbol" pitchFamily="18" charset="2"/>
              </a:rPr>
              <a:t>°</a:t>
            </a:r>
            <a:r>
              <a:rPr lang="zh-CN" altLang="en-US" smtClean="0">
                <a:latin typeface="Times New Roman" pitchFamily="18" charset="0"/>
                <a:cs typeface="Times New Roman" pitchFamily="18" charset="0"/>
                <a:sym typeface="Symbol" pitchFamily="18" charset="2"/>
              </a:rPr>
              <a:t>；取</a:t>
            </a:r>
            <a:r>
              <a:rPr lang="en-US" altLang="zh-CN" smtClean="0">
                <a:latin typeface="Times New Roman" pitchFamily="18" charset="0"/>
                <a:cs typeface="Times New Roman" pitchFamily="18" charset="0"/>
                <a:sym typeface="Symbol" pitchFamily="18" charset="2"/>
              </a:rPr>
              <a:t>tan</a:t>
            </a:r>
            <a:r>
              <a:rPr lang="en-US" altLang="zh-CN" smtClean="0">
                <a:latin typeface="Times New Roman" pitchFamily="18" charset="0"/>
                <a:sym typeface="Symbol" pitchFamily="18" charset="2"/>
              </a:rPr>
              <a:t>=1</a:t>
            </a:r>
            <a:r>
              <a:rPr lang="zh-CN" altLang="en-US" smtClean="0">
                <a:latin typeface="Times New Roman" pitchFamily="18" charset="0"/>
                <a:sym typeface="Symbol" pitchFamily="18" charset="2"/>
              </a:rPr>
              <a:t>时，为</a:t>
            </a:r>
            <a:r>
              <a:rPr lang="zh-CN" altLang="en-US" i="1" smtClean="0">
                <a:solidFill>
                  <a:schemeClr val="accent2"/>
                </a:solidFill>
                <a:latin typeface="Times New Roman" pitchFamily="18" charset="0"/>
                <a:sym typeface="Symbol" pitchFamily="18" charset="2"/>
              </a:rPr>
              <a:t>斜等侧投影</a:t>
            </a:r>
            <a:r>
              <a:rPr lang="zh-CN" altLang="en-US" smtClean="0">
                <a:latin typeface="Times New Roman" pitchFamily="18" charset="0"/>
                <a:sym typeface="Symbol" pitchFamily="18" charset="2"/>
              </a:rPr>
              <a:t>，</a:t>
            </a:r>
            <a:r>
              <a:rPr lang="zh-CN" altLang="en-US" smtClean="0">
                <a:latin typeface="Times New Roman" pitchFamily="18" charset="0"/>
                <a:cs typeface="Times New Roman" pitchFamily="18" charset="0"/>
                <a:sym typeface="Symbol" pitchFamily="18" charset="2"/>
              </a:rPr>
              <a:t>取</a:t>
            </a:r>
            <a:r>
              <a:rPr lang="en-US" altLang="zh-CN" smtClean="0">
                <a:latin typeface="Times New Roman" pitchFamily="18" charset="0"/>
                <a:cs typeface="Times New Roman" pitchFamily="18" charset="0"/>
                <a:sym typeface="Symbol" pitchFamily="18" charset="2"/>
              </a:rPr>
              <a:t>tan</a:t>
            </a:r>
            <a:r>
              <a:rPr lang="en-US" altLang="zh-CN" smtClean="0">
                <a:latin typeface="Times New Roman" pitchFamily="18" charset="0"/>
                <a:sym typeface="Symbol" pitchFamily="18" charset="2"/>
              </a:rPr>
              <a:t>=2</a:t>
            </a:r>
            <a:r>
              <a:rPr lang="zh-CN" altLang="en-US" smtClean="0">
                <a:latin typeface="Times New Roman" pitchFamily="18" charset="0"/>
                <a:sym typeface="Symbol" pitchFamily="18" charset="2"/>
              </a:rPr>
              <a:t>时，为</a:t>
            </a:r>
            <a:r>
              <a:rPr lang="zh-CN" altLang="en-US" i="1" smtClean="0">
                <a:solidFill>
                  <a:schemeClr val="accent2"/>
                </a:solidFill>
                <a:latin typeface="Times New Roman" pitchFamily="18" charset="0"/>
                <a:sym typeface="Symbol" pitchFamily="18" charset="2"/>
              </a:rPr>
              <a:t>斜二侧投影</a:t>
            </a:r>
            <a:r>
              <a:rPr lang="en-US" altLang="zh-CN" smtClean="0">
                <a:latin typeface="Times New Roman" pitchFamily="18" charset="0"/>
                <a:sym typeface="Symbol" pitchFamily="18" charset="2"/>
              </a:rPr>
              <a:t>(cabinet)</a:t>
            </a:r>
          </a:p>
        </p:txBody>
      </p:sp>
      <p:graphicFrame>
        <p:nvGraphicFramePr>
          <p:cNvPr id="427038" name="Object 30"/>
          <p:cNvGraphicFramePr>
            <a:graphicFrameLocks noGrp="1" noChangeAspect="1"/>
          </p:cNvGraphicFramePr>
          <p:nvPr>
            <p:ph sz="half" idx="2"/>
          </p:nvPr>
        </p:nvGraphicFramePr>
        <p:xfrm>
          <a:off x="6604000" y="3770314"/>
          <a:ext cx="2413000" cy="1647825"/>
        </p:xfrm>
        <a:graphic>
          <a:graphicData uri="http://schemas.openxmlformats.org/presentationml/2006/ole">
            <mc:AlternateContent xmlns:mc="http://schemas.openxmlformats.org/markup-compatibility/2006">
              <mc:Choice xmlns:v="urn:schemas-microsoft-com:vml" Requires="v">
                <p:oleObj spid="_x0000_s47150" name="Equation" r:id="rId4" imgW="990170" imgH="901309" progId="Equation.DSMT4">
                  <p:embed/>
                </p:oleObj>
              </mc:Choice>
              <mc:Fallback>
                <p:oleObj name="Equation" r:id="rId4" imgW="990170" imgH="901309"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0" y="3770314"/>
                        <a:ext cx="2413000"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7013" name="Line 5"/>
          <p:cNvSpPr>
            <a:spLocks noChangeShapeType="1"/>
          </p:cNvSpPr>
          <p:nvPr/>
        </p:nvSpPr>
        <p:spPr bwMode="auto">
          <a:xfrm flipV="1">
            <a:off x="3837517" y="363061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7014" name="Line 6"/>
          <p:cNvSpPr>
            <a:spLocks noChangeShapeType="1"/>
          </p:cNvSpPr>
          <p:nvPr/>
        </p:nvSpPr>
        <p:spPr bwMode="auto">
          <a:xfrm flipH="1">
            <a:off x="814917" y="5229225"/>
            <a:ext cx="302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7015" name="Text Box 7"/>
          <p:cNvSpPr txBox="1">
            <a:spLocks noChangeArrowheads="1"/>
          </p:cNvSpPr>
          <p:nvPr/>
        </p:nvSpPr>
        <p:spPr bwMode="auto">
          <a:xfrm>
            <a:off x="4559301" y="454660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x</a:t>
            </a:r>
            <a:r>
              <a:rPr lang="en-US" altLang="zh-CN" i="1" baseline="-25000">
                <a:latin typeface="Times New Roman" pitchFamily="18" charset="0"/>
              </a:rPr>
              <a:t>v</a:t>
            </a:r>
          </a:p>
        </p:txBody>
      </p:sp>
      <p:sp>
        <p:nvSpPr>
          <p:cNvPr id="427016" name="Text Box 8"/>
          <p:cNvSpPr txBox="1">
            <a:spLocks noChangeArrowheads="1"/>
          </p:cNvSpPr>
          <p:nvPr/>
        </p:nvSpPr>
        <p:spPr bwMode="auto">
          <a:xfrm>
            <a:off x="814918" y="479742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z</a:t>
            </a:r>
            <a:r>
              <a:rPr lang="en-US" altLang="zh-CN" i="1" baseline="-25000">
                <a:latin typeface="Times New Roman" pitchFamily="18" charset="0"/>
              </a:rPr>
              <a:t>v</a:t>
            </a:r>
          </a:p>
        </p:txBody>
      </p:sp>
      <p:sp>
        <p:nvSpPr>
          <p:cNvPr id="427017" name="Text Box 9"/>
          <p:cNvSpPr txBox="1">
            <a:spLocks noChangeArrowheads="1"/>
          </p:cNvSpPr>
          <p:nvPr/>
        </p:nvSpPr>
        <p:spPr bwMode="auto">
          <a:xfrm>
            <a:off x="3856567" y="33416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y</a:t>
            </a:r>
            <a:r>
              <a:rPr lang="en-US" altLang="zh-CN" i="1" baseline="-25000">
                <a:latin typeface="Times New Roman" pitchFamily="18" charset="0"/>
              </a:rPr>
              <a:t>v</a:t>
            </a:r>
          </a:p>
        </p:txBody>
      </p:sp>
      <p:sp>
        <p:nvSpPr>
          <p:cNvPr id="427018" name="Freeform 10"/>
          <p:cNvSpPr>
            <a:spLocks/>
          </p:cNvSpPr>
          <p:nvPr/>
        </p:nvSpPr>
        <p:spPr bwMode="auto">
          <a:xfrm>
            <a:off x="3405717" y="3825876"/>
            <a:ext cx="863600" cy="2016125"/>
          </a:xfrm>
          <a:custGeom>
            <a:avLst/>
            <a:gdLst/>
            <a:ahLst/>
            <a:cxnLst>
              <a:cxn ang="0">
                <a:pos x="0" y="1270"/>
              </a:cxn>
              <a:cxn ang="0">
                <a:pos x="408" y="862"/>
              </a:cxn>
              <a:cxn ang="0">
                <a:pos x="408" y="0"/>
              </a:cxn>
              <a:cxn ang="0">
                <a:pos x="0" y="408"/>
              </a:cxn>
              <a:cxn ang="0">
                <a:pos x="0" y="1270"/>
              </a:cxn>
            </a:cxnLst>
            <a:rect l="0" t="0" r="r" b="b"/>
            <a:pathLst>
              <a:path w="408" h="1270">
                <a:moveTo>
                  <a:pt x="0" y="1270"/>
                </a:moveTo>
                <a:lnTo>
                  <a:pt x="408" y="862"/>
                </a:lnTo>
                <a:lnTo>
                  <a:pt x="408" y="0"/>
                </a:lnTo>
                <a:lnTo>
                  <a:pt x="0" y="408"/>
                </a:lnTo>
                <a:lnTo>
                  <a:pt x="0" y="1270"/>
                </a:lnTo>
                <a:close/>
              </a:path>
            </a:pathLst>
          </a:custGeom>
          <a:gradFill rotWithShape="1">
            <a:gsLst>
              <a:gs pos="0">
                <a:schemeClr val="accent1">
                  <a:alpha val="82001"/>
                </a:schemeClr>
              </a:gs>
              <a:gs pos="100000">
                <a:schemeClr val="accent1">
                  <a:gamma/>
                  <a:shade val="46275"/>
                  <a:invGamma/>
                  <a:alpha val="44000"/>
                </a:schemeClr>
              </a:gs>
            </a:gsLst>
            <a:lin ang="5400000" scaled="1"/>
          </a:gradFill>
          <a:ln w="9525">
            <a:solidFill>
              <a:schemeClr val="tx1"/>
            </a:solidFill>
            <a:round/>
            <a:headEnd/>
            <a:tailEnd/>
          </a:ln>
          <a:effectLst/>
        </p:spPr>
        <p:txBody>
          <a:bodyPr/>
          <a:lstStyle/>
          <a:p>
            <a:pPr fontAlgn="auto">
              <a:spcBef>
                <a:spcPts val="0"/>
              </a:spcBef>
              <a:spcAft>
                <a:spcPts val="0"/>
              </a:spcAft>
              <a:defRPr/>
            </a:pPr>
            <a:endParaRPr lang="zh-CN" altLang="en-US">
              <a:latin typeface="+mn-lt"/>
              <a:ea typeface="+mn-ea"/>
            </a:endParaRPr>
          </a:p>
        </p:txBody>
      </p:sp>
      <p:sp>
        <p:nvSpPr>
          <p:cNvPr id="427019" name="Text Box 11"/>
          <p:cNvSpPr txBox="1">
            <a:spLocks noChangeArrowheads="1"/>
          </p:cNvSpPr>
          <p:nvPr/>
        </p:nvSpPr>
        <p:spPr bwMode="auto">
          <a:xfrm>
            <a:off x="1822451" y="5049838"/>
            <a:ext cx="5291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427020" name="Text Box 12"/>
          <p:cNvSpPr txBox="1">
            <a:spLocks noChangeArrowheads="1"/>
          </p:cNvSpPr>
          <p:nvPr/>
        </p:nvSpPr>
        <p:spPr bwMode="auto">
          <a:xfrm>
            <a:off x="1344085" y="5265738"/>
            <a:ext cx="11027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P(</a:t>
            </a:r>
            <a:r>
              <a:rPr lang="en-US" altLang="zh-CN" i="1">
                <a:latin typeface="Times New Roman" pitchFamily="18" charset="0"/>
              </a:rPr>
              <a:t>x</a:t>
            </a:r>
            <a:r>
              <a:rPr lang="en-US" altLang="zh-CN">
                <a:latin typeface="Times New Roman" pitchFamily="18" charset="0"/>
              </a:rPr>
              <a:t>,</a:t>
            </a:r>
            <a:r>
              <a:rPr lang="en-US" altLang="zh-CN" i="1">
                <a:latin typeface="Times New Roman" pitchFamily="18" charset="0"/>
              </a:rPr>
              <a:t>y</a:t>
            </a:r>
            <a:r>
              <a:rPr lang="en-US" altLang="zh-CN">
                <a:latin typeface="Times New Roman" pitchFamily="18" charset="0"/>
              </a:rPr>
              <a:t>,</a:t>
            </a:r>
            <a:r>
              <a:rPr lang="en-US" altLang="zh-CN" i="1">
                <a:latin typeface="Times New Roman" pitchFamily="18" charset="0"/>
              </a:rPr>
              <a:t>z</a:t>
            </a:r>
            <a:r>
              <a:rPr lang="en-US" altLang="zh-CN">
                <a:latin typeface="Times New Roman" pitchFamily="18" charset="0"/>
              </a:rPr>
              <a:t>)</a:t>
            </a:r>
          </a:p>
        </p:txBody>
      </p:sp>
      <p:sp>
        <p:nvSpPr>
          <p:cNvPr id="427021" name="Line 13"/>
          <p:cNvSpPr>
            <a:spLocks noChangeShapeType="1"/>
          </p:cNvSpPr>
          <p:nvPr/>
        </p:nvSpPr>
        <p:spPr bwMode="auto">
          <a:xfrm flipH="1">
            <a:off x="3598334" y="4581526"/>
            <a:ext cx="480484"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4"/>
          <p:cNvGrpSpPr>
            <a:grpSpLocks/>
          </p:cNvGrpSpPr>
          <p:nvPr/>
        </p:nvGrpSpPr>
        <p:grpSpPr bwMode="auto">
          <a:xfrm>
            <a:off x="1966384" y="4113214"/>
            <a:ext cx="3359149" cy="1152525"/>
            <a:chOff x="612" y="2590"/>
            <a:chExt cx="1587" cy="726"/>
          </a:xfrm>
        </p:grpSpPr>
        <p:sp>
          <p:nvSpPr>
            <p:cNvPr id="49180" name="Line 15"/>
            <p:cNvSpPr>
              <a:spLocks noChangeShapeType="1"/>
            </p:cNvSpPr>
            <p:nvPr/>
          </p:nvSpPr>
          <p:spPr bwMode="auto">
            <a:xfrm flipV="1">
              <a:off x="612" y="2862"/>
              <a:ext cx="998" cy="4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Text Box 16"/>
            <p:cNvSpPr txBox="1">
              <a:spLocks noChangeArrowheads="1"/>
            </p:cNvSpPr>
            <p:nvPr/>
          </p:nvSpPr>
          <p:spPr bwMode="auto">
            <a:xfrm>
              <a:off x="1519" y="2753"/>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49182" name="Text Box 17"/>
            <p:cNvSpPr txBox="1">
              <a:spLocks noChangeArrowheads="1"/>
            </p:cNvSpPr>
            <p:nvPr/>
          </p:nvSpPr>
          <p:spPr bwMode="auto">
            <a:xfrm>
              <a:off x="1519" y="2590"/>
              <a:ext cx="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P</a:t>
              </a:r>
              <a:r>
                <a:rPr lang="en-US" altLang="zh-CN" baseline="30000">
                  <a:latin typeface="Times New Roman" pitchFamily="18" charset="0"/>
                </a:rPr>
                <a:t>’</a:t>
              </a:r>
              <a:r>
                <a:rPr lang="en-US" altLang="zh-CN">
                  <a:latin typeface="Times New Roman" pitchFamily="18" charset="0"/>
                </a:rPr>
                <a:t>(</a:t>
              </a:r>
              <a:r>
                <a:rPr lang="en-US" altLang="zh-CN" i="1">
                  <a:latin typeface="Times New Roman" pitchFamily="18" charset="0"/>
                </a:rPr>
                <a:t>x</a:t>
              </a:r>
              <a:r>
                <a:rPr lang="en-US" altLang="zh-CN" i="1" baseline="-25000">
                  <a:latin typeface="Times New Roman" pitchFamily="18" charset="0"/>
                </a:rPr>
                <a:t>p</a:t>
              </a:r>
              <a:r>
                <a:rPr lang="en-US" altLang="zh-CN">
                  <a:latin typeface="Times New Roman" pitchFamily="18" charset="0"/>
                </a:rPr>
                <a:t>,</a:t>
              </a:r>
              <a:r>
                <a:rPr lang="en-US" altLang="zh-CN" i="1">
                  <a:latin typeface="Times New Roman" pitchFamily="18" charset="0"/>
                </a:rPr>
                <a:t>y</a:t>
              </a:r>
              <a:r>
                <a:rPr lang="en-US" altLang="zh-CN" i="1" baseline="-25000">
                  <a:latin typeface="Times New Roman" pitchFamily="18" charset="0"/>
                </a:rPr>
                <a:t>p</a:t>
              </a:r>
              <a:r>
                <a:rPr lang="en-US" altLang="zh-CN">
                  <a:latin typeface="Times New Roman" pitchFamily="18" charset="0"/>
                </a:rPr>
                <a:t>)</a:t>
              </a:r>
            </a:p>
          </p:txBody>
        </p:sp>
      </p:grpSp>
      <p:grpSp>
        <p:nvGrpSpPr>
          <p:cNvPr id="3" name="Group 18"/>
          <p:cNvGrpSpPr>
            <a:grpSpLocks/>
          </p:cNvGrpSpPr>
          <p:nvPr/>
        </p:nvGrpSpPr>
        <p:grpSpPr bwMode="auto">
          <a:xfrm>
            <a:off x="2015067" y="5064126"/>
            <a:ext cx="2927351" cy="568325"/>
            <a:chOff x="635" y="3189"/>
            <a:chExt cx="1383" cy="358"/>
          </a:xfrm>
        </p:grpSpPr>
        <p:sp>
          <p:nvSpPr>
            <p:cNvPr id="49177" name="Line 19"/>
            <p:cNvSpPr>
              <a:spLocks noChangeShapeType="1"/>
            </p:cNvSpPr>
            <p:nvPr/>
          </p:nvSpPr>
          <p:spPr bwMode="auto">
            <a:xfrm>
              <a:off x="635" y="3301"/>
              <a:ext cx="748"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Text Box 20"/>
            <p:cNvSpPr txBox="1">
              <a:spLocks noChangeArrowheads="1"/>
            </p:cNvSpPr>
            <p:nvPr/>
          </p:nvSpPr>
          <p:spPr bwMode="auto">
            <a:xfrm>
              <a:off x="1307" y="3189"/>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sym typeface="Symbol" pitchFamily="18" charset="2"/>
                </a:rPr>
                <a:t></a:t>
              </a:r>
            </a:p>
          </p:txBody>
        </p:sp>
        <p:sp>
          <p:nvSpPr>
            <p:cNvPr id="49179" name="Text Box 21"/>
            <p:cNvSpPr txBox="1">
              <a:spLocks noChangeArrowheads="1"/>
            </p:cNvSpPr>
            <p:nvPr/>
          </p:nvSpPr>
          <p:spPr bwMode="auto">
            <a:xfrm>
              <a:off x="1338" y="3316"/>
              <a:ext cx="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rPr>
                <a:t>P</a:t>
              </a:r>
              <a:r>
                <a:rPr lang="en-US" altLang="zh-CN" baseline="30000">
                  <a:solidFill>
                    <a:schemeClr val="tx2"/>
                  </a:solidFill>
                  <a:latin typeface="Times New Roman" pitchFamily="18" charset="0"/>
                </a:rPr>
                <a:t>’’</a:t>
              </a:r>
              <a:r>
                <a:rPr lang="en-US" altLang="zh-CN">
                  <a:solidFill>
                    <a:schemeClr val="tx2"/>
                  </a:solidFill>
                  <a:latin typeface="Times New Roman" pitchFamily="18" charset="0"/>
                </a:rPr>
                <a:t>(</a:t>
              </a:r>
              <a:r>
                <a:rPr lang="en-US" altLang="zh-CN" i="1">
                  <a:solidFill>
                    <a:schemeClr val="tx2"/>
                  </a:solidFill>
                  <a:latin typeface="Times New Roman" pitchFamily="18" charset="0"/>
                </a:rPr>
                <a:t>x</a:t>
              </a:r>
              <a:r>
                <a:rPr lang="en-US" altLang="zh-CN">
                  <a:solidFill>
                    <a:schemeClr val="tx2"/>
                  </a:solidFill>
                  <a:latin typeface="Times New Roman" pitchFamily="18" charset="0"/>
                </a:rPr>
                <a:t>,</a:t>
              </a:r>
              <a:r>
                <a:rPr lang="en-US" altLang="zh-CN" i="1">
                  <a:solidFill>
                    <a:schemeClr val="tx2"/>
                  </a:solidFill>
                  <a:latin typeface="Times New Roman" pitchFamily="18" charset="0"/>
                </a:rPr>
                <a:t>y</a:t>
              </a:r>
              <a:r>
                <a:rPr lang="en-US" altLang="zh-CN">
                  <a:solidFill>
                    <a:schemeClr val="tx2"/>
                  </a:solidFill>
                  <a:latin typeface="Times New Roman" pitchFamily="18" charset="0"/>
                </a:rPr>
                <a:t>)</a:t>
              </a:r>
            </a:p>
          </p:txBody>
        </p:sp>
      </p:grpSp>
      <p:sp>
        <p:nvSpPr>
          <p:cNvPr id="427030" name="Freeform 22"/>
          <p:cNvSpPr>
            <a:spLocks/>
          </p:cNvSpPr>
          <p:nvPr/>
        </p:nvSpPr>
        <p:spPr bwMode="auto">
          <a:xfrm>
            <a:off x="3424767" y="5084763"/>
            <a:ext cx="287867" cy="144462"/>
          </a:xfrm>
          <a:custGeom>
            <a:avLst/>
            <a:gdLst>
              <a:gd name="T0" fmla="*/ 0 w 136"/>
              <a:gd name="T1" fmla="*/ 2147483647 h 91"/>
              <a:gd name="T2" fmla="*/ 2147483647 w 136"/>
              <a:gd name="T3" fmla="*/ 0 h 91"/>
              <a:gd name="T4" fmla="*/ 2147483647 w 136"/>
              <a:gd name="T5" fmla="*/ 0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91"/>
                </a:moveTo>
                <a:lnTo>
                  <a:pt x="46" y="0"/>
                </a:lnTo>
                <a:lnTo>
                  <a:pt x="13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 name="Group 23"/>
          <p:cNvGrpSpPr>
            <a:grpSpLocks/>
          </p:cNvGrpSpPr>
          <p:nvPr/>
        </p:nvGrpSpPr>
        <p:grpSpPr bwMode="auto">
          <a:xfrm>
            <a:off x="3507318" y="4552951"/>
            <a:ext cx="452967" cy="366713"/>
            <a:chOff x="1340" y="2867"/>
            <a:chExt cx="214" cy="231"/>
          </a:xfrm>
        </p:grpSpPr>
        <p:sp>
          <p:nvSpPr>
            <p:cNvPr id="49175" name="Freeform 24"/>
            <p:cNvSpPr>
              <a:spLocks/>
            </p:cNvSpPr>
            <p:nvPr/>
          </p:nvSpPr>
          <p:spPr bwMode="auto">
            <a:xfrm>
              <a:off x="1486" y="2919"/>
              <a:ext cx="68" cy="68"/>
            </a:xfrm>
            <a:custGeom>
              <a:avLst/>
              <a:gdLst>
                <a:gd name="T0" fmla="*/ 0 w 113"/>
                <a:gd name="T1" fmla="*/ 0 h 113"/>
                <a:gd name="T2" fmla="*/ 1 w 113"/>
                <a:gd name="T3" fmla="*/ 1 h 113"/>
                <a:gd name="T4" fmla="*/ 1 w 113"/>
                <a:gd name="T5" fmla="*/ 1 h 113"/>
                <a:gd name="T6" fmla="*/ 0 60000 65536"/>
                <a:gd name="T7" fmla="*/ 0 60000 65536"/>
                <a:gd name="T8" fmla="*/ 0 60000 65536"/>
                <a:gd name="T9" fmla="*/ 0 w 113"/>
                <a:gd name="T10" fmla="*/ 0 h 113"/>
                <a:gd name="T11" fmla="*/ 113 w 113"/>
                <a:gd name="T12" fmla="*/ 113 h 113"/>
              </a:gdLst>
              <a:ahLst/>
              <a:cxnLst>
                <a:cxn ang="T6">
                  <a:pos x="T0" y="T1"/>
                </a:cxn>
                <a:cxn ang="T7">
                  <a:pos x="T2" y="T3"/>
                </a:cxn>
                <a:cxn ang="T8">
                  <a:pos x="T4" y="T5"/>
                </a:cxn>
              </a:cxnLst>
              <a:rect l="T9" t="T10" r="T11" b="T12"/>
              <a:pathLst>
                <a:path w="113" h="113">
                  <a:moveTo>
                    <a:pt x="0" y="0"/>
                  </a:moveTo>
                  <a:cubicBezTo>
                    <a:pt x="13" y="36"/>
                    <a:pt x="26" y="72"/>
                    <a:pt x="45" y="91"/>
                  </a:cubicBezTo>
                  <a:cubicBezTo>
                    <a:pt x="64" y="110"/>
                    <a:pt x="88" y="111"/>
                    <a:pt x="113" y="11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6" name="Text Box 25"/>
            <p:cNvSpPr txBox="1">
              <a:spLocks noChangeArrowheads="1"/>
            </p:cNvSpPr>
            <p:nvPr/>
          </p:nvSpPr>
          <p:spPr bwMode="auto">
            <a:xfrm>
              <a:off x="1340" y="2867"/>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grpSp>
      <p:sp>
        <p:nvSpPr>
          <p:cNvPr id="427034" name="Line 26"/>
          <p:cNvSpPr>
            <a:spLocks noChangeShapeType="1"/>
          </p:cNvSpPr>
          <p:nvPr/>
        </p:nvSpPr>
        <p:spPr bwMode="auto">
          <a:xfrm flipV="1">
            <a:off x="3693585" y="4545013"/>
            <a:ext cx="865716" cy="6842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27"/>
          <p:cNvGrpSpPr>
            <a:grpSpLocks/>
          </p:cNvGrpSpPr>
          <p:nvPr/>
        </p:nvGrpSpPr>
        <p:grpSpPr bwMode="auto">
          <a:xfrm>
            <a:off x="3738034" y="4708526"/>
            <a:ext cx="385233" cy="366713"/>
            <a:chOff x="1449" y="2965"/>
            <a:chExt cx="182" cy="231"/>
          </a:xfrm>
        </p:grpSpPr>
        <p:sp>
          <p:nvSpPr>
            <p:cNvPr id="49173" name="Freeform 28"/>
            <p:cNvSpPr>
              <a:spLocks/>
            </p:cNvSpPr>
            <p:nvPr/>
          </p:nvSpPr>
          <p:spPr bwMode="auto">
            <a:xfrm rot="1698045">
              <a:off x="1458" y="3170"/>
              <a:ext cx="55" cy="23"/>
            </a:xfrm>
            <a:custGeom>
              <a:avLst/>
              <a:gdLst>
                <a:gd name="T0" fmla="*/ 0 w 68"/>
                <a:gd name="T1" fmla="*/ 3 h 27"/>
                <a:gd name="T2" fmla="*/ 2 w 68"/>
                <a:gd name="T3" fmla="*/ 3 h 27"/>
                <a:gd name="T4" fmla="*/ 2 w 68"/>
                <a:gd name="T5" fmla="*/ 3 h 27"/>
                <a:gd name="T6" fmla="*/ 0 60000 65536"/>
                <a:gd name="T7" fmla="*/ 0 60000 65536"/>
                <a:gd name="T8" fmla="*/ 0 60000 65536"/>
                <a:gd name="T9" fmla="*/ 0 w 68"/>
                <a:gd name="T10" fmla="*/ 0 h 27"/>
                <a:gd name="T11" fmla="*/ 68 w 68"/>
                <a:gd name="T12" fmla="*/ 27 h 27"/>
              </a:gdLst>
              <a:ahLst/>
              <a:cxnLst>
                <a:cxn ang="T6">
                  <a:pos x="T0" y="T1"/>
                </a:cxn>
                <a:cxn ang="T7">
                  <a:pos x="T2" y="T3"/>
                </a:cxn>
                <a:cxn ang="T8">
                  <a:pos x="T4" y="T5"/>
                </a:cxn>
              </a:cxnLst>
              <a:rect l="T9" t="T10" r="T11" b="T12"/>
              <a:pathLst>
                <a:path w="68" h="27">
                  <a:moveTo>
                    <a:pt x="0" y="4"/>
                  </a:moveTo>
                  <a:cubicBezTo>
                    <a:pt x="17" y="2"/>
                    <a:pt x="34" y="0"/>
                    <a:pt x="45" y="4"/>
                  </a:cubicBezTo>
                  <a:cubicBezTo>
                    <a:pt x="56" y="8"/>
                    <a:pt x="62" y="17"/>
                    <a:pt x="68" y="2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4" name="Text Box 29"/>
            <p:cNvSpPr txBox="1">
              <a:spLocks noChangeArrowheads="1"/>
            </p:cNvSpPr>
            <p:nvPr/>
          </p:nvSpPr>
          <p:spPr bwMode="auto">
            <a:xfrm>
              <a:off x="1449" y="2965"/>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grpSp>
    </p:spTree>
    <p:extLst>
      <p:ext uri="{BB962C8B-B14F-4D97-AF65-F5344CB8AC3E}">
        <p14:creationId xmlns:p14="http://schemas.microsoft.com/office/powerpoint/2010/main" val="1240039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7012">
                                            <p:txEl>
                                              <p:pRg st="0" end="0"/>
                                            </p:txEl>
                                          </p:spTgt>
                                        </p:tgtEl>
                                        <p:attrNameLst>
                                          <p:attrName>style.visibility</p:attrName>
                                        </p:attrNameLst>
                                      </p:cBhvr>
                                      <p:to>
                                        <p:strVal val="visible"/>
                                      </p:to>
                                    </p:set>
                                    <p:animEffect transition="in" filter="wipe(up)">
                                      <p:cBhvr>
                                        <p:cTn id="7" dur="500"/>
                                        <p:tgtEl>
                                          <p:spTgt spid="427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7012">
                                            <p:txEl>
                                              <p:pRg st="1" end="1"/>
                                            </p:txEl>
                                          </p:spTgt>
                                        </p:tgtEl>
                                        <p:attrNameLst>
                                          <p:attrName>style.visibility</p:attrName>
                                        </p:attrNameLst>
                                      </p:cBhvr>
                                      <p:to>
                                        <p:strVal val="visible"/>
                                      </p:to>
                                    </p:set>
                                    <p:animEffect transition="in" filter="wipe(up)">
                                      <p:cBhvr>
                                        <p:cTn id="12" dur="500"/>
                                        <p:tgtEl>
                                          <p:spTgt spid="4270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27012">
                                            <p:txEl>
                                              <p:pRg st="2" end="2"/>
                                            </p:txEl>
                                          </p:spTgt>
                                        </p:tgtEl>
                                        <p:attrNameLst>
                                          <p:attrName>style.visibility</p:attrName>
                                        </p:attrNameLst>
                                      </p:cBhvr>
                                      <p:to>
                                        <p:strVal val="visible"/>
                                      </p:to>
                                    </p:set>
                                    <p:animEffect transition="in" filter="wipe(up)">
                                      <p:cBhvr>
                                        <p:cTn id="17" dur="500"/>
                                        <p:tgtEl>
                                          <p:spTgt spid="4270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7013"/>
                                        </p:tgtEl>
                                        <p:attrNameLst>
                                          <p:attrName>style.visibility</p:attrName>
                                        </p:attrNameLst>
                                      </p:cBhvr>
                                      <p:to>
                                        <p:strVal val="visible"/>
                                      </p:to>
                                    </p:set>
                                    <p:animEffect transition="in" filter="wipe(down)">
                                      <p:cBhvr>
                                        <p:cTn id="22" dur="500"/>
                                        <p:tgtEl>
                                          <p:spTgt spid="4270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7017"/>
                                        </p:tgtEl>
                                        <p:attrNameLst>
                                          <p:attrName>style.visibility</p:attrName>
                                        </p:attrNameLst>
                                      </p:cBhvr>
                                      <p:to>
                                        <p:strVal val="visible"/>
                                      </p:to>
                                    </p:set>
                                    <p:animEffect transition="in" filter="wipe(down)">
                                      <p:cBhvr>
                                        <p:cTn id="25" dur="500"/>
                                        <p:tgtEl>
                                          <p:spTgt spid="4270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27010"/>
                                        </p:tgtEl>
                                        <p:attrNameLst>
                                          <p:attrName>style.visibility</p:attrName>
                                        </p:attrNameLst>
                                      </p:cBhvr>
                                      <p:to>
                                        <p:strVal val="visible"/>
                                      </p:to>
                                    </p:set>
                                    <p:animEffect transition="in" filter="wipe(down)">
                                      <p:cBhvr>
                                        <p:cTn id="28" dur="500"/>
                                        <p:tgtEl>
                                          <p:spTgt spid="4270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27015"/>
                                        </p:tgtEl>
                                        <p:attrNameLst>
                                          <p:attrName>style.visibility</p:attrName>
                                        </p:attrNameLst>
                                      </p:cBhvr>
                                      <p:to>
                                        <p:strVal val="visible"/>
                                      </p:to>
                                    </p:set>
                                    <p:animEffect transition="in" filter="wipe(down)">
                                      <p:cBhvr>
                                        <p:cTn id="31" dur="500"/>
                                        <p:tgtEl>
                                          <p:spTgt spid="42701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427014"/>
                                        </p:tgtEl>
                                        <p:attrNameLst>
                                          <p:attrName>style.visibility</p:attrName>
                                        </p:attrNameLst>
                                      </p:cBhvr>
                                      <p:to>
                                        <p:strVal val="visible"/>
                                      </p:to>
                                    </p:set>
                                    <p:animEffect transition="in" filter="wipe(right)">
                                      <p:cBhvr>
                                        <p:cTn id="34" dur="500"/>
                                        <p:tgtEl>
                                          <p:spTgt spid="42701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27016"/>
                                        </p:tgtEl>
                                        <p:attrNameLst>
                                          <p:attrName>style.visibility</p:attrName>
                                        </p:attrNameLst>
                                      </p:cBhvr>
                                      <p:to>
                                        <p:strVal val="visible"/>
                                      </p:to>
                                    </p:set>
                                    <p:animEffect transition="in" filter="wipe(down)">
                                      <p:cBhvr>
                                        <p:cTn id="37" dur="500"/>
                                        <p:tgtEl>
                                          <p:spTgt spid="4270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270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27020"/>
                                        </p:tgtEl>
                                        <p:attrNameLst>
                                          <p:attrName>style.visibility</p:attrName>
                                        </p:attrNameLst>
                                      </p:cBhvr>
                                      <p:to>
                                        <p:strVal val="visible"/>
                                      </p:to>
                                    </p:set>
                                  </p:childTnLst>
                                </p:cTn>
                              </p:par>
                              <p:par>
                                <p:cTn id="44" presetID="22" presetClass="entr" presetSubtype="4" fill="hold" nodeType="withEffect">
                                  <p:stCondLst>
                                    <p:cond delay="0"/>
                                  </p:stCondLst>
                                  <p:childTnLst>
                                    <p:set>
                                      <p:cBhvr>
                                        <p:cTn id="45" dur="1" fill="hold">
                                          <p:stCondLst>
                                            <p:cond delay="0"/>
                                          </p:stCondLst>
                                        </p:cTn>
                                        <p:tgtEl>
                                          <p:spTgt spid="427018"/>
                                        </p:tgtEl>
                                        <p:attrNameLst>
                                          <p:attrName>style.visibility</p:attrName>
                                        </p:attrNameLst>
                                      </p:cBhvr>
                                      <p:to>
                                        <p:strVal val="visible"/>
                                      </p:to>
                                    </p:set>
                                    <p:animEffect transition="in" filter="wipe(down)">
                                      <p:cBhvr>
                                        <p:cTn id="46" dur="500"/>
                                        <p:tgtEl>
                                          <p:spTgt spid="4270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27021"/>
                                        </p:tgtEl>
                                        <p:attrNameLst>
                                          <p:attrName>style.visibility</p:attrName>
                                        </p:attrNameLst>
                                      </p:cBhvr>
                                      <p:to>
                                        <p:strVal val="visible"/>
                                      </p:to>
                                    </p:set>
                                    <p:animEffect transition="in" filter="wipe(down)">
                                      <p:cBhvr>
                                        <p:cTn id="61" dur="500"/>
                                        <p:tgtEl>
                                          <p:spTgt spid="42702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2703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ipe(up)">
                                      <p:cBhvr>
                                        <p:cTn id="70" dur="500"/>
                                        <p:tgtEl>
                                          <p:spTgt spid="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27034"/>
                                        </p:tgtEl>
                                        <p:attrNameLst>
                                          <p:attrName>style.visibility</p:attrName>
                                        </p:attrNameLst>
                                      </p:cBhvr>
                                      <p:to>
                                        <p:strVal val="visible"/>
                                      </p:to>
                                    </p:set>
                                    <p:animEffect transition="in" filter="wipe(down)">
                                      <p:cBhvr>
                                        <p:cTn id="75" dur="500"/>
                                        <p:tgtEl>
                                          <p:spTgt spid="42703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wipe(down)">
                                      <p:cBhvr>
                                        <p:cTn id="80" dur="500"/>
                                        <p:tgtEl>
                                          <p:spTgt spid="5"/>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27012">
                                            <p:txEl>
                                              <p:pRg st="3" end="3"/>
                                            </p:txEl>
                                          </p:spTgt>
                                        </p:tgtEl>
                                        <p:attrNameLst>
                                          <p:attrName>style.visibility</p:attrName>
                                        </p:attrNameLst>
                                      </p:cBhvr>
                                      <p:to>
                                        <p:strVal val="visible"/>
                                      </p:to>
                                    </p:set>
                                    <p:animEffect transition="in" filter="wipe(up)">
                                      <p:cBhvr>
                                        <p:cTn id="83" dur="500"/>
                                        <p:tgtEl>
                                          <p:spTgt spid="427012">
                                            <p:txEl>
                                              <p:pRg st="3" end="3"/>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427038"/>
                                        </p:tgtEl>
                                        <p:attrNameLst>
                                          <p:attrName>style.visibility</p:attrName>
                                        </p:attrNameLst>
                                      </p:cBhvr>
                                      <p:to>
                                        <p:strVal val="visible"/>
                                      </p:to>
                                    </p:set>
                                  </p:childTnLst>
                                </p:cTn>
                              </p:par>
                              <p:par>
                                <p:cTn id="88" presetID="22" presetClass="entr" presetSubtype="1" fill="hold" grpId="0" nodeType="withEffect">
                                  <p:stCondLst>
                                    <p:cond delay="0"/>
                                  </p:stCondLst>
                                  <p:childTnLst>
                                    <p:set>
                                      <p:cBhvr>
                                        <p:cTn id="89" dur="1" fill="hold">
                                          <p:stCondLst>
                                            <p:cond delay="0"/>
                                          </p:stCondLst>
                                        </p:cTn>
                                        <p:tgtEl>
                                          <p:spTgt spid="427012">
                                            <p:txEl>
                                              <p:pRg st="8" end="8"/>
                                            </p:txEl>
                                          </p:spTgt>
                                        </p:tgtEl>
                                        <p:attrNameLst>
                                          <p:attrName>style.visibility</p:attrName>
                                        </p:attrNameLst>
                                      </p:cBhvr>
                                      <p:to>
                                        <p:strVal val="visible"/>
                                      </p:to>
                                    </p:set>
                                    <p:animEffect transition="in" filter="wipe(up)">
                                      <p:cBhvr>
                                        <p:cTn id="90" dur="500"/>
                                        <p:tgtEl>
                                          <p:spTgt spid="4270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nimBg="1"/>
      <p:bldP spid="427012" grpId="0" build="p"/>
      <p:bldP spid="427013" grpId="0" animBg="1"/>
      <p:bldP spid="427014" grpId="0" animBg="1"/>
      <p:bldP spid="427015" grpId="0"/>
      <p:bldP spid="427016" grpId="0"/>
      <p:bldP spid="427017" grpId="0"/>
      <p:bldP spid="427019" grpId="0"/>
      <p:bldP spid="427020" grpId="0"/>
      <p:bldP spid="427021" grpId="0" animBg="1"/>
      <p:bldP spid="427030" grpId="0" animBg="1"/>
      <p:bldP spid="4270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29059" name="Rectangle 3"/>
          <p:cNvSpPr>
            <a:spLocks noGrp="1" noChangeArrowheads="1"/>
          </p:cNvSpPr>
          <p:nvPr>
            <p:ph type="body" sz="half" idx="1"/>
          </p:nvPr>
        </p:nvSpPr>
        <p:spPr>
          <a:xfrm>
            <a:off x="669786" y="1441450"/>
            <a:ext cx="9986433" cy="3886200"/>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投影变换</a:t>
            </a:r>
          </a:p>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透视投影</a:t>
            </a:r>
          </a:p>
        </p:txBody>
      </p:sp>
      <p:graphicFrame>
        <p:nvGraphicFramePr>
          <p:cNvPr id="429080" name="Object 24"/>
          <p:cNvGraphicFramePr>
            <a:graphicFrameLocks noGrp="1" noChangeAspect="1"/>
          </p:cNvGraphicFramePr>
          <p:nvPr>
            <p:ph sz="half" idx="2"/>
          </p:nvPr>
        </p:nvGraphicFramePr>
        <p:xfrm>
          <a:off x="6913033" y="3968751"/>
          <a:ext cx="3312584" cy="2170113"/>
        </p:xfrm>
        <a:graphic>
          <a:graphicData uri="http://schemas.openxmlformats.org/presentationml/2006/ole">
            <mc:AlternateContent xmlns:mc="http://schemas.openxmlformats.org/markup-compatibility/2006">
              <mc:Choice xmlns:v="urn:schemas-microsoft-com:vml" Requires="v">
                <p:oleObj spid="_x0000_s48174" name="Equation" r:id="rId4" imgW="1104900" imgH="965200" progId="Equation.DSMT4">
                  <p:embed/>
                </p:oleObj>
              </mc:Choice>
              <mc:Fallback>
                <p:oleObj name="Equation" r:id="rId4" imgW="1104900" imgH="9652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3033" y="3968751"/>
                        <a:ext cx="3312584" cy="217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1919817" y="3068639"/>
            <a:ext cx="2351616" cy="2382837"/>
            <a:chOff x="907" y="1933"/>
            <a:chExt cx="1111" cy="1501"/>
          </a:xfrm>
        </p:grpSpPr>
        <p:sp>
          <p:nvSpPr>
            <p:cNvPr id="50201" name="Line 6"/>
            <p:cNvSpPr>
              <a:spLocks noChangeShapeType="1"/>
            </p:cNvSpPr>
            <p:nvPr/>
          </p:nvSpPr>
          <p:spPr bwMode="auto">
            <a:xfrm flipV="1">
              <a:off x="1247" y="1933"/>
              <a:ext cx="0" cy="1225"/>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202" name="Text Box 7"/>
            <p:cNvSpPr txBox="1">
              <a:spLocks noChangeArrowheads="1"/>
            </p:cNvSpPr>
            <p:nvPr/>
          </p:nvSpPr>
          <p:spPr bwMode="auto">
            <a:xfrm>
              <a:off x="907" y="3203"/>
              <a:ext cx="11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观察平面</a:t>
              </a:r>
            </a:p>
          </p:txBody>
        </p:sp>
      </p:grpSp>
      <p:sp>
        <p:nvSpPr>
          <p:cNvPr id="429064" name="Text Box 8"/>
          <p:cNvSpPr txBox="1">
            <a:spLocks noChangeArrowheads="1"/>
          </p:cNvSpPr>
          <p:nvPr/>
        </p:nvSpPr>
        <p:spPr bwMode="auto">
          <a:xfrm>
            <a:off x="1431747" y="3384550"/>
            <a:ext cx="5291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ym typeface="Symbol" pitchFamily="18" charset="2"/>
              </a:rPr>
              <a:t></a:t>
            </a:r>
          </a:p>
        </p:txBody>
      </p:sp>
      <p:sp>
        <p:nvSpPr>
          <p:cNvPr id="429065" name="Text Box 9"/>
          <p:cNvSpPr txBox="1">
            <a:spLocks noChangeArrowheads="1"/>
          </p:cNvSpPr>
          <p:nvPr/>
        </p:nvSpPr>
        <p:spPr bwMode="auto">
          <a:xfrm>
            <a:off x="383118" y="3355976"/>
            <a:ext cx="11027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latin typeface="Times New Roman" pitchFamily="18" charset="0"/>
              </a:rPr>
              <a:t>P(</a:t>
            </a:r>
            <a:r>
              <a:rPr lang="en-US" altLang="zh-CN" i="1" dirty="0" err="1">
                <a:solidFill>
                  <a:schemeClr val="bg2">
                    <a:lumMod val="50000"/>
                  </a:schemeClr>
                </a:solidFill>
                <a:latin typeface="Times New Roman" pitchFamily="18" charset="0"/>
              </a:rPr>
              <a:t>x</a:t>
            </a:r>
            <a:r>
              <a:rPr lang="en-US" altLang="zh-CN" dirty="0" err="1">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y</a:t>
            </a:r>
            <a:r>
              <a:rPr lang="en-US" altLang="zh-CN" dirty="0" err="1">
                <a:solidFill>
                  <a:schemeClr val="bg2">
                    <a:lumMod val="50000"/>
                  </a:schemeClr>
                </a:solidFill>
                <a:latin typeface="Times New Roman" pitchFamily="18" charset="0"/>
              </a:rPr>
              <a:t>,</a:t>
            </a:r>
            <a:r>
              <a:rPr lang="en-US" altLang="zh-CN" i="1" dirty="0" err="1">
                <a:solidFill>
                  <a:schemeClr val="bg2">
                    <a:lumMod val="50000"/>
                  </a:schemeClr>
                </a:solidFill>
                <a:latin typeface="Times New Roman" pitchFamily="18" charset="0"/>
              </a:rPr>
              <a:t>z</a:t>
            </a:r>
            <a:r>
              <a:rPr lang="en-US" altLang="zh-CN" dirty="0">
                <a:solidFill>
                  <a:schemeClr val="bg2">
                    <a:lumMod val="50000"/>
                  </a:schemeClr>
                </a:solidFill>
                <a:latin typeface="Times New Roman" pitchFamily="18" charset="0"/>
              </a:rPr>
              <a:t>)</a:t>
            </a:r>
          </a:p>
        </p:txBody>
      </p:sp>
      <p:grpSp>
        <p:nvGrpSpPr>
          <p:cNvPr id="3" name="Group 10"/>
          <p:cNvGrpSpPr>
            <a:grpSpLocks/>
          </p:cNvGrpSpPr>
          <p:nvPr/>
        </p:nvGrpSpPr>
        <p:grpSpPr bwMode="auto">
          <a:xfrm>
            <a:off x="2501898" y="4249738"/>
            <a:ext cx="1162051" cy="476250"/>
            <a:chOff x="1182" y="3131"/>
            <a:chExt cx="549" cy="300"/>
          </a:xfrm>
        </p:grpSpPr>
        <p:sp>
          <p:nvSpPr>
            <p:cNvPr id="50199" name="Text Box 11"/>
            <p:cNvSpPr txBox="1">
              <a:spLocks noChangeArrowheads="1"/>
            </p:cNvSpPr>
            <p:nvPr/>
          </p:nvSpPr>
          <p:spPr bwMode="auto">
            <a:xfrm>
              <a:off x="1232" y="3181"/>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i="1" dirty="0" err="1">
                  <a:solidFill>
                    <a:schemeClr val="bg2">
                      <a:lumMod val="50000"/>
                    </a:schemeClr>
                  </a:solidFill>
                  <a:latin typeface="Times New Roman" pitchFamily="18" charset="0"/>
                </a:rPr>
                <a:t>z</a:t>
              </a:r>
              <a:r>
                <a:rPr lang="en-US" altLang="zh-CN" sz="2000" baseline="-25000" dirty="0" err="1">
                  <a:solidFill>
                    <a:schemeClr val="bg2">
                      <a:lumMod val="50000"/>
                    </a:schemeClr>
                  </a:solidFill>
                  <a:latin typeface="Times New Roman" pitchFamily="18" charset="0"/>
                </a:rPr>
                <a:t>vp</a:t>
              </a:r>
              <a:endParaRPr lang="en-US" altLang="zh-CN" sz="2000" baseline="-25000" dirty="0">
                <a:solidFill>
                  <a:schemeClr val="bg2">
                    <a:lumMod val="50000"/>
                  </a:schemeClr>
                </a:solidFill>
                <a:latin typeface="Times New Roman" pitchFamily="18" charset="0"/>
              </a:endParaRPr>
            </a:p>
          </p:txBody>
        </p:sp>
        <p:sp>
          <p:nvSpPr>
            <p:cNvPr id="50200" name="Text Box 12"/>
            <p:cNvSpPr txBox="1">
              <a:spLocks noChangeArrowheads="1"/>
            </p:cNvSpPr>
            <p:nvPr/>
          </p:nvSpPr>
          <p:spPr bwMode="auto">
            <a:xfrm>
              <a:off x="1182" y="3131"/>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ym typeface="Symbol" pitchFamily="18" charset="2"/>
                </a:rPr>
                <a:t></a:t>
              </a:r>
            </a:p>
          </p:txBody>
        </p:sp>
      </p:grpSp>
      <p:sp>
        <p:nvSpPr>
          <p:cNvPr id="429069" name="Line 13"/>
          <p:cNvSpPr>
            <a:spLocks noChangeShapeType="1"/>
          </p:cNvSpPr>
          <p:nvPr/>
        </p:nvSpPr>
        <p:spPr bwMode="auto">
          <a:xfrm>
            <a:off x="1583267" y="3571875"/>
            <a:ext cx="3024717" cy="865188"/>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4"/>
          <p:cNvGrpSpPr>
            <a:grpSpLocks/>
          </p:cNvGrpSpPr>
          <p:nvPr/>
        </p:nvGrpSpPr>
        <p:grpSpPr bwMode="auto">
          <a:xfrm>
            <a:off x="4271434" y="4225926"/>
            <a:ext cx="1056217" cy="463550"/>
            <a:chOff x="2018" y="3116"/>
            <a:chExt cx="499" cy="292"/>
          </a:xfrm>
        </p:grpSpPr>
        <p:sp>
          <p:nvSpPr>
            <p:cNvPr id="50197" name="Text Box 15"/>
            <p:cNvSpPr txBox="1">
              <a:spLocks noChangeArrowheads="1"/>
            </p:cNvSpPr>
            <p:nvPr/>
          </p:nvSpPr>
          <p:spPr bwMode="auto">
            <a:xfrm>
              <a:off x="2018" y="3158"/>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i="1" dirty="0" err="1">
                  <a:solidFill>
                    <a:schemeClr val="bg2">
                      <a:lumMod val="50000"/>
                    </a:schemeClr>
                  </a:solidFill>
                  <a:latin typeface="Times New Roman" pitchFamily="18" charset="0"/>
                </a:rPr>
                <a:t>z</a:t>
              </a:r>
              <a:r>
                <a:rPr lang="en-US" altLang="zh-CN" sz="2000" baseline="-25000" dirty="0" err="1">
                  <a:solidFill>
                    <a:schemeClr val="bg2">
                      <a:lumMod val="50000"/>
                    </a:schemeClr>
                  </a:solidFill>
                  <a:latin typeface="Times New Roman" pitchFamily="18" charset="0"/>
                </a:rPr>
                <a:t>prp</a:t>
              </a:r>
              <a:endParaRPr lang="en-US" altLang="zh-CN" sz="2000" baseline="-25000" dirty="0">
                <a:solidFill>
                  <a:schemeClr val="bg2">
                    <a:lumMod val="50000"/>
                  </a:schemeClr>
                </a:solidFill>
                <a:latin typeface="Times New Roman" pitchFamily="18" charset="0"/>
              </a:endParaRPr>
            </a:p>
          </p:txBody>
        </p:sp>
        <p:sp>
          <p:nvSpPr>
            <p:cNvPr id="50198" name="Text Box 16"/>
            <p:cNvSpPr txBox="1">
              <a:spLocks noChangeArrowheads="1"/>
            </p:cNvSpPr>
            <p:nvPr/>
          </p:nvSpPr>
          <p:spPr bwMode="auto">
            <a:xfrm>
              <a:off x="2098" y="3116"/>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ym typeface="Symbol" pitchFamily="18" charset="2"/>
                </a:rPr>
                <a:t></a:t>
              </a:r>
            </a:p>
          </p:txBody>
        </p:sp>
      </p:grpSp>
      <p:grpSp>
        <p:nvGrpSpPr>
          <p:cNvPr id="5" name="Group 17"/>
          <p:cNvGrpSpPr>
            <a:grpSpLocks/>
          </p:cNvGrpSpPr>
          <p:nvPr/>
        </p:nvGrpSpPr>
        <p:grpSpPr bwMode="auto">
          <a:xfrm>
            <a:off x="2510365" y="3571875"/>
            <a:ext cx="1761065" cy="482600"/>
            <a:chOff x="1186" y="2704"/>
            <a:chExt cx="832" cy="304"/>
          </a:xfrm>
        </p:grpSpPr>
        <p:sp>
          <p:nvSpPr>
            <p:cNvPr id="50195" name="Text Box 18"/>
            <p:cNvSpPr txBox="1">
              <a:spLocks noChangeArrowheads="1"/>
            </p:cNvSpPr>
            <p:nvPr/>
          </p:nvSpPr>
          <p:spPr bwMode="auto">
            <a:xfrm>
              <a:off x="1186" y="2777"/>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dirty="0">
                  <a:solidFill>
                    <a:schemeClr val="bg2">
                      <a:lumMod val="50000"/>
                    </a:schemeClr>
                  </a:solidFill>
                  <a:sym typeface="Symbol" pitchFamily="18" charset="2"/>
                </a:rPr>
                <a:t></a:t>
              </a:r>
            </a:p>
          </p:txBody>
        </p:sp>
        <p:sp>
          <p:nvSpPr>
            <p:cNvPr id="50196" name="Text Box 19"/>
            <p:cNvSpPr txBox="1">
              <a:spLocks noChangeArrowheads="1"/>
            </p:cNvSpPr>
            <p:nvPr/>
          </p:nvSpPr>
          <p:spPr bwMode="auto">
            <a:xfrm>
              <a:off x="1224" y="2704"/>
              <a:ext cx="7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x</a:t>
              </a:r>
              <a:r>
                <a:rPr lang="en-US" altLang="zh-CN" i="1" baseline="-25000">
                  <a:solidFill>
                    <a:schemeClr val="bg2">
                      <a:lumMod val="50000"/>
                    </a:schemeClr>
                  </a:solidFill>
                  <a:latin typeface="Times New Roman" pitchFamily="18" charset="0"/>
                </a:rPr>
                <a:t>p</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y</a:t>
              </a:r>
              <a:r>
                <a:rPr lang="en-US" altLang="zh-CN" i="1" baseline="-25000">
                  <a:solidFill>
                    <a:schemeClr val="bg2">
                      <a:lumMod val="50000"/>
                    </a:schemeClr>
                  </a:solidFill>
                  <a:latin typeface="Times New Roman" pitchFamily="18" charset="0"/>
                </a:rPr>
                <a:t>p</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z</a:t>
              </a:r>
              <a:r>
                <a:rPr lang="en-US" altLang="zh-CN" i="1" baseline="-25000">
                  <a:solidFill>
                    <a:schemeClr val="bg2">
                      <a:lumMod val="50000"/>
                    </a:schemeClr>
                  </a:solidFill>
                  <a:latin typeface="Times New Roman" pitchFamily="18" charset="0"/>
                </a:rPr>
                <a:t>p</a:t>
              </a:r>
              <a:r>
                <a:rPr lang="en-US" altLang="zh-CN">
                  <a:solidFill>
                    <a:schemeClr val="bg2">
                      <a:lumMod val="50000"/>
                    </a:schemeClr>
                  </a:solidFill>
                  <a:latin typeface="Times New Roman" pitchFamily="18" charset="0"/>
                </a:rPr>
                <a:t>)</a:t>
              </a:r>
            </a:p>
          </p:txBody>
        </p:sp>
      </p:grpSp>
      <p:grpSp>
        <p:nvGrpSpPr>
          <p:cNvPr id="6" name="Group 20"/>
          <p:cNvGrpSpPr>
            <a:grpSpLocks/>
          </p:cNvGrpSpPr>
          <p:nvPr/>
        </p:nvGrpSpPr>
        <p:grpSpPr bwMode="auto">
          <a:xfrm>
            <a:off x="1373717" y="3571875"/>
            <a:ext cx="624416" cy="1147763"/>
            <a:chOff x="649" y="2250"/>
            <a:chExt cx="295" cy="723"/>
          </a:xfrm>
        </p:grpSpPr>
        <p:sp>
          <p:nvSpPr>
            <p:cNvPr id="50193" name="Line 21"/>
            <p:cNvSpPr>
              <a:spLocks noChangeShapeType="1"/>
            </p:cNvSpPr>
            <p:nvPr/>
          </p:nvSpPr>
          <p:spPr bwMode="auto">
            <a:xfrm>
              <a:off x="748" y="2250"/>
              <a:ext cx="0" cy="545"/>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Text Box 22"/>
            <p:cNvSpPr txBox="1">
              <a:spLocks noChangeArrowheads="1"/>
            </p:cNvSpPr>
            <p:nvPr/>
          </p:nvSpPr>
          <p:spPr bwMode="auto">
            <a:xfrm>
              <a:off x="649" y="2723"/>
              <a:ext cx="2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z</a:t>
              </a:r>
            </a:p>
          </p:txBody>
        </p:sp>
      </p:grpSp>
      <p:sp>
        <p:nvSpPr>
          <p:cNvPr id="429079" name="Text Box 23"/>
          <p:cNvSpPr txBox="1">
            <a:spLocks noChangeArrowheads="1"/>
          </p:cNvSpPr>
          <p:nvPr/>
        </p:nvSpPr>
        <p:spPr bwMode="auto">
          <a:xfrm>
            <a:off x="2967567" y="2507427"/>
            <a:ext cx="8642252"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lnSpc>
                <a:spcPct val="150000"/>
              </a:lnSpc>
              <a:spcBef>
                <a:spcPts val="12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设</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投影参考点在沿</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zv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轴的</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zprp</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处，观察平面在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z</a:t>
            </a:r>
            <a:r>
              <a:rPr lang="en-US" altLang="zh-CN" sz="2000" b="1" baseline="-2500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vp</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处，点</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x,y,z</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相对于参考点在投影平面上的投影为</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x</a:t>
            </a:r>
            <a:r>
              <a:rPr lang="en-US" altLang="zh-CN" sz="2000" b="1" baseline="-2500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,y</a:t>
            </a:r>
            <a:r>
              <a:rPr lang="en-US" altLang="zh-CN" sz="2000" b="1" baseline="-2500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,z</a:t>
            </a:r>
            <a:r>
              <a:rPr lang="en-US" altLang="zh-CN" sz="2000" b="1" baseline="-2500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，则</a:t>
            </a:r>
          </a:p>
          <a:p>
            <a:pPr eaLnBrk="1" hangingPunct="1">
              <a:spcBef>
                <a:spcPct val="50000"/>
              </a:spcBef>
            </a:pPr>
            <a:endParaRPr lang="en-US" altLang="zh-CN" b="1" dirty="0">
              <a:latin typeface="Times New Roman" pitchFamily="18" charset="0"/>
            </a:endParaRPr>
          </a:p>
        </p:txBody>
      </p:sp>
      <p:grpSp>
        <p:nvGrpSpPr>
          <p:cNvPr id="7" name="Group 25"/>
          <p:cNvGrpSpPr>
            <a:grpSpLocks/>
          </p:cNvGrpSpPr>
          <p:nvPr/>
        </p:nvGrpSpPr>
        <p:grpSpPr bwMode="auto">
          <a:xfrm>
            <a:off x="670984" y="4379913"/>
            <a:ext cx="5568949" cy="366712"/>
            <a:chOff x="317" y="2759"/>
            <a:chExt cx="2631" cy="231"/>
          </a:xfrm>
        </p:grpSpPr>
        <p:sp>
          <p:nvSpPr>
            <p:cNvPr id="50191" name="Line 26"/>
            <p:cNvSpPr>
              <a:spLocks noChangeShapeType="1"/>
            </p:cNvSpPr>
            <p:nvPr/>
          </p:nvSpPr>
          <p:spPr bwMode="auto">
            <a:xfrm>
              <a:off x="317" y="2795"/>
              <a:ext cx="2563" cy="0"/>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192" name="Text Box 27"/>
            <p:cNvSpPr txBox="1">
              <a:spLocks noChangeArrowheads="1"/>
            </p:cNvSpPr>
            <p:nvPr/>
          </p:nvSpPr>
          <p:spPr bwMode="auto">
            <a:xfrm>
              <a:off x="2699" y="2759"/>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z</a:t>
              </a:r>
              <a:r>
                <a:rPr lang="en-US" altLang="zh-CN" i="1" baseline="-25000" dirty="0" err="1">
                  <a:solidFill>
                    <a:schemeClr val="bg2">
                      <a:lumMod val="50000"/>
                    </a:schemeClr>
                  </a:solidFill>
                  <a:latin typeface="Times New Roman" pitchFamily="18" charset="0"/>
                </a:rPr>
                <a:t>v</a:t>
              </a:r>
              <a:endParaRPr lang="en-US" altLang="zh-CN" i="1" baseline="-25000" dirty="0">
                <a:solidFill>
                  <a:schemeClr val="bg2">
                    <a:lumMod val="50000"/>
                  </a:schemeClr>
                </a:solidFill>
                <a:latin typeface="Times New Roman" pitchFamily="18" charset="0"/>
              </a:endParaRPr>
            </a:p>
          </p:txBody>
        </p:sp>
      </p:grpSp>
    </p:spTree>
    <p:extLst>
      <p:ext uri="{BB962C8B-B14F-4D97-AF65-F5344CB8AC3E}">
        <p14:creationId xmlns:p14="http://schemas.microsoft.com/office/powerpoint/2010/main" val="17793526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animEffect transition="in" filter="wipe(up)">
                                      <p:cBhvr>
                                        <p:cTn id="7" dur="500"/>
                                        <p:tgtEl>
                                          <p:spTgt spid="429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9079"/>
                                        </p:tgtEl>
                                        <p:attrNameLst>
                                          <p:attrName>style.visibility</p:attrName>
                                        </p:attrNameLst>
                                      </p:cBhvr>
                                      <p:to>
                                        <p:strVal val="visible"/>
                                      </p:to>
                                    </p:set>
                                    <p:animEffect transition="in" filter="wipe(up)">
                                      <p:cBhvr>
                                        <p:cTn id="12" dur="500"/>
                                        <p:tgtEl>
                                          <p:spTgt spid="429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90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906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29069"/>
                                        </p:tgtEl>
                                        <p:attrNameLst>
                                          <p:attrName>style.visibility</p:attrName>
                                        </p:attrNameLst>
                                      </p:cBhvr>
                                      <p:to>
                                        <p:strVal val="visible"/>
                                      </p:to>
                                    </p:set>
                                    <p:animEffect transition="in" filter="wipe(left)">
                                      <p:cBhvr>
                                        <p:cTn id="46" dur="500"/>
                                        <p:tgtEl>
                                          <p:spTgt spid="429069"/>
                                        </p:tgtEl>
                                      </p:cBhvr>
                                    </p:animEffec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29080"/>
                                        </p:tgtEl>
                                        <p:attrNameLst>
                                          <p:attrName>style.visibility</p:attrName>
                                        </p:attrNameLst>
                                      </p:cBhvr>
                                      <p:to>
                                        <p:strVal val="visible"/>
                                      </p:to>
                                    </p:set>
                                    <p:animEffect transition="in" filter="wipe(left)">
                                      <p:cBhvr>
                                        <p:cTn id="53" dur="500"/>
                                        <p:tgtEl>
                                          <p:spTgt spid="429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uiExpand="1" build="p"/>
      <p:bldP spid="429064" grpId="0"/>
      <p:bldP spid="429065" grpId="0"/>
      <p:bldP spid="429069" grpId="0" animBg="1"/>
      <p:bldP spid="42907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76633" y="6491288"/>
            <a:ext cx="3312584" cy="366712"/>
            <a:chOff x="2925" y="4089"/>
            <a:chExt cx="1565" cy="231"/>
          </a:xfrm>
        </p:grpSpPr>
        <p:sp>
          <p:nvSpPr>
            <p:cNvPr id="51237" name="Line 3"/>
            <p:cNvSpPr>
              <a:spLocks noChangeShapeType="1"/>
            </p:cNvSpPr>
            <p:nvPr/>
          </p:nvSpPr>
          <p:spPr bwMode="auto">
            <a:xfrm>
              <a:off x="2925" y="4111"/>
              <a:ext cx="1248" cy="0"/>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Text Box 4"/>
            <p:cNvSpPr txBox="1">
              <a:spLocks noChangeArrowheads="1"/>
            </p:cNvSpPr>
            <p:nvPr/>
          </p:nvSpPr>
          <p:spPr bwMode="auto">
            <a:xfrm>
              <a:off x="4059" y="4089"/>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r>
                <a:rPr lang="en-US" altLang="zh-CN" i="1" baseline="-25000" dirty="0">
                  <a:solidFill>
                    <a:schemeClr val="bg2">
                      <a:lumMod val="50000"/>
                    </a:schemeClr>
                  </a:solidFill>
                  <a:latin typeface="Times New Roman" pitchFamily="18" charset="0"/>
                </a:rPr>
                <a:t>v</a:t>
              </a:r>
            </a:p>
          </p:txBody>
        </p:sp>
      </p:grpSp>
      <p:grpSp>
        <p:nvGrpSpPr>
          <p:cNvPr id="3" name="Group 5"/>
          <p:cNvGrpSpPr>
            <a:grpSpLocks/>
          </p:cNvGrpSpPr>
          <p:nvPr/>
        </p:nvGrpSpPr>
        <p:grpSpPr bwMode="auto">
          <a:xfrm>
            <a:off x="7776633" y="5083175"/>
            <a:ext cx="3744384" cy="1443038"/>
            <a:chOff x="2925" y="3202"/>
            <a:chExt cx="1769" cy="909"/>
          </a:xfrm>
        </p:grpSpPr>
        <p:sp>
          <p:nvSpPr>
            <p:cNvPr id="51234" name="Line 6"/>
            <p:cNvSpPr>
              <a:spLocks noChangeShapeType="1"/>
            </p:cNvSpPr>
            <p:nvPr/>
          </p:nvSpPr>
          <p:spPr bwMode="auto">
            <a:xfrm flipV="1">
              <a:off x="2925" y="3566"/>
              <a:ext cx="817"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7"/>
            <p:cNvSpPr>
              <a:spLocks noChangeShapeType="1"/>
            </p:cNvSpPr>
            <p:nvPr/>
          </p:nvSpPr>
          <p:spPr bwMode="auto">
            <a:xfrm flipV="1">
              <a:off x="3476" y="3202"/>
              <a:ext cx="817" cy="544"/>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Text Box 8"/>
            <p:cNvSpPr txBox="1">
              <a:spLocks noChangeArrowheads="1"/>
            </p:cNvSpPr>
            <p:nvPr/>
          </p:nvSpPr>
          <p:spPr bwMode="auto">
            <a:xfrm>
              <a:off x="4263" y="3226"/>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z</a:t>
              </a:r>
              <a:r>
                <a:rPr lang="en-US" altLang="zh-CN" i="1" baseline="-25000" dirty="0" err="1">
                  <a:solidFill>
                    <a:schemeClr val="bg2">
                      <a:lumMod val="50000"/>
                    </a:schemeClr>
                  </a:solidFill>
                  <a:latin typeface="Times New Roman" pitchFamily="18" charset="0"/>
                </a:rPr>
                <a:t>v</a:t>
              </a:r>
              <a:endParaRPr lang="en-US" altLang="zh-CN" i="1" baseline="-25000" dirty="0">
                <a:solidFill>
                  <a:schemeClr val="bg2">
                    <a:lumMod val="50000"/>
                  </a:schemeClr>
                </a:solidFill>
                <a:latin typeface="Times New Roman" pitchFamily="18" charset="0"/>
              </a:endParaRPr>
            </a:p>
          </p:txBody>
        </p:sp>
      </p:grpSp>
      <p:grpSp>
        <p:nvGrpSpPr>
          <p:cNvPr id="4" name="Group 9"/>
          <p:cNvGrpSpPr>
            <a:grpSpLocks/>
          </p:cNvGrpSpPr>
          <p:nvPr/>
        </p:nvGrpSpPr>
        <p:grpSpPr bwMode="auto">
          <a:xfrm>
            <a:off x="1919818" y="5084764"/>
            <a:ext cx="3551767" cy="1558925"/>
            <a:chOff x="907" y="3203"/>
            <a:chExt cx="1678" cy="982"/>
          </a:xfrm>
        </p:grpSpPr>
        <p:sp>
          <p:nvSpPr>
            <p:cNvPr id="51232" name="Line 10"/>
            <p:cNvSpPr>
              <a:spLocks noChangeAspect="1" noChangeShapeType="1"/>
            </p:cNvSpPr>
            <p:nvPr/>
          </p:nvSpPr>
          <p:spPr bwMode="auto">
            <a:xfrm flipV="1">
              <a:off x="907" y="3203"/>
              <a:ext cx="1472" cy="982"/>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Text Box 11"/>
            <p:cNvSpPr txBox="1">
              <a:spLocks noChangeArrowheads="1"/>
            </p:cNvSpPr>
            <p:nvPr/>
          </p:nvSpPr>
          <p:spPr bwMode="auto">
            <a:xfrm>
              <a:off x="2154" y="3271"/>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z</a:t>
              </a:r>
              <a:r>
                <a:rPr lang="en-US" altLang="zh-CN" i="1" baseline="-25000" dirty="0" err="1">
                  <a:solidFill>
                    <a:schemeClr val="bg2">
                      <a:lumMod val="50000"/>
                    </a:schemeClr>
                  </a:solidFill>
                  <a:latin typeface="Times New Roman" pitchFamily="18" charset="0"/>
                </a:rPr>
                <a:t>v</a:t>
              </a:r>
              <a:endParaRPr lang="en-US" altLang="zh-CN" i="1" baseline="-25000" dirty="0">
                <a:solidFill>
                  <a:schemeClr val="bg2">
                    <a:lumMod val="50000"/>
                  </a:schemeClr>
                </a:solidFill>
                <a:latin typeface="Times New Roman" pitchFamily="18" charset="0"/>
              </a:endParaRPr>
            </a:p>
          </p:txBody>
        </p:sp>
      </p:grpSp>
      <p:sp>
        <p:nvSpPr>
          <p:cNvPr id="431116" name="Freeform 12"/>
          <p:cNvSpPr>
            <a:spLocks/>
          </p:cNvSpPr>
          <p:nvPr/>
        </p:nvSpPr>
        <p:spPr bwMode="auto">
          <a:xfrm>
            <a:off x="7969251" y="4760914"/>
            <a:ext cx="2256367" cy="1944687"/>
          </a:xfrm>
          <a:custGeom>
            <a:avLst/>
            <a:gdLst>
              <a:gd name="T0" fmla="*/ 0 w 1066"/>
              <a:gd name="T1" fmla="*/ 2147483647 h 1225"/>
              <a:gd name="T2" fmla="*/ 2147483647 w 1066"/>
              <a:gd name="T3" fmla="*/ 0 h 1225"/>
              <a:gd name="T4" fmla="*/ 2147483647 w 1066"/>
              <a:gd name="T5" fmla="*/ 2147483647 h 1225"/>
              <a:gd name="T6" fmla="*/ 2147483647 w 1066"/>
              <a:gd name="T7" fmla="*/ 2147483647 h 1225"/>
              <a:gd name="T8" fmla="*/ 0 w 1066"/>
              <a:gd name="T9" fmla="*/ 2147483647 h 1225"/>
              <a:gd name="T10" fmla="*/ 0 60000 65536"/>
              <a:gd name="T11" fmla="*/ 0 60000 65536"/>
              <a:gd name="T12" fmla="*/ 0 60000 65536"/>
              <a:gd name="T13" fmla="*/ 0 60000 65536"/>
              <a:gd name="T14" fmla="*/ 0 60000 65536"/>
              <a:gd name="T15" fmla="*/ 0 w 1066"/>
              <a:gd name="T16" fmla="*/ 0 h 1225"/>
              <a:gd name="T17" fmla="*/ 1066 w 1066"/>
              <a:gd name="T18" fmla="*/ 1225 h 1225"/>
            </a:gdLst>
            <a:ahLst/>
            <a:cxnLst>
              <a:cxn ang="T10">
                <a:pos x="T0" y="T1"/>
              </a:cxn>
              <a:cxn ang="T11">
                <a:pos x="T2" y="T3"/>
              </a:cxn>
              <a:cxn ang="T12">
                <a:pos x="T4" y="T5"/>
              </a:cxn>
              <a:cxn ang="T13">
                <a:pos x="T6" y="T7"/>
              </a:cxn>
              <a:cxn ang="T14">
                <a:pos x="T8" y="T9"/>
              </a:cxn>
            </a:cxnLst>
            <a:rect l="T15" t="T16" r="T17" b="T18"/>
            <a:pathLst>
              <a:path w="1066" h="1225">
                <a:moveTo>
                  <a:pt x="0" y="317"/>
                </a:moveTo>
                <a:lnTo>
                  <a:pt x="1066" y="0"/>
                </a:lnTo>
                <a:lnTo>
                  <a:pt x="1066" y="975"/>
                </a:lnTo>
                <a:lnTo>
                  <a:pt x="22" y="1225"/>
                </a:lnTo>
                <a:lnTo>
                  <a:pt x="0" y="317"/>
                </a:lnTo>
                <a:close/>
              </a:path>
            </a:pathLst>
          </a:custGeom>
          <a:solidFill>
            <a:schemeClr val="accent1"/>
          </a:solidFill>
          <a:ln w="9525">
            <a:solidFill>
              <a:schemeClr val="tx1"/>
            </a:solidFill>
            <a:round/>
            <a:headEnd/>
            <a:tailEnd/>
          </a:ln>
        </p:spPr>
        <p:txBody>
          <a:bodyPr/>
          <a:lstStyle/>
          <a:p>
            <a:endParaRPr lang="zh-CN" altLang="en-US"/>
          </a:p>
        </p:txBody>
      </p:sp>
      <p:sp>
        <p:nvSpPr>
          <p:cNvPr id="431117" name="Rectangle 13"/>
          <p:cNvSpPr>
            <a:spLocks noChangeArrowheads="1"/>
          </p:cNvSpPr>
          <p:nvPr/>
        </p:nvSpPr>
        <p:spPr bwMode="auto">
          <a:xfrm>
            <a:off x="2159001" y="4797425"/>
            <a:ext cx="2180167" cy="15827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118" name="Rectangle 14"/>
          <p:cNvSpPr>
            <a:spLocks noGrp="1" noChangeArrowheads="1"/>
          </p:cNvSpPr>
          <p:nvPr>
            <p:ph type="title"/>
          </p:nvPr>
        </p:nvSpPr>
        <p:spPr>
          <a:xfrm>
            <a:off x="609600" y="150440"/>
            <a:ext cx="10972800" cy="13716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31119" name="Rectangle 15"/>
          <p:cNvSpPr>
            <a:spLocks noGrp="1" noChangeArrowheads="1"/>
          </p:cNvSpPr>
          <p:nvPr>
            <p:ph type="body" sz="half" idx="1"/>
          </p:nvPr>
        </p:nvSpPr>
        <p:spPr>
          <a:xfrm>
            <a:off x="755651" y="1178024"/>
            <a:ext cx="10668000" cy="4267200"/>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投影变换</a:t>
            </a: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透视投影</a:t>
            </a:r>
          </a:p>
          <a:p>
            <a:pPr marL="1704975" lvl="4" indent="-433388"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透视投影的物体中，不与观察平面平行的任意一组平行线都会收敛于一点，称为灭点 </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Lato Light"/>
              </a:rPr>
              <a:t>vanishing point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a:t>
            </a:r>
          </a:p>
          <a:p>
            <a:pPr marL="1704975" lvl="4" indent="-433388"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平行于观察坐标系某一坐标轴的平行线的灭点称为主灭点，可以设置投影面方向控制主灭点数目；</a:t>
            </a:r>
          </a:p>
          <a:p>
            <a:pPr marL="1704975" lvl="4" indent="-433388"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根据灭点数目可将透视投影分为一点、二点或三点透视</a:t>
            </a:r>
          </a:p>
        </p:txBody>
      </p:sp>
      <p:sp>
        <p:nvSpPr>
          <p:cNvPr id="431121" name="Line 17"/>
          <p:cNvSpPr>
            <a:spLocks noChangeShapeType="1"/>
          </p:cNvSpPr>
          <p:nvPr/>
        </p:nvSpPr>
        <p:spPr bwMode="auto">
          <a:xfrm flipV="1">
            <a:off x="2446867" y="4983163"/>
            <a:ext cx="2063751" cy="36036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22" name="Line 18"/>
          <p:cNvSpPr>
            <a:spLocks noChangeShapeType="1"/>
          </p:cNvSpPr>
          <p:nvPr/>
        </p:nvSpPr>
        <p:spPr bwMode="auto">
          <a:xfrm flipV="1">
            <a:off x="3790951" y="4983163"/>
            <a:ext cx="719667" cy="36195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23" name="Line 19"/>
          <p:cNvSpPr>
            <a:spLocks noChangeShapeType="1"/>
          </p:cNvSpPr>
          <p:nvPr/>
        </p:nvSpPr>
        <p:spPr bwMode="auto">
          <a:xfrm flipV="1">
            <a:off x="3790951" y="4983164"/>
            <a:ext cx="719667" cy="1044575"/>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20"/>
          <p:cNvGrpSpPr>
            <a:grpSpLocks/>
          </p:cNvGrpSpPr>
          <p:nvPr/>
        </p:nvGrpSpPr>
        <p:grpSpPr bwMode="auto">
          <a:xfrm>
            <a:off x="2446867" y="5199064"/>
            <a:ext cx="1631951" cy="828675"/>
            <a:chOff x="1360" y="3407"/>
            <a:chExt cx="771" cy="522"/>
          </a:xfrm>
        </p:grpSpPr>
        <p:sp>
          <p:nvSpPr>
            <p:cNvPr id="51229" name="Rectangle 21"/>
            <p:cNvSpPr>
              <a:spLocks noChangeArrowheads="1"/>
            </p:cNvSpPr>
            <p:nvPr/>
          </p:nvSpPr>
          <p:spPr bwMode="auto">
            <a:xfrm>
              <a:off x="1360" y="3498"/>
              <a:ext cx="635" cy="431"/>
            </a:xfrm>
            <a:prstGeom prst="rect">
              <a:avLst/>
            </a:prstGeom>
            <a:solidFill>
              <a:srgbClr val="CCFFFF"/>
            </a:solidFill>
            <a:ln w="9525">
              <a:solidFill>
                <a:schemeClr val="bg2">
                  <a:lumMod val="50000"/>
                </a:schemeClr>
              </a:solidFill>
              <a:miter lim="800000"/>
              <a:headEnd/>
              <a:tailEnd/>
            </a:ln>
          </p:spPr>
          <p:txBody>
            <a:bodyPr wrap="none" anchor="ctr"/>
            <a:lstStyle/>
            <a:p>
              <a:endParaRPr lang="zh-CN" altLang="en-US"/>
            </a:p>
          </p:txBody>
        </p:sp>
        <p:sp>
          <p:nvSpPr>
            <p:cNvPr id="51230" name="Freeform 22"/>
            <p:cNvSpPr>
              <a:spLocks/>
            </p:cNvSpPr>
            <p:nvPr/>
          </p:nvSpPr>
          <p:spPr bwMode="auto">
            <a:xfrm>
              <a:off x="1360" y="3407"/>
              <a:ext cx="771" cy="91"/>
            </a:xfrm>
            <a:custGeom>
              <a:avLst/>
              <a:gdLst>
                <a:gd name="T0" fmla="*/ 0 w 771"/>
                <a:gd name="T1" fmla="*/ 91 h 91"/>
                <a:gd name="T2" fmla="*/ 386 w 771"/>
                <a:gd name="T3" fmla="*/ 0 h 91"/>
                <a:gd name="T4" fmla="*/ 771 w 771"/>
                <a:gd name="T5" fmla="*/ 0 h 91"/>
                <a:gd name="T6" fmla="*/ 635 w 771"/>
                <a:gd name="T7" fmla="*/ 91 h 91"/>
                <a:gd name="T8" fmla="*/ 0 w 771"/>
                <a:gd name="T9" fmla="*/ 91 h 91"/>
                <a:gd name="T10" fmla="*/ 0 60000 65536"/>
                <a:gd name="T11" fmla="*/ 0 60000 65536"/>
                <a:gd name="T12" fmla="*/ 0 60000 65536"/>
                <a:gd name="T13" fmla="*/ 0 60000 65536"/>
                <a:gd name="T14" fmla="*/ 0 60000 65536"/>
                <a:gd name="T15" fmla="*/ 0 w 771"/>
                <a:gd name="T16" fmla="*/ 0 h 91"/>
                <a:gd name="T17" fmla="*/ 771 w 771"/>
                <a:gd name="T18" fmla="*/ 91 h 91"/>
              </a:gdLst>
              <a:ahLst/>
              <a:cxnLst>
                <a:cxn ang="T10">
                  <a:pos x="T0" y="T1"/>
                </a:cxn>
                <a:cxn ang="T11">
                  <a:pos x="T2" y="T3"/>
                </a:cxn>
                <a:cxn ang="T12">
                  <a:pos x="T4" y="T5"/>
                </a:cxn>
                <a:cxn ang="T13">
                  <a:pos x="T6" y="T7"/>
                </a:cxn>
                <a:cxn ang="T14">
                  <a:pos x="T8" y="T9"/>
                </a:cxn>
              </a:cxnLst>
              <a:rect l="T15" t="T16" r="T17" b="T18"/>
              <a:pathLst>
                <a:path w="771" h="91">
                  <a:moveTo>
                    <a:pt x="0" y="91"/>
                  </a:moveTo>
                  <a:lnTo>
                    <a:pt x="386" y="0"/>
                  </a:lnTo>
                  <a:lnTo>
                    <a:pt x="771" y="0"/>
                  </a:lnTo>
                  <a:lnTo>
                    <a:pt x="635" y="91"/>
                  </a:lnTo>
                  <a:lnTo>
                    <a:pt x="0" y="91"/>
                  </a:lnTo>
                  <a:close/>
                </a:path>
              </a:pathLst>
            </a:custGeom>
            <a:solidFill>
              <a:srgbClr val="CCFFFF"/>
            </a:solidFill>
            <a:ln w="9525">
              <a:solidFill>
                <a:schemeClr val="bg2">
                  <a:lumMod val="50000"/>
                </a:schemeClr>
              </a:solidFill>
              <a:round/>
              <a:headEnd/>
              <a:tailEnd/>
            </a:ln>
          </p:spPr>
          <p:txBody>
            <a:bodyPr/>
            <a:lstStyle/>
            <a:p>
              <a:endParaRPr lang="zh-CN" altLang="en-US"/>
            </a:p>
          </p:txBody>
        </p:sp>
        <p:sp>
          <p:nvSpPr>
            <p:cNvPr id="51231" name="Freeform 23"/>
            <p:cNvSpPr>
              <a:spLocks/>
            </p:cNvSpPr>
            <p:nvPr/>
          </p:nvSpPr>
          <p:spPr bwMode="auto">
            <a:xfrm>
              <a:off x="1995" y="3407"/>
              <a:ext cx="136" cy="522"/>
            </a:xfrm>
            <a:custGeom>
              <a:avLst/>
              <a:gdLst>
                <a:gd name="T0" fmla="*/ 136 w 136"/>
                <a:gd name="T1" fmla="*/ 0 h 522"/>
                <a:gd name="T2" fmla="*/ 136 w 136"/>
                <a:gd name="T3" fmla="*/ 250 h 522"/>
                <a:gd name="T4" fmla="*/ 0 w 136"/>
                <a:gd name="T5" fmla="*/ 522 h 522"/>
                <a:gd name="T6" fmla="*/ 0 w 136"/>
                <a:gd name="T7" fmla="*/ 91 h 522"/>
                <a:gd name="T8" fmla="*/ 136 w 136"/>
                <a:gd name="T9" fmla="*/ 0 h 522"/>
                <a:gd name="T10" fmla="*/ 0 60000 65536"/>
                <a:gd name="T11" fmla="*/ 0 60000 65536"/>
                <a:gd name="T12" fmla="*/ 0 60000 65536"/>
                <a:gd name="T13" fmla="*/ 0 60000 65536"/>
                <a:gd name="T14" fmla="*/ 0 60000 65536"/>
                <a:gd name="T15" fmla="*/ 0 w 136"/>
                <a:gd name="T16" fmla="*/ 0 h 522"/>
                <a:gd name="T17" fmla="*/ 136 w 136"/>
                <a:gd name="T18" fmla="*/ 522 h 522"/>
              </a:gdLst>
              <a:ahLst/>
              <a:cxnLst>
                <a:cxn ang="T10">
                  <a:pos x="T0" y="T1"/>
                </a:cxn>
                <a:cxn ang="T11">
                  <a:pos x="T2" y="T3"/>
                </a:cxn>
                <a:cxn ang="T12">
                  <a:pos x="T4" y="T5"/>
                </a:cxn>
                <a:cxn ang="T13">
                  <a:pos x="T6" y="T7"/>
                </a:cxn>
                <a:cxn ang="T14">
                  <a:pos x="T8" y="T9"/>
                </a:cxn>
              </a:cxnLst>
              <a:rect l="T15" t="T16" r="T17" b="T18"/>
              <a:pathLst>
                <a:path w="136" h="522">
                  <a:moveTo>
                    <a:pt x="136" y="0"/>
                  </a:moveTo>
                  <a:lnTo>
                    <a:pt x="136" y="250"/>
                  </a:lnTo>
                  <a:lnTo>
                    <a:pt x="0" y="522"/>
                  </a:lnTo>
                  <a:lnTo>
                    <a:pt x="0" y="91"/>
                  </a:lnTo>
                  <a:lnTo>
                    <a:pt x="136" y="0"/>
                  </a:lnTo>
                  <a:close/>
                </a:path>
              </a:pathLst>
            </a:custGeom>
            <a:solidFill>
              <a:srgbClr val="CCFFFF"/>
            </a:solidFill>
            <a:ln w="9525">
              <a:solidFill>
                <a:schemeClr val="bg2">
                  <a:lumMod val="50000"/>
                </a:schemeClr>
              </a:solidFill>
              <a:round/>
              <a:headEnd/>
              <a:tailEnd/>
            </a:ln>
          </p:spPr>
          <p:txBody>
            <a:bodyPr/>
            <a:lstStyle/>
            <a:p>
              <a:endParaRPr lang="zh-CN" altLang="en-US"/>
            </a:p>
          </p:txBody>
        </p:sp>
      </p:grpSp>
      <p:sp>
        <p:nvSpPr>
          <p:cNvPr id="431128" name="Freeform 24"/>
          <p:cNvSpPr>
            <a:spLocks/>
          </p:cNvSpPr>
          <p:nvPr/>
        </p:nvSpPr>
        <p:spPr bwMode="auto">
          <a:xfrm>
            <a:off x="8401051" y="5265738"/>
            <a:ext cx="673100" cy="971550"/>
          </a:xfrm>
          <a:custGeom>
            <a:avLst/>
            <a:gdLst>
              <a:gd name="T0" fmla="*/ 0 w 318"/>
              <a:gd name="T1" fmla="*/ 2147483647 h 612"/>
              <a:gd name="T2" fmla="*/ 2147483647 w 318"/>
              <a:gd name="T3" fmla="*/ 0 h 612"/>
              <a:gd name="T4" fmla="*/ 2147483647 w 318"/>
              <a:gd name="T5" fmla="*/ 2147483647 h 612"/>
              <a:gd name="T6" fmla="*/ 0 w 318"/>
              <a:gd name="T7" fmla="*/ 2147483647 h 612"/>
              <a:gd name="T8" fmla="*/ 0 w 318"/>
              <a:gd name="T9" fmla="*/ 2147483647 h 612"/>
              <a:gd name="T10" fmla="*/ 0 60000 65536"/>
              <a:gd name="T11" fmla="*/ 0 60000 65536"/>
              <a:gd name="T12" fmla="*/ 0 60000 65536"/>
              <a:gd name="T13" fmla="*/ 0 60000 65536"/>
              <a:gd name="T14" fmla="*/ 0 60000 65536"/>
              <a:gd name="T15" fmla="*/ 0 w 318"/>
              <a:gd name="T16" fmla="*/ 0 h 612"/>
              <a:gd name="T17" fmla="*/ 318 w 318"/>
              <a:gd name="T18" fmla="*/ 612 h 612"/>
            </a:gdLst>
            <a:ahLst/>
            <a:cxnLst>
              <a:cxn ang="T10">
                <a:pos x="T0" y="T1"/>
              </a:cxn>
              <a:cxn ang="T11">
                <a:pos x="T2" y="T3"/>
              </a:cxn>
              <a:cxn ang="T12">
                <a:pos x="T4" y="T5"/>
              </a:cxn>
              <a:cxn ang="T13">
                <a:pos x="T6" y="T7"/>
              </a:cxn>
              <a:cxn ang="T14">
                <a:pos x="T8" y="T9"/>
              </a:cxn>
            </a:cxnLst>
            <a:rect l="T15" t="T16" r="T17" b="T18"/>
            <a:pathLst>
              <a:path w="318" h="612">
                <a:moveTo>
                  <a:pt x="0" y="226"/>
                </a:moveTo>
                <a:lnTo>
                  <a:pt x="318" y="0"/>
                </a:lnTo>
                <a:lnTo>
                  <a:pt x="318" y="612"/>
                </a:lnTo>
                <a:lnTo>
                  <a:pt x="0" y="499"/>
                </a:lnTo>
                <a:lnTo>
                  <a:pt x="0" y="226"/>
                </a:lnTo>
                <a:close/>
              </a:path>
            </a:pathLst>
          </a:custGeom>
          <a:solidFill>
            <a:srgbClr val="FFFF99"/>
          </a:solidFill>
          <a:ln w="9525">
            <a:solidFill>
              <a:schemeClr val="tx1"/>
            </a:solidFill>
            <a:round/>
            <a:headEnd/>
            <a:tailEnd/>
          </a:ln>
        </p:spPr>
        <p:txBody>
          <a:bodyPr/>
          <a:lstStyle/>
          <a:p>
            <a:endParaRPr lang="zh-CN" altLang="en-US"/>
          </a:p>
        </p:txBody>
      </p:sp>
      <p:sp>
        <p:nvSpPr>
          <p:cNvPr id="431129" name="Freeform 25"/>
          <p:cNvSpPr>
            <a:spLocks/>
          </p:cNvSpPr>
          <p:nvPr/>
        </p:nvSpPr>
        <p:spPr bwMode="auto">
          <a:xfrm>
            <a:off x="9074151" y="5265738"/>
            <a:ext cx="670983" cy="971550"/>
          </a:xfrm>
          <a:custGeom>
            <a:avLst/>
            <a:gdLst>
              <a:gd name="T0" fmla="*/ 0 w 317"/>
              <a:gd name="T1" fmla="*/ 0 h 612"/>
              <a:gd name="T2" fmla="*/ 2147483647 w 317"/>
              <a:gd name="T3" fmla="*/ 2147483647 h 612"/>
              <a:gd name="T4" fmla="*/ 2147483647 w 317"/>
              <a:gd name="T5" fmla="*/ 2147483647 h 612"/>
              <a:gd name="T6" fmla="*/ 0 w 317"/>
              <a:gd name="T7" fmla="*/ 2147483647 h 612"/>
              <a:gd name="T8" fmla="*/ 0 w 317"/>
              <a:gd name="T9" fmla="*/ 0 h 612"/>
              <a:gd name="T10" fmla="*/ 0 60000 65536"/>
              <a:gd name="T11" fmla="*/ 0 60000 65536"/>
              <a:gd name="T12" fmla="*/ 0 60000 65536"/>
              <a:gd name="T13" fmla="*/ 0 60000 65536"/>
              <a:gd name="T14" fmla="*/ 0 60000 65536"/>
              <a:gd name="T15" fmla="*/ 0 w 317"/>
              <a:gd name="T16" fmla="*/ 0 h 612"/>
              <a:gd name="T17" fmla="*/ 317 w 317"/>
              <a:gd name="T18" fmla="*/ 612 h 612"/>
            </a:gdLst>
            <a:ahLst/>
            <a:cxnLst>
              <a:cxn ang="T10">
                <a:pos x="T0" y="T1"/>
              </a:cxn>
              <a:cxn ang="T11">
                <a:pos x="T2" y="T3"/>
              </a:cxn>
              <a:cxn ang="T12">
                <a:pos x="T4" y="T5"/>
              </a:cxn>
              <a:cxn ang="T13">
                <a:pos x="T6" y="T7"/>
              </a:cxn>
              <a:cxn ang="T14">
                <a:pos x="T8" y="T9"/>
              </a:cxn>
            </a:cxnLst>
            <a:rect l="T15" t="T16" r="T17" b="T18"/>
            <a:pathLst>
              <a:path w="317" h="612">
                <a:moveTo>
                  <a:pt x="0" y="0"/>
                </a:moveTo>
                <a:lnTo>
                  <a:pt x="317" y="68"/>
                </a:lnTo>
                <a:lnTo>
                  <a:pt x="317" y="363"/>
                </a:lnTo>
                <a:lnTo>
                  <a:pt x="0" y="612"/>
                </a:lnTo>
                <a:lnTo>
                  <a:pt x="0" y="0"/>
                </a:lnTo>
                <a:close/>
              </a:path>
            </a:pathLst>
          </a:custGeom>
          <a:solidFill>
            <a:srgbClr val="CCFFFF"/>
          </a:solidFill>
          <a:ln w="9525">
            <a:solidFill>
              <a:schemeClr val="tx1"/>
            </a:solidFill>
            <a:round/>
            <a:headEnd/>
            <a:tailEnd/>
          </a:ln>
        </p:spPr>
        <p:txBody>
          <a:bodyPr/>
          <a:lstStyle/>
          <a:p>
            <a:endParaRPr lang="zh-CN" altLang="en-US"/>
          </a:p>
        </p:txBody>
      </p:sp>
      <p:sp>
        <p:nvSpPr>
          <p:cNvPr id="431130" name="Line 26"/>
          <p:cNvSpPr>
            <a:spLocks noChangeAspect="1" noChangeShapeType="1"/>
          </p:cNvSpPr>
          <p:nvPr/>
        </p:nvSpPr>
        <p:spPr bwMode="auto">
          <a:xfrm flipH="1">
            <a:off x="7874000" y="5624514"/>
            <a:ext cx="527051" cy="287337"/>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31" name="Line 27"/>
          <p:cNvSpPr>
            <a:spLocks noChangeAspect="1" noChangeShapeType="1"/>
          </p:cNvSpPr>
          <p:nvPr/>
        </p:nvSpPr>
        <p:spPr bwMode="auto">
          <a:xfrm flipH="1" flipV="1">
            <a:off x="7893051" y="5907089"/>
            <a:ext cx="488949" cy="128587"/>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32" name="Line 28"/>
          <p:cNvSpPr>
            <a:spLocks noChangeAspect="1" noChangeShapeType="1"/>
          </p:cNvSpPr>
          <p:nvPr/>
        </p:nvSpPr>
        <p:spPr bwMode="auto">
          <a:xfrm>
            <a:off x="9740901" y="5380038"/>
            <a:ext cx="639233" cy="10001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33" name="Line 29"/>
          <p:cNvSpPr>
            <a:spLocks noChangeAspect="1" noChangeShapeType="1"/>
          </p:cNvSpPr>
          <p:nvPr/>
        </p:nvSpPr>
        <p:spPr bwMode="auto">
          <a:xfrm flipV="1">
            <a:off x="9743018" y="5467350"/>
            <a:ext cx="628649" cy="369888"/>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30"/>
          <p:cNvGrpSpPr>
            <a:grpSpLocks/>
          </p:cNvGrpSpPr>
          <p:nvPr/>
        </p:nvGrpSpPr>
        <p:grpSpPr bwMode="auto">
          <a:xfrm>
            <a:off x="1534584" y="4797425"/>
            <a:ext cx="912283" cy="1836738"/>
            <a:chOff x="22" y="3022"/>
            <a:chExt cx="431" cy="1157"/>
          </a:xfrm>
        </p:grpSpPr>
        <p:sp>
          <p:nvSpPr>
            <p:cNvPr id="51227" name="Line 31"/>
            <p:cNvSpPr>
              <a:spLocks noChangeShapeType="1"/>
            </p:cNvSpPr>
            <p:nvPr/>
          </p:nvSpPr>
          <p:spPr bwMode="auto">
            <a:xfrm flipV="1">
              <a:off x="204" y="3226"/>
              <a:ext cx="0" cy="953"/>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Text Box 32"/>
            <p:cNvSpPr txBox="1">
              <a:spLocks noChangeArrowheads="1"/>
            </p:cNvSpPr>
            <p:nvPr/>
          </p:nvSpPr>
          <p:spPr bwMode="auto">
            <a:xfrm>
              <a:off x="22" y="3022"/>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y</a:t>
              </a:r>
              <a:r>
                <a:rPr lang="en-US" altLang="zh-CN" i="1" baseline="-25000" dirty="0" err="1">
                  <a:solidFill>
                    <a:schemeClr val="bg2">
                      <a:lumMod val="50000"/>
                    </a:schemeClr>
                  </a:solidFill>
                  <a:latin typeface="Times New Roman" pitchFamily="18" charset="0"/>
                </a:rPr>
                <a:t>v</a:t>
              </a:r>
              <a:endParaRPr lang="en-US" altLang="zh-CN" i="1" baseline="-25000" dirty="0">
                <a:solidFill>
                  <a:schemeClr val="bg2">
                    <a:lumMod val="50000"/>
                  </a:schemeClr>
                </a:solidFill>
                <a:latin typeface="Times New Roman" pitchFamily="18" charset="0"/>
              </a:endParaRPr>
            </a:p>
          </p:txBody>
        </p:sp>
      </p:grpSp>
      <p:grpSp>
        <p:nvGrpSpPr>
          <p:cNvPr id="7" name="Group 33"/>
          <p:cNvGrpSpPr>
            <a:grpSpLocks/>
          </p:cNvGrpSpPr>
          <p:nvPr/>
        </p:nvGrpSpPr>
        <p:grpSpPr bwMode="auto">
          <a:xfrm>
            <a:off x="1919818" y="6491288"/>
            <a:ext cx="3551767" cy="366712"/>
            <a:chOff x="204" y="4089"/>
            <a:chExt cx="1678" cy="231"/>
          </a:xfrm>
        </p:grpSpPr>
        <p:sp>
          <p:nvSpPr>
            <p:cNvPr id="51225" name="Line 34"/>
            <p:cNvSpPr>
              <a:spLocks noChangeShapeType="1"/>
            </p:cNvSpPr>
            <p:nvPr/>
          </p:nvSpPr>
          <p:spPr bwMode="auto">
            <a:xfrm>
              <a:off x="204" y="4184"/>
              <a:ext cx="1248" cy="0"/>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Text Box 35"/>
            <p:cNvSpPr txBox="1">
              <a:spLocks noChangeArrowheads="1"/>
            </p:cNvSpPr>
            <p:nvPr/>
          </p:nvSpPr>
          <p:spPr bwMode="auto">
            <a:xfrm>
              <a:off x="1451" y="4089"/>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r>
                <a:rPr lang="en-US" altLang="zh-CN" i="1" baseline="-25000" dirty="0">
                  <a:solidFill>
                    <a:schemeClr val="bg2">
                      <a:lumMod val="50000"/>
                    </a:schemeClr>
                  </a:solidFill>
                  <a:latin typeface="Times New Roman" pitchFamily="18" charset="0"/>
                </a:rPr>
                <a:t>v</a:t>
              </a:r>
            </a:p>
          </p:txBody>
        </p:sp>
      </p:grpSp>
      <p:grpSp>
        <p:nvGrpSpPr>
          <p:cNvPr id="8" name="Group 36"/>
          <p:cNvGrpSpPr>
            <a:grpSpLocks/>
          </p:cNvGrpSpPr>
          <p:nvPr/>
        </p:nvGrpSpPr>
        <p:grpSpPr bwMode="auto">
          <a:xfrm>
            <a:off x="7319434" y="4821239"/>
            <a:ext cx="912283" cy="1697038"/>
            <a:chOff x="2709" y="3037"/>
            <a:chExt cx="431" cy="1069"/>
          </a:xfrm>
        </p:grpSpPr>
        <p:sp>
          <p:nvSpPr>
            <p:cNvPr id="51223" name="Line 37"/>
            <p:cNvSpPr>
              <a:spLocks noChangeShapeType="1"/>
            </p:cNvSpPr>
            <p:nvPr/>
          </p:nvSpPr>
          <p:spPr bwMode="auto">
            <a:xfrm flipV="1">
              <a:off x="2925" y="3153"/>
              <a:ext cx="0" cy="953"/>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Text Box 38"/>
            <p:cNvSpPr txBox="1">
              <a:spLocks noChangeArrowheads="1"/>
            </p:cNvSpPr>
            <p:nvPr/>
          </p:nvSpPr>
          <p:spPr bwMode="auto">
            <a:xfrm>
              <a:off x="2709" y="3037"/>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y</a:t>
              </a:r>
              <a:r>
                <a:rPr lang="en-US" altLang="zh-CN" i="1" baseline="-25000" dirty="0" err="1">
                  <a:solidFill>
                    <a:schemeClr val="bg2">
                      <a:lumMod val="50000"/>
                    </a:schemeClr>
                  </a:solidFill>
                  <a:latin typeface="Times New Roman" pitchFamily="18" charset="0"/>
                </a:rPr>
                <a:t>v</a:t>
              </a:r>
              <a:endParaRPr lang="en-US" altLang="zh-CN" i="1" baseline="-25000" dirty="0">
                <a:solidFill>
                  <a:schemeClr val="bg2">
                    <a:lumMod val="50000"/>
                  </a:schemeClr>
                </a:solidFill>
                <a:latin typeface="Times New Roman" pitchFamily="18" charset="0"/>
              </a:endParaRPr>
            </a:p>
          </p:txBody>
        </p:sp>
      </p:grpSp>
    </p:spTree>
    <p:extLst>
      <p:ext uri="{BB962C8B-B14F-4D97-AF65-F5344CB8AC3E}">
        <p14:creationId xmlns:p14="http://schemas.microsoft.com/office/powerpoint/2010/main" val="3781658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1119">
                                            <p:txEl>
                                              <p:pRg st="2" end="2"/>
                                            </p:txEl>
                                          </p:spTgt>
                                        </p:tgtEl>
                                        <p:attrNameLst>
                                          <p:attrName>style.visibility</p:attrName>
                                        </p:attrNameLst>
                                      </p:cBhvr>
                                      <p:to>
                                        <p:strVal val="visible"/>
                                      </p:to>
                                    </p:set>
                                    <p:animEffect transition="in" filter="wipe(up)">
                                      <p:cBhvr>
                                        <p:cTn id="7" dur="500"/>
                                        <p:tgtEl>
                                          <p:spTgt spid="4311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11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31123"/>
                                        </p:tgtEl>
                                        <p:attrNameLst>
                                          <p:attrName>style.visibility</p:attrName>
                                        </p:attrNameLst>
                                      </p:cBhvr>
                                      <p:to>
                                        <p:strVal val="visible"/>
                                      </p:to>
                                    </p:set>
                                    <p:animEffect transition="in" filter="wipe(down)">
                                      <p:cBhvr>
                                        <p:cTn id="29" dur="500"/>
                                        <p:tgtEl>
                                          <p:spTgt spid="43112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31122"/>
                                        </p:tgtEl>
                                        <p:attrNameLst>
                                          <p:attrName>style.visibility</p:attrName>
                                        </p:attrNameLst>
                                      </p:cBhvr>
                                      <p:to>
                                        <p:strVal val="visible"/>
                                      </p:to>
                                    </p:set>
                                    <p:animEffect transition="in" filter="wipe(down)">
                                      <p:cBhvr>
                                        <p:cTn id="32" dur="500"/>
                                        <p:tgtEl>
                                          <p:spTgt spid="43112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31121"/>
                                        </p:tgtEl>
                                        <p:attrNameLst>
                                          <p:attrName>style.visibility</p:attrName>
                                        </p:attrNameLst>
                                      </p:cBhvr>
                                      <p:to>
                                        <p:strVal val="visible"/>
                                      </p:to>
                                    </p:set>
                                    <p:animEffect transition="in" filter="wipe(down)">
                                      <p:cBhvr>
                                        <p:cTn id="35" dur="500"/>
                                        <p:tgtEl>
                                          <p:spTgt spid="4311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1119">
                                            <p:txEl>
                                              <p:pRg st="3" end="3"/>
                                            </p:txEl>
                                          </p:spTgt>
                                        </p:tgtEl>
                                        <p:attrNameLst>
                                          <p:attrName>style.visibility</p:attrName>
                                        </p:attrNameLst>
                                      </p:cBhvr>
                                      <p:to>
                                        <p:strVal val="visible"/>
                                      </p:to>
                                    </p:set>
                                    <p:animEffect transition="in" filter="wipe(up)">
                                      <p:cBhvr>
                                        <p:cTn id="40" dur="500"/>
                                        <p:tgtEl>
                                          <p:spTgt spid="43111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31119">
                                            <p:txEl>
                                              <p:pRg st="4" end="4"/>
                                            </p:txEl>
                                          </p:spTgt>
                                        </p:tgtEl>
                                        <p:attrNameLst>
                                          <p:attrName>style.visibility</p:attrName>
                                        </p:attrNameLst>
                                      </p:cBhvr>
                                      <p:to>
                                        <p:strVal val="visible"/>
                                      </p:to>
                                    </p:set>
                                    <p:animEffect transition="in" filter="wipe(up)">
                                      <p:cBhvr>
                                        <p:cTn id="45" dur="500"/>
                                        <p:tgtEl>
                                          <p:spTgt spid="431119">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down)">
                                      <p:cBhvr>
                                        <p:cTn id="50" dur="500"/>
                                        <p:tgtEl>
                                          <p:spTgt spid="8"/>
                                        </p:tgtEl>
                                      </p:cBhvr>
                                    </p:animEffect>
                                  </p:childTnLst>
                                </p:cTn>
                              </p:par>
                              <p:par>
                                <p:cTn id="51" presetID="22" presetClass="entr" presetSubtype="4"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down)">
                                      <p:cBhvr>
                                        <p:cTn id="53" dur="500"/>
                                        <p:tgtEl>
                                          <p:spTgt spid="3"/>
                                        </p:tgtEl>
                                      </p:cBhvr>
                                    </p:animEffect>
                                  </p:childTnLst>
                                </p:cTn>
                              </p:par>
                              <p:par>
                                <p:cTn id="54" presetID="22" presetClass="entr" presetSubtype="8"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31116"/>
                                        </p:tgtEl>
                                        <p:attrNameLst>
                                          <p:attrName>style.visibility</p:attrName>
                                        </p:attrNameLst>
                                      </p:cBhvr>
                                      <p:to>
                                        <p:strVal val="visible"/>
                                      </p:to>
                                    </p:set>
                                    <p:animEffect transition="in" filter="wipe(down)">
                                      <p:cBhvr>
                                        <p:cTn id="61" dur="500"/>
                                        <p:tgtEl>
                                          <p:spTgt spid="4311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3112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3112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431130"/>
                                        </p:tgtEl>
                                        <p:attrNameLst>
                                          <p:attrName>style.visibility</p:attrName>
                                        </p:attrNameLst>
                                      </p:cBhvr>
                                      <p:to>
                                        <p:strVal val="visible"/>
                                      </p:to>
                                    </p:set>
                                    <p:animEffect transition="in" filter="wipe(right)">
                                      <p:cBhvr>
                                        <p:cTn id="72" dur="500"/>
                                        <p:tgtEl>
                                          <p:spTgt spid="431130"/>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431131"/>
                                        </p:tgtEl>
                                        <p:attrNameLst>
                                          <p:attrName>style.visibility</p:attrName>
                                        </p:attrNameLst>
                                      </p:cBhvr>
                                      <p:to>
                                        <p:strVal val="visible"/>
                                      </p:to>
                                    </p:set>
                                    <p:animEffect transition="in" filter="wipe(right)">
                                      <p:cBhvr>
                                        <p:cTn id="75" dur="500"/>
                                        <p:tgtEl>
                                          <p:spTgt spid="43113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31132"/>
                                        </p:tgtEl>
                                        <p:attrNameLst>
                                          <p:attrName>style.visibility</p:attrName>
                                        </p:attrNameLst>
                                      </p:cBhvr>
                                      <p:to>
                                        <p:strVal val="visible"/>
                                      </p:to>
                                    </p:set>
                                    <p:animEffect transition="in" filter="wipe(left)">
                                      <p:cBhvr>
                                        <p:cTn id="78" dur="500"/>
                                        <p:tgtEl>
                                          <p:spTgt spid="43113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31133"/>
                                        </p:tgtEl>
                                        <p:attrNameLst>
                                          <p:attrName>style.visibility</p:attrName>
                                        </p:attrNameLst>
                                      </p:cBhvr>
                                      <p:to>
                                        <p:strVal val="visible"/>
                                      </p:to>
                                    </p:set>
                                    <p:animEffect transition="in" filter="wipe(left)">
                                      <p:cBhvr>
                                        <p:cTn id="81" dur="500"/>
                                        <p:tgtEl>
                                          <p:spTgt spid="431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6" grpId="0" animBg="1"/>
      <p:bldP spid="431117" grpId="0" uiExpand="1" animBg="1"/>
      <p:bldP spid="431119" grpId="0" uiExpand="1" build="p" autoUpdateAnimBg="0"/>
      <p:bldP spid="431121" grpId="0" uiExpand="1" animBg="1"/>
      <p:bldP spid="431122" grpId="0" uiExpand="1" animBg="1"/>
      <p:bldP spid="431123" grpId="0" uiExpand="1" animBg="1"/>
      <p:bldP spid="431128" grpId="0" animBg="1"/>
      <p:bldP spid="431129" grpId="0" animBg="1"/>
      <p:bldP spid="431130" grpId="0" animBg="1"/>
      <p:bldP spid="431131" grpId="0" animBg="1"/>
      <p:bldP spid="431132" grpId="0" animBg="1"/>
      <p:bldP spid="4311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65601" y="3638551"/>
            <a:ext cx="3130551" cy="2836863"/>
            <a:chOff x="1968" y="2409"/>
            <a:chExt cx="1479" cy="1787"/>
          </a:xfrm>
        </p:grpSpPr>
        <p:sp>
          <p:nvSpPr>
            <p:cNvPr id="52248" name="Freeform 3"/>
            <p:cNvSpPr>
              <a:spLocks/>
            </p:cNvSpPr>
            <p:nvPr/>
          </p:nvSpPr>
          <p:spPr bwMode="auto">
            <a:xfrm>
              <a:off x="2494" y="2409"/>
              <a:ext cx="953" cy="1587"/>
            </a:xfrm>
            <a:custGeom>
              <a:avLst/>
              <a:gdLst>
                <a:gd name="T0" fmla="*/ 0 w 953"/>
                <a:gd name="T1" fmla="*/ 612 h 1587"/>
                <a:gd name="T2" fmla="*/ 0 w 953"/>
                <a:gd name="T3" fmla="*/ 1587 h 1587"/>
                <a:gd name="T4" fmla="*/ 953 w 953"/>
                <a:gd name="T5" fmla="*/ 952 h 1587"/>
                <a:gd name="T6" fmla="*/ 953 w 953"/>
                <a:gd name="T7" fmla="*/ 0 h 1587"/>
                <a:gd name="T8" fmla="*/ 0 w 953"/>
                <a:gd name="T9" fmla="*/ 612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solidFill>
              <a:schemeClr val="accent1"/>
            </a:solidFill>
            <a:ln w="9525">
              <a:solidFill>
                <a:schemeClr val="tx1"/>
              </a:solidFill>
              <a:round/>
              <a:headEnd/>
              <a:tailEnd/>
            </a:ln>
          </p:spPr>
          <p:txBody>
            <a:bodyPr/>
            <a:lstStyle/>
            <a:p>
              <a:endParaRPr lang="zh-CN" altLang="en-US"/>
            </a:p>
          </p:txBody>
        </p:sp>
        <p:sp>
          <p:nvSpPr>
            <p:cNvPr id="52249" name="Text Box 4"/>
            <p:cNvSpPr txBox="1">
              <a:spLocks noChangeArrowheads="1"/>
            </p:cNvSpPr>
            <p:nvPr/>
          </p:nvSpPr>
          <p:spPr bwMode="auto">
            <a:xfrm>
              <a:off x="1968" y="3965"/>
              <a:ext cx="1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观察平面</a:t>
              </a:r>
            </a:p>
          </p:txBody>
        </p:sp>
      </p:grpSp>
      <p:sp>
        <p:nvSpPr>
          <p:cNvPr id="433157" name="Rectangle 5"/>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33158" name="Rectangle 6"/>
          <p:cNvSpPr>
            <a:spLocks noGrp="1" noChangeArrowheads="1"/>
          </p:cNvSpPr>
          <p:nvPr>
            <p:ph type="body" sz="half" idx="1"/>
          </p:nvPr>
        </p:nvSpPr>
        <p:spPr>
          <a:xfrm>
            <a:off x="755651" y="1695450"/>
            <a:ext cx="10668000" cy="4267200"/>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定义观察体</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FOV</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定位观察窗口</a:t>
            </a:r>
          </a:p>
          <a:p>
            <a:pPr marL="1704975" lvl="4" indent="-433388" eaLnBrk="1"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观察窗口的边平行于观察平面的</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x</a:t>
            </a:r>
            <a:r>
              <a:rPr lang="en-US" altLang="zh-CN" sz="2000" b="1" baseline="-25000" dirty="0" err="1">
                <a:solidFill>
                  <a:schemeClr val="accent6">
                    <a:lumMod val="50000"/>
                  </a:schemeClr>
                </a:solidFill>
                <a:latin typeface="微软雅黑" panose="020B0503020204020204" pitchFamily="34" charset="-122"/>
                <a:ea typeface="微软雅黑" panose="020B0503020204020204" pitchFamily="34" charset="-122"/>
              </a:rPr>
              <a:t>v</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y</a:t>
            </a:r>
            <a:r>
              <a:rPr lang="en-US" altLang="zh-CN" sz="2000" b="1" baseline="-25000" dirty="0" err="1">
                <a:solidFill>
                  <a:schemeClr val="accent6">
                    <a:lumMod val="50000"/>
                  </a:schemeClr>
                </a:solidFill>
                <a:latin typeface="微软雅黑" panose="020B0503020204020204" pitchFamily="34" charset="-122"/>
                <a:ea typeface="微软雅黑" panose="020B0503020204020204" pitchFamily="34" charset="-122"/>
              </a:rPr>
              <a:t>v</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轴，可以位于观察平面的任意位置</a:t>
            </a:r>
          </a:p>
        </p:txBody>
      </p:sp>
      <p:grpSp>
        <p:nvGrpSpPr>
          <p:cNvPr id="3" name="Group 8"/>
          <p:cNvGrpSpPr>
            <a:grpSpLocks/>
          </p:cNvGrpSpPr>
          <p:nvPr/>
        </p:nvGrpSpPr>
        <p:grpSpPr bwMode="auto">
          <a:xfrm>
            <a:off x="5952067" y="4259264"/>
            <a:ext cx="2688167" cy="998537"/>
            <a:chOff x="2812" y="2800"/>
            <a:chExt cx="1270" cy="629"/>
          </a:xfrm>
        </p:grpSpPr>
        <p:sp>
          <p:nvSpPr>
            <p:cNvPr id="52246" name="Line 9"/>
            <p:cNvSpPr>
              <a:spLocks noChangeAspect="1" noChangeShapeType="1"/>
            </p:cNvSpPr>
            <p:nvPr/>
          </p:nvSpPr>
          <p:spPr bwMode="auto">
            <a:xfrm flipV="1">
              <a:off x="2812" y="2800"/>
              <a:ext cx="943" cy="629"/>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2247" name="Text Box 10"/>
            <p:cNvSpPr txBox="1">
              <a:spLocks noChangeArrowheads="1"/>
            </p:cNvSpPr>
            <p:nvPr/>
          </p:nvSpPr>
          <p:spPr bwMode="auto">
            <a:xfrm>
              <a:off x="3651" y="2813"/>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x</a:t>
              </a:r>
              <a:r>
                <a:rPr lang="en-US" altLang="zh-CN" i="1" baseline="-25000">
                  <a:latin typeface="Times New Roman" pitchFamily="18" charset="0"/>
                </a:rPr>
                <a:t>v</a:t>
              </a:r>
            </a:p>
          </p:txBody>
        </p:sp>
      </p:grpSp>
      <p:grpSp>
        <p:nvGrpSpPr>
          <p:cNvPr id="4" name="Group 11"/>
          <p:cNvGrpSpPr>
            <a:grpSpLocks/>
          </p:cNvGrpSpPr>
          <p:nvPr/>
        </p:nvGrpSpPr>
        <p:grpSpPr bwMode="auto">
          <a:xfrm>
            <a:off x="5566834" y="3422650"/>
            <a:ext cx="912284" cy="1836738"/>
            <a:chOff x="2630" y="2273"/>
            <a:chExt cx="431" cy="1157"/>
          </a:xfrm>
        </p:grpSpPr>
        <p:sp>
          <p:nvSpPr>
            <p:cNvPr id="52244" name="Line 12"/>
            <p:cNvSpPr>
              <a:spLocks noChangeShapeType="1"/>
            </p:cNvSpPr>
            <p:nvPr/>
          </p:nvSpPr>
          <p:spPr bwMode="auto">
            <a:xfrm flipV="1">
              <a:off x="2812" y="2477"/>
              <a:ext cx="0" cy="953"/>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2245" name="Text Box 13"/>
            <p:cNvSpPr txBox="1">
              <a:spLocks noChangeArrowheads="1"/>
            </p:cNvSpPr>
            <p:nvPr/>
          </p:nvSpPr>
          <p:spPr bwMode="auto">
            <a:xfrm>
              <a:off x="2630" y="2273"/>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y</a:t>
              </a:r>
              <a:r>
                <a:rPr lang="en-US" altLang="zh-CN" i="1" baseline="-25000" dirty="0" err="1">
                  <a:solidFill>
                    <a:schemeClr val="bg2">
                      <a:lumMod val="50000"/>
                    </a:schemeClr>
                  </a:solidFill>
                  <a:latin typeface="Times New Roman" pitchFamily="18" charset="0"/>
                </a:rPr>
                <a:t>v</a:t>
              </a:r>
              <a:endParaRPr lang="en-US" altLang="zh-CN" i="1" baseline="-25000" dirty="0">
                <a:solidFill>
                  <a:schemeClr val="bg2">
                    <a:lumMod val="50000"/>
                  </a:schemeClr>
                </a:solidFill>
                <a:latin typeface="Times New Roman" pitchFamily="18" charset="0"/>
              </a:endParaRPr>
            </a:p>
          </p:txBody>
        </p:sp>
      </p:grpSp>
      <p:grpSp>
        <p:nvGrpSpPr>
          <p:cNvPr id="5" name="Group 14"/>
          <p:cNvGrpSpPr>
            <a:grpSpLocks/>
          </p:cNvGrpSpPr>
          <p:nvPr/>
        </p:nvGrpSpPr>
        <p:grpSpPr bwMode="auto">
          <a:xfrm>
            <a:off x="3790951" y="4292600"/>
            <a:ext cx="2165349" cy="973138"/>
            <a:chOff x="1791" y="2704"/>
            <a:chExt cx="1023" cy="613"/>
          </a:xfrm>
        </p:grpSpPr>
        <p:sp>
          <p:nvSpPr>
            <p:cNvPr id="52242" name="Line 15"/>
            <p:cNvSpPr>
              <a:spLocks noChangeShapeType="1"/>
            </p:cNvSpPr>
            <p:nvPr/>
          </p:nvSpPr>
          <p:spPr bwMode="auto">
            <a:xfrm>
              <a:off x="1950" y="2886"/>
              <a:ext cx="864" cy="431"/>
            </a:xfrm>
            <a:prstGeom prst="line">
              <a:avLst/>
            </a:prstGeom>
            <a:noFill/>
            <a:ln w="9525">
              <a:solidFill>
                <a:schemeClr val="bg2">
                  <a:lumMod val="50000"/>
                </a:schemeClr>
              </a:solidFill>
              <a:round/>
              <a:headEnd type="triangle" w="sm"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52243" name="Text Box 16"/>
            <p:cNvSpPr txBox="1">
              <a:spLocks noChangeArrowheads="1"/>
            </p:cNvSpPr>
            <p:nvPr/>
          </p:nvSpPr>
          <p:spPr bwMode="auto">
            <a:xfrm>
              <a:off x="1791" y="2704"/>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z</a:t>
              </a:r>
              <a:r>
                <a:rPr lang="en-US" altLang="zh-CN" i="1" baseline="-25000" dirty="0" err="1">
                  <a:solidFill>
                    <a:schemeClr val="bg2">
                      <a:lumMod val="50000"/>
                    </a:schemeClr>
                  </a:solidFill>
                  <a:latin typeface="Times New Roman" pitchFamily="18" charset="0"/>
                </a:rPr>
                <a:t>v</a:t>
              </a:r>
              <a:endParaRPr lang="en-US" altLang="zh-CN" i="1" baseline="-25000" dirty="0">
                <a:solidFill>
                  <a:schemeClr val="bg2">
                    <a:lumMod val="50000"/>
                  </a:schemeClr>
                </a:solidFill>
                <a:latin typeface="Times New Roman" pitchFamily="18" charset="0"/>
              </a:endParaRPr>
            </a:p>
          </p:txBody>
        </p:sp>
      </p:grpSp>
      <p:sp>
        <p:nvSpPr>
          <p:cNvPr id="433169" name="Freeform 17"/>
          <p:cNvSpPr>
            <a:spLocks noChangeAspect="1"/>
          </p:cNvSpPr>
          <p:nvPr/>
        </p:nvSpPr>
        <p:spPr bwMode="auto">
          <a:xfrm>
            <a:off x="5520267" y="4465639"/>
            <a:ext cx="1007533" cy="1258887"/>
          </a:xfrm>
          <a:custGeom>
            <a:avLst/>
            <a:gdLst>
              <a:gd name="T0" fmla="*/ 0 w 953"/>
              <a:gd name="T1" fmla="*/ 2147483647 h 1587"/>
              <a:gd name="T2" fmla="*/ 0 w 953"/>
              <a:gd name="T3" fmla="*/ 2147483647 h 1587"/>
              <a:gd name="T4" fmla="*/ 2147483647 w 953"/>
              <a:gd name="T5" fmla="*/ 2147483647 h 1587"/>
              <a:gd name="T6" fmla="*/ 2147483647 w 953"/>
              <a:gd name="T7" fmla="*/ 0 h 1587"/>
              <a:gd name="T8" fmla="*/ 0 w 953"/>
              <a:gd name="T9" fmla="*/ 2147483647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CCFFFF"/>
              </a:gs>
              <a:gs pos="100000">
                <a:srgbClr val="5E7676">
                  <a:alpha val="50000"/>
                </a:srgbClr>
              </a:gs>
            </a:gsLst>
            <a:lin ang="5400000" scaled="1"/>
          </a:gradFill>
          <a:ln w="9525">
            <a:solidFill>
              <a:schemeClr val="bg2">
                <a:lumMod val="50000"/>
              </a:schemeClr>
            </a:solidFill>
            <a:round/>
            <a:headEnd/>
            <a:tailEnd/>
          </a:ln>
        </p:spPr>
        <p:txBody>
          <a:bodyPr/>
          <a:lstStyle/>
          <a:p>
            <a:endParaRPr lang="zh-CN" altLang="en-US"/>
          </a:p>
        </p:txBody>
      </p:sp>
      <p:grpSp>
        <p:nvGrpSpPr>
          <p:cNvPr id="6" name="Group 18"/>
          <p:cNvGrpSpPr>
            <a:grpSpLocks/>
          </p:cNvGrpSpPr>
          <p:nvPr/>
        </p:nvGrpSpPr>
        <p:grpSpPr bwMode="auto">
          <a:xfrm>
            <a:off x="6326717" y="3925889"/>
            <a:ext cx="2650067" cy="727075"/>
            <a:chOff x="2989" y="2590"/>
            <a:chExt cx="1252" cy="458"/>
          </a:xfrm>
        </p:grpSpPr>
        <p:sp>
          <p:nvSpPr>
            <p:cNvPr id="52240" name="Text Box 19"/>
            <p:cNvSpPr txBox="1">
              <a:spLocks noChangeArrowheads="1"/>
            </p:cNvSpPr>
            <p:nvPr/>
          </p:nvSpPr>
          <p:spPr bwMode="auto">
            <a:xfrm>
              <a:off x="2989" y="2817"/>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52241" name="Text Box 20"/>
            <p:cNvSpPr txBox="1">
              <a:spLocks noChangeArrowheads="1"/>
            </p:cNvSpPr>
            <p:nvPr/>
          </p:nvSpPr>
          <p:spPr bwMode="auto">
            <a:xfrm>
              <a:off x="3017" y="2590"/>
              <a:ext cx="1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dirty="0">
                  <a:solidFill>
                    <a:schemeClr val="bg2">
                      <a:lumMod val="50000"/>
                    </a:schemeClr>
                  </a:solidFill>
                  <a:latin typeface="Times New Roman" pitchFamily="18" charset="0"/>
                </a:rPr>
                <a:t>(</a:t>
              </a:r>
              <a:r>
                <a:rPr lang="en-US" altLang="zh-CN" sz="2000" i="1" dirty="0" err="1">
                  <a:solidFill>
                    <a:schemeClr val="bg2">
                      <a:lumMod val="50000"/>
                    </a:schemeClr>
                  </a:solidFill>
                  <a:latin typeface="Times New Roman" pitchFamily="18" charset="0"/>
                </a:rPr>
                <a:t>xw</a:t>
              </a:r>
              <a:r>
                <a:rPr lang="en-US" altLang="zh-CN" sz="2000" baseline="-25000" dirty="0" err="1">
                  <a:solidFill>
                    <a:schemeClr val="bg2">
                      <a:lumMod val="50000"/>
                    </a:schemeClr>
                  </a:solidFill>
                  <a:latin typeface="Times New Roman" pitchFamily="18" charset="0"/>
                </a:rPr>
                <a:t>max</a:t>
              </a:r>
              <a:r>
                <a:rPr lang="en-US" altLang="zh-CN" sz="2000" dirty="0" err="1">
                  <a:solidFill>
                    <a:schemeClr val="bg2">
                      <a:lumMod val="50000"/>
                    </a:schemeClr>
                  </a:solidFill>
                  <a:latin typeface="Times New Roman" pitchFamily="18" charset="0"/>
                </a:rPr>
                <a:t>,</a:t>
              </a:r>
              <a:r>
                <a:rPr lang="en-US" altLang="zh-CN" sz="2000" i="1" dirty="0" err="1">
                  <a:solidFill>
                    <a:schemeClr val="bg2">
                      <a:lumMod val="50000"/>
                    </a:schemeClr>
                  </a:solidFill>
                  <a:latin typeface="Times New Roman" pitchFamily="18" charset="0"/>
                </a:rPr>
                <a:t>yw</a:t>
              </a:r>
              <a:r>
                <a:rPr lang="en-US" altLang="zh-CN" sz="2000" baseline="-25000" dirty="0" err="1">
                  <a:solidFill>
                    <a:schemeClr val="bg2">
                      <a:lumMod val="50000"/>
                    </a:schemeClr>
                  </a:solidFill>
                  <a:latin typeface="Times New Roman" pitchFamily="18" charset="0"/>
                </a:rPr>
                <a:t>max</a:t>
              </a:r>
              <a:r>
                <a:rPr lang="en-US" altLang="zh-CN" sz="2000" dirty="0">
                  <a:solidFill>
                    <a:schemeClr val="bg2">
                      <a:lumMod val="50000"/>
                    </a:schemeClr>
                  </a:solidFill>
                  <a:latin typeface="Times New Roman" pitchFamily="18" charset="0"/>
                </a:rPr>
                <a:t>)</a:t>
              </a:r>
            </a:p>
          </p:txBody>
        </p:sp>
      </p:grpSp>
      <p:grpSp>
        <p:nvGrpSpPr>
          <p:cNvPr id="7" name="Group 21"/>
          <p:cNvGrpSpPr>
            <a:grpSpLocks/>
          </p:cNvGrpSpPr>
          <p:nvPr/>
        </p:nvGrpSpPr>
        <p:grpSpPr bwMode="auto">
          <a:xfrm>
            <a:off x="5327651" y="5516564"/>
            <a:ext cx="2592916" cy="534987"/>
            <a:chOff x="2517" y="3592"/>
            <a:chExt cx="1225" cy="337"/>
          </a:xfrm>
        </p:grpSpPr>
        <p:sp>
          <p:nvSpPr>
            <p:cNvPr id="52238" name="Text Box 22"/>
            <p:cNvSpPr txBox="1">
              <a:spLocks noChangeArrowheads="1"/>
            </p:cNvSpPr>
            <p:nvPr/>
          </p:nvSpPr>
          <p:spPr bwMode="auto">
            <a:xfrm>
              <a:off x="2518" y="3679"/>
              <a:ext cx="1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dirty="0">
                  <a:solidFill>
                    <a:schemeClr val="bg2">
                      <a:lumMod val="50000"/>
                    </a:schemeClr>
                  </a:solidFill>
                  <a:latin typeface="Times New Roman" pitchFamily="18" charset="0"/>
                </a:rPr>
                <a:t>(</a:t>
              </a:r>
              <a:r>
                <a:rPr lang="en-US" altLang="zh-CN" sz="2000" i="1" dirty="0" err="1">
                  <a:solidFill>
                    <a:schemeClr val="bg2">
                      <a:lumMod val="50000"/>
                    </a:schemeClr>
                  </a:solidFill>
                  <a:latin typeface="Times New Roman" pitchFamily="18" charset="0"/>
                </a:rPr>
                <a:t>xw</a:t>
              </a:r>
              <a:r>
                <a:rPr lang="en-US" altLang="zh-CN" sz="2000" baseline="-25000" dirty="0" err="1">
                  <a:solidFill>
                    <a:schemeClr val="bg2">
                      <a:lumMod val="50000"/>
                    </a:schemeClr>
                  </a:solidFill>
                  <a:latin typeface="Times New Roman" pitchFamily="18" charset="0"/>
                </a:rPr>
                <a:t>min</a:t>
              </a:r>
              <a:r>
                <a:rPr lang="en-US" altLang="zh-CN" sz="2000" dirty="0" err="1">
                  <a:solidFill>
                    <a:schemeClr val="bg2">
                      <a:lumMod val="50000"/>
                    </a:schemeClr>
                  </a:solidFill>
                  <a:latin typeface="Times New Roman" pitchFamily="18" charset="0"/>
                </a:rPr>
                <a:t>,</a:t>
              </a:r>
              <a:r>
                <a:rPr lang="en-US" altLang="zh-CN" sz="2000" i="1" dirty="0" err="1">
                  <a:solidFill>
                    <a:schemeClr val="bg2">
                      <a:lumMod val="50000"/>
                    </a:schemeClr>
                  </a:solidFill>
                  <a:latin typeface="Times New Roman" pitchFamily="18" charset="0"/>
                </a:rPr>
                <a:t>yw</a:t>
              </a:r>
              <a:r>
                <a:rPr lang="en-US" altLang="zh-CN" sz="2000" baseline="-25000" dirty="0" err="1">
                  <a:solidFill>
                    <a:schemeClr val="bg2">
                      <a:lumMod val="50000"/>
                    </a:schemeClr>
                  </a:solidFill>
                  <a:latin typeface="Times New Roman" pitchFamily="18" charset="0"/>
                </a:rPr>
                <a:t>min</a:t>
              </a:r>
              <a:r>
                <a:rPr lang="en-US" altLang="zh-CN" sz="2000" dirty="0">
                  <a:solidFill>
                    <a:schemeClr val="bg2">
                      <a:lumMod val="50000"/>
                    </a:schemeClr>
                  </a:solidFill>
                  <a:latin typeface="Times New Roman" pitchFamily="18" charset="0"/>
                </a:rPr>
                <a:t>)</a:t>
              </a:r>
            </a:p>
          </p:txBody>
        </p:sp>
        <p:sp>
          <p:nvSpPr>
            <p:cNvPr id="52239" name="Text Box 23"/>
            <p:cNvSpPr txBox="1">
              <a:spLocks noChangeArrowheads="1"/>
            </p:cNvSpPr>
            <p:nvPr/>
          </p:nvSpPr>
          <p:spPr bwMode="auto">
            <a:xfrm>
              <a:off x="2517" y="3592"/>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grpSp>
      <p:grpSp>
        <p:nvGrpSpPr>
          <p:cNvPr id="8" name="Group 24"/>
          <p:cNvGrpSpPr>
            <a:grpSpLocks/>
          </p:cNvGrpSpPr>
          <p:nvPr/>
        </p:nvGrpSpPr>
        <p:grpSpPr bwMode="auto">
          <a:xfrm>
            <a:off x="3024718" y="5121276"/>
            <a:ext cx="2542116" cy="366713"/>
            <a:chOff x="1429" y="3226"/>
            <a:chExt cx="1201" cy="231"/>
          </a:xfrm>
        </p:grpSpPr>
        <p:sp>
          <p:nvSpPr>
            <p:cNvPr id="52236" name="Text Box 25"/>
            <p:cNvSpPr txBox="1">
              <a:spLocks noChangeArrowheads="1"/>
            </p:cNvSpPr>
            <p:nvPr/>
          </p:nvSpPr>
          <p:spPr bwMode="auto">
            <a:xfrm>
              <a:off x="1429" y="3226"/>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观察窗口</a:t>
              </a:r>
            </a:p>
          </p:txBody>
        </p:sp>
        <p:sp>
          <p:nvSpPr>
            <p:cNvPr id="52237" name="AutoShape 26"/>
            <p:cNvSpPr>
              <a:spLocks noChangeArrowheads="1"/>
            </p:cNvSpPr>
            <p:nvPr/>
          </p:nvSpPr>
          <p:spPr bwMode="auto">
            <a:xfrm>
              <a:off x="2086" y="3294"/>
              <a:ext cx="544" cy="90"/>
            </a:xfrm>
            <a:prstGeom prst="rightArrow">
              <a:avLst>
                <a:gd name="adj1" fmla="val 50000"/>
                <a:gd name="adj2" fmla="val 151111"/>
              </a:avLst>
            </a:prstGeom>
            <a:solidFill>
              <a:srgbClr val="008000"/>
            </a:solidFill>
            <a:ln w="9525">
              <a:solidFill>
                <a:schemeClr val="tx1"/>
              </a:solidFill>
              <a:miter lim="800000"/>
              <a:headEnd/>
              <a:tailEnd/>
            </a:ln>
          </p:spPr>
          <p:txBody>
            <a:bodyPr wrap="none" anchor="ctr"/>
            <a:lstStyle/>
            <a:p>
              <a:pPr algn="ctr"/>
              <a:endParaRPr lang="zh-CN" altLang="zh-CN">
                <a:solidFill>
                  <a:srgbClr val="008000"/>
                </a:solidFill>
              </a:endParaRPr>
            </a:p>
          </p:txBody>
        </p:sp>
      </p:grpSp>
    </p:spTree>
    <p:extLst>
      <p:ext uri="{BB962C8B-B14F-4D97-AF65-F5344CB8AC3E}">
        <p14:creationId xmlns:p14="http://schemas.microsoft.com/office/powerpoint/2010/main" val="30071102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3158">
                                            <p:txEl>
                                              <p:pRg st="0" end="0"/>
                                            </p:txEl>
                                          </p:spTgt>
                                        </p:tgtEl>
                                        <p:attrNameLst>
                                          <p:attrName>style.visibility</p:attrName>
                                        </p:attrNameLst>
                                      </p:cBhvr>
                                      <p:to>
                                        <p:strVal val="visible"/>
                                      </p:to>
                                    </p:set>
                                    <p:animEffect transition="in" filter="wipe(up)">
                                      <p:cBhvr>
                                        <p:cTn id="7" dur="500"/>
                                        <p:tgtEl>
                                          <p:spTgt spid="433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3158">
                                            <p:txEl>
                                              <p:pRg st="1" end="1"/>
                                            </p:txEl>
                                          </p:spTgt>
                                        </p:tgtEl>
                                        <p:attrNameLst>
                                          <p:attrName>style.visibility</p:attrName>
                                        </p:attrNameLst>
                                      </p:cBhvr>
                                      <p:to>
                                        <p:strVal val="visible"/>
                                      </p:to>
                                    </p:set>
                                    <p:animEffect transition="in" filter="wipe(up)">
                                      <p:cBhvr>
                                        <p:cTn id="12" dur="500"/>
                                        <p:tgtEl>
                                          <p:spTgt spid="433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3158">
                                            <p:txEl>
                                              <p:pRg st="2" end="2"/>
                                            </p:txEl>
                                          </p:spTgt>
                                        </p:tgtEl>
                                        <p:attrNameLst>
                                          <p:attrName>style.visibility</p:attrName>
                                        </p:attrNameLst>
                                      </p:cBhvr>
                                      <p:to>
                                        <p:strVal val="visible"/>
                                      </p:to>
                                    </p:set>
                                    <p:animEffect transition="in" filter="wipe(up)">
                                      <p:cBhvr>
                                        <p:cTn id="17" dur="500"/>
                                        <p:tgtEl>
                                          <p:spTgt spid="4331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3169"/>
                                        </p:tgtEl>
                                        <p:attrNameLst>
                                          <p:attrName>style.visibility</p:attrName>
                                        </p:attrNameLst>
                                      </p:cBhvr>
                                      <p:to>
                                        <p:strVal val="visible"/>
                                      </p:to>
                                    </p:set>
                                    <p:animEffect transition="in" filter="fade">
                                      <p:cBhvr>
                                        <p:cTn id="41" dur="500"/>
                                        <p:tgtEl>
                                          <p:spTgt spid="43316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8" grpId="0" uiExpand="1" build="p" autoUpdateAnimBg="0"/>
      <p:bldP spid="43316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Freeform 2"/>
          <p:cNvSpPr>
            <a:spLocks noChangeAspect="1"/>
          </p:cNvSpPr>
          <p:nvPr/>
        </p:nvSpPr>
        <p:spPr bwMode="auto">
          <a:xfrm>
            <a:off x="6478521" y="4243314"/>
            <a:ext cx="1615016" cy="2016125"/>
          </a:xfrm>
          <a:custGeom>
            <a:avLst/>
            <a:gdLst>
              <a:gd name="T0" fmla="*/ 0 w 953"/>
              <a:gd name="T1" fmla="*/ 2147483647 h 1587"/>
              <a:gd name="T2" fmla="*/ 0 w 953"/>
              <a:gd name="T3" fmla="*/ 2147483647 h 1587"/>
              <a:gd name="T4" fmla="*/ 2147483647 w 953"/>
              <a:gd name="T5" fmla="*/ 2147483647 h 1587"/>
              <a:gd name="T6" fmla="*/ 2147483647 w 953"/>
              <a:gd name="T7" fmla="*/ 0 h 1587"/>
              <a:gd name="T8" fmla="*/ 0 w 953"/>
              <a:gd name="T9" fmla="*/ 2147483647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9900FF">
                  <a:alpha val="28998"/>
                </a:srgbClr>
              </a:gs>
              <a:gs pos="100000">
                <a:srgbClr val="470076">
                  <a:alpha val="62000"/>
                </a:srgbClr>
              </a:gs>
            </a:gsLst>
            <a:lin ang="5400000" scaled="1"/>
          </a:gradFill>
          <a:ln w="9525">
            <a:solidFill>
              <a:schemeClr val="tx1"/>
            </a:solidFill>
            <a:round/>
            <a:headEnd/>
            <a:tailEnd/>
          </a:ln>
        </p:spPr>
        <p:txBody>
          <a:bodyPr/>
          <a:lstStyle/>
          <a:p>
            <a:endParaRPr lang="zh-CN" altLang="en-US"/>
          </a:p>
        </p:txBody>
      </p:sp>
      <p:sp>
        <p:nvSpPr>
          <p:cNvPr id="435203" name="Rectangle 3"/>
          <p:cNvSpPr>
            <a:spLocks noGrp="1" noChangeArrowheads="1"/>
          </p:cNvSpPr>
          <p:nvPr>
            <p:ph type="title"/>
          </p:nvPr>
        </p:nvSpPr>
        <p:spPr>
          <a:xfrm>
            <a:off x="609600" y="188640"/>
            <a:ext cx="10972800" cy="13716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35204" name="Rectangle 4"/>
          <p:cNvSpPr>
            <a:spLocks noGrp="1" noChangeArrowheads="1"/>
          </p:cNvSpPr>
          <p:nvPr>
            <p:ph type="body" sz="half" idx="1"/>
          </p:nvPr>
        </p:nvSpPr>
        <p:spPr>
          <a:xfrm>
            <a:off x="755651" y="1426890"/>
            <a:ext cx="10668000" cy="4267200"/>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定义观察体</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FOV </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设定观察体</a:t>
            </a:r>
          </a:p>
          <a:p>
            <a:pPr marL="1704975" lvl="4" indent="-433388"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无限观察体</a:t>
            </a:r>
          </a:p>
          <a:p>
            <a:pPr marL="1704975" lvl="4" indent="-433388"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有限观察体</a:t>
            </a:r>
          </a:p>
        </p:txBody>
      </p:sp>
      <p:sp>
        <p:nvSpPr>
          <p:cNvPr id="435206" name="Line 6"/>
          <p:cNvSpPr>
            <a:spLocks noChangeShapeType="1"/>
          </p:cNvSpPr>
          <p:nvPr/>
        </p:nvSpPr>
        <p:spPr bwMode="auto">
          <a:xfrm>
            <a:off x="6889751" y="1772816"/>
            <a:ext cx="4800600"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5207" name="Line 7"/>
          <p:cNvSpPr>
            <a:spLocks noChangeShapeType="1"/>
          </p:cNvSpPr>
          <p:nvPr/>
        </p:nvSpPr>
        <p:spPr bwMode="auto">
          <a:xfrm>
            <a:off x="6802967" y="2528466"/>
            <a:ext cx="4800600"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5208" name="Line 8"/>
          <p:cNvSpPr>
            <a:spLocks noChangeShapeType="1"/>
          </p:cNvSpPr>
          <p:nvPr/>
        </p:nvSpPr>
        <p:spPr bwMode="auto">
          <a:xfrm>
            <a:off x="5905500" y="3033291"/>
            <a:ext cx="4800600"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9"/>
          <p:cNvGrpSpPr>
            <a:grpSpLocks/>
          </p:cNvGrpSpPr>
          <p:nvPr/>
        </p:nvGrpSpPr>
        <p:grpSpPr bwMode="auto">
          <a:xfrm>
            <a:off x="7969251" y="1772816"/>
            <a:ext cx="1631949" cy="1698625"/>
            <a:chOff x="1429" y="2886"/>
            <a:chExt cx="771" cy="1070"/>
          </a:xfrm>
        </p:grpSpPr>
        <p:sp>
          <p:nvSpPr>
            <p:cNvPr id="53291" name="Freeform 10"/>
            <p:cNvSpPr>
              <a:spLocks noChangeAspect="1"/>
            </p:cNvSpPr>
            <p:nvPr/>
          </p:nvSpPr>
          <p:spPr bwMode="auto">
            <a:xfrm>
              <a:off x="1656" y="2886"/>
              <a:ext cx="476" cy="793"/>
            </a:xfrm>
            <a:custGeom>
              <a:avLst/>
              <a:gdLst>
                <a:gd name="T0" fmla="*/ 0 w 953"/>
                <a:gd name="T1" fmla="*/ 0 h 1587"/>
                <a:gd name="T2" fmla="*/ 0 w 953"/>
                <a:gd name="T3" fmla="*/ 0 h 1587"/>
                <a:gd name="T4" fmla="*/ 0 w 953"/>
                <a:gd name="T5" fmla="*/ 0 h 1587"/>
                <a:gd name="T6" fmla="*/ 0 w 953"/>
                <a:gd name="T7" fmla="*/ 0 h 1587"/>
                <a:gd name="T8" fmla="*/ 0 w 953"/>
                <a:gd name="T9" fmla="*/ 0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CCFFFF"/>
                </a:gs>
                <a:gs pos="100000">
                  <a:srgbClr val="5E7676">
                    <a:alpha val="50000"/>
                  </a:srgbClr>
                </a:gs>
              </a:gsLst>
              <a:lin ang="5400000" scaled="1"/>
            </a:gradFill>
            <a:ln w="9525">
              <a:solidFill>
                <a:schemeClr val="bg2">
                  <a:lumMod val="50000"/>
                </a:schemeClr>
              </a:solidFill>
              <a:round/>
              <a:headEnd/>
              <a:tailEnd/>
            </a:ln>
          </p:spPr>
          <p:txBody>
            <a:bodyPr/>
            <a:lstStyle/>
            <a:p>
              <a:endParaRPr lang="zh-CN" altLang="en-US"/>
            </a:p>
          </p:txBody>
        </p:sp>
        <p:sp>
          <p:nvSpPr>
            <p:cNvPr id="53292" name="Text Box 11"/>
            <p:cNvSpPr txBox="1">
              <a:spLocks noChangeArrowheads="1"/>
            </p:cNvSpPr>
            <p:nvPr/>
          </p:nvSpPr>
          <p:spPr bwMode="auto">
            <a:xfrm>
              <a:off x="1429" y="3725"/>
              <a:ext cx="771"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观察窗口</a:t>
              </a:r>
            </a:p>
          </p:txBody>
        </p:sp>
      </p:grpSp>
      <p:sp>
        <p:nvSpPr>
          <p:cNvPr id="435212" name="Line 12"/>
          <p:cNvSpPr>
            <a:spLocks noChangeShapeType="1"/>
          </p:cNvSpPr>
          <p:nvPr/>
        </p:nvSpPr>
        <p:spPr bwMode="auto">
          <a:xfrm>
            <a:off x="5916084" y="2261766"/>
            <a:ext cx="4800600"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3"/>
          <p:cNvGrpSpPr>
            <a:grpSpLocks/>
          </p:cNvGrpSpPr>
          <p:nvPr/>
        </p:nvGrpSpPr>
        <p:grpSpPr bwMode="auto">
          <a:xfrm>
            <a:off x="936981" y="4689476"/>
            <a:ext cx="3934883" cy="1274763"/>
            <a:chOff x="340" y="2908"/>
            <a:chExt cx="1859" cy="803"/>
          </a:xfrm>
        </p:grpSpPr>
        <p:sp>
          <p:nvSpPr>
            <p:cNvPr id="53280" name="Freeform 14"/>
            <p:cNvSpPr>
              <a:spLocks noChangeAspect="1"/>
            </p:cNvSpPr>
            <p:nvPr/>
          </p:nvSpPr>
          <p:spPr bwMode="auto">
            <a:xfrm>
              <a:off x="1292" y="2917"/>
              <a:ext cx="476" cy="793"/>
            </a:xfrm>
            <a:custGeom>
              <a:avLst/>
              <a:gdLst>
                <a:gd name="T0" fmla="*/ 0 w 953"/>
                <a:gd name="T1" fmla="*/ 0 h 1587"/>
                <a:gd name="T2" fmla="*/ 0 w 953"/>
                <a:gd name="T3" fmla="*/ 0 h 1587"/>
                <a:gd name="T4" fmla="*/ 0 w 953"/>
                <a:gd name="T5" fmla="*/ 0 h 1587"/>
                <a:gd name="T6" fmla="*/ 0 w 953"/>
                <a:gd name="T7" fmla="*/ 0 h 1587"/>
                <a:gd name="T8" fmla="*/ 0 w 953"/>
                <a:gd name="T9" fmla="*/ 0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81" name="Freeform 15"/>
            <p:cNvSpPr>
              <a:spLocks noChangeAspect="1"/>
            </p:cNvSpPr>
            <p:nvPr/>
          </p:nvSpPr>
          <p:spPr bwMode="auto">
            <a:xfrm>
              <a:off x="340" y="2908"/>
              <a:ext cx="476" cy="793"/>
            </a:xfrm>
            <a:custGeom>
              <a:avLst/>
              <a:gdLst>
                <a:gd name="T0" fmla="*/ 0 w 953"/>
                <a:gd name="T1" fmla="*/ 0 h 1587"/>
                <a:gd name="T2" fmla="*/ 0 w 953"/>
                <a:gd name="T3" fmla="*/ 0 h 1587"/>
                <a:gd name="T4" fmla="*/ 0 w 953"/>
                <a:gd name="T5" fmla="*/ 0 h 1587"/>
                <a:gd name="T6" fmla="*/ 0 w 953"/>
                <a:gd name="T7" fmla="*/ 0 h 1587"/>
                <a:gd name="T8" fmla="*/ 0 w 953"/>
                <a:gd name="T9" fmla="*/ 0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82" name="Line 16"/>
            <p:cNvSpPr>
              <a:spLocks noChangeShapeType="1"/>
            </p:cNvSpPr>
            <p:nvPr/>
          </p:nvSpPr>
          <p:spPr bwMode="auto">
            <a:xfrm>
              <a:off x="340" y="3226"/>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Line 17"/>
            <p:cNvSpPr>
              <a:spLocks noChangeShapeType="1"/>
            </p:cNvSpPr>
            <p:nvPr/>
          </p:nvSpPr>
          <p:spPr bwMode="auto">
            <a:xfrm>
              <a:off x="812" y="2908"/>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Line 18"/>
            <p:cNvSpPr>
              <a:spLocks noChangeShapeType="1"/>
            </p:cNvSpPr>
            <p:nvPr/>
          </p:nvSpPr>
          <p:spPr bwMode="auto">
            <a:xfrm>
              <a:off x="816" y="3385"/>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5" name="Line 19"/>
            <p:cNvSpPr>
              <a:spLocks noChangeShapeType="1"/>
            </p:cNvSpPr>
            <p:nvPr/>
          </p:nvSpPr>
          <p:spPr bwMode="auto">
            <a:xfrm>
              <a:off x="345" y="3711"/>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Freeform 20"/>
            <p:cNvSpPr>
              <a:spLocks noChangeAspect="1"/>
            </p:cNvSpPr>
            <p:nvPr/>
          </p:nvSpPr>
          <p:spPr bwMode="auto">
            <a:xfrm>
              <a:off x="1723" y="2917"/>
              <a:ext cx="476" cy="793"/>
            </a:xfrm>
            <a:custGeom>
              <a:avLst/>
              <a:gdLst>
                <a:gd name="T0" fmla="*/ 0 w 953"/>
                <a:gd name="T1" fmla="*/ 0 h 1587"/>
                <a:gd name="T2" fmla="*/ 0 w 953"/>
                <a:gd name="T3" fmla="*/ 0 h 1587"/>
                <a:gd name="T4" fmla="*/ 0 w 953"/>
                <a:gd name="T5" fmla="*/ 0 h 1587"/>
                <a:gd name="T6" fmla="*/ 0 w 953"/>
                <a:gd name="T7" fmla="*/ 0 h 1587"/>
                <a:gd name="T8" fmla="*/ 0 w 953"/>
                <a:gd name="T9" fmla="*/ 0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CCFFFF"/>
                </a:gs>
                <a:gs pos="100000">
                  <a:srgbClr val="5E7676">
                    <a:alpha val="53000"/>
                  </a:srgbClr>
                </a:gs>
              </a:gsLst>
              <a:lin ang="5400000" scaled="1"/>
            </a:gradFill>
            <a:ln w="9525">
              <a:solidFill>
                <a:schemeClr val="tx1"/>
              </a:solidFill>
              <a:round/>
              <a:headEnd/>
              <a:tailEnd/>
            </a:ln>
          </p:spPr>
          <p:txBody>
            <a:bodyPr/>
            <a:lstStyle/>
            <a:p>
              <a:endParaRPr lang="zh-CN" altLang="en-US"/>
            </a:p>
          </p:txBody>
        </p:sp>
        <p:sp>
          <p:nvSpPr>
            <p:cNvPr id="53287" name="Line 21"/>
            <p:cNvSpPr>
              <a:spLocks noChangeShapeType="1"/>
            </p:cNvSpPr>
            <p:nvPr/>
          </p:nvSpPr>
          <p:spPr bwMode="auto">
            <a:xfrm>
              <a:off x="1778" y="2908"/>
              <a:ext cx="4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Line 22"/>
            <p:cNvSpPr>
              <a:spLocks noChangeShapeType="1"/>
            </p:cNvSpPr>
            <p:nvPr/>
          </p:nvSpPr>
          <p:spPr bwMode="auto">
            <a:xfrm>
              <a:off x="1301" y="3222"/>
              <a:ext cx="4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23"/>
            <p:cNvSpPr>
              <a:spLocks noChangeShapeType="1"/>
            </p:cNvSpPr>
            <p:nvPr/>
          </p:nvSpPr>
          <p:spPr bwMode="auto">
            <a:xfrm>
              <a:off x="1773" y="3394"/>
              <a:ext cx="4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Line 24"/>
            <p:cNvSpPr>
              <a:spLocks noChangeShapeType="1"/>
            </p:cNvSpPr>
            <p:nvPr/>
          </p:nvSpPr>
          <p:spPr bwMode="auto">
            <a:xfrm>
              <a:off x="1297" y="3707"/>
              <a:ext cx="4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5225" name="Text Box 25"/>
          <p:cNvSpPr txBox="1">
            <a:spLocks noChangeArrowheads="1"/>
          </p:cNvSpPr>
          <p:nvPr/>
        </p:nvSpPr>
        <p:spPr bwMode="auto">
          <a:xfrm>
            <a:off x="1408998" y="6121401"/>
            <a:ext cx="27834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solidFill>
                  <a:schemeClr val="bg2">
                    <a:lumMod val="50000"/>
                  </a:schemeClr>
                </a:solidFill>
              </a:rPr>
              <a:t>平行观察体</a:t>
            </a:r>
          </a:p>
        </p:txBody>
      </p:sp>
      <p:sp>
        <p:nvSpPr>
          <p:cNvPr id="435226" name="Freeform 26"/>
          <p:cNvSpPr>
            <a:spLocks noChangeAspect="1"/>
          </p:cNvSpPr>
          <p:nvPr/>
        </p:nvSpPr>
        <p:spPr bwMode="auto">
          <a:xfrm>
            <a:off x="2954164" y="4710114"/>
            <a:ext cx="1007533" cy="1258887"/>
          </a:xfrm>
          <a:custGeom>
            <a:avLst/>
            <a:gdLst>
              <a:gd name="T0" fmla="*/ 0 w 953"/>
              <a:gd name="T1" fmla="*/ 2147483647 h 1587"/>
              <a:gd name="T2" fmla="*/ 0 w 953"/>
              <a:gd name="T3" fmla="*/ 2147483647 h 1587"/>
              <a:gd name="T4" fmla="*/ 2147483647 w 953"/>
              <a:gd name="T5" fmla="*/ 2147483647 h 1587"/>
              <a:gd name="T6" fmla="*/ 2147483647 w 953"/>
              <a:gd name="T7" fmla="*/ 0 h 1587"/>
              <a:gd name="T8" fmla="*/ 0 w 953"/>
              <a:gd name="T9" fmla="*/ 2147483647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9900FF">
                  <a:alpha val="25998"/>
                </a:srgbClr>
              </a:gs>
              <a:gs pos="100000">
                <a:srgbClr val="470076">
                  <a:alpha val="60001"/>
                </a:srgbClr>
              </a:gs>
            </a:gsLst>
            <a:lin ang="5400000" scaled="1"/>
          </a:gradFill>
          <a:ln w="9525">
            <a:solidFill>
              <a:schemeClr val="tx1"/>
            </a:solidFill>
            <a:round/>
            <a:headEnd/>
            <a:tailEnd/>
          </a:ln>
        </p:spPr>
        <p:txBody>
          <a:bodyPr/>
          <a:lstStyle/>
          <a:p>
            <a:endParaRPr lang="zh-CN" altLang="en-US"/>
          </a:p>
        </p:txBody>
      </p:sp>
      <p:sp>
        <p:nvSpPr>
          <p:cNvPr id="435227" name="Freeform 27"/>
          <p:cNvSpPr>
            <a:spLocks noChangeAspect="1"/>
          </p:cNvSpPr>
          <p:nvPr/>
        </p:nvSpPr>
        <p:spPr bwMode="auto">
          <a:xfrm>
            <a:off x="936981" y="4689475"/>
            <a:ext cx="1007533" cy="1258888"/>
          </a:xfrm>
          <a:custGeom>
            <a:avLst/>
            <a:gdLst>
              <a:gd name="T0" fmla="*/ 0 w 953"/>
              <a:gd name="T1" fmla="*/ 2147483647 h 1587"/>
              <a:gd name="T2" fmla="*/ 0 w 953"/>
              <a:gd name="T3" fmla="*/ 2147483647 h 1587"/>
              <a:gd name="T4" fmla="*/ 2147483647 w 953"/>
              <a:gd name="T5" fmla="*/ 2147483647 h 1587"/>
              <a:gd name="T6" fmla="*/ 2147483647 w 953"/>
              <a:gd name="T7" fmla="*/ 0 h 1587"/>
              <a:gd name="T8" fmla="*/ 0 w 953"/>
              <a:gd name="T9" fmla="*/ 2147483647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9900FF">
                  <a:alpha val="25998"/>
                </a:srgbClr>
              </a:gs>
              <a:gs pos="100000">
                <a:srgbClr val="470076">
                  <a:alpha val="60001"/>
                </a:srgbClr>
              </a:gs>
            </a:gsLst>
            <a:lin ang="5400000" scaled="1"/>
          </a:gradFill>
          <a:ln w="9525">
            <a:solidFill>
              <a:schemeClr val="tx1"/>
            </a:solidFill>
            <a:round/>
            <a:headEnd/>
            <a:tailEnd/>
          </a:ln>
        </p:spPr>
        <p:txBody>
          <a:bodyPr/>
          <a:lstStyle/>
          <a:p>
            <a:endParaRPr lang="zh-CN" altLang="en-US"/>
          </a:p>
        </p:txBody>
      </p:sp>
      <p:sp>
        <p:nvSpPr>
          <p:cNvPr id="435228" name="Text Box 28"/>
          <p:cNvSpPr txBox="1">
            <a:spLocks noChangeArrowheads="1"/>
          </p:cNvSpPr>
          <p:nvPr/>
        </p:nvSpPr>
        <p:spPr bwMode="auto">
          <a:xfrm>
            <a:off x="3481214" y="4292601"/>
            <a:ext cx="13440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solidFill>
                  <a:schemeClr val="bg2">
                    <a:lumMod val="50000"/>
                  </a:schemeClr>
                </a:solidFill>
              </a:rPr>
              <a:t>前平面</a:t>
            </a:r>
          </a:p>
        </p:txBody>
      </p:sp>
      <p:sp>
        <p:nvSpPr>
          <p:cNvPr id="435229" name="Text Box 29"/>
          <p:cNvSpPr txBox="1">
            <a:spLocks noChangeArrowheads="1"/>
          </p:cNvSpPr>
          <p:nvPr/>
        </p:nvSpPr>
        <p:spPr bwMode="auto">
          <a:xfrm>
            <a:off x="1368781" y="4329113"/>
            <a:ext cx="13440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chemeClr val="bg2">
                    <a:lumMod val="50000"/>
                  </a:schemeClr>
                </a:solidFill>
              </a:rPr>
              <a:t>后平面</a:t>
            </a:r>
          </a:p>
        </p:txBody>
      </p:sp>
      <p:sp>
        <p:nvSpPr>
          <p:cNvPr id="435230" name="Text Box 30"/>
          <p:cNvSpPr txBox="1">
            <a:spLocks noChangeArrowheads="1"/>
          </p:cNvSpPr>
          <p:nvPr/>
        </p:nvSpPr>
        <p:spPr bwMode="auto">
          <a:xfrm>
            <a:off x="11425171" y="5237088"/>
            <a:ext cx="10075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900">
                <a:sym typeface="Symbol" pitchFamily="18" charset="2"/>
              </a:rPr>
              <a:t></a:t>
            </a:r>
          </a:p>
        </p:txBody>
      </p:sp>
      <p:grpSp>
        <p:nvGrpSpPr>
          <p:cNvPr id="4" name="Group 31"/>
          <p:cNvGrpSpPr>
            <a:grpSpLocks/>
          </p:cNvGrpSpPr>
          <p:nvPr/>
        </p:nvGrpSpPr>
        <p:grpSpPr bwMode="auto">
          <a:xfrm>
            <a:off x="6461589" y="4221088"/>
            <a:ext cx="5135033" cy="2038350"/>
            <a:chOff x="2903" y="2831"/>
            <a:chExt cx="2426" cy="1284"/>
          </a:xfrm>
        </p:grpSpPr>
        <p:sp>
          <p:nvSpPr>
            <p:cNvPr id="53269" name="Freeform 32"/>
            <p:cNvSpPr>
              <a:spLocks noChangeAspect="1"/>
            </p:cNvSpPr>
            <p:nvPr/>
          </p:nvSpPr>
          <p:spPr bwMode="auto">
            <a:xfrm>
              <a:off x="4286" y="3271"/>
              <a:ext cx="353" cy="522"/>
            </a:xfrm>
            <a:custGeom>
              <a:avLst/>
              <a:gdLst>
                <a:gd name="T0" fmla="*/ 0 w 953"/>
                <a:gd name="T1" fmla="*/ 0 h 1587"/>
                <a:gd name="T2" fmla="*/ 0 w 953"/>
                <a:gd name="T3" fmla="*/ 0 h 1587"/>
                <a:gd name="T4" fmla="*/ 0 w 953"/>
                <a:gd name="T5" fmla="*/ 0 h 1587"/>
                <a:gd name="T6" fmla="*/ 0 w 953"/>
                <a:gd name="T7" fmla="*/ 0 h 1587"/>
                <a:gd name="T8" fmla="*/ 0 w 953"/>
                <a:gd name="T9" fmla="*/ 0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CCFFFF"/>
                </a:gs>
                <a:gs pos="100000">
                  <a:srgbClr val="5E7676">
                    <a:alpha val="50000"/>
                  </a:srgbClr>
                </a:gs>
              </a:gsLst>
              <a:lin ang="5400000" scaled="1"/>
            </a:gradFill>
            <a:ln w="9525">
              <a:solidFill>
                <a:schemeClr val="tx1"/>
              </a:solidFill>
              <a:round/>
              <a:headEnd/>
              <a:tailEnd/>
            </a:ln>
          </p:spPr>
          <p:txBody>
            <a:bodyPr/>
            <a:lstStyle/>
            <a:p>
              <a:endParaRPr lang="zh-CN" altLang="en-US"/>
            </a:p>
          </p:txBody>
        </p:sp>
        <p:sp>
          <p:nvSpPr>
            <p:cNvPr id="53270" name="Line 33"/>
            <p:cNvSpPr>
              <a:spLocks noChangeShapeType="1"/>
            </p:cNvSpPr>
            <p:nvPr/>
          </p:nvSpPr>
          <p:spPr bwMode="auto">
            <a:xfrm flipH="1" flipV="1">
              <a:off x="4263" y="3090"/>
              <a:ext cx="1066" cy="45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34"/>
            <p:cNvSpPr>
              <a:spLocks noChangeShapeType="1"/>
            </p:cNvSpPr>
            <p:nvPr/>
          </p:nvSpPr>
          <p:spPr bwMode="auto">
            <a:xfrm flipH="1">
              <a:off x="4241" y="3543"/>
              <a:ext cx="1088" cy="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35"/>
            <p:cNvSpPr>
              <a:spLocks noChangeShapeType="1"/>
            </p:cNvSpPr>
            <p:nvPr/>
          </p:nvSpPr>
          <p:spPr bwMode="auto">
            <a:xfrm flipH="1">
              <a:off x="3765" y="3543"/>
              <a:ext cx="1564" cy="38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Freeform 36"/>
            <p:cNvSpPr>
              <a:spLocks noChangeAspect="1"/>
            </p:cNvSpPr>
            <p:nvPr/>
          </p:nvSpPr>
          <p:spPr bwMode="auto">
            <a:xfrm>
              <a:off x="3765" y="3090"/>
              <a:ext cx="502" cy="835"/>
            </a:xfrm>
            <a:custGeom>
              <a:avLst/>
              <a:gdLst>
                <a:gd name="T0" fmla="*/ 0 w 953"/>
                <a:gd name="T1" fmla="*/ 1 h 1587"/>
                <a:gd name="T2" fmla="*/ 0 w 953"/>
                <a:gd name="T3" fmla="*/ 1 h 1587"/>
                <a:gd name="T4" fmla="*/ 1 w 953"/>
                <a:gd name="T5" fmla="*/ 1 h 1587"/>
                <a:gd name="T6" fmla="*/ 1 w 953"/>
                <a:gd name="T7" fmla="*/ 0 h 1587"/>
                <a:gd name="T8" fmla="*/ 0 w 953"/>
                <a:gd name="T9" fmla="*/ 1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4" name="Freeform 37"/>
            <p:cNvSpPr>
              <a:spLocks noChangeAspect="1"/>
            </p:cNvSpPr>
            <p:nvPr/>
          </p:nvSpPr>
          <p:spPr bwMode="auto">
            <a:xfrm>
              <a:off x="2903" y="2840"/>
              <a:ext cx="766" cy="1275"/>
            </a:xfrm>
            <a:custGeom>
              <a:avLst/>
              <a:gdLst>
                <a:gd name="T0" fmla="*/ 0 w 953"/>
                <a:gd name="T1" fmla="*/ 11 h 1587"/>
                <a:gd name="T2" fmla="*/ 0 w 953"/>
                <a:gd name="T3" fmla="*/ 31 h 1587"/>
                <a:gd name="T4" fmla="*/ 18 w 953"/>
                <a:gd name="T5" fmla="*/ 18 h 1587"/>
                <a:gd name="T6" fmla="*/ 18 w 953"/>
                <a:gd name="T7" fmla="*/ 0 h 1587"/>
                <a:gd name="T8" fmla="*/ 0 w 953"/>
                <a:gd name="T9" fmla="*/ 11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5" name="Line 38"/>
            <p:cNvSpPr>
              <a:spLocks noChangeShapeType="1"/>
            </p:cNvSpPr>
            <p:nvPr/>
          </p:nvSpPr>
          <p:spPr bwMode="auto">
            <a:xfrm flipH="1" flipV="1">
              <a:off x="3765" y="3407"/>
              <a:ext cx="1564" cy="1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Line 39"/>
            <p:cNvSpPr>
              <a:spLocks noChangeShapeType="1"/>
            </p:cNvSpPr>
            <p:nvPr/>
          </p:nvSpPr>
          <p:spPr bwMode="auto">
            <a:xfrm>
              <a:off x="2903" y="3339"/>
              <a:ext cx="86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Line 40"/>
            <p:cNvSpPr>
              <a:spLocks noChangeShapeType="1"/>
            </p:cNvSpPr>
            <p:nvPr/>
          </p:nvSpPr>
          <p:spPr bwMode="auto">
            <a:xfrm flipV="1">
              <a:off x="2903" y="3929"/>
              <a:ext cx="862"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Line 41"/>
            <p:cNvSpPr>
              <a:spLocks noChangeShapeType="1"/>
            </p:cNvSpPr>
            <p:nvPr/>
          </p:nvSpPr>
          <p:spPr bwMode="auto">
            <a:xfrm>
              <a:off x="3665" y="2831"/>
              <a:ext cx="598"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Line 42"/>
            <p:cNvSpPr>
              <a:spLocks noChangeShapeType="1"/>
            </p:cNvSpPr>
            <p:nvPr/>
          </p:nvSpPr>
          <p:spPr bwMode="auto">
            <a:xfrm flipV="1">
              <a:off x="3651" y="3589"/>
              <a:ext cx="612" cy="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5243" name="Freeform 43"/>
          <p:cNvSpPr>
            <a:spLocks noChangeAspect="1"/>
          </p:cNvSpPr>
          <p:nvPr/>
        </p:nvSpPr>
        <p:spPr bwMode="auto">
          <a:xfrm>
            <a:off x="8286155" y="4632251"/>
            <a:ext cx="1062567" cy="1325563"/>
          </a:xfrm>
          <a:custGeom>
            <a:avLst/>
            <a:gdLst>
              <a:gd name="T0" fmla="*/ 0 w 953"/>
              <a:gd name="T1" fmla="*/ 2147483647 h 1587"/>
              <a:gd name="T2" fmla="*/ 0 w 953"/>
              <a:gd name="T3" fmla="*/ 2147483647 h 1587"/>
              <a:gd name="T4" fmla="*/ 2147483647 w 953"/>
              <a:gd name="T5" fmla="*/ 2147483647 h 1587"/>
              <a:gd name="T6" fmla="*/ 2147483647 w 953"/>
              <a:gd name="T7" fmla="*/ 0 h 1587"/>
              <a:gd name="T8" fmla="*/ 0 w 953"/>
              <a:gd name="T9" fmla="*/ 2147483647 h 1587"/>
              <a:gd name="T10" fmla="*/ 0 60000 65536"/>
              <a:gd name="T11" fmla="*/ 0 60000 65536"/>
              <a:gd name="T12" fmla="*/ 0 60000 65536"/>
              <a:gd name="T13" fmla="*/ 0 60000 65536"/>
              <a:gd name="T14" fmla="*/ 0 60000 65536"/>
              <a:gd name="T15" fmla="*/ 0 w 953"/>
              <a:gd name="T16" fmla="*/ 0 h 1587"/>
              <a:gd name="T17" fmla="*/ 953 w 953"/>
              <a:gd name="T18" fmla="*/ 1587 h 1587"/>
            </a:gdLst>
            <a:ahLst/>
            <a:cxnLst>
              <a:cxn ang="T10">
                <a:pos x="T0" y="T1"/>
              </a:cxn>
              <a:cxn ang="T11">
                <a:pos x="T2" y="T3"/>
              </a:cxn>
              <a:cxn ang="T12">
                <a:pos x="T4" y="T5"/>
              </a:cxn>
              <a:cxn ang="T13">
                <a:pos x="T6" y="T7"/>
              </a:cxn>
              <a:cxn ang="T14">
                <a:pos x="T8" y="T9"/>
              </a:cxn>
            </a:cxnLst>
            <a:rect l="T15" t="T16" r="T17" b="T18"/>
            <a:pathLst>
              <a:path w="953" h="1587">
                <a:moveTo>
                  <a:pt x="0" y="612"/>
                </a:moveTo>
                <a:lnTo>
                  <a:pt x="0" y="1587"/>
                </a:lnTo>
                <a:lnTo>
                  <a:pt x="953" y="952"/>
                </a:lnTo>
                <a:lnTo>
                  <a:pt x="953" y="0"/>
                </a:lnTo>
                <a:lnTo>
                  <a:pt x="0" y="612"/>
                </a:lnTo>
                <a:close/>
              </a:path>
            </a:pathLst>
          </a:custGeom>
          <a:gradFill rotWithShape="1">
            <a:gsLst>
              <a:gs pos="0">
                <a:srgbClr val="9900FF">
                  <a:alpha val="28998"/>
                </a:srgbClr>
              </a:gs>
              <a:gs pos="100000">
                <a:srgbClr val="470076">
                  <a:alpha val="62000"/>
                </a:srgbClr>
              </a:gs>
            </a:gsLst>
            <a:lin ang="5400000" scaled="1"/>
          </a:gradFill>
          <a:ln w="9525">
            <a:solidFill>
              <a:schemeClr val="tx1"/>
            </a:solidFill>
            <a:round/>
            <a:headEnd/>
            <a:tailEnd/>
          </a:ln>
        </p:spPr>
        <p:txBody>
          <a:bodyPr/>
          <a:lstStyle/>
          <a:p>
            <a:endParaRPr lang="zh-CN" altLang="en-US"/>
          </a:p>
        </p:txBody>
      </p:sp>
      <p:sp>
        <p:nvSpPr>
          <p:cNvPr id="435244" name="Text Box 44"/>
          <p:cNvSpPr txBox="1">
            <a:spLocks noChangeArrowheads="1"/>
          </p:cNvSpPr>
          <p:nvPr/>
        </p:nvSpPr>
        <p:spPr bwMode="auto">
          <a:xfrm>
            <a:off x="8237472" y="6000676"/>
            <a:ext cx="27834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solidFill>
                  <a:schemeClr val="bg2">
                    <a:lumMod val="50000"/>
                  </a:schemeClr>
                </a:solidFill>
              </a:rPr>
              <a:t>透视观察体</a:t>
            </a:r>
          </a:p>
        </p:txBody>
      </p:sp>
    </p:spTree>
    <p:extLst>
      <p:ext uri="{BB962C8B-B14F-4D97-AF65-F5344CB8AC3E}">
        <p14:creationId xmlns:p14="http://schemas.microsoft.com/office/powerpoint/2010/main" val="14322327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5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35212"/>
                                        </p:tgtEl>
                                        <p:attrNameLst>
                                          <p:attrName>style.visibility</p:attrName>
                                        </p:attrNameLst>
                                      </p:cBhvr>
                                      <p:to>
                                        <p:strVal val="visible"/>
                                      </p:to>
                                    </p:set>
                                    <p:animEffect transition="in" filter="barn(outVertical)">
                                      <p:cBhvr>
                                        <p:cTn id="19" dur="500"/>
                                        <p:tgtEl>
                                          <p:spTgt spid="435212"/>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435206"/>
                                        </p:tgtEl>
                                        <p:attrNameLst>
                                          <p:attrName>style.visibility</p:attrName>
                                        </p:attrNameLst>
                                      </p:cBhvr>
                                      <p:to>
                                        <p:strVal val="visible"/>
                                      </p:to>
                                    </p:set>
                                    <p:animEffect transition="in" filter="barn(outVertical)">
                                      <p:cBhvr>
                                        <p:cTn id="22" dur="500"/>
                                        <p:tgtEl>
                                          <p:spTgt spid="435206"/>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435207"/>
                                        </p:tgtEl>
                                        <p:attrNameLst>
                                          <p:attrName>style.visibility</p:attrName>
                                        </p:attrNameLst>
                                      </p:cBhvr>
                                      <p:to>
                                        <p:strVal val="visible"/>
                                      </p:to>
                                    </p:set>
                                    <p:animEffect transition="in" filter="barn(outVertical)">
                                      <p:cBhvr>
                                        <p:cTn id="25" dur="500"/>
                                        <p:tgtEl>
                                          <p:spTgt spid="435207"/>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435208"/>
                                        </p:tgtEl>
                                        <p:attrNameLst>
                                          <p:attrName>style.visibility</p:attrName>
                                        </p:attrNameLst>
                                      </p:cBhvr>
                                      <p:to>
                                        <p:strVal val="visible"/>
                                      </p:to>
                                    </p:set>
                                    <p:animEffect transition="in" filter="barn(outVertical)">
                                      <p:cBhvr>
                                        <p:cTn id="28" dur="500"/>
                                        <p:tgtEl>
                                          <p:spTgt spid="43520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5204">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5225"/>
                                        </p:tgtEl>
                                        <p:attrNameLst>
                                          <p:attrName>style.visibility</p:attrName>
                                        </p:attrNameLst>
                                      </p:cBhvr>
                                      <p:to>
                                        <p:strVal val="visible"/>
                                      </p:to>
                                    </p:set>
                                    <p:animEffect transition="in" filter="wipe(up)">
                                      <p:cBhvr>
                                        <p:cTn id="42" dur="500"/>
                                        <p:tgtEl>
                                          <p:spTgt spid="4352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52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522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5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52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5230"/>
                                        </p:tgtEl>
                                        <p:attrNameLst>
                                          <p:attrName>style.visibility</p:attrName>
                                        </p:attrNameLst>
                                      </p:cBhvr>
                                      <p:to>
                                        <p:strVal val="visible"/>
                                      </p:to>
                                    </p:set>
                                  </p:childTnLst>
                                </p:cTn>
                              </p:par>
                              <p:par>
                                <p:cTn id="59" presetID="22" presetClass="entr" presetSubtype="8"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35244"/>
                                        </p:tgtEl>
                                        <p:attrNameLst>
                                          <p:attrName>style.visibility</p:attrName>
                                        </p:attrNameLst>
                                      </p:cBhvr>
                                      <p:to>
                                        <p:strVal val="visible"/>
                                      </p:to>
                                    </p:set>
                                    <p:animEffect transition="in" filter="wipe(up)">
                                      <p:cBhvr>
                                        <p:cTn id="66" dur="500"/>
                                        <p:tgtEl>
                                          <p:spTgt spid="43524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524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5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animBg="1"/>
      <p:bldP spid="435204" grpId="0" uiExpand="1" build="p" autoUpdateAnimBg="0"/>
      <p:bldP spid="435206" grpId="0" animBg="1"/>
      <p:bldP spid="435207" grpId="0" animBg="1"/>
      <p:bldP spid="435208" grpId="0" animBg="1"/>
      <p:bldP spid="435212" grpId="0" animBg="1"/>
      <p:bldP spid="435225" grpId="0"/>
      <p:bldP spid="435226" grpId="0" animBg="1"/>
      <p:bldP spid="435227" grpId="0" animBg="1"/>
      <p:bldP spid="435228" grpId="0"/>
      <p:bldP spid="435229" grpId="0"/>
      <p:bldP spid="435230" grpId="0"/>
      <p:bldP spid="435243" grpId="0" animBg="1"/>
      <p:bldP spid="4352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三维观察</a:t>
            </a:r>
          </a:p>
        </p:txBody>
      </p:sp>
      <p:sp>
        <p:nvSpPr>
          <p:cNvPr id="437251" name="Rectangle 3"/>
          <p:cNvSpPr>
            <a:spLocks noGrp="1" noChangeArrowheads="1"/>
          </p:cNvSpPr>
          <p:nvPr>
            <p:ph type="body" sz="half" idx="1"/>
          </p:nvPr>
        </p:nvSpPr>
        <p:spPr>
          <a:xfrm>
            <a:off x="755651" y="1695450"/>
            <a:ext cx="10668000" cy="4267200"/>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2.1.4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定义观察体</a:t>
            </a:r>
          </a:p>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设定观察体</a:t>
            </a:r>
          </a:p>
          <a:p>
            <a:pPr marL="1704975" lvl="4" indent="-433388" eaLnBrk="1"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有限观察体允许在基于深度的观察操作中删除部分场景</a:t>
            </a:r>
          </a:p>
          <a:p>
            <a:pPr marL="2162175" lvl="3" indent="-457200" eaLnBrk="1" hangingPunct="1">
              <a:spcBef>
                <a:spcPct val="50000"/>
              </a:spcBef>
              <a:buFont typeface="+mj-lt"/>
              <a:buAutoNum type="arabicPeriod"/>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利用前平面去掉靠近观察平面的大物体</a:t>
            </a:r>
          </a:p>
          <a:p>
            <a:pPr marL="2162175" lvl="3" indent="-457200" eaLnBrk="1" hangingPunct="1">
              <a:spcBef>
                <a:spcPct val="50000"/>
              </a:spcBef>
              <a:buFont typeface="+mj-lt"/>
              <a:buAutoNum type="arabicPeriod"/>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后平面可删除远离观察平面的物体</a:t>
            </a:r>
          </a:p>
          <a:p>
            <a:pPr marL="2162175" lvl="3" indent="-457200" eaLnBrk="1" hangingPunct="1">
              <a:spcBef>
                <a:spcPct val="50000"/>
              </a:spcBef>
              <a:buFont typeface="+mj-lt"/>
              <a:buAutoNum type="arabicPeriod"/>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透视投影的投影参考点不应在前平面和后平面之间</a:t>
            </a:r>
          </a:p>
          <a:p>
            <a:pPr marL="1704975" lvl="4" indent="-433388"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各种标准图形库如</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等都提供定义视点、视口和观察体的函数</a:t>
            </a:r>
          </a:p>
        </p:txBody>
      </p:sp>
    </p:spTree>
    <p:extLst>
      <p:ext uri="{BB962C8B-B14F-4D97-AF65-F5344CB8AC3E}">
        <p14:creationId xmlns:p14="http://schemas.microsoft.com/office/powerpoint/2010/main" val="207593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7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7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72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7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7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uiExpand="1"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9298" name="Rectangle 2"/>
          <p:cNvSpPr>
            <a:spLocks noGrp="1" noChangeArrowheads="1"/>
          </p:cNvSpPr>
          <p:nvPr>
            <p:ph type="body" idx="1"/>
          </p:nvPr>
        </p:nvSpPr>
        <p:spPr>
          <a:xfrm>
            <a:off x="719667" y="548680"/>
            <a:ext cx="11150600" cy="5210175"/>
          </a:xfrm>
        </p:spPr>
        <p:txBody>
          <a:bodyPr/>
          <a:lstStyle/>
          <a:p>
            <a:pPr lvl="1" indent="0">
              <a:spcBef>
                <a:spcPts val="0"/>
              </a:spcBef>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窗口与视口</a:t>
            </a:r>
          </a:p>
          <a:p>
            <a:pPr marL="908050" lvl="1" indent="-436563" eaLnBrk="1" hangingPunct="1"/>
            <a:endParaRPr lang="zh-CN" altLang="en-US" dirty="0" smtClean="0"/>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窗口</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window</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：世界坐标系中要显示的区域（不是指屏幕窗口）</a:t>
            </a: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视口</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viewport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：窗口映射到显示器上的区域</a:t>
            </a: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窗口定义了显示内容，而视口定义了显示位置</a:t>
            </a:r>
          </a:p>
          <a:p>
            <a:pPr marL="908050" lvl="1" indent="-436563" eaLnBrk="1" hangingPunct="1"/>
            <a:endParaRPr lang="zh-CN" altLang="en-US" dirty="0" smtClean="0"/>
          </a:p>
          <a:p>
            <a:pPr marL="908050" lvl="1" indent="-436563" eaLnBrk="1" hangingPunct="1"/>
            <a:endParaRPr lang="en-US" altLang="zh-CN" dirty="0" smtClean="0"/>
          </a:p>
        </p:txBody>
      </p:sp>
      <p:sp>
        <p:nvSpPr>
          <p:cNvPr id="439299" name="Line 3"/>
          <p:cNvSpPr>
            <a:spLocks noChangeShapeType="1"/>
          </p:cNvSpPr>
          <p:nvPr/>
        </p:nvSpPr>
        <p:spPr bwMode="auto">
          <a:xfrm>
            <a:off x="334433" y="6180138"/>
            <a:ext cx="50884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300" name="Line 4"/>
          <p:cNvSpPr>
            <a:spLocks noChangeShapeType="1"/>
          </p:cNvSpPr>
          <p:nvPr/>
        </p:nvSpPr>
        <p:spPr bwMode="auto">
          <a:xfrm>
            <a:off x="1115484" y="3946526"/>
            <a:ext cx="0" cy="260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301" name="Freeform 5"/>
          <p:cNvSpPr>
            <a:spLocks/>
          </p:cNvSpPr>
          <p:nvPr/>
        </p:nvSpPr>
        <p:spPr bwMode="auto">
          <a:xfrm>
            <a:off x="670984" y="4505326"/>
            <a:ext cx="3934883" cy="1827213"/>
          </a:xfrm>
          <a:custGeom>
            <a:avLst/>
            <a:gdLst>
              <a:gd name="T0" fmla="*/ 0 w 2154"/>
              <a:gd name="T1" fmla="*/ 2147483647 h 1270"/>
              <a:gd name="T2" fmla="*/ 2147483647 w 2154"/>
              <a:gd name="T3" fmla="*/ 2147483647 h 1270"/>
              <a:gd name="T4" fmla="*/ 2147483647 w 2154"/>
              <a:gd name="T5" fmla="*/ 2147483647 h 1270"/>
              <a:gd name="T6" fmla="*/ 2147483647 w 2154"/>
              <a:gd name="T7" fmla="*/ 0 h 1270"/>
              <a:gd name="T8" fmla="*/ 2147483647 w 2154"/>
              <a:gd name="T9" fmla="*/ 2147483647 h 1270"/>
              <a:gd name="T10" fmla="*/ 2147483647 w 2154"/>
              <a:gd name="T11" fmla="*/ 2147483647 h 1270"/>
              <a:gd name="T12" fmla="*/ 2147483647 w 2154"/>
              <a:gd name="T13" fmla="*/ 2147483647 h 1270"/>
              <a:gd name="T14" fmla="*/ 2147483647 w 2154"/>
              <a:gd name="T15" fmla="*/ 2147483647 h 1270"/>
              <a:gd name="T16" fmla="*/ 0 w 2154"/>
              <a:gd name="T17" fmla="*/ 2147483647 h 1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4"/>
              <a:gd name="T28" fmla="*/ 0 h 1270"/>
              <a:gd name="T29" fmla="*/ 2154 w 2154"/>
              <a:gd name="T30" fmla="*/ 1270 h 1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4" h="1270">
                <a:moveTo>
                  <a:pt x="0" y="1270"/>
                </a:moveTo>
                <a:lnTo>
                  <a:pt x="340" y="363"/>
                </a:lnTo>
                <a:lnTo>
                  <a:pt x="567" y="703"/>
                </a:lnTo>
                <a:lnTo>
                  <a:pt x="930" y="0"/>
                </a:lnTo>
                <a:lnTo>
                  <a:pt x="1089" y="454"/>
                </a:lnTo>
                <a:lnTo>
                  <a:pt x="1678" y="363"/>
                </a:lnTo>
                <a:lnTo>
                  <a:pt x="1814" y="749"/>
                </a:lnTo>
                <a:lnTo>
                  <a:pt x="2154" y="1157"/>
                </a:lnTo>
                <a:lnTo>
                  <a:pt x="0" y="1270"/>
                </a:lnTo>
                <a:close/>
              </a:path>
            </a:pathLst>
          </a:custGeom>
          <a:solidFill>
            <a:srgbClr val="009900"/>
          </a:solidFill>
          <a:ln w="9525">
            <a:solidFill>
              <a:srgbClr val="009900"/>
            </a:solidFill>
            <a:round/>
            <a:headEnd/>
            <a:tailEnd/>
          </a:ln>
        </p:spPr>
        <p:txBody>
          <a:bodyPr/>
          <a:lstStyle/>
          <a:p>
            <a:endParaRPr lang="zh-CN" altLang="en-US"/>
          </a:p>
        </p:txBody>
      </p:sp>
      <p:sp>
        <p:nvSpPr>
          <p:cNvPr id="439302" name="Text Box 6"/>
          <p:cNvSpPr txBox="1">
            <a:spLocks noChangeArrowheads="1"/>
          </p:cNvSpPr>
          <p:nvPr/>
        </p:nvSpPr>
        <p:spPr bwMode="auto">
          <a:xfrm>
            <a:off x="1928284" y="6403976"/>
            <a:ext cx="23516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t>WC</a:t>
            </a:r>
          </a:p>
        </p:txBody>
      </p:sp>
      <p:grpSp>
        <p:nvGrpSpPr>
          <p:cNvPr id="2" name="Group 7"/>
          <p:cNvGrpSpPr>
            <a:grpSpLocks/>
          </p:cNvGrpSpPr>
          <p:nvPr/>
        </p:nvGrpSpPr>
        <p:grpSpPr bwMode="auto">
          <a:xfrm>
            <a:off x="1498601" y="4375151"/>
            <a:ext cx="2840567" cy="1533525"/>
            <a:chOff x="708" y="2575"/>
            <a:chExt cx="1342" cy="966"/>
          </a:xfrm>
        </p:grpSpPr>
        <p:sp>
          <p:nvSpPr>
            <p:cNvPr id="55318" name="Rectangle 8"/>
            <p:cNvSpPr>
              <a:spLocks noChangeArrowheads="1"/>
            </p:cNvSpPr>
            <p:nvPr/>
          </p:nvSpPr>
          <p:spPr bwMode="auto">
            <a:xfrm>
              <a:off x="708" y="2575"/>
              <a:ext cx="1331" cy="966"/>
            </a:xfrm>
            <a:prstGeom prst="rect">
              <a:avLst/>
            </a:prstGeom>
            <a:noFill/>
            <a:ln w="381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9" name="Text Box 9"/>
            <p:cNvSpPr txBox="1">
              <a:spLocks noChangeArrowheads="1"/>
            </p:cNvSpPr>
            <p:nvPr/>
          </p:nvSpPr>
          <p:spPr bwMode="auto">
            <a:xfrm>
              <a:off x="1584" y="2634"/>
              <a:ext cx="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a:t>窗口</a:t>
              </a:r>
            </a:p>
          </p:txBody>
        </p:sp>
      </p:grpSp>
      <p:sp>
        <p:nvSpPr>
          <p:cNvPr id="439306" name="AutoShape 10"/>
          <p:cNvSpPr>
            <a:spLocks noChangeArrowheads="1"/>
          </p:cNvSpPr>
          <p:nvPr/>
        </p:nvSpPr>
        <p:spPr bwMode="auto">
          <a:xfrm>
            <a:off x="5039785" y="5132388"/>
            <a:ext cx="2256367" cy="25241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439307" name="Text Box 11"/>
          <p:cNvSpPr txBox="1">
            <a:spLocks noChangeArrowheads="1"/>
          </p:cNvSpPr>
          <p:nvPr/>
        </p:nvSpPr>
        <p:spPr bwMode="auto">
          <a:xfrm>
            <a:off x="4703234" y="4772026"/>
            <a:ext cx="25929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a:t>观察变换</a:t>
            </a:r>
          </a:p>
        </p:txBody>
      </p:sp>
      <p:sp>
        <p:nvSpPr>
          <p:cNvPr id="55306" name="Freeform 12"/>
          <p:cNvSpPr>
            <a:spLocks/>
          </p:cNvSpPr>
          <p:nvPr/>
        </p:nvSpPr>
        <p:spPr bwMode="auto">
          <a:xfrm>
            <a:off x="7609418" y="4979989"/>
            <a:ext cx="941916" cy="942975"/>
          </a:xfrm>
          <a:custGeom>
            <a:avLst/>
            <a:gdLst>
              <a:gd name="T0" fmla="*/ 2147483647 w 522"/>
              <a:gd name="T1" fmla="*/ 0 h 681"/>
              <a:gd name="T2" fmla="*/ 2147483647 w 522"/>
              <a:gd name="T3" fmla="*/ 0 h 681"/>
              <a:gd name="T4" fmla="*/ 2147483647 w 522"/>
              <a:gd name="T5" fmla="*/ 2147483647 h 681"/>
              <a:gd name="T6" fmla="*/ 2147483647 w 522"/>
              <a:gd name="T7" fmla="*/ 2147483647 h 681"/>
              <a:gd name="T8" fmla="*/ 0 w 522"/>
              <a:gd name="T9" fmla="*/ 2147483647 h 681"/>
              <a:gd name="T10" fmla="*/ 2147483647 w 522"/>
              <a:gd name="T11" fmla="*/ 0 h 681"/>
              <a:gd name="T12" fmla="*/ 0 60000 65536"/>
              <a:gd name="T13" fmla="*/ 0 60000 65536"/>
              <a:gd name="T14" fmla="*/ 0 60000 65536"/>
              <a:gd name="T15" fmla="*/ 0 60000 65536"/>
              <a:gd name="T16" fmla="*/ 0 60000 65536"/>
              <a:gd name="T17" fmla="*/ 0 60000 65536"/>
              <a:gd name="T18" fmla="*/ 0 w 522"/>
              <a:gd name="T19" fmla="*/ 0 h 681"/>
              <a:gd name="T20" fmla="*/ 522 w 522"/>
              <a:gd name="T21" fmla="*/ 681 h 681"/>
            </a:gdLst>
            <a:ahLst/>
            <a:cxnLst>
              <a:cxn ang="T12">
                <a:pos x="T0" y="T1"/>
              </a:cxn>
              <a:cxn ang="T13">
                <a:pos x="T2" y="T3"/>
              </a:cxn>
              <a:cxn ang="T14">
                <a:pos x="T4" y="T5"/>
              </a:cxn>
              <a:cxn ang="T15">
                <a:pos x="T6" y="T7"/>
              </a:cxn>
              <a:cxn ang="T16">
                <a:pos x="T8" y="T9"/>
              </a:cxn>
              <a:cxn ang="T17">
                <a:pos x="T10" y="T11"/>
              </a:cxn>
            </a:cxnLst>
            <a:rect l="T18" t="T19" r="T20" b="T21"/>
            <a:pathLst>
              <a:path w="522" h="681">
                <a:moveTo>
                  <a:pt x="431" y="0"/>
                </a:moveTo>
                <a:lnTo>
                  <a:pt x="522" y="0"/>
                </a:lnTo>
                <a:lnTo>
                  <a:pt x="522" y="431"/>
                </a:lnTo>
                <a:lnTo>
                  <a:pt x="522" y="681"/>
                </a:lnTo>
                <a:lnTo>
                  <a:pt x="0" y="658"/>
                </a:lnTo>
                <a:lnTo>
                  <a:pt x="43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9309" name="Text Box 13"/>
          <p:cNvSpPr txBox="1">
            <a:spLocks noChangeArrowheads="1"/>
          </p:cNvSpPr>
          <p:nvPr/>
        </p:nvSpPr>
        <p:spPr bwMode="auto">
          <a:xfrm>
            <a:off x="8428568" y="6403976"/>
            <a:ext cx="23770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t>DC</a:t>
            </a:r>
          </a:p>
        </p:txBody>
      </p:sp>
      <p:grpSp>
        <p:nvGrpSpPr>
          <p:cNvPr id="3" name="Group 14"/>
          <p:cNvGrpSpPr>
            <a:grpSpLocks/>
          </p:cNvGrpSpPr>
          <p:nvPr/>
        </p:nvGrpSpPr>
        <p:grpSpPr bwMode="auto">
          <a:xfrm>
            <a:off x="8487833" y="4957763"/>
            <a:ext cx="2127251" cy="906462"/>
            <a:chOff x="4010" y="2916"/>
            <a:chExt cx="1005" cy="571"/>
          </a:xfrm>
        </p:grpSpPr>
        <p:sp>
          <p:nvSpPr>
            <p:cNvPr id="55316" name="Rectangle 15"/>
            <p:cNvSpPr>
              <a:spLocks noChangeArrowheads="1"/>
            </p:cNvSpPr>
            <p:nvPr/>
          </p:nvSpPr>
          <p:spPr bwMode="auto">
            <a:xfrm>
              <a:off x="4010" y="2930"/>
              <a:ext cx="942" cy="557"/>
            </a:xfrm>
            <a:prstGeom prst="rect">
              <a:avLst/>
            </a:prstGeom>
            <a:noFill/>
            <a:ln w="381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7" name="Text Box 16"/>
            <p:cNvSpPr txBox="1">
              <a:spLocks noChangeArrowheads="1"/>
            </p:cNvSpPr>
            <p:nvPr/>
          </p:nvSpPr>
          <p:spPr bwMode="auto">
            <a:xfrm>
              <a:off x="4549" y="2916"/>
              <a:ext cx="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a:t>视口</a:t>
              </a:r>
            </a:p>
          </p:txBody>
        </p:sp>
      </p:grpSp>
      <p:sp>
        <p:nvSpPr>
          <p:cNvPr id="439313" name="Line 17"/>
          <p:cNvSpPr>
            <a:spLocks noChangeShapeType="1"/>
          </p:cNvSpPr>
          <p:nvPr/>
        </p:nvSpPr>
        <p:spPr bwMode="auto">
          <a:xfrm>
            <a:off x="10847917" y="6046788"/>
            <a:ext cx="0"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314" name="Text Box 18"/>
          <p:cNvSpPr txBox="1">
            <a:spLocks noChangeArrowheads="1"/>
          </p:cNvSpPr>
          <p:nvPr/>
        </p:nvSpPr>
        <p:spPr bwMode="auto">
          <a:xfrm>
            <a:off x="7440085" y="4117976"/>
            <a:ext cx="5291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a:latin typeface="Times New Roman" pitchFamily="18" charset="0"/>
              </a:rPr>
              <a:t>1</a:t>
            </a:r>
          </a:p>
        </p:txBody>
      </p:sp>
      <p:sp>
        <p:nvSpPr>
          <p:cNvPr id="439315" name="Line 19"/>
          <p:cNvSpPr>
            <a:spLocks noChangeShapeType="1"/>
          </p:cNvSpPr>
          <p:nvPr/>
        </p:nvSpPr>
        <p:spPr bwMode="auto">
          <a:xfrm>
            <a:off x="7935384" y="4165600"/>
            <a:ext cx="0" cy="2274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316" name="Text Box 20"/>
          <p:cNvSpPr txBox="1">
            <a:spLocks noChangeArrowheads="1"/>
          </p:cNvSpPr>
          <p:nvPr/>
        </p:nvSpPr>
        <p:spPr bwMode="auto">
          <a:xfrm>
            <a:off x="10608734" y="6170613"/>
            <a:ext cx="5291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a:latin typeface="Times New Roman" pitchFamily="18" charset="0"/>
              </a:rPr>
              <a:t>1</a:t>
            </a:r>
          </a:p>
        </p:txBody>
      </p:sp>
      <p:sp>
        <p:nvSpPr>
          <p:cNvPr id="439317" name="Line 21"/>
          <p:cNvSpPr>
            <a:spLocks noChangeShapeType="1"/>
          </p:cNvSpPr>
          <p:nvPr/>
        </p:nvSpPr>
        <p:spPr bwMode="auto">
          <a:xfrm>
            <a:off x="7584017" y="6181725"/>
            <a:ext cx="38438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318" name="Line 22"/>
          <p:cNvSpPr>
            <a:spLocks noChangeShapeType="1"/>
          </p:cNvSpPr>
          <p:nvPr/>
        </p:nvSpPr>
        <p:spPr bwMode="auto">
          <a:xfrm>
            <a:off x="7935384" y="4333875"/>
            <a:ext cx="1926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319" name="Freeform 23"/>
          <p:cNvSpPr>
            <a:spLocks/>
          </p:cNvSpPr>
          <p:nvPr/>
        </p:nvSpPr>
        <p:spPr bwMode="auto">
          <a:xfrm>
            <a:off x="8513234" y="5059363"/>
            <a:ext cx="1968500" cy="792162"/>
          </a:xfrm>
          <a:custGeom>
            <a:avLst/>
            <a:gdLst>
              <a:gd name="T0" fmla="*/ 0 w 930"/>
              <a:gd name="T1" fmla="*/ 2147483647 h 499"/>
              <a:gd name="T2" fmla="*/ 0 w 930"/>
              <a:gd name="T3" fmla="*/ 2147483647 h 499"/>
              <a:gd name="T4" fmla="*/ 2147483647 w 930"/>
              <a:gd name="T5" fmla="*/ 2147483647 h 499"/>
              <a:gd name="T6" fmla="*/ 2147483647 w 930"/>
              <a:gd name="T7" fmla="*/ 0 h 499"/>
              <a:gd name="T8" fmla="*/ 2147483647 w 930"/>
              <a:gd name="T9" fmla="*/ 2147483647 h 499"/>
              <a:gd name="T10" fmla="*/ 2147483647 w 930"/>
              <a:gd name="T11" fmla="*/ 2147483647 h 499"/>
              <a:gd name="T12" fmla="*/ 2147483647 w 930"/>
              <a:gd name="T13" fmla="*/ 2147483647 h 499"/>
              <a:gd name="T14" fmla="*/ 2147483647 w 930"/>
              <a:gd name="T15" fmla="*/ 2147483647 h 499"/>
              <a:gd name="T16" fmla="*/ 0 w 930"/>
              <a:gd name="T17" fmla="*/ 2147483647 h 4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30"/>
              <a:gd name="T28" fmla="*/ 0 h 499"/>
              <a:gd name="T29" fmla="*/ 930 w 930"/>
              <a:gd name="T30" fmla="*/ 499 h 4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30" h="499">
                <a:moveTo>
                  <a:pt x="0" y="499"/>
                </a:moveTo>
                <a:lnTo>
                  <a:pt x="0" y="294"/>
                </a:lnTo>
                <a:lnTo>
                  <a:pt x="45" y="362"/>
                </a:lnTo>
                <a:lnTo>
                  <a:pt x="272" y="0"/>
                </a:lnTo>
                <a:lnTo>
                  <a:pt x="386" y="249"/>
                </a:lnTo>
                <a:lnTo>
                  <a:pt x="726" y="204"/>
                </a:lnTo>
                <a:lnTo>
                  <a:pt x="816" y="385"/>
                </a:lnTo>
                <a:lnTo>
                  <a:pt x="930" y="499"/>
                </a:lnTo>
                <a:lnTo>
                  <a:pt x="0" y="499"/>
                </a:lnTo>
                <a:close/>
              </a:path>
            </a:pathLst>
          </a:custGeom>
          <a:solidFill>
            <a:srgbClr val="008000"/>
          </a:solidFill>
          <a:ln w="9525">
            <a:solidFill>
              <a:srgbClr val="008000"/>
            </a:solidFill>
            <a:round/>
            <a:headEnd/>
            <a:tailEnd/>
          </a:ln>
        </p:spPr>
        <p:txBody>
          <a:bodyPr/>
          <a:lstStyle/>
          <a:p>
            <a:endParaRPr lang="zh-CN" altLang="en-US"/>
          </a:p>
        </p:txBody>
      </p:sp>
    </p:spTree>
    <p:extLst>
      <p:ext uri="{BB962C8B-B14F-4D97-AF65-F5344CB8AC3E}">
        <p14:creationId xmlns:p14="http://schemas.microsoft.com/office/powerpoint/2010/main" val="196951022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9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92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92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929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39300"/>
                                        </p:tgtEl>
                                        <p:attrNameLst>
                                          <p:attrName>style.visibility</p:attrName>
                                        </p:attrNameLst>
                                      </p:cBhvr>
                                      <p:to>
                                        <p:strVal val="visible"/>
                                      </p:to>
                                    </p:set>
                                    <p:animEffect transition="in" filter="wipe(down)">
                                      <p:cBhvr>
                                        <p:cTn id="23" dur="500"/>
                                        <p:tgtEl>
                                          <p:spTgt spid="43930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39299"/>
                                        </p:tgtEl>
                                        <p:attrNameLst>
                                          <p:attrName>style.visibility</p:attrName>
                                        </p:attrNameLst>
                                      </p:cBhvr>
                                      <p:to>
                                        <p:strVal val="visible"/>
                                      </p:to>
                                    </p:set>
                                    <p:animEffect transition="in" filter="wipe(left)">
                                      <p:cBhvr>
                                        <p:cTn id="26" dur="500"/>
                                        <p:tgtEl>
                                          <p:spTgt spid="43929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39302"/>
                                        </p:tgtEl>
                                        <p:attrNameLst>
                                          <p:attrName>style.visibility</p:attrName>
                                        </p:attrNameLst>
                                      </p:cBhvr>
                                      <p:to>
                                        <p:strVal val="visible"/>
                                      </p:to>
                                    </p:set>
                                    <p:animEffect transition="in" filter="wipe(down)">
                                      <p:cBhvr>
                                        <p:cTn id="29" dur="500"/>
                                        <p:tgtEl>
                                          <p:spTgt spid="43930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3930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9315"/>
                                        </p:tgtEl>
                                        <p:attrNameLst>
                                          <p:attrName>style.visibility</p:attrName>
                                        </p:attrNameLst>
                                      </p:cBhvr>
                                      <p:to>
                                        <p:strVal val="visible"/>
                                      </p:to>
                                    </p:set>
                                    <p:animEffect transition="in" filter="wipe(down)">
                                      <p:cBhvr>
                                        <p:cTn id="42" dur="500"/>
                                        <p:tgtEl>
                                          <p:spTgt spid="4393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39317"/>
                                        </p:tgtEl>
                                        <p:attrNameLst>
                                          <p:attrName>style.visibility</p:attrName>
                                        </p:attrNameLst>
                                      </p:cBhvr>
                                      <p:to>
                                        <p:strVal val="visible"/>
                                      </p:to>
                                    </p:set>
                                    <p:animEffect transition="in" filter="wipe(left)">
                                      <p:cBhvr>
                                        <p:cTn id="45" dur="500"/>
                                        <p:tgtEl>
                                          <p:spTgt spid="4393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39309"/>
                                        </p:tgtEl>
                                        <p:attrNameLst>
                                          <p:attrName>style.visibility</p:attrName>
                                        </p:attrNameLst>
                                      </p:cBhvr>
                                      <p:to>
                                        <p:strVal val="visible"/>
                                      </p:to>
                                    </p:set>
                                    <p:animEffect transition="in" filter="wipe(down)">
                                      <p:cBhvr>
                                        <p:cTn id="48" dur="500"/>
                                        <p:tgtEl>
                                          <p:spTgt spid="43930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93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93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93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931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39306"/>
                                        </p:tgtEl>
                                        <p:attrNameLst>
                                          <p:attrName>style.visibility</p:attrName>
                                        </p:attrNameLst>
                                      </p:cBhvr>
                                      <p:to>
                                        <p:strVal val="visible"/>
                                      </p:to>
                                    </p:set>
                                    <p:animEffect transition="in" filter="wipe(left)">
                                      <p:cBhvr>
                                        <p:cTn id="65" dur="500"/>
                                        <p:tgtEl>
                                          <p:spTgt spid="439306"/>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43930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39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uiExpand="1" build="p"/>
      <p:bldP spid="439299" grpId="0" animBg="1"/>
      <p:bldP spid="439300" grpId="0" animBg="1"/>
      <p:bldP spid="439301" grpId="0" animBg="1"/>
      <p:bldP spid="439302" grpId="0"/>
      <p:bldP spid="439306" grpId="0" animBg="1"/>
      <p:bldP spid="439307" grpId="0"/>
      <p:bldP spid="439309" grpId="0"/>
      <p:bldP spid="439313" grpId="0" animBg="1"/>
      <p:bldP spid="439314" grpId="0"/>
      <p:bldP spid="439315" grpId="0" animBg="1"/>
      <p:bldP spid="439316" grpId="0"/>
      <p:bldP spid="439317" grpId="0" animBg="1"/>
      <p:bldP spid="439318" grpId="0" animBg="1"/>
      <p:bldP spid="4393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body" sz="half" idx="1"/>
          </p:nvPr>
        </p:nvSpPr>
        <p:spPr>
          <a:xfrm>
            <a:off x="82551" y="1198984"/>
            <a:ext cx="10333567" cy="5254625"/>
          </a:xfrm>
        </p:spPr>
        <p:txBody>
          <a:bodyPr/>
          <a:lstStyle/>
          <a:p>
            <a:pPr marL="1260475" lvl="3" indent="-342900" eaLnBrk="1"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窗口到视口的坐标变换</a:t>
            </a:r>
          </a:p>
          <a:p>
            <a:pPr marL="1704975" lvl="4" indent="-433388" eaLnBrk="1"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在观察坐标系中选择窗口区域，</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中是通过定义视景体来定义窗口范围的，有几个函数；</a:t>
            </a:r>
          </a:p>
          <a:p>
            <a:pPr marL="1704975" lvl="4" indent="-433388" eaLnBrk="1"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并在规范化坐标系</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NVC</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下定义视口范围， </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中是用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glViewport</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函数定义视口；</a:t>
            </a:r>
          </a:p>
          <a:p>
            <a:pPr marL="1704975" lvl="4" indent="-433388" eaLnBrk="1" hangingPunct="0">
              <a:lnSpc>
                <a:spcPct val="100000"/>
              </a:lnSpc>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变换到规范化的设备坐标系中</a:t>
            </a:r>
          </a:p>
        </p:txBody>
      </p:sp>
      <p:grpSp>
        <p:nvGrpSpPr>
          <p:cNvPr id="2" name="Group 3"/>
          <p:cNvGrpSpPr>
            <a:grpSpLocks/>
          </p:cNvGrpSpPr>
          <p:nvPr/>
        </p:nvGrpSpPr>
        <p:grpSpPr bwMode="auto">
          <a:xfrm>
            <a:off x="527051" y="4287838"/>
            <a:ext cx="5418603" cy="2474912"/>
            <a:chOff x="613" y="2432"/>
            <a:chExt cx="2221" cy="1385"/>
          </a:xfrm>
        </p:grpSpPr>
        <p:sp>
          <p:nvSpPr>
            <p:cNvPr id="56344" name="Line 4"/>
            <p:cNvSpPr>
              <a:spLocks noChangeShapeType="1"/>
            </p:cNvSpPr>
            <p:nvPr/>
          </p:nvSpPr>
          <p:spPr bwMode="auto">
            <a:xfrm flipV="1">
              <a:off x="974" y="3621"/>
              <a:ext cx="1860" cy="0"/>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6345" name="Line 5"/>
            <p:cNvSpPr>
              <a:spLocks noChangeShapeType="1"/>
            </p:cNvSpPr>
            <p:nvPr/>
          </p:nvSpPr>
          <p:spPr bwMode="auto">
            <a:xfrm>
              <a:off x="1337" y="2432"/>
              <a:ext cx="6" cy="1334"/>
            </a:xfrm>
            <a:prstGeom prst="line">
              <a:avLst/>
            </a:prstGeom>
            <a:noFill/>
            <a:ln w="9525">
              <a:solidFill>
                <a:schemeClr val="bg2">
                  <a:lumMod val="50000"/>
                </a:schemeClr>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56346" name="Text Box 6"/>
            <p:cNvSpPr txBox="1">
              <a:spLocks noChangeArrowheads="1"/>
            </p:cNvSpPr>
            <p:nvPr/>
          </p:nvSpPr>
          <p:spPr bwMode="auto">
            <a:xfrm>
              <a:off x="613" y="3612"/>
              <a:ext cx="11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solidFill>
                    <a:schemeClr val="bg2">
                      <a:lumMod val="50000"/>
                    </a:schemeClr>
                  </a:solidFill>
                </a:rPr>
                <a:t>WC</a:t>
              </a:r>
            </a:p>
          </p:txBody>
        </p:sp>
        <p:sp>
          <p:nvSpPr>
            <p:cNvPr id="56347" name="Rectangle 7"/>
            <p:cNvSpPr>
              <a:spLocks noChangeArrowheads="1"/>
            </p:cNvSpPr>
            <p:nvPr/>
          </p:nvSpPr>
          <p:spPr bwMode="auto">
            <a:xfrm>
              <a:off x="1524" y="2841"/>
              <a:ext cx="993" cy="609"/>
            </a:xfrm>
            <a:prstGeom prst="rect">
              <a:avLst/>
            </a:prstGeom>
            <a:noFill/>
            <a:ln w="38100">
              <a:solidFill>
                <a:schemeClr val="bg2">
                  <a:lumMod val="5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8" name="Text Box 8"/>
            <p:cNvSpPr txBox="1">
              <a:spLocks noChangeArrowheads="1"/>
            </p:cNvSpPr>
            <p:nvPr/>
          </p:nvSpPr>
          <p:spPr bwMode="auto">
            <a:xfrm>
              <a:off x="2154" y="2568"/>
              <a:ext cx="46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dirty="0">
                  <a:solidFill>
                    <a:schemeClr val="bg2">
                      <a:lumMod val="50000"/>
                    </a:schemeClr>
                  </a:solidFill>
                </a:rPr>
                <a:t>窗口</a:t>
              </a:r>
            </a:p>
          </p:txBody>
        </p:sp>
        <p:sp>
          <p:nvSpPr>
            <p:cNvPr id="56349" name="Text Box 9"/>
            <p:cNvSpPr txBox="1">
              <a:spLocks noChangeArrowheads="1"/>
            </p:cNvSpPr>
            <p:nvPr/>
          </p:nvSpPr>
          <p:spPr bwMode="auto">
            <a:xfrm>
              <a:off x="1609" y="2958"/>
              <a:ext cx="27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sym typeface="Symbol" pitchFamily="18" charset="2"/>
                </a:rPr>
                <a:t></a:t>
              </a:r>
            </a:p>
          </p:txBody>
        </p:sp>
        <p:sp>
          <p:nvSpPr>
            <p:cNvPr id="56350" name="Line 10"/>
            <p:cNvSpPr>
              <a:spLocks noChangeShapeType="1"/>
            </p:cNvSpPr>
            <p:nvPr/>
          </p:nvSpPr>
          <p:spPr bwMode="auto">
            <a:xfrm flipH="1">
              <a:off x="1337" y="2841"/>
              <a:ext cx="181"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1" name="Line 11"/>
            <p:cNvSpPr>
              <a:spLocks noChangeShapeType="1"/>
            </p:cNvSpPr>
            <p:nvPr/>
          </p:nvSpPr>
          <p:spPr bwMode="auto">
            <a:xfrm flipH="1">
              <a:off x="1337" y="3467"/>
              <a:ext cx="181"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2" name="Line 12"/>
            <p:cNvSpPr>
              <a:spLocks noChangeShapeType="1"/>
            </p:cNvSpPr>
            <p:nvPr/>
          </p:nvSpPr>
          <p:spPr bwMode="auto">
            <a:xfrm>
              <a:off x="1528" y="3430"/>
              <a:ext cx="0" cy="181"/>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Line 13"/>
            <p:cNvSpPr>
              <a:spLocks noChangeShapeType="1"/>
            </p:cNvSpPr>
            <p:nvPr/>
          </p:nvSpPr>
          <p:spPr bwMode="auto">
            <a:xfrm>
              <a:off x="2517" y="3430"/>
              <a:ext cx="0" cy="181"/>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4" name="Text Box 14"/>
            <p:cNvSpPr txBox="1">
              <a:spLocks noChangeArrowheads="1"/>
            </p:cNvSpPr>
            <p:nvPr/>
          </p:nvSpPr>
          <p:spPr bwMode="auto">
            <a:xfrm>
              <a:off x="1564" y="3067"/>
              <a:ext cx="68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a:t>
              </a:r>
              <a:r>
                <a:rPr lang="en-US" altLang="zh-CN" i="1">
                  <a:latin typeface="Times New Roman" pitchFamily="18" charset="0"/>
                </a:rPr>
                <a:t>xw</a:t>
              </a:r>
              <a:r>
                <a:rPr lang="en-US" altLang="zh-CN">
                  <a:latin typeface="Times New Roman" pitchFamily="18" charset="0"/>
                </a:rPr>
                <a:t>, </a:t>
              </a:r>
              <a:r>
                <a:rPr lang="en-US" altLang="zh-CN" i="1">
                  <a:latin typeface="Times New Roman" pitchFamily="18" charset="0"/>
                </a:rPr>
                <a:t>yw</a:t>
              </a:r>
              <a:r>
                <a:rPr lang="en-US" altLang="zh-CN">
                  <a:latin typeface="Times New Roman" pitchFamily="18" charset="0"/>
                </a:rPr>
                <a:t>)</a:t>
              </a:r>
            </a:p>
          </p:txBody>
        </p:sp>
        <p:sp>
          <p:nvSpPr>
            <p:cNvPr id="56355" name="Text Box 15"/>
            <p:cNvSpPr txBox="1">
              <a:spLocks noChangeArrowheads="1"/>
            </p:cNvSpPr>
            <p:nvPr/>
          </p:nvSpPr>
          <p:spPr bwMode="auto">
            <a:xfrm>
              <a:off x="929" y="2659"/>
              <a:ext cx="40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yw</a:t>
              </a:r>
              <a:r>
                <a:rPr lang="en-US" altLang="zh-CN" baseline="-25000" dirty="0" err="1">
                  <a:solidFill>
                    <a:schemeClr val="bg2">
                      <a:lumMod val="50000"/>
                    </a:schemeClr>
                  </a:solidFill>
                  <a:latin typeface="Times New Roman" pitchFamily="18" charset="0"/>
                </a:rPr>
                <a:t>max</a:t>
              </a:r>
              <a:endParaRPr lang="en-US" altLang="zh-CN" baseline="-25000" dirty="0">
                <a:solidFill>
                  <a:schemeClr val="bg2">
                    <a:lumMod val="50000"/>
                  </a:schemeClr>
                </a:solidFill>
                <a:latin typeface="Times New Roman" pitchFamily="18" charset="0"/>
              </a:endParaRPr>
            </a:p>
          </p:txBody>
        </p:sp>
        <p:sp>
          <p:nvSpPr>
            <p:cNvPr id="56356" name="Text Box 16"/>
            <p:cNvSpPr txBox="1">
              <a:spLocks noChangeArrowheads="1"/>
            </p:cNvSpPr>
            <p:nvPr/>
          </p:nvSpPr>
          <p:spPr bwMode="auto">
            <a:xfrm>
              <a:off x="929" y="3322"/>
              <a:ext cx="34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yw</a:t>
              </a:r>
              <a:r>
                <a:rPr lang="en-US" altLang="zh-CN" baseline="-25000" dirty="0" err="1">
                  <a:solidFill>
                    <a:schemeClr val="bg2">
                      <a:lumMod val="50000"/>
                    </a:schemeClr>
                  </a:solidFill>
                  <a:latin typeface="Times New Roman" pitchFamily="18" charset="0"/>
                </a:rPr>
                <a:t>min</a:t>
              </a:r>
              <a:endParaRPr lang="en-US" altLang="zh-CN" baseline="-25000" dirty="0">
                <a:solidFill>
                  <a:schemeClr val="bg2">
                    <a:lumMod val="50000"/>
                  </a:schemeClr>
                </a:solidFill>
                <a:latin typeface="Times New Roman" pitchFamily="18" charset="0"/>
              </a:endParaRPr>
            </a:p>
          </p:txBody>
        </p:sp>
        <p:sp>
          <p:nvSpPr>
            <p:cNvPr id="56357" name="Text Box 17"/>
            <p:cNvSpPr txBox="1">
              <a:spLocks noChangeArrowheads="1"/>
            </p:cNvSpPr>
            <p:nvPr/>
          </p:nvSpPr>
          <p:spPr bwMode="auto">
            <a:xfrm>
              <a:off x="1337" y="3598"/>
              <a:ext cx="28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xw</a:t>
              </a:r>
              <a:r>
                <a:rPr lang="en-US" altLang="zh-CN" baseline="-25000" dirty="0" err="1">
                  <a:solidFill>
                    <a:schemeClr val="bg2">
                      <a:lumMod val="50000"/>
                    </a:schemeClr>
                  </a:solidFill>
                  <a:latin typeface="Times New Roman" pitchFamily="18" charset="0"/>
                </a:rPr>
                <a:t>min</a:t>
              </a:r>
              <a:endParaRPr lang="en-US" altLang="zh-CN" baseline="-25000" dirty="0">
                <a:solidFill>
                  <a:schemeClr val="bg2">
                    <a:lumMod val="50000"/>
                  </a:schemeClr>
                </a:solidFill>
                <a:latin typeface="Times New Roman" pitchFamily="18" charset="0"/>
              </a:endParaRPr>
            </a:p>
          </p:txBody>
        </p:sp>
        <p:sp>
          <p:nvSpPr>
            <p:cNvPr id="56358" name="Text Box 18"/>
            <p:cNvSpPr txBox="1">
              <a:spLocks noChangeArrowheads="1"/>
            </p:cNvSpPr>
            <p:nvPr/>
          </p:nvSpPr>
          <p:spPr bwMode="auto">
            <a:xfrm>
              <a:off x="2318" y="3598"/>
              <a:ext cx="36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xw</a:t>
              </a:r>
              <a:r>
                <a:rPr lang="en-US" altLang="zh-CN" baseline="-25000" dirty="0" err="1">
                  <a:solidFill>
                    <a:schemeClr val="bg2">
                      <a:lumMod val="50000"/>
                    </a:schemeClr>
                  </a:solidFill>
                  <a:latin typeface="Times New Roman" pitchFamily="18" charset="0"/>
                </a:rPr>
                <a:t>max</a:t>
              </a:r>
              <a:endParaRPr lang="en-US" altLang="zh-CN" baseline="-25000" dirty="0">
                <a:solidFill>
                  <a:schemeClr val="bg2">
                    <a:lumMod val="50000"/>
                  </a:schemeClr>
                </a:solidFill>
                <a:latin typeface="Times New Roman" pitchFamily="18" charset="0"/>
              </a:endParaRPr>
            </a:p>
          </p:txBody>
        </p:sp>
      </p:grpSp>
      <p:grpSp>
        <p:nvGrpSpPr>
          <p:cNvPr id="3" name="Group 19"/>
          <p:cNvGrpSpPr>
            <a:grpSpLocks/>
          </p:cNvGrpSpPr>
          <p:nvPr/>
        </p:nvGrpSpPr>
        <p:grpSpPr bwMode="auto">
          <a:xfrm>
            <a:off x="6615608" y="4431556"/>
            <a:ext cx="4019550" cy="2309812"/>
            <a:chOff x="2880" y="2614"/>
            <a:chExt cx="1899" cy="1455"/>
          </a:xfrm>
        </p:grpSpPr>
        <p:sp>
          <p:nvSpPr>
            <p:cNvPr id="56327" name="Text Box 20"/>
            <p:cNvSpPr txBox="1">
              <a:spLocks noChangeArrowheads="1"/>
            </p:cNvSpPr>
            <p:nvPr/>
          </p:nvSpPr>
          <p:spPr bwMode="auto">
            <a:xfrm>
              <a:off x="2880" y="3838"/>
              <a:ext cx="11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dirty="0">
                  <a:solidFill>
                    <a:schemeClr val="bg2">
                      <a:lumMod val="50000"/>
                    </a:schemeClr>
                  </a:solidFill>
                </a:rPr>
                <a:t>DC</a:t>
              </a:r>
            </a:p>
          </p:txBody>
        </p:sp>
        <p:grpSp>
          <p:nvGrpSpPr>
            <p:cNvPr id="56328" name="Group 21"/>
            <p:cNvGrpSpPr>
              <a:grpSpLocks/>
            </p:cNvGrpSpPr>
            <p:nvPr/>
          </p:nvGrpSpPr>
          <p:grpSpPr bwMode="auto">
            <a:xfrm>
              <a:off x="3161" y="2614"/>
              <a:ext cx="1618" cy="1370"/>
              <a:chOff x="2908" y="2614"/>
              <a:chExt cx="1474" cy="1171"/>
            </a:xfrm>
          </p:grpSpPr>
          <p:sp>
            <p:nvSpPr>
              <p:cNvPr id="56329" name="Rectangle 22"/>
              <p:cNvSpPr>
                <a:spLocks noChangeArrowheads="1"/>
              </p:cNvSpPr>
              <p:nvPr/>
            </p:nvSpPr>
            <p:spPr bwMode="auto">
              <a:xfrm>
                <a:off x="3469" y="2977"/>
                <a:ext cx="681" cy="467"/>
              </a:xfrm>
              <a:prstGeom prst="rect">
                <a:avLst/>
              </a:prstGeom>
              <a:noFill/>
              <a:ln w="38100">
                <a:solidFill>
                  <a:schemeClr val="bg2">
                    <a:lumMod val="5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0" name="Text Box 23"/>
              <p:cNvSpPr txBox="1">
                <a:spLocks noChangeArrowheads="1"/>
              </p:cNvSpPr>
              <p:nvPr/>
            </p:nvSpPr>
            <p:spPr bwMode="auto">
              <a:xfrm>
                <a:off x="3825" y="2700"/>
                <a:ext cx="46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a:solidFill>
                      <a:schemeClr val="bg2">
                        <a:lumMod val="50000"/>
                      </a:schemeClr>
                    </a:solidFill>
                  </a:rPr>
                  <a:t>视口</a:t>
                </a:r>
              </a:p>
            </p:txBody>
          </p:sp>
          <p:sp>
            <p:nvSpPr>
              <p:cNvPr id="56331" name="Line 24"/>
              <p:cNvSpPr>
                <a:spLocks noChangeShapeType="1"/>
              </p:cNvSpPr>
              <p:nvPr/>
            </p:nvSpPr>
            <p:spPr bwMode="auto">
              <a:xfrm>
                <a:off x="3288" y="2614"/>
                <a:ext cx="0" cy="1171"/>
              </a:xfrm>
              <a:prstGeom prst="line">
                <a:avLst/>
              </a:prstGeom>
              <a:noFill/>
              <a:ln w="9525">
                <a:solidFill>
                  <a:schemeClr val="bg2">
                    <a:lumMod val="50000"/>
                  </a:schemeClr>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56332" name="Line 25"/>
              <p:cNvSpPr>
                <a:spLocks noChangeShapeType="1"/>
              </p:cNvSpPr>
              <p:nvPr/>
            </p:nvSpPr>
            <p:spPr bwMode="auto">
              <a:xfrm flipV="1">
                <a:off x="3152" y="3621"/>
                <a:ext cx="1230" cy="0"/>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56333" name="Group 26"/>
              <p:cNvGrpSpPr>
                <a:grpSpLocks/>
              </p:cNvGrpSpPr>
              <p:nvPr/>
            </p:nvGrpSpPr>
            <p:grpSpPr bwMode="auto">
              <a:xfrm>
                <a:off x="3288" y="2977"/>
                <a:ext cx="860" cy="639"/>
                <a:chOff x="2472" y="3249"/>
                <a:chExt cx="860" cy="639"/>
              </a:xfrm>
            </p:grpSpPr>
            <p:sp>
              <p:nvSpPr>
                <p:cNvPr id="56340" name="Line 27"/>
                <p:cNvSpPr>
                  <a:spLocks noChangeShapeType="1"/>
                </p:cNvSpPr>
                <p:nvPr/>
              </p:nvSpPr>
              <p:spPr bwMode="auto">
                <a:xfrm flipH="1">
                  <a:off x="2472" y="3249"/>
                  <a:ext cx="181"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1" name="Line 28"/>
                <p:cNvSpPr>
                  <a:spLocks noChangeShapeType="1"/>
                </p:cNvSpPr>
                <p:nvPr/>
              </p:nvSpPr>
              <p:spPr bwMode="auto">
                <a:xfrm flipH="1">
                  <a:off x="2472" y="3702"/>
                  <a:ext cx="181"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2" name="Line 29"/>
                <p:cNvSpPr>
                  <a:spLocks noChangeShapeType="1"/>
                </p:cNvSpPr>
                <p:nvPr/>
              </p:nvSpPr>
              <p:spPr bwMode="auto">
                <a:xfrm>
                  <a:off x="2653" y="3684"/>
                  <a:ext cx="0" cy="204"/>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3" name="Line 30"/>
                <p:cNvSpPr>
                  <a:spLocks noChangeShapeType="1"/>
                </p:cNvSpPr>
                <p:nvPr/>
              </p:nvSpPr>
              <p:spPr bwMode="auto">
                <a:xfrm>
                  <a:off x="3332" y="3684"/>
                  <a:ext cx="0" cy="204"/>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34" name="Text Box 31"/>
              <p:cNvSpPr txBox="1">
                <a:spLocks noChangeArrowheads="1"/>
              </p:cNvSpPr>
              <p:nvPr/>
            </p:nvSpPr>
            <p:spPr bwMode="auto">
              <a:xfrm>
                <a:off x="3532" y="3040"/>
                <a:ext cx="27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sym typeface="Symbol" pitchFamily="18" charset="2"/>
                  </a:rPr>
                  <a:t></a:t>
                </a:r>
              </a:p>
            </p:txBody>
          </p:sp>
          <p:sp>
            <p:nvSpPr>
              <p:cNvPr id="56335" name="Text Box 32"/>
              <p:cNvSpPr txBox="1">
                <a:spLocks noChangeArrowheads="1"/>
              </p:cNvSpPr>
              <p:nvPr/>
            </p:nvSpPr>
            <p:spPr bwMode="auto">
              <a:xfrm>
                <a:off x="3424" y="3158"/>
                <a:ext cx="6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a:t>
                </a:r>
                <a:r>
                  <a:rPr lang="en-US" altLang="zh-CN" i="1">
                    <a:latin typeface="Times New Roman" pitchFamily="18" charset="0"/>
                  </a:rPr>
                  <a:t>xv</a:t>
                </a:r>
                <a:r>
                  <a:rPr lang="en-US" altLang="zh-CN">
                    <a:latin typeface="Times New Roman" pitchFamily="18" charset="0"/>
                  </a:rPr>
                  <a:t>, </a:t>
                </a:r>
                <a:r>
                  <a:rPr lang="en-US" altLang="zh-CN" i="1">
                    <a:latin typeface="Times New Roman" pitchFamily="18" charset="0"/>
                  </a:rPr>
                  <a:t>yv</a:t>
                </a:r>
                <a:r>
                  <a:rPr lang="en-US" altLang="zh-CN">
                    <a:latin typeface="Times New Roman" pitchFamily="18" charset="0"/>
                  </a:rPr>
                  <a:t>)</a:t>
                </a:r>
              </a:p>
            </p:txBody>
          </p:sp>
          <p:sp>
            <p:nvSpPr>
              <p:cNvPr id="56336" name="Text Box 33"/>
              <p:cNvSpPr txBox="1">
                <a:spLocks noChangeArrowheads="1"/>
              </p:cNvSpPr>
              <p:nvPr/>
            </p:nvSpPr>
            <p:spPr bwMode="auto">
              <a:xfrm>
                <a:off x="2908" y="2853"/>
                <a:ext cx="34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yv</a:t>
                </a:r>
                <a:r>
                  <a:rPr lang="en-US" altLang="zh-CN" baseline="-25000" dirty="0" err="1">
                    <a:solidFill>
                      <a:schemeClr val="bg2">
                        <a:lumMod val="50000"/>
                      </a:schemeClr>
                    </a:solidFill>
                    <a:latin typeface="Times New Roman" pitchFamily="18" charset="0"/>
                  </a:rPr>
                  <a:t>max</a:t>
                </a:r>
                <a:endParaRPr lang="en-US" altLang="zh-CN" baseline="-25000" dirty="0">
                  <a:solidFill>
                    <a:schemeClr val="bg2">
                      <a:lumMod val="50000"/>
                    </a:schemeClr>
                  </a:solidFill>
                  <a:latin typeface="Times New Roman" pitchFamily="18" charset="0"/>
                </a:endParaRPr>
              </a:p>
            </p:txBody>
          </p:sp>
          <p:sp>
            <p:nvSpPr>
              <p:cNvPr id="56337" name="Text Box 34"/>
              <p:cNvSpPr txBox="1">
                <a:spLocks noChangeArrowheads="1"/>
              </p:cNvSpPr>
              <p:nvPr/>
            </p:nvSpPr>
            <p:spPr bwMode="auto">
              <a:xfrm>
                <a:off x="2908" y="3276"/>
                <a:ext cx="34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yv</a:t>
                </a:r>
                <a:r>
                  <a:rPr lang="en-US" altLang="zh-CN" baseline="-25000" dirty="0" err="1">
                    <a:solidFill>
                      <a:schemeClr val="bg2">
                        <a:lumMod val="50000"/>
                      </a:schemeClr>
                    </a:solidFill>
                    <a:latin typeface="Times New Roman" pitchFamily="18" charset="0"/>
                  </a:rPr>
                  <a:t>min</a:t>
                </a:r>
                <a:endParaRPr lang="en-US" altLang="zh-CN" baseline="-25000" dirty="0">
                  <a:solidFill>
                    <a:schemeClr val="bg2">
                      <a:lumMod val="50000"/>
                    </a:schemeClr>
                  </a:solidFill>
                  <a:latin typeface="Times New Roman" pitchFamily="18" charset="0"/>
                </a:endParaRPr>
              </a:p>
            </p:txBody>
          </p:sp>
          <p:sp>
            <p:nvSpPr>
              <p:cNvPr id="56338" name="Text Box 35"/>
              <p:cNvSpPr txBox="1">
                <a:spLocks noChangeArrowheads="1"/>
              </p:cNvSpPr>
              <p:nvPr/>
            </p:nvSpPr>
            <p:spPr bwMode="auto">
              <a:xfrm>
                <a:off x="3371" y="3585"/>
                <a:ext cx="39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xv</a:t>
                </a:r>
                <a:r>
                  <a:rPr lang="en-US" altLang="zh-CN" baseline="-25000" dirty="0" err="1">
                    <a:solidFill>
                      <a:schemeClr val="bg2">
                        <a:lumMod val="50000"/>
                      </a:schemeClr>
                    </a:solidFill>
                    <a:latin typeface="Times New Roman" pitchFamily="18" charset="0"/>
                  </a:rPr>
                  <a:t>min</a:t>
                </a:r>
                <a:endParaRPr lang="en-US" altLang="zh-CN" baseline="-25000" dirty="0">
                  <a:solidFill>
                    <a:schemeClr val="bg2">
                      <a:lumMod val="50000"/>
                    </a:schemeClr>
                  </a:solidFill>
                  <a:latin typeface="Times New Roman" pitchFamily="18" charset="0"/>
                </a:endParaRPr>
              </a:p>
            </p:txBody>
          </p:sp>
          <p:sp>
            <p:nvSpPr>
              <p:cNvPr id="56339" name="Text Box 36"/>
              <p:cNvSpPr txBox="1">
                <a:spLocks noChangeArrowheads="1"/>
              </p:cNvSpPr>
              <p:nvPr/>
            </p:nvSpPr>
            <p:spPr bwMode="auto">
              <a:xfrm>
                <a:off x="3916" y="3585"/>
                <a:ext cx="3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xv</a:t>
                </a:r>
                <a:r>
                  <a:rPr lang="en-US" altLang="zh-CN" baseline="-25000" dirty="0" err="1">
                    <a:solidFill>
                      <a:schemeClr val="bg2">
                        <a:lumMod val="50000"/>
                      </a:schemeClr>
                    </a:solidFill>
                    <a:latin typeface="Times New Roman" pitchFamily="18" charset="0"/>
                  </a:rPr>
                  <a:t>max</a:t>
                </a:r>
                <a:endParaRPr lang="en-US" altLang="zh-CN" baseline="-25000" dirty="0">
                  <a:solidFill>
                    <a:schemeClr val="bg2">
                      <a:lumMod val="50000"/>
                    </a:schemeClr>
                  </a:solidFill>
                  <a:latin typeface="Times New Roman" pitchFamily="18" charset="0"/>
                </a:endParaRPr>
              </a:p>
            </p:txBody>
          </p:sp>
        </p:grpSp>
      </p:grpSp>
      <p:sp>
        <p:nvSpPr>
          <p:cNvPr id="441381" name="AutoShape 37"/>
          <p:cNvSpPr>
            <a:spLocks noChangeArrowheads="1"/>
          </p:cNvSpPr>
          <p:nvPr/>
        </p:nvSpPr>
        <p:spPr bwMode="auto">
          <a:xfrm>
            <a:off x="5806018" y="5511801"/>
            <a:ext cx="1153583" cy="288925"/>
          </a:xfrm>
          <a:prstGeom prst="rightArrow">
            <a:avLst>
              <a:gd name="adj1" fmla="val 50000"/>
              <a:gd name="adj2" fmla="val 74863"/>
            </a:avLst>
          </a:prstGeom>
          <a:solidFill>
            <a:schemeClr val="accent1"/>
          </a:solidFill>
          <a:ln w="9525">
            <a:solidFill>
              <a:schemeClr val="tx1"/>
            </a:solidFill>
            <a:miter lim="800000"/>
            <a:headEnd/>
            <a:tailEnd/>
          </a:ln>
        </p:spPr>
        <p:txBody>
          <a:bodyPr wrap="none" anchor="ctr"/>
          <a:lstStyle/>
          <a:p>
            <a:endParaRPr lang="zh-CN" altLang="en-US"/>
          </a:p>
        </p:txBody>
      </p:sp>
      <p:sp>
        <p:nvSpPr>
          <p:cNvPr id="56326" name="Text Box 38"/>
          <p:cNvSpPr txBox="1">
            <a:spLocks noChangeArrowheads="1"/>
          </p:cNvSpPr>
          <p:nvPr/>
        </p:nvSpPr>
        <p:spPr bwMode="auto">
          <a:xfrm>
            <a:off x="670984" y="476672"/>
            <a:ext cx="979381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defTabSz="914216" eaLnBrk="1" hangingPunct="1">
              <a:lnSpc>
                <a:spcPct val="90000"/>
              </a:lnSpc>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3.2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窗口与视口</a:t>
            </a:r>
          </a:p>
        </p:txBody>
      </p:sp>
    </p:spTree>
    <p:extLst>
      <p:ext uri="{BB962C8B-B14F-4D97-AF65-F5344CB8AC3E}">
        <p14:creationId xmlns:p14="http://schemas.microsoft.com/office/powerpoint/2010/main" val="760898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1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134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1381"/>
                                        </p:tgtEl>
                                        <p:attrNameLst>
                                          <p:attrName>style.visibility</p:attrName>
                                        </p:attrNameLst>
                                      </p:cBhvr>
                                      <p:to>
                                        <p:strVal val="visible"/>
                                      </p:to>
                                    </p:set>
                                    <p:animEffect transition="in" filter="wipe(left)">
                                      <p:cBhvr>
                                        <p:cTn id="27" dur="500"/>
                                        <p:tgtEl>
                                          <p:spTgt spid="441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uiExpand="1" build="p"/>
      <p:bldP spid="44138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body" sz="half" idx="1"/>
          </p:nvPr>
        </p:nvSpPr>
        <p:spPr>
          <a:xfrm>
            <a:off x="527051" y="1628775"/>
            <a:ext cx="10909300" cy="4267200"/>
          </a:xfrm>
        </p:spPr>
        <p:txBody>
          <a:bodyPr/>
          <a:lstStyle/>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窗口</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视口变换关系</a:t>
            </a:r>
          </a:p>
          <a:p>
            <a:pPr marL="908050" lvl="1" indent="-436563" eaLnBrk="1" hangingPunct="1"/>
            <a:endParaRPr lang="zh-CN" altLang="en-US" b="1" dirty="0" smtClean="0"/>
          </a:p>
          <a:p>
            <a:pPr marL="908050" lvl="1" indent="-436563" eaLnBrk="1" hangingPunct="1"/>
            <a:endParaRPr lang="zh-CN" altLang="en-US" b="1" dirty="0" smtClean="0"/>
          </a:p>
          <a:p>
            <a:pPr marL="908050" lvl="1" indent="-436563" eaLnBrk="1" hangingPunct="1"/>
            <a:endParaRPr lang="zh-CN" altLang="en-US" sz="2400" b="1" dirty="0" smtClean="0"/>
          </a:p>
          <a:p>
            <a:pPr marL="908050" lvl="1" indent="-436563" eaLnBrk="1" hangingPunct="1"/>
            <a:endParaRPr lang="zh-CN" altLang="en-US" sz="2400" b="1" dirty="0" smtClean="0"/>
          </a:p>
          <a:p>
            <a:pPr marL="908050" lvl="1" indent="-436563" eaLnBrk="1" hangingPunct="1"/>
            <a:endParaRPr lang="zh-CN" altLang="en-US" sz="2400" b="1" dirty="0" smtClean="0"/>
          </a:p>
          <a:p>
            <a:pPr marL="908050" lvl="1" indent="-436563" eaLnBrk="1" hangingPunct="1"/>
            <a:endParaRPr lang="zh-CN" altLang="en-US" sz="2400" b="1" dirty="0" smtClean="0"/>
          </a:p>
          <a:p>
            <a:pPr marL="908050" lvl="1" indent="-436563" eaLnBrk="1" hangingPunct="1"/>
            <a:endParaRPr lang="zh-CN" altLang="en-US" sz="2400" b="1" dirty="0" smtClean="0"/>
          </a:p>
          <a:p>
            <a:pPr marL="908050" lvl="1" indent="-436563" eaLnBrk="1" hangingPunct="1"/>
            <a:endParaRPr lang="en-US" altLang="zh-CN" sz="2400" b="1" dirty="0" smtClean="0"/>
          </a:p>
        </p:txBody>
      </p:sp>
      <p:graphicFrame>
        <p:nvGraphicFramePr>
          <p:cNvPr id="442371" name="Object 3"/>
          <p:cNvGraphicFramePr>
            <a:graphicFrameLocks noGrp="1" noChangeAspect="1"/>
          </p:cNvGraphicFramePr>
          <p:nvPr>
            <p:ph sz="half" idx="2"/>
            <p:extLst>
              <p:ext uri="{D42A27DB-BD31-4B8C-83A1-F6EECF244321}">
                <p14:modId xmlns:p14="http://schemas.microsoft.com/office/powerpoint/2010/main" val="2571873405"/>
              </p:ext>
            </p:extLst>
          </p:nvPr>
        </p:nvGraphicFramePr>
        <p:xfrm>
          <a:off x="1487488" y="2420888"/>
          <a:ext cx="4832119" cy="2129010"/>
        </p:xfrm>
        <a:graphic>
          <a:graphicData uri="http://schemas.openxmlformats.org/presentationml/2006/ole">
            <mc:AlternateContent xmlns:mc="http://schemas.openxmlformats.org/markup-compatibility/2006">
              <mc:Choice xmlns:v="urn:schemas-microsoft-com:vml" Requires="v">
                <p:oleObj spid="_x0000_s49242" name="Equation" r:id="rId3" imgW="1816100" imgH="1066800" progId="Equation.DSMT4">
                  <p:embed/>
                </p:oleObj>
              </mc:Choice>
              <mc:Fallback>
                <p:oleObj name="Equation" r:id="rId3" imgW="1816100" imgH="1066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420888"/>
                        <a:ext cx="4832119" cy="2129010"/>
                      </a:xfrm>
                      <a:prstGeom prst="rect">
                        <a:avLst/>
                      </a:prstGeom>
                      <a:noFill/>
                      <a:ln>
                        <a:noFill/>
                      </a:ln>
                      <a:effectLst/>
                      <a:extLst/>
                    </p:spPr>
                  </p:pic>
                </p:oleObj>
              </mc:Fallback>
            </mc:AlternateContent>
          </a:graphicData>
        </a:graphic>
      </p:graphicFrame>
      <p:grpSp>
        <p:nvGrpSpPr>
          <p:cNvPr id="2" name="Group 4"/>
          <p:cNvGrpSpPr>
            <a:grpSpLocks/>
          </p:cNvGrpSpPr>
          <p:nvPr/>
        </p:nvGrpSpPr>
        <p:grpSpPr bwMode="auto">
          <a:xfrm>
            <a:off x="5808134" y="1844675"/>
            <a:ext cx="4991098" cy="2876550"/>
            <a:chOff x="2563" y="1071"/>
            <a:chExt cx="2358" cy="1812"/>
          </a:xfrm>
        </p:grpSpPr>
        <p:graphicFrame>
          <p:nvGraphicFramePr>
            <p:cNvPr id="57351" name="Object 5"/>
            <p:cNvGraphicFramePr>
              <a:graphicFrameLocks noChangeAspect="1"/>
            </p:cNvGraphicFramePr>
            <p:nvPr>
              <p:extLst>
                <p:ext uri="{D42A27DB-BD31-4B8C-83A1-F6EECF244321}">
                  <p14:modId xmlns:p14="http://schemas.microsoft.com/office/powerpoint/2010/main" val="163274786"/>
                </p:ext>
              </p:extLst>
            </p:nvPr>
          </p:nvGraphicFramePr>
          <p:xfrm>
            <a:off x="3334" y="1434"/>
            <a:ext cx="1587" cy="1449"/>
          </p:xfrm>
          <a:graphic>
            <a:graphicData uri="http://schemas.openxmlformats.org/presentationml/2006/ole">
              <mc:AlternateContent xmlns:mc="http://schemas.openxmlformats.org/markup-compatibility/2006">
                <mc:Choice xmlns:v="urn:schemas-microsoft-com:vml" Requires="v">
                  <p:oleObj spid="_x0000_s49243" name="Equation" r:id="rId5" imgW="1168400" imgH="1066800" progId="Equation.DSMT4">
                    <p:embed/>
                  </p:oleObj>
                </mc:Choice>
                <mc:Fallback>
                  <p:oleObj name="Equation" r:id="rId5" imgW="1168400" imgH="1066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1434"/>
                          <a:ext cx="1587" cy="1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2" name="Text Box 6"/>
            <p:cNvSpPr txBox="1">
              <a:spLocks noChangeArrowheads="1"/>
            </p:cNvSpPr>
            <p:nvPr/>
          </p:nvSpPr>
          <p:spPr bwMode="auto">
            <a:xfrm>
              <a:off x="2563" y="1071"/>
              <a:ext cx="18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spcBef>
                  <a:spcPts val="12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缩放</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系数</a:t>
              </a:r>
            </a:p>
          </p:txBody>
        </p:sp>
      </p:grpSp>
      <p:sp>
        <p:nvSpPr>
          <p:cNvPr id="442375" name="Text Box 7"/>
          <p:cNvSpPr txBox="1">
            <a:spLocks noChangeArrowheads="1"/>
          </p:cNvSpPr>
          <p:nvPr/>
        </p:nvSpPr>
        <p:spPr bwMode="auto">
          <a:xfrm>
            <a:off x="479376" y="4869160"/>
            <a:ext cx="9525000"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04975" lvl="4" indent="-433388" defTabSz="914216" eaLnBrk="1">
              <a:spcBef>
                <a:spcPts val="1200"/>
              </a:spcBef>
              <a:buFont typeface="Wingdings" panose="05000000000000000000" pitchFamily="2" charset="2"/>
              <a:buChar char="n"/>
              <a:tabLst>
                <a:tab pos="1612900" algn="l"/>
              </a:tabLst>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是</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一个缩放</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S+</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位移</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的复合变换</a:t>
            </a:r>
          </a:p>
          <a:p>
            <a:pPr marL="1704975" lvl="4" indent="-433388" defTabSz="914216" eaLnBrk="1">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 </a:t>
            </a: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若</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缩放系数</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sx</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和</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sy</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不相等，图形对象会产生变形</a:t>
            </a:r>
          </a:p>
          <a:p>
            <a:pPr marL="1704975" lvl="4" indent="-433388" defTabSz="914216" eaLnBrk="1">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 </a:t>
            </a: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窗口</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内容可以映射到不同的视口进行显示</a:t>
            </a:r>
          </a:p>
          <a:p>
            <a:pPr eaLnBrk="1" hangingPunct="1">
              <a:spcBef>
                <a:spcPct val="50000"/>
              </a:spcBef>
              <a:buFont typeface="Wingdings" pitchFamily="2" charset="2"/>
              <a:buChar char="p"/>
            </a:pPr>
            <a:endParaRPr lang="en-US" altLang="zh-CN" sz="2200" b="1" dirty="0">
              <a:latin typeface="Times New Roman" pitchFamily="18" charset="0"/>
            </a:endParaRPr>
          </a:p>
        </p:txBody>
      </p:sp>
      <p:sp>
        <p:nvSpPr>
          <p:cNvPr id="57350" name="Text Box 8"/>
          <p:cNvSpPr txBox="1">
            <a:spLocks noChangeArrowheads="1"/>
          </p:cNvSpPr>
          <p:nvPr/>
        </p:nvSpPr>
        <p:spPr bwMode="auto">
          <a:xfrm>
            <a:off x="670984" y="944564"/>
            <a:ext cx="979381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defTabSz="914216" eaLnBrk="1" hangingPunct="1">
              <a:lnSpc>
                <a:spcPct val="90000"/>
              </a:lnSpc>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3.2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窗口与视口</a:t>
            </a:r>
          </a:p>
        </p:txBody>
      </p:sp>
    </p:spTree>
    <p:extLst>
      <p:ext uri="{BB962C8B-B14F-4D97-AF65-F5344CB8AC3E}">
        <p14:creationId xmlns:p14="http://schemas.microsoft.com/office/powerpoint/2010/main" val="2544998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23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42375"/>
                                        </p:tgtEl>
                                        <p:attrNameLst>
                                          <p:attrName>style.visibility</p:attrName>
                                        </p:attrNameLst>
                                      </p:cBhvr>
                                      <p:to>
                                        <p:strVal val="visible"/>
                                      </p:to>
                                    </p:set>
                                    <p:animEffect transition="in" filter="wipe(up)">
                                      <p:cBhvr>
                                        <p:cTn id="19" dur="500"/>
                                        <p:tgtEl>
                                          <p:spTgt spid="442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build="p"/>
      <p:bldP spid="4423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79784" y="414338"/>
            <a:ext cx="10972800" cy="1143000"/>
          </a:xfrm>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几何变换的目的</a:t>
            </a:r>
          </a:p>
        </p:txBody>
      </p:sp>
      <p:sp>
        <p:nvSpPr>
          <p:cNvPr id="10243" name="Rectangle 3"/>
          <p:cNvSpPr>
            <a:spLocks noGrp="1" noChangeArrowheads="1"/>
          </p:cNvSpPr>
          <p:nvPr>
            <p:ph idx="1"/>
          </p:nvPr>
        </p:nvSpPr>
        <p:spPr>
          <a:xfrm>
            <a:off x="263352" y="1556792"/>
            <a:ext cx="10972800" cy="4525962"/>
          </a:xfrm>
        </p:spPr>
        <p:txBody>
          <a:bodyPr/>
          <a:lstStyle/>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通过改变图形对象的方向、尺寸和形状来实现设计和设施布局，或实现动画</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基本的几何变换包括</a:t>
            </a: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平移</a:t>
            </a: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旋转</a:t>
            </a: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缩放</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基本几何变换的组合形成复合变换</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其他变换还包括</a:t>
            </a:r>
            <a:r>
              <a:rPr lang="zh-CN" altLang="en-US" b="1" i="1" dirty="0">
                <a:solidFill>
                  <a:srgbClr val="0070C0"/>
                </a:solidFill>
                <a:latin typeface="微软雅黑" panose="020B0503020204020204" pitchFamily="34" charset="-122"/>
                <a:ea typeface="微软雅黑" panose="020B0503020204020204" pitchFamily="34" charset="-122"/>
              </a:rPr>
              <a:t>反切</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和</a:t>
            </a:r>
            <a:r>
              <a:rPr lang="zh-CN" altLang="en-US" b="1" i="1" dirty="0">
                <a:solidFill>
                  <a:srgbClr val="0070C0"/>
                </a:solidFill>
                <a:latin typeface="微软雅黑" panose="020B0503020204020204" pitchFamily="34" charset="-122"/>
                <a:ea typeface="微软雅黑" panose="020B0503020204020204" pitchFamily="34" charset="-122"/>
              </a:rPr>
              <a:t>错切</a:t>
            </a:r>
          </a:p>
          <a:p>
            <a:pPr marL="469900" indent="-469900" eaLnBrk="1" hangingPunct="1"/>
            <a:endParaRPr lang="en-US" altLang="zh-CN" dirty="0" smtClean="0"/>
          </a:p>
        </p:txBody>
      </p:sp>
    </p:spTree>
    <p:extLst>
      <p:ext uri="{BB962C8B-B14F-4D97-AF65-F5344CB8AC3E}">
        <p14:creationId xmlns:p14="http://schemas.microsoft.com/office/powerpoint/2010/main" val="15570183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三维剪裁</a:t>
            </a:r>
          </a:p>
        </p:txBody>
      </p:sp>
      <p:sp>
        <p:nvSpPr>
          <p:cNvPr id="202755" name="Rectangle 3"/>
          <p:cNvSpPr>
            <a:spLocks noGrp="1" noChangeArrowheads="1"/>
          </p:cNvSpPr>
          <p:nvPr>
            <p:ph type="body" sz="half" idx="1"/>
          </p:nvPr>
        </p:nvSpPr>
        <p:spPr>
          <a:xfrm>
            <a:off x="755651" y="2149475"/>
            <a:ext cx="9084733" cy="4267200"/>
          </a:xfrm>
        </p:spPr>
        <p:txBody>
          <a:bodyPr/>
          <a:lstStyle/>
          <a:p>
            <a:pPr marL="717550" lvl="1" indent="-342900" eaLnBrk="1" hangingPunct="0">
              <a:lnSpc>
                <a:spcPct val="110000"/>
              </a:lnSpc>
              <a:spcBef>
                <a:spcPts val="24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根据观察体的边界平面剪裁三维物体</a:t>
            </a:r>
          </a:p>
          <a:p>
            <a:pPr marL="717550" lvl="1" indent="-342900" eaLnBrk="1" hangingPunct="0">
              <a:lnSpc>
                <a:spcPct val="110000"/>
              </a:lnSpc>
              <a:spcBef>
                <a:spcPts val="24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扩展二维剪裁的算法实现</a:t>
            </a:r>
          </a:p>
          <a:p>
            <a:pPr marL="717550" lvl="1" indent="-342900" eaLnBrk="1" hangingPunct="0">
              <a:lnSpc>
                <a:spcPct val="110000"/>
              </a:lnSpc>
              <a:spcBef>
                <a:spcPts val="24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剪裁可以通过硬件实现</a:t>
            </a:r>
          </a:p>
          <a:p>
            <a:pPr eaLnBrk="1" hangingPunct="1">
              <a:spcBef>
                <a:spcPct val="40000"/>
              </a:spcBef>
            </a:pPr>
            <a:endParaRPr lang="zh-CN" altLang="en-US" sz="2800" b="1" dirty="0" smtClean="0"/>
          </a:p>
          <a:p>
            <a:pPr lvl="1" eaLnBrk="1" hangingPunct="1">
              <a:spcBef>
                <a:spcPct val="40000"/>
              </a:spcBef>
            </a:pPr>
            <a:endParaRPr lang="en-US" altLang="zh-CN" sz="2400" b="1" dirty="0" smtClean="0"/>
          </a:p>
        </p:txBody>
      </p:sp>
    </p:spTree>
    <p:extLst>
      <p:ext uri="{BB962C8B-B14F-4D97-AF65-F5344CB8AC3E}">
        <p14:creationId xmlns:p14="http://schemas.microsoft.com/office/powerpoint/2010/main" val="1319574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7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nimBg="1"/>
      <p:bldP spid="20275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68"/>
          <p:cNvGrpSpPr/>
          <p:nvPr/>
        </p:nvGrpSpPr>
        <p:grpSpPr>
          <a:xfrm>
            <a:off x="0" y="-1664915"/>
            <a:ext cx="12192000" cy="10492847"/>
            <a:chOff x="0" y="0"/>
            <a:chExt cx="12192000" cy="10492846"/>
          </a:xfrm>
        </p:grpSpPr>
        <p:grpSp>
          <p:nvGrpSpPr>
            <p:cNvPr id="261" name="Group 261"/>
            <p:cNvGrpSpPr/>
            <p:nvPr/>
          </p:nvGrpSpPr>
          <p:grpSpPr>
            <a:xfrm>
              <a:off x="0" y="9172046"/>
              <a:ext cx="12192000" cy="1320801"/>
              <a:chOff x="0" y="0"/>
              <a:chExt cx="12192000" cy="1320800"/>
            </a:xfrm>
          </p:grpSpPr>
          <p:sp>
            <p:nvSpPr>
              <p:cNvPr id="256" name="Shape 256"/>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57" name="Shape 257"/>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58" name="Shape 258"/>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0" name="Shape 260"/>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267" name="Group 267"/>
            <p:cNvGrpSpPr/>
            <p:nvPr/>
          </p:nvGrpSpPr>
          <p:grpSpPr>
            <a:xfrm>
              <a:off x="0" y="0"/>
              <a:ext cx="12192000" cy="1320801"/>
              <a:chOff x="0" y="0"/>
              <a:chExt cx="12192000" cy="1320800"/>
            </a:xfrm>
          </p:grpSpPr>
          <p:sp>
            <p:nvSpPr>
              <p:cNvPr id="262" name="Shape 26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63" name="Shape 26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64" name="Shape 26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Shape 26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6" name="Shape 26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269" name="Shape 26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581217" y="3881442"/>
            <a:ext cx="5029580" cy="58477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a:solidFill>
                  <a:srgbClr val="404040"/>
                </a:solidFill>
              </a:defRPr>
            </a:lvl1pPr>
          </a:lstStyle>
          <a:p>
            <a:pPr lvl="1" indent="0" algn="ctr"/>
            <a:r>
              <a:rPr lang="en-US" altLang="zh-CN" sz="3200" b="1" dirty="0">
                <a:solidFill>
                  <a:srgbClr val="404040"/>
                </a:solidFill>
                <a:latin typeface="微软雅黑" panose="020B0503020204020204" pitchFamily="34" charset="-122"/>
                <a:ea typeface="微软雅黑" panose="020B0503020204020204" pitchFamily="34" charset="-122"/>
              </a:rPr>
              <a:t>OpenGL</a:t>
            </a:r>
            <a:r>
              <a:rPr lang="zh-CN" altLang="en-US" sz="3200" b="1" dirty="0">
                <a:solidFill>
                  <a:srgbClr val="404040"/>
                </a:solidFill>
                <a:latin typeface="微软雅黑" panose="020B0503020204020204" pitchFamily="34" charset="-122"/>
                <a:ea typeface="微软雅黑" panose="020B0503020204020204" pitchFamily="34" charset="-122"/>
              </a:rPr>
              <a:t>实现观察投影变换</a:t>
            </a:r>
            <a:endParaRPr sz="3200" b="1" dirty="0">
              <a:solidFill>
                <a:srgbClr val="404040"/>
              </a:solidFill>
              <a:latin typeface="微软雅黑" panose="020B0503020204020204" pitchFamily="34" charset="-122"/>
              <a:ea typeface="微软雅黑" panose="020B0503020204020204" pitchFamily="34" charset="-122"/>
            </a:endParaRPr>
          </a:p>
        </p:txBody>
      </p:sp>
      <p:grpSp>
        <p:nvGrpSpPr>
          <p:cNvPr id="272" name="Group 27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1" cy="1714897"/>
            <a:chOff x="0" y="0"/>
            <a:chExt cx="1989279" cy="1714895"/>
          </a:xfrm>
        </p:grpSpPr>
        <p:sp>
          <p:nvSpPr>
            <p:cNvPr id="270" name="Shape 270"/>
            <p:cNvSpPr/>
            <p:nvPr/>
          </p:nvSpPr>
          <p:spPr>
            <a:xfrm>
              <a:off x="0" y="0"/>
              <a:ext cx="1989279"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271" name="Shape 271"/>
            <p:cNvSpPr/>
            <p:nvPr/>
          </p:nvSpPr>
          <p:spPr>
            <a:xfrm>
              <a:off x="308680" y="257285"/>
              <a:ext cx="1371919" cy="1200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3</a:t>
              </a:r>
              <a:endParaRPr dirty="0"/>
            </a:p>
          </p:txBody>
        </p:sp>
      </p:grpSp>
    </p:spTree>
    <p:extLst>
      <p:ext uri="{BB962C8B-B14F-4D97-AF65-F5344CB8AC3E}">
        <p14:creationId xmlns:p14="http://schemas.microsoft.com/office/powerpoint/2010/main" val="3796753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变换矩阵的设置</a:t>
            </a:r>
          </a:p>
        </p:txBody>
      </p:sp>
      <p:sp>
        <p:nvSpPr>
          <p:cNvPr id="149507" name="Rectangle 3"/>
          <p:cNvSpPr>
            <a:spLocks noGrp="1" noChangeArrowheads="1"/>
          </p:cNvSpPr>
          <p:nvPr>
            <p:ph idx="1"/>
          </p:nvPr>
        </p:nvSpPr>
        <p:spPr>
          <a:xfrm>
            <a:off x="623392" y="1412776"/>
            <a:ext cx="10668000" cy="4700588"/>
          </a:xfrm>
        </p:spPr>
        <p:txBody>
          <a:bodyPr>
            <a:normAutofit fontScale="92500" lnSpcReduction="20000"/>
          </a:bodyPr>
          <a:lstStyle/>
          <a:p>
            <a:pPr marL="717550" lvl="1" indent="-342900" eaLnBrk="1" hangingPunct="0">
              <a:lnSpc>
                <a:spcPct val="110000"/>
              </a:lnSpc>
              <a:spcBef>
                <a:spcPts val="2400"/>
              </a:spcBef>
              <a:buFont typeface="Wingdings" panose="05000000000000000000" pitchFamily="2" charset="2"/>
              <a:buChar char="Ø"/>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3.1.1 </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选择矩阵模式</a:t>
            </a:r>
          </a:p>
          <a:p>
            <a:pPr marL="1260475" lvl="3" indent="-342900" hangingPunct="0">
              <a:lnSpc>
                <a:spcPct val="140000"/>
              </a:lnSpc>
              <a:spcBef>
                <a:spcPts val="12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中所有的变换都是通过变换矩阵实现；</a:t>
            </a: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在执行相应的转换之前，要指定当前的转换命令是针对哪一个矩阵；</a:t>
            </a:r>
          </a:p>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调用</a:t>
            </a:r>
            <a:r>
              <a:rPr lang="en-US" altLang="zh-CN" sz="2200" b="1" dirty="0" err="1">
                <a:solidFill>
                  <a:srgbClr val="19B804"/>
                </a:solidFill>
                <a:latin typeface="微软雅黑" panose="020B0503020204020204" pitchFamily="34" charset="-122"/>
                <a:ea typeface="微软雅黑" panose="020B0503020204020204" pitchFamily="34" charset="-122"/>
              </a:rPr>
              <a:t>glMatrixMode</a:t>
            </a:r>
            <a:r>
              <a:rPr lang="en-US" altLang="zh-CN" sz="2200" b="1" dirty="0">
                <a:solidFill>
                  <a:srgbClr val="19B804"/>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命令指定要进行变换的矩阵；</a:t>
            </a:r>
          </a:p>
          <a:p>
            <a:pPr marL="1704975" lvl="4" indent="-433388" hangingPunct="0">
              <a:lnSpc>
                <a:spcPct val="110000"/>
              </a:lnSpc>
              <a:spcBef>
                <a:spcPts val="1200"/>
              </a:spcBef>
              <a:buFont typeface="Wingdings" panose="05000000000000000000" pitchFamily="2" charset="2"/>
              <a:buChar char="n"/>
              <a:tabLst>
                <a:tab pos="1612900" algn="l"/>
              </a:tabLst>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函数</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原型 </a:t>
            </a:r>
          </a:p>
          <a:p>
            <a:pPr lvl="1" eaLnBrk="1" hangingPunct="1">
              <a:buFont typeface="Wingdings" pitchFamily="2" charset="2"/>
              <a:buNone/>
            </a:pPr>
            <a:r>
              <a:rPr lang="zh-CN" altLang="en-US" sz="2400" dirty="0" smtClean="0"/>
              <a:t>        </a:t>
            </a:r>
            <a:r>
              <a:rPr lang="en-US" altLang="zh-CN" sz="2400" b="1" dirty="0" smtClean="0">
                <a:solidFill>
                  <a:schemeClr val="bg2">
                    <a:lumMod val="50000"/>
                  </a:schemeClr>
                </a:solidFill>
                <a:latin typeface="Times New Roman" pitchFamily="18" charset="0"/>
              </a:rPr>
              <a:t>void </a:t>
            </a:r>
            <a:r>
              <a:rPr lang="en-US" altLang="zh-CN" sz="2400" b="1" dirty="0" err="1" smtClean="0">
                <a:solidFill>
                  <a:srgbClr val="19B804"/>
                </a:solidFill>
                <a:latin typeface="Times New Roman" pitchFamily="18" charset="0"/>
              </a:rPr>
              <a:t>glMatrixMode</a:t>
            </a:r>
            <a:r>
              <a:rPr lang="en-US" altLang="zh-CN" sz="2400" b="1" dirty="0" smtClean="0">
                <a:solidFill>
                  <a:schemeClr val="bg2">
                    <a:lumMod val="50000"/>
                  </a:schemeClr>
                </a:solidFill>
                <a:latin typeface="Times New Roman" pitchFamily="18" charset="0"/>
              </a:rPr>
              <a:t>(</a:t>
            </a:r>
            <a:r>
              <a:rPr lang="en-US" altLang="zh-CN" sz="2400" b="1" dirty="0" err="1" smtClean="0">
                <a:solidFill>
                  <a:schemeClr val="bg2">
                    <a:lumMod val="50000"/>
                  </a:schemeClr>
                </a:solidFill>
                <a:latin typeface="Times New Roman" pitchFamily="18" charset="0"/>
              </a:rPr>
              <a:t>GLenum</a:t>
            </a:r>
            <a:r>
              <a:rPr lang="en-US" altLang="zh-CN" sz="2400" b="1" dirty="0" smtClean="0">
                <a:solidFill>
                  <a:schemeClr val="bg2">
                    <a:lumMod val="50000"/>
                  </a:schemeClr>
                </a:solidFill>
                <a:latin typeface="Times New Roman" pitchFamily="18" charset="0"/>
              </a:rPr>
              <a:t> </a:t>
            </a:r>
            <a:r>
              <a:rPr lang="en-US" altLang="zh-CN" sz="2400" b="1" i="1" dirty="0" smtClean="0">
                <a:solidFill>
                  <a:schemeClr val="bg2">
                    <a:lumMod val="50000"/>
                  </a:schemeClr>
                </a:solidFill>
                <a:latin typeface="Times New Roman" pitchFamily="18" charset="0"/>
              </a:rPr>
              <a:t>mode</a:t>
            </a:r>
            <a:r>
              <a:rPr lang="en-US" altLang="zh-CN" sz="2400" b="1" dirty="0" smtClean="0">
                <a:solidFill>
                  <a:schemeClr val="bg2">
                    <a:lumMod val="50000"/>
                  </a:schemeClr>
                </a:solidFill>
                <a:latin typeface="Times New Roman" pitchFamily="18" charset="0"/>
              </a:rPr>
              <a:t>);</a:t>
            </a:r>
          </a:p>
          <a:p>
            <a:pPr marL="1704975" lvl="4" indent="-433388" eaLnBrk="1" hangingPunct="0">
              <a:lnSpc>
                <a:spcPct val="110000"/>
              </a:lnSpc>
              <a:spcBef>
                <a:spcPts val="1200"/>
              </a:spcBef>
              <a:buFont typeface="Wingdings" panose="05000000000000000000" pitchFamily="2" charset="2"/>
              <a:buChar char="n"/>
              <a:tabLst>
                <a:tab pos="1612900" algn="l"/>
              </a:tabLst>
              <a:defRPr/>
            </a:pPr>
            <a:r>
              <a:rPr lang="en-US" altLang="zh-CN" sz="2200" b="1" i="1" dirty="0" smtClean="0">
                <a:solidFill>
                  <a:schemeClr val="accent6">
                    <a:lumMod val="50000"/>
                  </a:schemeClr>
                </a:solidFill>
                <a:latin typeface="微软雅黑" panose="020B0503020204020204" pitchFamily="34" charset="-122"/>
                <a:ea typeface="微软雅黑" panose="020B0503020204020204" pitchFamily="34" charset="-122"/>
              </a:rPr>
              <a:t>mode</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的取值为</a:t>
            </a:r>
          </a:p>
          <a:p>
            <a:pPr marL="1704975" lvl="3" indent="0">
              <a:lnSpc>
                <a:spcPct val="100000"/>
              </a:lnSpc>
              <a:spcBef>
                <a:spcPct val="50000"/>
              </a:spcBef>
            </a:pPr>
            <a:r>
              <a:rPr lang="zh-CN" altLang="en-US" sz="2400" b="1" dirty="0" smtClean="0">
                <a:latin typeface="Times New Roman" pitchFamily="18" charset="0"/>
              </a:rPr>
              <a:t>  </a:t>
            </a:r>
            <a:r>
              <a:rPr lang="en-US" altLang="zh-CN" b="1" dirty="0">
                <a:solidFill>
                  <a:schemeClr val="bg2">
                    <a:lumMod val="50000"/>
                  </a:schemeClr>
                </a:solidFill>
                <a:latin typeface="微软雅黑" panose="020B0503020204020204" pitchFamily="34" charset="-122"/>
                <a:ea typeface="微软雅黑" panose="020B0503020204020204" pitchFamily="34" charset="-122"/>
              </a:rPr>
              <a:t>GL_MODELVIEW </a:t>
            </a:r>
            <a:r>
              <a:rPr lang="zh-CN" altLang="en-US" b="1" dirty="0">
                <a:solidFill>
                  <a:schemeClr val="bg2">
                    <a:lumMod val="50000"/>
                  </a:schemeClr>
                </a:solidFill>
                <a:latin typeface="微软雅黑" panose="020B0503020204020204" pitchFamily="34" charset="-122"/>
                <a:ea typeface="微软雅黑" panose="020B0503020204020204" pitchFamily="34" charset="-122"/>
              </a:rPr>
              <a:t>几何模型和视点矩阵</a:t>
            </a:r>
          </a:p>
          <a:p>
            <a:pPr marL="1704975" lvl="3" indent="0">
              <a:lnSpc>
                <a:spcPct val="100000"/>
              </a:lnSpc>
              <a:spcBef>
                <a:spcPct val="50000"/>
              </a:spcBef>
            </a:pPr>
            <a:r>
              <a:rPr lang="zh-CN" altLang="en-US" b="1" dirty="0">
                <a:solidFill>
                  <a:schemeClr val="bg2">
                    <a:lumMod val="50000"/>
                  </a:schemeClr>
                </a:solidFill>
                <a:latin typeface="微软雅黑" panose="020B0503020204020204" pitchFamily="34" charset="-122"/>
                <a:ea typeface="微软雅黑" panose="020B0503020204020204" pitchFamily="34" charset="-122"/>
              </a:rPr>
              <a:t>  </a:t>
            </a:r>
            <a:r>
              <a:rPr lang="en-US" altLang="zh-CN" b="1" dirty="0">
                <a:solidFill>
                  <a:schemeClr val="bg2">
                    <a:lumMod val="50000"/>
                  </a:schemeClr>
                </a:solidFill>
                <a:latin typeface="微软雅黑" panose="020B0503020204020204" pitchFamily="34" charset="-122"/>
                <a:ea typeface="微软雅黑" panose="020B0503020204020204" pitchFamily="34" charset="-122"/>
              </a:rPr>
              <a:t>GL_PROJECTION  </a:t>
            </a:r>
            <a:r>
              <a:rPr lang="zh-CN" altLang="en-US" b="1" dirty="0">
                <a:solidFill>
                  <a:schemeClr val="bg2">
                    <a:lumMod val="50000"/>
                  </a:schemeClr>
                </a:solidFill>
                <a:latin typeface="微软雅黑" panose="020B0503020204020204" pitchFamily="34" charset="-122"/>
                <a:ea typeface="微软雅黑" panose="020B0503020204020204" pitchFamily="34" charset="-122"/>
              </a:rPr>
              <a:t>投影矩阵</a:t>
            </a:r>
          </a:p>
          <a:p>
            <a:pPr marL="1704975" lvl="3" indent="0">
              <a:lnSpc>
                <a:spcPct val="100000"/>
              </a:lnSpc>
              <a:spcBef>
                <a:spcPct val="50000"/>
              </a:spcBef>
            </a:pPr>
            <a:r>
              <a:rPr lang="zh-CN" altLang="en-US" b="1" dirty="0">
                <a:solidFill>
                  <a:schemeClr val="bg2">
                    <a:lumMod val="50000"/>
                  </a:schemeClr>
                </a:solidFill>
                <a:latin typeface="微软雅黑" panose="020B0503020204020204" pitchFamily="34" charset="-122"/>
                <a:ea typeface="微软雅黑" panose="020B0503020204020204" pitchFamily="34" charset="-122"/>
              </a:rPr>
              <a:t>  </a:t>
            </a:r>
            <a:r>
              <a:rPr lang="en-US" altLang="zh-CN" b="1" dirty="0">
                <a:solidFill>
                  <a:schemeClr val="bg2">
                    <a:lumMod val="50000"/>
                  </a:schemeClr>
                </a:solidFill>
                <a:latin typeface="微软雅黑" panose="020B0503020204020204" pitchFamily="34" charset="-122"/>
                <a:ea typeface="微软雅黑" panose="020B0503020204020204" pitchFamily="34" charset="-122"/>
              </a:rPr>
              <a:t>GL_TEXTURE  </a:t>
            </a:r>
            <a:r>
              <a:rPr lang="zh-CN" altLang="en-US" b="1" dirty="0">
                <a:solidFill>
                  <a:schemeClr val="bg2">
                    <a:lumMod val="50000"/>
                  </a:schemeClr>
                </a:solidFill>
                <a:latin typeface="微软雅黑" panose="020B0503020204020204" pitchFamily="34" charset="-122"/>
                <a:ea typeface="微软雅黑" panose="020B0503020204020204" pitchFamily="34" charset="-122"/>
              </a:rPr>
              <a:t>纹理矩阵</a:t>
            </a:r>
          </a:p>
        </p:txBody>
      </p:sp>
    </p:spTree>
    <p:extLst>
      <p:ext uri="{BB962C8B-B14F-4D97-AF65-F5344CB8AC3E}">
        <p14:creationId xmlns:p14="http://schemas.microsoft.com/office/powerpoint/2010/main" val="2990193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507">
                                            <p:txEl>
                                              <p:pRg st="6" end="6"/>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grpId="0" nodeType="afterEffect">
                                  <p:stCondLst>
                                    <p:cond delay="0"/>
                                  </p:stCondLst>
                                  <p:childTnLst>
                                    <p:set>
                                      <p:cBhvr>
                                        <p:cTn id="33" dur="1" fill="hold">
                                          <p:stCondLst>
                                            <p:cond delay="0"/>
                                          </p:stCondLst>
                                        </p:cTn>
                                        <p:tgtEl>
                                          <p:spTgt spid="149507">
                                            <p:txEl>
                                              <p:pRg st="7" end="7"/>
                                            </p:txEl>
                                          </p:spTgt>
                                        </p:tgtEl>
                                        <p:attrNameLst>
                                          <p:attrName>style.visibility</p:attrName>
                                        </p:attrNameLst>
                                      </p:cBhvr>
                                      <p:to>
                                        <p:strVal val="visible"/>
                                      </p:to>
                                    </p:set>
                                    <p:animEffect transition="in" filter="wipe(up)">
                                      <p:cBhvr>
                                        <p:cTn id="34" dur="500"/>
                                        <p:tgtEl>
                                          <p:spTgt spid="149507">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49507">
                                            <p:txEl>
                                              <p:pRg st="8" end="8"/>
                                            </p:txEl>
                                          </p:spTgt>
                                        </p:tgtEl>
                                        <p:attrNameLst>
                                          <p:attrName>style.visibility</p:attrName>
                                        </p:attrNameLst>
                                      </p:cBhvr>
                                      <p:to>
                                        <p:strVal val="visible"/>
                                      </p:to>
                                    </p:set>
                                    <p:animEffect transition="in" filter="wipe(up)">
                                      <p:cBhvr>
                                        <p:cTn id="37" dur="500"/>
                                        <p:tgtEl>
                                          <p:spTgt spid="149507">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49507">
                                            <p:txEl>
                                              <p:pRg st="9" end="9"/>
                                            </p:txEl>
                                          </p:spTgt>
                                        </p:tgtEl>
                                        <p:attrNameLst>
                                          <p:attrName>style.visibility</p:attrName>
                                        </p:attrNameLst>
                                      </p:cBhvr>
                                      <p:to>
                                        <p:strVal val="visible"/>
                                      </p:to>
                                    </p:set>
                                    <p:animEffect transition="in" filter="wipe(up)">
                                      <p:cBhvr>
                                        <p:cTn id="40" dur="500"/>
                                        <p:tgtEl>
                                          <p:spTgt spid="149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变换矩阵的设置</a:t>
            </a:r>
          </a:p>
        </p:txBody>
      </p:sp>
      <p:sp>
        <p:nvSpPr>
          <p:cNvPr id="150531" name="Rectangle 3"/>
          <p:cNvSpPr>
            <a:spLocks noGrp="1" noChangeArrowheads="1"/>
          </p:cNvSpPr>
          <p:nvPr>
            <p:ph idx="1"/>
          </p:nvPr>
        </p:nvSpPr>
        <p:spPr>
          <a:xfrm>
            <a:off x="479376" y="1412776"/>
            <a:ext cx="11101916" cy="4700588"/>
          </a:xfrm>
        </p:spPr>
        <p:txBody>
          <a:bodyPr/>
          <a:lstStyle/>
          <a:p>
            <a:pPr marL="717550" lvl="1" indent="-342900" hangingPunct="0">
              <a:spcBef>
                <a:spcPts val="24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3.1.2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初始化模式</a:t>
            </a:r>
          </a:p>
          <a:p>
            <a:pPr marL="1260475" lvl="3" indent="-342900" eaLnBrk="1" hangingPunct="0">
              <a:lnSpc>
                <a:spcPct val="13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将当前矩阵清除，并设置为</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4</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4</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的单位矩阵；</a:t>
            </a:r>
          </a:p>
          <a:p>
            <a:pPr marL="1260475" lvl="3" indent="-342900" eaLnBrk="1" hangingPunct="0">
              <a:lnSpc>
                <a:spcPct val="13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避免先前矩阵换算的结果影响下一个变换操作；</a:t>
            </a:r>
          </a:p>
          <a:p>
            <a:pPr marL="1260475" lvl="3" indent="-342900" eaLnBrk="1" hangingPunct="0">
              <a:lnSpc>
                <a:spcPct val="13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在指定了矩阵模式后，调用函数</a:t>
            </a:r>
            <a:r>
              <a:rPr lang="en-US" altLang="zh-CN" sz="2000" b="1" dirty="0" err="1">
                <a:solidFill>
                  <a:srgbClr val="19B804"/>
                </a:solidFill>
                <a:latin typeface="微软雅黑" panose="020B0503020204020204" pitchFamily="34" charset="-122"/>
                <a:ea typeface="微软雅黑" panose="020B0503020204020204" pitchFamily="34" charset="-122"/>
              </a:rPr>
              <a:t>glLoadIdentity</a:t>
            </a:r>
            <a:r>
              <a:rPr lang="en-US" altLang="zh-CN" sz="2000" b="1" dirty="0" smtClean="0">
                <a:solidFill>
                  <a:srgbClr val="19B804"/>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将当前矩阵清除为单位矩阵</a:t>
            </a: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rPr>
              <a:t>；</a:t>
            </a:r>
            <a:endParaRPr lang="zh-CN" altLang="en-US" sz="2000" b="1" dirty="0">
              <a:solidFill>
                <a:schemeClr val="accent6">
                  <a:lumMod val="50000"/>
                </a:schemeClr>
              </a:solidFill>
              <a:latin typeface="微软雅黑" panose="020B0503020204020204" pitchFamily="34" charset="-122"/>
              <a:ea typeface="微软雅黑" panose="020B0503020204020204" pitchFamily="34" charset="-122"/>
            </a:endParaRPr>
          </a:p>
          <a:p>
            <a:pPr marL="1704975" lvl="4" indent="-433388" eaLnBrk="1" hangingPunct="0">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例如：</a:t>
            </a:r>
          </a:p>
          <a:p>
            <a:pPr marL="1254125" lvl="1" indent="455613" eaLnBrk="1" hangingPunct="1">
              <a:buFont typeface="Wingdings" pitchFamily="2" charset="2"/>
              <a:buNone/>
            </a:pPr>
            <a:r>
              <a:rPr lang="en-US" altLang="zh-CN" sz="2600" b="1" dirty="0" err="1" smtClean="0">
                <a:solidFill>
                  <a:srgbClr val="008000"/>
                </a:solidFill>
                <a:latin typeface="Times New Roman" pitchFamily="18" charset="0"/>
              </a:rPr>
              <a:t>glMatrixMode</a:t>
            </a:r>
            <a:r>
              <a:rPr lang="en-US" altLang="zh-CN" sz="2600" b="1" dirty="0" smtClean="0">
                <a:solidFill>
                  <a:srgbClr val="008000"/>
                </a:solidFill>
                <a:latin typeface="Times New Roman" pitchFamily="18" charset="0"/>
              </a:rPr>
              <a:t>(GL_MODELVIEW);</a:t>
            </a:r>
          </a:p>
          <a:p>
            <a:pPr marL="1254125" lvl="1" indent="455613" eaLnBrk="1" hangingPunct="1">
              <a:buFont typeface="Wingdings" pitchFamily="2" charset="2"/>
              <a:buNone/>
            </a:pPr>
            <a:r>
              <a:rPr lang="en-US" altLang="zh-CN" b="1" dirty="0" err="1" smtClean="0">
                <a:solidFill>
                  <a:srgbClr val="008000"/>
                </a:solidFill>
                <a:latin typeface="Times New Roman" pitchFamily="18" charset="0"/>
              </a:rPr>
              <a:t>glLoadIdentity</a:t>
            </a:r>
            <a:r>
              <a:rPr lang="en-US" altLang="zh-CN" b="1" dirty="0" smtClean="0">
                <a:solidFill>
                  <a:srgbClr val="008000"/>
                </a:solidFill>
                <a:latin typeface="Times New Roman" pitchFamily="18" charset="0"/>
              </a:rPr>
              <a:t>()</a:t>
            </a:r>
            <a:r>
              <a:rPr lang="zh-CN" altLang="en-US" b="1" dirty="0" smtClean="0">
                <a:solidFill>
                  <a:srgbClr val="008000"/>
                </a:solidFill>
                <a:latin typeface="Times New Roman" pitchFamily="18" charset="0"/>
              </a:rPr>
              <a:t>；</a:t>
            </a:r>
            <a:endParaRPr lang="zh-CN" altLang="en-US" sz="2600" b="1" dirty="0" smtClean="0">
              <a:solidFill>
                <a:srgbClr val="008000"/>
              </a:solidFill>
              <a:latin typeface="Times New Roman" pitchFamily="18" charset="0"/>
            </a:endParaRPr>
          </a:p>
          <a:p>
            <a:pPr lvl="1" eaLnBrk="1" hangingPunct="1">
              <a:buFont typeface="Wingdings" pitchFamily="2" charset="2"/>
              <a:buNone/>
            </a:pPr>
            <a:endParaRPr lang="zh-CN" altLang="en-US" sz="2600" dirty="0" smtClean="0">
              <a:solidFill>
                <a:srgbClr val="008000"/>
              </a:solidFill>
              <a:latin typeface="Times New Roman" pitchFamily="18" charset="0"/>
            </a:endParaRPr>
          </a:p>
          <a:p>
            <a:pPr lvl="1" eaLnBrk="1" hangingPunct="1"/>
            <a:endParaRPr lang="en-US" altLang="zh-CN" dirty="0" smtClean="0">
              <a:latin typeface="Times New Roman" pitchFamily="18" charset="0"/>
            </a:endParaRPr>
          </a:p>
        </p:txBody>
      </p:sp>
    </p:spTree>
    <p:extLst>
      <p:ext uri="{BB962C8B-B14F-4D97-AF65-F5344CB8AC3E}">
        <p14:creationId xmlns:p14="http://schemas.microsoft.com/office/powerpoint/2010/main" val="890198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视点变换</a:t>
            </a:r>
          </a:p>
        </p:txBody>
      </p:sp>
      <p:sp>
        <p:nvSpPr>
          <p:cNvPr id="148483" name="Rectangle 3"/>
          <p:cNvSpPr>
            <a:spLocks noGrp="1" noChangeArrowheads="1"/>
          </p:cNvSpPr>
          <p:nvPr>
            <p:ph idx="1"/>
          </p:nvPr>
        </p:nvSpPr>
        <p:spPr>
          <a:xfrm>
            <a:off x="239184" y="1600201"/>
            <a:ext cx="11257416" cy="4709119"/>
          </a:xfrm>
        </p:spPr>
        <p:txBody>
          <a:bodyPr>
            <a:normAutofit fontScale="92500" lnSpcReduction="10000"/>
          </a:bodyPr>
          <a:lstStyle/>
          <a:p>
            <a:pPr marL="717550" lvl="1" indent="-342900" eaLnBrk="1" hangingPunct="0">
              <a:lnSpc>
                <a:spcPct val="110000"/>
              </a:lnSpc>
              <a:spcBef>
                <a:spcPts val="24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目的</a:t>
            </a:r>
          </a:p>
          <a:p>
            <a:pPr marL="1260475" lvl="3" indent="-342900" hangingPunct="0">
              <a:lnSpc>
                <a:spcPct val="13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确定观察场景中物体的视点的位置和方向</a:t>
            </a:r>
          </a:p>
          <a:p>
            <a:pPr marL="1260475" lvl="3" indent="-342900" hangingPunct="0">
              <a:lnSpc>
                <a:spcPct val="13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视点转换的命令同模型转换的命令是相同的</a:t>
            </a:r>
          </a:p>
          <a:p>
            <a:pPr marL="1254125" lvl="1" indent="542925">
              <a:lnSpc>
                <a:spcPct val="100000"/>
              </a:lnSpc>
            </a:pPr>
            <a:r>
              <a:rPr lang="zh-CN" altLang="en-US" sz="2400" dirty="0" smtClean="0"/>
              <a:t> </a:t>
            </a:r>
            <a:r>
              <a:rPr lang="en-US" altLang="zh-CN" sz="2600" b="1" dirty="0" err="1" smtClean="0">
                <a:solidFill>
                  <a:srgbClr val="008000"/>
                </a:solidFill>
                <a:latin typeface="Times New Roman" pitchFamily="18" charset="0"/>
              </a:rPr>
              <a:t>glTranslate</a:t>
            </a:r>
            <a:r>
              <a:rPr lang="en-US" altLang="zh-CN" sz="2600" b="1" dirty="0">
                <a:solidFill>
                  <a:srgbClr val="008000"/>
                </a:solidFill>
                <a:latin typeface="Times New Roman" pitchFamily="18" charset="0"/>
              </a:rPr>
              <a:t>();</a:t>
            </a:r>
          </a:p>
          <a:p>
            <a:pPr marL="1254125" lvl="1" indent="542925">
              <a:lnSpc>
                <a:spcPct val="100000"/>
              </a:lnSpc>
            </a:pPr>
            <a:r>
              <a:rPr lang="en-US" altLang="zh-CN" sz="2600" b="1" dirty="0" smtClean="0">
                <a:solidFill>
                  <a:srgbClr val="008000"/>
                </a:solidFill>
                <a:latin typeface="Times New Roman" pitchFamily="18" charset="0"/>
              </a:rPr>
              <a:t>  </a:t>
            </a:r>
            <a:r>
              <a:rPr lang="en-US" altLang="zh-CN" sz="2600" b="1" dirty="0" err="1" smtClean="0">
                <a:solidFill>
                  <a:srgbClr val="008000"/>
                </a:solidFill>
                <a:latin typeface="Times New Roman" pitchFamily="18" charset="0"/>
              </a:rPr>
              <a:t>glRotate</a:t>
            </a:r>
            <a:r>
              <a:rPr lang="en-US" altLang="zh-CN" sz="2600" b="1" dirty="0">
                <a:solidFill>
                  <a:srgbClr val="008000"/>
                </a:solidFill>
                <a:latin typeface="Times New Roman" pitchFamily="18" charset="0"/>
              </a:rPr>
              <a:t>();</a:t>
            </a:r>
          </a:p>
          <a:p>
            <a:pPr marL="1254125" lvl="1" indent="542925">
              <a:lnSpc>
                <a:spcPct val="100000"/>
              </a:lnSpc>
            </a:pPr>
            <a:r>
              <a:rPr lang="en-US" altLang="zh-CN" sz="2600" b="1" dirty="0">
                <a:solidFill>
                  <a:srgbClr val="008000"/>
                </a:solidFill>
                <a:latin typeface="Times New Roman" pitchFamily="18" charset="0"/>
              </a:rPr>
              <a:t>  </a:t>
            </a:r>
            <a:r>
              <a:rPr lang="en-US" altLang="zh-CN" sz="2600" b="1" dirty="0" err="1" smtClean="0">
                <a:solidFill>
                  <a:srgbClr val="008000"/>
                </a:solidFill>
                <a:latin typeface="Times New Roman" pitchFamily="18" charset="0"/>
              </a:rPr>
              <a:t>glScale</a:t>
            </a:r>
            <a:r>
              <a:rPr lang="en-US" altLang="zh-CN" sz="2600" b="1" dirty="0">
                <a:solidFill>
                  <a:srgbClr val="008000"/>
                </a:solidFill>
                <a:latin typeface="Times New Roman" pitchFamily="18" charset="0"/>
              </a:rPr>
              <a:t>();</a:t>
            </a:r>
          </a:p>
          <a:p>
            <a:pPr marL="1260475" lvl="3" indent="-342900" eaLnBrk="1"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实用库中提供了视点转换函数，建立取景矩阵</a:t>
            </a:r>
          </a:p>
          <a:p>
            <a:pPr marL="715963" lvl="1" indent="-715963" eaLnBrk="1" hangingPunct="1">
              <a:lnSpc>
                <a:spcPct val="160000"/>
              </a:lnSpc>
              <a:buFont typeface="Wingdings" pitchFamily="2" charset="2"/>
              <a:buNone/>
            </a:pPr>
            <a:r>
              <a:rPr lang="zh-CN" altLang="en-US" sz="2400" dirty="0" smtClean="0"/>
              <a:t>  </a:t>
            </a:r>
            <a:r>
              <a:rPr lang="en-US" altLang="zh-CN" sz="2400" b="1" dirty="0" smtClean="0">
                <a:solidFill>
                  <a:schemeClr val="bg2">
                    <a:lumMod val="50000"/>
                  </a:schemeClr>
                </a:solidFill>
                <a:latin typeface="Times New Roman" pitchFamily="18" charset="0"/>
              </a:rPr>
              <a:t>void </a:t>
            </a:r>
            <a:r>
              <a:rPr lang="en-US" altLang="zh-CN" sz="2600" b="1" dirty="0" err="1">
                <a:solidFill>
                  <a:srgbClr val="19B804"/>
                </a:solidFill>
                <a:latin typeface="Times New Roman" pitchFamily="18" charset="0"/>
              </a:rPr>
              <a:t>gluLookAt</a:t>
            </a:r>
            <a:r>
              <a:rPr lang="en-US" altLang="zh-CN" sz="2400" b="1" dirty="0" smtClean="0">
                <a:solidFill>
                  <a:schemeClr val="bg2">
                    <a:lumMod val="50000"/>
                  </a:schemeClr>
                </a:solidFill>
                <a:latin typeface="Times New Roman" pitchFamily="18" charset="0"/>
              </a:rPr>
              <a:t>(</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eyex</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eyey</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eyez</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centerx</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centery</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centerz</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upx</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upy</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GLdouble</a:t>
            </a:r>
            <a:r>
              <a:rPr lang="en-US" altLang="zh-CN" sz="2400" b="1" dirty="0" smtClean="0">
                <a:solidFill>
                  <a:schemeClr val="bg2">
                    <a:lumMod val="50000"/>
                  </a:schemeClr>
                </a:solidFill>
                <a:latin typeface="Times New Roman" pitchFamily="18" charset="0"/>
              </a:rPr>
              <a:t> </a:t>
            </a:r>
            <a:r>
              <a:rPr lang="en-US" altLang="zh-CN" sz="2400" b="1" i="1" dirty="0" err="1" smtClean="0">
                <a:solidFill>
                  <a:schemeClr val="bg2">
                    <a:lumMod val="50000"/>
                  </a:schemeClr>
                </a:solidFill>
                <a:latin typeface="Times New Roman" pitchFamily="18" charset="0"/>
              </a:rPr>
              <a:t>upz</a:t>
            </a:r>
            <a:r>
              <a:rPr lang="en-US" altLang="zh-CN" sz="2400" b="1" dirty="0" smtClean="0">
                <a:solidFill>
                  <a:schemeClr val="bg2">
                    <a:lumMod val="50000"/>
                  </a:schemeClr>
                </a:solidFill>
                <a:latin typeface="Times New Roman" pitchFamily="18" charset="0"/>
              </a:rPr>
              <a:t> );</a:t>
            </a:r>
          </a:p>
          <a:p>
            <a:pPr marL="715963" lvl="1" indent="0" eaLnBrk="1" hangingPunct="1">
              <a:buFont typeface="Wingdings" pitchFamily="2" charset="2"/>
              <a:buNone/>
            </a:pPr>
            <a:endParaRPr lang="en-US" altLang="zh-CN" sz="2400" dirty="0" smtClean="0">
              <a:latin typeface="Times New Roman" pitchFamily="18" charset="0"/>
            </a:endParaRPr>
          </a:p>
          <a:p>
            <a:pPr marL="536575" indent="-536575" eaLnBrk="1" hangingPunct="1"/>
            <a:endParaRPr lang="en-US" altLang="zh-CN" sz="2800" dirty="0" smtClean="0">
              <a:latin typeface="Times New Roman" pitchFamily="18" charset="0"/>
            </a:endParaRPr>
          </a:p>
          <a:p>
            <a:pPr marL="715963" lvl="1" indent="0" eaLnBrk="1" hangingPunct="1"/>
            <a:endParaRPr lang="en-US" altLang="zh-CN" sz="2400" dirty="0" smtClean="0">
              <a:latin typeface="Times New Roman" pitchFamily="18" charset="0"/>
            </a:endParaRPr>
          </a:p>
          <a:p>
            <a:pPr marL="715963" lvl="1" indent="0" eaLnBrk="1" hangingPunct="1"/>
            <a:endParaRPr lang="en-US" altLang="zh-CN" sz="2400" dirty="0" smtClean="0"/>
          </a:p>
        </p:txBody>
      </p:sp>
    </p:spTree>
    <p:extLst>
      <p:ext uri="{BB962C8B-B14F-4D97-AF65-F5344CB8AC3E}">
        <p14:creationId xmlns:p14="http://schemas.microsoft.com/office/powerpoint/2010/main" val="9191127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2" end="2"/>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848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8483">
                                            <p:txEl>
                                              <p:pRg st="6" end="6"/>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uiExpand="1"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视点变换</a:t>
            </a:r>
          </a:p>
        </p:txBody>
      </p:sp>
      <p:sp>
        <p:nvSpPr>
          <p:cNvPr id="145411" name="Rectangle 3"/>
          <p:cNvSpPr>
            <a:spLocks noGrp="1" noChangeArrowheads="1"/>
          </p:cNvSpPr>
          <p:nvPr>
            <p:ph idx="1"/>
          </p:nvPr>
        </p:nvSpPr>
        <p:spPr>
          <a:xfrm>
            <a:off x="239184" y="1600201"/>
            <a:ext cx="10972800" cy="4997151"/>
          </a:xfrm>
        </p:spPr>
        <p:txBody>
          <a:bodyPr/>
          <a:lstStyle/>
          <a:p>
            <a:pPr marL="1260475" lvl="3" indent="-342900" hangingPunct="0">
              <a:lnSpc>
                <a:spcPct val="14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其中：</a:t>
            </a:r>
          </a:p>
          <a:p>
            <a:pPr marL="1704975" lvl="4" indent="-433388" eaLnBrk="1" hangingPunct="0">
              <a:spcBef>
                <a:spcPts val="1200"/>
              </a:spcBef>
              <a:buFont typeface="Wingdings" panose="05000000000000000000" pitchFamily="2" charset="2"/>
              <a:buChar char="n"/>
              <a:tabLst>
                <a:tab pos="1612900" algn="l"/>
              </a:tabLst>
              <a:defRPr/>
            </a:pP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eyex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eyey</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eyez</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定义了视点的位置；</a:t>
            </a:r>
          </a:p>
          <a:p>
            <a:pPr marL="1704975" lvl="4" indent="-433388" eaLnBrk="1" hangingPunct="0">
              <a:spcBef>
                <a:spcPts val="1200"/>
              </a:spcBef>
              <a:buFont typeface="Wingdings" panose="05000000000000000000" pitchFamily="2" charset="2"/>
              <a:buChar char="n"/>
              <a:tabLst>
                <a:tab pos="1612900" algn="l"/>
              </a:tabLst>
              <a:defRPr/>
            </a:pP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centerx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centery</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centerz</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为参考点的位置，场景中心轴线上的某个点；</a:t>
            </a:r>
          </a:p>
          <a:p>
            <a:pPr marL="1704975" lvl="4" indent="-433388" eaLnBrk="1" hangingPunct="0">
              <a:spcBef>
                <a:spcPts val="12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该函数将场景中心映射到了视口的中心；</a:t>
            </a:r>
          </a:p>
          <a:p>
            <a:pPr marL="1704975" lvl="4" indent="-433388" eaLnBrk="1" hangingPunct="0">
              <a:spcBef>
                <a:spcPts val="1200"/>
              </a:spcBef>
              <a:buFont typeface="Wingdings" panose="05000000000000000000" pitchFamily="2" charset="2"/>
              <a:buChar char="n"/>
              <a:tabLst>
                <a:tab pos="1612900" algn="l"/>
              </a:tabLst>
              <a:defRPr/>
            </a:pP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upx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upy</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upz</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定义了视口上方的方向矢量，函数将该矢量方向映射到</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y</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轴正方向；</a:t>
            </a:r>
          </a:p>
          <a:p>
            <a:pPr marL="1704975" lvl="4" indent="-433388" eaLnBrk="1" hangingPunct="0">
              <a:spcBef>
                <a:spcPts val="1200"/>
              </a:spcBef>
              <a:buFont typeface="Wingdings" panose="05000000000000000000" pitchFamily="2" charset="2"/>
              <a:buChar char="n"/>
              <a:tabLst>
                <a:tab pos="1612900" algn="l"/>
              </a:tabLst>
              <a:defRPr/>
            </a:pP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upx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upy</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upz</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的方向不能与</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eye</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到</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center</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的连线方向平行；</a:t>
            </a:r>
          </a:p>
          <a:p>
            <a:pPr marL="1254125" lvl="1" indent="542925" eaLnBrk="1" hangingPunct="1"/>
            <a:endParaRPr lang="en-US" altLang="zh-CN" b="1" dirty="0">
              <a:solidFill>
                <a:schemeClr val="bg2">
                  <a:lumMod val="50000"/>
                </a:schemeClr>
              </a:solidFill>
              <a:latin typeface="Times New Roman" pitchFamily="18" charset="0"/>
            </a:endParaRPr>
          </a:p>
        </p:txBody>
      </p:sp>
    </p:spTree>
    <p:extLst>
      <p:ext uri="{BB962C8B-B14F-4D97-AF65-F5344CB8AC3E}">
        <p14:creationId xmlns:p14="http://schemas.microsoft.com/office/powerpoint/2010/main" val="7949858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投影变换</a:t>
            </a:r>
          </a:p>
        </p:txBody>
      </p:sp>
      <p:sp>
        <p:nvSpPr>
          <p:cNvPr id="147459" name="Rectangle 3"/>
          <p:cNvSpPr>
            <a:spLocks noGrp="1" noChangeArrowheads="1"/>
          </p:cNvSpPr>
          <p:nvPr>
            <p:ph idx="1"/>
          </p:nvPr>
        </p:nvSpPr>
        <p:spPr>
          <a:xfrm>
            <a:off x="609601" y="1700808"/>
            <a:ext cx="10528300" cy="4248472"/>
          </a:xfrm>
        </p:spPr>
        <p:txBody>
          <a:bodyPr>
            <a:normAutofit lnSpcReduction="10000"/>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3.3.1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目的和方法</a:t>
            </a:r>
          </a:p>
          <a:p>
            <a:pPr marL="1260475" lvl="3" indent="-342900" eaLnBrk="1" hangingPunct="0">
              <a:lnSpc>
                <a:spcPct val="140000"/>
              </a:lnSpc>
              <a:spcBef>
                <a:spcPts val="24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目的：将三维模型按某种方式投影到二维进行显示</a:t>
            </a:r>
          </a:p>
          <a:p>
            <a:pPr marL="1704975" lvl="4" indent="-433388" hangingPunct="0">
              <a:spcBef>
                <a:spcPts val="24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正视投影</a:t>
            </a:r>
          </a:p>
          <a:p>
            <a:pPr marL="1704975" lvl="4" indent="-433388" hangingPunct="0">
              <a:spcBef>
                <a:spcPts val="24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透视投影</a:t>
            </a:r>
          </a:p>
          <a:p>
            <a:pPr marL="1260475" lvl="3" indent="-342900" hangingPunct="0">
              <a:lnSpc>
                <a:spcPct val="140000"/>
              </a:lnSpc>
              <a:spcBef>
                <a:spcPts val="24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方法：定义视景体</a:t>
            </a:r>
          </a:p>
          <a:p>
            <a:pPr marL="1704975" lvl="4" indent="-433388" eaLnBrk="1" hangingPunct="0">
              <a:spcBef>
                <a:spcPts val="24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确定物体投影到屏幕上的方式，是正视投影还是透视投影</a:t>
            </a:r>
          </a:p>
          <a:p>
            <a:pPr marL="1704975" lvl="4" indent="-433388" eaLnBrk="1" hangingPunct="0">
              <a:spcBef>
                <a:spcPts val="24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确定场景中有哪些物体要显示在屏幕区域</a:t>
            </a:r>
          </a:p>
        </p:txBody>
      </p:sp>
    </p:spTree>
    <p:extLst>
      <p:ext uri="{BB962C8B-B14F-4D97-AF65-F5344CB8AC3E}">
        <p14:creationId xmlns:p14="http://schemas.microsoft.com/office/powerpoint/2010/main" val="2834907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7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7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投影变换</a:t>
            </a:r>
          </a:p>
        </p:txBody>
      </p:sp>
      <p:sp>
        <p:nvSpPr>
          <p:cNvPr id="151555" name="Rectangle 3"/>
          <p:cNvSpPr>
            <a:spLocks noGrp="1" noChangeArrowheads="1"/>
          </p:cNvSpPr>
          <p:nvPr>
            <p:ph type="body" idx="1"/>
          </p:nvPr>
        </p:nvSpPr>
        <p:spPr>
          <a:xfrm>
            <a:off x="407368" y="1340768"/>
            <a:ext cx="10972800" cy="1658938"/>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3.3.2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透视投影</a:t>
            </a:r>
          </a:p>
          <a:p>
            <a:pPr marL="1260475" lvl="3" indent="-342900" eaLnBrk="1"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glFrustum</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函数定义透视投影视景体</a:t>
            </a:r>
          </a:p>
          <a:p>
            <a:pPr eaLnBrk="1" hangingPunct="1"/>
            <a:endParaRPr lang="en-US" altLang="zh-CN" dirty="0" smtClean="0">
              <a:latin typeface="Times New Roman" pitchFamily="18" charset="0"/>
            </a:endParaRPr>
          </a:p>
        </p:txBody>
      </p:sp>
      <p:grpSp>
        <p:nvGrpSpPr>
          <p:cNvPr id="2" name="Group 9"/>
          <p:cNvGrpSpPr>
            <a:grpSpLocks/>
          </p:cNvGrpSpPr>
          <p:nvPr/>
        </p:nvGrpSpPr>
        <p:grpSpPr bwMode="auto">
          <a:xfrm>
            <a:off x="1967044" y="3788569"/>
            <a:ext cx="865717" cy="1081087"/>
            <a:chOff x="930" y="2296"/>
            <a:chExt cx="635" cy="1089"/>
          </a:xfrm>
        </p:grpSpPr>
        <p:sp>
          <p:nvSpPr>
            <p:cNvPr id="65568" name="Line 4"/>
            <p:cNvSpPr>
              <a:spLocks noChangeShapeType="1"/>
            </p:cNvSpPr>
            <p:nvPr/>
          </p:nvSpPr>
          <p:spPr bwMode="auto">
            <a:xfrm>
              <a:off x="930" y="2296"/>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9" name="Line 6"/>
            <p:cNvSpPr>
              <a:spLocks noChangeShapeType="1"/>
            </p:cNvSpPr>
            <p:nvPr/>
          </p:nvSpPr>
          <p:spPr bwMode="auto">
            <a:xfrm>
              <a:off x="930" y="2296"/>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7"/>
            <p:cNvSpPr>
              <a:spLocks noChangeShapeType="1"/>
            </p:cNvSpPr>
            <p:nvPr/>
          </p:nvSpPr>
          <p:spPr bwMode="auto">
            <a:xfrm>
              <a:off x="1564" y="2750"/>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1" name="Line 8"/>
            <p:cNvSpPr>
              <a:spLocks noChangeShapeType="1"/>
            </p:cNvSpPr>
            <p:nvPr/>
          </p:nvSpPr>
          <p:spPr bwMode="auto">
            <a:xfrm>
              <a:off x="930" y="2931"/>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1562" name="Text Box 10"/>
          <p:cNvSpPr txBox="1">
            <a:spLocks noChangeArrowheads="1"/>
          </p:cNvSpPr>
          <p:nvPr/>
        </p:nvSpPr>
        <p:spPr bwMode="auto">
          <a:xfrm>
            <a:off x="910828" y="4466431"/>
            <a:ext cx="385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151563" name="Line 11"/>
          <p:cNvSpPr>
            <a:spLocks noChangeShapeType="1"/>
          </p:cNvSpPr>
          <p:nvPr/>
        </p:nvSpPr>
        <p:spPr bwMode="auto">
          <a:xfrm flipV="1">
            <a:off x="1103444" y="2780505"/>
            <a:ext cx="1824567" cy="187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64" name="Line 12"/>
          <p:cNvSpPr>
            <a:spLocks noChangeShapeType="1"/>
          </p:cNvSpPr>
          <p:nvPr/>
        </p:nvSpPr>
        <p:spPr bwMode="auto">
          <a:xfrm>
            <a:off x="1103443" y="4653755"/>
            <a:ext cx="3744384"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65" name="Line 13"/>
          <p:cNvSpPr>
            <a:spLocks noChangeShapeType="1"/>
          </p:cNvSpPr>
          <p:nvPr/>
        </p:nvSpPr>
        <p:spPr bwMode="auto">
          <a:xfrm flipV="1">
            <a:off x="1103444" y="4148931"/>
            <a:ext cx="1824567" cy="504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66" name="Line 14"/>
          <p:cNvSpPr>
            <a:spLocks noChangeShapeType="1"/>
          </p:cNvSpPr>
          <p:nvPr/>
        </p:nvSpPr>
        <p:spPr bwMode="auto">
          <a:xfrm rot="21480000" flipV="1">
            <a:off x="1103443" y="3788568"/>
            <a:ext cx="3742267"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5"/>
          <p:cNvGrpSpPr>
            <a:grpSpLocks/>
          </p:cNvGrpSpPr>
          <p:nvPr/>
        </p:nvGrpSpPr>
        <p:grpSpPr bwMode="auto">
          <a:xfrm>
            <a:off x="2928011" y="2766219"/>
            <a:ext cx="1902884" cy="2376487"/>
            <a:chOff x="930" y="2296"/>
            <a:chExt cx="635" cy="1089"/>
          </a:xfrm>
        </p:grpSpPr>
        <p:sp>
          <p:nvSpPr>
            <p:cNvPr id="65564" name="Line 16"/>
            <p:cNvSpPr>
              <a:spLocks noChangeShapeType="1"/>
            </p:cNvSpPr>
            <p:nvPr/>
          </p:nvSpPr>
          <p:spPr bwMode="auto">
            <a:xfrm>
              <a:off x="930" y="2296"/>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5" name="Line 17"/>
            <p:cNvSpPr>
              <a:spLocks noChangeShapeType="1"/>
            </p:cNvSpPr>
            <p:nvPr/>
          </p:nvSpPr>
          <p:spPr bwMode="auto">
            <a:xfrm>
              <a:off x="930" y="2296"/>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6" name="Line 18"/>
            <p:cNvSpPr>
              <a:spLocks noChangeShapeType="1"/>
            </p:cNvSpPr>
            <p:nvPr/>
          </p:nvSpPr>
          <p:spPr bwMode="auto">
            <a:xfrm>
              <a:off x="1564" y="2750"/>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7" name="Line 19"/>
            <p:cNvSpPr>
              <a:spLocks noChangeShapeType="1"/>
            </p:cNvSpPr>
            <p:nvPr/>
          </p:nvSpPr>
          <p:spPr bwMode="auto">
            <a:xfrm>
              <a:off x="930" y="2931"/>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1572" name="Line 20"/>
          <p:cNvSpPr>
            <a:spLocks noChangeShapeType="1"/>
          </p:cNvSpPr>
          <p:nvPr/>
        </p:nvSpPr>
        <p:spPr bwMode="auto">
          <a:xfrm>
            <a:off x="2832761" y="5014119"/>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73" name="Line 21"/>
          <p:cNvSpPr>
            <a:spLocks noChangeShapeType="1"/>
          </p:cNvSpPr>
          <p:nvPr/>
        </p:nvSpPr>
        <p:spPr bwMode="auto">
          <a:xfrm>
            <a:off x="4847827" y="5230019"/>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74" name="Line 22"/>
          <p:cNvSpPr>
            <a:spLocks noChangeShapeType="1"/>
          </p:cNvSpPr>
          <p:nvPr/>
        </p:nvSpPr>
        <p:spPr bwMode="auto">
          <a:xfrm>
            <a:off x="1103443" y="4855368"/>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75" name="Line 23"/>
          <p:cNvSpPr>
            <a:spLocks noChangeShapeType="1"/>
          </p:cNvSpPr>
          <p:nvPr/>
        </p:nvSpPr>
        <p:spPr bwMode="auto">
          <a:xfrm>
            <a:off x="1103443" y="5588793"/>
            <a:ext cx="3744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76" name="Line 24"/>
          <p:cNvSpPr>
            <a:spLocks noChangeShapeType="1"/>
          </p:cNvSpPr>
          <p:nvPr/>
        </p:nvSpPr>
        <p:spPr bwMode="auto">
          <a:xfrm>
            <a:off x="1103444" y="5230018"/>
            <a:ext cx="172931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77" name="Text Box 25"/>
          <p:cNvSpPr txBox="1">
            <a:spLocks noChangeArrowheads="1"/>
          </p:cNvSpPr>
          <p:nvPr/>
        </p:nvSpPr>
        <p:spPr bwMode="auto">
          <a:xfrm>
            <a:off x="1486562" y="4914106"/>
            <a:ext cx="9588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latin typeface="Times New Roman" pitchFamily="18" charset="0"/>
              </a:rPr>
              <a:t>near</a:t>
            </a:r>
          </a:p>
        </p:txBody>
      </p:sp>
      <p:sp>
        <p:nvSpPr>
          <p:cNvPr id="151578" name="Text Box 26"/>
          <p:cNvSpPr txBox="1">
            <a:spLocks noChangeArrowheads="1"/>
          </p:cNvSpPr>
          <p:nvPr/>
        </p:nvSpPr>
        <p:spPr bwMode="auto">
          <a:xfrm>
            <a:off x="2447528" y="5287168"/>
            <a:ext cx="9588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latin typeface="Times New Roman" pitchFamily="18" charset="0"/>
              </a:rPr>
              <a:t>far</a:t>
            </a:r>
          </a:p>
        </p:txBody>
      </p:sp>
      <p:sp>
        <p:nvSpPr>
          <p:cNvPr id="151580" name="Line 28"/>
          <p:cNvSpPr>
            <a:spLocks noChangeShapeType="1"/>
          </p:cNvSpPr>
          <p:nvPr/>
        </p:nvSpPr>
        <p:spPr bwMode="auto">
          <a:xfrm>
            <a:off x="1947995" y="3774280"/>
            <a:ext cx="2116" cy="63023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1" name="Line 29"/>
          <p:cNvSpPr>
            <a:spLocks noChangeShapeType="1"/>
          </p:cNvSpPr>
          <p:nvPr/>
        </p:nvSpPr>
        <p:spPr bwMode="auto">
          <a:xfrm>
            <a:off x="1947995" y="3774280"/>
            <a:ext cx="865716" cy="4508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2" name="Line 30"/>
          <p:cNvSpPr>
            <a:spLocks noChangeShapeType="1"/>
          </p:cNvSpPr>
          <p:nvPr/>
        </p:nvSpPr>
        <p:spPr bwMode="auto">
          <a:xfrm>
            <a:off x="2811595" y="4225130"/>
            <a:ext cx="2116" cy="6302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3" name="Line 31"/>
          <p:cNvSpPr>
            <a:spLocks noChangeShapeType="1"/>
          </p:cNvSpPr>
          <p:nvPr/>
        </p:nvSpPr>
        <p:spPr bwMode="auto">
          <a:xfrm>
            <a:off x="1947995" y="4404518"/>
            <a:ext cx="865716" cy="45085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4" name="Text Box 32"/>
          <p:cNvSpPr txBox="1">
            <a:spLocks noChangeArrowheads="1"/>
          </p:cNvSpPr>
          <p:nvPr/>
        </p:nvSpPr>
        <p:spPr bwMode="auto">
          <a:xfrm>
            <a:off x="2235861" y="3558381"/>
            <a:ext cx="7683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top</a:t>
            </a:r>
          </a:p>
        </p:txBody>
      </p:sp>
      <p:sp>
        <p:nvSpPr>
          <p:cNvPr id="151585" name="Text Box 33"/>
          <p:cNvSpPr txBox="1">
            <a:spLocks noChangeArrowheads="1"/>
          </p:cNvSpPr>
          <p:nvPr/>
        </p:nvSpPr>
        <p:spPr bwMode="auto">
          <a:xfrm>
            <a:off x="2908961" y="4421981"/>
            <a:ext cx="10562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rgbClr val="008000"/>
                </a:solidFill>
                <a:latin typeface="Times New Roman" pitchFamily="18" charset="0"/>
              </a:rPr>
              <a:t>right</a:t>
            </a:r>
          </a:p>
        </p:txBody>
      </p:sp>
      <p:sp>
        <p:nvSpPr>
          <p:cNvPr id="151586" name="Text Box 34"/>
          <p:cNvSpPr txBox="1">
            <a:spLocks noChangeArrowheads="1"/>
          </p:cNvSpPr>
          <p:nvPr/>
        </p:nvSpPr>
        <p:spPr bwMode="auto">
          <a:xfrm>
            <a:off x="989144" y="3774281"/>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folHlink"/>
                </a:solidFill>
                <a:latin typeface="Times New Roman" pitchFamily="18" charset="0"/>
              </a:rPr>
              <a:t>left</a:t>
            </a:r>
          </a:p>
        </p:txBody>
      </p:sp>
      <p:sp>
        <p:nvSpPr>
          <p:cNvPr id="151587" name="Text Box 35"/>
          <p:cNvSpPr txBox="1">
            <a:spLocks noChangeArrowheads="1"/>
          </p:cNvSpPr>
          <p:nvPr/>
        </p:nvSpPr>
        <p:spPr bwMode="auto">
          <a:xfrm>
            <a:off x="1660127" y="4637881"/>
            <a:ext cx="13440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rgbClr val="9900FF"/>
                </a:solidFill>
                <a:latin typeface="Times New Roman" pitchFamily="18" charset="0"/>
              </a:rPr>
              <a:t>bottom</a:t>
            </a:r>
          </a:p>
        </p:txBody>
      </p:sp>
      <p:sp>
        <p:nvSpPr>
          <p:cNvPr id="151588" name="Text Box 36"/>
          <p:cNvSpPr txBox="1">
            <a:spLocks noChangeArrowheads="1"/>
          </p:cNvSpPr>
          <p:nvPr/>
        </p:nvSpPr>
        <p:spPr bwMode="auto">
          <a:xfrm>
            <a:off x="5159300" y="2717800"/>
            <a:ext cx="6337300" cy="16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33388" lvl="4" indent="-433388" defTabSz="914216" eaLnBrk="1">
              <a:lnSpc>
                <a:spcPct val="90000"/>
              </a:lnSpc>
              <a:spcBef>
                <a:spcPts val="1200"/>
              </a:spcBef>
              <a:buFont typeface="Wingdings" panose="05000000000000000000" pitchFamily="2" charset="2"/>
              <a:buChar char="n"/>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函数</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原型</a:t>
            </a:r>
          </a:p>
          <a:p>
            <a:pPr eaLnBrk="1" hangingPunct="1">
              <a:spcBef>
                <a:spcPct val="50000"/>
              </a:spcBef>
            </a:pPr>
            <a:r>
              <a:rPr lang="en-US" altLang="zh-CN" sz="2400" b="1" dirty="0">
                <a:solidFill>
                  <a:schemeClr val="bg2">
                    <a:lumMod val="50000"/>
                  </a:schemeClr>
                </a:solidFill>
                <a:latin typeface="Times New Roman" pitchFamily="18" charset="0"/>
              </a:rPr>
              <a:t>void</a:t>
            </a:r>
            <a:r>
              <a:rPr lang="en-US" altLang="zh-CN" sz="2400" b="1" dirty="0">
                <a:solidFill>
                  <a:schemeClr val="bg2">
                    <a:lumMod val="50000"/>
                  </a:schemeClr>
                </a:solidFill>
              </a:rPr>
              <a:t> </a:t>
            </a:r>
            <a:r>
              <a:rPr lang="en-US" altLang="zh-CN" sz="2400" b="1" dirty="0" err="1">
                <a:solidFill>
                  <a:srgbClr val="19B804"/>
                </a:solidFill>
                <a:latin typeface="Times New Roman" pitchFamily="18" charset="0"/>
              </a:rPr>
              <a:t>glFrustum</a:t>
            </a:r>
            <a:r>
              <a:rPr lang="en-US" altLang="zh-CN" sz="24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left</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right</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bottom</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top</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near</a:t>
            </a:r>
            <a:r>
              <a:rPr lang="en-US" altLang="zh-CN" sz="2000" b="1" dirty="0">
                <a:solidFill>
                  <a:schemeClr val="bg2">
                    <a:lumMod val="50000"/>
                  </a:schemeClr>
                </a:solidFill>
                <a:latin typeface="Times New Roman" pitchFamily="18" charset="0"/>
              </a:rPr>
              <a:t>,</a:t>
            </a:r>
            <a:r>
              <a:rPr lang="en-US" altLang="zh-CN" sz="2000" b="1" dirty="0">
                <a:solidFill>
                  <a:schemeClr val="bg2">
                    <a:lumMod val="50000"/>
                  </a:schemeClr>
                </a:solidFill>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far</a:t>
            </a:r>
            <a:r>
              <a:rPr lang="en-US" altLang="zh-CN" b="1" dirty="0">
                <a:solidFill>
                  <a:schemeClr val="bg2">
                    <a:lumMod val="50000"/>
                  </a:schemeClr>
                </a:solidFill>
              </a:rPr>
              <a:t> </a:t>
            </a:r>
            <a:r>
              <a:rPr lang="en-US" altLang="zh-CN" sz="2400" b="1" dirty="0">
                <a:solidFill>
                  <a:schemeClr val="bg2">
                    <a:lumMod val="50000"/>
                  </a:schemeClr>
                </a:solidFill>
                <a:latin typeface="Times New Roman" pitchFamily="18" charset="0"/>
              </a:rPr>
              <a:t>)</a:t>
            </a:r>
          </a:p>
        </p:txBody>
      </p:sp>
      <p:sp>
        <p:nvSpPr>
          <p:cNvPr id="151590" name="Text Box 38"/>
          <p:cNvSpPr txBox="1">
            <a:spLocks noChangeArrowheads="1"/>
          </p:cNvSpPr>
          <p:nvPr/>
        </p:nvSpPr>
        <p:spPr bwMode="auto">
          <a:xfrm>
            <a:off x="5255608" y="5044709"/>
            <a:ext cx="6144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33388" lvl="4" indent="-433388" defTabSz="914216" eaLnBrk="1">
              <a:lnSpc>
                <a:spcPct val="90000"/>
              </a:lnSpc>
              <a:spcBef>
                <a:spcPts val="1200"/>
              </a:spcBef>
              <a:buFont typeface="Wingdings" panose="05000000000000000000" pitchFamily="2" charset="2"/>
              <a:buChar char="n"/>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沿</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视线方向，</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轴与</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轴不一定对称</a:t>
            </a:r>
          </a:p>
        </p:txBody>
      </p:sp>
    </p:spTree>
    <p:extLst>
      <p:ext uri="{BB962C8B-B14F-4D97-AF65-F5344CB8AC3E}">
        <p14:creationId xmlns:p14="http://schemas.microsoft.com/office/powerpoint/2010/main" val="126399566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1588"/>
                                        </p:tgtEl>
                                        <p:attrNameLst>
                                          <p:attrName>style.visibility</p:attrName>
                                        </p:attrNameLst>
                                      </p:cBhvr>
                                      <p:to>
                                        <p:strVal val="visible"/>
                                      </p:to>
                                    </p:set>
                                    <p:animEffect transition="in" filter="wipe(up)">
                                      <p:cBhvr>
                                        <p:cTn id="15" dur="500"/>
                                        <p:tgtEl>
                                          <p:spTgt spid="1515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156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1563"/>
                                        </p:tgtEl>
                                        <p:attrNameLst>
                                          <p:attrName>style.visibility</p:attrName>
                                        </p:attrNameLst>
                                      </p:cBhvr>
                                      <p:to>
                                        <p:strVal val="visible"/>
                                      </p:to>
                                    </p:set>
                                    <p:animEffect transition="in" filter="wipe(left)">
                                      <p:cBhvr>
                                        <p:cTn id="26" dur="500"/>
                                        <p:tgtEl>
                                          <p:spTgt spid="15156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1566"/>
                                        </p:tgtEl>
                                        <p:attrNameLst>
                                          <p:attrName>style.visibility</p:attrName>
                                        </p:attrNameLst>
                                      </p:cBhvr>
                                      <p:to>
                                        <p:strVal val="visible"/>
                                      </p:to>
                                    </p:set>
                                    <p:animEffect transition="in" filter="wipe(left)">
                                      <p:cBhvr>
                                        <p:cTn id="29" dur="500"/>
                                        <p:tgtEl>
                                          <p:spTgt spid="15156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1564"/>
                                        </p:tgtEl>
                                        <p:attrNameLst>
                                          <p:attrName>style.visibility</p:attrName>
                                        </p:attrNameLst>
                                      </p:cBhvr>
                                      <p:to>
                                        <p:strVal val="visible"/>
                                      </p:to>
                                    </p:set>
                                    <p:animEffect transition="in" filter="wipe(left)">
                                      <p:cBhvr>
                                        <p:cTn id="32" dur="500"/>
                                        <p:tgtEl>
                                          <p:spTgt spid="15156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1565"/>
                                        </p:tgtEl>
                                        <p:attrNameLst>
                                          <p:attrName>style.visibility</p:attrName>
                                        </p:attrNameLst>
                                      </p:cBhvr>
                                      <p:to>
                                        <p:strVal val="visible"/>
                                      </p:to>
                                    </p:set>
                                    <p:animEffect transition="in" filter="wipe(left)">
                                      <p:cBhvr>
                                        <p:cTn id="35" dur="500"/>
                                        <p:tgtEl>
                                          <p:spTgt spid="151565"/>
                                        </p:tgtEl>
                                      </p:cBhvr>
                                    </p:animEffect>
                                  </p:childTnLst>
                                </p:cTn>
                              </p:par>
                              <p:par>
                                <p:cTn id="36" presetID="1"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158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158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158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5158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5158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5158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5158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5158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1574"/>
                                        </p:tgtEl>
                                        <p:attrNameLst>
                                          <p:attrName>style.visibility</p:attrName>
                                        </p:attrNameLst>
                                      </p:cBhvr>
                                      <p:to>
                                        <p:strVal val="visible"/>
                                      </p:to>
                                    </p:set>
                                    <p:animEffect transition="in" filter="wipe(up)">
                                      <p:cBhvr>
                                        <p:cTn id="66" dur="500"/>
                                        <p:tgtEl>
                                          <p:spTgt spid="151574"/>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51572"/>
                                        </p:tgtEl>
                                        <p:attrNameLst>
                                          <p:attrName>style.visibility</p:attrName>
                                        </p:attrNameLst>
                                      </p:cBhvr>
                                      <p:to>
                                        <p:strVal val="visible"/>
                                      </p:to>
                                    </p:set>
                                    <p:animEffect transition="in" filter="wipe(up)">
                                      <p:cBhvr>
                                        <p:cTn id="69" dur="500"/>
                                        <p:tgtEl>
                                          <p:spTgt spid="151572"/>
                                        </p:tgtEl>
                                      </p:cBhvr>
                                    </p:animEffect>
                                  </p:childTnLst>
                                </p:cTn>
                              </p:par>
                              <p:par>
                                <p:cTn id="70" presetID="16" presetClass="entr" presetSubtype="37" fill="hold" grpId="0" nodeType="withEffect">
                                  <p:stCondLst>
                                    <p:cond delay="0"/>
                                  </p:stCondLst>
                                  <p:childTnLst>
                                    <p:set>
                                      <p:cBhvr>
                                        <p:cTn id="71" dur="1" fill="hold">
                                          <p:stCondLst>
                                            <p:cond delay="0"/>
                                          </p:stCondLst>
                                        </p:cTn>
                                        <p:tgtEl>
                                          <p:spTgt spid="151576"/>
                                        </p:tgtEl>
                                        <p:attrNameLst>
                                          <p:attrName>style.visibility</p:attrName>
                                        </p:attrNameLst>
                                      </p:cBhvr>
                                      <p:to>
                                        <p:strVal val="visible"/>
                                      </p:to>
                                    </p:set>
                                    <p:animEffect transition="in" filter="barn(outVertical)">
                                      <p:cBhvr>
                                        <p:cTn id="72" dur="500"/>
                                        <p:tgtEl>
                                          <p:spTgt spid="15157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51577"/>
                                        </p:tgtEl>
                                        <p:attrNameLst>
                                          <p:attrName>style.visibility</p:attrName>
                                        </p:attrNameLst>
                                      </p:cBhvr>
                                      <p:to>
                                        <p:strVal val="visible"/>
                                      </p:to>
                                    </p:set>
                                    <p:animEffect transition="in" filter="wipe(down)">
                                      <p:cBhvr>
                                        <p:cTn id="75" dur="500"/>
                                        <p:tgtEl>
                                          <p:spTgt spid="15157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51573"/>
                                        </p:tgtEl>
                                        <p:attrNameLst>
                                          <p:attrName>style.visibility</p:attrName>
                                        </p:attrNameLst>
                                      </p:cBhvr>
                                      <p:to>
                                        <p:strVal val="visible"/>
                                      </p:to>
                                    </p:set>
                                    <p:animEffect transition="in" filter="wipe(up)">
                                      <p:cBhvr>
                                        <p:cTn id="80" dur="500"/>
                                        <p:tgtEl>
                                          <p:spTgt spid="151573"/>
                                        </p:tgtEl>
                                      </p:cBhvr>
                                    </p:animEffect>
                                  </p:childTnLst>
                                </p:cTn>
                              </p:par>
                              <p:par>
                                <p:cTn id="81" presetID="16" presetClass="entr" presetSubtype="37" fill="hold" grpId="0" nodeType="withEffect">
                                  <p:stCondLst>
                                    <p:cond delay="0"/>
                                  </p:stCondLst>
                                  <p:childTnLst>
                                    <p:set>
                                      <p:cBhvr>
                                        <p:cTn id="82" dur="1" fill="hold">
                                          <p:stCondLst>
                                            <p:cond delay="0"/>
                                          </p:stCondLst>
                                        </p:cTn>
                                        <p:tgtEl>
                                          <p:spTgt spid="151575"/>
                                        </p:tgtEl>
                                        <p:attrNameLst>
                                          <p:attrName>style.visibility</p:attrName>
                                        </p:attrNameLst>
                                      </p:cBhvr>
                                      <p:to>
                                        <p:strVal val="visible"/>
                                      </p:to>
                                    </p:set>
                                    <p:animEffect transition="in" filter="barn(outVertical)">
                                      <p:cBhvr>
                                        <p:cTn id="83" dur="500"/>
                                        <p:tgtEl>
                                          <p:spTgt spid="15157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151578"/>
                                        </p:tgtEl>
                                        <p:attrNameLst>
                                          <p:attrName>style.visibility</p:attrName>
                                        </p:attrNameLst>
                                      </p:cBhvr>
                                      <p:to>
                                        <p:strVal val="visible"/>
                                      </p:to>
                                    </p:set>
                                    <p:animEffect transition="in" filter="wipe(down)">
                                      <p:cBhvr>
                                        <p:cTn id="86" dur="500"/>
                                        <p:tgtEl>
                                          <p:spTgt spid="15157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51590"/>
                                        </p:tgtEl>
                                        <p:attrNameLst>
                                          <p:attrName>style.visibility</p:attrName>
                                        </p:attrNameLst>
                                      </p:cBhvr>
                                      <p:to>
                                        <p:strVal val="visible"/>
                                      </p:to>
                                    </p:set>
                                    <p:animEffect transition="in" filter="wipe(up)">
                                      <p:cBhvr>
                                        <p:cTn id="91" dur="500"/>
                                        <p:tgtEl>
                                          <p:spTgt spid="151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nimBg="1"/>
      <p:bldP spid="151562" grpId="0"/>
      <p:bldP spid="151563" grpId="0" animBg="1"/>
      <p:bldP spid="151564" grpId="0" animBg="1"/>
      <p:bldP spid="151565" grpId="0" animBg="1"/>
      <p:bldP spid="151566" grpId="0" animBg="1"/>
      <p:bldP spid="151572" grpId="0" animBg="1"/>
      <p:bldP spid="151573" grpId="0" animBg="1"/>
      <p:bldP spid="151574" grpId="0" animBg="1"/>
      <p:bldP spid="151575" grpId="0" animBg="1"/>
      <p:bldP spid="151576" grpId="0" animBg="1"/>
      <p:bldP spid="151577" grpId="0"/>
      <p:bldP spid="151578" grpId="0"/>
      <p:bldP spid="151580" grpId="0" animBg="1"/>
      <p:bldP spid="151581" grpId="0" animBg="1"/>
      <p:bldP spid="151582" grpId="0" animBg="1"/>
      <p:bldP spid="151583" grpId="0" animBg="1"/>
      <p:bldP spid="151584" grpId="0"/>
      <p:bldP spid="151585" grpId="0"/>
      <p:bldP spid="151586" grpId="0"/>
      <p:bldP spid="151587" grpId="0"/>
      <p:bldP spid="151588" grpId="0"/>
      <p:bldP spid="15159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81" name="Freeform 53"/>
          <p:cNvSpPr>
            <a:spLocks/>
          </p:cNvSpPr>
          <p:nvPr/>
        </p:nvSpPr>
        <p:spPr bwMode="auto">
          <a:xfrm>
            <a:off x="2832101" y="3068639"/>
            <a:ext cx="1919817" cy="2376487"/>
          </a:xfrm>
          <a:custGeom>
            <a:avLst/>
            <a:gdLst>
              <a:gd name="T0" fmla="*/ 0 w 907"/>
              <a:gd name="T1" fmla="*/ 2147483647 h 1497"/>
              <a:gd name="T2" fmla="*/ 0 w 907"/>
              <a:gd name="T3" fmla="*/ 0 h 1497"/>
              <a:gd name="T4" fmla="*/ 2147483647 w 907"/>
              <a:gd name="T5" fmla="*/ 2147483647 h 1497"/>
              <a:gd name="T6" fmla="*/ 2147483647 w 907"/>
              <a:gd name="T7" fmla="*/ 2147483647 h 1497"/>
              <a:gd name="T8" fmla="*/ 0 w 907"/>
              <a:gd name="T9" fmla="*/ 2147483647 h 1497"/>
              <a:gd name="T10" fmla="*/ 0 60000 65536"/>
              <a:gd name="T11" fmla="*/ 0 60000 65536"/>
              <a:gd name="T12" fmla="*/ 0 60000 65536"/>
              <a:gd name="T13" fmla="*/ 0 60000 65536"/>
              <a:gd name="T14" fmla="*/ 0 60000 65536"/>
              <a:gd name="T15" fmla="*/ 0 w 907"/>
              <a:gd name="T16" fmla="*/ 0 h 1497"/>
              <a:gd name="T17" fmla="*/ 907 w 907"/>
              <a:gd name="T18" fmla="*/ 1497 h 1497"/>
            </a:gdLst>
            <a:ahLst/>
            <a:cxnLst>
              <a:cxn ang="T10">
                <a:pos x="T0" y="T1"/>
              </a:cxn>
              <a:cxn ang="T11">
                <a:pos x="T2" y="T3"/>
              </a:cxn>
              <a:cxn ang="T12">
                <a:pos x="T4" y="T5"/>
              </a:cxn>
              <a:cxn ang="T13">
                <a:pos x="T6" y="T7"/>
              </a:cxn>
              <a:cxn ang="T14">
                <a:pos x="T8" y="T9"/>
              </a:cxn>
            </a:cxnLst>
            <a:rect l="T15" t="T16" r="T17" b="T18"/>
            <a:pathLst>
              <a:path w="907" h="1497">
                <a:moveTo>
                  <a:pt x="0" y="885"/>
                </a:moveTo>
                <a:lnTo>
                  <a:pt x="0" y="0"/>
                </a:lnTo>
                <a:lnTo>
                  <a:pt x="907" y="635"/>
                </a:lnTo>
                <a:lnTo>
                  <a:pt x="907" y="1497"/>
                </a:lnTo>
                <a:lnTo>
                  <a:pt x="0" y="885"/>
                </a:lnTo>
                <a:close/>
              </a:path>
            </a:pathLst>
          </a:custGeom>
          <a:solidFill>
            <a:srgbClr val="FFCCFF">
              <a:alpha val="5294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63"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投影变换</a:t>
            </a:r>
          </a:p>
        </p:txBody>
      </p:sp>
      <p:sp>
        <p:nvSpPr>
          <p:cNvPr id="252931" name="Rectangle 3"/>
          <p:cNvSpPr>
            <a:spLocks noGrp="1" noChangeArrowheads="1"/>
          </p:cNvSpPr>
          <p:nvPr>
            <p:ph idx="1"/>
          </p:nvPr>
        </p:nvSpPr>
        <p:spPr>
          <a:xfrm>
            <a:off x="492133" y="1484784"/>
            <a:ext cx="11148483" cy="1820863"/>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3.3.2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透视投影</a:t>
            </a:r>
          </a:p>
          <a:p>
            <a:pPr marL="1260475" lvl="3" indent="-342900"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gluPerspective</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函数定义对称的透视投影视景体</a:t>
            </a:r>
          </a:p>
          <a:p>
            <a:pPr eaLnBrk="1" hangingPunct="1"/>
            <a:endParaRPr lang="en-US" altLang="zh-CN" dirty="0" smtClean="0">
              <a:latin typeface="Times New Roman" pitchFamily="18" charset="0"/>
            </a:endParaRPr>
          </a:p>
        </p:txBody>
      </p:sp>
      <p:sp>
        <p:nvSpPr>
          <p:cNvPr id="252937" name="Text Box 9"/>
          <p:cNvSpPr txBox="1">
            <a:spLocks noChangeArrowheads="1"/>
          </p:cNvSpPr>
          <p:nvPr/>
        </p:nvSpPr>
        <p:spPr bwMode="auto">
          <a:xfrm>
            <a:off x="814918" y="4768851"/>
            <a:ext cx="385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grpSp>
        <p:nvGrpSpPr>
          <p:cNvPr id="2" name="Group 43"/>
          <p:cNvGrpSpPr>
            <a:grpSpLocks/>
          </p:cNvGrpSpPr>
          <p:nvPr/>
        </p:nvGrpSpPr>
        <p:grpSpPr bwMode="auto">
          <a:xfrm>
            <a:off x="1007533" y="3068639"/>
            <a:ext cx="3744384" cy="2390775"/>
            <a:chOff x="476" y="1933"/>
            <a:chExt cx="1769" cy="1506"/>
          </a:xfrm>
        </p:grpSpPr>
        <p:grpSp>
          <p:nvGrpSpPr>
            <p:cNvPr id="66587" name="Group 4"/>
            <p:cNvGrpSpPr>
              <a:grpSpLocks/>
            </p:cNvGrpSpPr>
            <p:nvPr/>
          </p:nvGrpSpPr>
          <p:grpSpPr bwMode="auto">
            <a:xfrm>
              <a:off x="884" y="2577"/>
              <a:ext cx="409" cy="681"/>
              <a:chOff x="930" y="2296"/>
              <a:chExt cx="635" cy="1089"/>
            </a:xfrm>
          </p:grpSpPr>
          <p:sp>
            <p:nvSpPr>
              <p:cNvPr id="66597" name="Line 5"/>
              <p:cNvSpPr>
                <a:spLocks noChangeShapeType="1"/>
              </p:cNvSpPr>
              <p:nvPr/>
            </p:nvSpPr>
            <p:spPr bwMode="auto">
              <a:xfrm>
                <a:off x="930" y="2296"/>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8" name="Line 6"/>
              <p:cNvSpPr>
                <a:spLocks noChangeShapeType="1"/>
              </p:cNvSpPr>
              <p:nvPr/>
            </p:nvSpPr>
            <p:spPr bwMode="auto">
              <a:xfrm>
                <a:off x="930" y="2296"/>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9" name="Line 7"/>
              <p:cNvSpPr>
                <a:spLocks noChangeShapeType="1"/>
              </p:cNvSpPr>
              <p:nvPr/>
            </p:nvSpPr>
            <p:spPr bwMode="auto">
              <a:xfrm>
                <a:off x="1564" y="2750"/>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0" name="Line 8"/>
              <p:cNvSpPr>
                <a:spLocks noChangeShapeType="1"/>
              </p:cNvSpPr>
              <p:nvPr/>
            </p:nvSpPr>
            <p:spPr bwMode="auto">
              <a:xfrm>
                <a:off x="930" y="2931"/>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88" name="Line 10"/>
            <p:cNvSpPr>
              <a:spLocks noChangeShapeType="1"/>
            </p:cNvSpPr>
            <p:nvPr/>
          </p:nvSpPr>
          <p:spPr bwMode="auto">
            <a:xfrm flipV="1">
              <a:off x="476" y="1942"/>
              <a:ext cx="862" cy="1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11"/>
            <p:cNvSpPr>
              <a:spLocks noChangeShapeType="1"/>
            </p:cNvSpPr>
            <p:nvPr/>
          </p:nvSpPr>
          <p:spPr bwMode="auto">
            <a:xfrm>
              <a:off x="476" y="3122"/>
              <a:ext cx="1769"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Line 12"/>
            <p:cNvSpPr>
              <a:spLocks noChangeShapeType="1"/>
            </p:cNvSpPr>
            <p:nvPr/>
          </p:nvSpPr>
          <p:spPr bwMode="auto">
            <a:xfrm flipV="1">
              <a:off x="476" y="2804"/>
              <a:ext cx="862"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1" name="Line 13"/>
            <p:cNvSpPr>
              <a:spLocks noChangeShapeType="1"/>
            </p:cNvSpPr>
            <p:nvPr/>
          </p:nvSpPr>
          <p:spPr bwMode="auto">
            <a:xfrm rot="21480000" flipV="1">
              <a:off x="476" y="2577"/>
              <a:ext cx="1768"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592" name="Group 14"/>
            <p:cNvGrpSpPr>
              <a:grpSpLocks/>
            </p:cNvGrpSpPr>
            <p:nvPr/>
          </p:nvGrpSpPr>
          <p:grpSpPr bwMode="auto">
            <a:xfrm>
              <a:off x="1338" y="1933"/>
              <a:ext cx="899" cy="1497"/>
              <a:chOff x="930" y="2296"/>
              <a:chExt cx="635" cy="1089"/>
            </a:xfrm>
          </p:grpSpPr>
          <p:sp>
            <p:nvSpPr>
              <p:cNvPr id="66593" name="Line 15"/>
              <p:cNvSpPr>
                <a:spLocks noChangeShapeType="1"/>
              </p:cNvSpPr>
              <p:nvPr/>
            </p:nvSpPr>
            <p:spPr bwMode="auto">
              <a:xfrm>
                <a:off x="930" y="2296"/>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4" name="Line 16"/>
              <p:cNvSpPr>
                <a:spLocks noChangeShapeType="1"/>
              </p:cNvSpPr>
              <p:nvPr/>
            </p:nvSpPr>
            <p:spPr bwMode="auto">
              <a:xfrm>
                <a:off x="930" y="2296"/>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5" name="Line 17"/>
              <p:cNvSpPr>
                <a:spLocks noChangeShapeType="1"/>
              </p:cNvSpPr>
              <p:nvPr/>
            </p:nvSpPr>
            <p:spPr bwMode="auto">
              <a:xfrm>
                <a:off x="1564" y="2750"/>
                <a:ext cx="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18"/>
              <p:cNvSpPr>
                <a:spLocks noChangeShapeType="1"/>
              </p:cNvSpPr>
              <p:nvPr/>
            </p:nvSpPr>
            <p:spPr bwMode="auto">
              <a:xfrm>
                <a:off x="930" y="2931"/>
                <a:ext cx="635"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2947" name="Line 19"/>
          <p:cNvSpPr>
            <a:spLocks noChangeShapeType="1"/>
          </p:cNvSpPr>
          <p:nvPr/>
        </p:nvSpPr>
        <p:spPr bwMode="auto">
          <a:xfrm>
            <a:off x="2736851" y="5316539"/>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48" name="Line 20"/>
          <p:cNvSpPr>
            <a:spLocks noChangeShapeType="1"/>
          </p:cNvSpPr>
          <p:nvPr/>
        </p:nvSpPr>
        <p:spPr bwMode="auto">
          <a:xfrm>
            <a:off x="4751917" y="5532439"/>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49" name="Line 21"/>
          <p:cNvSpPr>
            <a:spLocks noChangeShapeType="1"/>
          </p:cNvSpPr>
          <p:nvPr/>
        </p:nvSpPr>
        <p:spPr bwMode="auto">
          <a:xfrm>
            <a:off x="1007533" y="5157788"/>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50" name="Line 22"/>
          <p:cNvSpPr>
            <a:spLocks noChangeShapeType="1"/>
          </p:cNvSpPr>
          <p:nvPr/>
        </p:nvSpPr>
        <p:spPr bwMode="auto">
          <a:xfrm>
            <a:off x="1007533" y="5891213"/>
            <a:ext cx="3744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51" name="Line 23"/>
          <p:cNvSpPr>
            <a:spLocks noChangeShapeType="1"/>
          </p:cNvSpPr>
          <p:nvPr/>
        </p:nvSpPr>
        <p:spPr bwMode="auto">
          <a:xfrm>
            <a:off x="1007534" y="5532438"/>
            <a:ext cx="172931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52" name="Text Box 24"/>
          <p:cNvSpPr txBox="1">
            <a:spLocks noChangeArrowheads="1"/>
          </p:cNvSpPr>
          <p:nvPr/>
        </p:nvSpPr>
        <p:spPr bwMode="auto">
          <a:xfrm>
            <a:off x="1390652" y="5216526"/>
            <a:ext cx="9588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solidFill>
                  <a:schemeClr val="bg2">
                    <a:lumMod val="50000"/>
                  </a:schemeClr>
                </a:solidFill>
                <a:latin typeface="Times New Roman" pitchFamily="18" charset="0"/>
              </a:rPr>
              <a:t>znear</a:t>
            </a:r>
          </a:p>
        </p:txBody>
      </p:sp>
      <p:sp>
        <p:nvSpPr>
          <p:cNvPr id="252953" name="Text Box 25"/>
          <p:cNvSpPr txBox="1">
            <a:spLocks noChangeArrowheads="1"/>
          </p:cNvSpPr>
          <p:nvPr/>
        </p:nvSpPr>
        <p:spPr bwMode="auto">
          <a:xfrm>
            <a:off x="2351618" y="5589588"/>
            <a:ext cx="9588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solidFill>
                  <a:schemeClr val="bg2">
                    <a:lumMod val="50000"/>
                  </a:schemeClr>
                </a:solidFill>
                <a:latin typeface="Times New Roman" pitchFamily="18" charset="0"/>
              </a:rPr>
              <a:t>zfar</a:t>
            </a:r>
          </a:p>
        </p:txBody>
      </p:sp>
      <p:sp>
        <p:nvSpPr>
          <p:cNvPr id="252962" name="Text Box 34"/>
          <p:cNvSpPr txBox="1">
            <a:spLocks noChangeArrowheads="1"/>
          </p:cNvSpPr>
          <p:nvPr/>
        </p:nvSpPr>
        <p:spPr bwMode="auto">
          <a:xfrm>
            <a:off x="5327651" y="2924175"/>
            <a:ext cx="63373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33388" lvl="4" indent="-433388" defTabSz="914216" eaLnBrk="1">
              <a:lnSpc>
                <a:spcPct val="90000"/>
              </a:lnSpc>
              <a:spcBef>
                <a:spcPts val="1200"/>
              </a:spcBef>
              <a:buFont typeface="Wingdings" panose="05000000000000000000" pitchFamily="2" charset="2"/>
              <a:buChar char="n"/>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函数</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原型</a:t>
            </a:r>
          </a:p>
          <a:p>
            <a:pPr eaLnBrk="1" hangingPunct="1">
              <a:spcBef>
                <a:spcPct val="50000"/>
              </a:spcBef>
            </a:pPr>
            <a:r>
              <a:rPr lang="en-US" altLang="zh-CN" sz="2400" b="1" dirty="0">
                <a:solidFill>
                  <a:schemeClr val="bg2">
                    <a:lumMod val="50000"/>
                  </a:schemeClr>
                </a:solidFill>
                <a:latin typeface="Times New Roman" pitchFamily="18" charset="0"/>
              </a:rPr>
              <a:t>void</a:t>
            </a:r>
            <a:r>
              <a:rPr lang="en-US" altLang="zh-CN" sz="2400" b="1" dirty="0">
                <a:solidFill>
                  <a:schemeClr val="bg2">
                    <a:lumMod val="50000"/>
                  </a:schemeClr>
                </a:solidFill>
              </a:rPr>
              <a:t> </a:t>
            </a:r>
            <a:r>
              <a:rPr lang="en-US" altLang="zh-CN" sz="2400" b="1" dirty="0" err="1">
                <a:solidFill>
                  <a:srgbClr val="19B804"/>
                </a:solidFill>
                <a:latin typeface="Times New Roman" pitchFamily="18" charset="0"/>
              </a:rPr>
              <a:t>glPerspective</a:t>
            </a:r>
            <a:r>
              <a:rPr lang="en-US" altLang="zh-CN" b="1" dirty="0">
                <a:solidFill>
                  <a:schemeClr val="bg2">
                    <a:lumMod val="50000"/>
                  </a:schemeClr>
                </a:solidFill>
              </a:rPr>
              <a:t> </a:t>
            </a:r>
            <a:r>
              <a:rPr lang="en-US" altLang="zh-CN" sz="24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err="1">
                <a:solidFill>
                  <a:schemeClr val="bg2">
                    <a:lumMod val="50000"/>
                  </a:schemeClr>
                </a:solidFill>
                <a:latin typeface="Times New Roman" pitchFamily="18" charset="0"/>
              </a:rPr>
              <a:t>fovy</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aspect</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err="1">
                <a:solidFill>
                  <a:schemeClr val="bg2">
                    <a:lumMod val="50000"/>
                  </a:schemeClr>
                </a:solidFill>
                <a:latin typeface="Times New Roman" pitchFamily="18" charset="0"/>
              </a:rPr>
              <a:t>znear</a:t>
            </a:r>
            <a:r>
              <a:rPr lang="en-US" altLang="zh-CN" sz="2000" b="1" dirty="0">
                <a:solidFill>
                  <a:schemeClr val="bg2">
                    <a:lumMod val="50000"/>
                  </a:schemeClr>
                </a:solidFill>
                <a:latin typeface="Times New Roman" pitchFamily="18" charset="0"/>
              </a:rPr>
              <a:t>,</a:t>
            </a:r>
            <a:r>
              <a:rPr lang="en-US" altLang="zh-CN" sz="2000" b="1" dirty="0">
                <a:solidFill>
                  <a:schemeClr val="bg2">
                    <a:lumMod val="50000"/>
                  </a:schemeClr>
                </a:solidFill>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err="1">
                <a:solidFill>
                  <a:schemeClr val="bg2">
                    <a:lumMod val="50000"/>
                  </a:schemeClr>
                </a:solidFill>
                <a:latin typeface="Times New Roman" pitchFamily="18" charset="0"/>
              </a:rPr>
              <a:t>zfar</a:t>
            </a:r>
            <a:r>
              <a:rPr lang="en-US" altLang="zh-CN" b="1" dirty="0">
                <a:solidFill>
                  <a:schemeClr val="bg2">
                    <a:lumMod val="50000"/>
                  </a:schemeClr>
                </a:solidFill>
              </a:rPr>
              <a:t> </a:t>
            </a:r>
            <a:r>
              <a:rPr lang="en-US" altLang="zh-CN" sz="2400" b="1" dirty="0">
                <a:solidFill>
                  <a:schemeClr val="bg2">
                    <a:lumMod val="50000"/>
                  </a:schemeClr>
                </a:solidFill>
                <a:latin typeface="Times New Roman" pitchFamily="18" charset="0"/>
              </a:rPr>
              <a:t>)</a:t>
            </a:r>
          </a:p>
        </p:txBody>
      </p:sp>
      <p:sp>
        <p:nvSpPr>
          <p:cNvPr id="252963" name="Text Box 35"/>
          <p:cNvSpPr txBox="1">
            <a:spLocks noChangeArrowheads="1"/>
          </p:cNvSpPr>
          <p:nvPr/>
        </p:nvSpPr>
        <p:spPr bwMode="auto">
          <a:xfrm>
            <a:off x="5341828" y="4570195"/>
            <a:ext cx="6144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33388" lvl="4" indent="-433388" defTabSz="914216" eaLnBrk="1">
              <a:lnSpc>
                <a:spcPct val="90000"/>
              </a:lnSpc>
              <a:spcBef>
                <a:spcPts val="1200"/>
              </a:spcBef>
              <a:buFont typeface="Wingdings" panose="05000000000000000000" pitchFamily="2" charset="2"/>
              <a:buChar char="n"/>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变量</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fovy</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指定了</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y-z</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平面上的视线角范围</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，取值范围</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[0.0,180.0]</a:t>
            </a:r>
          </a:p>
        </p:txBody>
      </p:sp>
      <p:sp>
        <p:nvSpPr>
          <p:cNvPr id="252964" name="Line 36"/>
          <p:cNvSpPr>
            <a:spLocks noChangeShapeType="1"/>
          </p:cNvSpPr>
          <p:nvPr/>
        </p:nvSpPr>
        <p:spPr bwMode="auto">
          <a:xfrm>
            <a:off x="1871133" y="4437063"/>
            <a:ext cx="86360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65" name="Line 37"/>
          <p:cNvSpPr>
            <a:spLocks noChangeShapeType="1"/>
          </p:cNvSpPr>
          <p:nvPr/>
        </p:nvSpPr>
        <p:spPr bwMode="auto">
          <a:xfrm>
            <a:off x="2283884" y="4335464"/>
            <a:ext cx="0" cy="612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42"/>
          <p:cNvGrpSpPr>
            <a:grpSpLocks/>
          </p:cNvGrpSpPr>
          <p:nvPr/>
        </p:nvGrpSpPr>
        <p:grpSpPr bwMode="auto">
          <a:xfrm>
            <a:off x="977901" y="3141663"/>
            <a:ext cx="4542367" cy="1828800"/>
            <a:chOff x="462" y="1979"/>
            <a:chExt cx="2146" cy="1152"/>
          </a:xfrm>
        </p:grpSpPr>
        <p:sp>
          <p:nvSpPr>
            <p:cNvPr id="66585" name="Line 38"/>
            <p:cNvSpPr>
              <a:spLocks noChangeShapeType="1"/>
            </p:cNvSpPr>
            <p:nvPr/>
          </p:nvSpPr>
          <p:spPr bwMode="auto">
            <a:xfrm flipV="1">
              <a:off x="476" y="1979"/>
              <a:ext cx="1474" cy="11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39"/>
            <p:cNvSpPr>
              <a:spLocks noChangeShapeType="1"/>
            </p:cNvSpPr>
            <p:nvPr/>
          </p:nvSpPr>
          <p:spPr bwMode="auto">
            <a:xfrm flipV="1">
              <a:off x="462" y="2976"/>
              <a:ext cx="2146" cy="15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2969" name="Text Box 41"/>
          <p:cNvSpPr txBox="1">
            <a:spLocks noChangeArrowheads="1"/>
          </p:cNvSpPr>
          <p:nvPr/>
        </p:nvSpPr>
        <p:spPr bwMode="auto">
          <a:xfrm>
            <a:off x="5327651" y="5380038"/>
            <a:ext cx="6144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33388" lvl="4" indent="-433388" defTabSz="914216" eaLnBrk="1">
              <a:lnSpc>
                <a:spcPct val="90000"/>
              </a:lnSpc>
              <a:spcBef>
                <a:spcPts val="1200"/>
              </a:spcBef>
              <a:buFont typeface="Wingdings" panose="05000000000000000000" pitchFamily="2" charset="2"/>
              <a:buChar char="n"/>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变量</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aspct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指定了视景体宽度和高度的纵横比</a:t>
            </a:r>
          </a:p>
        </p:txBody>
      </p:sp>
      <p:grpSp>
        <p:nvGrpSpPr>
          <p:cNvPr id="6" name="Group 48"/>
          <p:cNvGrpSpPr>
            <a:grpSpLocks/>
          </p:cNvGrpSpPr>
          <p:nvPr/>
        </p:nvGrpSpPr>
        <p:grpSpPr bwMode="auto">
          <a:xfrm>
            <a:off x="1295401" y="4616451"/>
            <a:ext cx="1104900" cy="366713"/>
            <a:chOff x="612" y="2908"/>
            <a:chExt cx="522" cy="231"/>
          </a:xfrm>
        </p:grpSpPr>
        <p:sp>
          <p:nvSpPr>
            <p:cNvPr id="66583" name="Freeform 45"/>
            <p:cNvSpPr>
              <a:spLocks/>
            </p:cNvSpPr>
            <p:nvPr/>
          </p:nvSpPr>
          <p:spPr bwMode="auto">
            <a:xfrm>
              <a:off x="612" y="2999"/>
              <a:ext cx="140" cy="114"/>
            </a:xfrm>
            <a:custGeom>
              <a:avLst/>
              <a:gdLst>
                <a:gd name="T0" fmla="*/ 0 w 140"/>
                <a:gd name="T1" fmla="*/ 7 h 122"/>
                <a:gd name="T2" fmla="*/ 91 w 140"/>
                <a:gd name="T3" fmla="*/ 7 h 122"/>
                <a:gd name="T4" fmla="*/ 136 w 140"/>
                <a:gd name="T5" fmla="*/ 17 h 122"/>
                <a:gd name="T6" fmla="*/ 113 w 140"/>
                <a:gd name="T7" fmla="*/ 36 h 122"/>
                <a:gd name="T8" fmla="*/ 0 60000 65536"/>
                <a:gd name="T9" fmla="*/ 0 60000 65536"/>
                <a:gd name="T10" fmla="*/ 0 60000 65536"/>
                <a:gd name="T11" fmla="*/ 0 60000 65536"/>
                <a:gd name="T12" fmla="*/ 0 w 140"/>
                <a:gd name="T13" fmla="*/ 0 h 122"/>
                <a:gd name="T14" fmla="*/ 140 w 140"/>
                <a:gd name="T15" fmla="*/ 122 h 122"/>
              </a:gdLst>
              <a:ahLst/>
              <a:cxnLst>
                <a:cxn ang="T8">
                  <a:pos x="T0" y="T1"/>
                </a:cxn>
                <a:cxn ang="T9">
                  <a:pos x="T2" y="T3"/>
                </a:cxn>
                <a:cxn ang="T10">
                  <a:pos x="T4" y="T5"/>
                </a:cxn>
                <a:cxn ang="T11">
                  <a:pos x="T6" y="T7"/>
                </a:cxn>
              </a:cxnLst>
              <a:rect l="T12" t="T13" r="T14" b="T15"/>
              <a:pathLst>
                <a:path w="140" h="122">
                  <a:moveTo>
                    <a:pt x="0" y="8"/>
                  </a:moveTo>
                  <a:cubicBezTo>
                    <a:pt x="34" y="4"/>
                    <a:pt x="68" y="0"/>
                    <a:pt x="91" y="8"/>
                  </a:cubicBezTo>
                  <a:cubicBezTo>
                    <a:pt x="114" y="16"/>
                    <a:pt x="132" y="35"/>
                    <a:pt x="136" y="54"/>
                  </a:cubicBezTo>
                  <a:cubicBezTo>
                    <a:pt x="140" y="73"/>
                    <a:pt x="126" y="97"/>
                    <a:pt x="113" y="12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84" name="Text Box 47"/>
            <p:cNvSpPr txBox="1">
              <a:spLocks noChangeArrowheads="1"/>
            </p:cNvSpPr>
            <p:nvPr/>
          </p:nvSpPr>
          <p:spPr bwMode="auto">
            <a:xfrm>
              <a:off x="703" y="2908"/>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folHlink"/>
                  </a:solidFill>
                  <a:latin typeface="Times New Roman" pitchFamily="18" charset="0"/>
                  <a:sym typeface="Symbol" pitchFamily="18" charset="2"/>
                </a:rPr>
                <a:t></a:t>
              </a:r>
              <a:endParaRPr lang="en-US" altLang="en-US" i="1">
                <a:solidFill>
                  <a:schemeClr val="folHlink"/>
                </a:solidFill>
                <a:latin typeface="Times New Roman" pitchFamily="18" charset="0"/>
                <a:sym typeface="Symbol" pitchFamily="18" charset="2"/>
              </a:endParaRPr>
            </a:p>
          </p:txBody>
        </p:sp>
      </p:grpSp>
      <p:sp>
        <p:nvSpPr>
          <p:cNvPr id="252977" name="Text Box 49"/>
          <p:cNvSpPr txBox="1">
            <a:spLocks noChangeArrowheads="1"/>
          </p:cNvSpPr>
          <p:nvPr/>
        </p:nvSpPr>
        <p:spPr bwMode="auto">
          <a:xfrm>
            <a:off x="279400" y="3708587"/>
            <a:ext cx="249766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i="1" dirty="0" err="1">
                <a:solidFill>
                  <a:schemeClr val="bg2">
                    <a:lumMod val="50000"/>
                  </a:schemeClr>
                </a:solidFill>
                <a:latin typeface="Times New Roman" pitchFamily="18" charset="0"/>
              </a:rPr>
              <a:t>aspct</a:t>
            </a:r>
            <a:r>
              <a:rPr lang="en-US" altLang="zh-CN" sz="2000" dirty="0">
                <a:solidFill>
                  <a:schemeClr val="bg2">
                    <a:lumMod val="50000"/>
                  </a:schemeClr>
                </a:solidFill>
                <a:latin typeface="Times New Roman" pitchFamily="18" charset="0"/>
              </a:rPr>
              <a:t>=</a:t>
            </a:r>
            <a:r>
              <a:rPr lang="en-US" altLang="zh-CN" sz="2000" i="1" dirty="0">
                <a:solidFill>
                  <a:schemeClr val="bg2">
                    <a:lumMod val="50000"/>
                  </a:schemeClr>
                </a:solidFill>
                <a:latin typeface="Times New Roman" pitchFamily="18" charset="0"/>
              </a:rPr>
              <a:t>w</a:t>
            </a:r>
            <a:r>
              <a:rPr lang="en-US" altLang="zh-CN" sz="2000" dirty="0">
                <a:solidFill>
                  <a:schemeClr val="bg2">
                    <a:lumMod val="50000"/>
                  </a:schemeClr>
                </a:solidFill>
                <a:latin typeface="Times New Roman" pitchFamily="18" charset="0"/>
              </a:rPr>
              <a:t>/</a:t>
            </a:r>
            <a:r>
              <a:rPr lang="en-US" altLang="zh-CN" sz="2000" i="1" dirty="0">
                <a:solidFill>
                  <a:schemeClr val="bg2">
                    <a:lumMod val="50000"/>
                  </a:schemeClr>
                </a:solidFill>
                <a:latin typeface="Times New Roman" pitchFamily="18" charset="0"/>
              </a:rPr>
              <a:t>h</a:t>
            </a:r>
          </a:p>
        </p:txBody>
      </p:sp>
      <p:sp>
        <p:nvSpPr>
          <p:cNvPr id="252980" name="Freeform 52"/>
          <p:cNvSpPr>
            <a:spLocks/>
          </p:cNvSpPr>
          <p:nvPr/>
        </p:nvSpPr>
        <p:spPr bwMode="auto">
          <a:xfrm>
            <a:off x="1871133" y="4076701"/>
            <a:ext cx="863600" cy="1116013"/>
          </a:xfrm>
          <a:custGeom>
            <a:avLst/>
            <a:gdLst/>
            <a:ahLst/>
            <a:cxnLst>
              <a:cxn ang="0">
                <a:pos x="0" y="408"/>
              </a:cxn>
              <a:cxn ang="0">
                <a:pos x="0" y="0"/>
              </a:cxn>
              <a:cxn ang="0">
                <a:pos x="408" y="295"/>
              </a:cxn>
              <a:cxn ang="0">
                <a:pos x="408" y="703"/>
              </a:cxn>
              <a:cxn ang="0">
                <a:pos x="0" y="408"/>
              </a:cxn>
            </a:cxnLst>
            <a:rect l="0" t="0" r="r" b="b"/>
            <a:pathLst>
              <a:path w="408" h="703">
                <a:moveTo>
                  <a:pt x="0" y="408"/>
                </a:moveTo>
                <a:lnTo>
                  <a:pt x="0" y="0"/>
                </a:lnTo>
                <a:lnTo>
                  <a:pt x="408" y="295"/>
                </a:lnTo>
                <a:lnTo>
                  <a:pt x="408" y="703"/>
                </a:lnTo>
                <a:lnTo>
                  <a:pt x="0" y="408"/>
                </a:lnTo>
                <a:close/>
              </a:path>
            </a:pathLst>
          </a:custGeom>
          <a:gradFill rotWithShape="1">
            <a:gsLst>
              <a:gs pos="0">
                <a:schemeClr val="accent1">
                  <a:alpha val="52000"/>
                </a:schemeClr>
              </a:gs>
              <a:gs pos="100000">
                <a:schemeClr val="accent1">
                  <a:gamma/>
                  <a:shade val="46275"/>
                  <a:invGamma/>
                  <a:alpha val="53000"/>
                </a:schemeClr>
              </a:gs>
            </a:gsLst>
            <a:lin ang="5400000" scaled="1"/>
          </a:gradFill>
          <a:ln w="9525">
            <a:noFill/>
            <a:round/>
            <a:headEnd/>
            <a:tailEnd/>
          </a:ln>
          <a:effectLst/>
        </p:spPr>
        <p:txBody>
          <a:bodyP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1065714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252951"/>
                                        </p:tgtEl>
                                        <p:attrNameLst>
                                          <p:attrName>style.visibility</p:attrName>
                                        </p:attrNameLst>
                                      </p:cBhvr>
                                      <p:to>
                                        <p:strVal val="visible"/>
                                      </p:to>
                                    </p:set>
                                    <p:animEffect transition="in" filter="barn(outVertical)">
                                      <p:cBhvr>
                                        <p:cTn id="28" dur="500"/>
                                        <p:tgtEl>
                                          <p:spTgt spid="252951"/>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52952"/>
                                        </p:tgtEl>
                                        <p:attrNameLst>
                                          <p:attrName>style.visibility</p:attrName>
                                        </p:attrNameLst>
                                      </p:cBhvr>
                                      <p:to>
                                        <p:strVal val="visible"/>
                                      </p:to>
                                    </p:set>
                                    <p:animEffect transition="in" filter="barn(outVertical)">
                                      <p:cBhvr>
                                        <p:cTn id="31" dur="500"/>
                                        <p:tgtEl>
                                          <p:spTgt spid="252952"/>
                                        </p:tgtEl>
                                      </p:cBhvr>
                                    </p:animEffect>
                                  </p:childTnLst>
                                </p:cTn>
                              </p:par>
                              <p:par>
                                <p:cTn id="32" presetID="22" presetClass="entr" presetSubtype="4" fill="hold" nodeType="withEffect">
                                  <p:stCondLst>
                                    <p:cond delay="0"/>
                                  </p:stCondLst>
                                  <p:childTnLst>
                                    <p:set>
                                      <p:cBhvr>
                                        <p:cTn id="33" dur="1" fill="hold">
                                          <p:stCondLst>
                                            <p:cond delay="0"/>
                                          </p:stCondLst>
                                        </p:cTn>
                                        <p:tgtEl>
                                          <p:spTgt spid="252980"/>
                                        </p:tgtEl>
                                        <p:attrNameLst>
                                          <p:attrName>style.visibility</p:attrName>
                                        </p:attrNameLst>
                                      </p:cBhvr>
                                      <p:to>
                                        <p:strVal val="visible"/>
                                      </p:to>
                                    </p:set>
                                    <p:animEffect transition="in" filter="wipe(down)">
                                      <p:cBhvr>
                                        <p:cTn id="34" dur="500"/>
                                        <p:tgtEl>
                                          <p:spTgt spid="25298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52949"/>
                                        </p:tgtEl>
                                        <p:attrNameLst>
                                          <p:attrName>style.visibility</p:attrName>
                                        </p:attrNameLst>
                                      </p:cBhvr>
                                      <p:to>
                                        <p:strVal val="visible"/>
                                      </p:to>
                                    </p:set>
                                    <p:animEffect transition="in" filter="wipe(up)">
                                      <p:cBhvr>
                                        <p:cTn id="37" dur="500"/>
                                        <p:tgtEl>
                                          <p:spTgt spid="25294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52947"/>
                                        </p:tgtEl>
                                        <p:attrNameLst>
                                          <p:attrName>style.visibility</p:attrName>
                                        </p:attrNameLst>
                                      </p:cBhvr>
                                      <p:to>
                                        <p:strVal val="visible"/>
                                      </p:to>
                                    </p:set>
                                    <p:animEffect transition="in" filter="wipe(up)">
                                      <p:cBhvr>
                                        <p:cTn id="40" dur="500"/>
                                        <p:tgtEl>
                                          <p:spTgt spid="2529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52948"/>
                                        </p:tgtEl>
                                        <p:attrNameLst>
                                          <p:attrName>style.visibility</p:attrName>
                                        </p:attrNameLst>
                                      </p:cBhvr>
                                      <p:to>
                                        <p:strVal val="visible"/>
                                      </p:to>
                                    </p:set>
                                    <p:animEffect transition="in" filter="wipe(up)">
                                      <p:cBhvr>
                                        <p:cTn id="45" dur="500"/>
                                        <p:tgtEl>
                                          <p:spTgt spid="25294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252953"/>
                                        </p:tgtEl>
                                        <p:attrNameLst>
                                          <p:attrName>style.visibility</p:attrName>
                                        </p:attrNameLst>
                                      </p:cBhvr>
                                      <p:to>
                                        <p:strVal val="visible"/>
                                      </p:to>
                                    </p:set>
                                    <p:animEffect transition="in" filter="barn(outVertical)">
                                      <p:cBhvr>
                                        <p:cTn id="50" dur="500"/>
                                        <p:tgtEl>
                                          <p:spTgt spid="252953"/>
                                        </p:tgtEl>
                                      </p:cBhvr>
                                    </p:animEffect>
                                  </p:childTnLst>
                                </p:cTn>
                              </p:par>
                              <p:par>
                                <p:cTn id="51" presetID="16" presetClass="entr" presetSubtype="37" fill="hold" grpId="0" nodeType="withEffect">
                                  <p:stCondLst>
                                    <p:cond delay="0"/>
                                  </p:stCondLst>
                                  <p:childTnLst>
                                    <p:set>
                                      <p:cBhvr>
                                        <p:cTn id="52" dur="1" fill="hold">
                                          <p:stCondLst>
                                            <p:cond delay="0"/>
                                          </p:stCondLst>
                                        </p:cTn>
                                        <p:tgtEl>
                                          <p:spTgt spid="252950"/>
                                        </p:tgtEl>
                                        <p:attrNameLst>
                                          <p:attrName>style.visibility</p:attrName>
                                        </p:attrNameLst>
                                      </p:cBhvr>
                                      <p:to>
                                        <p:strVal val="visible"/>
                                      </p:to>
                                    </p:set>
                                    <p:animEffect transition="in" filter="barn(outVertical)">
                                      <p:cBhvr>
                                        <p:cTn id="53" dur="500"/>
                                        <p:tgtEl>
                                          <p:spTgt spid="25295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52981"/>
                                        </p:tgtEl>
                                        <p:attrNameLst>
                                          <p:attrName>style.visibility</p:attrName>
                                        </p:attrNameLst>
                                      </p:cBhvr>
                                      <p:to>
                                        <p:strVal val="visible"/>
                                      </p:to>
                                    </p:set>
                                    <p:animEffect transition="in" filter="wipe(down)">
                                      <p:cBhvr>
                                        <p:cTn id="56" dur="500"/>
                                        <p:tgtEl>
                                          <p:spTgt spid="25298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52963"/>
                                        </p:tgtEl>
                                        <p:attrNameLst>
                                          <p:attrName>style.visibility</p:attrName>
                                        </p:attrNameLst>
                                      </p:cBhvr>
                                      <p:to>
                                        <p:strVal val="visible"/>
                                      </p:to>
                                    </p:set>
                                    <p:animEffect transition="in" filter="wipe(up)">
                                      <p:cBhvr>
                                        <p:cTn id="61" dur="500"/>
                                        <p:tgtEl>
                                          <p:spTgt spid="25296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par>
                                <p:cTn id="67" presetID="1"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52969"/>
                                        </p:tgtEl>
                                        <p:attrNameLst>
                                          <p:attrName>style.visibility</p:attrName>
                                        </p:attrNameLst>
                                      </p:cBhvr>
                                      <p:to>
                                        <p:strVal val="visible"/>
                                      </p:to>
                                    </p:set>
                                    <p:animEffect transition="in" filter="wipe(up)">
                                      <p:cBhvr>
                                        <p:cTn id="73" dur="500"/>
                                        <p:tgtEl>
                                          <p:spTgt spid="25296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6" presetClass="entr" presetSubtype="42" fill="hold" grpId="0" nodeType="clickEffect">
                                  <p:stCondLst>
                                    <p:cond delay="0"/>
                                  </p:stCondLst>
                                  <p:childTnLst>
                                    <p:set>
                                      <p:cBhvr>
                                        <p:cTn id="77" dur="1" fill="hold">
                                          <p:stCondLst>
                                            <p:cond delay="0"/>
                                          </p:stCondLst>
                                        </p:cTn>
                                        <p:tgtEl>
                                          <p:spTgt spid="252964"/>
                                        </p:tgtEl>
                                        <p:attrNameLst>
                                          <p:attrName>style.visibility</p:attrName>
                                        </p:attrNameLst>
                                      </p:cBhvr>
                                      <p:to>
                                        <p:strVal val="visible"/>
                                      </p:to>
                                    </p:set>
                                    <p:animEffect transition="in" filter="barn(outHorizontal)">
                                      <p:cBhvr>
                                        <p:cTn id="78" dur="500"/>
                                        <p:tgtEl>
                                          <p:spTgt spid="252964"/>
                                        </p:tgtEl>
                                      </p:cBhvr>
                                    </p:animEffect>
                                  </p:childTnLst>
                                </p:cTn>
                              </p:par>
                              <p:par>
                                <p:cTn id="79" presetID="16" presetClass="entr" presetSubtype="42" fill="hold" grpId="0" nodeType="withEffect">
                                  <p:stCondLst>
                                    <p:cond delay="0"/>
                                  </p:stCondLst>
                                  <p:childTnLst>
                                    <p:set>
                                      <p:cBhvr>
                                        <p:cTn id="80" dur="1" fill="hold">
                                          <p:stCondLst>
                                            <p:cond delay="0"/>
                                          </p:stCondLst>
                                        </p:cTn>
                                        <p:tgtEl>
                                          <p:spTgt spid="252965"/>
                                        </p:tgtEl>
                                        <p:attrNameLst>
                                          <p:attrName>style.visibility</p:attrName>
                                        </p:attrNameLst>
                                      </p:cBhvr>
                                      <p:to>
                                        <p:strVal val="visible"/>
                                      </p:to>
                                    </p:set>
                                    <p:animEffect transition="in" filter="barn(outHorizontal)">
                                      <p:cBhvr>
                                        <p:cTn id="81" dur="500"/>
                                        <p:tgtEl>
                                          <p:spTgt spid="25296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52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81" grpId="0" animBg="1"/>
      <p:bldP spid="252931" grpId="0" build="p" animBg="1"/>
      <p:bldP spid="252937" grpId="0"/>
      <p:bldP spid="252947" grpId="0" animBg="1"/>
      <p:bldP spid="252948" grpId="0" animBg="1"/>
      <p:bldP spid="252949" grpId="0" animBg="1"/>
      <p:bldP spid="252950" grpId="0" animBg="1"/>
      <p:bldP spid="252951" grpId="0" animBg="1"/>
      <p:bldP spid="252952" grpId="0"/>
      <p:bldP spid="252953" grpId="0"/>
      <p:bldP spid="252962" grpId="0"/>
      <p:bldP spid="252963" grpId="0"/>
      <p:bldP spid="252964" grpId="0" animBg="1"/>
      <p:bldP spid="252965" grpId="0" animBg="1"/>
      <p:bldP spid="252969" grpId="0"/>
      <p:bldP spid="25297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投影变换</a:t>
            </a:r>
          </a:p>
        </p:txBody>
      </p:sp>
      <p:sp>
        <p:nvSpPr>
          <p:cNvPr id="155651" name="Rectangle 3"/>
          <p:cNvSpPr>
            <a:spLocks noGrp="1" noChangeArrowheads="1"/>
          </p:cNvSpPr>
          <p:nvPr>
            <p:ph idx="1"/>
          </p:nvPr>
        </p:nvSpPr>
        <p:spPr>
          <a:xfrm>
            <a:off x="335360" y="1410022"/>
            <a:ext cx="10972800" cy="1658938"/>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3.3.3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正视投影</a:t>
            </a:r>
          </a:p>
          <a:p>
            <a:pPr marL="1260475" lvl="3" indent="-342900" eaLnBrk="1"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glOrtho</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函数定义正视投影视景体</a:t>
            </a:r>
          </a:p>
          <a:p>
            <a:pPr eaLnBrk="1" hangingPunct="1"/>
            <a:endParaRPr lang="en-US" altLang="zh-CN" dirty="0" smtClean="0">
              <a:latin typeface="Times New Roman" pitchFamily="18" charset="0"/>
            </a:endParaRPr>
          </a:p>
        </p:txBody>
      </p:sp>
      <p:sp>
        <p:nvSpPr>
          <p:cNvPr id="155667" name="Line 19"/>
          <p:cNvSpPr>
            <a:spLocks noChangeShapeType="1"/>
          </p:cNvSpPr>
          <p:nvPr/>
        </p:nvSpPr>
        <p:spPr bwMode="auto">
          <a:xfrm>
            <a:off x="2639484" y="4552951"/>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8" name="Line 20"/>
          <p:cNvSpPr>
            <a:spLocks noChangeShapeType="1"/>
          </p:cNvSpPr>
          <p:nvPr/>
        </p:nvSpPr>
        <p:spPr bwMode="auto">
          <a:xfrm>
            <a:off x="4692651" y="4537076"/>
            <a:ext cx="0" cy="735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9" name="Line 21"/>
          <p:cNvSpPr>
            <a:spLocks noChangeShapeType="1"/>
          </p:cNvSpPr>
          <p:nvPr/>
        </p:nvSpPr>
        <p:spPr bwMode="auto">
          <a:xfrm>
            <a:off x="910167" y="4394200"/>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0" name="Line 22"/>
          <p:cNvSpPr>
            <a:spLocks noChangeShapeType="1"/>
          </p:cNvSpPr>
          <p:nvPr/>
        </p:nvSpPr>
        <p:spPr bwMode="auto">
          <a:xfrm>
            <a:off x="910167" y="5127625"/>
            <a:ext cx="3790951"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71" name="Line 23"/>
          <p:cNvSpPr>
            <a:spLocks noChangeShapeType="1"/>
          </p:cNvSpPr>
          <p:nvPr/>
        </p:nvSpPr>
        <p:spPr bwMode="auto">
          <a:xfrm>
            <a:off x="910167" y="4768850"/>
            <a:ext cx="172931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72" name="Text Box 24"/>
          <p:cNvSpPr txBox="1">
            <a:spLocks noChangeArrowheads="1"/>
          </p:cNvSpPr>
          <p:nvPr/>
        </p:nvSpPr>
        <p:spPr bwMode="auto">
          <a:xfrm>
            <a:off x="1293285" y="4452938"/>
            <a:ext cx="9588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latin typeface="Times New Roman" pitchFamily="18" charset="0"/>
              </a:rPr>
              <a:t>near</a:t>
            </a:r>
          </a:p>
        </p:txBody>
      </p:sp>
      <p:sp>
        <p:nvSpPr>
          <p:cNvPr id="155673" name="Text Box 25"/>
          <p:cNvSpPr txBox="1">
            <a:spLocks noChangeArrowheads="1"/>
          </p:cNvSpPr>
          <p:nvPr/>
        </p:nvSpPr>
        <p:spPr bwMode="auto">
          <a:xfrm>
            <a:off x="2254252" y="4826001"/>
            <a:ext cx="9588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i="1">
                <a:latin typeface="Times New Roman" pitchFamily="18" charset="0"/>
              </a:rPr>
              <a:t>far</a:t>
            </a:r>
          </a:p>
        </p:txBody>
      </p:sp>
      <p:sp>
        <p:nvSpPr>
          <p:cNvPr id="155682" name="Text Box 34"/>
          <p:cNvSpPr txBox="1">
            <a:spLocks noChangeArrowheads="1"/>
          </p:cNvSpPr>
          <p:nvPr/>
        </p:nvSpPr>
        <p:spPr bwMode="auto">
          <a:xfrm>
            <a:off x="5327651" y="3017838"/>
            <a:ext cx="6337300" cy="16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33388" lvl="4" indent="-433388" defTabSz="914216" eaLnBrk="1">
              <a:lnSpc>
                <a:spcPct val="90000"/>
              </a:lnSpc>
              <a:spcBef>
                <a:spcPts val="1200"/>
              </a:spcBef>
              <a:buFont typeface="Wingdings" panose="05000000000000000000" pitchFamily="2" charset="2"/>
              <a:buChar char="n"/>
              <a:defRPr/>
            </a:pP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函数</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原型</a:t>
            </a:r>
          </a:p>
          <a:p>
            <a:pPr eaLnBrk="1" hangingPunct="1">
              <a:spcBef>
                <a:spcPct val="50000"/>
              </a:spcBef>
            </a:pPr>
            <a:r>
              <a:rPr lang="en-US" altLang="zh-CN" sz="2400" b="1" dirty="0">
                <a:solidFill>
                  <a:schemeClr val="bg2">
                    <a:lumMod val="50000"/>
                  </a:schemeClr>
                </a:solidFill>
                <a:latin typeface="Times New Roman" pitchFamily="18" charset="0"/>
              </a:rPr>
              <a:t>void</a:t>
            </a:r>
            <a:r>
              <a:rPr lang="en-US" altLang="zh-CN" sz="2400" b="1" dirty="0">
                <a:solidFill>
                  <a:schemeClr val="bg2">
                    <a:lumMod val="50000"/>
                  </a:schemeClr>
                </a:solidFill>
              </a:rPr>
              <a:t> </a:t>
            </a:r>
            <a:r>
              <a:rPr lang="en-US" altLang="zh-CN" sz="2400" b="1" dirty="0" err="1">
                <a:solidFill>
                  <a:srgbClr val="19B804"/>
                </a:solidFill>
                <a:latin typeface="Times New Roman" pitchFamily="18" charset="0"/>
              </a:rPr>
              <a:t>glOrtho</a:t>
            </a:r>
            <a:r>
              <a:rPr lang="en-US" altLang="zh-CN" sz="24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left</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right </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bottom</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top</a:t>
            </a:r>
            <a:r>
              <a:rPr lang="en-US" altLang="zh-CN" sz="2000" b="1" dirty="0">
                <a:solidFill>
                  <a:schemeClr val="bg2">
                    <a:lumMod val="50000"/>
                  </a:schemeClr>
                </a:solidFill>
                <a:latin typeface="Times New Roman" pitchFamily="18" charset="0"/>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near</a:t>
            </a:r>
            <a:r>
              <a:rPr lang="en-US" altLang="zh-CN" sz="2000" b="1" dirty="0">
                <a:solidFill>
                  <a:schemeClr val="bg2">
                    <a:lumMod val="50000"/>
                  </a:schemeClr>
                </a:solidFill>
                <a:latin typeface="Times New Roman" pitchFamily="18" charset="0"/>
              </a:rPr>
              <a:t>,</a:t>
            </a:r>
            <a:r>
              <a:rPr lang="en-US" altLang="zh-CN" sz="2000" b="1" dirty="0">
                <a:solidFill>
                  <a:schemeClr val="bg2">
                    <a:lumMod val="50000"/>
                  </a:schemeClr>
                </a:solidFill>
              </a:rPr>
              <a:t> </a:t>
            </a:r>
            <a:r>
              <a:rPr lang="en-US" altLang="zh-CN" sz="2000" b="1" dirty="0" err="1">
                <a:solidFill>
                  <a:schemeClr val="bg2">
                    <a:lumMod val="50000"/>
                  </a:schemeClr>
                </a:solidFill>
                <a:latin typeface="Times New Roman" pitchFamily="18" charset="0"/>
              </a:rPr>
              <a:t>GLdouble</a:t>
            </a:r>
            <a:r>
              <a:rPr lang="en-US" altLang="zh-CN" sz="2000" b="1" dirty="0">
                <a:solidFill>
                  <a:schemeClr val="bg2">
                    <a:lumMod val="50000"/>
                  </a:schemeClr>
                </a:solidFill>
                <a:latin typeface="Times New Roman" pitchFamily="18" charset="0"/>
              </a:rPr>
              <a:t> </a:t>
            </a:r>
            <a:r>
              <a:rPr lang="en-US" altLang="zh-CN" sz="2000" b="1" i="1" dirty="0">
                <a:solidFill>
                  <a:schemeClr val="bg2">
                    <a:lumMod val="50000"/>
                  </a:schemeClr>
                </a:solidFill>
                <a:latin typeface="Times New Roman" pitchFamily="18" charset="0"/>
              </a:rPr>
              <a:t>far</a:t>
            </a:r>
            <a:r>
              <a:rPr lang="en-US" altLang="zh-CN" b="1" dirty="0">
                <a:solidFill>
                  <a:schemeClr val="bg2">
                    <a:lumMod val="50000"/>
                  </a:schemeClr>
                </a:solidFill>
              </a:rPr>
              <a:t> </a:t>
            </a:r>
            <a:r>
              <a:rPr lang="en-US" altLang="zh-CN" sz="2400" b="1" dirty="0">
                <a:solidFill>
                  <a:schemeClr val="bg2">
                    <a:lumMod val="50000"/>
                  </a:schemeClr>
                </a:solidFill>
                <a:latin typeface="Times New Roman" pitchFamily="18" charset="0"/>
              </a:rPr>
              <a:t>)</a:t>
            </a:r>
          </a:p>
        </p:txBody>
      </p:sp>
      <p:sp>
        <p:nvSpPr>
          <p:cNvPr id="155687" name="Text Box 39"/>
          <p:cNvSpPr txBox="1">
            <a:spLocks noChangeArrowheads="1"/>
          </p:cNvSpPr>
          <p:nvPr/>
        </p:nvSpPr>
        <p:spPr bwMode="auto">
          <a:xfrm>
            <a:off x="5327651" y="4797426"/>
            <a:ext cx="633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33388" lvl="4" indent="-433388" defTabSz="914216" eaLnBrk="1">
              <a:lnSpc>
                <a:spcPct val="90000"/>
              </a:lnSpc>
              <a:spcBef>
                <a:spcPts val="1200"/>
              </a:spcBef>
              <a:buFont typeface="Wingdings" panose="05000000000000000000" pitchFamily="2" charset="2"/>
              <a:buChar char="n"/>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正视投影主要用于计算机辅助设计中</a:t>
            </a:r>
          </a:p>
        </p:txBody>
      </p:sp>
      <p:grpSp>
        <p:nvGrpSpPr>
          <p:cNvPr id="2" name="Group 51"/>
          <p:cNvGrpSpPr>
            <a:grpSpLocks/>
          </p:cNvGrpSpPr>
          <p:nvPr/>
        </p:nvGrpSpPr>
        <p:grpSpPr bwMode="auto">
          <a:xfrm>
            <a:off x="2311401" y="3457576"/>
            <a:ext cx="2400300" cy="1008063"/>
            <a:chOff x="1138" y="2659"/>
            <a:chExt cx="1134" cy="635"/>
          </a:xfrm>
        </p:grpSpPr>
        <p:sp>
          <p:nvSpPr>
            <p:cNvPr id="67608" name="AutoShape 47"/>
            <p:cNvSpPr>
              <a:spLocks noChangeArrowheads="1"/>
            </p:cNvSpPr>
            <p:nvPr/>
          </p:nvSpPr>
          <p:spPr bwMode="auto">
            <a:xfrm flipH="1">
              <a:off x="1138" y="2659"/>
              <a:ext cx="1134" cy="635"/>
            </a:xfrm>
            <a:prstGeom prst="cube">
              <a:avLst>
                <a:gd name="adj"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9" name="Line 48"/>
            <p:cNvSpPr>
              <a:spLocks noChangeShapeType="1"/>
            </p:cNvSpPr>
            <p:nvPr/>
          </p:nvSpPr>
          <p:spPr bwMode="auto">
            <a:xfrm>
              <a:off x="2148" y="2659"/>
              <a:ext cx="0" cy="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49"/>
            <p:cNvSpPr>
              <a:spLocks noChangeShapeType="1"/>
            </p:cNvSpPr>
            <p:nvPr/>
          </p:nvSpPr>
          <p:spPr bwMode="auto">
            <a:xfrm>
              <a:off x="2148" y="3140"/>
              <a:ext cx="115"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50"/>
            <p:cNvSpPr>
              <a:spLocks noChangeShapeType="1"/>
            </p:cNvSpPr>
            <p:nvPr/>
          </p:nvSpPr>
          <p:spPr bwMode="auto">
            <a:xfrm>
              <a:off x="1153" y="3140"/>
              <a:ext cx="9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5702" name="Text Box 54"/>
          <p:cNvSpPr txBox="1">
            <a:spLocks noChangeArrowheads="1"/>
          </p:cNvSpPr>
          <p:nvPr/>
        </p:nvSpPr>
        <p:spPr bwMode="auto">
          <a:xfrm>
            <a:off x="2427818" y="3355976"/>
            <a:ext cx="7683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rgbClr val="0000F0"/>
                </a:solidFill>
                <a:latin typeface="Times New Roman" pitchFamily="18" charset="0"/>
              </a:rPr>
              <a:t>top</a:t>
            </a:r>
          </a:p>
        </p:txBody>
      </p:sp>
      <p:sp>
        <p:nvSpPr>
          <p:cNvPr id="155703" name="Text Box 55"/>
          <p:cNvSpPr txBox="1">
            <a:spLocks noChangeArrowheads="1"/>
          </p:cNvSpPr>
          <p:nvPr/>
        </p:nvSpPr>
        <p:spPr bwMode="auto">
          <a:xfrm>
            <a:off x="2582334" y="3903663"/>
            <a:ext cx="10562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rgbClr val="008000"/>
                </a:solidFill>
                <a:latin typeface="Times New Roman" pitchFamily="18" charset="0"/>
              </a:rPr>
              <a:t>right</a:t>
            </a:r>
          </a:p>
        </p:txBody>
      </p:sp>
      <p:sp>
        <p:nvSpPr>
          <p:cNvPr id="155704" name="Text Box 56"/>
          <p:cNvSpPr txBox="1">
            <a:spLocks noChangeArrowheads="1"/>
          </p:cNvSpPr>
          <p:nvPr/>
        </p:nvSpPr>
        <p:spPr bwMode="auto">
          <a:xfrm>
            <a:off x="1659467" y="3644901"/>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rgbClr val="0000F0"/>
                </a:solidFill>
                <a:latin typeface="Times New Roman" pitchFamily="18" charset="0"/>
              </a:rPr>
              <a:t>left</a:t>
            </a:r>
          </a:p>
        </p:txBody>
      </p:sp>
      <p:sp>
        <p:nvSpPr>
          <p:cNvPr id="155705" name="Text Box 57"/>
          <p:cNvSpPr txBox="1">
            <a:spLocks noChangeArrowheads="1"/>
          </p:cNvSpPr>
          <p:nvPr/>
        </p:nvSpPr>
        <p:spPr bwMode="auto">
          <a:xfrm>
            <a:off x="2042584" y="4364038"/>
            <a:ext cx="13440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rgbClr val="9900FF"/>
                </a:solidFill>
                <a:latin typeface="Times New Roman" pitchFamily="18" charset="0"/>
              </a:rPr>
              <a:t>bottom</a:t>
            </a:r>
          </a:p>
        </p:txBody>
      </p:sp>
      <p:sp>
        <p:nvSpPr>
          <p:cNvPr id="155706" name="Line 58"/>
          <p:cNvSpPr>
            <a:spLocks noChangeAspect="1" noChangeShapeType="1"/>
          </p:cNvSpPr>
          <p:nvPr/>
        </p:nvSpPr>
        <p:spPr bwMode="auto">
          <a:xfrm>
            <a:off x="2330451" y="4249739"/>
            <a:ext cx="306916" cy="230187"/>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7" name="Line 59"/>
          <p:cNvSpPr>
            <a:spLocks noChangeAspect="1" noChangeShapeType="1"/>
          </p:cNvSpPr>
          <p:nvPr/>
        </p:nvSpPr>
        <p:spPr bwMode="auto">
          <a:xfrm>
            <a:off x="2330451" y="3500439"/>
            <a:ext cx="306916" cy="2301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8" name="Line 60"/>
          <p:cNvSpPr>
            <a:spLocks noChangeShapeType="1"/>
          </p:cNvSpPr>
          <p:nvPr/>
        </p:nvSpPr>
        <p:spPr bwMode="auto">
          <a:xfrm>
            <a:off x="2311400" y="3486150"/>
            <a:ext cx="0" cy="75565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9" name="Line 61"/>
          <p:cNvSpPr>
            <a:spLocks noChangeShapeType="1"/>
          </p:cNvSpPr>
          <p:nvPr/>
        </p:nvSpPr>
        <p:spPr bwMode="auto">
          <a:xfrm>
            <a:off x="2637367" y="3702050"/>
            <a:ext cx="0" cy="75565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10" name="Text Box 62"/>
          <p:cNvSpPr txBox="1">
            <a:spLocks noChangeArrowheads="1"/>
          </p:cNvSpPr>
          <p:nvPr/>
        </p:nvSpPr>
        <p:spPr bwMode="auto">
          <a:xfrm>
            <a:off x="719667" y="3817938"/>
            <a:ext cx="3852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ym typeface="Symbol" pitchFamily="18" charset="2"/>
              </a:rPr>
              <a:t></a:t>
            </a:r>
          </a:p>
        </p:txBody>
      </p:sp>
      <p:sp>
        <p:nvSpPr>
          <p:cNvPr id="155711" name="Line 63"/>
          <p:cNvSpPr>
            <a:spLocks noChangeShapeType="1"/>
          </p:cNvSpPr>
          <p:nvPr/>
        </p:nvSpPr>
        <p:spPr bwMode="auto">
          <a:xfrm>
            <a:off x="910167" y="4005263"/>
            <a:ext cx="23050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541593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55710"/>
                                        </p:tgtEl>
                                        <p:attrNameLst>
                                          <p:attrName>style.visibility</p:attrName>
                                        </p:attrNameLst>
                                      </p:cBhvr>
                                      <p:to>
                                        <p:strVal val="visible"/>
                                      </p:to>
                                    </p:set>
                                    <p:animEffect transition="in" filter="wipe(down)">
                                      <p:cBhvr>
                                        <p:cTn id="19" dur="500"/>
                                        <p:tgtEl>
                                          <p:spTgt spid="1557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5711"/>
                                        </p:tgtEl>
                                        <p:attrNameLst>
                                          <p:attrName>style.visibility</p:attrName>
                                        </p:attrNameLst>
                                      </p:cBhvr>
                                      <p:to>
                                        <p:strVal val="visible"/>
                                      </p:to>
                                    </p:set>
                                    <p:animEffect transition="in" filter="wipe(left)">
                                      <p:cBhvr>
                                        <p:cTn id="22" dur="500"/>
                                        <p:tgtEl>
                                          <p:spTgt spid="155711"/>
                                        </p:tgtEl>
                                      </p:cBhvr>
                                    </p:animEffect>
                                  </p:childTnLst>
                                </p:cTn>
                              </p:par>
                              <p:par>
                                <p:cTn id="23" presetID="2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570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570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570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570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570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570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570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5570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55669"/>
                                        </p:tgtEl>
                                        <p:attrNameLst>
                                          <p:attrName>style.visibility</p:attrName>
                                        </p:attrNameLst>
                                      </p:cBhvr>
                                      <p:to>
                                        <p:strVal val="visible"/>
                                      </p:to>
                                    </p:set>
                                    <p:animEffect transition="in" filter="wipe(up)">
                                      <p:cBhvr>
                                        <p:cTn id="54" dur="500"/>
                                        <p:tgtEl>
                                          <p:spTgt spid="155669"/>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55667"/>
                                        </p:tgtEl>
                                        <p:attrNameLst>
                                          <p:attrName>style.visibility</p:attrName>
                                        </p:attrNameLst>
                                      </p:cBhvr>
                                      <p:to>
                                        <p:strVal val="visible"/>
                                      </p:to>
                                    </p:set>
                                    <p:animEffect transition="in" filter="wipe(up)">
                                      <p:cBhvr>
                                        <p:cTn id="57" dur="500"/>
                                        <p:tgtEl>
                                          <p:spTgt spid="155667"/>
                                        </p:tgtEl>
                                      </p:cBhvr>
                                    </p:animEffect>
                                  </p:childTnLst>
                                </p:cTn>
                              </p:par>
                              <p:par>
                                <p:cTn id="58" presetID="16" presetClass="entr" presetSubtype="37" fill="hold" grpId="0" nodeType="withEffect">
                                  <p:stCondLst>
                                    <p:cond delay="0"/>
                                  </p:stCondLst>
                                  <p:childTnLst>
                                    <p:set>
                                      <p:cBhvr>
                                        <p:cTn id="59" dur="1" fill="hold">
                                          <p:stCondLst>
                                            <p:cond delay="0"/>
                                          </p:stCondLst>
                                        </p:cTn>
                                        <p:tgtEl>
                                          <p:spTgt spid="155671"/>
                                        </p:tgtEl>
                                        <p:attrNameLst>
                                          <p:attrName>style.visibility</p:attrName>
                                        </p:attrNameLst>
                                      </p:cBhvr>
                                      <p:to>
                                        <p:strVal val="visible"/>
                                      </p:to>
                                    </p:set>
                                    <p:animEffect transition="in" filter="barn(outVertical)">
                                      <p:cBhvr>
                                        <p:cTn id="60" dur="500"/>
                                        <p:tgtEl>
                                          <p:spTgt spid="15567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55672"/>
                                        </p:tgtEl>
                                        <p:attrNameLst>
                                          <p:attrName>style.visibility</p:attrName>
                                        </p:attrNameLst>
                                      </p:cBhvr>
                                      <p:to>
                                        <p:strVal val="visible"/>
                                      </p:to>
                                    </p:set>
                                    <p:animEffect transition="in" filter="wipe(left)">
                                      <p:cBhvr>
                                        <p:cTn id="63" dur="500"/>
                                        <p:tgtEl>
                                          <p:spTgt spid="15567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55668"/>
                                        </p:tgtEl>
                                        <p:attrNameLst>
                                          <p:attrName>style.visibility</p:attrName>
                                        </p:attrNameLst>
                                      </p:cBhvr>
                                      <p:to>
                                        <p:strVal val="visible"/>
                                      </p:to>
                                    </p:set>
                                    <p:animEffect transition="in" filter="wipe(up)">
                                      <p:cBhvr>
                                        <p:cTn id="68" dur="500"/>
                                        <p:tgtEl>
                                          <p:spTgt spid="155668"/>
                                        </p:tgtEl>
                                      </p:cBhvr>
                                    </p:animEffect>
                                  </p:childTnLst>
                                </p:cTn>
                              </p:par>
                              <p:par>
                                <p:cTn id="69" presetID="16" presetClass="entr" presetSubtype="37" fill="hold" grpId="0" nodeType="withEffect">
                                  <p:stCondLst>
                                    <p:cond delay="0"/>
                                  </p:stCondLst>
                                  <p:childTnLst>
                                    <p:set>
                                      <p:cBhvr>
                                        <p:cTn id="70" dur="1" fill="hold">
                                          <p:stCondLst>
                                            <p:cond delay="0"/>
                                          </p:stCondLst>
                                        </p:cTn>
                                        <p:tgtEl>
                                          <p:spTgt spid="155670"/>
                                        </p:tgtEl>
                                        <p:attrNameLst>
                                          <p:attrName>style.visibility</p:attrName>
                                        </p:attrNameLst>
                                      </p:cBhvr>
                                      <p:to>
                                        <p:strVal val="visible"/>
                                      </p:to>
                                    </p:set>
                                    <p:animEffect transition="in" filter="barn(outVertical)">
                                      <p:cBhvr>
                                        <p:cTn id="71" dur="500"/>
                                        <p:tgtEl>
                                          <p:spTgt spid="15567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55673"/>
                                        </p:tgtEl>
                                        <p:attrNameLst>
                                          <p:attrName>style.visibility</p:attrName>
                                        </p:attrNameLst>
                                      </p:cBhvr>
                                      <p:to>
                                        <p:strVal val="visible"/>
                                      </p:to>
                                    </p:set>
                                    <p:animEffect transition="in" filter="wipe(left)">
                                      <p:cBhvr>
                                        <p:cTn id="74" dur="500"/>
                                        <p:tgtEl>
                                          <p:spTgt spid="155673"/>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5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P spid="155667" grpId="0" animBg="1"/>
      <p:bldP spid="155668" grpId="0" animBg="1"/>
      <p:bldP spid="155669" grpId="0" animBg="1"/>
      <p:bldP spid="155670" grpId="0" animBg="1"/>
      <p:bldP spid="155671" grpId="0" animBg="1"/>
      <p:bldP spid="155672" grpId="0"/>
      <p:bldP spid="155673" grpId="0"/>
      <p:bldP spid="155682" grpId="0"/>
      <p:bldP spid="155687" grpId="0"/>
      <p:bldP spid="155702" grpId="0"/>
      <p:bldP spid="155703" grpId="0"/>
      <p:bldP spid="155704" grpId="0"/>
      <p:bldP spid="155705" grpId="0"/>
      <p:bldP spid="155706" grpId="0" animBg="1"/>
      <p:bldP spid="155707" grpId="0" animBg="1"/>
      <p:bldP spid="155708" grpId="0" animBg="1"/>
      <p:bldP spid="155709" grpId="0" animBg="1"/>
      <p:bldP spid="155710" grpId="0"/>
      <p:bldP spid="1557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9184" y="274638"/>
            <a:ext cx="10972800" cy="1143000"/>
          </a:xfrm>
        </p:spPr>
        <p:txBody>
          <a:bodyPr>
            <a:normAutofit/>
          </a:bodyPr>
          <a:lstStyle/>
          <a:p>
            <a:pPr marL="717550" lvl="1" indent="-342900" hangingPunct="0">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布局和设计</a:t>
            </a:r>
          </a:p>
        </p:txBody>
      </p:sp>
      <p:sp>
        <p:nvSpPr>
          <p:cNvPr id="13315" name="Rectangle 3"/>
          <p:cNvSpPr>
            <a:spLocks noGrp="1" noChangeArrowheads="1"/>
          </p:cNvSpPr>
          <p:nvPr>
            <p:ph idx="1"/>
          </p:nvPr>
        </p:nvSpPr>
        <p:spPr>
          <a:xfrm>
            <a:off x="755651" y="1970088"/>
            <a:ext cx="10668000" cy="4267200"/>
          </a:xfrm>
        </p:spPr>
        <p:txBody>
          <a:bodyPr/>
          <a:lstStyle/>
          <a:p>
            <a:pPr lvl="1" eaLnBrk="1" hangingPunct="1">
              <a:buFont typeface="Wingdings" pitchFamily="2" charset="2"/>
              <a:buNone/>
            </a:pPr>
            <a:endParaRPr lang="zh-CN" altLang="en-US" smtClean="0"/>
          </a:p>
          <a:p>
            <a:pPr lvl="1" eaLnBrk="1" hangingPunct="1"/>
            <a:endParaRPr lang="zh-CN" altLang="en-US" smtClean="0"/>
          </a:p>
          <a:p>
            <a:pPr eaLnBrk="1" hangingPunct="1"/>
            <a:endParaRPr lang="en-US" altLang="zh-CN" smtClean="0"/>
          </a:p>
        </p:txBody>
      </p:sp>
      <p:sp>
        <p:nvSpPr>
          <p:cNvPr id="13316" name="TextBox 1"/>
          <p:cNvSpPr txBox="1">
            <a:spLocks noChangeArrowheads="1"/>
          </p:cNvSpPr>
          <p:nvPr/>
        </p:nvSpPr>
        <p:spPr bwMode="auto">
          <a:xfrm>
            <a:off x="322445" y="1404456"/>
            <a:ext cx="608964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260475" lvl="3" indent="-342900" defTabSz="914216" eaLnBrk="1">
              <a:lnSpc>
                <a:spcPct val="9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设计</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0651" y="2205039"/>
            <a:ext cx="7850716"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7051" y="1867543"/>
            <a:ext cx="10710333" cy="477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70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39184" y="274638"/>
            <a:ext cx="10972800" cy="1143000"/>
          </a:xfrm>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投影变换</a:t>
            </a:r>
          </a:p>
        </p:txBody>
      </p:sp>
      <p:sp>
        <p:nvSpPr>
          <p:cNvPr id="262147" name="Rectangle 3"/>
          <p:cNvSpPr>
            <a:spLocks noGrp="1" noChangeArrowheads="1"/>
          </p:cNvSpPr>
          <p:nvPr>
            <p:ph idx="1"/>
          </p:nvPr>
        </p:nvSpPr>
        <p:spPr>
          <a:xfrm>
            <a:off x="263352" y="1340768"/>
            <a:ext cx="11004549" cy="5256584"/>
          </a:xfrm>
        </p:spPr>
        <p:txBody>
          <a:bodyPr>
            <a:normAutofit lnSpcReduction="10000"/>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3.3.4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切割</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FOV</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定义附加的剪裁面（最多</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个）；</a:t>
            </a:r>
          </a:p>
          <a:p>
            <a:pPr marL="1260475" lvl="3" indent="-342900"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剪裁面由平面方程</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Ax+By+Cz+D</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=0</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的系数决定</a:t>
            </a:r>
          </a:p>
          <a:p>
            <a:pPr marL="1260475" lvl="3" indent="-342900"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函数原型</a:t>
            </a:r>
          </a:p>
          <a:p>
            <a:pPr marL="808038" lvl="1" indent="455613" eaLnBrk="1" hangingPunct="1">
              <a:lnSpc>
                <a:spcPct val="160000"/>
              </a:lnSpc>
              <a:buFont typeface="Wingdings" pitchFamily="2" charset="2"/>
              <a:buNone/>
            </a:pPr>
            <a:r>
              <a:rPr lang="en-US" altLang="zh-CN" sz="2600" b="1" dirty="0" smtClean="0">
                <a:solidFill>
                  <a:schemeClr val="bg2">
                    <a:lumMod val="50000"/>
                  </a:schemeClr>
                </a:solidFill>
                <a:latin typeface="Times New Roman" pitchFamily="18" charset="0"/>
              </a:rPr>
              <a:t>void </a:t>
            </a:r>
            <a:r>
              <a:rPr lang="en-US" altLang="zh-CN" sz="2600" b="1" dirty="0" err="1" smtClean="0">
                <a:solidFill>
                  <a:srgbClr val="19B804"/>
                </a:solidFill>
                <a:latin typeface="Times New Roman" pitchFamily="18" charset="0"/>
              </a:rPr>
              <a:t>glClipPlane</a:t>
            </a:r>
            <a:r>
              <a:rPr lang="en-US" altLang="zh-CN" sz="26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GLrnum</a:t>
            </a:r>
            <a:r>
              <a:rPr lang="en-US" altLang="zh-CN" sz="2200" b="1"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plane </a:t>
            </a:r>
            <a:r>
              <a:rPr lang="en-US" altLang="zh-CN" sz="22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const</a:t>
            </a:r>
            <a:r>
              <a:rPr lang="en-US" altLang="zh-CN" sz="22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GLdouble</a:t>
            </a:r>
            <a:r>
              <a:rPr lang="en-US" altLang="zh-CN" sz="2200" b="1"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*equation</a:t>
            </a:r>
            <a:r>
              <a:rPr lang="en-US" altLang="zh-CN" sz="2600" b="1" dirty="0" smtClean="0">
                <a:solidFill>
                  <a:schemeClr val="bg2">
                    <a:lumMod val="50000"/>
                  </a:schemeClr>
                </a:solidFill>
                <a:latin typeface="Times New Roman" pitchFamily="18" charset="0"/>
              </a:rPr>
              <a:t>)</a:t>
            </a:r>
          </a:p>
          <a:p>
            <a:pPr marL="808038" lvl="1" indent="455613" eaLnBrk="1" hangingPunct="1">
              <a:lnSpc>
                <a:spcPct val="160000"/>
              </a:lnSpc>
              <a:buFont typeface="Wingdings" pitchFamily="2" charset="2"/>
              <a:buNone/>
            </a:pPr>
            <a:r>
              <a:rPr lang="en-US" altLang="zh-CN" sz="2200" b="1" i="1" dirty="0" smtClean="0">
                <a:solidFill>
                  <a:schemeClr val="bg2">
                    <a:lumMod val="50000"/>
                  </a:schemeClr>
                </a:solidFill>
                <a:latin typeface="Times New Roman" pitchFamily="18" charset="0"/>
              </a:rPr>
              <a:t>plane </a:t>
            </a:r>
            <a:r>
              <a:rPr lang="zh-CN" altLang="en-US" sz="2200" b="1" dirty="0" smtClean="0">
                <a:solidFill>
                  <a:schemeClr val="bg2">
                    <a:lumMod val="50000"/>
                  </a:schemeClr>
                </a:solidFill>
                <a:latin typeface="Times New Roman" pitchFamily="18" charset="0"/>
              </a:rPr>
              <a:t>变量为</a:t>
            </a:r>
            <a:r>
              <a:rPr lang="en-US" altLang="zh-CN" sz="2200" b="1" dirty="0" err="1" smtClean="0">
                <a:solidFill>
                  <a:schemeClr val="bg2">
                    <a:lumMod val="50000"/>
                  </a:schemeClr>
                </a:solidFill>
                <a:latin typeface="Times New Roman" pitchFamily="18" charset="0"/>
              </a:rPr>
              <a:t>GL_CLIP_PLANEi</a:t>
            </a:r>
            <a:r>
              <a:rPr lang="en-US" altLang="zh-CN" sz="22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i</a:t>
            </a:r>
            <a:r>
              <a:rPr lang="en-US" altLang="zh-CN" sz="2200" b="1" dirty="0" smtClean="0">
                <a:solidFill>
                  <a:schemeClr val="bg2">
                    <a:lumMod val="50000"/>
                  </a:schemeClr>
                </a:solidFill>
                <a:latin typeface="Times New Roman" pitchFamily="18" charset="0"/>
              </a:rPr>
              <a:t>=0,1,…,5 )</a:t>
            </a:r>
            <a:r>
              <a:rPr lang="zh-CN" altLang="en-US" sz="2200" b="1" dirty="0" smtClean="0">
                <a:solidFill>
                  <a:schemeClr val="bg2">
                    <a:lumMod val="50000"/>
                  </a:schemeClr>
                </a:solidFill>
                <a:latin typeface="Times New Roman" pitchFamily="18" charset="0"/>
              </a:rPr>
              <a:t>，表示定义的是第几个剪裁面；</a:t>
            </a:r>
          </a:p>
          <a:p>
            <a:pPr marL="808038" lvl="1" indent="455613" eaLnBrk="1" hangingPunct="1">
              <a:lnSpc>
                <a:spcPct val="160000"/>
              </a:lnSpc>
              <a:buFont typeface="Wingdings" pitchFamily="2" charset="2"/>
              <a:buNone/>
            </a:pPr>
            <a:r>
              <a:rPr lang="en-US" altLang="zh-CN" sz="2200" b="1" i="1" dirty="0" smtClean="0">
                <a:solidFill>
                  <a:schemeClr val="bg2">
                    <a:lumMod val="50000"/>
                  </a:schemeClr>
                </a:solidFill>
                <a:latin typeface="Times New Roman" pitchFamily="18" charset="0"/>
              </a:rPr>
              <a:t>Equation</a:t>
            </a:r>
            <a:r>
              <a:rPr lang="zh-CN" altLang="en-US" sz="2200" b="1" dirty="0" smtClean="0">
                <a:solidFill>
                  <a:schemeClr val="bg2">
                    <a:lumMod val="50000"/>
                  </a:schemeClr>
                </a:solidFill>
                <a:latin typeface="Times New Roman" pitchFamily="18" charset="0"/>
              </a:rPr>
              <a:t>定义了剪裁平面的</a:t>
            </a:r>
            <a:r>
              <a:rPr lang="en-US" altLang="zh-CN" sz="2200" b="1" dirty="0" smtClean="0">
                <a:solidFill>
                  <a:schemeClr val="bg2">
                    <a:lumMod val="50000"/>
                  </a:schemeClr>
                </a:solidFill>
                <a:latin typeface="Times New Roman" pitchFamily="18" charset="0"/>
              </a:rPr>
              <a:t>ABCD</a:t>
            </a:r>
            <a:r>
              <a:rPr lang="zh-CN" altLang="en-US" sz="2200" b="1" dirty="0" smtClean="0">
                <a:solidFill>
                  <a:schemeClr val="bg2">
                    <a:lumMod val="50000"/>
                  </a:schemeClr>
                </a:solidFill>
                <a:latin typeface="Times New Roman" pitchFamily="18" charset="0"/>
              </a:rPr>
              <a:t>四个系数</a:t>
            </a:r>
          </a:p>
          <a:p>
            <a:pPr marL="1260475" lvl="3" indent="-342900" eaLnBrk="1" hangingPunct="0">
              <a:lnSpc>
                <a:spcPct val="16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定义了剪裁平面后，要用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glEnable</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GL_CLIP_PLANEi</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激活剪裁操作，并用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glDisable</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GL_CLIP_PLANEi</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关闭该剪裁操作</a:t>
            </a:r>
          </a:p>
        </p:txBody>
      </p:sp>
    </p:spTree>
    <p:extLst>
      <p:ext uri="{BB962C8B-B14F-4D97-AF65-F5344CB8AC3E}">
        <p14:creationId xmlns:p14="http://schemas.microsoft.com/office/powerpoint/2010/main" val="20116804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up)">
                                      <p:cBhvr>
                                        <p:cTn id="12" dur="500"/>
                                        <p:tgtEl>
                                          <p:spTgt spid="262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2147">
                                            <p:txEl>
                                              <p:pRg st="2" end="2"/>
                                            </p:txEl>
                                          </p:spTgt>
                                        </p:tgtEl>
                                        <p:attrNameLst>
                                          <p:attrName>style.visibility</p:attrName>
                                        </p:attrNameLst>
                                      </p:cBhvr>
                                      <p:to>
                                        <p:strVal val="visible"/>
                                      </p:to>
                                    </p:set>
                                    <p:animEffect transition="in" filter="wipe(up)">
                                      <p:cBhvr>
                                        <p:cTn id="17" dur="500"/>
                                        <p:tgtEl>
                                          <p:spTgt spid="262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2147">
                                            <p:txEl>
                                              <p:pRg st="3" end="3"/>
                                            </p:txEl>
                                          </p:spTgt>
                                        </p:tgtEl>
                                        <p:attrNameLst>
                                          <p:attrName>style.visibility</p:attrName>
                                        </p:attrNameLst>
                                      </p:cBhvr>
                                      <p:to>
                                        <p:strVal val="visible"/>
                                      </p:to>
                                    </p:set>
                                    <p:animEffect transition="in" filter="wipe(up)">
                                      <p:cBhvr>
                                        <p:cTn id="22" dur="500"/>
                                        <p:tgtEl>
                                          <p:spTgt spid="262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2147">
                                            <p:txEl>
                                              <p:pRg st="4" end="4"/>
                                            </p:txEl>
                                          </p:spTgt>
                                        </p:tgtEl>
                                        <p:attrNameLst>
                                          <p:attrName>style.visibility</p:attrName>
                                        </p:attrNameLst>
                                      </p:cBhvr>
                                      <p:to>
                                        <p:strVal val="visible"/>
                                      </p:to>
                                    </p:set>
                                    <p:animEffect transition="in" filter="wipe(up)">
                                      <p:cBhvr>
                                        <p:cTn id="27" dur="500"/>
                                        <p:tgtEl>
                                          <p:spTgt spid="262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2147">
                                            <p:txEl>
                                              <p:pRg st="5" end="5"/>
                                            </p:txEl>
                                          </p:spTgt>
                                        </p:tgtEl>
                                        <p:attrNameLst>
                                          <p:attrName>style.visibility</p:attrName>
                                        </p:attrNameLst>
                                      </p:cBhvr>
                                      <p:to>
                                        <p:strVal val="visible"/>
                                      </p:to>
                                    </p:set>
                                    <p:animEffect transition="in" filter="wipe(up)">
                                      <p:cBhvr>
                                        <p:cTn id="32" dur="500"/>
                                        <p:tgtEl>
                                          <p:spTgt spid="262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62147">
                                            <p:txEl>
                                              <p:pRg st="6" end="6"/>
                                            </p:txEl>
                                          </p:spTgt>
                                        </p:tgtEl>
                                        <p:attrNameLst>
                                          <p:attrName>style.visibility</p:attrName>
                                        </p:attrNameLst>
                                      </p:cBhvr>
                                      <p:to>
                                        <p:strVal val="visible"/>
                                      </p:to>
                                    </p:set>
                                    <p:animEffect transition="in" filter="wipe(up)">
                                      <p:cBhvr>
                                        <p:cTn id="37" dur="500"/>
                                        <p:tgtEl>
                                          <p:spTgt spid="262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2147">
                                            <p:txEl>
                                              <p:pRg st="7" end="7"/>
                                            </p:txEl>
                                          </p:spTgt>
                                        </p:tgtEl>
                                        <p:attrNameLst>
                                          <p:attrName>style.visibility</p:attrName>
                                        </p:attrNameLst>
                                      </p:cBhvr>
                                      <p:to>
                                        <p:strVal val="visible"/>
                                      </p:to>
                                    </p:set>
                                    <p:animEffect transition="in" filter="wipe(up)">
                                      <p:cBhvr>
                                        <p:cTn id="42" dur="500"/>
                                        <p:tgtEl>
                                          <p:spTgt spid="262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pPr marL="717550" lvl="1" indent="-342900" hangingPunct="0">
              <a:lnSpc>
                <a:spcPct val="110000"/>
              </a:lnSpc>
              <a:spcBef>
                <a:spcPts val="24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剪裁平面实例</a:t>
            </a:r>
          </a:p>
        </p:txBody>
      </p:sp>
      <p:sp>
        <p:nvSpPr>
          <p:cNvPr id="69635" name="Rectangle 3"/>
          <p:cNvSpPr>
            <a:spLocks noGrp="1" noChangeArrowheads="1"/>
          </p:cNvSpPr>
          <p:nvPr>
            <p:ph type="body" sz="half" idx="1"/>
          </p:nvPr>
        </p:nvSpPr>
        <p:spPr>
          <a:xfrm>
            <a:off x="551384" y="1700808"/>
            <a:ext cx="11197167" cy="4267200"/>
          </a:xfrm>
        </p:spPr>
        <p:txBody>
          <a:bodyPr>
            <a:noAutofit/>
          </a:bodyPr>
          <a:lstStyle/>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void display(void)</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GLdouble</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equ</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[4]={0.8,3.5,0.0,0.8};   /*</a:t>
            </a:r>
            <a:r>
              <a:rPr lang="zh-CN" altLang="en-US" sz="1600" b="1" dirty="0" smtClean="0">
                <a:solidFill>
                  <a:schemeClr val="bg2">
                    <a:lumMod val="50000"/>
                  </a:schemeClr>
                </a:solidFill>
                <a:latin typeface="Times New Roman" panose="02020603050405020304" pitchFamily="18" charset="0"/>
                <a:cs typeface="Times New Roman" panose="02020603050405020304" pitchFamily="18" charset="0"/>
              </a:rPr>
              <a:t>剪裁平面的</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ABCD</a:t>
            </a:r>
            <a:r>
              <a:rPr lang="zh-CN" altLang="en-US" sz="1600" b="1" dirty="0" smtClean="0">
                <a:solidFill>
                  <a:schemeClr val="bg2">
                    <a:lumMod val="50000"/>
                  </a:schemeClr>
                </a:solidFill>
                <a:latin typeface="Times New Roman" panose="02020603050405020304" pitchFamily="18" charset="0"/>
                <a:cs typeface="Times New Roman" panose="02020603050405020304" pitchFamily="18" charset="0"/>
              </a:rPr>
              <a:t>四个系数*</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a:t>
            </a:r>
          </a:p>
          <a:p>
            <a:pPr eaLnBrk="1" hangingPunct="1">
              <a:lnSpc>
                <a:spcPct val="80000"/>
              </a:lnSpc>
              <a:buFont typeface="Wingdings" pitchFamily="2" charset="2"/>
              <a:buNone/>
            </a:pPr>
            <a:endParaRPr lang="en-US" altLang="zh-CN" sz="800" b="1" dirty="0" smtClean="0">
              <a:solidFill>
                <a:schemeClr val="bg2">
                  <a:lumMod val="50000"/>
                </a:schemeClr>
              </a:solidFill>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glClear</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(GL_COLOR_BUFFER_BIT);</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glColor3f(0.6,0.3,0.4);</a:t>
            </a:r>
          </a:p>
          <a:p>
            <a:pPr eaLnBrk="1" hangingPunct="1">
              <a:lnSpc>
                <a:spcPct val="80000"/>
              </a:lnSpc>
              <a:spcBef>
                <a:spcPts val="1800"/>
              </a:spcBef>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glPushMatrix</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glTranslatef</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(0.0,0.0,-2.0);</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glClipPlane</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(GL_CLIP_PLANE0,equ);</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glEnable</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(GL_CLIP_PLANE0);</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glutWireTeapot</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(0.5);</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glPopMatrix</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glFlush</a:t>
            </a: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a:t>
            </a:r>
          </a:p>
          <a:p>
            <a:pPr eaLnBrk="1" hangingPunct="1">
              <a:lnSpc>
                <a:spcPct val="80000"/>
              </a:lnSpc>
              <a:buFont typeface="Wingdings" pitchFamily="2" charset="2"/>
              <a:buNone/>
            </a:pP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a:t>
            </a:r>
          </a:p>
        </p:txBody>
      </p:sp>
      <p:pic>
        <p:nvPicPr>
          <p:cNvPr id="264196" name="Picture 4" descr="剪裁平面"/>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36160" y="2060848"/>
            <a:ext cx="4583999" cy="4248472"/>
          </a:xfrm>
        </p:spPr>
      </p:pic>
    </p:spTree>
    <p:extLst>
      <p:ext uri="{BB962C8B-B14F-4D97-AF65-F5344CB8AC3E}">
        <p14:creationId xmlns:p14="http://schemas.microsoft.com/office/powerpoint/2010/main" val="34009430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wipe(left)">
                                      <p:cBhvr>
                                        <p:cTn id="7" dur="500"/>
                                        <p:tgtEl>
                                          <p:spTgt spid="264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09600" y="115888"/>
            <a:ext cx="10972800" cy="1371600"/>
          </a:xfrm>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投影变换</a:t>
            </a:r>
          </a:p>
        </p:txBody>
      </p:sp>
      <p:sp>
        <p:nvSpPr>
          <p:cNvPr id="157699" name="Rectangle 3"/>
          <p:cNvSpPr>
            <a:spLocks noGrp="1" noChangeArrowheads="1"/>
          </p:cNvSpPr>
          <p:nvPr>
            <p:ph idx="1"/>
          </p:nvPr>
        </p:nvSpPr>
        <p:spPr>
          <a:xfrm>
            <a:off x="755651" y="1160464"/>
            <a:ext cx="11436349" cy="4556125"/>
          </a:xfrm>
        </p:spPr>
        <p:txBody>
          <a:bodyPr/>
          <a:lstStyle/>
          <a:p>
            <a:pPr marL="717550" lvl="1" indent="-342900" eaLnBrk="1" hangingPunct="0">
              <a:lnSpc>
                <a:spcPct val="110000"/>
              </a:lnSpc>
              <a:spcBef>
                <a:spcPts val="24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3.3.5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定义视口</a:t>
            </a:r>
          </a:p>
          <a:p>
            <a:pPr marL="1260475" lvl="3" indent="-342900" eaLnBrk="1"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函数原型</a:t>
            </a:r>
          </a:p>
          <a:p>
            <a:pPr lvl="1" eaLnBrk="1" hangingPunct="1">
              <a:spcBef>
                <a:spcPct val="45000"/>
              </a:spcBef>
              <a:buFont typeface="Wingdings" pitchFamily="2" charset="2"/>
              <a:buNone/>
            </a:pPr>
            <a:r>
              <a:rPr lang="en-US" altLang="zh-CN" sz="2600" b="1" dirty="0" smtClean="0">
                <a:solidFill>
                  <a:schemeClr val="bg2">
                    <a:lumMod val="50000"/>
                  </a:schemeClr>
                </a:solidFill>
                <a:latin typeface="Times New Roman" pitchFamily="18" charset="0"/>
              </a:rPr>
              <a:t>void </a:t>
            </a:r>
            <a:r>
              <a:rPr lang="en-US" altLang="zh-CN" sz="2600" b="1" dirty="0" err="1" smtClean="0">
                <a:solidFill>
                  <a:srgbClr val="19B804"/>
                </a:solidFill>
                <a:latin typeface="Times New Roman" pitchFamily="18" charset="0"/>
              </a:rPr>
              <a:t>glViewport</a:t>
            </a:r>
            <a:r>
              <a:rPr lang="en-US" altLang="zh-CN" sz="26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GLint</a:t>
            </a:r>
            <a:r>
              <a:rPr lang="en-US" altLang="zh-CN" sz="2200" b="1"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x</a:t>
            </a:r>
            <a:r>
              <a:rPr lang="en-US" altLang="zh-CN" sz="22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GLint</a:t>
            </a:r>
            <a:r>
              <a:rPr lang="en-US" altLang="zh-CN" sz="2200" b="1"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y</a:t>
            </a:r>
            <a:r>
              <a:rPr lang="en-US" altLang="zh-CN" sz="22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GLsizei</a:t>
            </a:r>
            <a:r>
              <a:rPr lang="en-US" altLang="zh-CN" sz="2200" b="1"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width </a:t>
            </a:r>
            <a:r>
              <a:rPr lang="en-US" altLang="zh-CN" sz="22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GLsizei</a:t>
            </a:r>
            <a:r>
              <a:rPr lang="en-US" altLang="zh-CN" sz="2200" b="1"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height </a:t>
            </a:r>
            <a:r>
              <a:rPr lang="en-US" altLang="zh-CN" sz="2600" b="1" dirty="0" smtClean="0">
                <a:solidFill>
                  <a:schemeClr val="bg2">
                    <a:lumMod val="50000"/>
                  </a:schemeClr>
                </a:solidFill>
                <a:latin typeface="Times New Roman" pitchFamily="18" charset="0"/>
              </a:rPr>
              <a:t>)</a:t>
            </a:r>
          </a:p>
          <a:p>
            <a:pPr lvl="1" eaLnBrk="1" hangingPunct="1">
              <a:spcBef>
                <a:spcPct val="45000"/>
              </a:spcBef>
              <a:buFont typeface="Wingdings" pitchFamily="2" charset="2"/>
              <a:buNone/>
            </a:pPr>
            <a:r>
              <a:rPr lang="en-US" altLang="zh-CN" sz="2200" b="1" i="1" dirty="0" err="1" smtClean="0">
                <a:solidFill>
                  <a:schemeClr val="bg2">
                    <a:lumMod val="50000"/>
                  </a:schemeClr>
                </a:solidFill>
                <a:latin typeface="Times New Roman" pitchFamily="18" charset="0"/>
              </a:rPr>
              <a:t>x</a:t>
            </a:r>
            <a:r>
              <a:rPr lang="en-US" altLang="zh-CN" sz="2200" b="1" dirty="0" err="1" smtClean="0">
                <a:solidFill>
                  <a:schemeClr val="bg2">
                    <a:lumMod val="50000"/>
                  </a:schemeClr>
                </a:solidFill>
                <a:latin typeface="Times New Roman" pitchFamily="18" charset="0"/>
              </a:rPr>
              <a:t>,</a:t>
            </a:r>
            <a:r>
              <a:rPr lang="en-US" altLang="zh-CN" sz="2200" b="1" i="1" dirty="0" err="1" smtClean="0">
                <a:solidFill>
                  <a:schemeClr val="bg2">
                    <a:lumMod val="50000"/>
                  </a:schemeClr>
                </a:solidFill>
                <a:latin typeface="Times New Roman" pitchFamily="18" charset="0"/>
              </a:rPr>
              <a:t>y</a:t>
            </a:r>
            <a:r>
              <a:rPr lang="en-US" altLang="zh-CN" sz="2200" b="1" i="1" dirty="0" smtClean="0">
                <a:solidFill>
                  <a:schemeClr val="bg2">
                    <a:lumMod val="50000"/>
                  </a:schemeClr>
                </a:solidFill>
                <a:latin typeface="Times New Roman" pitchFamily="18" charset="0"/>
              </a:rPr>
              <a:t> </a:t>
            </a:r>
            <a:r>
              <a:rPr lang="zh-CN" altLang="en-US" sz="2200" b="1" dirty="0" smtClean="0">
                <a:solidFill>
                  <a:schemeClr val="bg2">
                    <a:lumMod val="50000"/>
                  </a:schemeClr>
                </a:solidFill>
                <a:latin typeface="Times New Roman" pitchFamily="18" charset="0"/>
              </a:rPr>
              <a:t>定义了视口左下角的坐标； </a:t>
            </a:r>
            <a:r>
              <a:rPr lang="en-US" altLang="zh-CN" sz="2200" b="1" i="1" dirty="0" smtClean="0">
                <a:solidFill>
                  <a:schemeClr val="bg2">
                    <a:lumMod val="50000"/>
                  </a:schemeClr>
                </a:solidFill>
                <a:latin typeface="Times New Roman" pitchFamily="18" charset="0"/>
              </a:rPr>
              <a:t>width </a:t>
            </a:r>
            <a:r>
              <a:rPr lang="zh-CN" altLang="en-US" sz="2200" b="1" dirty="0" smtClean="0">
                <a:solidFill>
                  <a:schemeClr val="bg2">
                    <a:lumMod val="50000"/>
                  </a:schemeClr>
                </a:solidFill>
                <a:latin typeface="Times New Roman" pitchFamily="18" charset="0"/>
              </a:rPr>
              <a:t>和 </a:t>
            </a:r>
            <a:r>
              <a:rPr lang="en-US" altLang="zh-CN" sz="2200" b="1" i="1" dirty="0" smtClean="0">
                <a:solidFill>
                  <a:schemeClr val="bg2">
                    <a:lumMod val="50000"/>
                  </a:schemeClr>
                </a:solidFill>
                <a:latin typeface="Times New Roman" pitchFamily="18" charset="0"/>
              </a:rPr>
              <a:t>height </a:t>
            </a:r>
            <a:r>
              <a:rPr lang="zh-CN" altLang="en-US" sz="2200" b="1" dirty="0" smtClean="0">
                <a:solidFill>
                  <a:schemeClr val="bg2">
                    <a:lumMod val="50000"/>
                  </a:schemeClr>
                </a:solidFill>
                <a:latin typeface="Times New Roman" pitchFamily="18" charset="0"/>
              </a:rPr>
              <a:t>定义视口矩形的宽度和高度；</a:t>
            </a:r>
          </a:p>
          <a:p>
            <a:pPr lvl="1" eaLnBrk="1" hangingPunct="1">
              <a:spcBef>
                <a:spcPct val="45000"/>
              </a:spcBef>
              <a:buFont typeface="Wingdings" pitchFamily="2" charset="2"/>
              <a:buNone/>
            </a:pPr>
            <a:r>
              <a:rPr lang="zh-CN" altLang="en-US" sz="2200" b="1" dirty="0" smtClean="0">
                <a:solidFill>
                  <a:schemeClr val="bg2">
                    <a:lumMod val="50000"/>
                  </a:schemeClr>
                </a:solidFill>
                <a:latin typeface="Times New Roman" pitchFamily="18" charset="0"/>
              </a:rPr>
              <a:t>缺省时，视口区域为</a:t>
            </a:r>
            <a:r>
              <a:rPr lang="en-US" altLang="zh-CN" sz="2200" b="1" dirty="0" smtClean="0">
                <a:solidFill>
                  <a:schemeClr val="bg2">
                    <a:lumMod val="50000"/>
                  </a:schemeClr>
                </a:solidFill>
                <a:latin typeface="Times New Roman" pitchFamily="18" charset="0"/>
              </a:rPr>
              <a:t>( 0, 0, </a:t>
            </a:r>
            <a:r>
              <a:rPr lang="en-US" altLang="zh-CN" sz="2200" b="1" dirty="0" err="1" smtClean="0">
                <a:solidFill>
                  <a:schemeClr val="bg2">
                    <a:lumMod val="50000"/>
                  </a:schemeClr>
                </a:solidFill>
                <a:latin typeface="Times New Roman" pitchFamily="18" charset="0"/>
              </a:rPr>
              <a:t>win</a:t>
            </a:r>
            <a:r>
              <a:rPr lang="en-US" altLang="zh-CN" sz="2200" b="1" i="1" dirty="0" err="1" smtClean="0">
                <a:solidFill>
                  <a:schemeClr val="bg2">
                    <a:lumMod val="50000"/>
                  </a:schemeClr>
                </a:solidFill>
                <a:latin typeface="Times New Roman" pitchFamily="18" charset="0"/>
              </a:rPr>
              <a:t>Width</a:t>
            </a:r>
            <a:r>
              <a:rPr lang="en-US" altLang="zh-CN" sz="2200" b="1" dirty="0" smtClean="0">
                <a:solidFill>
                  <a:schemeClr val="bg2">
                    <a:lumMod val="50000"/>
                  </a:schemeClr>
                </a:solidFill>
                <a:latin typeface="Times New Roman" pitchFamily="18" charset="0"/>
              </a:rPr>
              <a:t>, </a:t>
            </a:r>
            <a:r>
              <a:rPr lang="en-US" altLang="zh-CN" sz="2200" b="1" dirty="0" err="1" smtClean="0">
                <a:solidFill>
                  <a:schemeClr val="bg2">
                    <a:lumMod val="50000"/>
                  </a:schemeClr>
                </a:solidFill>
                <a:latin typeface="Times New Roman" pitchFamily="18" charset="0"/>
              </a:rPr>
              <a:t>win</a:t>
            </a:r>
            <a:r>
              <a:rPr lang="en-US" altLang="zh-CN" sz="2200" b="1" i="1" dirty="0" err="1" smtClean="0">
                <a:solidFill>
                  <a:schemeClr val="bg2">
                    <a:lumMod val="50000"/>
                  </a:schemeClr>
                </a:solidFill>
                <a:latin typeface="Times New Roman" pitchFamily="18" charset="0"/>
              </a:rPr>
              <a:t>Height</a:t>
            </a:r>
            <a:r>
              <a:rPr lang="en-US" altLang="zh-CN" sz="2200" b="1" i="1" dirty="0" smtClean="0">
                <a:solidFill>
                  <a:schemeClr val="bg2">
                    <a:lumMod val="50000"/>
                  </a:schemeClr>
                </a:solidFill>
                <a:latin typeface="Times New Roman" pitchFamily="18" charset="0"/>
              </a:rPr>
              <a:t> </a:t>
            </a:r>
            <a:r>
              <a:rPr lang="en-US" altLang="zh-CN" sz="2200" b="1" dirty="0" smtClean="0">
                <a:solidFill>
                  <a:schemeClr val="bg2">
                    <a:lumMod val="50000"/>
                  </a:schemeClr>
                </a:solidFill>
                <a:latin typeface="Times New Roman" pitchFamily="18" charset="0"/>
              </a:rPr>
              <a:t>)</a:t>
            </a:r>
            <a:r>
              <a:rPr lang="zh-CN" altLang="en-US" sz="2200" b="1" dirty="0" smtClean="0">
                <a:solidFill>
                  <a:schemeClr val="bg2">
                    <a:lumMod val="50000"/>
                  </a:schemeClr>
                </a:solidFill>
                <a:latin typeface="Times New Roman" pitchFamily="18" charset="0"/>
              </a:rPr>
              <a:t>，即与窗口等大。</a:t>
            </a:r>
          </a:p>
          <a:p>
            <a:pPr marL="1260475" lvl="3" indent="-342900" hangingPunct="0">
              <a:lnSpc>
                <a:spcPct val="14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处理视口纵横比</a:t>
            </a:r>
          </a:p>
          <a:p>
            <a:pPr marL="1704975" lvl="4" indent="-433388" eaLnBrk="1" hangingPunct="0">
              <a:spcBef>
                <a:spcPts val="24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若视口的纵横比与窗口的纵横比不相同，图形会产生变形；</a:t>
            </a:r>
          </a:p>
          <a:p>
            <a:pPr marL="1704975" lvl="4" indent="-433388" eaLnBrk="1" hangingPunct="0">
              <a:spcBef>
                <a:spcPts val="24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保持两者的纵横比一致，可以这样设置视口和视景体：</a:t>
            </a:r>
          </a:p>
        </p:txBody>
      </p:sp>
    </p:spTree>
    <p:extLst>
      <p:ext uri="{BB962C8B-B14F-4D97-AF65-F5344CB8AC3E}">
        <p14:creationId xmlns:p14="http://schemas.microsoft.com/office/powerpoint/2010/main" val="829065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39184" y="274638"/>
            <a:ext cx="10972800" cy="1143000"/>
          </a:xfrm>
        </p:spPr>
        <p:txBody>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a:t>
            </a:r>
            <a:r>
              <a:rPr lang="en-US" altLang="zh-CN" dirty="0" smtClean="0"/>
              <a:t>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投影变换</a:t>
            </a:r>
          </a:p>
        </p:txBody>
      </p:sp>
      <p:sp>
        <p:nvSpPr>
          <p:cNvPr id="260099" name="Rectangle 3"/>
          <p:cNvSpPr>
            <a:spLocks noGrp="1" noChangeArrowheads="1"/>
          </p:cNvSpPr>
          <p:nvPr>
            <p:ph idx="1"/>
          </p:nvPr>
        </p:nvSpPr>
        <p:spPr>
          <a:xfrm>
            <a:off x="814917" y="2024064"/>
            <a:ext cx="10860616" cy="4556125"/>
          </a:xfrm>
        </p:spPr>
        <p:txBody>
          <a:bodyPr/>
          <a:lstStyle/>
          <a:p>
            <a:pPr eaLnBrk="1" hangingPunct="1">
              <a:buFont typeface="Wingdings" pitchFamily="2" charset="2"/>
              <a:buNone/>
            </a:pPr>
            <a:r>
              <a:rPr lang="en-US" altLang="zh-CN" b="1" dirty="0" smtClean="0">
                <a:solidFill>
                  <a:schemeClr val="bg2">
                    <a:lumMod val="50000"/>
                  </a:schemeClr>
                </a:solidFill>
                <a:latin typeface="Times New Roman" pitchFamily="18" charset="0"/>
              </a:rPr>
              <a:t>void reshape( </a:t>
            </a:r>
            <a:r>
              <a:rPr lang="en-US" altLang="zh-CN" b="1" dirty="0" err="1" smtClean="0">
                <a:solidFill>
                  <a:schemeClr val="bg2">
                    <a:lumMod val="50000"/>
                  </a:schemeClr>
                </a:solidFill>
                <a:latin typeface="Times New Roman" pitchFamily="18" charset="0"/>
              </a:rPr>
              <a:t>GLsizei</a:t>
            </a:r>
            <a:r>
              <a:rPr lang="en-US" altLang="zh-CN" b="1" dirty="0" smtClean="0">
                <a:solidFill>
                  <a:schemeClr val="bg2">
                    <a:lumMod val="50000"/>
                  </a:schemeClr>
                </a:solidFill>
                <a:latin typeface="Times New Roman" pitchFamily="18" charset="0"/>
              </a:rPr>
              <a:t> w, </a:t>
            </a:r>
            <a:r>
              <a:rPr lang="en-US" altLang="zh-CN" b="1" dirty="0" err="1" smtClean="0">
                <a:solidFill>
                  <a:schemeClr val="bg2">
                    <a:lumMod val="50000"/>
                  </a:schemeClr>
                </a:solidFill>
                <a:latin typeface="Times New Roman" pitchFamily="18" charset="0"/>
              </a:rPr>
              <a:t>GLsizei</a:t>
            </a:r>
            <a:r>
              <a:rPr lang="en-US" altLang="zh-CN" b="1" dirty="0" smtClean="0">
                <a:solidFill>
                  <a:schemeClr val="bg2">
                    <a:lumMod val="50000"/>
                  </a:schemeClr>
                </a:solidFill>
                <a:latin typeface="Times New Roman" pitchFamily="18" charset="0"/>
              </a:rPr>
              <a:t> h)</a:t>
            </a:r>
          </a:p>
          <a:p>
            <a:pPr eaLnBrk="1" hangingPunct="1">
              <a:buFont typeface="Wingdings" pitchFamily="2" charset="2"/>
              <a:buNone/>
            </a:pPr>
            <a:r>
              <a:rPr lang="en-US" altLang="zh-CN" b="1" dirty="0" smtClean="0">
                <a:solidFill>
                  <a:schemeClr val="bg2">
                    <a:lumMod val="50000"/>
                  </a:schemeClr>
                </a:solidFill>
                <a:latin typeface="Times New Roman" pitchFamily="18" charset="0"/>
              </a:rPr>
              <a:t>{</a:t>
            </a:r>
          </a:p>
          <a:p>
            <a:pPr eaLnBrk="1" hangingPunct="1">
              <a:buFont typeface="Wingdings" pitchFamily="2" charset="2"/>
              <a:buNone/>
            </a:pPr>
            <a:r>
              <a:rPr lang="en-US" altLang="zh-CN" b="1" dirty="0" smtClean="0">
                <a:solidFill>
                  <a:schemeClr val="bg2">
                    <a:lumMod val="50000"/>
                  </a:schemeClr>
                </a:solidFill>
                <a:latin typeface="Times New Roman" pitchFamily="18" charset="0"/>
              </a:rPr>
              <a:t>   </a:t>
            </a:r>
            <a:r>
              <a:rPr lang="en-US" altLang="zh-CN" sz="2600" b="1" dirty="0" err="1" smtClean="0">
                <a:solidFill>
                  <a:schemeClr val="bg2">
                    <a:lumMod val="50000"/>
                  </a:schemeClr>
                </a:solidFill>
                <a:latin typeface="Times New Roman" pitchFamily="18" charset="0"/>
              </a:rPr>
              <a:t>glViewport</a:t>
            </a:r>
            <a:r>
              <a:rPr lang="en-US" altLang="zh-CN" sz="2600" b="1" dirty="0" smtClean="0">
                <a:solidFill>
                  <a:schemeClr val="bg2">
                    <a:lumMod val="50000"/>
                  </a:schemeClr>
                </a:solidFill>
                <a:latin typeface="Times New Roman" pitchFamily="18" charset="0"/>
              </a:rPr>
              <a:t>(0,0,w,h);</a:t>
            </a:r>
          </a:p>
          <a:p>
            <a:pPr eaLnBrk="1" hangingPunct="1">
              <a:buFont typeface="Wingdings" pitchFamily="2" charset="2"/>
              <a:buNone/>
            </a:pPr>
            <a:r>
              <a:rPr lang="en-US" altLang="zh-CN" sz="2600" b="1" dirty="0" smtClean="0">
                <a:solidFill>
                  <a:schemeClr val="bg2">
                    <a:lumMod val="50000"/>
                  </a:schemeClr>
                </a:solidFill>
                <a:latin typeface="Times New Roman" pitchFamily="18" charset="0"/>
              </a:rPr>
              <a:t>	</a:t>
            </a:r>
            <a:r>
              <a:rPr lang="en-US" altLang="zh-CN" sz="2600" b="1" dirty="0" err="1" smtClean="0">
                <a:solidFill>
                  <a:schemeClr val="bg2">
                    <a:lumMod val="50000"/>
                  </a:schemeClr>
                </a:solidFill>
                <a:latin typeface="Times New Roman" pitchFamily="18" charset="0"/>
              </a:rPr>
              <a:t>glMatrixMode</a:t>
            </a:r>
            <a:r>
              <a:rPr lang="en-US" altLang="zh-CN" sz="2600" b="1" dirty="0" smtClean="0">
                <a:solidFill>
                  <a:schemeClr val="bg2">
                    <a:lumMod val="50000"/>
                  </a:schemeClr>
                </a:solidFill>
                <a:latin typeface="Times New Roman" pitchFamily="18" charset="0"/>
              </a:rPr>
              <a:t>(GL_PROJECTION);</a:t>
            </a:r>
          </a:p>
          <a:p>
            <a:pPr eaLnBrk="1" hangingPunct="1">
              <a:buFont typeface="Wingdings" pitchFamily="2" charset="2"/>
              <a:buNone/>
            </a:pPr>
            <a:r>
              <a:rPr lang="en-US" altLang="zh-CN" sz="2600" b="1" dirty="0" smtClean="0">
                <a:solidFill>
                  <a:schemeClr val="bg2">
                    <a:lumMod val="50000"/>
                  </a:schemeClr>
                </a:solidFill>
                <a:latin typeface="Times New Roman" pitchFamily="18" charset="0"/>
              </a:rPr>
              <a:t>	</a:t>
            </a:r>
            <a:r>
              <a:rPr lang="en-US" altLang="zh-CN" sz="2600" b="1" dirty="0" err="1" smtClean="0">
                <a:solidFill>
                  <a:schemeClr val="bg2">
                    <a:lumMod val="50000"/>
                  </a:schemeClr>
                </a:solidFill>
                <a:latin typeface="Times New Roman" pitchFamily="18" charset="0"/>
              </a:rPr>
              <a:t>glLoadIdentity</a:t>
            </a:r>
            <a:r>
              <a:rPr lang="en-US" altLang="zh-CN" sz="2600" b="1" dirty="0" smtClean="0">
                <a:solidFill>
                  <a:schemeClr val="bg2">
                    <a:lumMod val="50000"/>
                  </a:schemeClr>
                </a:solidFill>
                <a:latin typeface="Times New Roman" pitchFamily="18" charset="0"/>
              </a:rPr>
              <a:t>();</a:t>
            </a:r>
          </a:p>
          <a:p>
            <a:pPr eaLnBrk="1" hangingPunct="1">
              <a:buFont typeface="Wingdings" pitchFamily="2" charset="2"/>
              <a:buNone/>
            </a:pPr>
            <a:r>
              <a:rPr lang="en-US" altLang="zh-CN" sz="2600" b="1" dirty="0" smtClean="0">
                <a:solidFill>
                  <a:schemeClr val="bg2">
                    <a:lumMod val="50000"/>
                  </a:schemeClr>
                </a:solidFill>
                <a:latin typeface="Times New Roman" pitchFamily="18" charset="0"/>
              </a:rPr>
              <a:t>	</a:t>
            </a:r>
            <a:r>
              <a:rPr lang="en-US" altLang="zh-CN" sz="2600" b="1" dirty="0" err="1" smtClean="0">
                <a:solidFill>
                  <a:schemeClr val="bg2">
                    <a:lumMod val="50000"/>
                  </a:schemeClr>
                </a:solidFill>
                <a:latin typeface="Times New Roman" pitchFamily="18" charset="0"/>
              </a:rPr>
              <a:t>gluPerspective</a:t>
            </a:r>
            <a:r>
              <a:rPr lang="en-US" altLang="zh-CN" sz="2600" b="1" dirty="0" smtClean="0">
                <a:solidFill>
                  <a:schemeClr val="bg2">
                    <a:lumMod val="50000"/>
                  </a:schemeClr>
                </a:solidFill>
                <a:latin typeface="Times New Roman" pitchFamily="18" charset="0"/>
              </a:rPr>
              <a:t>(60.0 , (</a:t>
            </a:r>
            <a:r>
              <a:rPr lang="en-US" altLang="zh-CN" sz="2600" b="1" dirty="0" err="1" smtClean="0">
                <a:solidFill>
                  <a:schemeClr val="bg2">
                    <a:lumMod val="50000"/>
                  </a:schemeClr>
                </a:solidFill>
                <a:latin typeface="Times New Roman" pitchFamily="18" charset="0"/>
              </a:rPr>
              <a:t>GLfloat</a:t>
            </a:r>
            <a:r>
              <a:rPr lang="en-US" altLang="zh-CN" sz="2600" b="1" dirty="0" smtClean="0">
                <a:solidFill>
                  <a:schemeClr val="bg2">
                    <a:lumMod val="50000"/>
                  </a:schemeClr>
                </a:solidFill>
                <a:latin typeface="Times New Roman" pitchFamily="18" charset="0"/>
              </a:rPr>
              <a:t>)w/(</a:t>
            </a:r>
            <a:r>
              <a:rPr lang="en-US" altLang="zh-CN" sz="2600" b="1" dirty="0" err="1" smtClean="0">
                <a:solidFill>
                  <a:schemeClr val="bg2">
                    <a:lumMod val="50000"/>
                  </a:schemeClr>
                </a:solidFill>
                <a:latin typeface="Times New Roman" pitchFamily="18" charset="0"/>
              </a:rPr>
              <a:t>GLfloat</a:t>
            </a:r>
            <a:r>
              <a:rPr lang="en-US" altLang="zh-CN" sz="2600" b="1" dirty="0" smtClean="0">
                <a:solidFill>
                  <a:schemeClr val="bg2">
                    <a:lumMod val="50000"/>
                  </a:schemeClr>
                </a:solidFill>
                <a:latin typeface="Times New Roman" pitchFamily="18" charset="0"/>
              </a:rPr>
              <a:t>)h , 1.0, 20.0);</a:t>
            </a:r>
          </a:p>
          <a:p>
            <a:pPr eaLnBrk="1" hangingPunct="1">
              <a:buFont typeface="Wingdings" pitchFamily="2" charset="2"/>
              <a:buNone/>
            </a:pPr>
            <a:r>
              <a:rPr lang="en-US" altLang="zh-CN" b="1" dirty="0" smtClean="0">
                <a:solidFill>
                  <a:schemeClr val="bg2">
                    <a:lumMod val="50000"/>
                  </a:schemeClr>
                </a:solidFill>
                <a:latin typeface="Times New Roman" pitchFamily="18" charset="0"/>
              </a:rPr>
              <a:t>}</a:t>
            </a:r>
          </a:p>
        </p:txBody>
      </p:sp>
    </p:spTree>
    <p:extLst>
      <p:ext uri="{BB962C8B-B14F-4D97-AF65-F5344CB8AC3E}">
        <p14:creationId xmlns:p14="http://schemas.microsoft.com/office/powerpoint/2010/main" val="49100642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39184" y="274638"/>
            <a:ext cx="10972800" cy="1143000"/>
          </a:xfrm>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矩阵堆栈</a:t>
            </a:r>
          </a:p>
        </p:txBody>
      </p:sp>
      <p:sp>
        <p:nvSpPr>
          <p:cNvPr id="159747" name="Rectangle 3"/>
          <p:cNvSpPr>
            <a:spLocks noGrp="1" noChangeArrowheads="1"/>
          </p:cNvSpPr>
          <p:nvPr>
            <p:ph idx="1"/>
          </p:nvPr>
        </p:nvSpPr>
        <p:spPr>
          <a:xfrm>
            <a:off x="-168696" y="1124744"/>
            <a:ext cx="10668000" cy="5589240"/>
          </a:xfrm>
        </p:spPr>
        <p:txBody>
          <a:bodyPr>
            <a:normAutofit/>
          </a:bodyPr>
          <a:lstStyle/>
          <a:p>
            <a:pPr marL="1260475" lvl="3" indent="-342900" eaLnBrk="1" hangingPunct="0">
              <a:lnSpc>
                <a:spcPct val="15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绘制复杂场景时，涉及很多矩阵操作；</a:t>
            </a:r>
          </a:p>
          <a:p>
            <a:pPr marL="1260475" lvl="3" indent="-342900" eaLnBrk="1" hangingPunct="0">
              <a:lnSpc>
                <a:spcPct val="15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当前矩阵是矩阵堆栈中的顶层元素；</a:t>
            </a:r>
          </a:p>
          <a:p>
            <a:pPr marL="1260475" lvl="3" indent="-342900" eaLnBrk="1" hangingPunct="0">
              <a:lnSpc>
                <a:spcPct val="15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发出转换命令后生成的新的当前矩阵就存储在矩阵堆栈中；</a:t>
            </a:r>
          </a:p>
          <a:p>
            <a:pPr marL="1260475" lvl="3" indent="-342900" eaLnBrk="1" hangingPunct="0">
              <a:lnSpc>
                <a:spcPct val="15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可将每个相对独立的绘制结束时的当前矩阵弹出堆栈，坐标系将还原；</a:t>
            </a:r>
          </a:p>
          <a:p>
            <a:pPr marL="1260475" lvl="3" indent="-342900" eaLnBrk="1" hangingPunct="0">
              <a:lnSpc>
                <a:spcPct val="15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独立图形组元之间的矩阵操作不会相互影响，使程序结构合理，便于查错；</a:t>
            </a:r>
          </a:p>
          <a:p>
            <a:pPr marL="1260475" lvl="3" indent="-342900" eaLnBrk="1" hangingPunct="0">
              <a:lnSpc>
                <a:spcPct val="15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用</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glPushMatrix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glPopMatrix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命令操纵矩阵堆栈</a:t>
            </a:r>
          </a:p>
          <a:p>
            <a:pPr marL="1704975" lvl="4" indent="-433388" hangingPunct="0">
              <a:lnSpc>
                <a:spcPct val="100000"/>
              </a:lnSpc>
              <a:spcBef>
                <a:spcPts val="2400"/>
              </a:spcBef>
              <a:buFont typeface="Wingdings" panose="05000000000000000000" pitchFamily="2" charset="2"/>
              <a:buChar char="n"/>
              <a:tabLst>
                <a:tab pos="1612900" algn="l"/>
              </a:tabLst>
              <a:defRPr/>
            </a:pP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glPushMatrix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将当前的所有矩阵压入堆栈；</a:t>
            </a:r>
          </a:p>
          <a:p>
            <a:pPr marL="1704975" lvl="4" indent="-433388" hangingPunct="0">
              <a:lnSpc>
                <a:spcPct val="100000"/>
              </a:lnSpc>
              <a:spcBef>
                <a:spcPts val="2400"/>
              </a:spcBef>
              <a:buFont typeface="Wingdings" panose="05000000000000000000" pitchFamily="2" charset="2"/>
              <a:buChar char="n"/>
              <a:tabLst>
                <a:tab pos="1612900" algn="l"/>
              </a:tabLst>
              <a:defRPr/>
            </a:pP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glPopMatrix</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将堆栈顶层的当前矩阵弹出堆栈；</a:t>
            </a:r>
          </a:p>
          <a:p>
            <a:pPr marL="1704975" lvl="4" indent="-433388" hangingPunct="0">
              <a:lnSpc>
                <a:spcPct val="100000"/>
              </a:lnSpc>
              <a:spcBef>
                <a:spcPts val="2400"/>
              </a:spcBef>
              <a:buFont typeface="Wingdings" panose="05000000000000000000" pitchFamily="2" charset="2"/>
              <a:buChar char="n"/>
              <a:tabLst>
                <a:tab pos="1612900" algn="l"/>
              </a:tabLst>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两条命令之间某一图形组元的矩阵变换和绘制命令；</a:t>
            </a:r>
          </a:p>
        </p:txBody>
      </p:sp>
    </p:spTree>
    <p:extLst>
      <p:ext uri="{BB962C8B-B14F-4D97-AF65-F5344CB8AC3E}">
        <p14:creationId xmlns:p14="http://schemas.microsoft.com/office/powerpoint/2010/main" val="1234642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97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39184" y="274638"/>
            <a:ext cx="10972800" cy="1143000"/>
          </a:xfrm>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矩阵堆栈</a:t>
            </a:r>
          </a:p>
        </p:txBody>
      </p:sp>
      <p:sp>
        <p:nvSpPr>
          <p:cNvPr id="159747" name="Rectangle 3"/>
          <p:cNvSpPr>
            <a:spLocks noGrp="1" noChangeArrowheads="1"/>
          </p:cNvSpPr>
          <p:nvPr>
            <p:ph idx="1"/>
          </p:nvPr>
        </p:nvSpPr>
        <p:spPr>
          <a:xfrm>
            <a:off x="551384" y="1124744"/>
            <a:ext cx="10729192" cy="5589240"/>
          </a:xfrm>
        </p:spPr>
        <p:txBody>
          <a:bodyPr>
            <a:normAutofit fontScale="92500" lnSpcReduction="20000"/>
          </a:bodyPr>
          <a:lstStyle/>
          <a:p>
            <a:pPr marL="717550" lvl="1" indent="-342900" hangingPunct="0">
              <a:lnSpc>
                <a:spcPct val="120000"/>
              </a:lnSpc>
              <a:spcBef>
                <a:spcPts val="24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常用矩阵堆栈函数</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917575" lvl="3" indent="0" hangingPunct="0">
              <a:lnSpc>
                <a:spcPct val="150000"/>
              </a:lnSpc>
              <a:spcBef>
                <a:spcPts val="1200"/>
              </a:spcBef>
              <a:defRPr/>
            </a:pPr>
            <a:r>
              <a:rPr lang="en-US" altLang="zh-CN" sz="2000" b="1" dirty="0" smtClean="0">
                <a:solidFill>
                  <a:srgbClr val="19B804"/>
                </a:solidFill>
                <a:latin typeface="Times New Roman" pitchFamily="18" charset="0"/>
              </a:rPr>
              <a:t>//</a:t>
            </a:r>
            <a:r>
              <a:rPr lang="zh-CN" altLang="en-US" sz="2000" b="1" dirty="0" smtClean="0">
                <a:solidFill>
                  <a:srgbClr val="19B804"/>
                </a:solidFill>
                <a:latin typeface="Times New Roman" pitchFamily="18" charset="0"/>
              </a:rPr>
              <a:t>这个</a:t>
            </a:r>
            <a:r>
              <a:rPr lang="zh-CN" altLang="en-US" sz="2000" b="1" dirty="0">
                <a:solidFill>
                  <a:srgbClr val="19B804"/>
                </a:solidFill>
                <a:latin typeface="Times New Roman" pitchFamily="18" charset="0"/>
              </a:rPr>
              <a:t>类的构造函数允许指定堆栈的最大深度，默认的堆栈深度为</a:t>
            </a:r>
            <a:r>
              <a:rPr lang="en-US" altLang="zh-CN" sz="2000" b="1" dirty="0" smtClean="0">
                <a:solidFill>
                  <a:srgbClr val="19B804"/>
                </a:solidFill>
                <a:latin typeface="Times New Roman" pitchFamily="18" charset="0"/>
              </a:rPr>
              <a:t>64</a:t>
            </a:r>
            <a:endParaRPr lang="en-US" altLang="zh-CN" sz="2000" b="1" dirty="0" smtClean="0"/>
          </a:p>
          <a:p>
            <a:pPr marL="895350" lvl="3" indent="0">
              <a:lnSpc>
                <a:spcPct val="110000"/>
              </a:lnSpc>
              <a:spcBef>
                <a:spcPts val="600"/>
              </a:spcBef>
              <a:defRPr/>
            </a:pPr>
            <a:r>
              <a:rPr lang="en-US" altLang="zh-CN" sz="2100" b="1" dirty="0" err="1">
                <a:solidFill>
                  <a:schemeClr val="bg2">
                    <a:lumMod val="50000"/>
                  </a:schemeClr>
                </a:solidFill>
                <a:latin typeface="Times New Roman" pitchFamily="18" charset="0"/>
              </a:rPr>
              <a:t>GLMatrixStack</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GLMatrixStack</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int</a:t>
            </a:r>
            <a:r>
              <a:rPr lang="en-US" altLang="zh-CN" sz="2100" b="1" dirty="0">
                <a:solidFill>
                  <a:schemeClr val="bg2">
                    <a:lumMod val="50000"/>
                  </a:schemeClr>
                </a:solidFill>
                <a:latin typeface="Times New Roman" pitchFamily="18" charset="0"/>
              </a:rPr>
              <a:t> </a:t>
            </a:r>
            <a:r>
              <a:rPr lang="en-US" altLang="zh-CN" sz="2100" b="1" dirty="0" err="1">
                <a:solidFill>
                  <a:schemeClr val="bg2">
                    <a:lumMod val="50000"/>
                  </a:schemeClr>
                </a:solidFill>
                <a:latin typeface="Times New Roman" pitchFamily="18" charset="0"/>
              </a:rPr>
              <a:t>iStackDepth</a:t>
            </a:r>
            <a:r>
              <a:rPr lang="en-US" altLang="zh-CN" sz="2100" b="1" dirty="0">
                <a:solidFill>
                  <a:schemeClr val="bg2">
                    <a:lumMod val="50000"/>
                  </a:schemeClr>
                </a:solidFill>
                <a:latin typeface="Times New Roman" pitchFamily="18" charset="0"/>
              </a:rPr>
              <a:t> = 64); </a:t>
            </a:r>
          </a:p>
          <a:p>
            <a:pPr marL="917575" lvl="3" indent="0" eaLnBrk="1" hangingPunct="0">
              <a:lnSpc>
                <a:spcPct val="150000"/>
              </a:lnSpc>
              <a:spcBef>
                <a:spcPts val="1200"/>
              </a:spcBef>
              <a:defRPr/>
            </a:pPr>
            <a:r>
              <a:rPr lang="en-US" altLang="zh-CN" sz="2100" b="1" dirty="0">
                <a:solidFill>
                  <a:srgbClr val="19B804"/>
                </a:solidFill>
                <a:latin typeface="Times New Roman" pitchFamily="18" charset="0"/>
              </a:rPr>
              <a:t>//</a:t>
            </a:r>
            <a:r>
              <a:rPr lang="zh-CN" altLang="en-US" sz="2100" b="1" dirty="0">
                <a:solidFill>
                  <a:srgbClr val="19B804"/>
                </a:solidFill>
                <a:latin typeface="Times New Roman" pitchFamily="18" charset="0"/>
              </a:rPr>
              <a:t>在堆栈顶部</a:t>
            </a:r>
            <a:r>
              <a:rPr lang="zh-CN" altLang="en-US" sz="2100" b="1" dirty="0" smtClean="0">
                <a:solidFill>
                  <a:srgbClr val="19B804"/>
                </a:solidFill>
                <a:latin typeface="Times New Roman" pitchFamily="18" charset="0"/>
              </a:rPr>
              <a:t>载入一</a:t>
            </a:r>
            <a:r>
              <a:rPr lang="zh-CN" altLang="en-US" sz="2100" b="1" dirty="0">
                <a:solidFill>
                  <a:srgbClr val="19B804"/>
                </a:solidFill>
                <a:latin typeface="Times New Roman" pitchFamily="18" charset="0"/>
              </a:rPr>
              <a:t>个单元矩阵 </a:t>
            </a:r>
            <a:endParaRPr lang="en-US" altLang="zh-CN" sz="2100" b="1" dirty="0">
              <a:solidFill>
                <a:srgbClr val="19B804"/>
              </a:solidFill>
              <a:latin typeface="Times New Roman" pitchFamily="18" charset="0"/>
            </a:endParaRPr>
          </a:p>
          <a:p>
            <a:pPr marL="895350" lvl="3" indent="0" eaLnBrk="1" hangingPunct="0">
              <a:lnSpc>
                <a:spcPct val="110000"/>
              </a:lnSpc>
              <a:spcBef>
                <a:spcPts val="600"/>
              </a:spcBef>
              <a:defRPr/>
            </a:pPr>
            <a:r>
              <a:rPr lang="en-US" altLang="zh-CN" sz="2100" b="1" dirty="0">
                <a:solidFill>
                  <a:schemeClr val="bg2">
                    <a:lumMod val="50000"/>
                  </a:schemeClr>
                </a:solidFill>
                <a:latin typeface="Times New Roman" pitchFamily="18" charset="0"/>
              </a:rPr>
              <a:t>void </a:t>
            </a:r>
            <a:r>
              <a:rPr lang="en-US" altLang="zh-CN" sz="2100" b="1" dirty="0" err="1">
                <a:solidFill>
                  <a:schemeClr val="bg2">
                    <a:lumMod val="50000"/>
                  </a:schemeClr>
                </a:solidFill>
                <a:latin typeface="Times New Roman" pitchFamily="18" charset="0"/>
              </a:rPr>
              <a:t>GLMatrixStack</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LoadIdentity</a:t>
            </a:r>
            <a:r>
              <a:rPr lang="en-US" altLang="zh-CN" sz="2100" b="1" dirty="0">
                <a:solidFill>
                  <a:schemeClr val="bg2">
                    <a:lumMod val="50000"/>
                  </a:schemeClr>
                </a:solidFill>
                <a:latin typeface="Times New Roman" pitchFamily="18" charset="0"/>
              </a:rPr>
              <a:t>(void); </a:t>
            </a:r>
          </a:p>
          <a:p>
            <a:pPr marL="917575" lvl="3" indent="0" hangingPunct="0">
              <a:lnSpc>
                <a:spcPct val="150000"/>
              </a:lnSpc>
              <a:spcBef>
                <a:spcPts val="1200"/>
              </a:spcBef>
              <a:defRPr/>
            </a:pPr>
            <a:r>
              <a:rPr lang="en-US" altLang="zh-CN" sz="2100" b="1" dirty="0">
                <a:solidFill>
                  <a:srgbClr val="19B804"/>
                </a:solidFill>
                <a:latin typeface="Times New Roman" pitchFamily="18" charset="0"/>
              </a:rPr>
              <a:t>//</a:t>
            </a:r>
            <a:r>
              <a:rPr lang="zh-CN" altLang="en-US" sz="2100" b="1" dirty="0">
                <a:solidFill>
                  <a:srgbClr val="19B804"/>
                </a:solidFill>
                <a:latin typeface="Times New Roman" pitchFamily="18" charset="0"/>
              </a:rPr>
              <a:t>在堆栈顶部载入任何矩阵</a:t>
            </a:r>
            <a:r>
              <a:rPr lang="en-US" altLang="zh-CN" sz="2100" b="1" dirty="0">
                <a:solidFill>
                  <a:srgbClr val="19B804"/>
                </a:solidFill>
                <a:latin typeface="Times New Roman" pitchFamily="18" charset="0"/>
              </a:rPr>
              <a:t>.</a:t>
            </a:r>
            <a:r>
              <a:rPr lang="zh-CN" altLang="en-US" sz="2100" b="1" dirty="0">
                <a:solidFill>
                  <a:srgbClr val="19B804"/>
                </a:solidFill>
                <a:latin typeface="Times New Roman" pitchFamily="18" charset="0"/>
              </a:rPr>
              <a:t>参数</a:t>
            </a:r>
            <a:r>
              <a:rPr lang="en-US" altLang="zh-CN" sz="2100" b="1" dirty="0">
                <a:solidFill>
                  <a:srgbClr val="19B804"/>
                </a:solidFill>
                <a:latin typeface="Times New Roman" pitchFamily="18" charset="0"/>
              </a:rPr>
              <a:t>:4*4</a:t>
            </a:r>
            <a:r>
              <a:rPr lang="zh-CN" altLang="en-US" sz="2100" b="1" dirty="0">
                <a:solidFill>
                  <a:srgbClr val="19B804"/>
                </a:solidFill>
                <a:latin typeface="Times New Roman" pitchFamily="18" charset="0"/>
              </a:rPr>
              <a:t>矩阵 </a:t>
            </a:r>
            <a:endParaRPr lang="en-US" altLang="zh-CN" sz="2100" b="1" dirty="0">
              <a:solidFill>
                <a:srgbClr val="19B804"/>
              </a:solidFill>
              <a:latin typeface="Times New Roman" pitchFamily="18" charset="0"/>
            </a:endParaRPr>
          </a:p>
          <a:p>
            <a:pPr marL="895350" lvl="3" indent="0" hangingPunct="0">
              <a:lnSpc>
                <a:spcPct val="110000"/>
              </a:lnSpc>
              <a:spcBef>
                <a:spcPts val="600"/>
              </a:spcBef>
              <a:defRPr/>
            </a:pPr>
            <a:r>
              <a:rPr lang="en-US" altLang="zh-CN" sz="2100" b="1" dirty="0">
                <a:solidFill>
                  <a:schemeClr val="bg2">
                    <a:lumMod val="50000"/>
                  </a:schemeClr>
                </a:solidFill>
                <a:latin typeface="Times New Roman" pitchFamily="18" charset="0"/>
              </a:rPr>
              <a:t>void </a:t>
            </a:r>
            <a:r>
              <a:rPr lang="en-US" altLang="zh-CN" sz="2100" b="1" dirty="0" err="1">
                <a:solidFill>
                  <a:schemeClr val="bg2">
                    <a:lumMod val="50000"/>
                  </a:schemeClr>
                </a:solidFill>
                <a:latin typeface="Times New Roman" pitchFamily="18" charset="0"/>
              </a:rPr>
              <a:t>GLMatrixStack</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LoadMatrix</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const</a:t>
            </a:r>
            <a:r>
              <a:rPr lang="en-US" altLang="zh-CN" sz="2100" b="1" dirty="0">
                <a:solidFill>
                  <a:schemeClr val="bg2">
                    <a:lumMod val="50000"/>
                  </a:schemeClr>
                </a:solidFill>
                <a:latin typeface="Times New Roman" pitchFamily="18" charset="0"/>
              </a:rPr>
              <a:t> M3DMatrix44f m); </a:t>
            </a:r>
          </a:p>
          <a:p>
            <a:pPr marL="917575" lvl="3" indent="0" eaLnBrk="1" hangingPunct="0">
              <a:lnSpc>
                <a:spcPct val="150000"/>
              </a:lnSpc>
              <a:spcBef>
                <a:spcPts val="1200"/>
              </a:spcBef>
              <a:defRPr/>
            </a:pPr>
            <a:r>
              <a:rPr lang="en-US" altLang="zh-CN" sz="2100" b="1" dirty="0">
                <a:solidFill>
                  <a:srgbClr val="19B804"/>
                </a:solidFill>
                <a:latin typeface="Times New Roman" pitchFamily="18" charset="0"/>
              </a:rPr>
              <a:t>//</a:t>
            </a:r>
            <a:r>
              <a:rPr lang="zh-CN" altLang="en-US" sz="2100" b="1" dirty="0">
                <a:solidFill>
                  <a:srgbClr val="19B804"/>
                </a:solidFill>
                <a:latin typeface="Times New Roman" pitchFamily="18" charset="0"/>
              </a:rPr>
              <a:t>矩阵乘以矩阵堆栈顶部矩阵，相乘结果存储到堆栈的顶部</a:t>
            </a:r>
            <a:endParaRPr lang="en-US" altLang="zh-CN" sz="2100" b="1" dirty="0">
              <a:solidFill>
                <a:srgbClr val="19B804"/>
              </a:solidFill>
              <a:latin typeface="Times New Roman" pitchFamily="18" charset="0"/>
            </a:endParaRPr>
          </a:p>
          <a:p>
            <a:pPr marL="895350" lvl="3" indent="0" eaLnBrk="1" hangingPunct="0">
              <a:lnSpc>
                <a:spcPct val="110000"/>
              </a:lnSpc>
              <a:spcBef>
                <a:spcPts val="600"/>
              </a:spcBef>
              <a:defRPr/>
            </a:pPr>
            <a:r>
              <a:rPr lang="en-US" altLang="zh-CN" sz="2100" b="1" dirty="0">
                <a:solidFill>
                  <a:schemeClr val="bg2">
                    <a:lumMod val="50000"/>
                  </a:schemeClr>
                </a:solidFill>
                <a:latin typeface="Times New Roman" pitchFamily="18" charset="0"/>
              </a:rPr>
              <a:t>void </a:t>
            </a:r>
            <a:r>
              <a:rPr lang="en-US" altLang="zh-CN" sz="2100" b="1" dirty="0" err="1">
                <a:solidFill>
                  <a:schemeClr val="bg2">
                    <a:lumMod val="50000"/>
                  </a:schemeClr>
                </a:solidFill>
                <a:latin typeface="Times New Roman" pitchFamily="18" charset="0"/>
              </a:rPr>
              <a:t>GLMatrixStack</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MultMatrix</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const</a:t>
            </a:r>
            <a:r>
              <a:rPr lang="en-US" altLang="zh-CN" sz="2100" b="1" dirty="0">
                <a:solidFill>
                  <a:schemeClr val="bg2">
                    <a:lumMod val="50000"/>
                  </a:schemeClr>
                </a:solidFill>
                <a:latin typeface="Times New Roman" pitchFamily="18" charset="0"/>
              </a:rPr>
              <a:t> M3DMatrix44f); </a:t>
            </a:r>
          </a:p>
          <a:p>
            <a:pPr marL="917575" lvl="3" indent="0" eaLnBrk="1" hangingPunct="0">
              <a:lnSpc>
                <a:spcPct val="150000"/>
              </a:lnSpc>
              <a:spcBef>
                <a:spcPts val="1200"/>
              </a:spcBef>
              <a:defRPr/>
            </a:pPr>
            <a:r>
              <a:rPr lang="en-US" altLang="zh-CN" sz="2100" b="1" dirty="0">
                <a:solidFill>
                  <a:srgbClr val="19B804"/>
                </a:solidFill>
                <a:latin typeface="Times New Roman" pitchFamily="18" charset="0"/>
              </a:rPr>
              <a:t>//</a:t>
            </a:r>
            <a:r>
              <a:rPr lang="zh-CN" altLang="en-US" sz="2100" b="1" dirty="0">
                <a:solidFill>
                  <a:srgbClr val="19B804"/>
                </a:solidFill>
                <a:latin typeface="Times New Roman" pitchFamily="18" charset="0"/>
              </a:rPr>
              <a:t>使用</a:t>
            </a:r>
            <a:r>
              <a:rPr lang="en-US" altLang="zh-CN" sz="2100" b="1" dirty="0" err="1">
                <a:solidFill>
                  <a:srgbClr val="19B804"/>
                </a:solidFill>
                <a:latin typeface="Times New Roman" pitchFamily="18" charset="0"/>
              </a:rPr>
              <a:t>GetMatrix</a:t>
            </a:r>
            <a:r>
              <a:rPr lang="zh-CN" altLang="en-US" sz="2100" b="1" dirty="0">
                <a:solidFill>
                  <a:srgbClr val="19B804"/>
                </a:solidFill>
                <a:latin typeface="Times New Roman" pitchFamily="18" charset="0"/>
              </a:rPr>
              <a:t>函数获取矩阵堆栈顶部的值，这个函数可以进行两次重载，以</a:t>
            </a:r>
            <a:r>
              <a:rPr lang="zh-CN" altLang="en-US" sz="2100" b="1" dirty="0" smtClean="0">
                <a:solidFill>
                  <a:srgbClr val="19B804"/>
                </a:solidFill>
                <a:latin typeface="Times New Roman" pitchFamily="18" charset="0"/>
              </a:rPr>
              <a:t>适应</a:t>
            </a:r>
            <a:r>
              <a:rPr lang="en-US" altLang="zh-CN" sz="2100" b="1" dirty="0" smtClean="0">
                <a:solidFill>
                  <a:srgbClr val="19B804"/>
                </a:solidFill>
                <a:latin typeface="Times New Roman" pitchFamily="18" charset="0"/>
              </a:rPr>
              <a:t>//</a:t>
            </a:r>
            <a:r>
              <a:rPr lang="en-US" altLang="zh-CN" sz="2100" b="1" dirty="0" err="1" smtClean="0">
                <a:solidFill>
                  <a:srgbClr val="19B804"/>
                </a:solidFill>
                <a:latin typeface="Times New Roman" pitchFamily="18" charset="0"/>
              </a:rPr>
              <a:t>GLShaderMananger</a:t>
            </a:r>
            <a:r>
              <a:rPr lang="zh-CN" altLang="en-US" sz="2100" b="1" dirty="0">
                <a:solidFill>
                  <a:srgbClr val="19B804"/>
                </a:solidFill>
                <a:latin typeface="Times New Roman" pitchFamily="18" charset="0"/>
              </a:rPr>
              <a:t>的</a:t>
            </a:r>
            <a:r>
              <a:rPr lang="zh-CN" altLang="en-US" sz="2100" b="1" dirty="0" smtClean="0">
                <a:solidFill>
                  <a:srgbClr val="19B804"/>
                </a:solidFill>
                <a:latin typeface="Times New Roman" pitchFamily="18" charset="0"/>
              </a:rPr>
              <a:t>使用，</a:t>
            </a:r>
            <a:r>
              <a:rPr lang="zh-CN" altLang="en-US" sz="2100" b="1" dirty="0">
                <a:solidFill>
                  <a:srgbClr val="19B804"/>
                </a:solidFill>
                <a:latin typeface="Times New Roman" pitchFamily="18" charset="0"/>
              </a:rPr>
              <a:t>或者仅仅是获取顶部矩阵的副本 </a:t>
            </a:r>
            <a:endParaRPr lang="en-US" altLang="zh-CN" sz="2100" b="1" dirty="0">
              <a:solidFill>
                <a:srgbClr val="19B804"/>
              </a:solidFill>
              <a:latin typeface="Times New Roman" pitchFamily="18" charset="0"/>
            </a:endParaRPr>
          </a:p>
          <a:p>
            <a:pPr marL="895350" lvl="3" indent="0" hangingPunct="0">
              <a:lnSpc>
                <a:spcPct val="110000"/>
              </a:lnSpc>
              <a:spcBef>
                <a:spcPts val="600"/>
              </a:spcBef>
              <a:defRPr/>
            </a:pPr>
            <a:r>
              <a:rPr lang="en-US" altLang="zh-CN" sz="2100" b="1" dirty="0" err="1">
                <a:solidFill>
                  <a:schemeClr val="bg2">
                    <a:lumMod val="50000"/>
                  </a:schemeClr>
                </a:solidFill>
                <a:latin typeface="Times New Roman" pitchFamily="18" charset="0"/>
              </a:rPr>
              <a:t>const</a:t>
            </a:r>
            <a:r>
              <a:rPr lang="en-US" altLang="zh-CN" sz="2100" b="1" dirty="0">
                <a:solidFill>
                  <a:schemeClr val="bg2">
                    <a:lumMod val="50000"/>
                  </a:schemeClr>
                </a:solidFill>
                <a:latin typeface="Times New Roman" pitchFamily="18" charset="0"/>
              </a:rPr>
              <a:t> M3DMatrix44f &amp; </a:t>
            </a:r>
            <a:r>
              <a:rPr lang="en-US" altLang="zh-CN" sz="2100" b="1" dirty="0" err="1">
                <a:solidFill>
                  <a:schemeClr val="bg2">
                    <a:lumMod val="50000"/>
                  </a:schemeClr>
                </a:solidFill>
                <a:latin typeface="Times New Roman" pitchFamily="18" charset="0"/>
              </a:rPr>
              <a:t>GLMatrixStack</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GetMatrix</a:t>
            </a:r>
            <a:r>
              <a:rPr lang="en-US" altLang="zh-CN" sz="2100" b="1" dirty="0">
                <a:solidFill>
                  <a:schemeClr val="bg2">
                    <a:lumMod val="50000"/>
                  </a:schemeClr>
                </a:solidFill>
                <a:latin typeface="Times New Roman" pitchFamily="18" charset="0"/>
              </a:rPr>
              <a:t>(void);</a:t>
            </a:r>
          </a:p>
          <a:p>
            <a:pPr marL="895350" lvl="3" indent="0" hangingPunct="0">
              <a:lnSpc>
                <a:spcPct val="110000"/>
              </a:lnSpc>
              <a:spcBef>
                <a:spcPts val="600"/>
              </a:spcBef>
              <a:defRPr/>
            </a:pPr>
            <a:r>
              <a:rPr lang="en-US" altLang="zh-CN" sz="2100" b="1" dirty="0">
                <a:solidFill>
                  <a:schemeClr val="bg2">
                    <a:lumMod val="50000"/>
                  </a:schemeClr>
                </a:solidFill>
                <a:latin typeface="Times New Roman" pitchFamily="18" charset="0"/>
              </a:rPr>
              <a:t>void </a:t>
            </a:r>
            <a:r>
              <a:rPr lang="en-US" altLang="zh-CN" sz="2100" b="1" dirty="0" err="1">
                <a:solidFill>
                  <a:schemeClr val="bg2">
                    <a:lumMod val="50000"/>
                  </a:schemeClr>
                </a:solidFill>
                <a:latin typeface="Times New Roman" pitchFamily="18" charset="0"/>
              </a:rPr>
              <a:t>GLMatrixStack</a:t>
            </a:r>
            <a:r>
              <a:rPr lang="en-US" altLang="zh-CN" sz="2100" b="1" dirty="0">
                <a:solidFill>
                  <a:schemeClr val="bg2">
                    <a:lumMod val="50000"/>
                  </a:schemeClr>
                </a:solidFill>
                <a:latin typeface="Times New Roman" pitchFamily="18" charset="0"/>
              </a:rPr>
              <a:t>::</a:t>
            </a:r>
            <a:r>
              <a:rPr lang="en-US" altLang="zh-CN" sz="2100" b="1" dirty="0" err="1">
                <a:solidFill>
                  <a:schemeClr val="bg2">
                    <a:lumMod val="50000"/>
                  </a:schemeClr>
                </a:solidFill>
                <a:latin typeface="Times New Roman" pitchFamily="18" charset="0"/>
              </a:rPr>
              <a:t>GetMatrix</a:t>
            </a:r>
            <a:r>
              <a:rPr lang="en-US" altLang="zh-CN" sz="2100" b="1" dirty="0">
                <a:solidFill>
                  <a:schemeClr val="bg2">
                    <a:lumMod val="50000"/>
                  </a:schemeClr>
                </a:solidFill>
                <a:latin typeface="Times New Roman" pitchFamily="18" charset="0"/>
              </a:rPr>
              <a:t>(M3DMatrix44f </a:t>
            </a:r>
            <a:r>
              <a:rPr lang="en-US" altLang="zh-CN" sz="2100" b="1" dirty="0" err="1">
                <a:solidFill>
                  <a:schemeClr val="bg2">
                    <a:lumMod val="50000"/>
                  </a:schemeClr>
                </a:solidFill>
                <a:latin typeface="Times New Roman" pitchFamily="18" charset="0"/>
              </a:rPr>
              <a:t>mMatrix</a:t>
            </a:r>
            <a:r>
              <a:rPr lang="en-US" altLang="zh-CN" sz="2100" b="1" dirty="0">
                <a:solidFill>
                  <a:schemeClr val="bg2">
                    <a:lumMod val="50000"/>
                  </a:schemeClr>
                </a:solidFill>
                <a:latin typeface="Times New Roman" pitchFamily="18" charset="0"/>
              </a:rPr>
              <a:t>); </a:t>
            </a:r>
            <a:endParaRPr lang="zh-CN" altLang="en-US" sz="2100" b="1" dirty="0">
              <a:solidFill>
                <a:schemeClr val="bg2">
                  <a:lumMod val="50000"/>
                </a:schemeClr>
              </a:solidFill>
              <a:latin typeface="Times New Roman" pitchFamily="18" charset="0"/>
            </a:endParaRPr>
          </a:p>
        </p:txBody>
      </p:sp>
    </p:spTree>
    <p:extLst>
      <p:ext uri="{BB962C8B-B14F-4D97-AF65-F5344CB8AC3E}">
        <p14:creationId xmlns:p14="http://schemas.microsoft.com/office/powerpoint/2010/main" val="2413285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974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97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74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974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9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63352" y="260648"/>
            <a:ext cx="10972800" cy="1143000"/>
          </a:xfrm>
        </p:spPr>
        <p:txBody>
          <a:bodyPr>
            <a:normAutofit/>
          </a:bodyPr>
          <a:lstStyle/>
          <a:p>
            <a:pPr lvl="1" eaLnBrk="1" hangingPunct="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矩阵堆栈</a:t>
            </a:r>
          </a:p>
        </p:txBody>
      </p:sp>
      <p:sp>
        <p:nvSpPr>
          <p:cNvPr id="160771" name="Rectangle 3"/>
          <p:cNvSpPr>
            <a:spLocks noGrp="1" noChangeArrowheads="1"/>
          </p:cNvSpPr>
          <p:nvPr>
            <p:ph idx="1"/>
          </p:nvPr>
        </p:nvSpPr>
        <p:spPr>
          <a:xfrm>
            <a:off x="814917" y="1134010"/>
            <a:ext cx="10668000" cy="2736850"/>
          </a:xfrm>
        </p:spPr>
        <p:txBody>
          <a:bodyPr>
            <a:normAutofit/>
          </a:bodyPr>
          <a:lstStyle/>
          <a:p>
            <a:pPr eaLnBrk="1" hangingPunct="1">
              <a:spcBef>
                <a:spcPts val="600"/>
              </a:spcBef>
              <a:buFont typeface="Wingdings" pitchFamily="2" charset="2"/>
              <a:buNone/>
            </a:pPr>
            <a:r>
              <a:rPr lang="en-US" altLang="zh-CN" sz="1800" dirty="0" smtClean="0">
                <a:solidFill>
                  <a:schemeClr val="bg2">
                    <a:lumMod val="50000"/>
                  </a:schemeClr>
                </a:solidFill>
                <a:latin typeface="Times New Roman" pitchFamily="18" charset="0"/>
              </a:rPr>
              <a:t>Void robot(void){    </a:t>
            </a:r>
            <a:r>
              <a:rPr lang="en-US" altLang="zh-CN" sz="1800" dirty="0" smtClean="0">
                <a:solidFill>
                  <a:srgbClr val="19B804"/>
                </a:solidFill>
                <a:latin typeface="Times New Roman" pitchFamily="18" charset="0"/>
              </a:rPr>
              <a:t>/*</a:t>
            </a:r>
            <a:r>
              <a:rPr lang="zh-CN" altLang="en-US" sz="1800" dirty="0" smtClean="0">
                <a:solidFill>
                  <a:srgbClr val="19B804"/>
                </a:solidFill>
                <a:latin typeface="Times New Roman" pitchFamily="18" charset="0"/>
              </a:rPr>
              <a:t>用一堆矩形六面体绘制机器人模型*</a:t>
            </a:r>
            <a:r>
              <a:rPr lang="en-US" altLang="zh-CN" sz="1800" dirty="0" smtClean="0">
                <a:solidFill>
                  <a:srgbClr val="19B804"/>
                </a:solidFill>
                <a:latin typeface="Times New Roman" pitchFamily="18" charset="0"/>
              </a:rPr>
              <a:t>/</a:t>
            </a:r>
          </a:p>
          <a:p>
            <a:pPr>
              <a:lnSpc>
                <a:spcPct val="100000"/>
              </a:lnSpc>
              <a:spcBef>
                <a:spcPts val="600"/>
              </a:spcBef>
            </a:pPr>
            <a:r>
              <a:rPr lang="en-US" altLang="zh-CN" sz="1800" dirty="0" smtClean="0">
                <a:solidFill>
                  <a:schemeClr val="bg2">
                    <a:lumMod val="50000"/>
                  </a:schemeClr>
                </a:solidFill>
                <a:latin typeface="Times New Roman" pitchFamily="18" charset="0"/>
              </a:rPr>
              <a:t>      </a:t>
            </a:r>
            <a:r>
              <a:rPr lang="en-US" altLang="zh-CN" sz="1800" dirty="0">
                <a:solidFill>
                  <a:srgbClr val="19B804"/>
                </a:solidFill>
                <a:latin typeface="Times New Roman" pitchFamily="18" charset="0"/>
              </a:rPr>
              <a:t>/*******</a:t>
            </a:r>
            <a:r>
              <a:rPr lang="zh-CN" altLang="en-US" sz="1800" dirty="0">
                <a:solidFill>
                  <a:srgbClr val="19B804"/>
                </a:solidFill>
                <a:latin typeface="Times New Roman" pitchFamily="18" charset="0"/>
              </a:rPr>
              <a:t>绘制头********</a:t>
            </a:r>
            <a:r>
              <a:rPr lang="en-US" altLang="zh-CN" sz="1800" dirty="0">
                <a:solidFill>
                  <a:srgbClr val="19B804"/>
                </a:solidFill>
                <a:latin typeface="Times New Roman" pitchFamily="18" charset="0"/>
              </a:rPr>
              <a:t>/</a:t>
            </a:r>
          </a:p>
          <a:p>
            <a:pPr eaLnBrk="1" hangingPunct="1">
              <a:spcBef>
                <a:spcPts val="600"/>
              </a:spcBef>
              <a:buFont typeface="Wingdings" pitchFamily="2" charset="2"/>
              <a:buNone/>
            </a:pPr>
            <a:r>
              <a:rPr lang="en-US" altLang="zh-CN" sz="1800" dirty="0" smtClean="0">
                <a:solidFill>
                  <a:schemeClr val="bg2">
                    <a:lumMod val="50000"/>
                  </a:schemeClr>
                </a:solidFill>
                <a:latin typeface="Times New Roman" pitchFamily="18" charset="0"/>
              </a:rPr>
              <a:t>      </a:t>
            </a:r>
            <a:r>
              <a:rPr lang="en-US" altLang="zh-CN" sz="1800" dirty="0" err="1" smtClean="0">
                <a:solidFill>
                  <a:schemeClr val="bg2">
                    <a:lumMod val="50000"/>
                  </a:schemeClr>
                </a:solidFill>
                <a:latin typeface="Times New Roman" pitchFamily="18" charset="0"/>
              </a:rPr>
              <a:t>glPushMatrix</a:t>
            </a:r>
            <a:r>
              <a:rPr lang="en-US" altLang="zh-CN" sz="1800" dirty="0" smtClean="0">
                <a:solidFill>
                  <a:schemeClr val="bg2">
                    <a:lumMod val="50000"/>
                  </a:schemeClr>
                </a:solidFill>
                <a:latin typeface="Times New Roman" pitchFamily="18" charset="0"/>
              </a:rPr>
              <a:t>();</a:t>
            </a:r>
          </a:p>
          <a:p>
            <a:pPr eaLnBrk="1" hangingPunct="1">
              <a:spcBef>
                <a:spcPts val="600"/>
              </a:spcBef>
              <a:buFont typeface="Wingdings" pitchFamily="2" charset="2"/>
              <a:buNone/>
            </a:pPr>
            <a:r>
              <a:rPr lang="en-US" altLang="zh-CN" sz="1800" dirty="0" smtClean="0">
                <a:solidFill>
                  <a:schemeClr val="bg2">
                    <a:lumMod val="50000"/>
                  </a:schemeClr>
                </a:solidFill>
                <a:latin typeface="Times New Roman" pitchFamily="18" charset="0"/>
              </a:rPr>
              <a:t>           </a:t>
            </a:r>
            <a:r>
              <a:rPr lang="en-US" altLang="zh-CN" sz="1800" dirty="0" err="1" smtClean="0">
                <a:solidFill>
                  <a:schemeClr val="bg2">
                    <a:lumMod val="50000"/>
                  </a:schemeClr>
                </a:solidFill>
                <a:latin typeface="Times New Roman" pitchFamily="18" charset="0"/>
              </a:rPr>
              <a:t>glTranslatef</a:t>
            </a:r>
            <a:r>
              <a:rPr lang="en-US" altLang="zh-CN" sz="1800" dirty="0" smtClean="0">
                <a:solidFill>
                  <a:schemeClr val="bg2">
                    <a:lumMod val="50000"/>
                  </a:schemeClr>
                </a:solidFill>
                <a:latin typeface="Times New Roman" pitchFamily="18" charset="0"/>
              </a:rPr>
              <a:t>(0.0,1.0,0.0);</a:t>
            </a:r>
          </a:p>
          <a:p>
            <a:pPr eaLnBrk="1" hangingPunct="1">
              <a:spcBef>
                <a:spcPts val="600"/>
              </a:spcBef>
              <a:buFont typeface="Wingdings" pitchFamily="2" charset="2"/>
              <a:buNone/>
            </a:pPr>
            <a:r>
              <a:rPr lang="en-US" altLang="zh-CN" sz="1800" dirty="0" smtClean="0">
                <a:solidFill>
                  <a:schemeClr val="bg2">
                    <a:lumMod val="50000"/>
                  </a:schemeClr>
                </a:solidFill>
                <a:latin typeface="Times New Roman" pitchFamily="18" charset="0"/>
              </a:rPr>
              <a:t>           </a:t>
            </a:r>
            <a:r>
              <a:rPr lang="en-US" altLang="zh-CN" sz="1800" dirty="0" err="1" smtClean="0">
                <a:solidFill>
                  <a:schemeClr val="bg2">
                    <a:lumMod val="50000"/>
                  </a:schemeClr>
                </a:solidFill>
                <a:latin typeface="Times New Roman" pitchFamily="18" charset="0"/>
              </a:rPr>
              <a:t>glSolidBox</a:t>
            </a:r>
            <a:r>
              <a:rPr lang="en-US" altLang="zh-CN" sz="1800" dirty="0" smtClean="0">
                <a:solidFill>
                  <a:schemeClr val="bg2">
                    <a:lumMod val="50000"/>
                  </a:schemeClr>
                </a:solidFill>
                <a:latin typeface="Times New Roman" pitchFamily="18" charset="0"/>
              </a:rPr>
              <a:t>(0.6,0.6,0.4);</a:t>
            </a:r>
          </a:p>
          <a:p>
            <a:pPr eaLnBrk="1" hangingPunct="1">
              <a:spcBef>
                <a:spcPts val="600"/>
              </a:spcBef>
              <a:buFont typeface="Wingdings" pitchFamily="2" charset="2"/>
              <a:buNone/>
            </a:pPr>
            <a:r>
              <a:rPr lang="en-US" altLang="zh-CN" sz="1800" dirty="0" smtClean="0">
                <a:solidFill>
                  <a:schemeClr val="bg2">
                    <a:lumMod val="50000"/>
                  </a:schemeClr>
                </a:solidFill>
                <a:latin typeface="Times New Roman" pitchFamily="18" charset="0"/>
              </a:rPr>
              <a:t>      </a:t>
            </a:r>
            <a:r>
              <a:rPr lang="en-US" altLang="zh-CN" sz="1800" dirty="0" err="1" smtClean="0">
                <a:solidFill>
                  <a:schemeClr val="bg2">
                    <a:lumMod val="50000"/>
                  </a:schemeClr>
                </a:solidFill>
                <a:latin typeface="Times New Roman" pitchFamily="18" charset="0"/>
              </a:rPr>
              <a:t>glPopMatrix</a:t>
            </a:r>
            <a:r>
              <a:rPr lang="en-US" altLang="zh-CN" sz="1800" dirty="0" smtClean="0">
                <a:solidFill>
                  <a:schemeClr val="bg2">
                    <a:lumMod val="50000"/>
                  </a:schemeClr>
                </a:solidFill>
                <a:latin typeface="Times New Roman" pitchFamily="18" charset="0"/>
              </a:rPr>
              <a:t>();</a:t>
            </a:r>
          </a:p>
          <a:p>
            <a:pPr eaLnBrk="1" hangingPunct="1">
              <a:spcBef>
                <a:spcPts val="600"/>
              </a:spcBef>
              <a:buFont typeface="Wingdings" pitchFamily="2" charset="2"/>
              <a:buNone/>
            </a:pPr>
            <a:r>
              <a:rPr lang="en-US" altLang="zh-CN" dirty="0" smtClean="0">
                <a:solidFill>
                  <a:schemeClr val="bg2">
                    <a:lumMod val="50000"/>
                  </a:schemeClr>
                </a:solidFill>
                <a:latin typeface="Times New Roman" pitchFamily="18" charset="0"/>
              </a:rPr>
              <a:t>      </a:t>
            </a:r>
          </a:p>
        </p:txBody>
      </p:sp>
      <p:sp>
        <p:nvSpPr>
          <p:cNvPr id="160772" name="Rectangle 4"/>
          <p:cNvSpPr>
            <a:spLocks noChangeArrowheads="1"/>
          </p:cNvSpPr>
          <p:nvPr/>
        </p:nvSpPr>
        <p:spPr bwMode="auto">
          <a:xfrm>
            <a:off x="814917" y="3150299"/>
            <a:ext cx="10668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216">
              <a:spcBef>
                <a:spcPts val="600"/>
              </a:spcBef>
            </a:pPr>
            <a:r>
              <a:rPr lang="en-US" altLang="zh-CN" dirty="0">
                <a:solidFill>
                  <a:schemeClr val="accent2"/>
                </a:solidFill>
                <a:latin typeface="Times New Roman" pitchFamily="18" charset="0"/>
              </a:rPr>
              <a:t>      </a:t>
            </a:r>
            <a:r>
              <a:rPr lang="en-US" altLang="zh-CN" dirty="0">
                <a:solidFill>
                  <a:srgbClr val="19B804"/>
                </a:solidFill>
                <a:latin typeface="Times New Roman" pitchFamily="18" charset="0"/>
                <a:ea typeface="Montserrat Hairline"/>
                <a:cs typeface="Montserrat Hairline"/>
                <a:sym typeface="Montserrat Hairline"/>
              </a:rPr>
              <a:t>/********</a:t>
            </a:r>
            <a:r>
              <a:rPr lang="zh-CN" altLang="en-US" dirty="0">
                <a:solidFill>
                  <a:srgbClr val="19B804"/>
                </a:solidFill>
                <a:latin typeface="Times New Roman" pitchFamily="18" charset="0"/>
                <a:ea typeface="Montserrat Hairline"/>
                <a:cs typeface="Montserrat Hairline"/>
                <a:sym typeface="Montserrat Hairline"/>
              </a:rPr>
              <a:t>绘制左臂*****</a:t>
            </a:r>
            <a:r>
              <a:rPr lang="en-US" altLang="zh-CN" dirty="0">
                <a:solidFill>
                  <a:srgbClr val="19B804"/>
                </a:solidFill>
                <a:latin typeface="Times New Roman" pitchFamily="18" charset="0"/>
                <a:ea typeface="Montserrat Hairline"/>
                <a:cs typeface="Montserrat Hairline"/>
                <a:sym typeface="Montserrat Hairline"/>
              </a:rPr>
              <a:t>/</a:t>
            </a:r>
          </a:p>
          <a:p>
            <a:pPr marL="342900" indent="-342900">
              <a:lnSpc>
                <a:spcPct val="80000"/>
              </a:lnSpc>
              <a:spcBef>
                <a:spcPts val="600"/>
              </a:spcBef>
              <a:buClr>
                <a:schemeClr val="bg2"/>
              </a:buClr>
              <a:buSzPct val="75000"/>
              <a:buFont typeface="Wingdings" pitchFamily="2" charset="2"/>
              <a:buNone/>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glPushMatrix</a:t>
            </a:r>
            <a:r>
              <a:rPr lang="en-US" altLang="zh-CN" dirty="0">
                <a:solidFill>
                  <a:schemeClr val="bg2">
                    <a:lumMod val="50000"/>
                  </a:schemeClr>
                </a:solidFill>
                <a:latin typeface="Times New Roman" pitchFamily="18" charset="0"/>
              </a:rPr>
              <a:t>();</a:t>
            </a:r>
          </a:p>
          <a:p>
            <a:pPr marL="342900" indent="-342900">
              <a:lnSpc>
                <a:spcPct val="80000"/>
              </a:lnSpc>
              <a:spcBef>
                <a:spcPts val="600"/>
              </a:spcBef>
              <a:buClr>
                <a:schemeClr val="bg2"/>
              </a:buClr>
              <a:buSzPct val="75000"/>
              <a:buFont typeface="Wingdings" pitchFamily="2" charset="2"/>
              <a:buNone/>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glTranslatef</a:t>
            </a:r>
            <a:r>
              <a:rPr lang="en-US" altLang="zh-CN" dirty="0">
                <a:solidFill>
                  <a:schemeClr val="bg2">
                    <a:lumMod val="50000"/>
                  </a:schemeClr>
                </a:solidFill>
                <a:latin typeface="Times New Roman" pitchFamily="18" charset="0"/>
              </a:rPr>
              <a:t>(0.7,0.8,0.0);</a:t>
            </a:r>
          </a:p>
          <a:p>
            <a:pPr marL="342900" indent="-342900">
              <a:lnSpc>
                <a:spcPct val="80000"/>
              </a:lnSpc>
              <a:spcBef>
                <a:spcPts val="600"/>
              </a:spcBef>
              <a:buClr>
                <a:schemeClr val="bg2"/>
              </a:buClr>
              <a:buSzPct val="75000"/>
              <a:buFont typeface="Wingdings" pitchFamily="2" charset="2"/>
              <a:buNone/>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glRotatef</a:t>
            </a:r>
            <a:r>
              <a:rPr lang="en-US" altLang="zh-CN" dirty="0">
                <a:solidFill>
                  <a:schemeClr val="bg2">
                    <a:lumMod val="50000"/>
                  </a:schemeClr>
                </a:solidFill>
                <a:latin typeface="Times New Roman" pitchFamily="18" charset="0"/>
              </a:rPr>
              <a:t>(-10,1.0,0.0,0.0);</a:t>
            </a:r>
          </a:p>
          <a:p>
            <a:pPr marL="342900" indent="-342900">
              <a:lnSpc>
                <a:spcPct val="80000"/>
              </a:lnSpc>
              <a:spcBef>
                <a:spcPts val="600"/>
              </a:spcBef>
              <a:buClr>
                <a:schemeClr val="bg2"/>
              </a:buClr>
              <a:buSzPct val="75000"/>
              <a:buFont typeface="Wingdings" pitchFamily="2" charset="2"/>
              <a:buNone/>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glTranslatef</a:t>
            </a:r>
            <a:r>
              <a:rPr lang="en-US" altLang="zh-CN" dirty="0">
                <a:solidFill>
                  <a:schemeClr val="bg2">
                    <a:lumMod val="50000"/>
                  </a:schemeClr>
                </a:solidFill>
                <a:latin typeface="Times New Roman" pitchFamily="18" charset="0"/>
              </a:rPr>
              <a:t>(0.0,-0.6,0.0);</a:t>
            </a:r>
          </a:p>
          <a:p>
            <a:pPr defTabSz="914216">
              <a:spcBef>
                <a:spcPts val="600"/>
              </a:spcBef>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glSolidBox</a:t>
            </a:r>
            <a:r>
              <a:rPr lang="en-US" altLang="zh-CN" dirty="0">
                <a:solidFill>
                  <a:schemeClr val="bg2">
                    <a:lumMod val="50000"/>
                  </a:schemeClr>
                </a:solidFill>
                <a:latin typeface="Times New Roman" pitchFamily="18" charset="0"/>
              </a:rPr>
              <a:t>(0.2,1.2,0.3);   </a:t>
            </a:r>
            <a:r>
              <a:rPr lang="en-US" altLang="zh-CN" dirty="0">
                <a:solidFill>
                  <a:srgbClr val="19B804"/>
                </a:solidFill>
                <a:latin typeface="Times New Roman" pitchFamily="18" charset="0"/>
                <a:ea typeface="Montserrat Hairline"/>
                <a:cs typeface="Montserrat Hairline"/>
              </a:rPr>
              <a:t>/********</a:t>
            </a:r>
            <a:r>
              <a:rPr lang="zh-CN" altLang="en-US" dirty="0">
                <a:solidFill>
                  <a:srgbClr val="19B804"/>
                </a:solidFill>
                <a:latin typeface="Times New Roman" pitchFamily="18" charset="0"/>
                <a:ea typeface="Montserrat Hairline"/>
                <a:cs typeface="Montserrat Hairline"/>
              </a:rPr>
              <a:t>绘制左大臂*****</a:t>
            </a:r>
            <a:r>
              <a:rPr lang="en-US" altLang="zh-CN" dirty="0">
                <a:solidFill>
                  <a:srgbClr val="19B804"/>
                </a:solidFill>
                <a:latin typeface="Times New Roman" pitchFamily="18" charset="0"/>
                <a:ea typeface="Montserrat Hairline"/>
                <a:cs typeface="Montserrat Hairline"/>
              </a:rPr>
              <a:t>/</a:t>
            </a:r>
          </a:p>
          <a:p>
            <a:pPr marL="342900" indent="-342900">
              <a:lnSpc>
                <a:spcPct val="55000"/>
              </a:lnSpc>
              <a:spcBef>
                <a:spcPts val="600"/>
              </a:spcBef>
              <a:buClr>
                <a:schemeClr val="bg2"/>
              </a:buClr>
              <a:buSzPct val="75000"/>
              <a:buFont typeface="Wingdings" pitchFamily="2" charset="2"/>
              <a:buNone/>
            </a:pPr>
            <a:endParaRPr lang="en-US" altLang="zh-CN" dirty="0">
              <a:solidFill>
                <a:schemeClr val="bg2">
                  <a:lumMod val="50000"/>
                </a:schemeClr>
              </a:solidFill>
              <a:latin typeface="Times New Roman" pitchFamily="18" charset="0"/>
            </a:endParaRPr>
          </a:p>
          <a:p>
            <a:pPr marL="342900" indent="-342900">
              <a:lnSpc>
                <a:spcPct val="80000"/>
              </a:lnSpc>
              <a:spcBef>
                <a:spcPts val="600"/>
              </a:spcBef>
              <a:buClr>
                <a:schemeClr val="bg2"/>
              </a:buClr>
              <a:buSzPct val="75000"/>
              <a:buFont typeface="Wingdings" pitchFamily="2" charset="2"/>
              <a:buNone/>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glTranslatef</a:t>
            </a:r>
            <a:r>
              <a:rPr lang="en-US" altLang="zh-CN" dirty="0">
                <a:solidFill>
                  <a:schemeClr val="bg2">
                    <a:lumMod val="50000"/>
                  </a:schemeClr>
                </a:solidFill>
                <a:latin typeface="Times New Roman" pitchFamily="18" charset="0"/>
              </a:rPr>
              <a:t>(0.0,-0.6,0.0);</a:t>
            </a:r>
          </a:p>
          <a:p>
            <a:pPr marL="342900" indent="-342900">
              <a:lnSpc>
                <a:spcPct val="80000"/>
              </a:lnSpc>
              <a:spcBef>
                <a:spcPts val="600"/>
              </a:spcBef>
              <a:buClr>
                <a:schemeClr val="bg2"/>
              </a:buClr>
              <a:buSzPct val="75000"/>
              <a:buFont typeface="Wingdings" pitchFamily="2" charset="2"/>
              <a:buNone/>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glRotatef</a:t>
            </a:r>
            <a:r>
              <a:rPr lang="en-US" altLang="zh-CN" dirty="0">
                <a:solidFill>
                  <a:schemeClr val="bg2">
                    <a:lumMod val="50000"/>
                  </a:schemeClr>
                </a:solidFill>
                <a:latin typeface="Times New Roman" pitchFamily="18" charset="0"/>
              </a:rPr>
              <a:t>(-20,1.0,0.0,0.0);</a:t>
            </a:r>
          </a:p>
          <a:p>
            <a:pPr marL="342900" indent="-342900">
              <a:lnSpc>
                <a:spcPct val="80000"/>
              </a:lnSpc>
              <a:spcBef>
                <a:spcPts val="600"/>
              </a:spcBef>
              <a:buClr>
                <a:schemeClr val="bg2"/>
              </a:buClr>
              <a:buSzPct val="75000"/>
              <a:buFont typeface="Wingdings" pitchFamily="2" charset="2"/>
              <a:buNone/>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glTranslatef</a:t>
            </a:r>
            <a:r>
              <a:rPr lang="en-US" altLang="zh-CN" dirty="0">
                <a:solidFill>
                  <a:schemeClr val="bg2">
                    <a:lumMod val="50000"/>
                  </a:schemeClr>
                </a:solidFill>
                <a:latin typeface="Times New Roman" pitchFamily="18" charset="0"/>
              </a:rPr>
              <a:t>(0.0,-0.5,0.0);</a:t>
            </a:r>
          </a:p>
          <a:p>
            <a:pPr defTabSz="914216">
              <a:spcBef>
                <a:spcPts val="600"/>
              </a:spcBef>
            </a:pPr>
            <a:r>
              <a:rPr lang="en-US" altLang="zh-CN" dirty="0">
                <a:solidFill>
                  <a:schemeClr val="bg2">
                    <a:lumMod val="50000"/>
                  </a:schemeClr>
                </a:solidFill>
                <a:latin typeface="Times New Roman" pitchFamily="18" charset="0"/>
              </a:rPr>
              <a:t>           </a:t>
            </a:r>
            <a:r>
              <a:rPr lang="en-US" altLang="zh-CN" dirty="0" err="1">
                <a:solidFill>
                  <a:schemeClr val="bg2">
                    <a:lumMod val="50000"/>
                  </a:schemeClr>
                </a:solidFill>
                <a:latin typeface="Times New Roman" pitchFamily="18" charset="0"/>
              </a:rPr>
              <a:t>glSolidBox</a:t>
            </a:r>
            <a:r>
              <a:rPr lang="en-US" altLang="zh-CN" dirty="0">
                <a:solidFill>
                  <a:schemeClr val="bg2">
                    <a:lumMod val="50000"/>
                  </a:schemeClr>
                </a:solidFill>
                <a:latin typeface="Times New Roman" pitchFamily="18" charset="0"/>
              </a:rPr>
              <a:t>(0.2,1.2,0.3); </a:t>
            </a:r>
            <a:r>
              <a:rPr lang="en-US" altLang="zh-CN" dirty="0">
                <a:solidFill>
                  <a:srgbClr val="19B804"/>
                </a:solidFill>
                <a:latin typeface="Times New Roman" pitchFamily="18" charset="0"/>
                <a:ea typeface="Montserrat Hairline"/>
                <a:cs typeface="Montserrat Hairline"/>
              </a:rPr>
              <a:t>/********</a:t>
            </a:r>
            <a:r>
              <a:rPr lang="zh-CN" altLang="en-US" dirty="0">
                <a:solidFill>
                  <a:srgbClr val="19B804"/>
                </a:solidFill>
                <a:latin typeface="Times New Roman" pitchFamily="18" charset="0"/>
                <a:ea typeface="Montserrat Hairline"/>
                <a:cs typeface="Montserrat Hairline"/>
              </a:rPr>
              <a:t>绘制左小臂*****</a:t>
            </a:r>
            <a:r>
              <a:rPr lang="en-US" altLang="zh-CN" dirty="0">
                <a:solidFill>
                  <a:srgbClr val="19B804"/>
                </a:solidFill>
                <a:latin typeface="Times New Roman" pitchFamily="18" charset="0"/>
                <a:ea typeface="Montserrat Hairline"/>
                <a:cs typeface="Montserrat Hairline"/>
              </a:rPr>
              <a:t>/</a:t>
            </a:r>
          </a:p>
          <a:p>
            <a:pPr marL="342900" indent="-342900">
              <a:lnSpc>
                <a:spcPct val="80000"/>
              </a:lnSpc>
              <a:spcBef>
                <a:spcPts val="600"/>
              </a:spcBef>
              <a:buClr>
                <a:schemeClr val="bg2"/>
              </a:buClr>
              <a:buSzPct val="75000"/>
              <a:buFont typeface="Wingdings" pitchFamily="2" charset="2"/>
              <a:buNone/>
            </a:pPr>
            <a:r>
              <a:rPr lang="en-US" altLang="zh-CN" dirty="0">
                <a:latin typeface="Times New Roman" pitchFamily="18" charset="0"/>
              </a:rPr>
              <a:t>      </a:t>
            </a:r>
            <a:r>
              <a:rPr lang="en-US" altLang="zh-CN" dirty="0" err="1">
                <a:solidFill>
                  <a:schemeClr val="bg2"/>
                </a:solidFill>
                <a:latin typeface="Times New Roman" pitchFamily="18" charset="0"/>
              </a:rPr>
              <a:t>glPopMatrix</a:t>
            </a:r>
            <a:r>
              <a:rPr lang="en-US" altLang="zh-CN" dirty="0">
                <a:solidFill>
                  <a:schemeClr val="bg2"/>
                </a:solidFill>
                <a:latin typeface="Times New Roman" pitchFamily="18" charset="0"/>
              </a:rPr>
              <a:t>();</a:t>
            </a:r>
          </a:p>
          <a:p>
            <a:pPr marL="342900" indent="-342900">
              <a:lnSpc>
                <a:spcPct val="80000"/>
              </a:lnSpc>
              <a:spcBef>
                <a:spcPts val="600"/>
              </a:spcBef>
              <a:buClr>
                <a:schemeClr val="bg2"/>
              </a:buClr>
              <a:buSzPct val="75000"/>
              <a:buFont typeface="Wingdings" pitchFamily="2" charset="2"/>
              <a:buNone/>
            </a:pPr>
            <a:r>
              <a:rPr lang="en-US" altLang="zh-CN" dirty="0">
                <a:solidFill>
                  <a:schemeClr val="bg2"/>
                </a:solidFill>
                <a:latin typeface="Times New Roman" pitchFamily="18" charset="0"/>
              </a:rPr>
              <a:t>      …</a:t>
            </a:r>
          </a:p>
        </p:txBody>
      </p:sp>
    </p:spTree>
    <p:extLst>
      <p:ext uri="{BB962C8B-B14F-4D97-AF65-F5344CB8AC3E}">
        <p14:creationId xmlns:p14="http://schemas.microsoft.com/office/powerpoint/2010/main" val="38102599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0771">
                                            <p:bg/>
                                          </p:spTgt>
                                        </p:tgtEl>
                                        <p:attrNameLst>
                                          <p:attrName>style.visibility</p:attrName>
                                        </p:attrNameLst>
                                      </p:cBhvr>
                                      <p:to>
                                        <p:strVal val="visible"/>
                                      </p:to>
                                    </p:set>
                                    <p:animEffect transition="in" filter="wipe(up)">
                                      <p:cBhvr>
                                        <p:cTn id="7" dur="500"/>
                                        <p:tgtEl>
                                          <p:spTgt spid="16077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wipe(up)">
                                      <p:cBhvr>
                                        <p:cTn id="12" dur="500"/>
                                        <p:tgtEl>
                                          <p:spTgt spid="16077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60771">
                                            <p:txEl>
                                              <p:pRg st="1" end="1"/>
                                            </p:txEl>
                                          </p:spTgt>
                                        </p:tgtEl>
                                        <p:attrNameLst>
                                          <p:attrName>style.visibility</p:attrName>
                                        </p:attrNameLst>
                                      </p:cBhvr>
                                      <p:to>
                                        <p:strVal val="visible"/>
                                      </p:to>
                                    </p:set>
                                    <p:animEffect transition="in" filter="wipe(up)">
                                      <p:cBhvr>
                                        <p:cTn id="15" dur="500"/>
                                        <p:tgtEl>
                                          <p:spTgt spid="160771">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60771">
                                            <p:txEl>
                                              <p:pRg st="2" end="2"/>
                                            </p:txEl>
                                          </p:spTgt>
                                        </p:tgtEl>
                                        <p:attrNameLst>
                                          <p:attrName>style.visibility</p:attrName>
                                        </p:attrNameLst>
                                      </p:cBhvr>
                                      <p:to>
                                        <p:strVal val="visible"/>
                                      </p:to>
                                    </p:set>
                                    <p:animEffect transition="in" filter="wipe(up)">
                                      <p:cBhvr>
                                        <p:cTn id="18" dur="500"/>
                                        <p:tgtEl>
                                          <p:spTgt spid="160771">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60771">
                                            <p:txEl>
                                              <p:pRg st="3" end="3"/>
                                            </p:txEl>
                                          </p:spTgt>
                                        </p:tgtEl>
                                        <p:attrNameLst>
                                          <p:attrName>style.visibility</p:attrName>
                                        </p:attrNameLst>
                                      </p:cBhvr>
                                      <p:to>
                                        <p:strVal val="visible"/>
                                      </p:to>
                                    </p:set>
                                    <p:animEffect transition="in" filter="wipe(up)">
                                      <p:cBhvr>
                                        <p:cTn id="21" dur="500"/>
                                        <p:tgtEl>
                                          <p:spTgt spid="160771">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60771">
                                            <p:txEl>
                                              <p:pRg st="4" end="4"/>
                                            </p:txEl>
                                          </p:spTgt>
                                        </p:tgtEl>
                                        <p:attrNameLst>
                                          <p:attrName>style.visibility</p:attrName>
                                        </p:attrNameLst>
                                      </p:cBhvr>
                                      <p:to>
                                        <p:strVal val="visible"/>
                                      </p:to>
                                    </p:set>
                                    <p:animEffect transition="in" filter="wipe(up)">
                                      <p:cBhvr>
                                        <p:cTn id="24" dur="500"/>
                                        <p:tgtEl>
                                          <p:spTgt spid="160771">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60771">
                                            <p:txEl>
                                              <p:pRg st="5" end="5"/>
                                            </p:txEl>
                                          </p:spTgt>
                                        </p:tgtEl>
                                        <p:attrNameLst>
                                          <p:attrName>style.visibility</p:attrName>
                                        </p:attrNameLst>
                                      </p:cBhvr>
                                      <p:to>
                                        <p:strVal val="visible"/>
                                      </p:to>
                                    </p:set>
                                    <p:animEffect transition="in" filter="wipe(up)">
                                      <p:cBhvr>
                                        <p:cTn id="27" dur="500"/>
                                        <p:tgtEl>
                                          <p:spTgt spid="160771">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60771">
                                            <p:txEl>
                                              <p:pRg st="6" end="6"/>
                                            </p:txEl>
                                          </p:spTgt>
                                        </p:tgtEl>
                                        <p:attrNameLst>
                                          <p:attrName>style.visibility</p:attrName>
                                        </p:attrNameLst>
                                      </p:cBhvr>
                                      <p:to>
                                        <p:strVal val="visible"/>
                                      </p:to>
                                    </p:set>
                                    <p:animEffect transition="in" filter="wipe(up)">
                                      <p:cBhvr>
                                        <p:cTn id="30" dur="500"/>
                                        <p:tgtEl>
                                          <p:spTgt spid="16077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60772"/>
                                        </p:tgtEl>
                                        <p:attrNameLst>
                                          <p:attrName>style.visibility</p:attrName>
                                        </p:attrNameLst>
                                      </p:cBhvr>
                                      <p:to>
                                        <p:strVal val="visible"/>
                                      </p:to>
                                    </p:set>
                                    <p:animEffect transition="in" filter="wipe(up)">
                                      <p:cBhvr>
                                        <p:cTn id="35"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nimBg="1"/>
      <p:bldP spid="160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9184" y="274638"/>
            <a:ext cx="10972800" cy="1143000"/>
          </a:xfrm>
        </p:spPr>
        <p:txBody>
          <a:bodyPr>
            <a:normAutofit/>
          </a:bodyPr>
          <a:lstStyle/>
          <a:p>
            <a:pPr marL="717550" lvl="1" indent="-342900" eaLnBrk="1" hangingPunct="0">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布局和设计</a:t>
            </a:r>
          </a:p>
        </p:txBody>
      </p:sp>
      <p:sp>
        <p:nvSpPr>
          <p:cNvPr id="14339" name="Rectangle 3"/>
          <p:cNvSpPr>
            <a:spLocks noGrp="1" noChangeArrowheads="1"/>
          </p:cNvSpPr>
          <p:nvPr>
            <p:ph idx="1"/>
          </p:nvPr>
        </p:nvSpPr>
        <p:spPr>
          <a:xfrm>
            <a:off x="755651" y="1970088"/>
            <a:ext cx="10668000" cy="4267200"/>
          </a:xfrm>
        </p:spPr>
        <p:txBody>
          <a:bodyPr/>
          <a:lstStyle/>
          <a:p>
            <a:pPr lvl="1" eaLnBrk="1" hangingPunct="1">
              <a:buFont typeface="Wingdings" pitchFamily="2" charset="2"/>
              <a:buNone/>
            </a:pPr>
            <a:endParaRPr lang="zh-CN" altLang="en-US" smtClean="0"/>
          </a:p>
          <a:p>
            <a:pPr lvl="1" eaLnBrk="1" hangingPunct="1"/>
            <a:endParaRPr lang="zh-CN" altLang="en-US" smtClean="0"/>
          </a:p>
          <a:p>
            <a:pPr eaLnBrk="1" hangingPunct="1"/>
            <a:endParaRPr lang="en-US" altLang="zh-CN" smtClean="0"/>
          </a:p>
        </p:txBody>
      </p:sp>
      <p:sp>
        <p:nvSpPr>
          <p:cNvPr id="14340" name="TextBox 1"/>
          <p:cNvSpPr txBox="1">
            <a:spLocks noChangeArrowheads="1"/>
          </p:cNvSpPr>
          <p:nvPr/>
        </p:nvSpPr>
        <p:spPr bwMode="auto">
          <a:xfrm>
            <a:off x="289991" y="1412876"/>
            <a:ext cx="608964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57200" indent="-457200" eaLnBrk="0">
              <a:defRPr>
                <a:solidFill>
                  <a:schemeClr val="tx1"/>
                </a:solidFill>
                <a:latin typeface="Arial" charset="0"/>
                <a:ea typeface="宋体" charset="-122"/>
              </a:defRPr>
            </a:lvl1pPr>
            <a:lvl2pPr marL="742950" indent="-285750" eaLnBrk="0">
              <a:defRPr>
                <a:solidFill>
                  <a:schemeClr val="tx1"/>
                </a:solidFill>
                <a:latin typeface="Arial" charset="0"/>
                <a:ea typeface="宋体" charset="-122"/>
              </a:defRPr>
            </a:lvl2pPr>
            <a:lvl3pPr marL="1143000" indent="-228600" eaLnBrk="0">
              <a:defRPr>
                <a:solidFill>
                  <a:schemeClr val="tx1"/>
                </a:solidFill>
                <a:latin typeface="Arial" charset="0"/>
                <a:ea typeface="宋体" charset="-122"/>
              </a:defRPr>
            </a:lvl3pPr>
            <a:lvl4pPr marL="1260475" lvl="3" indent="-342900" defTabSz="914216" eaLnBrk="1">
              <a:lnSpc>
                <a:spcPct val="90000"/>
              </a:lnSpc>
              <a:spcBef>
                <a:spcPts val="1800"/>
              </a:spcBef>
              <a:buFont typeface="Arial" panose="020B0604020202020204" pitchFamily="34" charset="0"/>
              <a:buChar char="•"/>
              <a:defRPr sz="2200" b="1">
                <a:solidFill>
                  <a:schemeClr val="accent6">
                    <a:lumMod val="50000"/>
                  </a:schemeClr>
                </a:solidFill>
                <a:latin typeface="微软雅黑" panose="020B0503020204020204" pitchFamily="34" charset="-122"/>
                <a:ea typeface="微软雅黑" panose="020B0503020204020204" pitchFamily="34" charset="-122"/>
                <a:cs typeface="Montserrat Hairline"/>
              </a:defRPr>
            </a:lvl4pPr>
            <a:lvl5pPr marL="2057400" indent="-228600" eaLnBrk="0">
              <a:defRPr>
                <a:solidFill>
                  <a:schemeClr val="tx1"/>
                </a:solidFill>
                <a:latin typeface="Arial" charset="0"/>
                <a:ea typeface="宋体" charset="-122"/>
              </a:defRPr>
            </a:lvl5pPr>
            <a:lvl6pPr marL="2514600" indent="-228600" eaLnBrk="0" fontAlgn="base">
              <a:spcBef>
                <a:spcPct val="0"/>
              </a:spcBef>
              <a:spcAft>
                <a:spcPct val="0"/>
              </a:spcAft>
              <a:defRPr>
                <a:solidFill>
                  <a:schemeClr val="tx1"/>
                </a:solidFill>
                <a:latin typeface="Arial" charset="0"/>
                <a:ea typeface="宋体" charset="-122"/>
              </a:defRPr>
            </a:lvl6pPr>
            <a:lvl7pPr marL="2971800" indent="-228600" eaLnBrk="0" fontAlgn="base">
              <a:spcBef>
                <a:spcPct val="0"/>
              </a:spcBef>
              <a:spcAft>
                <a:spcPct val="0"/>
              </a:spcAft>
              <a:defRPr>
                <a:solidFill>
                  <a:schemeClr val="tx1"/>
                </a:solidFill>
                <a:latin typeface="Arial" charset="0"/>
                <a:ea typeface="宋体" charset="-122"/>
              </a:defRPr>
            </a:lvl7pPr>
            <a:lvl8pPr marL="3429000" indent="-228600" eaLnBrk="0" fontAlgn="base">
              <a:spcBef>
                <a:spcPct val="0"/>
              </a:spcBef>
              <a:spcAft>
                <a:spcPct val="0"/>
              </a:spcAft>
              <a:defRPr>
                <a:solidFill>
                  <a:schemeClr val="tx1"/>
                </a:solidFill>
                <a:latin typeface="Arial" charset="0"/>
                <a:ea typeface="宋体" charset="-122"/>
              </a:defRPr>
            </a:lvl8pPr>
            <a:lvl9pPr marL="3886200" indent="-228600" eaLnBrk="0" fontAlgn="base">
              <a:spcBef>
                <a:spcPct val="0"/>
              </a:spcBef>
              <a:spcAft>
                <a:spcPct val="0"/>
              </a:spcAft>
              <a:defRPr>
                <a:solidFill>
                  <a:schemeClr val="tx1"/>
                </a:solidFill>
                <a:latin typeface="Arial" charset="0"/>
                <a:ea typeface="宋体" charset="-122"/>
              </a:defRPr>
            </a:lvl9pPr>
          </a:lstStyle>
          <a:p>
            <a:pPr lvl="3">
              <a:defRPr/>
            </a:pPr>
            <a:r>
              <a:rPr lang="zh-CN" altLang="en-US" dirty="0"/>
              <a:t>布局</a:t>
            </a:r>
          </a:p>
        </p:txBody>
      </p:sp>
      <p:pic>
        <p:nvPicPr>
          <p:cNvPr id="14341" name="图片 3"/>
          <p:cNvPicPr>
            <a:picLocks noChangeAspect="1"/>
          </p:cNvPicPr>
          <p:nvPr/>
        </p:nvPicPr>
        <p:blipFill>
          <a:blip r:embed="rId3">
            <a:extLst>
              <a:ext uri="{28A0092B-C50C-407E-A947-70E740481C1C}">
                <a14:useLocalDpi xmlns:a14="http://schemas.microsoft.com/office/drawing/2010/main" val="0"/>
              </a:ext>
            </a:extLst>
          </a:blip>
          <a:srcRect b="13724"/>
          <a:stretch>
            <a:fillRect/>
          </a:stretch>
        </p:blipFill>
        <p:spPr bwMode="auto">
          <a:xfrm>
            <a:off x="912284" y="1988840"/>
            <a:ext cx="9982200" cy="468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5404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9184" y="274638"/>
            <a:ext cx="10972800" cy="1143000"/>
          </a:xfrm>
        </p:spPr>
        <p:txBody>
          <a:bodyPr>
            <a:normAutofit/>
          </a:bodyPr>
          <a:lstStyle/>
          <a:p>
            <a:pPr marL="717550" lvl="1" indent="-342900" eaLnBrk="1" hangingPunct="0">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动画的原理</a:t>
            </a:r>
          </a:p>
        </p:txBody>
      </p:sp>
      <p:sp>
        <p:nvSpPr>
          <p:cNvPr id="12291" name="Rectangle 3"/>
          <p:cNvSpPr>
            <a:spLocks noGrp="1" noChangeArrowheads="1"/>
          </p:cNvSpPr>
          <p:nvPr>
            <p:ph idx="1"/>
          </p:nvPr>
        </p:nvSpPr>
        <p:spPr>
          <a:xfrm>
            <a:off x="755651" y="1970088"/>
            <a:ext cx="10668000" cy="4267200"/>
          </a:xfrm>
        </p:spPr>
        <p:txBody>
          <a:bodyPr/>
          <a:lstStyle/>
          <a:p>
            <a:pPr lvl="1" eaLnBrk="1" hangingPunct="1">
              <a:buFont typeface="Wingdings" pitchFamily="2" charset="2"/>
              <a:buNone/>
            </a:pPr>
            <a:endParaRPr lang="zh-CN" altLang="en-US" smtClean="0"/>
          </a:p>
          <a:p>
            <a:pPr lvl="1" eaLnBrk="1" hangingPunct="1"/>
            <a:endParaRPr lang="zh-CN" altLang="en-US" smtClean="0"/>
          </a:p>
          <a:p>
            <a:pPr eaLnBrk="1" hangingPunct="1"/>
            <a:endParaRPr lang="en-US" altLang="zh-CN" smtClean="0"/>
          </a:p>
        </p:txBody>
      </p:sp>
      <p:pic>
        <p:nvPicPr>
          <p:cNvPr id="4" name="图片 3" descr="300px-Rotating_earth_(larg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424" y="2291558"/>
            <a:ext cx="3810000" cy="3796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1"/>
          <p:cNvGrpSpPr>
            <a:grpSpLocks/>
          </p:cNvGrpSpPr>
          <p:nvPr/>
        </p:nvGrpSpPr>
        <p:grpSpPr bwMode="auto">
          <a:xfrm>
            <a:off x="5424158" y="2825876"/>
            <a:ext cx="5626100" cy="3019103"/>
            <a:chOff x="4572000" y="3786190"/>
            <a:chExt cx="4219610" cy="2298158"/>
          </a:xfrm>
        </p:grpSpPr>
        <p:pic>
          <p:nvPicPr>
            <p:cNvPr id="12295" name="图片 6" descr="Animexample-2fp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5140" y="3786190"/>
              <a:ext cx="2076470" cy="207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图片 7" descr="Animexample-10fps.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786190"/>
              <a:ext cx="2076470" cy="207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Box 9"/>
            <p:cNvSpPr txBox="1">
              <a:spLocks noChangeArrowheads="1"/>
            </p:cNvSpPr>
            <p:nvPr/>
          </p:nvSpPr>
          <p:spPr bwMode="auto">
            <a:xfrm>
              <a:off x="7358082" y="5715016"/>
              <a:ext cx="857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2fps</a:t>
              </a:r>
              <a:endParaRPr lang="zh-CN" altLang="en-US" b="1"/>
            </a:p>
          </p:txBody>
        </p:sp>
        <p:sp>
          <p:nvSpPr>
            <p:cNvPr id="12298" name="TextBox 10"/>
            <p:cNvSpPr txBox="1">
              <a:spLocks noChangeArrowheads="1"/>
            </p:cNvSpPr>
            <p:nvPr/>
          </p:nvSpPr>
          <p:spPr bwMode="auto">
            <a:xfrm>
              <a:off x="5214942" y="5715016"/>
              <a:ext cx="857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10fps</a:t>
              </a:r>
              <a:endParaRPr lang="zh-CN" altLang="en-US" b="1"/>
            </a:p>
          </p:txBody>
        </p:sp>
      </p:grpSp>
      <p:sp>
        <p:nvSpPr>
          <p:cNvPr id="12294" name="TextBox 1"/>
          <p:cNvSpPr txBox="1">
            <a:spLocks noChangeArrowheads="1"/>
          </p:cNvSpPr>
          <p:nvPr/>
        </p:nvSpPr>
        <p:spPr bwMode="auto">
          <a:xfrm>
            <a:off x="318360" y="1340768"/>
            <a:ext cx="608964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260475" lvl="3" indent="-342900" defTabSz="914216" eaLnBrk="1">
              <a:lnSpc>
                <a:spcPct val="9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人眼视觉滞留</a:t>
            </a:r>
          </a:p>
        </p:txBody>
      </p:sp>
    </p:spTree>
    <p:extLst>
      <p:ext uri="{BB962C8B-B14F-4D97-AF65-F5344CB8AC3E}">
        <p14:creationId xmlns:p14="http://schemas.microsoft.com/office/powerpoint/2010/main" val="4191032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239184" y="274638"/>
            <a:ext cx="10972800" cy="1143000"/>
          </a:xfrm>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坐标系</a:t>
            </a:r>
          </a:p>
        </p:txBody>
      </p:sp>
      <p:sp>
        <p:nvSpPr>
          <p:cNvPr id="368643" name="Rectangle 3"/>
          <p:cNvSpPr>
            <a:spLocks noGrp="1" noChangeArrowheads="1"/>
          </p:cNvSpPr>
          <p:nvPr>
            <p:ph idx="1"/>
          </p:nvPr>
        </p:nvSpPr>
        <p:spPr>
          <a:xfrm>
            <a:off x="239184" y="1412776"/>
            <a:ext cx="12014200" cy="4167188"/>
          </a:xfrm>
        </p:spPr>
        <p:txBody>
          <a:bodyPr>
            <a:normAutofit/>
          </a:bodyPr>
          <a:lstStyle/>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建模坐标系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Modeling Coordinate</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世界坐标系</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World Coordinate</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规范化观察坐标系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Normalized View Coordinate</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设备坐标系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Device Coordinate</a:t>
            </a:r>
          </a:p>
        </p:txBody>
      </p:sp>
      <p:grpSp>
        <p:nvGrpSpPr>
          <p:cNvPr id="2" name="Group 4"/>
          <p:cNvGrpSpPr>
            <a:grpSpLocks/>
          </p:cNvGrpSpPr>
          <p:nvPr/>
        </p:nvGrpSpPr>
        <p:grpSpPr bwMode="auto">
          <a:xfrm>
            <a:off x="496455" y="4101317"/>
            <a:ext cx="2233080" cy="1908184"/>
            <a:chOff x="487" y="2563"/>
            <a:chExt cx="1055" cy="1202"/>
          </a:xfrm>
        </p:grpSpPr>
        <p:sp>
          <p:nvSpPr>
            <p:cNvPr id="15399" name="Line 5"/>
            <p:cNvSpPr>
              <a:spLocks noChangeShapeType="1"/>
            </p:cNvSpPr>
            <p:nvPr/>
          </p:nvSpPr>
          <p:spPr bwMode="auto">
            <a:xfrm flipH="1">
              <a:off x="487" y="3427"/>
              <a:ext cx="342" cy="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0" name="Line 6"/>
            <p:cNvSpPr>
              <a:spLocks noChangeShapeType="1"/>
            </p:cNvSpPr>
            <p:nvPr/>
          </p:nvSpPr>
          <p:spPr bwMode="auto">
            <a:xfrm flipV="1">
              <a:off x="829" y="2563"/>
              <a:ext cx="0" cy="8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1" name="Line 7"/>
            <p:cNvSpPr>
              <a:spLocks noChangeShapeType="1"/>
            </p:cNvSpPr>
            <p:nvPr/>
          </p:nvSpPr>
          <p:spPr bwMode="auto">
            <a:xfrm flipV="1">
              <a:off x="816" y="3385"/>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2" name="AutoShape 8"/>
            <p:cNvSpPr>
              <a:spLocks noChangeArrowheads="1"/>
            </p:cNvSpPr>
            <p:nvPr/>
          </p:nvSpPr>
          <p:spPr bwMode="auto">
            <a:xfrm>
              <a:off x="703" y="2863"/>
              <a:ext cx="612" cy="693"/>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68649" name="Text Box 9"/>
          <p:cNvSpPr txBox="1">
            <a:spLocks noChangeArrowheads="1"/>
          </p:cNvSpPr>
          <p:nvPr/>
        </p:nvSpPr>
        <p:spPr bwMode="auto">
          <a:xfrm>
            <a:off x="287867" y="5905873"/>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i="1" dirty="0">
                <a:solidFill>
                  <a:schemeClr val="bg2">
                    <a:lumMod val="50000"/>
                  </a:schemeClr>
                </a:solidFill>
              </a:rPr>
              <a:t>MC</a:t>
            </a:r>
          </a:p>
        </p:txBody>
      </p:sp>
      <p:grpSp>
        <p:nvGrpSpPr>
          <p:cNvPr id="3" name="Group 10"/>
          <p:cNvGrpSpPr>
            <a:grpSpLocks/>
          </p:cNvGrpSpPr>
          <p:nvPr/>
        </p:nvGrpSpPr>
        <p:grpSpPr bwMode="auto">
          <a:xfrm>
            <a:off x="2832100" y="4111997"/>
            <a:ext cx="3033184" cy="1620838"/>
            <a:chOff x="1950" y="2750"/>
            <a:chExt cx="1433" cy="1021"/>
          </a:xfrm>
        </p:grpSpPr>
        <p:sp>
          <p:nvSpPr>
            <p:cNvPr id="15394" name="Line 11"/>
            <p:cNvSpPr>
              <a:spLocks noChangeShapeType="1"/>
            </p:cNvSpPr>
            <p:nvPr/>
          </p:nvSpPr>
          <p:spPr bwMode="auto">
            <a:xfrm>
              <a:off x="2453" y="2750"/>
              <a:ext cx="0" cy="658"/>
            </a:xfrm>
            <a:prstGeom prst="line">
              <a:avLst/>
            </a:prstGeom>
            <a:noFill/>
            <a:ln w="952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95" name="Line 12"/>
            <p:cNvSpPr>
              <a:spLocks noChangeShapeType="1"/>
            </p:cNvSpPr>
            <p:nvPr/>
          </p:nvSpPr>
          <p:spPr bwMode="auto">
            <a:xfrm>
              <a:off x="2449" y="3408"/>
              <a:ext cx="7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Line 13"/>
            <p:cNvSpPr>
              <a:spLocks noChangeShapeType="1"/>
            </p:cNvSpPr>
            <p:nvPr/>
          </p:nvSpPr>
          <p:spPr bwMode="auto">
            <a:xfrm flipH="1">
              <a:off x="1950" y="3405"/>
              <a:ext cx="503" cy="36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97" name="AutoShape 14"/>
            <p:cNvSpPr>
              <a:spLocks noChangeArrowheads="1"/>
            </p:cNvSpPr>
            <p:nvPr/>
          </p:nvSpPr>
          <p:spPr bwMode="auto">
            <a:xfrm>
              <a:off x="2499" y="2863"/>
              <a:ext cx="363" cy="748"/>
            </a:xfrm>
            <a:prstGeom prst="can">
              <a:avLst>
                <a:gd name="adj" fmla="val 36366"/>
              </a:avLst>
            </a:prstGeom>
            <a:solidFill>
              <a:srgbClr val="009900"/>
            </a:solidFill>
            <a:ln w="9525">
              <a:solidFill>
                <a:schemeClr val="tx1"/>
              </a:solidFill>
              <a:round/>
              <a:headEnd/>
              <a:tailEnd/>
            </a:ln>
          </p:spPr>
          <p:txBody>
            <a:bodyPr wrap="none" anchor="ctr"/>
            <a:lstStyle/>
            <a:p>
              <a:endParaRPr lang="zh-CN" altLang="en-US"/>
            </a:p>
          </p:txBody>
        </p:sp>
        <p:sp>
          <p:nvSpPr>
            <p:cNvPr id="15398" name="AutoShape 15"/>
            <p:cNvSpPr>
              <a:spLocks noChangeArrowheads="1"/>
            </p:cNvSpPr>
            <p:nvPr/>
          </p:nvSpPr>
          <p:spPr bwMode="auto">
            <a:xfrm>
              <a:off x="2771" y="3158"/>
              <a:ext cx="612" cy="567"/>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68656" name="Text Box 16"/>
          <p:cNvSpPr txBox="1">
            <a:spLocks noChangeArrowheads="1"/>
          </p:cNvSpPr>
          <p:nvPr/>
        </p:nvSpPr>
        <p:spPr bwMode="auto">
          <a:xfrm>
            <a:off x="3312585" y="5877298"/>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i="1">
                <a:solidFill>
                  <a:schemeClr val="bg2">
                    <a:lumMod val="50000"/>
                  </a:schemeClr>
                </a:solidFill>
              </a:rPr>
              <a:t>WC</a:t>
            </a:r>
          </a:p>
        </p:txBody>
      </p:sp>
      <p:sp>
        <p:nvSpPr>
          <p:cNvPr id="368657" name="Text Box 17"/>
          <p:cNvSpPr txBox="1">
            <a:spLocks noChangeArrowheads="1"/>
          </p:cNvSpPr>
          <p:nvPr/>
        </p:nvSpPr>
        <p:spPr bwMode="auto">
          <a:xfrm>
            <a:off x="9552518" y="5877298"/>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i="1">
                <a:solidFill>
                  <a:schemeClr val="bg2">
                    <a:lumMod val="50000"/>
                  </a:schemeClr>
                </a:solidFill>
              </a:rPr>
              <a:t>DC</a:t>
            </a:r>
          </a:p>
        </p:txBody>
      </p:sp>
      <p:grpSp>
        <p:nvGrpSpPr>
          <p:cNvPr id="4" name="Group 18"/>
          <p:cNvGrpSpPr>
            <a:grpSpLocks/>
          </p:cNvGrpSpPr>
          <p:nvPr/>
        </p:nvGrpSpPr>
        <p:grpSpPr bwMode="auto">
          <a:xfrm>
            <a:off x="6239934" y="4077072"/>
            <a:ext cx="2834217" cy="1620838"/>
            <a:chOff x="2993" y="459"/>
            <a:chExt cx="1339" cy="1021"/>
          </a:xfrm>
        </p:grpSpPr>
        <p:sp>
          <p:nvSpPr>
            <p:cNvPr id="15382" name="Line 19"/>
            <p:cNvSpPr>
              <a:spLocks noChangeShapeType="1"/>
            </p:cNvSpPr>
            <p:nvPr/>
          </p:nvSpPr>
          <p:spPr bwMode="auto">
            <a:xfrm>
              <a:off x="3542" y="459"/>
              <a:ext cx="0" cy="658"/>
            </a:xfrm>
            <a:prstGeom prst="line">
              <a:avLst/>
            </a:prstGeom>
            <a:noFill/>
            <a:ln w="952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83" name="Line 20"/>
            <p:cNvSpPr>
              <a:spLocks noChangeShapeType="1"/>
            </p:cNvSpPr>
            <p:nvPr/>
          </p:nvSpPr>
          <p:spPr bwMode="auto">
            <a:xfrm>
              <a:off x="3538" y="1117"/>
              <a:ext cx="794"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4" name="Line 21"/>
            <p:cNvSpPr>
              <a:spLocks noChangeShapeType="1"/>
            </p:cNvSpPr>
            <p:nvPr/>
          </p:nvSpPr>
          <p:spPr bwMode="auto">
            <a:xfrm flipH="1">
              <a:off x="3039" y="1114"/>
              <a:ext cx="503" cy="36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15385" name="Group 22"/>
            <p:cNvGrpSpPr>
              <a:grpSpLocks/>
            </p:cNvGrpSpPr>
            <p:nvPr/>
          </p:nvGrpSpPr>
          <p:grpSpPr bwMode="auto">
            <a:xfrm>
              <a:off x="3497" y="1029"/>
              <a:ext cx="422" cy="399"/>
              <a:chOff x="3411" y="665"/>
              <a:chExt cx="780" cy="760"/>
            </a:xfrm>
          </p:grpSpPr>
          <p:sp>
            <p:nvSpPr>
              <p:cNvPr id="15393" name="AutoShape 24"/>
              <p:cNvSpPr>
                <a:spLocks noChangeArrowheads="1"/>
              </p:cNvSpPr>
              <p:nvPr/>
            </p:nvSpPr>
            <p:spPr bwMode="auto">
              <a:xfrm>
                <a:off x="3411" y="665"/>
                <a:ext cx="612" cy="567"/>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5392" name="AutoShape 23"/>
              <p:cNvSpPr>
                <a:spLocks noChangeArrowheads="1"/>
              </p:cNvSpPr>
              <p:nvPr/>
            </p:nvSpPr>
            <p:spPr bwMode="auto">
              <a:xfrm>
                <a:off x="3828" y="677"/>
                <a:ext cx="363" cy="748"/>
              </a:xfrm>
              <a:prstGeom prst="can">
                <a:avLst>
                  <a:gd name="adj" fmla="val 36366"/>
                </a:avLst>
              </a:prstGeom>
              <a:solidFill>
                <a:srgbClr val="009900"/>
              </a:solidFill>
              <a:ln w="9525">
                <a:solidFill>
                  <a:schemeClr val="tx1"/>
                </a:solidFill>
                <a:round/>
                <a:headEnd/>
                <a:tailEnd/>
              </a:ln>
            </p:spPr>
            <p:txBody>
              <a:bodyPr wrap="none" anchor="ctr"/>
              <a:lstStyle/>
              <a:p>
                <a:endParaRPr lang="zh-CN" altLang="en-US"/>
              </a:p>
            </p:txBody>
          </p:sp>
        </p:grpSp>
        <p:sp>
          <p:nvSpPr>
            <p:cNvPr id="15386" name="Line 25"/>
            <p:cNvSpPr>
              <a:spLocks noChangeShapeType="1"/>
            </p:cNvSpPr>
            <p:nvPr/>
          </p:nvSpPr>
          <p:spPr bwMode="auto">
            <a:xfrm>
              <a:off x="4105" y="1094"/>
              <a:ext cx="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26"/>
            <p:cNvSpPr>
              <a:spLocks noChangeShapeType="1"/>
            </p:cNvSpPr>
            <p:nvPr/>
          </p:nvSpPr>
          <p:spPr bwMode="auto">
            <a:xfrm>
              <a:off x="3497" y="663"/>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Line 27"/>
            <p:cNvSpPr>
              <a:spLocks noChangeShapeType="1"/>
            </p:cNvSpPr>
            <p:nvPr/>
          </p:nvSpPr>
          <p:spPr bwMode="auto">
            <a:xfrm>
              <a:off x="3129" y="1389"/>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Text Box 28"/>
            <p:cNvSpPr txBox="1">
              <a:spLocks noChangeArrowheads="1"/>
            </p:cNvSpPr>
            <p:nvPr/>
          </p:nvSpPr>
          <p:spPr bwMode="auto">
            <a:xfrm>
              <a:off x="3515" y="550"/>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1600">
                  <a:latin typeface="Times New Roman" pitchFamily="18" charset="0"/>
                </a:rPr>
                <a:t>1</a:t>
              </a:r>
            </a:p>
          </p:txBody>
        </p:sp>
        <p:sp>
          <p:nvSpPr>
            <p:cNvPr id="15390" name="Text Box 29"/>
            <p:cNvSpPr txBox="1">
              <a:spLocks noChangeArrowheads="1"/>
            </p:cNvSpPr>
            <p:nvPr/>
          </p:nvSpPr>
          <p:spPr bwMode="auto">
            <a:xfrm>
              <a:off x="3946" y="867"/>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1600">
                  <a:latin typeface="Times New Roman" pitchFamily="18" charset="0"/>
                </a:rPr>
                <a:t>1</a:t>
              </a:r>
            </a:p>
          </p:txBody>
        </p:sp>
        <p:sp>
          <p:nvSpPr>
            <p:cNvPr id="15391" name="Text Box 30"/>
            <p:cNvSpPr txBox="1">
              <a:spLocks noChangeArrowheads="1"/>
            </p:cNvSpPr>
            <p:nvPr/>
          </p:nvSpPr>
          <p:spPr bwMode="auto">
            <a:xfrm>
              <a:off x="2993" y="1185"/>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1600">
                  <a:latin typeface="Times New Roman" pitchFamily="18" charset="0"/>
                </a:rPr>
                <a:t>1</a:t>
              </a:r>
            </a:p>
          </p:txBody>
        </p:sp>
      </p:grpSp>
      <p:sp>
        <p:nvSpPr>
          <p:cNvPr id="368671" name="Text Box 31"/>
          <p:cNvSpPr txBox="1">
            <a:spLocks noChangeArrowheads="1"/>
          </p:cNvSpPr>
          <p:nvPr/>
        </p:nvSpPr>
        <p:spPr bwMode="auto">
          <a:xfrm>
            <a:off x="6479118" y="5877298"/>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i="1" dirty="0">
                <a:solidFill>
                  <a:schemeClr val="bg2">
                    <a:lumMod val="50000"/>
                  </a:schemeClr>
                </a:solidFill>
              </a:rPr>
              <a:t>NVC</a:t>
            </a:r>
          </a:p>
        </p:txBody>
      </p:sp>
      <p:grpSp>
        <p:nvGrpSpPr>
          <p:cNvPr id="6" name="Group 32"/>
          <p:cNvGrpSpPr>
            <a:grpSpLocks/>
          </p:cNvGrpSpPr>
          <p:nvPr/>
        </p:nvGrpSpPr>
        <p:grpSpPr bwMode="auto">
          <a:xfrm>
            <a:off x="9264651" y="4087011"/>
            <a:ext cx="2688167" cy="1717130"/>
            <a:chOff x="4377" y="2795"/>
            <a:chExt cx="1270" cy="1023"/>
          </a:xfrm>
        </p:grpSpPr>
        <p:sp>
          <p:nvSpPr>
            <p:cNvPr id="15375" name="AutoShape 33"/>
            <p:cNvSpPr>
              <a:spLocks noChangeArrowheads="1"/>
            </p:cNvSpPr>
            <p:nvPr/>
          </p:nvSpPr>
          <p:spPr bwMode="auto">
            <a:xfrm flipV="1">
              <a:off x="4422" y="3705"/>
              <a:ext cx="120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3 w 21600"/>
                <a:gd name="T13" fmla="*/ 4588 h 21600"/>
                <a:gd name="T14" fmla="*/ 17107 w 21600"/>
                <a:gd name="T15" fmla="*/ 1701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50000"/>
              </a:schemeClr>
            </a:solidFill>
            <a:ln w="9525">
              <a:solidFill>
                <a:schemeClr val="tx1"/>
              </a:solidFill>
              <a:miter lim="800000"/>
              <a:headEnd/>
              <a:tailEnd/>
            </a:ln>
          </p:spPr>
          <p:txBody>
            <a:bodyPr wrap="none" anchor="ctr"/>
            <a:lstStyle/>
            <a:p>
              <a:endParaRPr lang="zh-CN" altLang="en-US"/>
            </a:p>
          </p:txBody>
        </p:sp>
        <p:grpSp>
          <p:nvGrpSpPr>
            <p:cNvPr id="15376" name="Group 34"/>
            <p:cNvGrpSpPr>
              <a:grpSpLocks/>
            </p:cNvGrpSpPr>
            <p:nvPr/>
          </p:nvGrpSpPr>
          <p:grpSpPr bwMode="auto">
            <a:xfrm>
              <a:off x="4377" y="2795"/>
              <a:ext cx="1270" cy="908"/>
              <a:chOff x="3946" y="2682"/>
              <a:chExt cx="1587" cy="1180"/>
            </a:xfrm>
          </p:grpSpPr>
          <p:sp>
            <p:nvSpPr>
              <p:cNvPr id="15377" name="Rectangle 35"/>
              <p:cNvSpPr>
                <a:spLocks noChangeArrowheads="1"/>
              </p:cNvSpPr>
              <p:nvPr/>
            </p:nvSpPr>
            <p:spPr bwMode="auto">
              <a:xfrm>
                <a:off x="3946" y="2682"/>
                <a:ext cx="1587" cy="11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378" name="AutoShape 36"/>
              <p:cNvSpPr>
                <a:spLocks noChangeArrowheads="1"/>
              </p:cNvSpPr>
              <p:nvPr/>
            </p:nvSpPr>
            <p:spPr bwMode="auto">
              <a:xfrm>
                <a:off x="4082" y="2789"/>
                <a:ext cx="1315" cy="953"/>
              </a:xfrm>
              <a:prstGeom prst="roundRect">
                <a:avLst>
                  <a:gd name="adj" fmla="val 0"/>
                </a:avLst>
              </a:prstGeom>
              <a:solidFill>
                <a:schemeClr val="bg1"/>
              </a:solidFill>
              <a:ln w="9525">
                <a:solidFill>
                  <a:schemeClr val="tx1"/>
                </a:solidFill>
                <a:round/>
                <a:headEnd/>
                <a:tailEnd/>
              </a:ln>
            </p:spPr>
            <p:txBody>
              <a:bodyPr wrap="none" anchor="ctr"/>
              <a:lstStyle/>
              <a:p>
                <a:endParaRPr lang="zh-CN" altLang="en-US"/>
              </a:p>
            </p:txBody>
          </p:sp>
          <p:grpSp>
            <p:nvGrpSpPr>
              <p:cNvPr id="15379" name="Group 37"/>
              <p:cNvGrpSpPr>
                <a:grpSpLocks/>
              </p:cNvGrpSpPr>
              <p:nvPr/>
            </p:nvGrpSpPr>
            <p:grpSpPr bwMode="auto">
              <a:xfrm>
                <a:off x="4514" y="3089"/>
                <a:ext cx="401" cy="469"/>
                <a:chOff x="3951" y="2681"/>
                <a:chExt cx="744" cy="893"/>
              </a:xfrm>
            </p:grpSpPr>
            <p:sp>
              <p:nvSpPr>
                <p:cNvPr id="15380" name="AutoShape 38"/>
                <p:cNvSpPr>
                  <a:spLocks noChangeArrowheads="1"/>
                </p:cNvSpPr>
                <p:nvPr/>
              </p:nvSpPr>
              <p:spPr bwMode="auto">
                <a:xfrm>
                  <a:off x="4332" y="2681"/>
                  <a:ext cx="363" cy="748"/>
                </a:xfrm>
                <a:prstGeom prst="can">
                  <a:avLst>
                    <a:gd name="adj" fmla="val 36366"/>
                  </a:avLst>
                </a:prstGeom>
                <a:solidFill>
                  <a:srgbClr val="009900"/>
                </a:solidFill>
                <a:ln w="9525">
                  <a:solidFill>
                    <a:schemeClr val="tx1"/>
                  </a:solidFill>
                  <a:round/>
                  <a:headEnd/>
                  <a:tailEnd/>
                </a:ln>
              </p:spPr>
              <p:txBody>
                <a:bodyPr wrap="none" anchor="ctr"/>
                <a:lstStyle/>
                <a:p>
                  <a:endParaRPr lang="zh-CN" altLang="en-US"/>
                </a:p>
              </p:txBody>
            </p:sp>
            <p:sp>
              <p:nvSpPr>
                <p:cNvPr id="15381" name="AutoShape 39"/>
                <p:cNvSpPr>
                  <a:spLocks noChangeArrowheads="1"/>
                </p:cNvSpPr>
                <p:nvPr/>
              </p:nvSpPr>
              <p:spPr bwMode="auto">
                <a:xfrm>
                  <a:off x="3951" y="3007"/>
                  <a:ext cx="612" cy="567"/>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grpSp>
        </p:grpSp>
      </p:grpSp>
      <p:sp>
        <p:nvSpPr>
          <p:cNvPr id="368680" name="AutoShape 40"/>
          <p:cNvSpPr>
            <a:spLocks noChangeArrowheads="1"/>
          </p:cNvSpPr>
          <p:nvPr/>
        </p:nvSpPr>
        <p:spPr bwMode="auto">
          <a:xfrm>
            <a:off x="2976034" y="4616823"/>
            <a:ext cx="575733" cy="250825"/>
          </a:xfrm>
          <a:prstGeom prst="rightArrow">
            <a:avLst>
              <a:gd name="adj1" fmla="val 50000"/>
              <a:gd name="adj2" fmla="val 43038"/>
            </a:avLst>
          </a:prstGeom>
          <a:solidFill>
            <a:srgbClr val="00FFFF"/>
          </a:solidFill>
          <a:ln w="9525">
            <a:solidFill>
              <a:schemeClr val="tx1"/>
            </a:solidFill>
            <a:miter lim="800000"/>
            <a:headEnd/>
            <a:tailEnd/>
          </a:ln>
        </p:spPr>
        <p:txBody>
          <a:bodyPr wrap="none" anchor="ctr"/>
          <a:lstStyle/>
          <a:p>
            <a:endParaRPr lang="zh-CN" altLang="en-US"/>
          </a:p>
        </p:txBody>
      </p:sp>
      <p:sp>
        <p:nvSpPr>
          <p:cNvPr id="368681" name="AutoShape 41"/>
          <p:cNvSpPr>
            <a:spLocks noChangeArrowheads="1"/>
          </p:cNvSpPr>
          <p:nvPr/>
        </p:nvSpPr>
        <p:spPr bwMode="auto">
          <a:xfrm>
            <a:off x="6096000" y="4616823"/>
            <a:ext cx="575733" cy="250825"/>
          </a:xfrm>
          <a:prstGeom prst="rightArrow">
            <a:avLst>
              <a:gd name="adj1" fmla="val 50000"/>
              <a:gd name="adj2" fmla="val 43038"/>
            </a:avLst>
          </a:prstGeom>
          <a:solidFill>
            <a:srgbClr val="00FFFF"/>
          </a:solidFill>
          <a:ln w="9525">
            <a:solidFill>
              <a:schemeClr val="tx1"/>
            </a:solidFill>
            <a:miter lim="800000"/>
            <a:headEnd/>
            <a:tailEnd/>
          </a:ln>
        </p:spPr>
        <p:txBody>
          <a:bodyPr wrap="none" anchor="ctr"/>
          <a:lstStyle/>
          <a:p>
            <a:endParaRPr lang="zh-CN" altLang="en-US"/>
          </a:p>
        </p:txBody>
      </p:sp>
      <p:sp>
        <p:nvSpPr>
          <p:cNvPr id="368682" name="AutoShape 42"/>
          <p:cNvSpPr>
            <a:spLocks noChangeArrowheads="1"/>
          </p:cNvSpPr>
          <p:nvPr/>
        </p:nvSpPr>
        <p:spPr bwMode="auto">
          <a:xfrm>
            <a:off x="8208434" y="4616823"/>
            <a:ext cx="575733" cy="250825"/>
          </a:xfrm>
          <a:prstGeom prst="rightArrow">
            <a:avLst>
              <a:gd name="adj1" fmla="val 50000"/>
              <a:gd name="adj2" fmla="val 43038"/>
            </a:avLst>
          </a:prstGeom>
          <a:solidFill>
            <a:srgbClr val="00FFFF"/>
          </a:solidFill>
          <a:ln w="9525">
            <a:solidFill>
              <a:schemeClr val="tx1"/>
            </a:solidFill>
            <a:miter lim="800000"/>
            <a:headEnd/>
            <a:tailEnd/>
          </a:ln>
        </p:spPr>
        <p:txBody>
          <a:bodyPr wrap="none" anchor="ctr"/>
          <a:lstStyle/>
          <a:p>
            <a:endParaRPr lang="zh-CN" altLang="en-US"/>
          </a:p>
        </p:txBody>
      </p:sp>
      <p:pic>
        <p:nvPicPr>
          <p:cNvPr id="43" name="Picture 30" descr="视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86740">
            <a:off x="6642365" y="4197722"/>
            <a:ext cx="30321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 name="直接连接符 43"/>
          <p:cNvCxnSpPr>
            <a:cxnSpLocks noChangeShapeType="1"/>
          </p:cNvCxnSpPr>
          <p:nvPr/>
        </p:nvCxnSpPr>
        <p:spPr bwMode="auto">
          <a:xfrm rot="10800000">
            <a:off x="5266002" y="4196134"/>
            <a:ext cx="1376363" cy="269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rot="10800000" flipV="1">
            <a:off x="5837502" y="4466009"/>
            <a:ext cx="804863" cy="10874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4733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6864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6864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68680"/>
                                        </p:tgtEl>
                                        <p:attrNameLst>
                                          <p:attrName>style.visibility</p:attrName>
                                        </p:attrNameLst>
                                      </p:cBhvr>
                                      <p:to>
                                        <p:strVal val="visible"/>
                                      </p:to>
                                    </p:set>
                                    <p:animEffect transition="in" filter="wipe(left)">
                                      <p:cBhvr>
                                        <p:cTn id="26" dur="500"/>
                                        <p:tgtEl>
                                          <p:spTgt spid="368680"/>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686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childTnLst>
                                </p:cTn>
                              </p:par>
                              <p:par>
                                <p:cTn id="36" presetID="22" presetClass="entr" presetSubtype="2"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right)">
                                      <p:cBhvr>
                                        <p:cTn id="38" dur="500"/>
                                        <p:tgtEl>
                                          <p:spTgt spid="44"/>
                                        </p:tgtEl>
                                      </p:cBhvr>
                                    </p:animEffect>
                                  </p:childTnLst>
                                </p:cTn>
                              </p:par>
                              <p:par>
                                <p:cTn id="39" presetID="22" presetClass="entr" presetSubtype="1"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up)">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8643">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68681"/>
                                        </p:tgtEl>
                                        <p:attrNameLst>
                                          <p:attrName>style.visibility</p:attrName>
                                        </p:attrNameLst>
                                      </p:cBhvr>
                                      <p:to>
                                        <p:strVal val="visible"/>
                                      </p:to>
                                    </p:set>
                                    <p:animEffect transition="in" filter="wipe(left)">
                                      <p:cBhvr>
                                        <p:cTn id="50" dur="500"/>
                                        <p:tgtEl>
                                          <p:spTgt spid="368681"/>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68671">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6864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8682"/>
                                        </p:tgtEl>
                                        <p:attrNameLst>
                                          <p:attrName>style.visibility</p:attrName>
                                        </p:attrNameLst>
                                      </p:cBhvr>
                                      <p:to>
                                        <p:strVal val="visible"/>
                                      </p:to>
                                    </p:set>
                                    <p:animEffect transition="in" filter="wipe(left)">
                                      <p:cBhvr>
                                        <p:cTn id="64" dur="500"/>
                                        <p:tgtEl>
                                          <p:spTgt spid="368682"/>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68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nimBg="1"/>
      <p:bldP spid="368643" grpId="0" uiExpand="1" build="p"/>
      <p:bldP spid="368649" grpId="0"/>
      <p:bldP spid="368656" grpId="0"/>
      <p:bldP spid="368657" grpId="0"/>
      <p:bldP spid="368680" grpId="0" animBg="1"/>
      <p:bldP spid="368681" grpId="0" animBg="1"/>
      <p:bldP spid="368682" grpId="0" animBg="1"/>
    </p:bldLst>
  </p:timing>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ppt/theme/themeOverride2.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ppt/theme/themeOverride3.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4374</TotalTime>
  <Words>4055</Words>
  <Application>Microsoft Office PowerPoint</Application>
  <PresentationFormat>自定义</PresentationFormat>
  <Paragraphs>829</Paragraphs>
  <Slides>66</Slides>
  <Notes>53</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68" baseType="lpstr">
      <vt:lpstr>Default Theme</vt:lpstr>
      <vt:lpstr>Equation</vt:lpstr>
      <vt:lpstr>DALAB</vt:lpstr>
      <vt:lpstr>PowerPoint 演示文稿</vt:lpstr>
      <vt:lpstr>本讲内容</vt:lpstr>
      <vt:lpstr>PowerPoint 演示文稿</vt:lpstr>
      <vt:lpstr>1.1 几何变换的目的</vt:lpstr>
      <vt:lpstr>布局和设计</vt:lpstr>
      <vt:lpstr>布局和设计</vt:lpstr>
      <vt:lpstr>动画的原理</vt:lpstr>
      <vt:lpstr>1.2 坐标系</vt:lpstr>
      <vt:lpstr>1.3 二维几何变换</vt:lpstr>
      <vt:lpstr>1.3 二维几何变换</vt:lpstr>
      <vt:lpstr>1.3 二维几何变换</vt:lpstr>
      <vt:lpstr>1.3 二维几何变换</vt:lpstr>
      <vt:lpstr>1.3 二维几何变换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1.4 三维几何变换</vt:lpstr>
      <vt:lpstr>PowerPoint 演示文稿</vt:lpstr>
      <vt:lpstr>2.1 三维观察</vt:lpstr>
      <vt:lpstr>PowerPoint 演示文稿</vt:lpstr>
      <vt:lpstr>2.1 三维观察</vt:lpstr>
      <vt:lpstr>2.1 三维观察</vt:lpstr>
      <vt:lpstr>2.1 三维观察</vt:lpstr>
      <vt:lpstr>PowerPoint 演示文稿</vt:lpstr>
      <vt:lpstr>PowerPoint 演示文稿</vt:lpstr>
      <vt:lpstr>2.1 三维观察</vt:lpstr>
      <vt:lpstr>2.1 三维观察</vt:lpstr>
      <vt:lpstr>2.1 三维观察</vt:lpstr>
      <vt:lpstr>2.1 三维观察</vt:lpstr>
      <vt:lpstr>2.1 三维观察</vt:lpstr>
      <vt:lpstr>PowerPoint 演示文稿</vt:lpstr>
      <vt:lpstr>PowerPoint 演示文稿</vt:lpstr>
      <vt:lpstr>PowerPoint 演示文稿</vt:lpstr>
      <vt:lpstr>2.2 三维剪裁</vt:lpstr>
      <vt:lpstr>PowerPoint 演示文稿</vt:lpstr>
      <vt:lpstr>3.1 变换矩阵的设置</vt:lpstr>
      <vt:lpstr>3.1 变换矩阵的设置</vt:lpstr>
      <vt:lpstr>3.2 视点变换</vt:lpstr>
      <vt:lpstr>3.2 视点变换</vt:lpstr>
      <vt:lpstr>3.3 投影变换</vt:lpstr>
      <vt:lpstr>3.3 投影变换</vt:lpstr>
      <vt:lpstr>3.3 投影变换</vt:lpstr>
      <vt:lpstr>3.3 投影变换</vt:lpstr>
      <vt:lpstr>3.3 投影变换</vt:lpstr>
      <vt:lpstr>剪裁平面实例</vt:lpstr>
      <vt:lpstr>3.3 投影变换</vt:lpstr>
      <vt:lpstr>3.3 投影变换</vt:lpstr>
      <vt:lpstr>3.4 矩阵堆栈</vt:lpstr>
      <vt:lpstr>3.4 矩阵堆栈</vt:lpstr>
      <vt:lpstr>3.4 矩阵堆栈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dc:creator>
  <cp:lastModifiedBy>99</cp:lastModifiedBy>
  <cp:revision>311</cp:revision>
  <dcterms:modified xsi:type="dcterms:W3CDTF">2019-11-20T14:39:48Z</dcterms:modified>
</cp:coreProperties>
</file>